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306" r:id="rId3"/>
    <p:sldId id="259" r:id="rId4"/>
    <p:sldId id="261" r:id="rId5"/>
    <p:sldId id="410" r:id="rId6"/>
    <p:sldId id="308" r:id="rId7"/>
    <p:sldId id="396" r:id="rId8"/>
    <p:sldId id="397" r:id="rId9"/>
    <p:sldId id="309" r:id="rId10"/>
    <p:sldId id="465" r:id="rId11"/>
    <p:sldId id="268" r:id="rId12"/>
    <p:sldId id="270" r:id="rId13"/>
    <p:sldId id="271" r:id="rId14"/>
    <p:sldId id="272" r:id="rId15"/>
    <p:sldId id="275" r:id="rId16"/>
    <p:sldId id="274" r:id="rId17"/>
    <p:sldId id="267" r:id="rId18"/>
    <p:sldId id="459" r:id="rId19"/>
    <p:sldId id="460" r:id="rId20"/>
    <p:sldId id="461" r:id="rId21"/>
    <p:sldId id="462" r:id="rId22"/>
    <p:sldId id="463" r:id="rId23"/>
    <p:sldId id="464" r:id="rId24"/>
    <p:sldId id="466" r:id="rId25"/>
    <p:sldId id="257" r:id="rId26"/>
    <p:sldId id="258" r:id="rId27"/>
    <p:sldId id="467" r:id="rId28"/>
    <p:sldId id="260" r:id="rId29"/>
    <p:sldId id="468" r:id="rId30"/>
    <p:sldId id="262" r:id="rId31"/>
    <p:sldId id="263" r:id="rId32"/>
    <p:sldId id="264" r:id="rId33"/>
    <p:sldId id="269" r:id="rId34"/>
    <p:sldId id="457" r:id="rId35"/>
    <p:sldId id="331"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06"/>
            <p14:sldId id="259"/>
            <p14:sldId id="261"/>
            <p14:sldId id="410"/>
            <p14:sldId id="308"/>
            <p14:sldId id="396"/>
            <p14:sldId id="397"/>
            <p14:sldId id="309"/>
          </p14:sldIdLst>
        </p14:section>
        <p14:section name="Students" id="{2928BE7F-6E18-994B-9238-FD2E5A306EE9}">
          <p14:sldIdLst>
            <p14:sldId id="465"/>
            <p14:sldId id="268"/>
            <p14:sldId id="270"/>
            <p14:sldId id="271"/>
            <p14:sldId id="272"/>
            <p14:sldId id="275"/>
            <p14:sldId id="274"/>
            <p14:sldId id="267"/>
            <p14:sldId id="459"/>
            <p14:sldId id="460"/>
            <p14:sldId id="461"/>
            <p14:sldId id="462"/>
            <p14:sldId id="463"/>
            <p14:sldId id="464"/>
            <p14:sldId id="466"/>
            <p14:sldId id="257"/>
            <p14:sldId id="258"/>
            <p14:sldId id="467"/>
            <p14:sldId id="260"/>
            <p14:sldId id="468"/>
            <p14:sldId id="262"/>
            <p14:sldId id="263"/>
            <p14:sldId id="264"/>
          </p14:sldIdLst>
        </p14:section>
        <p14:section name="common" id="{9B5216CB-EB00-374E-829F-303EE85B7FCE}">
          <p14:sldIdLst>
            <p14:sldId id="269"/>
            <p14:sldId id="457"/>
            <p14:sldId id="3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autoAdjust="0"/>
    <p:restoredTop sz="81367" autoAdjust="0"/>
  </p:normalViewPr>
  <p:slideViewPr>
    <p:cSldViewPr snapToGrid="0" snapToObjects="1">
      <p:cViewPr varScale="1">
        <p:scale>
          <a:sx n="161" d="100"/>
          <a:sy n="161" d="100"/>
        </p:scale>
        <p:origin x="1208" y="20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My presentation is about biometric technology usage in </a:t>
            </a:r>
            <a:r>
              <a:rPr lang="en-US" b="1" dirty="0"/>
              <a:t>Customs and Border Protection </a:t>
            </a:r>
            <a:r>
              <a:rPr lang="en-US" b="0" dirty="0"/>
              <a:t>and by extension the </a:t>
            </a:r>
            <a:r>
              <a:rPr lang="en-US" b="1" dirty="0"/>
              <a:t>Department of Homeland Security</a:t>
            </a:r>
            <a:endParaRPr lang="en-US" dirty="0"/>
          </a:p>
          <a:p>
            <a:pPr marL="171450" indent="-171450">
              <a:buFont typeface="Arial" panose="020B0604020202020204" pitchFamily="34" charset="0"/>
              <a:buChar char="•"/>
            </a:pPr>
            <a:r>
              <a:rPr lang="en-US" dirty="0"/>
              <a:t>We’ll cover</a:t>
            </a:r>
          </a:p>
          <a:p>
            <a:pPr marL="628650" lvl="1" indent="-171450">
              <a:buFont typeface="Arial" panose="020B0604020202020204" pitchFamily="34" charset="0"/>
              <a:buChar char="•"/>
            </a:pPr>
            <a:r>
              <a:rPr lang="en-US" b="1" dirty="0"/>
              <a:t>What biometric information</a:t>
            </a:r>
            <a:r>
              <a:rPr lang="en-US" dirty="0"/>
              <a:t> U.S. Customs, Border Protection, and by extension Department of Homeland Security collect</a:t>
            </a:r>
          </a:p>
          <a:p>
            <a:pPr marL="628650" lvl="1" indent="-171450">
              <a:buFont typeface="Arial" panose="020B0604020202020204" pitchFamily="34" charset="0"/>
              <a:buChar char="•"/>
            </a:pPr>
            <a:r>
              <a:rPr lang="en-US" dirty="0"/>
              <a:t>How they go about collecting this data and </a:t>
            </a:r>
            <a:r>
              <a:rPr lang="en-US" b="1" dirty="0"/>
              <a:t>keeping it secure</a:t>
            </a:r>
          </a:p>
          <a:p>
            <a:pPr marL="628650" lvl="1" indent="-171450">
              <a:buFont typeface="Arial" panose="020B0604020202020204" pitchFamily="34" charset="0"/>
              <a:buChar char="•"/>
            </a:pPr>
            <a:r>
              <a:rPr lang="en-US" dirty="0"/>
              <a:t>How they </a:t>
            </a:r>
            <a:r>
              <a:rPr lang="en-US" b="1" dirty="0"/>
              <a:t>manage privacy</a:t>
            </a:r>
          </a:p>
          <a:p>
            <a:pPr marL="628650" lvl="1" indent="-171450">
              <a:buFont typeface="Arial" panose="020B0604020202020204" pitchFamily="34" charset="0"/>
              <a:buChar char="•"/>
            </a:pPr>
            <a:r>
              <a:rPr lang="en-US" dirty="0"/>
              <a:t>If these </a:t>
            </a:r>
            <a:r>
              <a:rPr lang="en-US" b="1" dirty="0"/>
              <a:t>privacy and data protection regulations </a:t>
            </a:r>
            <a:r>
              <a:rPr lang="en-US" dirty="0"/>
              <a:t>are </a:t>
            </a:r>
            <a:r>
              <a:rPr lang="en-US" b="1" dirty="0"/>
              <a:t>sufficient</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00373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 Customs and Border Protection use Facial Biometric comparison technology for people entering and exiting the country</a:t>
            </a:r>
          </a:p>
          <a:p>
            <a:pPr marL="628650" lvl="1" indent="-171450">
              <a:buFont typeface="Arial" panose="020B0604020202020204" pitchFamily="34" charset="0"/>
              <a:buChar char="•"/>
            </a:pPr>
            <a:r>
              <a:rPr lang="en-US" dirty="0"/>
              <a:t>This technology has only been made available around 10 years ago.</a:t>
            </a:r>
          </a:p>
          <a:p>
            <a:pPr marL="171450" lvl="0" indent="-171450">
              <a:buFont typeface="Arial" panose="020B0604020202020204" pitchFamily="34" charset="0"/>
              <a:buChar char="•"/>
            </a:pPr>
            <a:r>
              <a:rPr lang="en-US" dirty="0"/>
              <a:t>It is used to compare you to your ID photos on file and verify who you are</a:t>
            </a:r>
          </a:p>
          <a:p>
            <a:pPr marL="171450" lvl="0" indent="-171450">
              <a:buFont typeface="Arial" panose="020B0604020202020204" pitchFamily="34" charset="0"/>
              <a:buChar char="•"/>
            </a:pPr>
            <a:r>
              <a:rPr lang="en-US" dirty="0"/>
              <a:t>Technology is used at</a:t>
            </a:r>
          </a:p>
          <a:p>
            <a:pPr marL="628650" lvl="1" indent="-171450">
              <a:buFont typeface="Arial" panose="020B0604020202020204" pitchFamily="34" charset="0"/>
              <a:buChar char="•"/>
            </a:pPr>
            <a:r>
              <a:rPr lang="en-US" dirty="0"/>
              <a:t>Entering and exiting the U.S. at </a:t>
            </a:r>
            <a:r>
              <a:rPr lang="en-US" b="1" dirty="0"/>
              <a:t>Airports</a:t>
            </a:r>
          </a:p>
          <a:p>
            <a:pPr marL="628650" lvl="1" indent="-171450">
              <a:buFont typeface="Arial" panose="020B0604020202020204" pitchFamily="34" charset="0"/>
              <a:buChar char="•"/>
            </a:pPr>
            <a:r>
              <a:rPr lang="en-US" b="0" dirty="0"/>
              <a:t>Entering and exiting at </a:t>
            </a:r>
            <a:r>
              <a:rPr lang="en-US" b="1" dirty="0"/>
              <a:t>Land Borders</a:t>
            </a:r>
            <a:r>
              <a:rPr lang="en-US" b="0" dirty="0"/>
              <a:t> such as </a:t>
            </a:r>
            <a:r>
              <a:rPr lang="en-US" b="1" dirty="0"/>
              <a:t>Canada</a:t>
            </a:r>
            <a:r>
              <a:rPr lang="en-US" b="0" dirty="0"/>
              <a:t> and </a:t>
            </a:r>
            <a:r>
              <a:rPr lang="en-US" b="1" dirty="0"/>
              <a:t>Mexico</a:t>
            </a:r>
            <a:endParaRPr lang="en-US" b="0" dirty="0"/>
          </a:p>
          <a:p>
            <a:pPr marL="1085850" lvl="2" indent="-171450">
              <a:buFont typeface="Arial" panose="020B0604020202020204" pitchFamily="34" charset="0"/>
              <a:buChar char="•"/>
            </a:pPr>
            <a:r>
              <a:rPr lang="en-US" b="0" dirty="0"/>
              <a:t>Specifically for land borders, people traveling as </a:t>
            </a:r>
            <a:r>
              <a:rPr lang="en-US" b="1" dirty="0"/>
              <a:t>Pedestrians</a:t>
            </a:r>
            <a:r>
              <a:rPr lang="en-US" b="0" dirty="0"/>
              <a:t> or in </a:t>
            </a:r>
            <a:r>
              <a:rPr lang="en-US" b="1" dirty="0"/>
              <a:t>Vehicles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Image: A U.S. customs officer taking a photo of someone entering or exiting the country to be uploaded to the biometric identification system.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All non-obvious information provided by [1]</a:t>
            </a:r>
          </a:p>
          <a:p>
            <a:pPr marL="0" lvl="0" indent="0">
              <a:buFont typeface="Arial" panose="020B0604020202020204" pitchFamily="34" charset="0"/>
              <a:buNone/>
            </a:pPr>
            <a:endParaRPr lang="en-US" b="0" dirty="0"/>
          </a:p>
          <a:p>
            <a:pPr marL="1085850" lvl="2"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C288-0FAD-480F-B733-AA1AAAFBD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4607D-94C0-8ED4-8E6A-5D2A43163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5B348-363E-5953-24C2-59EF1AFABB70}"/>
              </a:ext>
            </a:extLst>
          </p:cNvPr>
          <p:cNvSpPr>
            <a:spLocks noGrp="1"/>
          </p:cNvSpPr>
          <p:nvPr>
            <p:ph type="body" idx="1"/>
          </p:nvPr>
        </p:nvSpPr>
        <p:spPr/>
        <p:txBody>
          <a:bodyPr/>
          <a:lstStyle/>
          <a:p>
            <a:pPr marL="0" indent="0">
              <a:buFont typeface="Arial" panose="020B0604020202020204" pitchFamily="34" charset="0"/>
              <a:buNone/>
            </a:pPr>
            <a:r>
              <a:rPr lang="en-US" dirty="0"/>
              <a:t>All biometric data is sent to and processed by </a:t>
            </a:r>
            <a:r>
              <a:rPr lang="en-US" b="0" dirty="0"/>
              <a:t>the </a:t>
            </a:r>
            <a:r>
              <a:rPr lang="en-US" b="1" dirty="0"/>
              <a:t>Office of Biometric Identity Management – a subset of the DHS (Department of Homeland Security) </a:t>
            </a:r>
            <a:r>
              <a:rPr lang="en-US" b="0" dirty="0"/>
              <a:t>[2]</a:t>
            </a:r>
          </a:p>
          <a:p>
            <a:pPr marL="628650" lvl="1" indent="-171450">
              <a:buFont typeface="Arial" panose="020B0604020202020204" pitchFamily="34" charset="0"/>
              <a:buChar char="•"/>
            </a:pPr>
            <a:r>
              <a:rPr lang="en-US" b="0" dirty="0"/>
              <a:t>They are responsible for the </a:t>
            </a:r>
            <a:r>
              <a:rPr lang="en-US" b="1" dirty="0"/>
              <a:t>collection, usage, </a:t>
            </a:r>
            <a:r>
              <a:rPr lang="en-US" b="0" dirty="0"/>
              <a:t>and </a:t>
            </a:r>
            <a:r>
              <a:rPr lang="en-US" b="1" dirty="0"/>
              <a:t>storage</a:t>
            </a:r>
            <a:r>
              <a:rPr lang="en-US" b="0" dirty="0"/>
              <a:t> of the data [2]</a:t>
            </a:r>
          </a:p>
          <a:p>
            <a:pPr marL="628650" lvl="1" indent="-171450">
              <a:buFont typeface="Arial" panose="020B0604020202020204" pitchFamily="34" charset="0"/>
              <a:buChar char="•"/>
            </a:pPr>
            <a:r>
              <a:rPr lang="en-US" b="0" dirty="0"/>
              <a:t>Provides all biometric and identity capabilities to the government. [2]</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Customs and Border Protection provide this graphic depicting the experience of someone entering or exiting the country. [1]</a:t>
            </a:r>
          </a:p>
          <a:p>
            <a:pPr marL="628650" lvl="1" indent="-171450">
              <a:buFont typeface="Arial" panose="020B0604020202020204" pitchFamily="34" charset="0"/>
              <a:buChar char="•"/>
            </a:pPr>
            <a:r>
              <a:rPr lang="en-US" b="0" dirty="0"/>
              <a:t>Those of you who have entered or exited the country recently may have been asked to stand in front of a camera</a:t>
            </a:r>
          </a:p>
          <a:p>
            <a:pPr marL="628650" lvl="1" indent="-171450">
              <a:buFont typeface="Arial" panose="020B0604020202020204" pitchFamily="34" charset="0"/>
              <a:buChar char="•"/>
            </a:pPr>
            <a:r>
              <a:rPr lang="en-US" b="0" dirty="0"/>
              <a:t>This camera takes a picture which is sent to the </a:t>
            </a:r>
            <a:r>
              <a:rPr lang="en-US" b="1" dirty="0"/>
              <a:t>Office of Biometric Identity Management’s Traveler Verification Service </a:t>
            </a:r>
            <a:r>
              <a:rPr lang="en-US" b="0" dirty="0"/>
              <a:t>[2]</a:t>
            </a:r>
          </a:p>
          <a:p>
            <a:pPr marL="628650" lvl="1" indent="-171450">
              <a:buFont typeface="Arial" panose="020B0604020202020204" pitchFamily="34" charset="0"/>
              <a:buChar char="•"/>
            </a:pPr>
            <a:r>
              <a:rPr lang="en-US" b="0" dirty="0"/>
              <a:t>Once processed, the system informs the officer what steps should be taken next, such as allowing/disallowing entry, or requiring additional screening [2]</a:t>
            </a:r>
          </a:p>
          <a:p>
            <a:pPr marL="0" lvl="0" indent="0">
              <a:buFont typeface="Arial" panose="020B0604020202020204" pitchFamily="34" charset="0"/>
              <a:buNone/>
            </a:pPr>
            <a:r>
              <a:rPr lang="en-US" b="0" dirty="0"/>
              <a:t>Image: Process when approaching customs using biometrics</a:t>
            </a:r>
          </a:p>
        </p:txBody>
      </p:sp>
      <p:sp>
        <p:nvSpPr>
          <p:cNvPr id="4" name="Slide Number Placeholder 3">
            <a:extLst>
              <a:ext uri="{FF2B5EF4-FFF2-40B4-BE49-F238E27FC236}">
                <a16:creationId xmlns:a16="http://schemas.microsoft.com/office/drawing/2014/main" id="{0FB1EBD3-2665-A9A7-BA77-D7CBB257363E}"/>
              </a:ext>
            </a:extLst>
          </p:cNvPr>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526625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19D1E-B950-FC84-DE8C-7A9EF8C69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49590-4384-F21D-17D2-F94336173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62B8B-8AB5-AF0B-8872-442F4266354B}"/>
              </a:ext>
            </a:extLst>
          </p:cNvPr>
          <p:cNvSpPr>
            <a:spLocks noGrp="1"/>
          </p:cNvSpPr>
          <p:nvPr>
            <p:ph type="body" idx="1"/>
          </p:nvPr>
        </p:nvSpPr>
        <p:spPr/>
        <p:txBody>
          <a:bodyPr/>
          <a:lstStyle/>
          <a:p>
            <a:r>
              <a:rPr lang="en-US" dirty="0"/>
              <a:t>The Automated Biometric Identification System contains over 320 million people’s biometric identities, and processes almost a half million requests a day. [3]</a:t>
            </a:r>
          </a:p>
          <a:p>
            <a:endParaRPr lang="en-US" dirty="0"/>
          </a:p>
          <a:p>
            <a:r>
              <a:rPr lang="en-US" dirty="0"/>
              <a:t>The communications between OBIM (Office of Biometric Identity Management) and the different customs cameras is encrypted with HTTPS/SSL. </a:t>
            </a:r>
          </a:p>
          <a:p>
            <a:pPr marL="171450" indent="-171450">
              <a:buFont typeface="Arial" panose="020B0604020202020204" pitchFamily="34" charset="0"/>
              <a:buChar char="•"/>
            </a:pPr>
            <a:r>
              <a:rPr lang="en-US" dirty="0"/>
              <a:t>Ensures data is being sent to correct server and server is who they claim to be. [4]</a:t>
            </a:r>
          </a:p>
          <a:p>
            <a:pPr marL="171450" indent="-171450">
              <a:buFont typeface="Arial" panose="020B0604020202020204" pitchFamily="34" charset="0"/>
              <a:buChar char="•"/>
            </a:pPr>
            <a:r>
              <a:rPr lang="en-US" dirty="0"/>
              <a:t>Data sent is encrypted. [4]</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HTTPS/SSL is the industry standard for many applications which require secure data transmission, such as Commerce, Financial Communications, etc. [4]</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On the OBIM side, the data is stored in an encrypted format, and the deletion of data and encryption keys is documented to make sure data is securely destroyed. [5]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Image: Demonstrates both main security features of HTTPS/SSL between the client (camera) and server (TVS)</a:t>
            </a:r>
          </a:p>
        </p:txBody>
      </p:sp>
      <p:sp>
        <p:nvSpPr>
          <p:cNvPr id="4" name="Slide Number Placeholder 3">
            <a:extLst>
              <a:ext uri="{FF2B5EF4-FFF2-40B4-BE49-F238E27FC236}">
                <a16:creationId xmlns:a16="http://schemas.microsoft.com/office/drawing/2014/main" id="{BF95D93C-1B54-82EC-96A2-489276AA8689}"/>
              </a:ext>
            </a:extLst>
          </p:cNvPr>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99130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FB0D7-533C-C42A-6B17-AC610AB10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D2FD7-3924-B176-0858-CB30EB0A6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DF2E6-CC94-B565-F50E-8C5B36F31B8C}"/>
              </a:ext>
            </a:extLst>
          </p:cNvPr>
          <p:cNvSpPr>
            <a:spLocks noGrp="1"/>
          </p:cNvSpPr>
          <p:nvPr>
            <p:ph type="body" idx="1"/>
          </p:nvPr>
        </p:nvSpPr>
        <p:spPr/>
        <p:txBody>
          <a:bodyPr/>
          <a:lstStyle/>
          <a:p>
            <a:pPr marL="171450" indent="-171450">
              <a:buFont typeface="Arial" panose="020B0604020202020204" pitchFamily="34" charset="0"/>
              <a:buChar char="•"/>
            </a:pPr>
            <a:r>
              <a:rPr lang="en-US" dirty="0"/>
              <a:t>TVS (Traveler Verification Service) deletes images within 12 hours of collection and processing, as a measure for disaster prevention.</a:t>
            </a:r>
          </a:p>
          <a:p>
            <a:pPr marL="171450" indent="-171450">
              <a:buFont typeface="Arial" panose="020B0604020202020204" pitchFamily="34" charset="0"/>
              <a:buChar char="•"/>
            </a:pPr>
            <a:r>
              <a:rPr lang="en-US" dirty="0"/>
              <a:t>The images are then destroyed, but a mathematical representation of the person’s facial features, called a biometric template, is preserved.</a:t>
            </a:r>
          </a:p>
          <a:p>
            <a:pPr marL="171450" indent="-171450">
              <a:buFont typeface="Arial" panose="020B0604020202020204" pitchFamily="34" charset="0"/>
              <a:buChar char="•"/>
            </a:pPr>
            <a:r>
              <a:rPr lang="en-US" dirty="0"/>
              <a:t>Airlines and travel companies can have their own camera system connected to TVS. This system is still secure and protects the customer’s privacy because</a:t>
            </a:r>
          </a:p>
          <a:p>
            <a:pPr marL="628650" lvl="1" indent="-171450">
              <a:buFont typeface="Arial" panose="020B0604020202020204" pitchFamily="34" charset="0"/>
              <a:buChar char="•"/>
            </a:pPr>
            <a:r>
              <a:rPr lang="en-US" dirty="0"/>
              <a:t>All the backend infrastructure is the same as the CBP owned and operated cameras</a:t>
            </a:r>
          </a:p>
          <a:p>
            <a:pPr marL="628650" lvl="1" indent="-171450">
              <a:buFont typeface="Arial" panose="020B0604020202020204" pitchFamily="34" charset="0"/>
              <a:buChar char="•"/>
            </a:pPr>
            <a:r>
              <a:rPr lang="en-US" dirty="0"/>
              <a:t>No data is sent to or processed by the airline company</a:t>
            </a:r>
          </a:p>
          <a:p>
            <a:pPr marL="628650" lvl="1" indent="-171450">
              <a:buFont typeface="Arial" panose="020B0604020202020204" pitchFamily="34" charset="0"/>
              <a:buChar char="•"/>
            </a:pPr>
            <a:r>
              <a:rPr lang="en-US" dirty="0"/>
              <a:t>CBP has a partnership with all companies who use the TVS system, and they ensure the standard procedures are being followed.</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Image:	A privately owned camera system connected to TVS (this one for United Airlines)</a:t>
            </a:r>
          </a:p>
        </p:txBody>
      </p:sp>
      <p:sp>
        <p:nvSpPr>
          <p:cNvPr id="4" name="Slide Number Placeholder 3">
            <a:extLst>
              <a:ext uri="{FF2B5EF4-FFF2-40B4-BE49-F238E27FC236}">
                <a16:creationId xmlns:a16="http://schemas.microsoft.com/office/drawing/2014/main" id="{059C2E13-F81A-07C7-28EC-FEDA4A9CC2C4}"/>
              </a:ext>
            </a:extLst>
          </p:cNvPr>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38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653EB-65EA-CB69-F965-276DEAFE9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8A655-1DFF-21E0-186E-B85093BFB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59AB7-0CA3-E96D-0493-1C8C6394818B}"/>
              </a:ext>
            </a:extLst>
          </p:cNvPr>
          <p:cNvSpPr>
            <a:spLocks noGrp="1"/>
          </p:cNvSpPr>
          <p:nvPr>
            <p:ph type="body" idx="1"/>
          </p:nvPr>
        </p:nvSpPr>
        <p:spPr/>
        <p:txBody>
          <a:bodyPr/>
          <a:lstStyle/>
          <a:p>
            <a:pPr marL="171450" indent="-171450">
              <a:buFont typeface="Arial" panose="020B0604020202020204" pitchFamily="34" charset="0"/>
              <a:buChar char="•"/>
            </a:pPr>
            <a:r>
              <a:rPr lang="en-US" dirty="0"/>
              <a:t>Even with all of these features, if citizens are not comfortable with the biometric system, they can opt-out and request alternative screening </a:t>
            </a:r>
          </a:p>
          <a:p>
            <a:pPr marL="628650" lvl="1" indent="-171450">
              <a:buFont typeface="Arial" panose="020B0604020202020204" pitchFamily="34" charset="0"/>
              <a:buChar char="•"/>
            </a:pPr>
            <a:r>
              <a:rPr lang="en-US" dirty="0"/>
              <a:t>You are not able to opt-out of the collection and storage of entrance/exit records, which are not biometric related</a:t>
            </a:r>
          </a:p>
          <a:p>
            <a:pPr marL="628650" lvl="1" indent="-171450">
              <a:buFont typeface="Arial" panose="020B0604020202020204" pitchFamily="34" charset="0"/>
              <a:buChar char="•"/>
            </a:pPr>
            <a:r>
              <a:rPr lang="en-US" dirty="0"/>
              <a:t>Opting out does make the screening process longer and more involved, and there may be privacy concerns with those screening processes, which is outside the scope of this presentation</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system isn’t perfect, and those who are not U.S. Citizens have much less privacy protection than Citizens</a:t>
            </a:r>
          </a:p>
          <a:p>
            <a:pPr marL="628650" lvl="1" indent="-171450">
              <a:buFont typeface="Arial" panose="020B0604020202020204" pitchFamily="34" charset="0"/>
              <a:buChar char="•"/>
            </a:pPr>
            <a:r>
              <a:rPr lang="en-US" dirty="0"/>
              <a:t>Non-citizen traveler photos are kept for either 14 days, or indefinitely at the discretion of the Department of Homeland Security</a:t>
            </a: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r>
              <a:rPr lang="en-US" dirty="0"/>
              <a:t>Image: an example entry/exit record search result excluding the personal information of the traveler</a:t>
            </a:r>
          </a:p>
        </p:txBody>
      </p:sp>
      <p:sp>
        <p:nvSpPr>
          <p:cNvPr id="4" name="Slide Number Placeholder 3">
            <a:extLst>
              <a:ext uri="{FF2B5EF4-FFF2-40B4-BE49-F238E27FC236}">
                <a16:creationId xmlns:a16="http://schemas.microsoft.com/office/drawing/2014/main" id="{B28570D6-64AB-9DC2-E6A3-7F879904E7B9}"/>
              </a:ext>
            </a:extLst>
          </p:cNvPr>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147983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3E2AD-9A9C-1608-C9A9-E2CD964BD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7E935-A356-68E2-A219-DF2FB6453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47719-B3D0-8093-C7A5-6BAF70272BA5}"/>
              </a:ext>
            </a:extLst>
          </p:cNvPr>
          <p:cNvSpPr>
            <a:spLocks noGrp="1"/>
          </p:cNvSpPr>
          <p:nvPr>
            <p:ph type="body" idx="1"/>
          </p:nvPr>
        </p:nvSpPr>
        <p:spPr/>
        <p:txBody>
          <a:bodyPr/>
          <a:lstStyle/>
          <a:p>
            <a:pPr marL="171450" indent="-171450">
              <a:buFont typeface="Arial" panose="020B0604020202020204" pitchFamily="34" charset="0"/>
              <a:buChar char="•"/>
            </a:pPr>
            <a:r>
              <a:rPr lang="en-US" dirty="0"/>
              <a:t>Overall, the use of biometrics in U.S. Customs and Border Protection protects the privacy very well for Citizens of the United States.</a:t>
            </a:r>
          </a:p>
          <a:p>
            <a:pPr marL="628650" lvl="1" indent="-171450">
              <a:buFont typeface="Arial" panose="020B0604020202020204" pitchFamily="34" charset="0"/>
              <a:buChar char="•"/>
            </a:pPr>
            <a:r>
              <a:rPr lang="en-US" dirty="0"/>
              <a:t>Photos aren’t retained, data is securely collected, transmitted, processed, stored, and destroyed </a:t>
            </a:r>
          </a:p>
          <a:p>
            <a:pPr marL="628650" lvl="1" indent="-171450">
              <a:buFont typeface="Arial" panose="020B0604020202020204" pitchFamily="34" charset="0"/>
              <a:buChar char="•"/>
            </a:pPr>
            <a:r>
              <a:rPr lang="en-US" dirty="0"/>
              <a:t>Citizens are able to completely opt-out of biometric identification if they wish</a:t>
            </a:r>
          </a:p>
          <a:p>
            <a:pPr marL="171450" lvl="0" indent="-171450">
              <a:buFont typeface="Arial" panose="020B0604020202020204" pitchFamily="34" charset="0"/>
              <a:buChar char="•"/>
            </a:pPr>
            <a:r>
              <a:rPr lang="en-US" dirty="0"/>
              <a:t>Non-citizens do not get as many privacy protections as citizens</a:t>
            </a:r>
          </a:p>
          <a:p>
            <a:pPr marL="628650" lvl="1" indent="-171450">
              <a:buFont typeface="Arial" panose="020B0604020202020204" pitchFamily="34" charset="0"/>
              <a:buChar char="•"/>
            </a:pPr>
            <a:r>
              <a:rPr lang="en-US" dirty="0"/>
              <a:t>Photos are retained for either 14 days or indefinitely at the discretion of the Department of Defense</a:t>
            </a:r>
          </a:p>
          <a:p>
            <a:pPr marL="1085850" lvl="2" indent="-171450">
              <a:buFont typeface="Arial" panose="020B0604020202020204" pitchFamily="34" charset="0"/>
              <a:buChar char="•"/>
            </a:pPr>
            <a:r>
              <a:rPr lang="en-US" dirty="0"/>
              <a:t>The person is not informed if their data is being kept or not</a:t>
            </a:r>
          </a:p>
          <a:p>
            <a:pPr marL="628650" lvl="1" indent="-171450">
              <a:buFont typeface="Arial" panose="020B0604020202020204" pitchFamily="34" charset="0"/>
              <a:buChar char="•"/>
            </a:pPr>
            <a:r>
              <a:rPr lang="en-US" dirty="0"/>
              <a:t>They cannot opt out of biometric identification</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Everyone has their biometric face templates stored indefinitely, regardless of citizenship status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Overall, the biometrics identification system used by CBP and DHS implement many standard security and privacy features for citizens and do a good job of protecting their privacy</a:t>
            </a:r>
          </a:p>
          <a:p>
            <a:pPr marL="171450" lvl="0" indent="-171450">
              <a:buFont typeface="Arial" panose="020B0604020202020204" pitchFamily="34" charset="0"/>
              <a:buChar char="•"/>
            </a:pPr>
            <a:r>
              <a:rPr lang="en-US" dirty="0"/>
              <a:t>The system doesn’t protect the privacy of non-citizens as much as citizens for the sake of homeland security, but their data is still securely protected</a:t>
            </a:r>
          </a:p>
        </p:txBody>
      </p:sp>
      <p:sp>
        <p:nvSpPr>
          <p:cNvPr id="4" name="Slide Number Placeholder 3">
            <a:extLst>
              <a:ext uri="{FF2B5EF4-FFF2-40B4-BE49-F238E27FC236}">
                <a16:creationId xmlns:a16="http://schemas.microsoft.com/office/drawing/2014/main" id="{C3EA2CCD-61D1-D6CE-3942-3AB354474654}"/>
              </a:ext>
            </a:extLst>
          </p:cNvPr>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42923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468B-2043-2802-0C10-E7A9575E2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89806-06B4-3500-2948-101DCDC60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328B0-8636-B3E0-F6BE-0BC65DE25FCC}"/>
              </a:ext>
            </a:extLst>
          </p:cNvPr>
          <p:cNvSpPr>
            <a:spLocks noGrp="1"/>
          </p:cNvSpPr>
          <p:nvPr>
            <p:ph type="body" idx="1"/>
          </p:nvPr>
        </p:nvSpPr>
        <p:spPr/>
        <p:txBody>
          <a:bodyPr/>
          <a:lstStyle/>
          <a:p>
            <a:r>
              <a:rPr lang="en-US" dirty="0"/>
              <a:t>For a bit of background, this case arose out of the December San Bernardino attack in 2015. During the investigation, the FBI wanted access to one of the attacker’s iPhone to help them prevent similar situations in the future. The FBI provided Apple with a court order for Apple to help them crack into the phone. Apple sent some engineers alongside all the data they had, but they refused to bypass the 4-digit pin. The court order was grounded in the All Writs Act, an act that allowed the court to make a judgement call on it’s authority when laws aren’t specific enough. Because a case of this nature hadn’t been seen or dealt with, the court claimed it was necessary for the investigation. The graphic here is dated and was probably intended as fearmongering and propaganda, but each of these caricatures represent a very possible outcome of this case.</a:t>
            </a:r>
          </a:p>
        </p:txBody>
      </p:sp>
      <p:sp>
        <p:nvSpPr>
          <p:cNvPr id="4" name="Slide Number Placeholder 3">
            <a:extLst>
              <a:ext uri="{FF2B5EF4-FFF2-40B4-BE49-F238E27FC236}">
                <a16:creationId xmlns:a16="http://schemas.microsoft.com/office/drawing/2014/main" id="{65B479A6-A6B3-148B-F6E3-B3D4569E8C13}"/>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73173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should not have this kind of power. The FBI accused Apple of being more concerned with its business model then national security. While the FBI claimed that it would only be for the one iPhone, there’s no stopping them from using it elsewhere. The government would be able to access any iPhone with this backdoor. The CEO of Apple,  Tim Cook, described the scenario as giving the FBI a master kay to all iPhones. In addition to the fact that this gives the government more power, the FBI using the U.S. court as leverage is also an overstep of boundaries. Considering U.S. court resolutions can modify the context and meaning of a rule or law, this could set a precedent for the court that the FBI could exploit in the future. The graphic on the right is a study from the Pew Research Center about support for the court order. The graphic on the right is another part of the Pew Research Center’s study where we can see that 51% of people supported the FBI, whereas only 38% supported Apple. The remaining 11% didn’t answer or didn’t know. This is surprising at first, but considering fear was running high at the time (similar to the 9/11 attacks) it makes sense that most people wanted the FBI to prevent such an event from occurring again.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E67A2-9F3A-602F-D181-B7A10EA2F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C1585-5765-0693-B035-83405BDB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24EDB-2FEB-72B5-663B-B40E4F25E039}"/>
              </a:ext>
            </a:extLst>
          </p:cNvPr>
          <p:cNvSpPr>
            <a:spLocks noGrp="1"/>
          </p:cNvSpPr>
          <p:nvPr>
            <p:ph type="body" idx="1"/>
          </p:nvPr>
        </p:nvSpPr>
        <p:spPr/>
        <p:txBody>
          <a:bodyPr/>
          <a:lstStyle/>
          <a:p>
            <a:r>
              <a:rPr lang="en-US" dirty="0"/>
              <a:t>The FBI ended up not going through with this, claiming they “no longer needed it.” It was later revealed that the FBI received help from another tech company that discovered a vulnerability in iPhones, but that isn’t important to this conversation. The graphic on the right is from the same study as before with a more detailed breakdown of the pie chart from the previous slide. We can see that people without smartphones or with a non-iPhone smartphone preferred the FBI’s side more than the iPhone users based on the difference in the two sides, but iPhone users still had a greater percentage on the FBI’s side. This tells us that one of the factors that makes up these numbers is the type of smartphone because people without iPhones were less concerned with their privacy when it didn’t directly affect them. While the FBI’s intentions were good (at least, what they told us) the side effects could have been very bad. </a:t>
            </a:r>
          </a:p>
        </p:txBody>
      </p:sp>
      <p:sp>
        <p:nvSpPr>
          <p:cNvPr id="4" name="Slide Number Placeholder 3">
            <a:extLst>
              <a:ext uri="{FF2B5EF4-FFF2-40B4-BE49-F238E27FC236}">
                <a16:creationId xmlns:a16="http://schemas.microsoft.com/office/drawing/2014/main" id="{295B4DFF-10C9-A32E-4823-3E420B02350E}"/>
              </a:ext>
            </a:extLst>
          </p:cNvPr>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06066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Use Presentation Guidelines on course web site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paper and presentation templates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Keep topics inside the course scope: Computing + Society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Presentations are due 24 hours before class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Sign up for Individual Presentation, it’s not too late</a:t>
            </a:r>
          </a:p>
          <a:p>
            <a:r>
              <a:rPr lang="en-US" dirty="0"/>
              <a:t>Providing comments on drafts is a limit, first come first served</a:t>
            </a:r>
          </a:p>
          <a:p>
            <a:pPr lvl="1"/>
            <a:r>
              <a:rPr lang="en-US" dirty="0"/>
              <a:t>We would like to help everyone asking but sometimes we run out of time</a:t>
            </a:r>
          </a:p>
          <a:p>
            <a:pPr lvl="1"/>
            <a:r>
              <a:rPr lang="en-US" dirty="0"/>
              <a:t>Try asking a peer to give notes on your work</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53B1B-C0B7-3173-B715-5E311B642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BA74B-6280-6CA9-C3EC-84D41295F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4FA87-BC14-6F48-6626-3402AE4C3D51}"/>
              </a:ext>
            </a:extLst>
          </p:cNvPr>
          <p:cNvSpPr>
            <a:spLocks noGrp="1"/>
          </p:cNvSpPr>
          <p:nvPr>
            <p:ph type="body" idx="1"/>
          </p:nvPr>
        </p:nvSpPr>
        <p:spPr/>
        <p:txBody>
          <a:bodyPr/>
          <a:lstStyle/>
          <a:p>
            <a:r>
              <a:rPr lang="en-US" dirty="0"/>
              <a:t>To start, the presence of a backdoor would allow foreign governments to monitor the phones of citizens as well as issue warrants to specific people’s phones. An example of this would be a surveillance state like China. If the Chinese government had a backdoor into iPhones they would have even more control over their citizens. And what if it wasn’t just a 4-digit pin bypass? What if the government could turn on your camera or microphone to listen in on conversations? And because of the way the FBI handled this issue it’s not unreasonable to say that they would be able to conscript companies to work for the government.  The backdoor itself could become a major vulnerability if it were ever discovered by hackers or cybercriminals. The cartoon used by Stuart Carlson on the right describes it perfectly, as this scenario would have opened a Pandora’s Box onto the world. To conclude, </a:t>
            </a:r>
          </a:p>
        </p:txBody>
      </p:sp>
      <p:sp>
        <p:nvSpPr>
          <p:cNvPr id="4" name="Slide Number Placeholder 3">
            <a:extLst>
              <a:ext uri="{FF2B5EF4-FFF2-40B4-BE49-F238E27FC236}">
                <a16:creationId xmlns:a16="http://schemas.microsoft.com/office/drawing/2014/main" id="{58D5EA40-C6B7-CC5E-D40D-99E8134434BE}"/>
              </a:ext>
            </a:extLst>
          </p:cNvPr>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22915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c896bde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34c896bde1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Privacy laws restrict government access to personal data (devices, cloud, third-party).</a:t>
            </a:r>
            <a:endParaRPr/>
          </a:p>
          <a:p>
            <a:pPr marL="457200" lvl="0" indent="-317500" algn="l" rtl="0">
              <a:spcBef>
                <a:spcPts val="0"/>
              </a:spcBef>
              <a:spcAft>
                <a:spcPts val="0"/>
              </a:spcAft>
              <a:buSzPts val="1400"/>
              <a:buChar char="●"/>
            </a:pPr>
            <a:r>
              <a:rPr lang="en-US"/>
              <a:t>Exceptions allow access under specific circumstances.</a:t>
            </a:r>
            <a:endParaRPr/>
          </a:p>
          <a:p>
            <a:pPr marL="457200" lvl="0" indent="-317500" algn="l" rtl="0">
              <a:spcBef>
                <a:spcPts val="0"/>
              </a:spcBef>
              <a:spcAft>
                <a:spcPts val="0"/>
              </a:spcAft>
              <a:buSzPts val="1400"/>
              <a:buChar char="●"/>
            </a:pPr>
            <a:r>
              <a:rPr lang="en-US"/>
              <a:t>Be cautious with:</a:t>
            </a:r>
            <a:endParaRPr/>
          </a:p>
          <a:p>
            <a:pPr marL="914400" lvl="1" indent="-317500" algn="l" rtl="0">
              <a:spcBef>
                <a:spcPts val="0"/>
              </a:spcBef>
              <a:spcAft>
                <a:spcPts val="0"/>
              </a:spcAft>
              <a:buSzPts val="1400"/>
              <a:buChar char="○"/>
            </a:pPr>
            <a:r>
              <a:rPr lang="en-US"/>
              <a:t>What you post publicly.</a:t>
            </a:r>
            <a:endParaRPr/>
          </a:p>
          <a:p>
            <a:pPr marL="914400" lvl="1" indent="-317500" algn="l" rtl="0">
              <a:spcBef>
                <a:spcPts val="0"/>
              </a:spcBef>
              <a:spcAft>
                <a:spcPts val="0"/>
              </a:spcAft>
              <a:buSzPts val="1400"/>
              <a:buChar char="○"/>
            </a:pPr>
            <a:r>
              <a:rPr lang="en-US"/>
              <a:t>What you share in private messages.</a:t>
            </a:r>
            <a:endParaRPr/>
          </a:p>
          <a:p>
            <a:pPr marL="914400" lvl="1" indent="-317500" algn="l" rtl="0">
              <a:spcBef>
                <a:spcPts val="0"/>
              </a:spcBef>
              <a:spcAft>
                <a:spcPts val="0"/>
              </a:spcAft>
              <a:buSzPts val="1400"/>
              <a:buChar char="○"/>
            </a:pPr>
            <a:r>
              <a:rPr lang="en-US"/>
              <a:t>Data permissions granted to apps/devices.</a:t>
            </a:r>
            <a:endParaRPr/>
          </a:p>
          <a:p>
            <a:pPr marL="457200" lvl="0" indent="-317500" algn="l" rtl="0">
              <a:spcBef>
                <a:spcPts val="0"/>
              </a:spcBef>
              <a:spcAft>
                <a:spcPts val="0"/>
              </a:spcAft>
              <a:buSzPts val="1400"/>
              <a:buChar char="●"/>
            </a:pPr>
            <a:r>
              <a:rPr lang="en-US"/>
              <a:t>Electronic Communications Privacy Act (ECPA) 1986</a:t>
            </a:r>
            <a:endParaRPr/>
          </a:p>
          <a:p>
            <a:pPr marL="914400" lvl="1" indent="-317500" algn="l" rtl="0">
              <a:spcBef>
                <a:spcPts val="0"/>
              </a:spcBef>
              <a:spcAft>
                <a:spcPts val="0"/>
              </a:spcAft>
              <a:buSzPts val="1400"/>
              <a:buChar char="○"/>
            </a:pPr>
            <a:r>
              <a:rPr lang="en-US"/>
              <a:t>Title I (Wiretapping Act): Protects communications in transit </a:t>
            </a:r>
            <a:endParaRPr/>
          </a:p>
          <a:p>
            <a:pPr marL="914400" lvl="1" indent="-317500" algn="l" rtl="0">
              <a:spcBef>
                <a:spcPts val="0"/>
              </a:spcBef>
              <a:spcAft>
                <a:spcPts val="0"/>
              </a:spcAft>
              <a:buSzPts val="1400"/>
              <a:buChar char="○"/>
            </a:pPr>
            <a:r>
              <a:rPr lang="en-US"/>
              <a:t>Title II (Stored Communications Act): Governs access to stored data (e.g., emails, cloud).</a:t>
            </a:r>
            <a:endParaRPr/>
          </a:p>
          <a:p>
            <a:pPr marL="914400" lvl="1" indent="-317500" algn="l" rtl="0">
              <a:spcBef>
                <a:spcPts val="0"/>
              </a:spcBef>
              <a:spcAft>
                <a:spcPts val="0"/>
              </a:spcAft>
              <a:buSzPts val="1400"/>
              <a:buChar char="○"/>
            </a:pPr>
            <a:r>
              <a:rPr lang="en-US"/>
              <a:t>Title III (Pen/Trap Act): Regulates devices collecting non-content data (e.g., call logs, IP addresses).</a:t>
            </a:r>
            <a:endParaRPr/>
          </a:p>
          <a:p>
            <a:pPr marL="457200" lvl="0" indent="-317500" algn="l" rtl="0">
              <a:spcBef>
                <a:spcPts val="0"/>
              </a:spcBef>
              <a:spcAft>
                <a:spcPts val="0"/>
              </a:spcAft>
              <a:buSzPts val="1400"/>
              <a:buChar char="●"/>
            </a:pPr>
            <a:r>
              <a:rPr lang="en-US"/>
              <a:t>ECPA Allows 12 Exceptions:</a:t>
            </a:r>
            <a:endParaRPr/>
          </a:p>
          <a:p>
            <a:pPr marL="914400" lvl="1" indent="-317500" algn="l" rtl="0">
              <a:spcBef>
                <a:spcPts val="0"/>
              </a:spcBef>
              <a:spcAft>
                <a:spcPts val="0"/>
              </a:spcAft>
              <a:buSzPts val="1400"/>
              <a:buChar char="○"/>
            </a:pPr>
            <a:r>
              <a:rPr lang="en-US"/>
              <a:t>Consent given.</a:t>
            </a:r>
            <a:endParaRPr/>
          </a:p>
          <a:p>
            <a:pPr marL="914400" lvl="1" indent="-317500" algn="l" rtl="0">
              <a:spcBef>
                <a:spcPts val="0"/>
              </a:spcBef>
              <a:spcAft>
                <a:spcPts val="0"/>
              </a:spcAft>
              <a:buSzPts val="1400"/>
              <a:buChar char="○"/>
            </a:pPr>
            <a:r>
              <a:rPr lang="en-US"/>
              <a:t>Warrant/subpoena obtained.</a:t>
            </a:r>
            <a:endParaRPr/>
          </a:p>
          <a:p>
            <a:pPr marL="914400" lvl="1" indent="-317500" algn="l" rtl="0">
              <a:spcBef>
                <a:spcPts val="0"/>
              </a:spcBef>
              <a:spcAft>
                <a:spcPts val="0"/>
              </a:spcAft>
              <a:buSzPts val="1400"/>
              <a:buChar char="○"/>
            </a:pPr>
            <a:r>
              <a:rPr lang="en-US"/>
              <a:t>Data is publicly accessible.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Title 2 protects communication data stored on devices and third parties.</a:t>
            </a:r>
            <a:endParaRPr/>
          </a:p>
          <a:p>
            <a:pPr marL="914400" lvl="1" indent="-317500" algn="l" rtl="0">
              <a:spcBef>
                <a:spcPts val="0"/>
              </a:spcBef>
              <a:spcAft>
                <a:spcPts val="0"/>
              </a:spcAft>
              <a:buSzPts val="1400"/>
              <a:buChar char="○"/>
            </a:pPr>
            <a:r>
              <a:rPr lang="en-US"/>
              <a:t> Makes it illegal to:</a:t>
            </a:r>
            <a:endParaRPr/>
          </a:p>
          <a:p>
            <a:pPr marL="1371600" lvl="2" indent="-317500" algn="l" rtl="0">
              <a:spcBef>
                <a:spcPts val="0"/>
              </a:spcBef>
              <a:spcAft>
                <a:spcPts val="0"/>
              </a:spcAft>
              <a:buSzPts val="1400"/>
              <a:buChar char="■"/>
            </a:pPr>
            <a:r>
              <a:rPr lang="en-US"/>
              <a:t>Intentionally access electronic communication without authorization.</a:t>
            </a:r>
            <a:endParaRPr/>
          </a:p>
          <a:p>
            <a:pPr marL="1371600" lvl="2" indent="-317500" algn="l" rtl="0">
              <a:spcBef>
                <a:spcPts val="0"/>
              </a:spcBef>
              <a:spcAft>
                <a:spcPts val="0"/>
              </a:spcAft>
              <a:buSzPts val="1400"/>
              <a:buChar char="■"/>
            </a:pPr>
            <a:r>
              <a:rPr lang="en-US"/>
              <a:t>Exceed authorized access to storage facilities.</a:t>
            </a:r>
            <a:endParaRPr/>
          </a:p>
          <a:p>
            <a:pPr marL="1371600" lvl="2" indent="-317500" algn="l" rtl="0">
              <a:spcBef>
                <a:spcPts val="0"/>
              </a:spcBef>
              <a:spcAft>
                <a:spcPts val="0"/>
              </a:spcAft>
              <a:buSzPts val="1400"/>
              <a:buChar char="■"/>
            </a:pPr>
            <a:r>
              <a:rPr lang="en-US"/>
              <a:t>Law enforcement requires a warrant or subpoena to access stored data.</a:t>
            </a:r>
            <a:endParaRPr/>
          </a:p>
          <a:p>
            <a:pPr marL="914400" lvl="1" indent="-317500" algn="l" rtl="0">
              <a:spcBef>
                <a:spcPts val="0"/>
              </a:spcBef>
              <a:spcAft>
                <a:spcPts val="0"/>
              </a:spcAft>
              <a:buSzPts val="1400"/>
              <a:buChar char="○"/>
            </a:pPr>
            <a:r>
              <a:rPr lang="en-US"/>
              <a:t>Service providers cannot voluntarily disclose data unless:</a:t>
            </a:r>
            <a:endParaRPr/>
          </a:p>
          <a:p>
            <a:pPr marL="1371600" lvl="2" indent="-317500" algn="l" rtl="0">
              <a:spcBef>
                <a:spcPts val="0"/>
              </a:spcBef>
              <a:spcAft>
                <a:spcPts val="0"/>
              </a:spcAft>
              <a:buSzPts val="1400"/>
              <a:buChar char="■"/>
            </a:pPr>
            <a:r>
              <a:rPr lang="en-US"/>
              <a:t>There is an emergency involving death or serious harm.</a:t>
            </a:r>
            <a:endParaRPr/>
          </a:p>
          <a:p>
            <a:pPr marL="914400" lvl="1" indent="-317500" algn="l" rtl="0">
              <a:spcBef>
                <a:spcPts val="0"/>
              </a:spcBef>
              <a:spcAft>
                <a:spcPts val="0"/>
              </a:spcAft>
              <a:buSzPts val="1400"/>
              <a:buChar char="○"/>
            </a:pPr>
            <a:r>
              <a:rPr lang="en-US"/>
              <a:t>Disclosure is to intended recipients.</a:t>
            </a:r>
            <a:endParaRPr/>
          </a:p>
          <a:p>
            <a:pPr marL="914400" lvl="1" indent="-317500" algn="l" rtl="0">
              <a:spcBef>
                <a:spcPts val="0"/>
              </a:spcBef>
              <a:spcAft>
                <a:spcPts val="0"/>
              </a:spcAft>
              <a:buSzPts val="1400"/>
              <a:buChar char="○"/>
            </a:pPr>
            <a:r>
              <a:rPr lang="en-US"/>
              <a:t>Disclosure is made under a legal process.</a:t>
            </a:r>
            <a:endParaRPr/>
          </a:p>
        </p:txBody>
      </p:sp>
      <p:sp>
        <p:nvSpPr>
          <p:cNvPr id="98" name="Google Shape;98;g34c896bde1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c896bde14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34c896bde14_1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Gompei  Goats has been charged with possession of illegal drugs with intent to distribute</a:t>
            </a:r>
            <a:endParaRPr/>
          </a:p>
          <a:p>
            <a:pPr marL="457200" lvl="0" indent="-317500" algn="l" rtl="0">
              <a:spcBef>
                <a:spcPts val="0"/>
              </a:spcBef>
              <a:spcAft>
                <a:spcPts val="0"/>
              </a:spcAft>
              <a:buSzPts val="1400"/>
              <a:buChar char="●"/>
            </a:pPr>
            <a:r>
              <a:rPr lang="en-US"/>
              <a:t>April, 1, 2024, Gompei Goats was arrested following a search warrant issued for the seizure of drugs and personal devices</a:t>
            </a:r>
            <a:endParaRPr/>
          </a:p>
          <a:p>
            <a:pPr marL="457200" lvl="0" indent="-317500" algn="l" rtl="0">
              <a:spcBef>
                <a:spcPts val="0"/>
              </a:spcBef>
              <a:spcAft>
                <a:spcPts val="0"/>
              </a:spcAft>
              <a:buSzPts val="1400"/>
              <a:buChar char="●"/>
            </a:pPr>
            <a:r>
              <a:rPr lang="en-US"/>
              <a:t>Law Enforcement seized his:  smartphone, laptop, tablet, money stash, and drugs</a:t>
            </a:r>
            <a:endParaRPr/>
          </a:p>
          <a:p>
            <a:pPr marL="457200" lvl="0" indent="-317500" algn="l" rtl="0">
              <a:spcBef>
                <a:spcPts val="0"/>
              </a:spcBef>
              <a:spcAft>
                <a:spcPts val="0"/>
              </a:spcAft>
              <a:buSzPts val="1400"/>
              <a:buChar char="●"/>
            </a:pPr>
            <a:r>
              <a:rPr lang="en-US"/>
              <a:t>Gompei’s Digital Data was analyzed by state DOJ . These include:  Text messages, emails , social media, call logs and notes.</a:t>
            </a:r>
            <a:endParaRPr/>
          </a:p>
          <a:p>
            <a:pPr marL="457200" lvl="0" indent="-317500" algn="l" rtl="0">
              <a:spcBef>
                <a:spcPts val="0"/>
              </a:spcBef>
              <a:spcAft>
                <a:spcPts val="0"/>
              </a:spcAft>
              <a:buSzPts val="1400"/>
              <a:buChar char="●"/>
            </a:pPr>
            <a:r>
              <a:rPr lang="en-US"/>
              <a:t>Key Physical/Drug Evidence:</a:t>
            </a:r>
            <a:endParaRPr/>
          </a:p>
          <a:p>
            <a:pPr marL="914400" lvl="1" indent="-317500" algn="l" rtl="0">
              <a:spcBef>
                <a:spcPts val="0"/>
              </a:spcBef>
              <a:spcAft>
                <a:spcPts val="0"/>
              </a:spcAft>
              <a:buSzPts val="1400"/>
              <a:buChar char="○"/>
            </a:pPr>
            <a:r>
              <a:rPr lang="en-US"/>
              <a:t>$10,000 cash seized.</a:t>
            </a:r>
            <a:endParaRPr/>
          </a:p>
          <a:p>
            <a:pPr marL="914400" lvl="1" indent="-317500" algn="l" rtl="0">
              <a:spcBef>
                <a:spcPts val="0"/>
              </a:spcBef>
              <a:spcAft>
                <a:spcPts val="0"/>
              </a:spcAft>
              <a:buSzPts val="1400"/>
              <a:buChar char="○"/>
            </a:pPr>
            <a:r>
              <a:rPr lang="en-US"/>
              <a:t>0.4 kg cocaine recovered.</a:t>
            </a:r>
            <a:endParaRPr/>
          </a:p>
          <a:p>
            <a:pPr marL="457200" lvl="0" indent="-317500" algn="l" rtl="0">
              <a:spcBef>
                <a:spcPts val="0"/>
              </a:spcBef>
              <a:spcAft>
                <a:spcPts val="0"/>
              </a:spcAft>
              <a:buSzPts val="1400"/>
              <a:buChar char="●"/>
            </a:pPr>
            <a:r>
              <a:rPr lang="en-US"/>
              <a:t>Key Digital Evidence:</a:t>
            </a:r>
            <a:endParaRPr/>
          </a:p>
          <a:p>
            <a:pPr marL="914400" lvl="1" indent="-317500" algn="l" rtl="0">
              <a:spcBef>
                <a:spcPts val="0"/>
              </a:spcBef>
              <a:spcAft>
                <a:spcPts val="0"/>
              </a:spcAft>
              <a:buSzPts val="1400"/>
              <a:buChar char="○"/>
            </a:pPr>
            <a:r>
              <a:rPr lang="en-US"/>
              <a:t>Supplier cooperation: Text messages/emails shared by a supplier.</a:t>
            </a:r>
            <a:endParaRPr/>
          </a:p>
          <a:p>
            <a:pPr marL="914400" lvl="1" indent="-317500" algn="l" rtl="0">
              <a:spcBef>
                <a:spcPts val="0"/>
              </a:spcBef>
              <a:spcAft>
                <a:spcPts val="0"/>
              </a:spcAft>
              <a:buSzPts val="1400"/>
              <a:buChar char="○"/>
            </a:pPr>
            <a:r>
              <a:rPr lang="en-US"/>
              <a:t>Buyer list: Found in Gompei’s notes.</a:t>
            </a:r>
            <a:endParaRPr/>
          </a:p>
          <a:p>
            <a:pPr marL="914400" lvl="1" indent="-317500" algn="l" rtl="0">
              <a:spcBef>
                <a:spcPts val="0"/>
              </a:spcBef>
              <a:spcAft>
                <a:spcPts val="0"/>
              </a:spcAft>
              <a:buSzPts val="1400"/>
              <a:buChar char="○"/>
            </a:pPr>
            <a:r>
              <a:rPr lang="en-US"/>
              <a:t>Third-party data: Deleted social media, supplier emails, and search history provided by providers.</a:t>
            </a:r>
            <a:endParaRPr/>
          </a:p>
          <a:p>
            <a:pPr marL="914400" lvl="1" indent="-317500" algn="l" rtl="0">
              <a:spcBef>
                <a:spcPts val="0"/>
              </a:spcBef>
              <a:spcAft>
                <a:spcPts val="0"/>
              </a:spcAft>
              <a:buSzPts val="1400"/>
              <a:buChar char="○"/>
            </a:pPr>
            <a:r>
              <a:rPr lang="en-US"/>
              <a:t>Snapchat: Location data matching known transaction sites.</a:t>
            </a:r>
            <a:endParaRPr/>
          </a:p>
          <a:p>
            <a:pPr marL="914400" lvl="1" indent="-317500" algn="l" rtl="0">
              <a:spcBef>
                <a:spcPts val="0"/>
              </a:spcBef>
              <a:spcAft>
                <a:spcPts val="0"/>
              </a:spcAft>
              <a:buSzPts val="1400"/>
              <a:buChar char="○"/>
            </a:pPr>
            <a:r>
              <a:rPr lang="en-US"/>
              <a:t>Texts: Explicit intent to distribute to buyers.</a:t>
            </a:r>
            <a:endParaRPr/>
          </a:p>
          <a:p>
            <a:pPr marL="457200" lvl="0" indent="-317500" algn="l" rtl="0">
              <a:spcBef>
                <a:spcPts val="0"/>
              </a:spcBef>
              <a:spcAft>
                <a:spcPts val="0"/>
              </a:spcAft>
              <a:buSzPts val="1400"/>
              <a:buChar char="●"/>
            </a:pPr>
            <a:r>
              <a:rPr lang="en-US"/>
              <a:t>Prosecution: Digital/third-party data (texts, Snapchat, deleted social media) prove intent</a:t>
            </a:r>
            <a:endParaRPr/>
          </a:p>
          <a:p>
            <a:pPr marL="457200" lvl="0" indent="-317500" algn="l" rtl="0">
              <a:spcBef>
                <a:spcPts val="0"/>
              </a:spcBef>
              <a:spcAft>
                <a:spcPts val="0"/>
              </a:spcAft>
              <a:buSzPts val="1400"/>
              <a:buChar char="●"/>
            </a:pPr>
            <a:r>
              <a:rPr lang="en-US"/>
              <a:t>Defense: 4th Amendment violation—warrant scope exceeded (e.g., deleted data, search history).</a:t>
            </a:r>
            <a:endParaRPr/>
          </a:p>
          <a:p>
            <a:pPr marL="457200" lvl="0" indent="-317500" algn="l" rtl="0">
              <a:spcBef>
                <a:spcPts val="0"/>
              </a:spcBef>
              <a:spcAft>
                <a:spcPts val="0"/>
              </a:spcAft>
              <a:buSzPts val="1400"/>
              <a:buChar char="●"/>
            </a:pPr>
            <a:r>
              <a:rPr lang="en-US"/>
              <a:t>Conflict: Privacy rights vs. warrant authority for digital searches.</a:t>
            </a:r>
            <a:endParaRPr/>
          </a:p>
        </p:txBody>
      </p:sp>
      <p:sp>
        <p:nvSpPr>
          <p:cNvPr id="109" name="Google Shape;109;g34c896bde14_1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c896bde14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4c896bde14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a:t>People v. Harris(2012) it establishes </a:t>
            </a:r>
            <a:endParaRPr/>
          </a:p>
          <a:p>
            <a:pPr marL="914400" lvl="1" indent="-317500" algn="l" rtl="0">
              <a:spcBef>
                <a:spcPts val="0"/>
              </a:spcBef>
              <a:spcAft>
                <a:spcPts val="0"/>
              </a:spcAft>
              <a:buClr>
                <a:schemeClr val="dk1"/>
              </a:buClr>
              <a:buSzPts val="1400"/>
              <a:buChar char="○"/>
            </a:pPr>
            <a:r>
              <a:rPr lang="en-US"/>
              <a:t>Public Posts: Not protected under privacy laws if publicly shared.</a:t>
            </a:r>
            <a:endParaRPr/>
          </a:p>
          <a:p>
            <a:pPr marL="914400" lvl="1" indent="-317500" algn="l" rtl="0">
              <a:spcBef>
                <a:spcPts val="0"/>
              </a:spcBef>
              <a:spcAft>
                <a:spcPts val="0"/>
              </a:spcAft>
              <a:buClr>
                <a:schemeClr val="dk1"/>
              </a:buClr>
              <a:buSzPts val="1400"/>
              <a:buChar char="○"/>
            </a:pPr>
            <a:r>
              <a:rPr lang="en-US"/>
              <a:t>Deleted Posts are owned by service providers</a:t>
            </a:r>
            <a:endParaRPr/>
          </a:p>
          <a:p>
            <a:pPr marL="914400" lvl="1" indent="-317500" algn="l" rtl="0">
              <a:spcBef>
                <a:spcPts val="0"/>
              </a:spcBef>
              <a:spcAft>
                <a:spcPts val="0"/>
              </a:spcAft>
              <a:buClr>
                <a:schemeClr val="dk1"/>
              </a:buClr>
              <a:buSzPts val="1400"/>
              <a:buChar char="○"/>
            </a:pPr>
            <a:r>
              <a:rPr lang="en-US"/>
              <a:t>Third-Party Doctrine: No 4th Amendment protection for data voluntarily shared with third parties (e.g., social media companies).</a:t>
            </a:r>
            <a:endParaRPr/>
          </a:p>
          <a:p>
            <a:pPr marL="457200" lvl="0" indent="-317500" algn="l" rtl="0">
              <a:spcBef>
                <a:spcPts val="0"/>
              </a:spcBef>
              <a:spcAft>
                <a:spcPts val="0"/>
              </a:spcAft>
              <a:buClr>
                <a:schemeClr val="dk1"/>
              </a:buClr>
              <a:buSzPts val="1400"/>
              <a:buChar char="●"/>
            </a:pPr>
            <a:r>
              <a:rPr lang="en-US"/>
              <a:t>Gompei’s Case:</a:t>
            </a:r>
            <a:endParaRPr/>
          </a:p>
          <a:p>
            <a:pPr marL="914400" lvl="1" indent="-317500" algn="l" rtl="0">
              <a:spcBef>
                <a:spcPts val="0"/>
              </a:spcBef>
              <a:spcAft>
                <a:spcPts val="0"/>
              </a:spcAft>
              <a:buClr>
                <a:schemeClr val="dk1"/>
              </a:buClr>
              <a:buSzPts val="1400"/>
              <a:buChar char="○"/>
            </a:pPr>
            <a:r>
              <a:rPr lang="en-US"/>
              <a:t>Deleted social media/data can be accessed via warrant (no user "ownership").</a:t>
            </a:r>
            <a:endParaRPr/>
          </a:p>
          <a:p>
            <a:pPr marL="914400" lvl="1" indent="-317500" algn="l" rtl="0">
              <a:spcBef>
                <a:spcPts val="0"/>
              </a:spcBef>
              <a:spcAft>
                <a:spcPts val="0"/>
              </a:spcAft>
              <a:buClr>
                <a:schemeClr val="dk1"/>
              </a:buClr>
              <a:buSzPts val="1400"/>
              <a:buChar char="○"/>
            </a:pPr>
            <a:r>
              <a:rPr lang="en-US"/>
              <a:t>Providers (e.g., Snapchat) can disclose stored/deleted data under legal process.</a:t>
            </a:r>
            <a:endParaRPr/>
          </a:p>
          <a:p>
            <a:pPr marL="0" lvl="0" indent="0" algn="l" rtl="0">
              <a:spcBef>
                <a:spcPts val="0"/>
              </a:spcBef>
              <a:spcAft>
                <a:spcPts val="0"/>
              </a:spcAft>
              <a:buNone/>
            </a:pPr>
            <a:endParaRPr/>
          </a:p>
        </p:txBody>
      </p:sp>
      <p:sp>
        <p:nvSpPr>
          <p:cNvPr id="120" name="Google Shape;120;g34c896bde14_1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c896bde14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34c896bde14_1_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40000"/>
              </a:lnSpc>
              <a:spcBef>
                <a:spcPts val="1200"/>
              </a:spcBef>
              <a:spcAft>
                <a:spcPts val="0"/>
              </a:spcAft>
              <a:buClr>
                <a:schemeClr val="dk1"/>
              </a:buClr>
              <a:buSzPts val="1200"/>
              <a:buFont typeface="Arial"/>
              <a:buChar char="●"/>
            </a:pPr>
            <a:r>
              <a:rPr lang="en-US">
                <a:latin typeface="Arial"/>
                <a:ea typeface="Arial"/>
                <a:cs typeface="Arial"/>
                <a:sym typeface="Arial"/>
              </a:rPr>
              <a:t>United States v. Meregildo (2012)</a:t>
            </a:r>
            <a:endParaRPr>
              <a:latin typeface="Arial"/>
              <a:ea typeface="Arial"/>
              <a:cs typeface="Arial"/>
              <a:sym typeface="Arial"/>
            </a:endParaRPr>
          </a:p>
          <a:p>
            <a:pPr marL="457200" lvl="0" indent="-304800" algn="l" rtl="0">
              <a:lnSpc>
                <a:spcPct val="140000"/>
              </a:lnSpc>
              <a:spcBef>
                <a:spcPts val="0"/>
              </a:spcBef>
              <a:spcAft>
                <a:spcPts val="0"/>
              </a:spcAft>
              <a:buClr>
                <a:schemeClr val="dk1"/>
              </a:buClr>
              <a:buSzPts val="1200"/>
              <a:buFont typeface="Arial"/>
              <a:buChar char="●"/>
            </a:pPr>
            <a:r>
              <a:rPr lang="en-US">
                <a:latin typeface="Arial"/>
                <a:ea typeface="Arial"/>
                <a:cs typeface="Arial"/>
                <a:sym typeface="Arial"/>
              </a:rPr>
              <a:t>Law Allows Disclosure</a:t>
            </a:r>
            <a:endParaRPr>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Friends or platforms can legally share your messages with law enforcement if they choose to.</a:t>
            </a:r>
            <a:endParaRPr>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Privacy settings don’t guarantee protection—anything shared can be used as evidence.</a:t>
            </a:r>
            <a:endParaRPr>
              <a:latin typeface="Arial"/>
              <a:ea typeface="Arial"/>
              <a:cs typeface="Arial"/>
              <a:sym typeface="Arial"/>
            </a:endParaRPr>
          </a:p>
          <a:p>
            <a:pPr marL="457200" lvl="0" indent="-304800" algn="l" rtl="0">
              <a:lnSpc>
                <a:spcPct val="140000"/>
              </a:lnSpc>
              <a:spcBef>
                <a:spcPts val="0"/>
              </a:spcBef>
              <a:spcAft>
                <a:spcPts val="0"/>
              </a:spcAft>
              <a:buClr>
                <a:schemeClr val="dk1"/>
              </a:buClr>
              <a:buSzPts val="1200"/>
              <a:buChar char="●"/>
            </a:pPr>
            <a:r>
              <a:rPr lang="en-US">
                <a:latin typeface="Arial"/>
                <a:ea typeface="Arial"/>
                <a:cs typeface="Arial"/>
                <a:sym typeface="Arial"/>
              </a:rPr>
              <a:t>Gompei’s supplier can legally disclose their text messages</a:t>
            </a:r>
            <a:endParaRPr>
              <a:latin typeface="Arial"/>
              <a:ea typeface="Arial"/>
              <a:cs typeface="Arial"/>
              <a:sym typeface="Arial"/>
            </a:endParaRPr>
          </a:p>
          <a:p>
            <a:pPr marL="457200" lvl="0" indent="-304800" algn="l" rtl="0">
              <a:lnSpc>
                <a:spcPct val="140000"/>
              </a:lnSpc>
              <a:spcBef>
                <a:spcPts val="0"/>
              </a:spcBef>
              <a:spcAft>
                <a:spcPts val="0"/>
              </a:spcAft>
              <a:buClr>
                <a:schemeClr val="dk1"/>
              </a:buClr>
              <a:buSzPts val="1200"/>
              <a:buChar char="●"/>
            </a:pPr>
            <a:r>
              <a:rPr lang="en-US">
                <a:latin typeface="Arial"/>
                <a:ea typeface="Arial"/>
                <a:cs typeface="Arial"/>
                <a:sym typeface="Arial"/>
              </a:rPr>
              <a:t>Texts Can Be Evidence: If there’s enough contextual evidence, texts can be linked to a defendant.</a:t>
            </a:r>
            <a:endParaRPr>
              <a:latin typeface="Arial"/>
              <a:ea typeface="Arial"/>
              <a:cs typeface="Arial"/>
              <a:sym typeface="Arial"/>
            </a:endParaRPr>
          </a:p>
          <a:p>
            <a:pPr marL="457200" lvl="0" indent="-304800" algn="l" rtl="0">
              <a:lnSpc>
                <a:spcPct val="140000"/>
              </a:lnSpc>
              <a:spcBef>
                <a:spcPts val="0"/>
              </a:spcBef>
              <a:spcAft>
                <a:spcPts val="0"/>
              </a:spcAft>
              <a:buClr>
                <a:schemeClr val="dk1"/>
              </a:buClr>
              <a:buSzPts val="1200"/>
              <a:buChar char="●"/>
            </a:pPr>
            <a:r>
              <a:rPr lang="en-US">
                <a:latin typeface="Arial"/>
                <a:ea typeface="Arial"/>
                <a:cs typeface="Arial"/>
                <a:sym typeface="Arial"/>
              </a:rPr>
              <a:t>Rule 901 = Reasonable Certainty: The law doesn't require perfect proof— reasonably identify the sender.</a:t>
            </a:r>
            <a:endParaRPr>
              <a:latin typeface="Arial"/>
              <a:ea typeface="Arial"/>
              <a:cs typeface="Arial"/>
              <a:sym typeface="Arial"/>
            </a:endParaRPr>
          </a:p>
          <a:p>
            <a:pPr marL="0" lvl="0" indent="0" algn="l" rtl="0">
              <a:spcBef>
                <a:spcPts val="1200"/>
              </a:spcBef>
              <a:spcAft>
                <a:spcPts val="0"/>
              </a:spcAft>
              <a:buNone/>
            </a:pPr>
            <a:endParaRPr/>
          </a:p>
        </p:txBody>
      </p:sp>
      <p:sp>
        <p:nvSpPr>
          <p:cNvPr id="131" name="Google Shape;131;g34c896bde14_1_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4c896bde14_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34c896bde14_1_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Warrants must have:</a:t>
            </a:r>
            <a:endParaRPr/>
          </a:p>
          <a:p>
            <a:pPr marL="914400" lvl="1" indent="-317500" algn="l" rtl="0">
              <a:spcBef>
                <a:spcPts val="0"/>
              </a:spcBef>
              <a:spcAft>
                <a:spcPts val="0"/>
              </a:spcAft>
              <a:buSzPts val="1400"/>
              <a:buChar char="○"/>
            </a:pPr>
            <a:r>
              <a:rPr lang="en-US"/>
              <a:t>Probable cause</a:t>
            </a:r>
            <a:endParaRPr/>
          </a:p>
          <a:p>
            <a:pPr marL="914400" lvl="1" indent="-317500" algn="l" rtl="0">
              <a:spcBef>
                <a:spcPts val="0"/>
              </a:spcBef>
              <a:spcAft>
                <a:spcPts val="0"/>
              </a:spcAft>
              <a:buSzPts val="1400"/>
              <a:buChar char="○"/>
            </a:pPr>
            <a:r>
              <a:rPr lang="en-US"/>
              <a:t>Particularity for:</a:t>
            </a:r>
            <a:endParaRPr/>
          </a:p>
          <a:p>
            <a:pPr marL="1371600" lvl="2" indent="-317500" algn="l" rtl="0">
              <a:spcBef>
                <a:spcPts val="0"/>
              </a:spcBef>
              <a:spcAft>
                <a:spcPts val="0"/>
              </a:spcAft>
              <a:buSzPts val="1400"/>
              <a:buChar char="■"/>
            </a:pPr>
            <a:r>
              <a:rPr lang="en-US"/>
              <a:t>Location</a:t>
            </a:r>
            <a:endParaRPr/>
          </a:p>
          <a:p>
            <a:pPr marL="1371600" lvl="2" indent="-317500" algn="l" rtl="0">
              <a:spcBef>
                <a:spcPts val="0"/>
              </a:spcBef>
              <a:spcAft>
                <a:spcPts val="0"/>
              </a:spcAft>
              <a:buSzPts val="1400"/>
              <a:buChar char="■"/>
            </a:pPr>
            <a:r>
              <a:rPr lang="en-US"/>
              <a:t>Items</a:t>
            </a:r>
            <a:endParaRPr/>
          </a:p>
          <a:p>
            <a:pPr marL="457200" lvl="0" indent="-317500" algn="l" rtl="0">
              <a:spcBef>
                <a:spcPts val="0"/>
              </a:spcBef>
              <a:spcAft>
                <a:spcPts val="0"/>
              </a:spcAft>
              <a:buSzPts val="1400"/>
              <a:buChar char="●"/>
            </a:pPr>
            <a:r>
              <a:rPr lang="en-US"/>
              <a:t>For things to be searched in seize the Warrant must specify it </a:t>
            </a:r>
            <a:endParaRPr/>
          </a:p>
          <a:p>
            <a:pPr marL="457200" lvl="0" indent="-317500" algn="l" rtl="0">
              <a:spcBef>
                <a:spcPts val="0"/>
              </a:spcBef>
              <a:spcAft>
                <a:spcPts val="0"/>
              </a:spcAft>
              <a:buSzPts val="1400"/>
              <a:buChar char="●"/>
            </a:pPr>
            <a:r>
              <a:rPr lang="en-US"/>
              <a:t>The warrant called for the seizure of drugs, money, and personal devices not the data on those devices</a:t>
            </a:r>
            <a:endParaRPr/>
          </a:p>
          <a:p>
            <a:pPr marL="457200" lvl="0" indent="-317500" algn="l" rtl="0">
              <a:spcBef>
                <a:spcPts val="0"/>
              </a:spcBef>
              <a:spcAft>
                <a:spcPts val="0"/>
              </a:spcAft>
              <a:buSzPts val="1400"/>
              <a:buChar char="●"/>
            </a:pPr>
            <a:r>
              <a:rPr lang="en-US"/>
              <a:t>Example of this being up held:</a:t>
            </a:r>
            <a:endParaRPr/>
          </a:p>
          <a:p>
            <a:pPr marL="914400" lvl="1" indent="-317500" algn="l" rtl="0">
              <a:spcBef>
                <a:spcPts val="0"/>
              </a:spcBef>
              <a:spcAft>
                <a:spcPts val="0"/>
              </a:spcAft>
              <a:buSzPts val="1400"/>
              <a:buChar char="○"/>
            </a:pPr>
            <a:r>
              <a:rPr lang="en-US"/>
              <a:t>Carpenter v. United States (2018)</a:t>
            </a:r>
            <a:endParaRPr/>
          </a:p>
          <a:p>
            <a:pPr marL="1371600" lvl="2" indent="-317500" algn="l" rtl="0">
              <a:lnSpc>
                <a:spcPct val="140000"/>
              </a:lnSpc>
              <a:spcBef>
                <a:spcPts val="0"/>
              </a:spcBef>
              <a:spcAft>
                <a:spcPts val="0"/>
              </a:spcAft>
              <a:buSzPts val="1400"/>
              <a:buChar char="■"/>
            </a:pPr>
            <a:r>
              <a:rPr lang="en-US">
                <a:latin typeface="Arial"/>
                <a:ea typeface="Arial"/>
                <a:cs typeface="Arial"/>
                <a:sym typeface="Arial"/>
              </a:rPr>
              <a:t>The Supreme Court ruled accessing historic GPS data without a warrant violates 4A</a:t>
            </a:r>
            <a:endParaRPr>
              <a:latin typeface="Arial"/>
              <a:ea typeface="Arial"/>
              <a:cs typeface="Arial"/>
              <a:sym typeface="Arial"/>
            </a:endParaRPr>
          </a:p>
          <a:p>
            <a:pPr marL="1371600" lvl="2" indent="-317500" algn="l" rtl="0">
              <a:lnSpc>
                <a:spcPct val="140000"/>
              </a:lnSpc>
              <a:spcBef>
                <a:spcPts val="0"/>
              </a:spcBef>
              <a:spcAft>
                <a:spcPts val="0"/>
              </a:spcAft>
              <a:buSzPts val="1400"/>
              <a:buChar char="■"/>
            </a:pPr>
            <a:r>
              <a:rPr lang="en-US">
                <a:latin typeface="Arial"/>
                <a:ea typeface="Arial"/>
                <a:cs typeface="Arial"/>
                <a:sym typeface="Arial"/>
              </a:rPr>
              <a:t>The court never issued a warrant for Gompei's GPS data; therefore, it cannot be used as evidence since it was acquired unlawfully.</a:t>
            </a:r>
            <a:endParaRPr>
              <a:latin typeface="Arial"/>
              <a:ea typeface="Arial"/>
              <a:cs typeface="Arial"/>
              <a:sym typeface="Arial"/>
            </a:endParaRPr>
          </a:p>
          <a:p>
            <a:pPr marL="914400" lvl="1" indent="-317500" algn="l" rtl="0">
              <a:lnSpc>
                <a:spcPct val="140000"/>
              </a:lnSpc>
              <a:spcBef>
                <a:spcPts val="0"/>
              </a:spcBef>
              <a:spcAft>
                <a:spcPts val="0"/>
              </a:spcAft>
              <a:buSzPts val="1400"/>
              <a:buFont typeface="Arial"/>
              <a:buChar char="○"/>
            </a:pPr>
            <a:r>
              <a:rPr lang="en-US">
                <a:latin typeface="Arial"/>
                <a:ea typeface="Arial"/>
                <a:cs typeface="Arial"/>
                <a:sym typeface="Arial"/>
              </a:rPr>
              <a:t>United States v. Warshak (2010)</a:t>
            </a:r>
            <a:endParaRPr>
              <a:latin typeface="Arial"/>
              <a:ea typeface="Arial"/>
              <a:cs typeface="Arial"/>
              <a:sym typeface="Arial"/>
            </a:endParaRPr>
          </a:p>
          <a:p>
            <a:pPr marL="1371600" lvl="2" indent="-317500" algn="l" rtl="0">
              <a:lnSpc>
                <a:spcPct val="140000"/>
              </a:lnSpc>
              <a:spcBef>
                <a:spcPts val="0"/>
              </a:spcBef>
              <a:spcAft>
                <a:spcPts val="0"/>
              </a:spcAft>
              <a:buSzPts val="1400"/>
              <a:buFont typeface="Arial"/>
              <a:buChar char="■"/>
            </a:pPr>
            <a:r>
              <a:rPr lang="en-US">
                <a:latin typeface="Arial"/>
                <a:ea typeface="Arial"/>
                <a:cs typeface="Arial"/>
                <a:sym typeface="Arial"/>
              </a:rPr>
              <a:t>4A protects email content under the Fourth Amendment: Courts cannot grant access to digital communication contents without warrants.</a:t>
            </a:r>
            <a:endParaRPr>
              <a:latin typeface="Arial"/>
              <a:ea typeface="Arial"/>
              <a:cs typeface="Arial"/>
              <a:sym typeface="Arial"/>
            </a:endParaRPr>
          </a:p>
        </p:txBody>
      </p:sp>
      <p:sp>
        <p:nvSpPr>
          <p:cNvPr id="142" name="Google Shape;142;g34c896bde14_1_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c896bde14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34c896bde14_1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The drugs found at Gompei’s apartment are sufficient evidence to convict him of drug possession but are not enough to prove intent to distribute.</a:t>
            </a:r>
            <a:endParaRPr/>
          </a:p>
          <a:p>
            <a:pPr marL="457200" lvl="0" indent="-317500" algn="l" rtl="0">
              <a:spcBef>
                <a:spcPts val="0"/>
              </a:spcBef>
              <a:spcAft>
                <a:spcPts val="0"/>
              </a:spcAft>
              <a:buSzPts val="1400"/>
              <a:buChar char="●"/>
            </a:pPr>
            <a:r>
              <a:rPr lang="en-US"/>
              <a:t>Digital Data proves intent</a:t>
            </a:r>
            <a:endParaRPr/>
          </a:p>
          <a:p>
            <a:pPr marL="457200" lvl="0" indent="-317500" algn="l" rtl="0">
              <a:spcBef>
                <a:spcPts val="0"/>
              </a:spcBef>
              <a:spcAft>
                <a:spcPts val="0"/>
              </a:spcAft>
              <a:buSzPts val="1400"/>
              <a:buChar char="●"/>
            </a:pPr>
            <a:r>
              <a:rPr lang="en-US"/>
              <a:t>Digital information was not part of the original warrant</a:t>
            </a:r>
            <a:endParaRPr/>
          </a:p>
          <a:p>
            <a:pPr marL="457200" lvl="0" indent="-317500" algn="l" rtl="0">
              <a:spcBef>
                <a:spcPts val="0"/>
              </a:spcBef>
              <a:spcAft>
                <a:spcPts val="0"/>
              </a:spcAft>
              <a:buSzPts val="1400"/>
              <a:buChar char="●"/>
            </a:pPr>
            <a:r>
              <a:rPr lang="en-US"/>
              <a:t>Gompei 4A was violated and the digital evidence is inadmissible, it cannot be used to convict Gompei.</a:t>
            </a:r>
            <a:endParaRPr/>
          </a:p>
          <a:p>
            <a:pPr marL="0" lvl="0" indent="0" algn="l" rtl="0">
              <a:spcBef>
                <a:spcPts val="0"/>
              </a:spcBef>
              <a:spcAft>
                <a:spcPts val="0"/>
              </a:spcAft>
              <a:buNone/>
            </a:pPr>
            <a:endParaRPr/>
          </a:p>
        </p:txBody>
      </p:sp>
      <p:sp>
        <p:nvSpPr>
          <p:cNvPr id="153" name="Google Shape;153;g34c896bde14_1_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c896bde14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34c896bde14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40000"/>
              </a:lnSpc>
              <a:spcBef>
                <a:spcPts val="1200"/>
              </a:spcBef>
              <a:spcAft>
                <a:spcPts val="0"/>
              </a:spcAft>
              <a:buClr>
                <a:schemeClr val="dk1"/>
              </a:buClr>
              <a:buSzPts val="1200"/>
              <a:buChar char="●"/>
            </a:pPr>
            <a:r>
              <a:rPr lang="en-US">
                <a:latin typeface="Arial"/>
                <a:ea typeface="Arial"/>
                <a:cs typeface="Arial"/>
                <a:sym typeface="Arial"/>
              </a:rPr>
              <a:t>The Fourth Amendment, along with additional laws, protects your digital information from unlawful access by the government</a:t>
            </a:r>
            <a:endParaRPr>
              <a:latin typeface="Arial"/>
              <a:ea typeface="Arial"/>
              <a:cs typeface="Arial"/>
              <a:sym typeface="Arial"/>
            </a:endParaRPr>
          </a:p>
          <a:p>
            <a:pPr marL="457200" lvl="0" indent="-304800" algn="l" rtl="0">
              <a:lnSpc>
                <a:spcPct val="140000"/>
              </a:lnSpc>
              <a:spcBef>
                <a:spcPts val="0"/>
              </a:spcBef>
              <a:spcAft>
                <a:spcPts val="0"/>
              </a:spcAft>
              <a:buClr>
                <a:schemeClr val="dk1"/>
              </a:buClr>
              <a:buSzPts val="1200"/>
              <a:buChar char="●"/>
            </a:pPr>
            <a:r>
              <a:rPr lang="en-US">
                <a:latin typeface="Arial"/>
                <a:ea typeface="Arial"/>
                <a:cs typeface="Arial"/>
                <a:sym typeface="Arial"/>
              </a:rPr>
              <a:t>Given probable cause, the government can use warrants and subpoenas to compel you, your friends, and third parties to hand over your digital information</a:t>
            </a:r>
            <a:endParaRPr>
              <a:latin typeface="Arial"/>
              <a:ea typeface="Arial"/>
              <a:cs typeface="Arial"/>
              <a:sym typeface="Arial"/>
            </a:endParaRPr>
          </a:p>
          <a:p>
            <a:pPr marL="457200" lvl="0" indent="-304800" algn="l" rtl="0">
              <a:lnSpc>
                <a:spcPct val="140000"/>
              </a:lnSpc>
              <a:spcBef>
                <a:spcPts val="0"/>
              </a:spcBef>
              <a:spcAft>
                <a:spcPts val="0"/>
              </a:spcAft>
              <a:buClr>
                <a:schemeClr val="dk1"/>
              </a:buClr>
              <a:buSzPts val="1200"/>
              <a:buChar char="●"/>
            </a:pPr>
            <a:r>
              <a:rPr lang="en-US">
                <a:latin typeface="Arial"/>
                <a:ea typeface="Arial"/>
                <a:cs typeface="Arial"/>
                <a:sym typeface="Arial"/>
              </a:rPr>
              <a:t>The government respects your privacy—until they have a compelling reason to access it</a:t>
            </a:r>
            <a:endParaRPr>
              <a:latin typeface="Arial"/>
              <a:ea typeface="Arial"/>
              <a:cs typeface="Arial"/>
              <a:sym typeface="Arial"/>
            </a:endParaRPr>
          </a:p>
          <a:p>
            <a:pPr marL="0" lvl="0" indent="0" algn="l" rtl="0">
              <a:spcBef>
                <a:spcPts val="1200"/>
              </a:spcBef>
              <a:spcAft>
                <a:spcPts val="0"/>
              </a:spcAft>
              <a:buNone/>
            </a:pPr>
            <a:endParaRPr/>
          </a:p>
        </p:txBody>
      </p:sp>
      <p:sp>
        <p:nvSpPr>
          <p:cNvPr id="164" name="Google Shape;164;g34c896bde14_1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35</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If Remote: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“(YES)” or “(NO)” to the end of your name in Zoom to show your side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we have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youtube.com/watch?v=7YvAYIJSSZ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cbp.gov/sites/default/files/u75602/02262021%20TFO%20DOU%20Simplified%20Arrivals.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bp.gov/travel/biometrics/overvi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thesslstore.com/blog/wp-content/uploads/2020/10/how-HTTPS-works-the-two-things-HTTPS-does.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fedscoop.com/wp-content/uploads/sites/5/2019/06/26902931678_fd8edc7132_o.jpg?w=120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womonkeystravelgroup.com/wp-content/uploads/2020/04/How-to-Get-Your-US-Travel-History-Online-Arrivals-and-Departures-02.jp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ir.lawnet.fordham.edu/cgi/viewcontent.cgi?article=2818&amp;context=ilj" TargetMode="External"/><Relationship Id="rId3" Type="http://schemas.openxmlformats.org/officeDocument/2006/relationships/hyperlink" Target="https://www.aclu.org/news/privacy-technology/7-reasons-government-backdoor-iphone-would-be-catastrophic" TargetMode="External"/><Relationship Id="rId7" Type="http://schemas.openxmlformats.org/officeDocument/2006/relationships/hyperlink" Target="https://www.apple.com/customer-letter/" TargetMode="External"/><Relationship Id="rId2" Type="http://schemas.openxmlformats.org/officeDocument/2006/relationships/hyperlink" Target="https://journals.sagepub.com/doi/pdf/10.1177/25166042211027425" TargetMode="External"/><Relationship Id="rId1" Type="http://schemas.openxmlformats.org/officeDocument/2006/relationships/slideLayout" Target="../slideLayouts/slideLayout2.xml"/><Relationship Id="rId6" Type="http://schemas.openxmlformats.org/officeDocument/2006/relationships/hyperlink" Target="https://outsideinnovation.blogs.com/pseybold/2016/11/why_apple_vs_fbi_matters.html" TargetMode="External"/><Relationship Id="rId5" Type="http://schemas.openxmlformats.org/officeDocument/2006/relationships/hyperlink" Target="https://cagle.com/cartoonist/sack/2016/02/19/175741/apple-lock" TargetMode="External"/><Relationship Id="rId4" Type="http://schemas.openxmlformats.org/officeDocument/2006/relationships/hyperlink" Target="https://www.pewresearch.org/politics/2016/02/22/more-support-for-justice-department-than-for-apple-in-dispute-over-unlocking-iphon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pic>
        <p:nvPicPr>
          <p:cNvPr id="6" name="Picture 5">
            <a:hlinkClick r:id="rId4"/>
            <a:extLst>
              <a:ext uri="{FF2B5EF4-FFF2-40B4-BE49-F238E27FC236}">
                <a16:creationId xmlns:a16="http://schemas.microsoft.com/office/drawing/2014/main" id="{955B9481-D618-8D02-887B-E2DE747C22D9}"/>
              </a:ext>
            </a:extLst>
          </p:cNvPr>
          <p:cNvPicPr>
            <a:picLocks noChangeAspect="1"/>
          </p:cNvPicPr>
          <p:nvPr/>
        </p:nvPicPr>
        <p:blipFill>
          <a:blip r:embed="rId5"/>
          <a:stretch>
            <a:fillRect/>
          </a:stretch>
        </p:blipFill>
        <p:spPr>
          <a:xfrm>
            <a:off x="4334256" y="4653932"/>
            <a:ext cx="475488" cy="457200"/>
          </a:xfrm>
          <a:prstGeom prst="rect">
            <a:avLst/>
          </a:prstGeom>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Biometrics in U.S. Customs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Reid Dugas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327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does customs use biometrics?</a:t>
            </a:r>
          </a:p>
        </p:txBody>
      </p:sp>
      <p:sp>
        <p:nvSpPr>
          <p:cNvPr id="3" name="Content Placeholder 2"/>
          <p:cNvSpPr>
            <a:spLocks noGrp="1"/>
          </p:cNvSpPr>
          <p:nvPr>
            <p:ph sz="half" idx="1"/>
          </p:nvPr>
        </p:nvSpPr>
        <p:spPr/>
        <p:txBody>
          <a:bodyPr>
            <a:normAutofit/>
          </a:bodyPr>
          <a:lstStyle/>
          <a:p>
            <a:pPr marL="0" indent="0">
              <a:buNone/>
            </a:pPr>
            <a:r>
              <a:rPr lang="en-US" b="1" dirty="0"/>
              <a:t>Facial Biometric Comparison Technology (~10 years old)</a:t>
            </a:r>
            <a:endParaRPr lang="en-US" dirty="0"/>
          </a:p>
          <a:p>
            <a:pPr marL="0" indent="0">
              <a:buNone/>
            </a:pPr>
            <a:r>
              <a:rPr lang="en-US" dirty="0"/>
              <a:t>“Compares your live facial features with the photo in your travel documents to verify your identity” </a:t>
            </a:r>
            <a:r>
              <a:rPr lang="en-US" baseline="30000" dirty="0"/>
              <a:t>[1]</a:t>
            </a:r>
          </a:p>
          <a:p>
            <a:r>
              <a:rPr lang="en-US" dirty="0"/>
              <a:t>Used when entering/exiting country in</a:t>
            </a:r>
          </a:p>
          <a:p>
            <a:pPr lvl="1"/>
            <a:r>
              <a:rPr lang="en-US" dirty="0"/>
              <a:t>Airports</a:t>
            </a:r>
          </a:p>
          <a:p>
            <a:pPr lvl="1"/>
            <a:r>
              <a:rPr lang="en-US" dirty="0"/>
              <a:t>Land Borders (Canada &amp; Mexico) [1]</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Reid Dugas</a:t>
            </a:r>
          </a:p>
        </p:txBody>
      </p:sp>
      <p:pic>
        <p:nvPicPr>
          <p:cNvPr id="1026" name="Picture 2">
            <a:extLst>
              <a:ext uri="{FF2B5EF4-FFF2-40B4-BE49-F238E27FC236}">
                <a16:creationId xmlns:a16="http://schemas.microsoft.com/office/drawing/2014/main" id="{1ADC421F-5978-0CD5-A6C5-FC18D838F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8" r="2169"/>
          <a:stretch/>
        </p:blipFill>
        <p:spPr bwMode="auto">
          <a:xfrm>
            <a:off x="4475747" y="1623720"/>
            <a:ext cx="4043413" cy="2212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5FC948F2-CD55-3BD5-BFD8-10BDAB356F4E}"/>
              </a:ext>
            </a:extLst>
          </p:cNvPr>
          <p:cNvSpPr>
            <a:spLocks noGrp="1"/>
          </p:cNvSpPr>
          <p:nvPr>
            <p:ph sz="half" idx="2"/>
          </p:nvPr>
        </p:nvSpPr>
        <p:spPr>
          <a:xfrm>
            <a:off x="7636144" y="3841287"/>
            <a:ext cx="970547" cy="275723"/>
          </a:xfrm>
        </p:spPr>
        <p:txBody>
          <a:bodyPr>
            <a:normAutofit/>
          </a:bodyPr>
          <a:lstStyle/>
          <a:p>
            <a:pPr marL="0" indent="0">
              <a:buNone/>
            </a:pPr>
            <a:r>
              <a:rPr lang="en-US" sz="1200" dirty="0"/>
              <a:t>Source: </a:t>
            </a:r>
            <a:r>
              <a:rPr lang="en-US" sz="1200" dirty="0">
                <a:hlinkClick r:id="rId4"/>
              </a:rPr>
              <a:t>CBP</a:t>
            </a:r>
            <a:endParaRPr lang="en-US" sz="1200" dirty="0"/>
          </a:p>
        </p:txBody>
      </p:sp>
    </p:spTree>
    <p:extLst>
      <p:ext uri="{BB962C8B-B14F-4D97-AF65-F5344CB8AC3E}">
        <p14:creationId xmlns:p14="http://schemas.microsoft.com/office/powerpoint/2010/main" val="207572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2B3B5-7011-40EC-0E32-127B97083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05DF6-D9E8-9B36-45CF-3FFAAEBBD198}"/>
              </a:ext>
            </a:extLst>
          </p:cNvPr>
          <p:cNvSpPr>
            <a:spLocks noGrp="1"/>
          </p:cNvSpPr>
          <p:nvPr>
            <p:ph type="title"/>
          </p:nvPr>
        </p:nvSpPr>
        <p:spPr/>
        <p:txBody>
          <a:bodyPr/>
          <a:lstStyle/>
          <a:p>
            <a:r>
              <a:rPr lang="en-US" dirty="0"/>
              <a:t>How does the system work?</a:t>
            </a:r>
          </a:p>
        </p:txBody>
      </p:sp>
      <p:sp>
        <p:nvSpPr>
          <p:cNvPr id="5" name="Footer Placeholder 4">
            <a:extLst>
              <a:ext uri="{FF2B5EF4-FFF2-40B4-BE49-F238E27FC236}">
                <a16:creationId xmlns:a16="http://schemas.microsoft.com/office/drawing/2014/main" id="{7D3BAC55-19E7-A2CD-21E2-5889C8C6D3D1}"/>
              </a:ext>
            </a:extLst>
          </p:cNvPr>
          <p:cNvSpPr>
            <a:spLocks noGrp="1"/>
          </p:cNvSpPr>
          <p:nvPr>
            <p:ph type="ftr" sz="quarter" idx="11"/>
          </p:nvPr>
        </p:nvSpPr>
        <p:spPr/>
        <p:txBody>
          <a:bodyPr/>
          <a:lstStyle/>
          <a:p>
            <a:r>
              <a:rPr lang="sk-SK"/>
              <a:t>© 2025 Keith A. Pray</a:t>
            </a:r>
            <a:endParaRPr lang="en-US" dirty="0"/>
          </a:p>
        </p:txBody>
      </p:sp>
      <p:sp>
        <p:nvSpPr>
          <p:cNvPr id="3" name="Content Placeholder 2">
            <a:extLst>
              <a:ext uri="{FF2B5EF4-FFF2-40B4-BE49-F238E27FC236}">
                <a16:creationId xmlns:a16="http://schemas.microsoft.com/office/drawing/2014/main" id="{FCEBC750-2F19-561E-FA18-38CF40CB2475}"/>
              </a:ext>
            </a:extLst>
          </p:cNvPr>
          <p:cNvSpPr>
            <a:spLocks noGrp="1"/>
          </p:cNvSpPr>
          <p:nvPr>
            <p:ph sz="half" idx="1"/>
          </p:nvPr>
        </p:nvSpPr>
        <p:spPr>
          <a:xfrm>
            <a:off x="685800" y="1352551"/>
            <a:ext cx="3324726" cy="3352800"/>
          </a:xfrm>
        </p:spPr>
        <p:txBody>
          <a:bodyPr>
            <a:normAutofit lnSpcReduction="10000"/>
          </a:bodyPr>
          <a:lstStyle/>
          <a:p>
            <a:r>
              <a:rPr lang="en-US" dirty="0"/>
              <a:t>Data transmitted through encrypted, “secure” connection to Traveler Verification Service (TVS) </a:t>
            </a:r>
            <a:r>
              <a:rPr lang="en-US" baseline="30000" dirty="0"/>
              <a:t>[1]</a:t>
            </a:r>
          </a:p>
          <a:p>
            <a:r>
              <a:rPr lang="en-US" dirty="0"/>
              <a:t>Office of Biometric Identity Management</a:t>
            </a:r>
          </a:p>
          <a:p>
            <a:pPr lvl="1"/>
            <a:r>
              <a:rPr lang="en-US" dirty="0"/>
              <a:t>Part of Department of Homeland Security (DHS) </a:t>
            </a:r>
            <a:r>
              <a:rPr lang="en-US" sz="1600" baseline="30000" dirty="0"/>
              <a:t>[2]</a:t>
            </a:r>
            <a:endParaRPr lang="en-US" baseline="30000" dirty="0"/>
          </a:p>
          <a:p>
            <a:pPr lvl="1"/>
            <a:r>
              <a:rPr lang="en-US" dirty="0"/>
              <a:t>Collects, compares, and saves biometric data. </a:t>
            </a:r>
            <a:r>
              <a:rPr lang="en-US" baseline="30000" dirty="0"/>
              <a:t>[2]</a:t>
            </a:r>
          </a:p>
          <a:p>
            <a:pPr lvl="1"/>
            <a:r>
              <a:rPr lang="en-US" dirty="0"/>
              <a:t>Provides “biometric and identity capabilities” to the U.S. Government </a:t>
            </a:r>
            <a:r>
              <a:rPr lang="en-US" baseline="30000" dirty="0"/>
              <a:t>[2]</a:t>
            </a:r>
          </a:p>
          <a:p>
            <a:pPr lvl="1"/>
            <a:r>
              <a:rPr lang="en-US" dirty="0"/>
              <a:t>Runs the TVS Service </a:t>
            </a:r>
            <a:r>
              <a:rPr lang="en-US" baseline="30000" dirty="0"/>
              <a:t>[1]</a:t>
            </a:r>
            <a:endParaRPr lang="en-US" dirty="0"/>
          </a:p>
        </p:txBody>
      </p:sp>
      <p:sp>
        <p:nvSpPr>
          <p:cNvPr id="6" name="Slide Number Placeholder 5">
            <a:extLst>
              <a:ext uri="{FF2B5EF4-FFF2-40B4-BE49-F238E27FC236}">
                <a16:creationId xmlns:a16="http://schemas.microsoft.com/office/drawing/2014/main" id="{FA8B80C0-C2F5-628D-0BA4-B2ACA3C4B23A}"/>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EDD4A079-43E0-FCCF-70F6-0B41E154C99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Reid Dugas</a:t>
            </a:r>
          </a:p>
        </p:txBody>
      </p:sp>
      <p:pic>
        <p:nvPicPr>
          <p:cNvPr id="11" name="Picture 10">
            <a:extLst>
              <a:ext uri="{FF2B5EF4-FFF2-40B4-BE49-F238E27FC236}">
                <a16:creationId xmlns:a16="http://schemas.microsoft.com/office/drawing/2014/main" id="{59BB68F9-12BB-3F66-A834-3194135AECED}"/>
              </a:ext>
            </a:extLst>
          </p:cNvPr>
          <p:cNvPicPr>
            <a:picLocks noChangeAspect="1"/>
          </p:cNvPicPr>
          <p:nvPr/>
        </p:nvPicPr>
        <p:blipFill>
          <a:blip r:embed="rId3"/>
          <a:stretch>
            <a:fillRect/>
          </a:stretch>
        </p:blipFill>
        <p:spPr>
          <a:xfrm>
            <a:off x="4475747" y="1171395"/>
            <a:ext cx="4155708" cy="3533956"/>
          </a:xfrm>
          <a:prstGeom prst="rect">
            <a:avLst/>
          </a:prstGeom>
          <a:ln>
            <a:noFill/>
          </a:ln>
          <a:effectLst>
            <a:outerShdw blurRad="292100" dist="139700" dir="2700000" algn="tl" rotWithShape="0">
              <a:srgbClr val="333333">
                <a:alpha val="65000"/>
              </a:srgbClr>
            </a:outerShdw>
          </a:effectLst>
        </p:spPr>
      </p:pic>
      <p:sp>
        <p:nvSpPr>
          <p:cNvPr id="12" name="Content Placeholder 8">
            <a:extLst>
              <a:ext uri="{FF2B5EF4-FFF2-40B4-BE49-F238E27FC236}">
                <a16:creationId xmlns:a16="http://schemas.microsoft.com/office/drawing/2014/main" id="{96EB2F90-D161-6C76-241A-2966AC3ECC15}"/>
              </a:ext>
            </a:extLst>
          </p:cNvPr>
          <p:cNvSpPr>
            <a:spLocks noGrp="1"/>
          </p:cNvSpPr>
          <p:nvPr>
            <p:ph sz="half" idx="2"/>
          </p:nvPr>
        </p:nvSpPr>
        <p:spPr>
          <a:xfrm>
            <a:off x="7660908" y="4704554"/>
            <a:ext cx="970547" cy="275723"/>
          </a:xfrm>
        </p:spPr>
        <p:txBody>
          <a:bodyPr>
            <a:normAutofit lnSpcReduction="10000"/>
          </a:bodyPr>
          <a:lstStyle/>
          <a:p>
            <a:pPr marL="0" indent="0">
              <a:buNone/>
            </a:pPr>
            <a:r>
              <a:rPr lang="en-US" sz="1200" dirty="0"/>
              <a:t>Source: </a:t>
            </a:r>
            <a:r>
              <a:rPr lang="en-US" sz="1200" dirty="0">
                <a:hlinkClick r:id="rId4"/>
              </a:rPr>
              <a:t>CBP</a:t>
            </a:r>
            <a:endParaRPr lang="en-US" sz="1200" dirty="0"/>
          </a:p>
        </p:txBody>
      </p:sp>
    </p:spTree>
    <p:extLst>
      <p:ext uri="{BB962C8B-B14F-4D97-AF65-F5344CB8AC3E}">
        <p14:creationId xmlns:p14="http://schemas.microsoft.com/office/powerpoint/2010/main" val="296296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D5318-19A0-5727-F44C-F6617FFD7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6BF00-6BCD-7DDA-384E-71CBE560AD10}"/>
              </a:ext>
            </a:extLst>
          </p:cNvPr>
          <p:cNvSpPr>
            <a:spLocks noGrp="1"/>
          </p:cNvSpPr>
          <p:nvPr>
            <p:ph type="title"/>
          </p:nvPr>
        </p:nvSpPr>
        <p:spPr/>
        <p:txBody>
          <a:bodyPr/>
          <a:lstStyle/>
          <a:p>
            <a:r>
              <a:rPr lang="en-US" dirty="0"/>
              <a:t>Is it secure?</a:t>
            </a:r>
          </a:p>
        </p:txBody>
      </p:sp>
      <p:sp>
        <p:nvSpPr>
          <p:cNvPr id="3" name="Content Placeholder 2">
            <a:extLst>
              <a:ext uri="{FF2B5EF4-FFF2-40B4-BE49-F238E27FC236}">
                <a16:creationId xmlns:a16="http://schemas.microsoft.com/office/drawing/2014/main" id="{FB020577-E4E8-96E1-075A-D4E700F8C7C1}"/>
              </a:ext>
            </a:extLst>
          </p:cNvPr>
          <p:cNvSpPr>
            <a:spLocks noGrp="1"/>
          </p:cNvSpPr>
          <p:nvPr>
            <p:ph sz="half" idx="1"/>
          </p:nvPr>
        </p:nvSpPr>
        <p:spPr/>
        <p:txBody>
          <a:bodyPr>
            <a:normAutofit lnSpcReduction="10000"/>
          </a:bodyPr>
          <a:lstStyle/>
          <a:p>
            <a:r>
              <a:rPr lang="en-US" dirty="0"/>
              <a:t>“Currently holds more than 320 million unique identities and processes more than 400,000 biometric transactions per day.” </a:t>
            </a:r>
            <a:r>
              <a:rPr lang="en-US" baseline="30000" dirty="0"/>
              <a:t>[2]</a:t>
            </a:r>
          </a:p>
          <a:p>
            <a:r>
              <a:rPr lang="en-US" dirty="0"/>
              <a:t>Uses HTTPS/SSL encryption in transit. </a:t>
            </a:r>
            <a:r>
              <a:rPr lang="en-US" baseline="30000" dirty="0"/>
              <a:t>[3]</a:t>
            </a:r>
          </a:p>
          <a:p>
            <a:r>
              <a:rPr lang="en-US" dirty="0"/>
              <a:t>Industry standard for Commerce, Financial Communications, etc. [4]</a:t>
            </a:r>
          </a:p>
          <a:p>
            <a:r>
              <a:rPr lang="en-US" dirty="0"/>
              <a:t>Data is encrypted in storage. </a:t>
            </a:r>
            <a:r>
              <a:rPr lang="en-US" baseline="30000" dirty="0"/>
              <a:t>[5]</a:t>
            </a:r>
            <a:endParaRPr lang="en-US" dirty="0"/>
          </a:p>
          <a:p>
            <a:pPr marL="0" indent="0">
              <a:buNone/>
            </a:pPr>
            <a:r>
              <a:rPr lang="en-US" b="1" dirty="0"/>
              <a:t>Yes, it is secure.</a:t>
            </a:r>
          </a:p>
        </p:txBody>
      </p:sp>
      <p:sp>
        <p:nvSpPr>
          <p:cNvPr id="5" name="Footer Placeholder 4">
            <a:extLst>
              <a:ext uri="{FF2B5EF4-FFF2-40B4-BE49-F238E27FC236}">
                <a16:creationId xmlns:a16="http://schemas.microsoft.com/office/drawing/2014/main" id="{8D36F0A3-3CB9-8306-B2B4-3D371A2979C3}"/>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6AE1AFA0-A436-B694-CFF5-2674D7BD1426}"/>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a:extLst>
              <a:ext uri="{FF2B5EF4-FFF2-40B4-BE49-F238E27FC236}">
                <a16:creationId xmlns:a16="http://schemas.microsoft.com/office/drawing/2014/main" id="{FFDA3DDA-9B3B-50BF-4BC4-A422894C90B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Reid Dugas</a:t>
            </a:r>
          </a:p>
        </p:txBody>
      </p:sp>
      <p:pic>
        <p:nvPicPr>
          <p:cNvPr id="11" name="Content Placeholder 10" descr="A cloud with a lock&#10;&#10;AI-generated content may be incorrect.">
            <a:extLst>
              <a:ext uri="{FF2B5EF4-FFF2-40B4-BE49-F238E27FC236}">
                <a16:creationId xmlns:a16="http://schemas.microsoft.com/office/drawing/2014/main" id="{A8A2DD0D-7526-9D0E-E449-56EEB1C8A010}"/>
              </a:ext>
            </a:extLst>
          </p:cNvPr>
          <p:cNvPicPr>
            <a:picLocks noGrp="1" noChangeAspect="1"/>
          </p:cNvPicPr>
          <p:nvPr>
            <p:ph sz="half" idx="2"/>
          </p:nvPr>
        </p:nvPicPr>
        <p:blipFill>
          <a:blip r:embed="rId3"/>
          <a:stretch>
            <a:fillRect/>
          </a:stretch>
        </p:blipFill>
        <p:spPr>
          <a:xfrm>
            <a:off x="4572000" y="1588231"/>
            <a:ext cx="4323993" cy="1967038"/>
          </a:xfrm>
        </p:spPr>
      </p:pic>
      <p:sp>
        <p:nvSpPr>
          <p:cNvPr id="12" name="Content Placeholder 8">
            <a:extLst>
              <a:ext uri="{FF2B5EF4-FFF2-40B4-BE49-F238E27FC236}">
                <a16:creationId xmlns:a16="http://schemas.microsoft.com/office/drawing/2014/main" id="{05F59B1E-C7A1-5D75-1704-788AB8F06CEA}"/>
              </a:ext>
            </a:extLst>
          </p:cNvPr>
          <p:cNvSpPr txBox="1">
            <a:spLocks/>
          </p:cNvSpPr>
          <p:nvPr/>
        </p:nvSpPr>
        <p:spPr>
          <a:xfrm>
            <a:off x="7611980" y="3555269"/>
            <a:ext cx="1331494" cy="275723"/>
          </a:xfrm>
          <a:prstGeom prst="rect">
            <a:avLst/>
          </a:prstGeom>
        </p:spPr>
        <p:txBody>
          <a:bodyPr vert="horz" lIns="91436" tIns="45718" rIns="91436" bIns="45718" rtlCol="0">
            <a:normAutofit fontScale="850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1200" dirty="0"/>
              <a:t>Source: </a:t>
            </a:r>
            <a:r>
              <a:rPr lang="en-US" sz="1200" dirty="0">
                <a:hlinkClick r:id="rId4"/>
              </a:rPr>
              <a:t>TheSSLStore</a:t>
            </a:r>
            <a:endParaRPr lang="en-US" sz="1200" dirty="0"/>
          </a:p>
        </p:txBody>
      </p:sp>
    </p:spTree>
    <p:extLst>
      <p:ext uri="{BB962C8B-B14F-4D97-AF65-F5344CB8AC3E}">
        <p14:creationId xmlns:p14="http://schemas.microsoft.com/office/powerpoint/2010/main" val="375567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D0BB8-12B7-9CE4-94F7-DE6CC6368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5EA8A-FB8B-3448-9ED4-8BEECADE8548}"/>
              </a:ext>
            </a:extLst>
          </p:cNvPr>
          <p:cNvSpPr>
            <a:spLocks noGrp="1"/>
          </p:cNvSpPr>
          <p:nvPr>
            <p:ph type="title"/>
          </p:nvPr>
        </p:nvSpPr>
        <p:spPr/>
        <p:txBody>
          <a:bodyPr/>
          <a:lstStyle/>
          <a:p>
            <a:r>
              <a:rPr lang="en-US" dirty="0"/>
              <a:t>Privacy measures 1/2</a:t>
            </a:r>
          </a:p>
        </p:txBody>
      </p:sp>
      <p:sp>
        <p:nvSpPr>
          <p:cNvPr id="3" name="Content Placeholder 2">
            <a:extLst>
              <a:ext uri="{FF2B5EF4-FFF2-40B4-BE49-F238E27FC236}">
                <a16:creationId xmlns:a16="http://schemas.microsoft.com/office/drawing/2014/main" id="{69F916A8-3A07-AE2A-28E6-E6F69B1C426C}"/>
              </a:ext>
            </a:extLst>
          </p:cNvPr>
          <p:cNvSpPr>
            <a:spLocks noGrp="1"/>
          </p:cNvSpPr>
          <p:nvPr>
            <p:ph sz="half" idx="1"/>
          </p:nvPr>
        </p:nvSpPr>
        <p:spPr/>
        <p:txBody>
          <a:bodyPr>
            <a:normAutofit fontScale="92500" lnSpcReduction="20000"/>
          </a:bodyPr>
          <a:lstStyle/>
          <a:p>
            <a:r>
              <a:rPr lang="en-US" dirty="0"/>
              <a:t>Actual photos not permanently stored on TVS servers – instead, biometric templates. </a:t>
            </a:r>
            <a:r>
              <a:rPr lang="en-US" baseline="30000" dirty="0"/>
              <a:t>[5]</a:t>
            </a:r>
          </a:p>
          <a:p>
            <a:pPr lvl="1"/>
            <a:r>
              <a:rPr lang="en-US" dirty="0"/>
              <a:t>Photos are retained for no more than 12hrs for citizens. </a:t>
            </a:r>
            <a:r>
              <a:rPr lang="en-US" baseline="30000" dirty="0"/>
              <a:t>[5]</a:t>
            </a:r>
          </a:p>
          <a:p>
            <a:pPr lvl="1"/>
            <a:r>
              <a:rPr lang="en-US" dirty="0"/>
              <a:t>Template is a mathematical representation of facial features </a:t>
            </a:r>
            <a:r>
              <a:rPr lang="en-US" baseline="30000" dirty="0"/>
              <a:t>[5]</a:t>
            </a:r>
          </a:p>
          <a:p>
            <a:r>
              <a:rPr lang="en-US" dirty="0"/>
              <a:t>Airlines can opt to own and operate their own camera system connected to TVS. </a:t>
            </a:r>
            <a:r>
              <a:rPr lang="en-US" baseline="30000" dirty="0"/>
              <a:t>[5]</a:t>
            </a:r>
          </a:p>
          <a:p>
            <a:pPr lvl="1"/>
            <a:r>
              <a:rPr lang="en-US" dirty="0"/>
              <a:t>Infrastructure supporting backend process is the same </a:t>
            </a:r>
            <a:r>
              <a:rPr lang="en-US" baseline="30000" dirty="0"/>
              <a:t>[5]</a:t>
            </a:r>
            <a:endParaRPr lang="en-US" dirty="0"/>
          </a:p>
          <a:p>
            <a:pPr lvl="1"/>
            <a:r>
              <a:rPr lang="en-US" dirty="0"/>
              <a:t>“Commercial Partnership” between CBP and the company </a:t>
            </a:r>
            <a:r>
              <a:rPr lang="en-US" baseline="30000" dirty="0"/>
              <a:t>[5]</a:t>
            </a:r>
          </a:p>
          <a:p>
            <a:pPr lvl="1"/>
            <a:r>
              <a:rPr lang="en-US" dirty="0"/>
              <a:t>No biometric data is processed or accessible by airline company </a:t>
            </a:r>
            <a:r>
              <a:rPr lang="en-US" baseline="30000" dirty="0"/>
              <a:t>[5]</a:t>
            </a:r>
          </a:p>
        </p:txBody>
      </p:sp>
      <p:sp>
        <p:nvSpPr>
          <p:cNvPr id="5" name="Footer Placeholder 4">
            <a:extLst>
              <a:ext uri="{FF2B5EF4-FFF2-40B4-BE49-F238E27FC236}">
                <a16:creationId xmlns:a16="http://schemas.microsoft.com/office/drawing/2014/main" id="{753B5B10-CEE2-3F57-FB4E-AEBB81E2084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CB721DDF-0321-96D7-452F-0437FADEB0FA}"/>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A2AF0059-ADA0-9820-29CC-6037BD52E4C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Reid Dugas</a:t>
            </a:r>
          </a:p>
        </p:txBody>
      </p:sp>
      <p:pic>
        <p:nvPicPr>
          <p:cNvPr id="2050" name="Picture 2">
            <a:extLst>
              <a:ext uri="{FF2B5EF4-FFF2-40B4-BE49-F238E27FC236}">
                <a16:creationId xmlns:a16="http://schemas.microsoft.com/office/drawing/2014/main" id="{A0E6AC0C-0AD9-7595-4DF6-398EAB274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813" y="1568195"/>
            <a:ext cx="4419598" cy="235711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8">
            <a:extLst>
              <a:ext uri="{FF2B5EF4-FFF2-40B4-BE49-F238E27FC236}">
                <a16:creationId xmlns:a16="http://schemas.microsoft.com/office/drawing/2014/main" id="{E416FE60-FB8F-C68A-D2C8-43D5BCF63116}"/>
              </a:ext>
            </a:extLst>
          </p:cNvPr>
          <p:cNvSpPr txBox="1">
            <a:spLocks/>
          </p:cNvSpPr>
          <p:nvPr/>
        </p:nvSpPr>
        <p:spPr>
          <a:xfrm>
            <a:off x="4499813" y="3941435"/>
            <a:ext cx="4443661" cy="550353"/>
          </a:xfrm>
          <a:prstGeom prst="rect">
            <a:avLst/>
          </a:prstGeom>
        </p:spPr>
        <p:txBody>
          <a:bodyPr vert="horz" lIns="91436" tIns="45718" rIns="91436" bIns="45718" rtlCol="0">
            <a:normAutofit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1200" dirty="0"/>
              <a:t>A privately-owned camera system connected to TVS</a:t>
            </a:r>
          </a:p>
          <a:p>
            <a:pPr marL="0" indent="0" algn="r">
              <a:buFont typeface="Arial" pitchFamily="34" charset="0"/>
              <a:buNone/>
            </a:pPr>
            <a:r>
              <a:rPr lang="en-US" sz="1200" dirty="0"/>
              <a:t>Source: </a:t>
            </a:r>
            <a:r>
              <a:rPr lang="en-US" sz="1200" dirty="0">
                <a:hlinkClick r:id="rId4"/>
              </a:rPr>
              <a:t>FedScoop</a:t>
            </a:r>
            <a:endParaRPr lang="en-US" sz="1200" dirty="0"/>
          </a:p>
        </p:txBody>
      </p:sp>
    </p:spTree>
    <p:extLst>
      <p:ext uri="{BB962C8B-B14F-4D97-AF65-F5344CB8AC3E}">
        <p14:creationId xmlns:p14="http://schemas.microsoft.com/office/powerpoint/2010/main" val="125914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FFB93-CC7A-1274-EE67-B562968ED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2A688-E840-91C8-25A3-E752FF29B9DE}"/>
              </a:ext>
            </a:extLst>
          </p:cNvPr>
          <p:cNvSpPr>
            <a:spLocks noGrp="1"/>
          </p:cNvSpPr>
          <p:nvPr>
            <p:ph type="title"/>
          </p:nvPr>
        </p:nvSpPr>
        <p:spPr/>
        <p:txBody>
          <a:bodyPr/>
          <a:lstStyle/>
          <a:p>
            <a:r>
              <a:rPr lang="en-US" dirty="0"/>
              <a:t>Privacy measures 2/2</a:t>
            </a:r>
          </a:p>
        </p:txBody>
      </p:sp>
      <p:sp>
        <p:nvSpPr>
          <p:cNvPr id="3" name="Content Placeholder 2">
            <a:extLst>
              <a:ext uri="{FF2B5EF4-FFF2-40B4-BE49-F238E27FC236}">
                <a16:creationId xmlns:a16="http://schemas.microsoft.com/office/drawing/2014/main" id="{03370F2D-6C25-9B31-E1CC-3BDCA2F8A24B}"/>
              </a:ext>
            </a:extLst>
          </p:cNvPr>
          <p:cNvSpPr>
            <a:spLocks noGrp="1"/>
          </p:cNvSpPr>
          <p:nvPr>
            <p:ph sz="half" idx="1"/>
          </p:nvPr>
        </p:nvSpPr>
        <p:spPr/>
        <p:txBody>
          <a:bodyPr>
            <a:normAutofit lnSpcReduction="10000"/>
          </a:bodyPr>
          <a:lstStyle/>
          <a:p>
            <a:r>
              <a:rPr lang="en-US" dirty="0"/>
              <a:t>U.S. Citizens can Opt-out of biometric identification and request alternative screening </a:t>
            </a:r>
            <a:r>
              <a:rPr lang="en-US" baseline="30000" dirty="0"/>
              <a:t>[5]</a:t>
            </a:r>
          </a:p>
          <a:p>
            <a:pPr lvl="1"/>
            <a:r>
              <a:rPr lang="en-US" dirty="0"/>
              <a:t>Entrance/exit records stored no matter what (unrelated to biometrics) </a:t>
            </a:r>
            <a:r>
              <a:rPr lang="en-US" baseline="30000" dirty="0"/>
              <a:t>[5]</a:t>
            </a:r>
            <a:endParaRPr lang="en-US" dirty="0"/>
          </a:p>
          <a:p>
            <a:r>
              <a:rPr lang="en-US" dirty="0"/>
              <a:t>Non-citizen traveler photos are collected and retained on entry or exit and used to build a DHS profile on the person. </a:t>
            </a:r>
            <a:r>
              <a:rPr lang="en-US" baseline="30000" dirty="0"/>
              <a:t>[5]</a:t>
            </a:r>
          </a:p>
          <a:p>
            <a:pPr lvl="1"/>
            <a:r>
              <a:rPr lang="en-US" dirty="0"/>
              <a:t>In some cases, photos are stored indefinitely, others are deleted after 14 days. </a:t>
            </a:r>
            <a:r>
              <a:rPr lang="en-US" baseline="30000" dirty="0"/>
              <a:t>[5]</a:t>
            </a:r>
          </a:p>
        </p:txBody>
      </p:sp>
      <p:sp>
        <p:nvSpPr>
          <p:cNvPr id="5" name="Footer Placeholder 4">
            <a:extLst>
              <a:ext uri="{FF2B5EF4-FFF2-40B4-BE49-F238E27FC236}">
                <a16:creationId xmlns:a16="http://schemas.microsoft.com/office/drawing/2014/main" id="{0D40175B-C0C1-57FF-1599-1006488AD31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F0E96B9B-743E-E99F-B0D7-2B66D775B877}"/>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4E5D658D-E1B2-BBAC-9CB9-689F8820DEC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Reid Dugas</a:t>
            </a:r>
          </a:p>
        </p:txBody>
      </p:sp>
      <p:sp>
        <p:nvSpPr>
          <p:cNvPr id="11" name="Content Placeholder 8">
            <a:extLst>
              <a:ext uri="{FF2B5EF4-FFF2-40B4-BE49-F238E27FC236}">
                <a16:creationId xmlns:a16="http://schemas.microsoft.com/office/drawing/2014/main" id="{8C6E2FF0-C02D-C404-FBEC-EA539842B90F}"/>
              </a:ext>
            </a:extLst>
          </p:cNvPr>
          <p:cNvSpPr txBox="1">
            <a:spLocks/>
          </p:cNvSpPr>
          <p:nvPr/>
        </p:nvSpPr>
        <p:spPr>
          <a:xfrm>
            <a:off x="5229451" y="4105194"/>
            <a:ext cx="3289709" cy="519057"/>
          </a:xfrm>
          <a:prstGeom prst="rect">
            <a:avLst/>
          </a:prstGeom>
        </p:spPr>
        <p:txBody>
          <a:bodyPr vert="horz" lIns="91436" tIns="45718" rIns="91436" bIns="45718" rtlCol="0">
            <a:normAutofit fontScale="2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6400" dirty="0"/>
              <a:t>A sample travel history search result, minus the specific information about the traveler</a:t>
            </a:r>
          </a:p>
          <a:p>
            <a:pPr marL="0" indent="0" algn="r">
              <a:buFont typeface="Arial" pitchFamily="34" charset="0"/>
              <a:buNone/>
            </a:pPr>
            <a:r>
              <a:rPr lang="en-US" sz="4000" dirty="0"/>
              <a:t>Source: </a:t>
            </a:r>
            <a:r>
              <a:rPr lang="en-US" sz="4000" dirty="0">
                <a:hlinkClick r:id="rId3"/>
              </a:rPr>
              <a:t>TMTG</a:t>
            </a:r>
            <a:endParaRPr lang="en-US" sz="4000" dirty="0"/>
          </a:p>
        </p:txBody>
      </p:sp>
      <p:pic>
        <p:nvPicPr>
          <p:cNvPr id="1028" name="Picture 4">
            <a:extLst>
              <a:ext uri="{FF2B5EF4-FFF2-40B4-BE49-F238E27FC236}">
                <a16:creationId xmlns:a16="http://schemas.microsoft.com/office/drawing/2014/main" id="{265B1E58-2A88-58A3-7F62-74A9EA2D9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451" y="1117755"/>
            <a:ext cx="3289709" cy="298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7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29B36-5604-B872-2D52-AC77085FD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123A8-5F24-A591-E5F4-4655755BD83C}"/>
              </a:ext>
            </a:extLst>
          </p:cNvPr>
          <p:cNvSpPr>
            <a:spLocks noGrp="1"/>
          </p:cNvSpPr>
          <p:nvPr>
            <p:ph type="title"/>
          </p:nvPr>
        </p:nvSpPr>
        <p:spPr/>
        <p:txBody>
          <a:bodyPr/>
          <a:lstStyle/>
          <a:p>
            <a:r>
              <a:rPr lang="en-US" dirty="0"/>
              <a:t>In summary…</a:t>
            </a:r>
          </a:p>
        </p:txBody>
      </p:sp>
      <p:sp>
        <p:nvSpPr>
          <p:cNvPr id="5" name="Footer Placeholder 4">
            <a:extLst>
              <a:ext uri="{FF2B5EF4-FFF2-40B4-BE49-F238E27FC236}">
                <a16:creationId xmlns:a16="http://schemas.microsoft.com/office/drawing/2014/main" id="{FC756464-84D8-015F-A2F0-75016BCA53DE}"/>
              </a:ext>
            </a:extLst>
          </p:cNvPr>
          <p:cNvSpPr>
            <a:spLocks noGrp="1"/>
          </p:cNvSpPr>
          <p:nvPr>
            <p:ph type="ftr" sz="quarter" idx="11"/>
          </p:nvPr>
        </p:nvSpPr>
        <p:spPr/>
        <p:txBody>
          <a:bodyPr/>
          <a:lstStyle/>
          <a:p>
            <a:r>
              <a:rPr lang="sk-SK" dirty="0"/>
              <a:t>© 2025 Keith A. Pray</a:t>
            </a:r>
            <a:endParaRPr lang="en-US" dirty="0"/>
          </a:p>
        </p:txBody>
      </p:sp>
      <p:sp>
        <p:nvSpPr>
          <p:cNvPr id="6" name="Slide Number Placeholder 5">
            <a:extLst>
              <a:ext uri="{FF2B5EF4-FFF2-40B4-BE49-F238E27FC236}">
                <a16:creationId xmlns:a16="http://schemas.microsoft.com/office/drawing/2014/main" id="{04FB6516-C6BB-54BA-2EC3-4572E711916B}"/>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FA582246-9E37-6DE4-469D-479C570917E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Reid Dugas</a:t>
            </a:r>
          </a:p>
        </p:txBody>
      </p:sp>
      <p:sp>
        <p:nvSpPr>
          <p:cNvPr id="14" name="TextBox 13">
            <a:extLst>
              <a:ext uri="{FF2B5EF4-FFF2-40B4-BE49-F238E27FC236}">
                <a16:creationId xmlns:a16="http://schemas.microsoft.com/office/drawing/2014/main" id="{04EEE09C-35EC-F87F-3FD7-C4BCD8CD38CE}"/>
              </a:ext>
            </a:extLst>
          </p:cNvPr>
          <p:cNvSpPr txBox="1"/>
          <p:nvPr/>
        </p:nvSpPr>
        <p:spPr>
          <a:xfrm>
            <a:off x="2501326" y="2698903"/>
            <a:ext cx="3693528" cy="1477328"/>
          </a:xfrm>
          <a:prstGeom prst="rect">
            <a:avLst/>
          </a:prstGeom>
          <a:noFill/>
        </p:spPr>
        <p:txBody>
          <a:bodyPr wrap="square" rtlCol="0">
            <a:spAutoFit/>
          </a:bodyPr>
          <a:lstStyle/>
          <a:p>
            <a:pPr>
              <a:lnSpc>
                <a:spcPct val="90000"/>
              </a:lnSpc>
            </a:pPr>
            <a:r>
              <a:rPr lang="en-US" sz="2000" b="1" dirty="0"/>
              <a:t>Both</a:t>
            </a:r>
          </a:p>
          <a:p>
            <a:pPr marL="285750" indent="-285750">
              <a:lnSpc>
                <a:spcPct val="90000"/>
              </a:lnSpc>
              <a:buFont typeface="Arial" panose="020B0604020202020204" pitchFamily="34" charset="0"/>
              <a:buChar char="•"/>
            </a:pPr>
            <a:r>
              <a:rPr lang="en-US" sz="2000" dirty="0"/>
              <a:t>Data is </a:t>
            </a:r>
            <a:r>
              <a:rPr lang="en-US" sz="2000" b="1" dirty="0"/>
              <a:t>handled securely </a:t>
            </a:r>
            <a:r>
              <a:rPr lang="en-US" sz="2000" dirty="0"/>
              <a:t>using industry standards</a:t>
            </a:r>
          </a:p>
          <a:p>
            <a:pPr marL="285750" indent="-285750">
              <a:lnSpc>
                <a:spcPct val="90000"/>
              </a:lnSpc>
              <a:buFont typeface="Arial" panose="020B0604020202020204" pitchFamily="34" charset="0"/>
              <a:buChar char="•"/>
            </a:pPr>
            <a:r>
              <a:rPr lang="en-US" sz="2000" dirty="0"/>
              <a:t>Biometric face templates are </a:t>
            </a:r>
            <a:r>
              <a:rPr lang="en-US" sz="2000" b="1" dirty="0"/>
              <a:t>stored indefinitely</a:t>
            </a:r>
          </a:p>
        </p:txBody>
      </p:sp>
      <p:sp>
        <p:nvSpPr>
          <p:cNvPr id="16" name="TextBox 15">
            <a:extLst>
              <a:ext uri="{FF2B5EF4-FFF2-40B4-BE49-F238E27FC236}">
                <a16:creationId xmlns:a16="http://schemas.microsoft.com/office/drawing/2014/main" id="{868D9AA6-9AE3-7905-B950-328B2F32015F}"/>
              </a:ext>
            </a:extLst>
          </p:cNvPr>
          <p:cNvSpPr txBox="1"/>
          <p:nvPr/>
        </p:nvSpPr>
        <p:spPr>
          <a:xfrm>
            <a:off x="5415235" y="1180141"/>
            <a:ext cx="3611561" cy="1908215"/>
          </a:xfrm>
          <a:prstGeom prst="rect">
            <a:avLst/>
          </a:prstGeom>
          <a:noFill/>
        </p:spPr>
        <p:txBody>
          <a:bodyPr wrap="square" rtlCol="0">
            <a:spAutoFit/>
          </a:bodyPr>
          <a:lstStyle/>
          <a:p>
            <a:pPr lvl="0"/>
            <a:r>
              <a:rPr lang="en-US" sz="2000" b="1" dirty="0"/>
              <a:t>Non-Citizens</a:t>
            </a:r>
          </a:p>
          <a:p>
            <a:pPr marL="285750" lvl="0" indent="-285750">
              <a:buFont typeface="Arial" panose="020B0604020202020204" pitchFamily="34" charset="0"/>
              <a:buChar char="•"/>
            </a:pPr>
            <a:r>
              <a:rPr lang="en-US" sz="2000" dirty="0"/>
              <a:t>Photos </a:t>
            </a:r>
            <a:r>
              <a:rPr lang="en-US" sz="2000" b="1" dirty="0"/>
              <a:t>are retained </a:t>
            </a:r>
            <a:r>
              <a:rPr lang="en-US" sz="2000" dirty="0"/>
              <a:t>either 14 days or indefinitely</a:t>
            </a:r>
          </a:p>
          <a:p>
            <a:pPr marL="285750" lvl="0" indent="-285750">
              <a:buFont typeface="Arial" panose="020B0604020202020204" pitchFamily="34" charset="0"/>
              <a:buChar char="•"/>
            </a:pPr>
            <a:r>
              <a:rPr lang="en-US" sz="2000" b="1" dirty="0"/>
              <a:t>Cannot</a:t>
            </a:r>
            <a:r>
              <a:rPr lang="en-US" sz="2000" dirty="0"/>
              <a:t> opt out of biometrics</a:t>
            </a:r>
          </a:p>
          <a:p>
            <a:pPr>
              <a:lnSpc>
                <a:spcPct val="90000"/>
              </a:lnSpc>
            </a:pPr>
            <a:endParaRPr lang="en-US" sz="2000" dirty="0"/>
          </a:p>
        </p:txBody>
      </p:sp>
      <p:sp>
        <p:nvSpPr>
          <p:cNvPr id="17" name="TextBox 16">
            <a:extLst>
              <a:ext uri="{FF2B5EF4-FFF2-40B4-BE49-F238E27FC236}">
                <a16:creationId xmlns:a16="http://schemas.microsoft.com/office/drawing/2014/main" id="{85D44373-0900-6071-1CC5-CD1787F2868E}"/>
              </a:ext>
            </a:extLst>
          </p:cNvPr>
          <p:cNvSpPr txBox="1"/>
          <p:nvPr/>
        </p:nvSpPr>
        <p:spPr>
          <a:xfrm>
            <a:off x="685800" y="1175008"/>
            <a:ext cx="3225114" cy="1477328"/>
          </a:xfrm>
          <a:prstGeom prst="rect">
            <a:avLst/>
          </a:prstGeom>
          <a:noFill/>
        </p:spPr>
        <p:txBody>
          <a:bodyPr wrap="square" rtlCol="0">
            <a:spAutoFit/>
          </a:bodyPr>
          <a:lstStyle/>
          <a:p>
            <a:pPr>
              <a:lnSpc>
                <a:spcPct val="90000"/>
              </a:lnSpc>
            </a:pPr>
            <a:r>
              <a:rPr lang="en-US" sz="2000" b="1" dirty="0"/>
              <a:t>Citizens</a:t>
            </a:r>
          </a:p>
          <a:p>
            <a:pPr marL="457200" indent="-457200">
              <a:lnSpc>
                <a:spcPct val="90000"/>
              </a:lnSpc>
              <a:buFont typeface="Arial" panose="020B0604020202020204" pitchFamily="34" charset="0"/>
              <a:buChar char="•"/>
            </a:pPr>
            <a:r>
              <a:rPr lang="en-US" sz="2000" dirty="0"/>
              <a:t>Photos </a:t>
            </a:r>
            <a:r>
              <a:rPr lang="en-US" sz="2000" b="1" dirty="0"/>
              <a:t>aren’t retained</a:t>
            </a:r>
          </a:p>
          <a:p>
            <a:pPr marL="457200" indent="-457200">
              <a:lnSpc>
                <a:spcPct val="90000"/>
              </a:lnSpc>
              <a:buFont typeface="Arial" panose="020B0604020202020204" pitchFamily="34" charset="0"/>
              <a:buChar char="•"/>
            </a:pPr>
            <a:r>
              <a:rPr lang="en-US" sz="2000" b="1" dirty="0"/>
              <a:t>Can</a:t>
            </a:r>
            <a:r>
              <a:rPr lang="en-US" sz="2000" dirty="0"/>
              <a:t> opt-out of biometrics entirely</a:t>
            </a:r>
          </a:p>
          <a:p>
            <a:pPr marL="457200" indent="-457200">
              <a:lnSpc>
                <a:spcPct val="90000"/>
              </a:lnSpc>
              <a:buFont typeface="Arial" panose="020B0604020202020204" pitchFamily="34" charset="0"/>
              <a:buChar char="•"/>
            </a:pPr>
            <a:endParaRPr lang="en-US" sz="2000" dirty="0"/>
          </a:p>
        </p:txBody>
      </p:sp>
      <p:sp>
        <p:nvSpPr>
          <p:cNvPr id="3" name="TextBox 2">
            <a:extLst>
              <a:ext uri="{FF2B5EF4-FFF2-40B4-BE49-F238E27FC236}">
                <a16:creationId xmlns:a16="http://schemas.microsoft.com/office/drawing/2014/main" id="{5725210D-C8F6-4536-E209-FCE9BD6C9421}"/>
              </a:ext>
            </a:extLst>
          </p:cNvPr>
          <p:cNvSpPr txBox="1"/>
          <p:nvPr/>
        </p:nvSpPr>
        <p:spPr>
          <a:xfrm>
            <a:off x="506111" y="4497169"/>
            <a:ext cx="8131778" cy="646331"/>
          </a:xfrm>
          <a:prstGeom prst="rect">
            <a:avLst/>
          </a:prstGeom>
          <a:noFill/>
        </p:spPr>
        <p:txBody>
          <a:bodyPr wrap="none" rtlCol="0">
            <a:spAutoFit/>
          </a:bodyPr>
          <a:lstStyle/>
          <a:p>
            <a:pPr algn="ctr">
              <a:lnSpc>
                <a:spcPct val="90000"/>
              </a:lnSpc>
            </a:pPr>
            <a:r>
              <a:rPr lang="en-US" sz="2000" b="1" dirty="0"/>
              <a:t>U.S. Customs protects the privacy of citizens when using biometrics, </a:t>
            </a:r>
          </a:p>
          <a:p>
            <a:pPr algn="ctr">
              <a:lnSpc>
                <a:spcPct val="90000"/>
              </a:lnSpc>
            </a:pPr>
            <a:r>
              <a:rPr lang="en-US" sz="2000" b="1" dirty="0"/>
              <a:t>but foreigners do not get the same privacy protections.</a:t>
            </a:r>
          </a:p>
        </p:txBody>
      </p:sp>
    </p:spTree>
    <p:extLst>
      <p:ext uri="{BB962C8B-B14F-4D97-AF65-F5344CB8AC3E}">
        <p14:creationId xmlns:p14="http://schemas.microsoft.com/office/powerpoint/2010/main" val="2069184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spcBef>
                <a:spcPts val="600"/>
              </a:spcBef>
              <a:buNone/>
            </a:pPr>
            <a:r>
              <a:rPr lang="en-US" sz="1600" dirty="0"/>
              <a:t>[1] Anon, “Biometrics: Overview”, (CPB, Apr 9, 2025), 	https://www.cbp.gov/travel/biometrics/overview</a:t>
            </a:r>
          </a:p>
          <a:p>
            <a:pPr marL="0" indent="0">
              <a:spcBef>
                <a:spcPts val="600"/>
              </a:spcBef>
              <a:buNone/>
            </a:pPr>
            <a:r>
              <a:rPr lang="en-US" sz="1600" dirty="0"/>
              <a:t>[2] Anon, “Biometrics | Homeland Security”, (DHS, Jan 24, 2025), 	https://www.dhs.gov/biometrics</a:t>
            </a:r>
          </a:p>
          <a:p>
            <a:pPr marL="0" indent="0">
              <a:spcBef>
                <a:spcPts val="600"/>
              </a:spcBef>
              <a:buNone/>
            </a:pPr>
            <a:r>
              <a:rPr lang="en-US" sz="1600" dirty="0"/>
              <a:t>[3] Kim A. Mills, “Privacy Impact Assessment Update for the Traveler Verification 	Service”, (DHS,  May 15, 2017),	</a:t>
            </a:r>
          </a:p>
          <a:p>
            <a:pPr marL="0" indent="0">
              <a:spcBef>
                <a:spcPts val="600"/>
              </a:spcBef>
              <a:buNone/>
            </a:pPr>
            <a:r>
              <a:rPr lang="en-US" sz="1600" dirty="0"/>
              <a:t>	https://www.dhs.gov/sites/default/files/publications/privacy-pia-cbp030-	tvs-may2017.pdf</a:t>
            </a:r>
          </a:p>
          <a:p>
            <a:pPr marL="0" indent="0">
              <a:spcBef>
                <a:spcPts val="600"/>
              </a:spcBef>
              <a:buNone/>
            </a:pPr>
            <a:r>
              <a:rPr lang="en-US" sz="1600" dirty="0"/>
              <a:t>[4] Adam Thompson, “How Does HTTPS Work?”, (</a:t>
            </a:r>
            <a:r>
              <a:rPr lang="en-US" sz="1600" dirty="0" err="1"/>
              <a:t>hashedout</a:t>
            </a:r>
            <a:r>
              <a:rPr lang="en-US" sz="1600" dirty="0"/>
              <a:t>, October 26, 2020), 	https://www.thesslstore.com/blog/how-does-https-work/</a:t>
            </a:r>
          </a:p>
          <a:p>
            <a:pPr marL="0" indent="0">
              <a:spcBef>
                <a:spcPts val="600"/>
              </a:spcBef>
              <a:buNone/>
            </a:pPr>
            <a:r>
              <a:rPr lang="en-US" sz="1600" dirty="0"/>
              <a:t>[5] Colleen Manaher, “Privacy Impact Assessment for the Traveler Verification Service”,	(DHS, November 14, 2018), 	https://www.dhs.gov/sites/default/files/publications/privacy-pia-	cbp056tvs-february2021.pdf</a:t>
            </a:r>
          </a:p>
          <a:p>
            <a:pPr marL="0" indent="0">
              <a:spcBef>
                <a:spcPts val="600"/>
              </a:spcBef>
              <a:buNone/>
            </a:pPr>
            <a:r>
              <a:rPr lang="en-US" sz="1600" dirty="0"/>
              <a:t>All accessed 4/9/2025</a:t>
            </a:r>
          </a:p>
          <a:p>
            <a:pPr marL="0" indent="0">
              <a:spcBef>
                <a:spcPts val="600"/>
              </a:spcBef>
              <a:buNone/>
            </a:pPr>
            <a:endParaRPr lang="en-US" sz="1600"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Reid Dugas</a:t>
            </a:r>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FBI vs apple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John Perveiler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94337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AF32-EE46-694E-CF8B-F7F45F675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8153F-DEC7-4C41-7AD0-F420E69145A1}"/>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E88D2367-9CFB-0FB1-94CD-8AA9F9264EE9}"/>
              </a:ext>
            </a:extLst>
          </p:cNvPr>
          <p:cNvSpPr>
            <a:spLocks noGrp="1"/>
          </p:cNvSpPr>
          <p:nvPr>
            <p:ph sz="half" idx="1"/>
          </p:nvPr>
        </p:nvSpPr>
        <p:spPr/>
        <p:txBody>
          <a:bodyPr/>
          <a:lstStyle/>
          <a:p>
            <a:r>
              <a:rPr lang="en-US" dirty="0"/>
              <a:t>December 2015 San Bernardino attacks</a:t>
            </a:r>
          </a:p>
          <a:p>
            <a:r>
              <a:rPr lang="en-US" dirty="0"/>
              <a:t>One of the attackers was using an encrypted Apple device</a:t>
            </a:r>
          </a:p>
          <a:p>
            <a:r>
              <a:rPr lang="en-US" dirty="0"/>
              <a:t>The FBI gave Apple a court order to install a “backdoor” into their devices [1]</a:t>
            </a:r>
          </a:p>
          <a:p>
            <a:r>
              <a:rPr lang="en-US" dirty="0"/>
              <a:t>[7]</a:t>
            </a:r>
          </a:p>
          <a:p>
            <a:endParaRPr lang="en-US" dirty="0"/>
          </a:p>
        </p:txBody>
      </p:sp>
      <p:sp>
        <p:nvSpPr>
          <p:cNvPr id="5" name="Footer Placeholder 4">
            <a:extLst>
              <a:ext uri="{FF2B5EF4-FFF2-40B4-BE49-F238E27FC236}">
                <a16:creationId xmlns:a16="http://schemas.microsoft.com/office/drawing/2014/main" id="{D589272F-8B34-0011-B44A-6FEED2589F11}"/>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D2F94AE9-D2A2-DFEC-8C2A-2FB38D0823A9}"/>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7E21F7F9-A2B6-25A8-1113-70E104FD06D4}"/>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John Perveiler</a:t>
            </a:r>
            <a:endParaRPr lang="en-US" sz="1400" dirty="0">
              <a:solidFill>
                <a:schemeClr val="tx1"/>
              </a:solidFill>
              <a:latin typeface="+mj-lt"/>
            </a:endParaRPr>
          </a:p>
        </p:txBody>
      </p:sp>
      <p:pic>
        <p:nvPicPr>
          <p:cNvPr id="9" name="Picture 8" descr="Cartoon of a group of people standing in a line&#10;&#10;AI-generated content may be incorrect.">
            <a:extLst>
              <a:ext uri="{FF2B5EF4-FFF2-40B4-BE49-F238E27FC236}">
                <a16:creationId xmlns:a16="http://schemas.microsoft.com/office/drawing/2014/main" id="{9D66B028-3648-FC3D-C87C-999FBB75E845}"/>
              </a:ext>
            </a:extLst>
          </p:cNvPr>
          <p:cNvPicPr>
            <a:picLocks noChangeAspect="1"/>
          </p:cNvPicPr>
          <p:nvPr/>
        </p:nvPicPr>
        <p:blipFill>
          <a:blip r:embed="rId3"/>
          <a:stretch>
            <a:fillRect/>
          </a:stretch>
        </p:blipFill>
        <p:spPr>
          <a:xfrm>
            <a:off x="4572000" y="1352551"/>
            <a:ext cx="4034650" cy="3056220"/>
          </a:xfrm>
          <a:prstGeom prst="rect">
            <a:avLst/>
          </a:prstGeom>
        </p:spPr>
      </p:pic>
      <p:sp>
        <p:nvSpPr>
          <p:cNvPr id="12" name="TextBox 11">
            <a:extLst>
              <a:ext uri="{FF2B5EF4-FFF2-40B4-BE49-F238E27FC236}">
                <a16:creationId xmlns:a16="http://schemas.microsoft.com/office/drawing/2014/main" id="{9EA9EAB6-1BED-4673-3583-3A02F7722541}"/>
              </a:ext>
            </a:extLst>
          </p:cNvPr>
          <p:cNvSpPr txBox="1"/>
          <p:nvPr/>
        </p:nvSpPr>
        <p:spPr>
          <a:xfrm>
            <a:off x="5856636" y="4509168"/>
            <a:ext cx="1980956" cy="272382"/>
          </a:xfrm>
          <a:prstGeom prst="rect">
            <a:avLst/>
          </a:prstGeom>
          <a:noFill/>
        </p:spPr>
        <p:txBody>
          <a:bodyPr wrap="square" rtlCol="0">
            <a:spAutoFit/>
          </a:bodyPr>
          <a:lstStyle/>
          <a:p>
            <a:pPr>
              <a:lnSpc>
                <a:spcPct val="90000"/>
              </a:lnSpc>
            </a:pPr>
            <a:r>
              <a:rPr lang="en-US" sz="1300" dirty="0"/>
              <a:t>Cartoon by Steve Sack [4]</a:t>
            </a:r>
          </a:p>
        </p:txBody>
      </p:sp>
    </p:spTree>
    <p:extLst>
      <p:ext uri="{BB962C8B-B14F-4D97-AF65-F5344CB8AC3E}">
        <p14:creationId xmlns:p14="http://schemas.microsoft.com/office/powerpoint/2010/main" val="18475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Turn presentations and papers in on Canvas, drafts too</a:t>
            </a:r>
          </a:p>
          <a:p>
            <a:pPr lvl="1"/>
            <a:r>
              <a:rPr lang="en-US" dirty="0"/>
              <a:t>You can submit multiple times to the same assignment</a:t>
            </a:r>
          </a:p>
          <a:p>
            <a:r>
              <a:rPr lang="en-US" dirty="0"/>
              <a:t>Review Presentation and Paper Guidelines on course site</a:t>
            </a:r>
          </a:p>
          <a:p>
            <a:r>
              <a:rPr lang="en-US" dirty="0"/>
              <a:t>Sign up for Individual Presentation, it’s not too late</a:t>
            </a:r>
          </a:p>
          <a:p>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access</a:t>
            </a:r>
          </a:p>
        </p:txBody>
      </p:sp>
      <p:sp>
        <p:nvSpPr>
          <p:cNvPr id="3" name="Content Placeholder 2"/>
          <p:cNvSpPr>
            <a:spLocks noGrp="1"/>
          </p:cNvSpPr>
          <p:nvPr>
            <p:ph sz="half" idx="1"/>
          </p:nvPr>
        </p:nvSpPr>
        <p:spPr/>
        <p:txBody>
          <a:bodyPr/>
          <a:lstStyle/>
          <a:p>
            <a:r>
              <a:rPr lang="en-US" dirty="0"/>
              <a:t>The government should not have this power.</a:t>
            </a:r>
          </a:p>
          <a:p>
            <a:r>
              <a:rPr lang="en-US" dirty="0"/>
              <a:t>The FBI claimed it would only be for that one phone</a:t>
            </a:r>
          </a:p>
          <a:p>
            <a:r>
              <a:rPr lang="en-US" dirty="0"/>
              <a:t>[1]</a:t>
            </a:r>
          </a:p>
          <a:p>
            <a:r>
              <a:rPr lang="en-US" dirty="0"/>
              <a:t>Tim Cook said it would be a master key the FBI could use to access millions of private devices [6]</a:t>
            </a:r>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John Perveiler</a:t>
            </a:r>
            <a:endParaRPr lang="en-US" sz="1400" dirty="0">
              <a:solidFill>
                <a:schemeClr val="tx1"/>
              </a:solidFill>
              <a:latin typeface="+mj-lt"/>
            </a:endParaRPr>
          </a:p>
        </p:txBody>
      </p:sp>
      <p:sp>
        <p:nvSpPr>
          <p:cNvPr id="16" name="TextBox 15">
            <a:extLst>
              <a:ext uri="{FF2B5EF4-FFF2-40B4-BE49-F238E27FC236}">
                <a16:creationId xmlns:a16="http://schemas.microsoft.com/office/drawing/2014/main" id="{8AB5397C-805D-6222-C9AD-96B0ACF55B98}"/>
              </a:ext>
            </a:extLst>
          </p:cNvPr>
          <p:cNvSpPr txBox="1"/>
          <p:nvPr/>
        </p:nvSpPr>
        <p:spPr>
          <a:xfrm>
            <a:off x="5398671" y="4419119"/>
            <a:ext cx="2538284" cy="272382"/>
          </a:xfrm>
          <a:prstGeom prst="rect">
            <a:avLst/>
          </a:prstGeom>
          <a:noFill/>
        </p:spPr>
        <p:txBody>
          <a:bodyPr wrap="square">
            <a:spAutoFit/>
          </a:bodyPr>
          <a:lstStyle/>
          <a:p>
            <a:pPr>
              <a:lnSpc>
                <a:spcPct val="90000"/>
              </a:lnSpc>
            </a:pPr>
            <a:r>
              <a:rPr lang="en-US" sz="1300" dirty="0"/>
              <a:t>From Pew Research Center [3]</a:t>
            </a:r>
          </a:p>
        </p:txBody>
      </p:sp>
      <p:pic>
        <p:nvPicPr>
          <p:cNvPr id="18" name="Picture 17" descr="A yellow and brown pie chart&#10;&#10;AI-generated content may be incorrect.">
            <a:extLst>
              <a:ext uri="{FF2B5EF4-FFF2-40B4-BE49-F238E27FC236}">
                <a16:creationId xmlns:a16="http://schemas.microsoft.com/office/drawing/2014/main" id="{1FDB94BD-7B4B-04FB-6DAB-7F7422E7D286}"/>
              </a:ext>
            </a:extLst>
          </p:cNvPr>
          <p:cNvPicPr>
            <a:picLocks noChangeAspect="1"/>
          </p:cNvPicPr>
          <p:nvPr/>
        </p:nvPicPr>
        <p:blipFill>
          <a:blip r:embed="rId3"/>
          <a:stretch>
            <a:fillRect/>
          </a:stretch>
        </p:blipFill>
        <p:spPr>
          <a:xfrm>
            <a:off x="5122612" y="637215"/>
            <a:ext cx="3025680" cy="3691526"/>
          </a:xfrm>
          <a:prstGeom prst="rect">
            <a:avLst/>
          </a:prstGeom>
        </p:spPr>
      </p:pic>
    </p:spTree>
    <p:extLst>
      <p:ext uri="{BB962C8B-B14F-4D97-AF65-F5344CB8AC3E}">
        <p14:creationId xmlns:p14="http://schemas.microsoft.com/office/powerpoint/2010/main" val="4027375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093C-05C5-C025-C5F0-AA5DFD3E9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B9A23-1285-D5B9-869F-96EC6DA15AC3}"/>
              </a:ext>
            </a:extLst>
          </p:cNvPr>
          <p:cNvSpPr>
            <a:spLocks noGrp="1"/>
          </p:cNvSpPr>
          <p:nvPr>
            <p:ph type="title"/>
          </p:nvPr>
        </p:nvSpPr>
        <p:spPr/>
        <p:txBody>
          <a:bodyPr/>
          <a:lstStyle/>
          <a:p>
            <a:r>
              <a:rPr lang="en-US" dirty="0"/>
              <a:t>User security</a:t>
            </a:r>
          </a:p>
        </p:txBody>
      </p:sp>
      <p:sp>
        <p:nvSpPr>
          <p:cNvPr id="3" name="Content Placeholder 2">
            <a:extLst>
              <a:ext uri="{FF2B5EF4-FFF2-40B4-BE49-F238E27FC236}">
                <a16:creationId xmlns:a16="http://schemas.microsoft.com/office/drawing/2014/main" id="{AE24D590-8E9F-E60F-7112-30E8EB7ABDC3}"/>
              </a:ext>
            </a:extLst>
          </p:cNvPr>
          <p:cNvSpPr>
            <a:spLocks noGrp="1"/>
          </p:cNvSpPr>
          <p:nvPr>
            <p:ph sz="half" idx="1"/>
          </p:nvPr>
        </p:nvSpPr>
        <p:spPr/>
        <p:txBody>
          <a:bodyPr/>
          <a:lstStyle/>
          <a:p>
            <a:r>
              <a:rPr lang="en-US" dirty="0"/>
              <a:t>Thankfully, the FBI recalled the court order</a:t>
            </a:r>
          </a:p>
          <a:p>
            <a:r>
              <a:rPr lang="en-US" dirty="0"/>
              <a:t>Surprisingly, 51% of users wanted the backdoor [3]</a:t>
            </a:r>
          </a:p>
          <a:p>
            <a:r>
              <a:rPr lang="en-US" dirty="0"/>
              <a:t>Even though the FBI had good intentions, their request could have had catastrophic side effects [2]</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A9E94A92-7E76-56DA-5C3F-20462614EC08}"/>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254B564D-CD07-B97C-49EE-3A6725494E2B}"/>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a:extLst>
              <a:ext uri="{FF2B5EF4-FFF2-40B4-BE49-F238E27FC236}">
                <a16:creationId xmlns:a16="http://schemas.microsoft.com/office/drawing/2014/main" id="{A22BE16E-4EDB-F76F-434A-0119E7B2D131}"/>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John Perveiler</a:t>
            </a:r>
            <a:endParaRPr lang="en-US" sz="1400" dirty="0">
              <a:solidFill>
                <a:schemeClr val="tx1"/>
              </a:solidFill>
              <a:latin typeface="+mj-lt"/>
            </a:endParaRPr>
          </a:p>
        </p:txBody>
      </p:sp>
      <p:pic>
        <p:nvPicPr>
          <p:cNvPr id="9" name="Picture 8" descr="A screenshot of a phone survey&#10;&#10;AI-generated content may be incorrect.">
            <a:extLst>
              <a:ext uri="{FF2B5EF4-FFF2-40B4-BE49-F238E27FC236}">
                <a16:creationId xmlns:a16="http://schemas.microsoft.com/office/drawing/2014/main" id="{DF69BC8B-17F8-D0C9-CEBB-EAAF33B6F37E}"/>
              </a:ext>
            </a:extLst>
          </p:cNvPr>
          <p:cNvPicPr>
            <a:picLocks noChangeAspect="1"/>
          </p:cNvPicPr>
          <p:nvPr/>
        </p:nvPicPr>
        <p:blipFill>
          <a:blip r:embed="rId3"/>
          <a:stretch>
            <a:fillRect/>
          </a:stretch>
        </p:blipFill>
        <p:spPr>
          <a:xfrm>
            <a:off x="4724400" y="690501"/>
            <a:ext cx="3494474" cy="3664109"/>
          </a:xfrm>
          <a:prstGeom prst="rect">
            <a:avLst/>
          </a:prstGeom>
        </p:spPr>
      </p:pic>
      <p:sp>
        <p:nvSpPr>
          <p:cNvPr id="13" name="TextBox 12">
            <a:extLst>
              <a:ext uri="{FF2B5EF4-FFF2-40B4-BE49-F238E27FC236}">
                <a16:creationId xmlns:a16="http://schemas.microsoft.com/office/drawing/2014/main" id="{C6DBF8C6-5787-A8A8-7821-18D40021914F}"/>
              </a:ext>
            </a:extLst>
          </p:cNvPr>
          <p:cNvSpPr txBox="1"/>
          <p:nvPr/>
        </p:nvSpPr>
        <p:spPr>
          <a:xfrm>
            <a:off x="5202495" y="4402154"/>
            <a:ext cx="2538284" cy="272382"/>
          </a:xfrm>
          <a:prstGeom prst="rect">
            <a:avLst/>
          </a:prstGeom>
          <a:noFill/>
        </p:spPr>
        <p:txBody>
          <a:bodyPr wrap="square">
            <a:spAutoFit/>
          </a:bodyPr>
          <a:lstStyle/>
          <a:p>
            <a:pPr>
              <a:lnSpc>
                <a:spcPct val="90000"/>
              </a:lnSpc>
            </a:pPr>
            <a:r>
              <a:rPr lang="en-US" sz="1300" dirty="0"/>
              <a:t>From Pew Research Center [3]</a:t>
            </a:r>
          </a:p>
        </p:txBody>
      </p:sp>
    </p:spTree>
    <p:extLst>
      <p:ext uri="{BB962C8B-B14F-4D97-AF65-F5344CB8AC3E}">
        <p14:creationId xmlns:p14="http://schemas.microsoft.com/office/powerpoint/2010/main" val="420430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E7241-6F5D-1BA6-B40B-A1F696C63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874A5-FD68-4E85-5215-84FB5FF735CD}"/>
              </a:ext>
            </a:extLst>
          </p:cNvPr>
          <p:cNvSpPr>
            <a:spLocks noGrp="1"/>
          </p:cNvSpPr>
          <p:nvPr>
            <p:ph type="title"/>
          </p:nvPr>
        </p:nvSpPr>
        <p:spPr/>
        <p:txBody>
          <a:bodyPr/>
          <a:lstStyle/>
          <a:p>
            <a:r>
              <a:rPr lang="en-US" dirty="0"/>
              <a:t>Foreign security</a:t>
            </a:r>
          </a:p>
        </p:txBody>
      </p:sp>
      <p:sp>
        <p:nvSpPr>
          <p:cNvPr id="3" name="Content Placeholder 2">
            <a:extLst>
              <a:ext uri="{FF2B5EF4-FFF2-40B4-BE49-F238E27FC236}">
                <a16:creationId xmlns:a16="http://schemas.microsoft.com/office/drawing/2014/main" id="{F65F2193-5699-D2BD-8953-98A8EFB13999}"/>
              </a:ext>
            </a:extLst>
          </p:cNvPr>
          <p:cNvSpPr>
            <a:spLocks noGrp="1"/>
          </p:cNvSpPr>
          <p:nvPr>
            <p:ph sz="half" idx="1"/>
          </p:nvPr>
        </p:nvSpPr>
        <p:spPr/>
        <p:txBody>
          <a:bodyPr/>
          <a:lstStyle/>
          <a:p>
            <a:r>
              <a:rPr lang="en-US" dirty="0"/>
              <a:t>Foreign governments would be able to monitor citizens’ phones [7]</a:t>
            </a:r>
          </a:p>
          <a:p>
            <a:r>
              <a:rPr lang="en-US" dirty="0"/>
              <a:t>Cybercriminals would be able to crack iPhones easier</a:t>
            </a:r>
          </a:p>
          <a:p>
            <a:r>
              <a:rPr lang="en-US" dirty="0"/>
              <a:t>The FBI would be able to request access to any device</a:t>
            </a:r>
          </a:p>
          <a:p>
            <a:r>
              <a:rPr lang="en-US" dirty="0"/>
              <a:t>This case would also establish the notion that companies can be conscripted by the government [2]</a:t>
            </a:r>
          </a:p>
          <a:p>
            <a:endParaRPr lang="en-US" dirty="0"/>
          </a:p>
        </p:txBody>
      </p:sp>
      <p:sp>
        <p:nvSpPr>
          <p:cNvPr id="5" name="Footer Placeholder 4">
            <a:extLst>
              <a:ext uri="{FF2B5EF4-FFF2-40B4-BE49-F238E27FC236}">
                <a16:creationId xmlns:a16="http://schemas.microsoft.com/office/drawing/2014/main" id="{10FF4E8A-A0F6-582D-765B-773BF565F8DB}"/>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6F931FB8-2034-3598-B95F-23D9C57BDA34}"/>
              </a:ext>
            </a:extLst>
          </p:cNvPr>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a:extLst>
              <a:ext uri="{FF2B5EF4-FFF2-40B4-BE49-F238E27FC236}">
                <a16:creationId xmlns:a16="http://schemas.microsoft.com/office/drawing/2014/main" id="{9230D294-754F-D4DC-BAAE-8AAAA413921B}"/>
              </a:ext>
            </a:extLst>
          </p:cNvPr>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John Perveiler</a:t>
            </a:r>
            <a:endParaRPr lang="en-US" sz="1400" dirty="0">
              <a:solidFill>
                <a:schemeClr val="tx1"/>
              </a:solidFill>
              <a:latin typeface="+mj-lt"/>
            </a:endParaRPr>
          </a:p>
        </p:txBody>
      </p:sp>
      <p:pic>
        <p:nvPicPr>
          <p:cNvPr id="9" name="Picture 8" descr="Cartoon of a cartoon of a person in military uniform standing next to a cell phone&#10;&#10;AI-generated content may be incorrect.">
            <a:extLst>
              <a:ext uri="{FF2B5EF4-FFF2-40B4-BE49-F238E27FC236}">
                <a16:creationId xmlns:a16="http://schemas.microsoft.com/office/drawing/2014/main" id="{6526AF8A-95C0-CEDC-5630-69C266568DE5}"/>
              </a:ext>
            </a:extLst>
          </p:cNvPr>
          <p:cNvPicPr>
            <a:picLocks noChangeAspect="1"/>
          </p:cNvPicPr>
          <p:nvPr/>
        </p:nvPicPr>
        <p:blipFill>
          <a:blip r:embed="rId3"/>
          <a:stretch>
            <a:fillRect/>
          </a:stretch>
        </p:blipFill>
        <p:spPr>
          <a:xfrm>
            <a:off x="4658422" y="997515"/>
            <a:ext cx="4024661" cy="3139236"/>
          </a:xfrm>
          <a:prstGeom prst="rect">
            <a:avLst/>
          </a:prstGeom>
        </p:spPr>
      </p:pic>
      <p:sp>
        <p:nvSpPr>
          <p:cNvPr id="12" name="TextBox 11">
            <a:extLst>
              <a:ext uri="{FF2B5EF4-FFF2-40B4-BE49-F238E27FC236}">
                <a16:creationId xmlns:a16="http://schemas.microsoft.com/office/drawing/2014/main" id="{C7C0066B-7E0C-52B1-1DD1-C585BC2EBB0D}"/>
              </a:ext>
            </a:extLst>
          </p:cNvPr>
          <p:cNvSpPr txBox="1"/>
          <p:nvPr/>
        </p:nvSpPr>
        <p:spPr>
          <a:xfrm>
            <a:off x="5356834" y="4183038"/>
            <a:ext cx="2873094" cy="272382"/>
          </a:xfrm>
          <a:prstGeom prst="rect">
            <a:avLst/>
          </a:prstGeom>
          <a:noFill/>
        </p:spPr>
        <p:txBody>
          <a:bodyPr wrap="none" rtlCol="0">
            <a:spAutoFit/>
          </a:bodyPr>
          <a:lstStyle/>
          <a:p>
            <a:pPr>
              <a:lnSpc>
                <a:spcPct val="90000"/>
              </a:lnSpc>
            </a:pPr>
            <a:r>
              <a:rPr lang="en-US" sz="1300" dirty="0"/>
              <a:t>Political Cartoon by Stuart Carlson [5]</a:t>
            </a:r>
          </a:p>
        </p:txBody>
      </p:sp>
    </p:spTree>
    <p:extLst>
      <p:ext uri="{BB962C8B-B14F-4D97-AF65-F5344CB8AC3E}">
        <p14:creationId xmlns:p14="http://schemas.microsoft.com/office/powerpoint/2010/main" val="366579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spcBef>
                <a:spcPts val="600"/>
              </a:spcBef>
              <a:buNone/>
            </a:pPr>
            <a:r>
              <a:rPr lang="en-US" dirty="0"/>
              <a:t>[1] Kumar Mukul et al., Individual Freedom Vis-à-Vis Integrity of the State: A Study with Reference to Apple iPhone, </a:t>
            </a:r>
          </a:p>
          <a:p>
            <a:pPr marL="0" indent="0">
              <a:spcBef>
                <a:spcPts val="600"/>
              </a:spcBef>
              <a:buNone/>
            </a:pPr>
            <a:r>
              <a:rPr lang="en-US" dirty="0"/>
              <a:t>(Sage Publishing, Jul 21, 2021) </a:t>
            </a:r>
            <a:r>
              <a:rPr lang="en-US" dirty="0">
                <a:hlinkClick r:id="rId2"/>
              </a:rPr>
              <a:t>https://journals.sagepub.com/doi/pdf/10.1177/25166042211027425</a:t>
            </a:r>
            <a:r>
              <a:rPr lang="en-US" dirty="0"/>
              <a:t>, (4/10/25)</a:t>
            </a:r>
          </a:p>
          <a:p>
            <a:pPr marL="0" indent="0">
              <a:spcBef>
                <a:spcPts val="600"/>
              </a:spcBef>
              <a:buNone/>
            </a:pPr>
            <a:r>
              <a:rPr lang="en-US" dirty="0"/>
              <a:t>[2] Noa </a:t>
            </a:r>
            <a:r>
              <a:rPr lang="en-US" dirty="0" err="1"/>
              <a:t>Yachot</a:t>
            </a:r>
            <a:r>
              <a:rPr lang="en-US" dirty="0"/>
              <a:t>, 7 Reasons a Government Backdoor to the iPhone Would Be Catastrophic (ACLU, Feb 25, 2016) </a:t>
            </a:r>
            <a:r>
              <a:rPr lang="en-US" dirty="0">
                <a:hlinkClick r:id="rId3"/>
              </a:rPr>
              <a:t>https://www.aclu.org/news/privacy-technology/7-reasons-government-backdoor-iphone-would-be-catastrophic</a:t>
            </a:r>
            <a:r>
              <a:rPr lang="en-US" dirty="0"/>
              <a:t>, (4/9/25)</a:t>
            </a:r>
          </a:p>
          <a:p>
            <a:pPr marL="0" indent="0">
              <a:spcBef>
                <a:spcPts val="600"/>
              </a:spcBef>
              <a:buNone/>
            </a:pPr>
            <a:r>
              <a:rPr lang="en-US" dirty="0"/>
              <a:t>[3] Pew Research Center, </a:t>
            </a:r>
            <a:r>
              <a:rPr lang="en-US" dirty="0">
                <a:effectLst/>
              </a:rPr>
              <a:t>More Support for Justice Department Than for Apple in Dispute Over Unlocking iPhone </a:t>
            </a:r>
            <a:r>
              <a:rPr lang="en-US" dirty="0"/>
              <a:t>(Pew Research Center, Feb 22, 2016), </a:t>
            </a:r>
            <a:r>
              <a:rPr lang="en-US" dirty="0">
                <a:hlinkClick r:id="rId4"/>
              </a:rPr>
              <a:t>https://www.pewresearch.org/politics/2016/02/22/more-support-for-justice-department-than-for-apple-in-dispute-over-unlocking-iphone/</a:t>
            </a:r>
            <a:r>
              <a:rPr lang="en-US" dirty="0"/>
              <a:t>, (4/9/25)</a:t>
            </a:r>
          </a:p>
          <a:p>
            <a:pPr marL="0" indent="0">
              <a:spcBef>
                <a:spcPts val="600"/>
              </a:spcBef>
              <a:buNone/>
            </a:pPr>
            <a:r>
              <a:rPr lang="en-US" dirty="0"/>
              <a:t>[4] </a:t>
            </a:r>
            <a:r>
              <a:rPr lang="en-US" sz="1800" dirty="0"/>
              <a:t>Steve Sack, Apple Lock (Cagle Cartoons, Feb 19, 2016), </a:t>
            </a:r>
            <a:r>
              <a:rPr lang="en-US" sz="1800" dirty="0">
                <a:hlinkClick r:id="rId5"/>
              </a:rPr>
              <a:t>https://cagle.com/cartoonist/sack/2016/02/19/175741/apple-lock</a:t>
            </a:r>
            <a:r>
              <a:rPr lang="en-US" sz="1800" dirty="0"/>
              <a:t>, (4/10/25)</a:t>
            </a:r>
          </a:p>
          <a:p>
            <a:pPr marL="0" indent="0">
              <a:spcBef>
                <a:spcPts val="600"/>
              </a:spcBef>
              <a:buNone/>
            </a:pPr>
            <a:r>
              <a:rPr lang="en-US" dirty="0"/>
              <a:t>[5]Patty Seybold, Why Apple vs. FBI Matters, (Outside Innovation, Nov 2, 2016), </a:t>
            </a:r>
            <a:r>
              <a:rPr lang="en-US" dirty="0">
                <a:hlinkClick r:id="rId6"/>
              </a:rPr>
              <a:t>https://outsideinnovation.blogs.com/pseybold/2016/11/why_apple_vs_fbi_matters.html</a:t>
            </a:r>
            <a:r>
              <a:rPr lang="en-US" dirty="0"/>
              <a:t>, (4/9/25)</a:t>
            </a:r>
          </a:p>
          <a:p>
            <a:pPr marL="0" indent="0">
              <a:spcBef>
                <a:spcPts val="600"/>
              </a:spcBef>
              <a:buNone/>
            </a:pPr>
            <a:r>
              <a:rPr lang="en-US" dirty="0"/>
              <a:t>[6] Tim Cook, A Message to Our Customers, (Apple Inc., Feb 16, 2016), </a:t>
            </a:r>
            <a:r>
              <a:rPr lang="en-US" dirty="0">
                <a:hlinkClick r:id="rId7"/>
              </a:rPr>
              <a:t>https://www.apple.com/customer-letter/</a:t>
            </a:r>
            <a:r>
              <a:rPr lang="en-US" dirty="0"/>
              <a:t>, (4/10/25)</a:t>
            </a:r>
          </a:p>
          <a:p>
            <a:pPr marL="0" indent="0">
              <a:spcBef>
                <a:spcPts val="600"/>
              </a:spcBef>
              <a:buNone/>
            </a:pPr>
            <a:r>
              <a:rPr lang="en-US" dirty="0"/>
              <a:t>[7] </a:t>
            </a:r>
            <a:r>
              <a:rPr lang="en-US" dirty="0" err="1"/>
              <a:t>Rafita</a:t>
            </a:r>
            <a:r>
              <a:rPr lang="en-US" dirty="0"/>
              <a:t> Alham, APPLE, THE GOVERNMENT, AND YOU:</a:t>
            </a:r>
          </a:p>
          <a:p>
            <a:pPr marL="0" indent="0">
              <a:spcBef>
                <a:spcPts val="600"/>
              </a:spcBef>
              <a:buNone/>
            </a:pPr>
            <a:r>
              <a:rPr lang="en-US" dirty="0"/>
              <a:t>SECURITY AND PRIVACY IMPLICATIONS OF THE</a:t>
            </a:r>
          </a:p>
          <a:p>
            <a:pPr marL="0" indent="0">
              <a:spcBef>
                <a:spcPts val="600"/>
              </a:spcBef>
              <a:buNone/>
            </a:pPr>
            <a:r>
              <a:rPr lang="en-US" dirty="0"/>
              <a:t>GLOBAL ENCRYPTION DEBATE (Fordham University School of Law, 2021 </a:t>
            </a:r>
            <a:r>
              <a:rPr lang="en-US" dirty="0">
                <a:hlinkClick r:id="rId8"/>
              </a:rPr>
              <a:t>https://ir.lawnet.fordham.edu/cgi/viewcontent.cgi?article=2818&amp;context=ilj</a:t>
            </a:r>
            <a:r>
              <a:rPr lang="en-US" dirty="0"/>
              <a:t>, (4/10/25)</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a:latin typeface="+mj-lt"/>
              </a:rPr>
              <a:t>John Perveiler</a:t>
            </a:r>
            <a:endParaRPr lang="en-US" sz="1400" dirty="0">
              <a:solidFill>
                <a:schemeClr val="tx1"/>
              </a:solidFill>
              <a:latin typeface="+mj-lt"/>
            </a:endParaRPr>
          </a:p>
        </p:txBody>
      </p:sp>
    </p:spTree>
    <p:extLst>
      <p:ext uri="{BB962C8B-B14F-4D97-AF65-F5344CB8AC3E}">
        <p14:creationId xmlns:p14="http://schemas.microsoft.com/office/powerpoint/2010/main" val="75846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914400" y="1143000"/>
            <a:ext cx="7315200" cy="1494448"/>
          </a:xfrm>
          <a:prstGeom prst="rect">
            <a:avLst/>
          </a:prstGeom>
          <a:no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3300"/>
              <a:buFont typeface="Cambria"/>
              <a:buNone/>
            </a:pPr>
            <a:r>
              <a:rPr lang="en-US" sz="3400" b="1">
                <a:solidFill>
                  <a:srgbClr val="FFFFFF"/>
                </a:solidFill>
                <a:latin typeface="Arial"/>
                <a:ea typeface="Arial"/>
                <a:cs typeface="Arial"/>
                <a:sym typeface="Arial"/>
              </a:rPr>
              <a:t>The Laws Around Internet Privacy</a:t>
            </a:r>
            <a:endParaRPr sz="3700"/>
          </a:p>
        </p:txBody>
      </p:sp>
      <p:sp>
        <p:nvSpPr>
          <p:cNvPr id="92" name="Google Shape;92;p1"/>
          <p:cNvSpPr txBox="1">
            <a:spLocks noGrp="1"/>
          </p:cNvSpPr>
          <p:nvPr>
            <p:ph type="body" idx="1"/>
          </p:nvPr>
        </p:nvSpPr>
        <p:spPr>
          <a:xfrm>
            <a:off x="914400" y="2724150"/>
            <a:ext cx="7315200" cy="76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90"/>
              <a:buNone/>
            </a:pPr>
            <a:r>
              <a:rPr lang="en-US" sz="3000">
                <a:solidFill>
                  <a:srgbClr val="FFFFFF"/>
                </a:solidFill>
                <a:latin typeface="Arial"/>
                <a:ea typeface="Arial"/>
                <a:cs typeface="Arial"/>
                <a:sym typeface="Arial"/>
              </a:rPr>
              <a:t>Quincy Laflin</a:t>
            </a:r>
            <a:endParaRPr sz="3300"/>
          </a:p>
        </p:txBody>
      </p:sp>
      <p:sp>
        <p:nvSpPr>
          <p:cNvPr id="93" name="Google Shape;93;p1"/>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94" name="Google Shape;94;p1"/>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4c896bde14_0_0"/>
          <p:cNvSpPr txBox="1">
            <a:spLocks noGrp="1"/>
          </p:cNvSpPr>
          <p:nvPr>
            <p:ph type="title"/>
          </p:nvPr>
        </p:nvSpPr>
        <p:spPr>
          <a:xfrm>
            <a:off x="685800" y="361950"/>
            <a:ext cx="69567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187"/>
              <a:buFont typeface="Cambria"/>
              <a:buNone/>
            </a:pPr>
            <a:r>
              <a:rPr lang="en-US" sz="2048"/>
              <a:t>Your privacy is respected… until there’s a reason to access it.</a:t>
            </a:r>
            <a:endParaRPr sz="1548"/>
          </a:p>
        </p:txBody>
      </p:sp>
      <p:sp>
        <p:nvSpPr>
          <p:cNvPr id="101" name="Google Shape;101;g34c896bde14_0_0"/>
          <p:cNvSpPr txBox="1">
            <a:spLocks noGrp="1"/>
          </p:cNvSpPr>
          <p:nvPr>
            <p:ph type="body" idx="1"/>
          </p:nvPr>
        </p:nvSpPr>
        <p:spPr>
          <a:xfrm>
            <a:off x="685800" y="1627350"/>
            <a:ext cx="3733800" cy="1888800"/>
          </a:xfrm>
          <a:prstGeom prst="rect">
            <a:avLst/>
          </a:prstGeom>
          <a:noFill/>
          <a:ln>
            <a:noFill/>
          </a:ln>
        </p:spPr>
        <p:txBody>
          <a:bodyPr spcFirstLastPara="1" wrap="square" lIns="91425" tIns="45700" rIns="91425" bIns="45700" anchor="t" anchorCtr="0">
            <a:normAutofit fontScale="92500" lnSpcReduction="10000"/>
          </a:bodyPr>
          <a:lstStyle/>
          <a:p>
            <a:pPr marL="205766" lvl="0" indent="-205766" algn="l" rtl="0">
              <a:lnSpc>
                <a:spcPct val="90000"/>
              </a:lnSpc>
              <a:spcBef>
                <a:spcPts val="1200"/>
              </a:spcBef>
              <a:spcAft>
                <a:spcPts val="0"/>
              </a:spcAft>
              <a:buSzPts val="1620"/>
              <a:buChar char="•"/>
            </a:pPr>
            <a:r>
              <a:rPr lang="en-US"/>
              <a:t>The Electronic Communications Privacy Act (ECPA) is designed to protect your digital from the government [1][2]</a:t>
            </a:r>
            <a:endParaRPr/>
          </a:p>
          <a:p>
            <a:pPr marL="205766" lvl="0" indent="-205766" algn="l" rtl="0">
              <a:lnSpc>
                <a:spcPct val="90000"/>
              </a:lnSpc>
              <a:spcBef>
                <a:spcPts val="1200"/>
              </a:spcBef>
              <a:spcAft>
                <a:spcPts val="0"/>
              </a:spcAft>
              <a:buSzPts val="1620"/>
              <a:buChar char="•"/>
            </a:pPr>
            <a:r>
              <a:rPr lang="en-US"/>
              <a:t>The ECPA has exceptionds to void your protection under certain circumstances [1]</a:t>
            </a:r>
            <a:endParaRPr/>
          </a:p>
        </p:txBody>
      </p:sp>
      <p:sp>
        <p:nvSpPr>
          <p:cNvPr id="102" name="Google Shape;102;g34c896bde14_0_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03" name="Google Shape;103;g34c896bde14_0_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04" name="Google Shape;104;g34c896bde14_0_0"/>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Quincy Laflin</a:t>
            </a:r>
            <a:endParaRPr/>
          </a:p>
        </p:txBody>
      </p:sp>
      <p:pic>
        <p:nvPicPr>
          <p:cNvPr id="105" name="Google Shape;105;g34c896bde14_0_0" title="download.jpg"/>
          <p:cNvPicPr preferRelativeResize="0"/>
          <p:nvPr/>
        </p:nvPicPr>
        <p:blipFill rotWithShape="1">
          <a:blip r:embed="rId3">
            <a:alphaModFix/>
          </a:blip>
          <a:srcRect l="13219" r="13219"/>
          <a:stretch/>
        </p:blipFill>
        <p:spPr>
          <a:xfrm>
            <a:off x="5562600" y="1276350"/>
            <a:ext cx="2857500" cy="2909700"/>
          </a:xfrm>
          <a:prstGeom prst="roundRect">
            <a:avLst>
              <a:gd name="adj" fmla="val 16667"/>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4c896bde14_1_112"/>
          <p:cNvSpPr txBox="1">
            <a:spLocks noGrp="1"/>
          </p:cNvSpPr>
          <p:nvPr>
            <p:ph type="title"/>
          </p:nvPr>
        </p:nvSpPr>
        <p:spPr>
          <a:xfrm>
            <a:off x="685800" y="361950"/>
            <a:ext cx="69567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187"/>
              <a:buFont typeface="Cambria"/>
              <a:buNone/>
            </a:pPr>
            <a:r>
              <a:rPr lang="en-US" sz="2048"/>
              <a:t>Is Gompei Guilty???</a:t>
            </a:r>
            <a:endParaRPr sz="1548"/>
          </a:p>
        </p:txBody>
      </p:sp>
      <p:sp>
        <p:nvSpPr>
          <p:cNvPr id="112" name="Google Shape;112;g34c896bde14_1_11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Gompei  Goats has been charged with possession of illegal drugs with intent to distribute</a:t>
            </a:r>
            <a:endParaRPr/>
          </a:p>
          <a:p>
            <a:pPr marL="205766" lvl="0" indent="-205766" algn="l" rtl="0">
              <a:lnSpc>
                <a:spcPct val="90000"/>
              </a:lnSpc>
              <a:spcBef>
                <a:spcPts val="1200"/>
              </a:spcBef>
              <a:spcAft>
                <a:spcPts val="0"/>
              </a:spcAft>
              <a:buSzPts val="1620"/>
              <a:buChar char="•"/>
            </a:pPr>
            <a:r>
              <a:rPr lang="en-US"/>
              <a:t>Gompei’s Digital Data was analyzed by state DOJ to build a case</a:t>
            </a:r>
            <a:endParaRPr/>
          </a:p>
          <a:p>
            <a:pPr marL="205766" lvl="0" indent="-205766" algn="l" rtl="0">
              <a:lnSpc>
                <a:spcPct val="90000"/>
              </a:lnSpc>
              <a:spcBef>
                <a:spcPts val="1200"/>
              </a:spcBef>
              <a:spcAft>
                <a:spcPts val="0"/>
              </a:spcAft>
              <a:buSzPts val="1620"/>
              <a:buChar char="•"/>
            </a:pPr>
            <a:r>
              <a:rPr lang="en-US"/>
              <a:t>Among the evidence was: </a:t>
            </a:r>
            <a:endParaRPr/>
          </a:p>
          <a:p>
            <a:pPr marL="411534" lvl="1" indent="-205766" algn="l" rtl="0">
              <a:lnSpc>
                <a:spcPct val="90000"/>
              </a:lnSpc>
              <a:spcBef>
                <a:spcPts val="1200"/>
              </a:spcBef>
              <a:spcAft>
                <a:spcPts val="0"/>
              </a:spcAft>
              <a:buSzPts val="1350"/>
              <a:buChar char="–"/>
            </a:pPr>
            <a:r>
              <a:rPr lang="en-US"/>
              <a:t>Drugs </a:t>
            </a:r>
            <a:endParaRPr/>
          </a:p>
          <a:p>
            <a:pPr marL="411534" lvl="1" indent="-205766" algn="l" rtl="0">
              <a:lnSpc>
                <a:spcPct val="90000"/>
              </a:lnSpc>
              <a:spcBef>
                <a:spcPts val="1200"/>
              </a:spcBef>
              <a:spcAft>
                <a:spcPts val="0"/>
              </a:spcAft>
              <a:buSzPts val="1350"/>
              <a:buChar char="–"/>
            </a:pPr>
            <a:r>
              <a:rPr lang="en-US"/>
              <a:t>Communications with seller/buyers</a:t>
            </a:r>
            <a:endParaRPr/>
          </a:p>
          <a:p>
            <a:pPr marL="411534" lvl="1" indent="-205766" algn="l" rtl="0">
              <a:lnSpc>
                <a:spcPct val="90000"/>
              </a:lnSpc>
              <a:spcBef>
                <a:spcPts val="1200"/>
              </a:spcBef>
              <a:spcAft>
                <a:spcPts val="0"/>
              </a:spcAft>
              <a:buSzPts val="1350"/>
              <a:buChar char="–"/>
            </a:pPr>
            <a:r>
              <a:rPr lang="en-US"/>
              <a:t>Location data </a:t>
            </a:r>
            <a:endParaRPr/>
          </a:p>
        </p:txBody>
      </p:sp>
      <p:sp>
        <p:nvSpPr>
          <p:cNvPr id="113" name="Google Shape;113;g34c896bde14_1_11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14" name="Google Shape;114;g34c896bde14_1_11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15" name="Google Shape;115;g34c896bde14_1_11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Quincy Laflin</a:t>
            </a:r>
            <a:endParaRPr/>
          </a:p>
        </p:txBody>
      </p:sp>
      <p:pic>
        <p:nvPicPr>
          <p:cNvPr id="116" name="Google Shape;116;g34c896bde14_1_112" title="download.jpg"/>
          <p:cNvPicPr preferRelativeResize="0"/>
          <p:nvPr/>
        </p:nvPicPr>
        <p:blipFill rotWithShape="1">
          <a:blip r:embed="rId3">
            <a:alphaModFix/>
          </a:blip>
          <a:srcRect l="893" r="893"/>
          <a:stretch/>
        </p:blipFill>
        <p:spPr>
          <a:xfrm>
            <a:off x="5562600" y="1276350"/>
            <a:ext cx="2857500" cy="2909700"/>
          </a:xfrm>
          <a:prstGeom prst="roundRect">
            <a:avLst>
              <a:gd name="adj" fmla="val 16667"/>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4c896bde14_1_122"/>
          <p:cNvSpPr txBox="1">
            <a:spLocks noGrp="1"/>
          </p:cNvSpPr>
          <p:nvPr>
            <p:ph type="title"/>
          </p:nvPr>
        </p:nvSpPr>
        <p:spPr>
          <a:xfrm>
            <a:off x="685800" y="361950"/>
            <a:ext cx="69567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187"/>
              <a:buFont typeface="Cambria"/>
              <a:buNone/>
            </a:pPr>
            <a:r>
              <a:rPr lang="en-US" sz="2048"/>
              <a:t>There is no 4th Amendment protection for data voluntarily shared with third parties</a:t>
            </a:r>
            <a:endParaRPr sz="1548"/>
          </a:p>
        </p:txBody>
      </p:sp>
      <p:sp>
        <p:nvSpPr>
          <p:cNvPr id="123" name="Google Shape;123;g34c896bde14_1_122"/>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People v. Harris(2012) it establishes [3]</a:t>
            </a:r>
            <a:endParaRPr/>
          </a:p>
          <a:p>
            <a:pPr marL="411534" lvl="1" indent="-205766" algn="l" rtl="0">
              <a:lnSpc>
                <a:spcPct val="90000"/>
              </a:lnSpc>
              <a:spcBef>
                <a:spcPts val="1200"/>
              </a:spcBef>
              <a:spcAft>
                <a:spcPts val="0"/>
              </a:spcAft>
              <a:buSzPts val="1350"/>
              <a:buChar char="–"/>
            </a:pPr>
            <a:r>
              <a:rPr lang="en-US"/>
              <a:t>Public post are not private posts </a:t>
            </a:r>
            <a:endParaRPr/>
          </a:p>
          <a:p>
            <a:pPr marL="411534" lvl="1" indent="-205766" algn="l" rtl="0">
              <a:lnSpc>
                <a:spcPct val="90000"/>
              </a:lnSpc>
              <a:spcBef>
                <a:spcPts val="1200"/>
              </a:spcBef>
              <a:spcAft>
                <a:spcPts val="0"/>
              </a:spcAft>
              <a:buSzPts val="1350"/>
              <a:buChar char="–"/>
            </a:pPr>
            <a:r>
              <a:rPr lang="en-US"/>
              <a:t>Deleted post are not truly deleted</a:t>
            </a:r>
            <a:endParaRPr/>
          </a:p>
          <a:p>
            <a:pPr marL="411534" lvl="1" indent="-205766" algn="l" rtl="0">
              <a:lnSpc>
                <a:spcPct val="90000"/>
              </a:lnSpc>
              <a:spcBef>
                <a:spcPts val="1200"/>
              </a:spcBef>
              <a:spcAft>
                <a:spcPts val="0"/>
              </a:spcAft>
              <a:buSzPts val="1350"/>
              <a:buChar char="–"/>
            </a:pPr>
            <a:r>
              <a:rPr lang="en-US"/>
              <a:t>Third party doctrine: No 4th Amendment protection for data voluntarily shared with third parties</a:t>
            </a:r>
            <a:endParaRPr/>
          </a:p>
        </p:txBody>
      </p:sp>
      <p:sp>
        <p:nvSpPr>
          <p:cNvPr id="124" name="Google Shape;124;g34c896bde14_1_12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25" name="Google Shape;125;g34c896bde14_1_122"/>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26" name="Google Shape;126;g34c896bde14_1_122"/>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Quincy Laflin</a:t>
            </a:r>
            <a:endParaRPr/>
          </a:p>
        </p:txBody>
      </p:sp>
      <p:pic>
        <p:nvPicPr>
          <p:cNvPr id="127" name="Google Shape;127;g34c896bde14_1_122" title="iStock-1704413556.jpg"/>
          <p:cNvPicPr preferRelativeResize="0"/>
          <p:nvPr/>
        </p:nvPicPr>
        <p:blipFill rotWithShape="1">
          <a:blip r:embed="rId3">
            <a:alphaModFix/>
          </a:blip>
          <a:srcRect l="17200" r="17200"/>
          <a:stretch/>
        </p:blipFill>
        <p:spPr>
          <a:xfrm>
            <a:off x="5562600" y="1276350"/>
            <a:ext cx="2857500" cy="2909700"/>
          </a:xfrm>
          <a:prstGeom prst="roundRect">
            <a:avLst>
              <a:gd name="adj" fmla="val 16667"/>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4c896bde14_1_133"/>
          <p:cNvSpPr txBox="1">
            <a:spLocks noGrp="1"/>
          </p:cNvSpPr>
          <p:nvPr>
            <p:ph type="title"/>
          </p:nvPr>
        </p:nvSpPr>
        <p:spPr>
          <a:xfrm>
            <a:off x="685800" y="361950"/>
            <a:ext cx="69567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187"/>
              <a:buFont typeface="Cambria"/>
              <a:buNone/>
            </a:pPr>
            <a:r>
              <a:rPr lang="en-US" sz="2048"/>
              <a:t>The law allows disclosure of private communications by cooperating witnesses</a:t>
            </a:r>
            <a:endParaRPr sz="2048"/>
          </a:p>
        </p:txBody>
      </p:sp>
      <p:sp>
        <p:nvSpPr>
          <p:cNvPr id="134" name="Google Shape;134;g34c896bde14_1_13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lnSpcReduction="10000"/>
          </a:bodyPr>
          <a:lstStyle/>
          <a:p>
            <a:pPr marL="205766" lvl="0" indent="-205766" algn="l" rtl="0">
              <a:lnSpc>
                <a:spcPct val="90000"/>
              </a:lnSpc>
              <a:spcBef>
                <a:spcPts val="1200"/>
              </a:spcBef>
              <a:spcAft>
                <a:spcPts val="0"/>
              </a:spcAft>
              <a:buSzPts val="1620"/>
              <a:buChar char="•"/>
            </a:pPr>
            <a:r>
              <a:rPr lang="en-US"/>
              <a:t>United States v. Meregildo (2012) [4]</a:t>
            </a:r>
            <a:endParaRPr/>
          </a:p>
          <a:p>
            <a:pPr marL="205766" lvl="0" indent="-205766" algn="l" rtl="0">
              <a:lnSpc>
                <a:spcPct val="90000"/>
              </a:lnSpc>
              <a:spcBef>
                <a:spcPts val="1200"/>
              </a:spcBef>
              <a:spcAft>
                <a:spcPts val="0"/>
              </a:spcAft>
              <a:buSzPts val="1620"/>
              <a:buChar char="•"/>
            </a:pPr>
            <a:r>
              <a:rPr lang="en-US"/>
              <a:t>Friends or platforms can legally share your messages with law enforcement if they choose to.[4]</a:t>
            </a:r>
            <a:endParaRPr/>
          </a:p>
          <a:p>
            <a:pPr marL="205766" lvl="0" indent="-205766" algn="l" rtl="0">
              <a:lnSpc>
                <a:spcPct val="90000"/>
              </a:lnSpc>
              <a:spcBef>
                <a:spcPts val="1200"/>
              </a:spcBef>
              <a:spcAft>
                <a:spcPts val="0"/>
              </a:spcAft>
              <a:buSzPts val="1620"/>
              <a:buChar char="•"/>
            </a:pPr>
            <a:r>
              <a:rPr lang="en-US"/>
              <a:t>Privacy settings don’t guarantee protection—anything shared can be used as evidence.[5]</a:t>
            </a:r>
            <a:endParaRPr/>
          </a:p>
          <a:p>
            <a:pPr marL="205766" lvl="0" indent="-205766" algn="l" rtl="0">
              <a:lnSpc>
                <a:spcPct val="90000"/>
              </a:lnSpc>
              <a:spcBef>
                <a:spcPts val="1200"/>
              </a:spcBef>
              <a:spcAft>
                <a:spcPts val="0"/>
              </a:spcAft>
              <a:buSzPts val="1620"/>
              <a:buChar char="•"/>
            </a:pPr>
            <a:r>
              <a:rPr lang="en-US"/>
              <a:t>Text messages can be admissible evidence if it can be tied to defendant [5]</a:t>
            </a:r>
            <a:endParaRPr/>
          </a:p>
        </p:txBody>
      </p:sp>
      <p:sp>
        <p:nvSpPr>
          <p:cNvPr id="135" name="Google Shape;135;g34c896bde14_1_13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36" name="Google Shape;136;g34c896bde14_1_13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37" name="Google Shape;137;g34c896bde14_1_13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Quincy Laflin</a:t>
            </a:r>
            <a:endParaRPr/>
          </a:p>
        </p:txBody>
      </p:sp>
      <p:pic>
        <p:nvPicPr>
          <p:cNvPr id="138" name="Google Shape;138;g34c896bde14_1_133" title="witness-swearing.jpg"/>
          <p:cNvPicPr preferRelativeResize="0"/>
          <p:nvPr/>
        </p:nvPicPr>
        <p:blipFill rotWithShape="1">
          <a:blip r:embed="rId3">
            <a:alphaModFix/>
          </a:blip>
          <a:srcRect l="17244" r="17237"/>
          <a:stretch/>
        </p:blipFill>
        <p:spPr>
          <a:xfrm>
            <a:off x="5562600" y="1276350"/>
            <a:ext cx="2857500" cy="2909700"/>
          </a:xfrm>
          <a:prstGeom prst="roundRect">
            <a:avLst>
              <a:gd name="adj" fmla="val 16667"/>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4c896bde14_1_143"/>
          <p:cNvSpPr txBox="1">
            <a:spLocks noGrp="1"/>
          </p:cNvSpPr>
          <p:nvPr>
            <p:ph type="title"/>
          </p:nvPr>
        </p:nvSpPr>
        <p:spPr>
          <a:xfrm>
            <a:off x="685800" y="361950"/>
            <a:ext cx="69567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187"/>
              <a:buFont typeface="Cambria"/>
              <a:buNone/>
            </a:pPr>
            <a:r>
              <a:rPr lang="en-US" sz="2048"/>
              <a:t>Warrants must specify the search &amp; seizure of digital information</a:t>
            </a:r>
            <a:endParaRPr sz="2048"/>
          </a:p>
        </p:txBody>
      </p:sp>
      <p:sp>
        <p:nvSpPr>
          <p:cNvPr id="145" name="Google Shape;145;g34c896bde14_1_14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Warrants have scopes for what can be searched or seized[6]</a:t>
            </a:r>
            <a:endParaRPr/>
          </a:p>
          <a:p>
            <a:pPr marL="205766" lvl="0" indent="-205766" algn="l" rtl="0">
              <a:lnSpc>
                <a:spcPct val="90000"/>
              </a:lnSpc>
              <a:spcBef>
                <a:spcPts val="1200"/>
              </a:spcBef>
              <a:spcAft>
                <a:spcPts val="0"/>
              </a:spcAft>
              <a:buSzPts val="1620"/>
              <a:buChar char="•"/>
            </a:pPr>
            <a:r>
              <a:rPr lang="en-US"/>
              <a:t>Carpenter v. United States (2018): Upholds warrant specificity pertaining to GPS data[6]</a:t>
            </a:r>
            <a:endParaRPr/>
          </a:p>
          <a:p>
            <a:pPr marL="205766" lvl="0" indent="-205766" algn="l" rtl="0">
              <a:lnSpc>
                <a:spcPct val="90000"/>
              </a:lnSpc>
              <a:spcBef>
                <a:spcPts val="1200"/>
              </a:spcBef>
              <a:spcAft>
                <a:spcPts val="0"/>
              </a:spcAft>
              <a:buSzPts val="1620"/>
              <a:buChar char="•"/>
            </a:pPr>
            <a:r>
              <a:rPr lang="en-US"/>
              <a:t>United States v. Warshak (2010) upholds warrant specificity pertaining to communication data stored by you and third parties [7]</a:t>
            </a:r>
            <a:endParaRPr/>
          </a:p>
        </p:txBody>
      </p:sp>
      <p:sp>
        <p:nvSpPr>
          <p:cNvPr id="146" name="Google Shape;146;g34c896bde14_1_14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47" name="Google Shape;147;g34c896bde14_1_14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48" name="Google Shape;148;g34c896bde14_1_14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Quincy Laflin</a:t>
            </a:r>
            <a:endParaRPr/>
          </a:p>
        </p:txBody>
      </p:sp>
      <p:pic>
        <p:nvPicPr>
          <p:cNvPr id="149" name="Google Shape;149;g34c896bde14_1_143" title="iStock-959728914-1024x576.jpg"/>
          <p:cNvPicPr preferRelativeResize="0"/>
          <p:nvPr/>
        </p:nvPicPr>
        <p:blipFill rotWithShape="1">
          <a:blip r:embed="rId3">
            <a:alphaModFix/>
          </a:blip>
          <a:srcRect l="22377" r="22383"/>
          <a:stretch/>
        </p:blipFill>
        <p:spPr>
          <a:xfrm>
            <a:off x="5562600" y="1276350"/>
            <a:ext cx="2857500" cy="2909700"/>
          </a:xfrm>
          <a:prstGeom prst="roundRect">
            <a:avLst>
              <a:gd name="adj" fmla="val 16667"/>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4c896bde14_1_153"/>
          <p:cNvSpPr txBox="1">
            <a:spLocks noGrp="1"/>
          </p:cNvSpPr>
          <p:nvPr>
            <p:ph type="title"/>
          </p:nvPr>
        </p:nvSpPr>
        <p:spPr>
          <a:xfrm>
            <a:off x="685800" y="361950"/>
            <a:ext cx="69567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187"/>
              <a:buFont typeface="Cambria"/>
              <a:buNone/>
            </a:pPr>
            <a:r>
              <a:rPr lang="en-US" sz="2048"/>
              <a:t>Gompei is guilty of possession but not intent to distribute </a:t>
            </a:r>
            <a:endParaRPr sz="1548"/>
          </a:p>
        </p:txBody>
      </p:sp>
      <p:sp>
        <p:nvSpPr>
          <p:cNvPr id="156" name="Google Shape;156;g34c896bde14_1_15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The drugs are enough for conviction of possession </a:t>
            </a:r>
            <a:endParaRPr/>
          </a:p>
          <a:p>
            <a:pPr marL="205766" lvl="0" indent="-205766" algn="l" rtl="0">
              <a:lnSpc>
                <a:spcPct val="90000"/>
              </a:lnSpc>
              <a:spcBef>
                <a:spcPts val="1200"/>
              </a:spcBef>
              <a:spcAft>
                <a:spcPts val="0"/>
              </a:spcAft>
              <a:buSzPts val="1620"/>
              <a:buChar char="•"/>
            </a:pPr>
            <a:r>
              <a:rPr lang="en-US"/>
              <a:t>The digital evidence proving intent was obtained unlawfully </a:t>
            </a:r>
            <a:endParaRPr/>
          </a:p>
          <a:p>
            <a:pPr marL="205766" lvl="0" indent="-205766" algn="l" rtl="0">
              <a:lnSpc>
                <a:spcPct val="90000"/>
              </a:lnSpc>
              <a:spcBef>
                <a:spcPts val="1200"/>
              </a:spcBef>
              <a:spcAft>
                <a:spcPts val="0"/>
              </a:spcAft>
              <a:buSzPts val="1620"/>
              <a:buChar char="•"/>
            </a:pPr>
            <a:r>
              <a:rPr lang="en-US"/>
              <a:t>Gompei’s 4A rights were violated </a:t>
            </a:r>
            <a:endParaRPr/>
          </a:p>
        </p:txBody>
      </p:sp>
      <p:sp>
        <p:nvSpPr>
          <p:cNvPr id="157" name="Google Shape;157;g34c896bde14_1_15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58" name="Google Shape;158;g34c896bde14_1_15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59" name="Google Shape;159;g34c896bde14_1_15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Quincy Laflin</a:t>
            </a:r>
            <a:endParaRPr/>
          </a:p>
        </p:txBody>
      </p:sp>
      <p:pic>
        <p:nvPicPr>
          <p:cNvPr id="160" name="Google Shape;160;g34c896bde14_1_153" title="gettyimages-1318166809-f78ea95c6f34c4efddcb690ea4c5e6cccdecb7cd.jpg"/>
          <p:cNvPicPr preferRelativeResize="0"/>
          <p:nvPr/>
        </p:nvPicPr>
        <p:blipFill rotWithShape="1">
          <a:blip r:embed="rId3">
            <a:alphaModFix/>
          </a:blip>
          <a:srcRect l="13169" r="13176"/>
          <a:stretch/>
        </p:blipFill>
        <p:spPr>
          <a:xfrm>
            <a:off x="5562600" y="1276350"/>
            <a:ext cx="2857500" cy="2909700"/>
          </a:xfrm>
          <a:prstGeom prst="roundRect">
            <a:avLst>
              <a:gd name="adj" fmla="val 16667"/>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4c896bde14_1_163"/>
          <p:cNvSpPr txBox="1">
            <a:spLocks noGrp="1"/>
          </p:cNvSpPr>
          <p:nvPr>
            <p:ph type="title"/>
          </p:nvPr>
        </p:nvSpPr>
        <p:spPr>
          <a:xfrm>
            <a:off x="685800" y="361950"/>
            <a:ext cx="6956700" cy="914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187"/>
              <a:buFont typeface="Cambria"/>
              <a:buNone/>
            </a:pPr>
            <a:r>
              <a:rPr lang="en-US" sz="2048"/>
              <a:t>Your digital privacy from the government is a illusion</a:t>
            </a:r>
            <a:endParaRPr sz="1548"/>
          </a:p>
        </p:txBody>
      </p:sp>
      <p:sp>
        <p:nvSpPr>
          <p:cNvPr id="167" name="Google Shape;167;g34c896bde14_1_16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rmAutofit/>
          </a:bodyPr>
          <a:lstStyle/>
          <a:p>
            <a:pPr marL="205766" lvl="0" indent="-205766" algn="l" rtl="0">
              <a:lnSpc>
                <a:spcPct val="90000"/>
              </a:lnSpc>
              <a:spcBef>
                <a:spcPts val="1200"/>
              </a:spcBef>
              <a:spcAft>
                <a:spcPts val="0"/>
              </a:spcAft>
              <a:buSzPts val="1620"/>
              <a:buChar char="•"/>
            </a:pPr>
            <a:r>
              <a:rPr lang="en-US"/>
              <a:t>4A protects you from searches &amp; seizure without a warrant</a:t>
            </a:r>
            <a:endParaRPr/>
          </a:p>
          <a:p>
            <a:pPr marL="205766" lvl="0" indent="-205766" algn="l" rtl="0">
              <a:lnSpc>
                <a:spcPct val="90000"/>
              </a:lnSpc>
              <a:spcBef>
                <a:spcPts val="1200"/>
              </a:spcBef>
              <a:spcAft>
                <a:spcPts val="0"/>
              </a:spcAft>
              <a:buSzPts val="1620"/>
              <a:buChar char="•"/>
            </a:pPr>
            <a:r>
              <a:rPr lang="en-US"/>
              <a:t>Warrant and subpoena are used to justify &amp; compel searches/seizures</a:t>
            </a:r>
            <a:endParaRPr/>
          </a:p>
          <a:p>
            <a:pPr marL="205766" lvl="0" indent="-205766" algn="l" rtl="0">
              <a:lnSpc>
                <a:spcPct val="90000"/>
              </a:lnSpc>
              <a:spcBef>
                <a:spcPts val="1200"/>
              </a:spcBef>
              <a:spcAft>
                <a:spcPts val="0"/>
              </a:spcAft>
              <a:buSzPts val="1620"/>
              <a:buChar char="•"/>
            </a:pPr>
            <a:r>
              <a:rPr lang="en-US"/>
              <a:t>The government respects your privacy—until they have a compelling reason to access it</a:t>
            </a:r>
            <a:endParaRPr/>
          </a:p>
        </p:txBody>
      </p:sp>
      <p:sp>
        <p:nvSpPr>
          <p:cNvPr id="168" name="Google Shape;168;g34c896bde14_1_163"/>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69" name="Google Shape;169;g34c896bde14_1_16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170" name="Google Shape;170;g34c896bde14_1_163"/>
          <p:cNvSpPr txBox="1"/>
          <p:nvPr/>
        </p:nvSpPr>
        <p:spPr>
          <a:xfrm>
            <a:off x="6847114" y="372337"/>
            <a:ext cx="21798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Quincy Laflin</a:t>
            </a:r>
            <a:endParaRPr/>
          </a:p>
        </p:txBody>
      </p:sp>
      <p:pic>
        <p:nvPicPr>
          <p:cNvPr id="171" name="Google Shape;171;g34c896bde14_1_163" title="download.jpg"/>
          <p:cNvPicPr preferRelativeResize="0"/>
          <p:nvPr/>
        </p:nvPicPr>
        <p:blipFill rotWithShape="1">
          <a:blip r:embed="rId3">
            <a:alphaModFix/>
          </a:blip>
          <a:srcRect l="893" r="903"/>
          <a:stretch/>
        </p:blipFill>
        <p:spPr>
          <a:xfrm>
            <a:off x="5562600" y="1276350"/>
            <a:ext cx="2857500" cy="2909700"/>
          </a:xfrm>
          <a:prstGeom prst="roundRect">
            <a:avLst>
              <a:gd name="adj" fmla="val 16667"/>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700"/>
              <a:buFont typeface="Cambria"/>
              <a:buNone/>
            </a:pPr>
            <a:r>
              <a:rPr lang="en-US"/>
              <a:t>REFERENCES</a:t>
            </a:r>
            <a:endParaRPr/>
          </a:p>
        </p:txBody>
      </p:sp>
      <p:sp>
        <p:nvSpPr>
          <p:cNvPr id="177" name="Google Shape;177;p3"/>
          <p:cNvSpPr txBox="1">
            <a:spLocks noGrp="1"/>
          </p:cNvSpPr>
          <p:nvPr>
            <p:ph type="body" idx="1"/>
          </p:nvPr>
        </p:nvSpPr>
        <p:spPr>
          <a:xfrm>
            <a:off x="685800" y="1369886"/>
            <a:ext cx="7772400" cy="3352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600"/>
              </a:spcBef>
              <a:spcAft>
                <a:spcPts val="0"/>
              </a:spcAft>
              <a:buClr>
                <a:srgbClr val="FFFFFF"/>
              </a:buClr>
              <a:buSzPts val="1100"/>
              <a:buFont typeface="Cambria"/>
              <a:buNone/>
            </a:pPr>
            <a:endParaRPr sz="1100">
              <a:solidFill>
                <a:srgbClr val="FFFFFF"/>
              </a:solidFill>
            </a:endParaRPr>
          </a:p>
          <a:p>
            <a:pPr marL="457200" marR="0" lvl="0" indent="-298450" algn="l" rtl="0">
              <a:lnSpc>
                <a:spcPct val="100000"/>
              </a:lnSpc>
              <a:spcBef>
                <a:spcPts val="600"/>
              </a:spcBef>
              <a:spcAft>
                <a:spcPts val="0"/>
              </a:spcAft>
              <a:buClr>
                <a:srgbClr val="FFFFFF"/>
              </a:buClr>
              <a:buSzPts val="1100"/>
              <a:buAutoNum type="arabicPeriod"/>
            </a:pPr>
            <a:r>
              <a:rPr lang="en-US" sz="1100">
                <a:solidFill>
                  <a:srgbClr val="FFFFFF"/>
                </a:solidFill>
              </a:rPr>
              <a:t>Electronic Communications Privacy Act (ECPA). 18 U.S.C. § 2510, 1986.</a:t>
            </a:r>
            <a:endParaRPr sz="1100">
              <a:solidFill>
                <a:srgbClr val="FFFFFF"/>
              </a:solidFill>
            </a:endParaRPr>
          </a:p>
          <a:p>
            <a:pPr marL="457200" marR="0" lvl="0" indent="-298450" algn="l" rtl="0">
              <a:lnSpc>
                <a:spcPct val="100000"/>
              </a:lnSpc>
              <a:spcBef>
                <a:spcPts val="0"/>
              </a:spcBef>
              <a:spcAft>
                <a:spcPts val="0"/>
              </a:spcAft>
              <a:buClr>
                <a:srgbClr val="FFFFFF"/>
              </a:buClr>
              <a:buSzPts val="1100"/>
              <a:buAutoNum type="arabicPeriod"/>
            </a:pPr>
            <a:r>
              <a:rPr lang="en-US" sz="1100">
                <a:solidFill>
                  <a:srgbClr val="FFFFFF"/>
                </a:solidFill>
              </a:rPr>
              <a:t>Stored Communications Act. 18 U.S.C. § 2701, 1986.</a:t>
            </a:r>
            <a:endParaRPr sz="1100">
              <a:solidFill>
                <a:srgbClr val="FFFFFF"/>
              </a:solidFill>
            </a:endParaRPr>
          </a:p>
          <a:p>
            <a:pPr marL="457200" marR="0" lvl="0" indent="-298450" algn="l" rtl="0">
              <a:lnSpc>
                <a:spcPct val="100000"/>
              </a:lnSpc>
              <a:spcBef>
                <a:spcPts val="0"/>
              </a:spcBef>
              <a:spcAft>
                <a:spcPts val="0"/>
              </a:spcAft>
              <a:buClr>
                <a:srgbClr val="FFFFFF"/>
              </a:buClr>
              <a:buSzPts val="1100"/>
              <a:buAutoNum type="arabicPeriod"/>
            </a:pPr>
            <a:r>
              <a:rPr lang="en-US" sz="1100">
                <a:solidFill>
                  <a:srgbClr val="FFFFFF"/>
                </a:solidFill>
              </a:rPr>
              <a:t>People v. Harris. 949 N.Y.S.2d 590, Crim. Ct. 2012.</a:t>
            </a:r>
            <a:endParaRPr sz="1100">
              <a:solidFill>
                <a:srgbClr val="FFFFFF"/>
              </a:solidFill>
            </a:endParaRPr>
          </a:p>
          <a:p>
            <a:pPr marL="457200" marR="0" lvl="0" indent="-298450" algn="l" rtl="0">
              <a:lnSpc>
                <a:spcPct val="100000"/>
              </a:lnSpc>
              <a:spcBef>
                <a:spcPts val="0"/>
              </a:spcBef>
              <a:spcAft>
                <a:spcPts val="0"/>
              </a:spcAft>
              <a:buClr>
                <a:srgbClr val="FFFFFF"/>
              </a:buClr>
              <a:buSzPts val="1100"/>
              <a:buAutoNum type="arabicPeriod"/>
            </a:pPr>
            <a:r>
              <a:rPr lang="en-US" sz="1100">
                <a:solidFill>
                  <a:srgbClr val="FFFFFF"/>
                </a:solidFill>
              </a:rPr>
              <a:t>United States v. Meregildo. 883 F. Supp. 2d 523, S.D.N.Y. 2012.</a:t>
            </a:r>
            <a:endParaRPr sz="1100">
              <a:solidFill>
                <a:srgbClr val="FFFFFF"/>
              </a:solidFill>
            </a:endParaRPr>
          </a:p>
          <a:p>
            <a:pPr marL="457200" marR="0" lvl="0" indent="-298450" algn="l" rtl="0">
              <a:lnSpc>
                <a:spcPct val="100000"/>
              </a:lnSpc>
              <a:spcBef>
                <a:spcPts val="0"/>
              </a:spcBef>
              <a:spcAft>
                <a:spcPts val="0"/>
              </a:spcAft>
              <a:buClr>
                <a:srgbClr val="FFFFFF"/>
              </a:buClr>
              <a:buSzPts val="1100"/>
              <a:buAutoNum type="arabicPeriod"/>
            </a:pPr>
            <a:r>
              <a:rPr lang="en-US" sz="1100">
                <a:solidFill>
                  <a:srgbClr val="FFFFFF"/>
                </a:solidFill>
              </a:rPr>
              <a:t>United States v. Turner. 839 F.3d 429, 5th Cir. 2016.</a:t>
            </a:r>
            <a:endParaRPr sz="1100">
              <a:solidFill>
                <a:srgbClr val="FFFFFF"/>
              </a:solidFill>
            </a:endParaRPr>
          </a:p>
          <a:p>
            <a:pPr marL="457200" marR="0" lvl="0" indent="-298450" algn="l" rtl="0">
              <a:lnSpc>
                <a:spcPct val="100000"/>
              </a:lnSpc>
              <a:spcBef>
                <a:spcPts val="0"/>
              </a:spcBef>
              <a:spcAft>
                <a:spcPts val="0"/>
              </a:spcAft>
              <a:buClr>
                <a:srgbClr val="FFFFFF"/>
              </a:buClr>
              <a:buSzPts val="1100"/>
              <a:buAutoNum type="arabicPeriod"/>
            </a:pPr>
            <a:r>
              <a:rPr lang="en-US" sz="1100">
                <a:solidFill>
                  <a:srgbClr val="FFFFFF"/>
                </a:solidFill>
              </a:rPr>
              <a:t>Carpenter v. United States, 585 U.S. 207 (2018)</a:t>
            </a:r>
            <a:endParaRPr sz="1100">
              <a:solidFill>
                <a:srgbClr val="FFFFFF"/>
              </a:solidFill>
            </a:endParaRPr>
          </a:p>
          <a:p>
            <a:pPr marL="457200" marR="0" lvl="0" indent="-298450" algn="l" rtl="0">
              <a:lnSpc>
                <a:spcPct val="100000"/>
              </a:lnSpc>
              <a:spcBef>
                <a:spcPts val="0"/>
              </a:spcBef>
              <a:spcAft>
                <a:spcPts val="0"/>
              </a:spcAft>
              <a:buClr>
                <a:srgbClr val="FFFFFF"/>
              </a:buClr>
              <a:buSzPts val="1100"/>
              <a:buAutoNum type="arabicPeriod"/>
            </a:pPr>
            <a:r>
              <a:rPr lang="en-US" sz="1100">
                <a:solidFill>
                  <a:srgbClr val="FFFFFF"/>
                </a:solidFill>
              </a:rPr>
              <a:t>United States v. Warshak. 631 F.3d 266, 6th Cir. 2010.</a:t>
            </a:r>
            <a:endParaRPr sz="1100">
              <a:solidFill>
                <a:srgbClr val="FFFFFF"/>
              </a:solidFill>
            </a:endParaRPr>
          </a:p>
          <a:p>
            <a:pPr marL="0" marR="0" lvl="0" indent="0" algn="l" rtl="0">
              <a:lnSpc>
                <a:spcPct val="100000"/>
              </a:lnSpc>
              <a:spcBef>
                <a:spcPts val="600"/>
              </a:spcBef>
              <a:spcAft>
                <a:spcPts val="0"/>
              </a:spcAft>
              <a:buClr>
                <a:srgbClr val="FFFFFF"/>
              </a:buClr>
              <a:buSzPts val="1100"/>
              <a:buFont typeface="Cambria"/>
              <a:buNone/>
            </a:pPr>
            <a:endParaRPr sz="1100">
              <a:solidFill>
                <a:srgbClr val="FFFFFF"/>
              </a:solidFill>
            </a:endParaRPr>
          </a:p>
          <a:p>
            <a:pPr marL="0" marR="0" lvl="0" indent="0" algn="l" rtl="0">
              <a:lnSpc>
                <a:spcPct val="100000"/>
              </a:lnSpc>
              <a:spcBef>
                <a:spcPts val="600"/>
              </a:spcBef>
              <a:spcAft>
                <a:spcPts val="0"/>
              </a:spcAft>
              <a:buClr>
                <a:srgbClr val="FFFFFF"/>
              </a:buClr>
              <a:buSzPts val="1100"/>
              <a:buFont typeface="Cambria"/>
              <a:buNone/>
            </a:pPr>
            <a:endParaRPr sz="1100">
              <a:solidFill>
                <a:srgbClr val="FFFFFF"/>
              </a:solidFill>
            </a:endParaRPr>
          </a:p>
        </p:txBody>
      </p:sp>
      <p:sp>
        <p:nvSpPr>
          <p:cNvPr id="178" name="Google Shape;178;p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900"/>
              <a:buFont typeface="Cambria"/>
              <a:buNone/>
            </a:pPr>
            <a:r>
              <a:rPr lang="en-US"/>
              <a:t>© 2025 Keith A. Pray</a:t>
            </a:r>
            <a:endParaRPr/>
          </a:p>
        </p:txBody>
      </p:sp>
      <p:sp>
        <p:nvSpPr>
          <p:cNvPr id="179" name="Google Shape;179;p3"/>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80" name="Google Shape;180;p3"/>
          <p:cNvSpPr txBox="1"/>
          <p:nvPr/>
        </p:nvSpPr>
        <p:spPr>
          <a:xfrm>
            <a:off x="6847114" y="372337"/>
            <a:ext cx="217968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0" i="0" u="none" strike="noStrike" cap="none">
                <a:solidFill>
                  <a:schemeClr val="lt1"/>
                </a:solidFill>
                <a:latin typeface="Cambria"/>
                <a:ea typeface="Cambria"/>
                <a:cs typeface="Cambria"/>
                <a:sym typeface="Cambria"/>
              </a:rPr>
              <a:t>&lt;Your Name&gt;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34</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a:t>
            </a:r>
            <a:br>
              <a:rPr lang="en-US" dirty="0"/>
            </a:br>
            <a:r>
              <a:rPr lang="en-US" dirty="0"/>
              <a:t>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155370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pPr>
              <a:spcBef>
                <a:spcPts val="600"/>
              </a:spcBef>
            </a:pPr>
            <a:r>
              <a:rPr lang="en-US" sz="1100" dirty="0"/>
              <a:t>p. 269 Used to start with “A system that fails to respect its citizens’ right to privacy fails to respect the citizens themselves.” – Richard Nixon, 1974-02-23</a:t>
            </a:r>
          </a:p>
          <a:p>
            <a:pPr>
              <a:spcBef>
                <a:spcPts val="600"/>
              </a:spcBef>
            </a:pPr>
            <a:r>
              <a:rPr lang="en-US" sz="1100" dirty="0"/>
              <a:t>p. 271 Genetic Information Nondiscrimination Act (2008): Gattaca (1997)</a:t>
            </a:r>
          </a:p>
          <a:p>
            <a:pPr>
              <a:spcBef>
                <a:spcPts val="600"/>
              </a:spcBef>
            </a:pPr>
            <a:r>
              <a:rPr lang="en-US" sz="1100" dirty="0"/>
              <a:t>p. 273 Any NCIC success since 1995? </a:t>
            </a:r>
          </a:p>
          <a:p>
            <a:pPr>
              <a:spcBef>
                <a:spcPts val="600"/>
              </a:spcBef>
            </a:pPr>
            <a:r>
              <a:rPr lang="en-US" sz="1100" dirty="0"/>
              <a:t>p. 274 Arrests, altering and deleting records are violations of privacy?</a:t>
            </a:r>
          </a:p>
          <a:p>
            <a:pPr>
              <a:spcBef>
                <a:spcPts val="600"/>
              </a:spcBef>
            </a:pPr>
            <a:r>
              <a:rPr lang="en-US" sz="1100" dirty="0"/>
              <a:t>p. 275 Figure does not show # cameras increasing. </a:t>
            </a:r>
          </a:p>
          <a:p>
            <a:pPr>
              <a:spcBef>
                <a:spcPts val="600"/>
              </a:spcBef>
            </a:pPr>
            <a:r>
              <a:rPr lang="en-US" sz="1100" dirty="0"/>
              <a:t>p. 276 300 times = frames, locations, …? </a:t>
            </a:r>
          </a:p>
          <a:p>
            <a:pPr>
              <a:spcBef>
                <a:spcPts val="600"/>
              </a:spcBef>
            </a:pPr>
            <a:r>
              <a:rPr lang="en-US" sz="1100" dirty="0"/>
              <a:t>p. 277 Public drone opinion change since 2012? Any more states pass drone laws since 2013?</a:t>
            </a:r>
          </a:p>
          <a:p>
            <a:pPr>
              <a:spcBef>
                <a:spcPts val="600"/>
              </a:spcBef>
            </a:pPr>
            <a:r>
              <a:rPr lang="en-US" sz="1100" dirty="0"/>
              <a:t>p. 281 “Carnivore…” what’s in a name?</a:t>
            </a:r>
          </a:p>
          <a:p>
            <a:pPr>
              <a:spcBef>
                <a:spcPts val="600"/>
              </a:spcBef>
            </a:pPr>
            <a:r>
              <a:rPr lang="en-US" sz="1100" dirty="0"/>
              <a:t>p. 284 Stored Comms Act, any news since 2010?</a:t>
            </a:r>
          </a:p>
          <a:p>
            <a:pPr>
              <a:spcBef>
                <a:spcPts val="600"/>
              </a:spcBef>
            </a:pPr>
            <a:r>
              <a:rPr lang="en-US" sz="1100" dirty="0"/>
              <a:t>p. 285 CALEA update since 2005?</a:t>
            </a:r>
          </a:p>
          <a:p>
            <a:pPr>
              <a:spcBef>
                <a:spcPts val="600"/>
              </a:spcBef>
            </a:pPr>
            <a:r>
              <a:rPr lang="en-US" sz="1100" dirty="0"/>
              <a:t>p. 288 Google’s Eric Schmidt quote seems naïve </a:t>
            </a:r>
          </a:p>
        </p:txBody>
      </p:sp>
      <p:sp>
        <p:nvSpPr>
          <p:cNvPr id="11" name="Content Placeholder 10"/>
          <p:cNvSpPr>
            <a:spLocks noGrp="1"/>
          </p:cNvSpPr>
          <p:nvPr>
            <p:ph sz="half" idx="2"/>
          </p:nvPr>
        </p:nvSpPr>
        <p:spPr/>
        <p:txBody>
          <a:bodyPr>
            <a:noAutofit/>
          </a:bodyPr>
          <a:lstStyle/>
          <a:p>
            <a:pPr>
              <a:spcBef>
                <a:spcPts val="600"/>
              </a:spcBef>
            </a:pPr>
            <a:r>
              <a:rPr lang="en-US" sz="1100" dirty="0"/>
              <a:t>p. 293 Shouldn’t credit card issuers take “reasonable steps” to verify identity all the time?</a:t>
            </a:r>
          </a:p>
          <a:p>
            <a:pPr>
              <a:spcBef>
                <a:spcPts val="600"/>
              </a:spcBef>
            </a:pPr>
            <a:r>
              <a:rPr lang="en-US" sz="1100" dirty="0"/>
              <a:t>p. 294 Target example, see Ch. 5 p. 248</a:t>
            </a:r>
          </a:p>
          <a:p>
            <a:pPr>
              <a:spcBef>
                <a:spcPts val="600"/>
              </a:spcBef>
            </a:pPr>
            <a:r>
              <a:rPr lang="en-US" sz="1100" dirty="0"/>
              <a:t>p. 295 How many names on no fly lists now compared to 2014?</a:t>
            </a:r>
          </a:p>
          <a:p>
            <a:pPr>
              <a:spcBef>
                <a:spcPts val="600"/>
              </a:spcBef>
            </a:pPr>
            <a:r>
              <a:rPr lang="en-US" sz="1100" dirty="0"/>
              <a:t>p. 297 Confusing false positive and negative explanations. 2001 source old for claims. See ‘What “Orwellian” Really Means’ video</a:t>
            </a:r>
          </a:p>
          <a:p>
            <a:pPr>
              <a:spcBef>
                <a:spcPts val="600"/>
              </a:spcBef>
            </a:pPr>
            <a:r>
              <a:rPr lang="en-US" sz="1100" dirty="0"/>
              <a:t>p. 301 Other states using E-</a:t>
            </a:r>
            <a:r>
              <a:rPr lang="en-US" sz="1100" dirty="0" err="1"/>
              <a:t>ZPass</a:t>
            </a:r>
            <a:r>
              <a:rPr lang="en-US" sz="1100" dirty="0"/>
              <a:t> since 2007?</a:t>
            </a:r>
          </a:p>
          <a:p>
            <a:pPr>
              <a:spcBef>
                <a:spcPts val="600"/>
              </a:spcBef>
            </a:pPr>
            <a:r>
              <a:rPr lang="en-US" sz="1100" dirty="0"/>
              <a:t>p. 303 Papa Smurfs…</a:t>
            </a:r>
          </a:p>
          <a:p>
            <a:pPr>
              <a:spcBef>
                <a:spcPts val="600"/>
              </a:spcBef>
            </a:pPr>
            <a:r>
              <a:rPr lang="en-US" sz="1100" dirty="0"/>
              <a:t>Questions I liked: 1, 24</a:t>
            </a:r>
          </a:p>
          <a:p>
            <a:pPr>
              <a:spcBef>
                <a:spcPts val="600"/>
              </a:spcBef>
            </a:pPr>
            <a:r>
              <a:rPr lang="en-US" sz="1100" dirty="0"/>
              <a:t>From previous edition interview at end of Chapter:  “Since I have done nothing wrong, why should the government be investigating me?” – Jerry Berman</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049572"/>
            <a:ext cx="7772400" cy="3840480"/>
          </a:xfrm>
        </p:spPr>
        <p:txBody>
          <a:bodyPr>
            <a:normAutofit fontScale="92500" lnSpcReduction="20000"/>
          </a:bodyPr>
          <a:lstStyle/>
          <a:p>
            <a:pPr marL="0" indent="0" algn="ctr">
              <a:buNone/>
            </a:pPr>
            <a:r>
              <a:rPr lang="en-US" dirty="0"/>
              <a:t>National ban on facial recognition surveillance for law enforcement</a:t>
            </a:r>
          </a:p>
          <a:p>
            <a:pPr marL="0" indent="0">
              <a:buNone/>
            </a:pPr>
            <a:r>
              <a:rPr lang="en-US" dirty="0"/>
              <a:t>Before Debate</a:t>
            </a:r>
          </a:p>
          <a:p>
            <a:r>
              <a:rPr lang="en-US" dirty="0"/>
              <a:t>10 minutes to converse with your team</a:t>
            </a:r>
          </a:p>
          <a:p>
            <a:r>
              <a:rPr lang="en-US" dirty="0"/>
              <a:t>Share argument points, counter points, and responses</a:t>
            </a:r>
          </a:p>
          <a:p>
            <a:r>
              <a:rPr lang="en-US" dirty="0"/>
              <a:t>Share experiences, especially in different countries, cultures, situations</a:t>
            </a:r>
          </a:p>
          <a:p>
            <a:r>
              <a:rPr lang="en-US" dirty="0"/>
              <a:t>Decide who will: </a:t>
            </a:r>
          </a:p>
          <a:p>
            <a:pPr lvl="1"/>
            <a:r>
              <a:rPr lang="en-US" dirty="0"/>
              <a:t>Go first</a:t>
            </a:r>
          </a:p>
          <a:p>
            <a:pPr lvl="1"/>
            <a:r>
              <a:rPr lang="en-US" dirty="0"/>
              <a:t>Respond to which points from opposing side</a:t>
            </a:r>
          </a:p>
          <a:p>
            <a:pPr marL="0" indent="0">
              <a:buNone/>
            </a:pPr>
            <a:r>
              <a:rPr lang="en-US" dirty="0"/>
              <a:t>During Debate</a:t>
            </a:r>
          </a:p>
          <a:p>
            <a:r>
              <a:rPr lang="en-US" dirty="0"/>
              <a:t>1 turn per person until everyone on your team has spoken</a:t>
            </a:r>
          </a:p>
          <a:p>
            <a:r>
              <a:rPr lang="en-US" dirty="0"/>
              <a:t>Try to keep remarks to 30 seconds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Give a problem with using biometrics for identification.</a:t>
            </a:r>
          </a:p>
          <a:p>
            <a:pPr marL="457200" indent="-457200">
              <a:buFont typeface="+mj-lt"/>
              <a:buAutoNum type="arabicPeriod"/>
            </a:pPr>
            <a:r>
              <a:rPr lang="en-US" dirty="0"/>
              <a:t>Give an advantage of using biometrics for identification.</a:t>
            </a:r>
          </a:p>
          <a:p>
            <a:pPr marL="457200" indent="-457200">
              <a:buFont typeface="+mj-lt"/>
              <a:buAutoNum type="arabicPeriod"/>
            </a:pPr>
            <a:r>
              <a:rPr lang="en-US" dirty="0"/>
              <a:t>Describe a tool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Group Project</a:t>
            </a:r>
          </a:p>
          <a:p>
            <a:pPr lvl="1"/>
            <a:r>
              <a:rPr lang="en-US" dirty="0"/>
              <a:t>Finish analysis of computing technology portrayed to web site</a:t>
            </a:r>
          </a:p>
          <a:p>
            <a:pPr lvl="1"/>
            <a:r>
              <a:rPr lang="en-US" dirty="0"/>
              <a:t>Analyze Movie for all topics covered to date</a:t>
            </a:r>
          </a:p>
          <a:p>
            <a:pPr lvl="1"/>
            <a:r>
              <a:rPr lang="en-US" dirty="0"/>
              <a:t>Keep in course scope: Computing + Society</a:t>
            </a:r>
          </a:p>
          <a:p>
            <a:pPr lvl="1"/>
            <a:r>
              <a:rPr lang="en-US" dirty="0"/>
              <a:t>See group project slide deck for more</a:t>
            </a:r>
          </a:p>
          <a:p>
            <a:pPr lvl="1"/>
            <a:r>
              <a:rPr lang="en-US" dirty="0"/>
              <a:t>Frequent interaction with your group members is key to success!</a:t>
            </a:r>
          </a:p>
          <a:p>
            <a:pPr marL="0" indent="0">
              <a:buNone/>
            </a:pPr>
            <a:r>
              <a:rPr lang="en-US" dirty="0"/>
              <a:t>-----</a:t>
            </a:r>
          </a:p>
          <a:p>
            <a:r>
              <a:rPr lang="en-US" dirty="0"/>
              <a:t>Canvas </a:t>
            </a:r>
            <a:r>
              <a:rPr lang="en-US" dirty="0">
                <a:sym typeface="Wingdings" pitchFamily="2" charset="2"/>
              </a:rPr>
              <a:t> Quizzes  </a:t>
            </a:r>
            <a:r>
              <a:rPr lang="en-US" dirty="0"/>
              <a:t>Mid Term Survey on Canvas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54728</TotalTime>
  <Words>5536</Words>
  <Application>Microsoft Macintosh PowerPoint</Application>
  <PresentationFormat>On-screen Show (16:9)</PresentationFormat>
  <Paragraphs>525</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vt:lpstr>
      <vt:lpstr>Wingdings</vt:lpstr>
      <vt:lpstr>Red Radial 16x9</vt:lpstr>
      <vt:lpstr>Class 7 Privacy and Government</vt:lpstr>
      <vt:lpstr>Logistics</vt:lpstr>
      <vt:lpstr>Overview</vt:lpstr>
      <vt:lpstr>My Reading Notes</vt:lpstr>
      <vt:lpstr>Debate Ground Rules</vt:lpstr>
      <vt:lpstr>Group Quiz</vt:lpstr>
      <vt:lpstr>Overview</vt:lpstr>
      <vt:lpstr>Assignment – Group Project</vt:lpstr>
      <vt:lpstr>Overview</vt:lpstr>
      <vt:lpstr>Biometrics in U.S. Customs</vt:lpstr>
      <vt:lpstr>When does customs use biometrics?</vt:lpstr>
      <vt:lpstr>How does the system work?</vt:lpstr>
      <vt:lpstr>Is it secure?</vt:lpstr>
      <vt:lpstr>Privacy measures 1/2</vt:lpstr>
      <vt:lpstr>Privacy measures 2/2</vt:lpstr>
      <vt:lpstr>In summary…</vt:lpstr>
      <vt:lpstr>References</vt:lpstr>
      <vt:lpstr>FBI vs apple</vt:lpstr>
      <vt:lpstr>Context</vt:lpstr>
      <vt:lpstr>Government access</vt:lpstr>
      <vt:lpstr>User security</vt:lpstr>
      <vt:lpstr>Foreign security</vt:lpstr>
      <vt:lpstr>References</vt:lpstr>
      <vt:lpstr>The Laws Around Internet Privacy</vt:lpstr>
      <vt:lpstr>Your privacy is respected… until there’s a reason to access it.</vt:lpstr>
      <vt:lpstr>Is Gompei Guilty???</vt:lpstr>
      <vt:lpstr>There is no 4th Amendment protection for data voluntarily shared with third parties</vt:lpstr>
      <vt:lpstr>The law allows disclosure of private communications by cooperating witnesses</vt:lpstr>
      <vt:lpstr>Warrants must specify the search &amp; seizure of digital information</vt:lpstr>
      <vt:lpstr>Gompei is guilty of possession but not intent to distribute </vt:lpstr>
      <vt:lpstr>Your digital privacy from the government is a illusion</vt:lpstr>
      <vt:lpstr>REFERENCES</vt:lpstr>
      <vt:lpstr>Class 7 The End</vt:lpstr>
      <vt:lpstr>PowerPoint Presentation</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481</cp:revision>
  <dcterms:created xsi:type="dcterms:W3CDTF">2014-08-25T02:19:16Z</dcterms:created>
  <dcterms:modified xsi:type="dcterms:W3CDTF">2025-04-11T22:25:16Z</dcterms:modified>
</cp:coreProperties>
</file>