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handoutMasterIdLst>
    <p:handoutMasterId r:id="rId44"/>
  </p:handoutMasterIdLst>
  <p:sldIdLst>
    <p:sldId id="256" r:id="rId2"/>
    <p:sldId id="315" r:id="rId3"/>
    <p:sldId id="337" r:id="rId4"/>
    <p:sldId id="259" r:id="rId5"/>
    <p:sldId id="261" r:id="rId6"/>
    <p:sldId id="264" r:id="rId7"/>
    <p:sldId id="320" r:id="rId8"/>
    <p:sldId id="321" r:id="rId9"/>
    <p:sldId id="323" r:id="rId10"/>
    <p:sldId id="322" r:id="rId11"/>
    <p:sldId id="325" r:id="rId12"/>
    <p:sldId id="324" r:id="rId13"/>
    <p:sldId id="327" r:id="rId14"/>
    <p:sldId id="326" r:id="rId15"/>
    <p:sldId id="318" r:id="rId16"/>
    <p:sldId id="304" r:id="rId17"/>
    <p:sldId id="267" r:id="rId18"/>
    <p:sldId id="303" r:id="rId19"/>
    <p:sldId id="305" r:id="rId20"/>
    <p:sldId id="348" r:id="rId21"/>
    <p:sldId id="349" r:id="rId22"/>
    <p:sldId id="350" r:id="rId23"/>
    <p:sldId id="351" r:id="rId24"/>
    <p:sldId id="352" r:id="rId25"/>
    <p:sldId id="353" r:id="rId26"/>
    <p:sldId id="268" r:id="rId27"/>
    <p:sldId id="270" r:id="rId28"/>
    <p:sldId id="271" r:id="rId29"/>
    <p:sldId id="275" r:id="rId30"/>
    <p:sldId id="276" r:id="rId31"/>
    <p:sldId id="272" r:id="rId32"/>
    <p:sldId id="273" r:id="rId33"/>
    <p:sldId id="354" r:id="rId34"/>
    <p:sldId id="355" r:id="rId35"/>
    <p:sldId id="356" r:id="rId36"/>
    <p:sldId id="357" r:id="rId37"/>
    <p:sldId id="358" r:id="rId38"/>
    <p:sldId id="359" r:id="rId39"/>
    <p:sldId id="360" r:id="rId40"/>
    <p:sldId id="262" r:id="rId41"/>
    <p:sldId id="269"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15"/>
            <p14:sldId id="337"/>
            <p14:sldId id="259"/>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48"/>
            <p14:sldId id="349"/>
            <p14:sldId id="350"/>
            <p14:sldId id="351"/>
            <p14:sldId id="352"/>
            <p14:sldId id="353"/>
            <p14:sldId id="268"/>
            <p14:sldId id="270"/>
            <p14:sldId id="271"/>
            <p14:sldId id="275"/>
            <p14:sldId id="276"/>
            <p14:sldId id="272"/>
            <p14:sldId id="273"/>
            <p14:sldId id="354"/>
            <p14:sldId id="355"/>
            <p14:sldId id="356"/>
            <p14:sldId id="357"/>
            <p14:sldId id="358"/>
            <p14:sldId id="359"/>
            <p14:sldId id="360"/>
            <p14:sldId id="262"/>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6" autoAdjust="0"/>
    <p:restoredTop sz="74766" autoAdjust="0"/>
  </p:normalViewPr>
  <p:slideViewPr>
    <p:cSldViewPr snapToGrid="0" snapToObjects="1">
      <p:cViewPr varScale="1">
        <p:scale>
          <a:sx n="148" d="100"/>
          <a:sy n="148" d="100"/>
        </p:scale>
        <p:origin x="1480" y="176"/>
      </p:cViewPr>
      <p:guideLst>
        <p:guide orient="horz" pos="1620"/>
        <p:guide pos="2880"/>
      </p:guideLst>
    </p:cSldViewPr>
  </p:slideViewPr>
  <p:notesTextViewPr>
    <p:cViewPr>
      <p:scale>
        <a:sx n="100" d="100"/>
        <a:sy n="100" d="100"/>
      </p:scale>
      <p:origin x="0" y="0"/>
    </p:cViewPr>
  </p:notesTextViewPr>
  <p:sorterViewPr>
    <p:cViewPr>
      <p:scale>
        <a:sx n="1" d="1"/>
        <a:sy n="1" d="1"/>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4/3/25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4/3/25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r>
              <a:rPr lang="en-US" dirty="0">
                <a:latin typeface="Arial" pitchFamily="-109" charset="0"/>
                <a:ea typeface="ＭＳ Ｐゴシック" pitchFamily="-109" charset="-128"/>
                <a:cs typeface="ＭＳ Ｐゴシック" pitchFamily="-109" charset="-128"/>
              </a:rPr>
              <a:t>Accessed 2025-04-04</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Some Analysis Points:</a:t>
            </a:r>
          </a:p>
          <a:p>
            <a:pPr eaLnBrk="1" hangingPunct="1"/>
            <a:r>
              <a:rPr lang="en-US" dirty="0">
                <a:latin typeface="Arial" pitchFamily="-109" charset="0"/>
                <a:ea typeface="ＭＳ Ｐゴシック" pitchFamily="-109" charset="-128"/>
                <a:cs typeface="ＭＳ Ｐゴシック" pitchFamily="-109" charset="-128"/>
              </a:rPr>
              <a:t>- Slippery Slope Fallacy</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CDs were most common way to obtain music</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Winner take all society</a:t>
            </a:r>
          </a:p>
          <a:p>
            <a:pPr eaLnBrk="1" hangingPunct="1"/>
            <a:r>
              <a:rPr lang="en-US" dirty="0">
                <a:latin typeface="Arial" pitchFamily="-109" charset="0"/>
                <a:ea typeface="ＭＳ Ｐゴシック" pitchFamily="-109" charset="-128"/>
                <a:cs typeface="ＭＳ Ｐゴシック" pitchFamily="-109" charset="-128"/>
              </a:rPr>
              <a:t>- Virtue ethics, guilt, shame</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Reproduce, Publish (distribute to public), Display/Exhibition, Perform,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Restrictions: Admission charge, Re-transmission</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Required: Original</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6050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 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Qualifications: 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Term: </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20 years.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085850" lvl="2"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Exceptions apply for medical patents, for example, some extra time spent in FDA approval. These can change and be very specific.</a:t>
            </a:r>
          </a:p>
          <a:p>
            <a:pPr marL="1085850" lvl="2"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www.fda.gov</a:t>
            </a:r>
            <a:r>
              <a:rPr lang="en-US" baseline="0" dirty="0">
                <a:latin typeface="Arial" pitchFamily="-109" charset="0"/>
                <a:ea typeface="ＭＳ Ｐゴシック" pitchFamily="-109" charset="-128"/>
                <a:cs typeface="ＭＳ Ｐゴシック" pitchFamily="-109" charset="-128"/>
              </a:rPr>
              <a:t>/drugs/development-approval-process-drugs/frequently-asked-questions-patents-and-exclusivity#howlongpatentterm (accessed 2025-04-04)</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 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Qualifications: 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Term: </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20 years.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085850" lvl="2"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Exceptions apply for medical patents, for example, some extra time spent in FDA approval. These can change and be very specific.</a:t>
            </a:r>
          </a:p>
          <a:p>
            <a:pPr marL="1085850" lvl="2"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www.fda.gov</a:t>
            </a:r>
            <a:r>
              <a:rPr lang="en-US" baseline="0" dirty="0">
                <a:latin typeface="Arial" pitchFamily="-109" charset="0"/>
                <a:ea typeface="ＭＳ Ｐゴシック" pitchFamily="-109" charset="-128"/>
                <a:cs typeface="ＭＳ Ｐゴシック" pitchFamily="-109" charset="-128"/>
              </a:rPr>
              <a:t>/drugs/development-approval-process-drugs/frequently-asked-questions-patents-and-exclusivity#howlongpatentterm (accessed 2025-04-04)</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Protect: 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Qualifications: 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Term: As long as the secret is kept</a:t>
            </a:r>
          </a:p>
          <a:p>
            <a:pPr marL="1085850" lvl="2"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Protect: 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Qualifications: 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Term: As long as the secret is kept</a:t>
            </a:r>
          </a:p>
          <a:p>
            <a:pPr marL="1085850" lvl="2"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r>
              <a:rPr lang="en-US" dirty="0">
                <a:latin typeface="Arial" charset="0"/>
                <a:ea typeface="ＭＳ Ｐゴシック" charset="-128"/>
                <a:cs typeface="ＭＳ Ｐゴシック" charset="-128"/>
              </a:rPr>
              <a:t>TODO: Now a members only piece of content, find replacement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Accessed 2025-04-04</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60185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current copyright laws, art requires the author to be a human being and thus cannot be copyrighted [1]</a:t>
            </a:r>
          </a:p>
          <a:p>
            <a:r>
              <a:rPr lang="en-US" dirty="0"/>
              <a:t>-Anything generated by an AI model currently enters public domain</a:t>
            </a:r>
          </a:p>
          <a:p>
            <a:endParaRPr lang="en-US" dirty="0"/>
          </a:p>
          <a:p>
            <a:r>
              <a:rPr lang="en-US" b="0" i="0" dirty="0">
                <a:solidFill>
                  <a:srgbClr val="212529"/>
                </a:solidFill>
                <a:effectLst/>
                <a:latin typeface="Mercury"/>
              </a:rPr>
              <a:t>-OpenAI uses copyrighted sources to train it’s models, they believe it is acceptable based on the precedent that the internet is all publicly available sources [2]</a:t>
            </a:r>
          </a:p>
          <a:p>
            <a:r>
              <a:rPr lang="en-US" b="0" i="0" dirty="0">
                <a:solidFill>
                  <a:srgbClr val="212529"/>
                </a:solidFill>
                <a:effectLst/>
                <a:latin typeface="Mercury"/>
              </a:rPr>
              <a:t>-This does pose the question, what if the AI were to generate an exact copy of a source? Then it would violate copyright, though typically this doesn’t happen due to large training sets</a:t>
            </a:r>
          </a:p>
          <a:p>
            <a:r>
              <a:rPr lang="en-US" b="0" i="0" dirty="0">
                <a:solidFill>
                  <a:srgbClr val="212529"/>
                </a:solidFill>
                <a:effectLst/>
                <a:latin typeface="Mercury"/>
              </a:rPr>
              <a:t>-Still, this stands a debate ground with NYT suing OpenAI</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75B56-0143-C78E-6D8C-5FEE980CF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C82E8-E364-746C-F2A0-26D130AEF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8D8FF-DC9C-EC8B-6226-B08BEA9DDD69}"/>
              </a:ext>
            </a:extLst>
          </p:cNvPr>
          <p:cNvSpPr>
            <a:spLocks noGrp="1"/>
          </p:cNvSpPr>
          <p:nvPr>
            <p:ph type="body" idx="1"/>
          </p:nvPr>
        </p:nvSpPr>
        <p:spPr/>
        <p:txBody>
          <a:bodyPr/>
          <a:lstStyle/>
          <a:p>
            <a:r>
              <a:rPr lang="en-US" dirty="0"/>
              <a:t>-Generated images cannot be copyrighted, but what if the model is asked specifically to imitate an artists style? Well, this happened recently with the internet “</a:t>
            </a:r>
            <a:r>
              <a:rPr lang="en-US" dirty="0" err="1"/>
              <a:t>Ghiblifying</a:t>
            </a:r>
            <a:r>
              <a:rPr lang="en-US" dirty="0"/>
              <a:t>” images, where OpenAI’s new model would transform the image into the well known art style of studio Ghibli [4]</a:t>
            </a:r>
          </a:p>
          <a:p>
            <a:endParaRPr lang="en-US" dirty="0"/>
          </a:p>
          <a:p>
            <a:r>
              <a:rPr lang="en-US" dirty="0"/>
              <a:t>-as images cannot be copyrighted, neither can an artists “style” by current law, which by nature makes sense, because style is very hard to quantify. Many people have gotten upset by this AI style application, but artists take inspiration from other artists style all the time, what makes this different?</a:t>
            </a:r>
          </a:p>
          <a:p>
            <a:endParaRPr lang="en-US" b="0" dirty="0"/>
          </a:p>
          <a:p>
            <a:r>
              <a:rPr lang="en-US" b="0" dirty="0"/>
              <a:t>-THE SCALE, the fact that so many people can use this style, for artists it would only be a small population, but with AI styling, it becomes the whole population. </a:t>
            </a:r>
          </a:p>
          <a:p>
            <a:r>
              <a:rPr lang="en-US" b="0"/>
              <a:t>-This </a:t>
            </a:r>
            <a:r>
              <a:rPr lang="en-US" b="0" dirty="0"/>
              <a:t>is an ethics class, and to take the creativity of a select few and just distribute it without credit </a:t>
            </a:r>
            <a:r>
              <a:rPr lang="en-US" b="0"/>
              <a:t>is wrong</a:t>
            </a:r>
            <a:endParaRPr lang="en-US" b="0" dirty="0"/>
          </a:p>
          <a:p>
            <a:r>
              <a:rPr lang="en-US" b="0" dirty="0"/>
              <a:t>-my opinion is that it is wrong for anybody to be able create any image in the style of any artist, it feels like stealing, to me this signifies that copyright needs a change</a:t>
            </a:r>
          </a:p>
          <a:p>
            <a:endParaRPr lang="en-US" b="0" dirty="0"/>
          </a:p>
        </p:txBody>
      </p:sp>
      <p:sp>
        <p:nvSpPr>
          <p:cNvPr id="4" name="Slide Number Placeholder 3">
            <a:extLst>
              <a:ext uri="{FF2B5EF4-FFF2-40B4-BE49-F238E27FC236}">
                <a16:creationId xmlns:a16="http://schemas.microsoft.com/office/drawing/2014/main" id="{64200EBA-39F4-D0B7-456A-60C6108D84E1}"/>
              </a:ext>
            </a:extLst>
          </p:cNvPr>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50675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AAFD-A009-3410-CFC8-F29E8FE87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425C8-C9B1-BCDC-37DA-09BE5C28E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2F3DB-D2E8-5862-3262-33DECD8B4B1D}"/>
              </a:ext>
            </a:extLst>
          </p:cNvPr>
          <p:cNvSpPr>
            <a:spLocks noGrp="1"/>
          </p:cNvSpPr>
          <p:nvPr>
            <p:ph type="body" idx="1"/>
          </p:nvPr>
        </p:nvSpPr>
        <p:spPr/>
        <p:txBody>
          <a:bodyPr/>
          <a:lstStyle/>
          <a:p>
            <a:r>
              <a:rPr lang="en-US" dirty="0"/>
              <a:t>-image: average of 34 million AI generated images per day, just for 2023</a:t>
            </a:r>
          </a:p>
          <a:p>
            <a:endParaRPr lang="en-US" dirty="0"/>
          </a:p>
          <a:p>
            <a:r>
              <a:rPr lang="en-US" dirty="0"/>
              <a:t>-how can we get AI to restrict style? Keywords potentially, but I think training data</a:t>
            </a:r>
          </a:p>
          <a:p>
            <a:endParaRPr lang="en-US" dirty="0"/>
          </a:p>
          <a:p>
            <a:r>
              <a:rPr lang="en-US" dirty="0"/>
              <a:t>-Copyright law really doesn’t cover any AI-related content at all, and seeing as AI is definitely not going anywhere, we need changes to encompass what materials can be used to train a LLM because restricting the training will restrict what the model can actually produce</a:t>
            </a:r>
          </a:p>
          <a:p>
            <a:r>
              <a:rPr lang="en-US" dirty="0"/>
              <a:t>-Personally, I think that LLMs should only be allowed to be trained on public works, copyrighted works should require permission to be included in model training, this will prevent models from copying an artist’s style unless they want it, in some cases an artist might want to use their own style in a model and have it publicly accessible.</a:t>
            </a:r>
          </a:p>
          <a:p>
            <a:endParaRPr lang="en-US" dirty="0"/>
          </a:p>
          <a:p>
            <a:r>
              <a:rPr lang="en-US" dirty="0"/>
              <a:t>-AI is a tool, but it needs some restrictions, in a way that doesn’t break the ethics of art</a:t>
            </a:r>
          </a:p>
        </p:txBody>
      </p:sp>
      <p:sp>
        <p:nvSpPr>
          <p:cNvPr id="4" name="Slide Number Placeholder 3">
            <a:extLst>
              <a:ext uri="{FF2B5EF4-FFF2-40B4-BE49-F238E27FC236}">
                <a16:creationId xmlns:a16="http://schemas.microsoft.com/office/drawing/2014/main" id="{D451728D-EDD1-7407-3EB0-E541285ED1CA}"/>
              </a:ext>
            </a:extLst>
          </p:cNvPr>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67424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my opinion on the matter, any 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742514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created by Professor Pray</a:t>
            </a:r>
          </a:p>
          <a:p>
            <a:endParaRPr lang="en-US" dirty="0"/>
          </a:p>
          <a:p>
            <a:endParaRPr lang="en-US" dirty="0"/>
          </a:p>
          <a:p>
            <a:r>
              <a:rPr lang="en-US" dirty="0"/>
              <a:t>-This Presentation seeks to answer the question of whether training of AI generators on copyrighted materials is ethical or not.</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755281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on AI art generation </a:t>
            </a:r>
          </a:p>
          <a:p>
            <a:r>
              <a:rPr lang="en-US" dirty="0"/>
              <a:t>   -Generally talking about Diffusion </a:t>
            </a:r>
            <a:endParaRPr lang="en-US" dirty="0">
              <a:ea typeface="Calibri"/>
              <a:cs typeface="Calibri"/>
            </a:endParaRPr>
          </a:p>
          <a:p>
            <a:r>
              <a:rPr lang="en-US" dirty="0"/>
              <a:t>       -Used by Open AI's Dall-E 2, Google's Imagen, </a:t>
            </a:r>
            <a:r>
              <a:rPr lang="en-US" dirty="0" err="1"/>
              <a:t>StabilityAI's</a:t>
            </a:r>
            <a:r>
              <a:rPr lang="en-US" dirty="0"/>
              <a:t> Stable Diffusion, and Midjourney </a:t>
            </a:r>
            <a:endParaRPr lang="en-US" dirty="0">
              <a:ea typeface="Calibri"/>
              <a:cs typeface="Calibri"/>
            </a:endParaRPr>
          </a:p>
          <a:p>
            <a:r>
              <a:rPr lang="en-US" dirty="0"/>
              <a:t>       -Found to be the best AI model so far  [1] </a:t>
            </a:r>
            <a:endParaRPr lang="en-US" dirty="0">
              <a:ea typeface="Calibri"/>
              <a:cs typeface="Calibri"/>
            </a:endParaRPr>
          </a:p>
          <a:p>
            <a:r>
              <a:rPr lang="en-US" dirty="0"/>
              <a:t>-Training involves diffusing a picture [2] </a:t>
            </a:r>
            <a:endParaRPr lang="en-US" dirty="0">
              <a:ea typeface="Calibri"/>
              <a:cs typeface="Calibri"/>
            </a:endParaRPr>
          </a:p>
          <a:p>
            <a:r>
              <a:rPr lang="en-US" dirty="0"/>
              <a:t>   -Random noise is added to a picture </a:t>
            </a:r>
            <a:endParaRPr lang="en-US" dirty="0">
              <a:ea typeface="Calibri"/>
              <a:cs typeface="Calibri"/>
            </a:endParaRPr>
          </a:p>
          <a:p>
            <a:r>
              <a:rPr lang="en-US" dirty="0"/>
              <a:t>       -teach the model how much noise is added to the picture </a:t>
            </a:r>
            <a:endParaRPr lang="en-US" dirty="0">
              <a:ea typeface="Calibri"/>
              <a:cs typeface="Calibri"/>
            </a:endParaRPr>
          </a:p>
          <a:p>
            <a:r>
              <a:rPr lang="en-US" dirty="0"/>
              <a:t>       -tuning weights of neural network </a:t>
            </a:r>
            <a:endParaRPr lang="en-US" dirty="0">
              <a:ea typeface="Calibri"/>
              <a:cs typeface="Calibri"/>
            </a:endParaRPr>
          </a:p>
          <a:p>
            <a:r>
              <a:rPr lang="en-US" dirty="0"/>
              <a:t>           -showing correct answer </a:t>
            </a:r>
            <a:endParaRPr lang="en-US" dirty="0">
              <a:ea typeface="Calibri"/>
              <a:cs typeface="Calibri"/>
            </a:endParaRPr>
          </a:p>
          <a:p>
            <a:r>
              <a:rPr lang="en-US" dirty="0"/>
              <a:t>           -it eventually turns into a image of purely random noise, but we now have a system that can predict how much noise is added to a picture </a:t>
            </a:r>
            <a:endParaRPr lang="en-US" dirty="0">
              <a:ea typeface="Calibri"/>
              <a:cs typeface="Calibri"/>
            </a:endParaRPr>
          </a:p>
          <a:p>
            <a:r>
              <a:rPr lang="en-US" dirty="0"/>
              <a:t>-Generating involves reversing the diffusion [2] </a:t>
            </a:r>
            <a:endParaRPr lang="en-US" dirty="0">
              <a:ea typeface="Calibri"/>
              <a:cs typeface="Calibri"/>
            </a:endParaRPr>
          </a:p>
          <a:p>
            <a:r>
              <a:rPr lang="en-US" dirty="0"/>
              <a:t>   -Start with an image of random noise </a:t>
            </a:r>
            <a:endParaRPr lang="en-US" dirty="0">
              <a:ea typeface="Calibri"/>
              <a:cs typeface="Calibri"/>
            </a:endParaRPr>
          </a:p>
          <a:p>
            <a:r>
              <a:rPr lang="en-US" dirty="0"/>
              <a:t>   -ask the system to predict how much noise is in the picture </a:t>
            </a:r>
            <a:endParaRPr lang="en-US" dirty="0">
              <a:ea typeface="Calibri"/>
              <a:cs typeface="Calibri"/>
            </a:endParaRPr>
          </a:p>
          <a:p>
            <a:r>
              <a:rPr lang="en-US" dirty="0"/>
              <a:t>   -remove the noise to create the picture </a:t>
            </a:r>
            <a:br>
              <a:rPr lang="en-US" dirty="0">
                <a:cs typeface="+mn-lt"/>
              </a:rPr>
            </a:br>
            <a:r>
              <a:rPr lang="en-US" dirty="0"/>
              <a:t> </a:t>
            </a:r>
            <a:endParaRPr lang="en-US" dirty="0">
              <a:ea typeface="Calibri"/>
              <a:cs typeface="Calibri"/>
            </a:endParaRPr>
          </a:p>
          <a:p>
            <a:r>
              <a:rPr lang="en-US" dirty="0"/>
              <a:t>-Text Transformer to take in prompts </a:t>
            </a:r>
            <a:endParaRPr lang="en-US" dirty="0">
              <a:ea typeface="Calibri"/>
              <a:cs typeface="Calibri"/>
            </a:endParaRPr>
          </a:p>
          <a:p>
            <a:r>
              <a:rPr lang="en-US" dirty="0"/>
              <a:t>   -The words in a prompt are turned into numbers called tokens [2] </a:t>
            </a:r>
            <a:endParaRPr lang="en-US" dirty="0">
              <a:ea typeface="Calibri"/>
              <a:cs typeface="Calibri"/>
            </a:endParaRPr>
          </a:p>
          <a:p>
            <a:r>
              <a:rPr lang="en-US" dirty="0"/>
              <a:t>   -The tokens contain both their meaning and their location in sentences [3]</a:t>
            </a:r>
            <a:endParaRPr lang="en-US" dirty="0">
              <a:ea typeface="Calibri"/>
              <a:cs typeface="Calibri"/>
            </a:endParaRPr>
          </a:p>
          <a:p>
            <a:r>
              <a:rPr lang="en-US" dirty="0"/>
              <a:t>   -A whole bunch of linear algebra happens and the output is a set of vectors representing the initial prompt[3] </a:t>
            </a:r>
            <a:endParaRPr lang="en-US" dirty="0">
              <a:ea typeface="Calibri"/>
              <a:cs typeface="Calibri"/>
            </a:endParaRPr>
          </a:p>
          <a:p>
            <a:r>
              <a:rPr lang="en-US" dirty="0"/>
              <a:t>   -This set of vectors is sent to the noise predictor and magic happens[2] </a:t>
            </a:r>
            <a:br>
              <a:rPr lang="en-US" dirty="0">
                <a:cs typeface="+mn-lt"/>
              </a:rPr>
            </a:br>
            <a:r>
              <a:rPr lang="en-US" dirty="0"/>
              <a:t> </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B7AB3-4EEC-8F12-0E32-A08AFFA55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5163B-388E-5777-789E-5EAAD6141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8EE38-4C05-A13D-CF6E-A24DFE05AEA5}"/>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-​To train diffusion models, large databases of images are needed</a:t>
            </a:r>
            <a:endParaRPr lang="en-US" b="0" dirty="0">
              <a:effectLst/>
            </a:endParaRPr>
          </a:p>
          <a:p>
            <a:pPr rtl="0">
              <a:buNone/>
            </a:pPr>
            <a:r>
              <a:rPr lang="en-US" sz="1800" b="0" i="0" u="none" strike="noStrike" dirty="0">
                <a:solidFill>
                  <a:srgbClr val="000000"/>
                </a:solidFill>
                <a:effectLst/>
                <a:latin typeface="Arial" panose="020B0604020202020204" pitchFamily="34" charset="0"/>
              </a:rPr>
              <a:t>    -LAION data set has 5 billion images [4] </a:t>
            </a:r>
            <a:endParaRPr lang="en-US" b="0" dirty="0">
              <a:effectLst/>
            </a:endParaRPr>
          </a:p>
          <a:p>
            <a:pPr rtl="0">
              <a:buNone/>
            </a:pPr>
            <a:r>
              <a:rPr lang="en-US" sz="1800" b="0" i="0" u="none" strike="noStrike" dirty="0">
                <a:solidFill>
                  <a:srgbClr val="000000"/>
                </a:solidFill>
                <a:effectLst/>
                <a:latin typeface="Arial" panose="020B0604020202020204" pitchFamily="34" charset="0"/>
              </a:rPr>
              <a:t>-These usually take images from the internet</a:t>
            </a:r>
            <a:endParaRPr lang="en-US" b="0" dirty="0">
              <a:effectLst/>
            </a:endParaRPr>
          </a:p>
          <a:p>
            <a:pPr rtl="0">
              <a:buNone/>
            </a:pPr>
            <a:r>
              <a:rPr lang="en-US" sz="1800" b="0" i="0" u="none" strike="noStrike" dirty="0">
                <a:solidFill>
                  <a:srgbClr val="000000"/>
                </a:solidFill>
                <a:effectLst/>
                <a:latin typeface="Arial" panose="020B0604020202020204" pitchFamily="34" charset="0"/>
              </a:rPr>
              <a:t>    -Usually done with web scrapers</a:t>
            </a:r>
            <a:endParaRPr lang="en-US" b="0" dirty="0">
              <a:effectLst/>
            </a:endParaRPr>
          </a:p>
          <a:p>
            <a:pPr rtl="0">
              <a:buNone/>
            </a:pPr>
            <a:r>
              <a:rPr lang="en-US" sz="1800" b="0" i="0" u="none" strike="noStrike" dirty="0">
                <a:solidFill>
                  <a:srgbClr val="000000"/>
                </a:solidFill>
                <a:effectLst/>
                <a:latin typeface="Arial" panose="020B0604020202020204" pitchFamily="34" charset="0"/>
              </a:rPr>
              <a:t>    -Bots extract data from websites automatically [5]</a:t>
            </a:r>
            <a:endParaRPr lang="en-US" b="0" dirty="0">
              <a:effectLst/>
            </a:endParaRPr>
          </a:p>
          <a:p>
            <a:pPr rtl="0">
              <a:buNone/>
            </a:pPr>
            <a:r>
              <a:rPr lang="en-US" sz="1800" b="0" i="0" u="none" strike="noStrike" dirty="0">
                <a:solidFill>
                  <a:srgbClr val="000000"/>
                </a:solidFill>
                <a:effectLst/>
                <a:latin typeface="Arial" panose="020B0604020202020204" pitchFamily="34" charset="0"/>
              </a:rPr>
              <a:t>-An untold amount of copyright works</a:t>
            </a:r>
          </a:p>
          <a:p>
            <a:pPr rtl="0">
              <a:buNone/>
            </a:pPr>
            <a:r>
              <a:rPr lang="en-US" sz="1800" b="0" i="0" u="none" strike="noStrike" dirty="0">
                <a:solidFill>
                  <a:srgbClr val="000000"/>
                </a:solidFill>
                <a:effectLst/>
                <a:latin typeface="Arial" panose="020B0604020202020204" pitchFamily="34" charset="0"/>
              </a:rPr>
              <a:t>     -Unsure of how many actual copyrighted works because they are put into such large data sets [5]</a:t>
            </a:r>
          </a:p>
          <a:p>
            <a:pPr rtl="0">
              <a:buNone/>
            </a:pPr>
            <a:r>
              <a:rPr lang="en-US" sz="1800" b="0" i="0" u="none" strike="noStrike" dirty="0">
                <a:solidFill>
                  <a:srgbClr val="000000"/>
                </a:solidFill>
                <a:effectLst/>
                <a:latin typeface="Arial" panose="020B0604020202020204" pitchFamily="34" charset="0"/>
              </a:rPr>
              <a:t>     -haveibeentrained.com shows images that have been scraped into data sets [23]</a:t>
            </a:r>
          </a:p>
          <a:p>
            <a:pPr rtl="0">
              <a:buNone/>
            </a:pPr>
            <a:r>
              <a:rPr lang="en-US" sz="1800" b="0" i="0" u="none" strike="noStrike" dirty="0">
                <a:solidFill>
                  <a:srgbClr val="000000"/>
                </a:solidFill>
                <a:effectLst/>
                <a:latin typeface="Arial" panose="020B0604020202020204" pitchFamily="34" charset="0"/>
              </a:rPr>
              <a:t>    </a:t>
            </a:r>
            <a:r>
              <a:rPr lang="en-US" b="0" dirty="0">
                <a:effectLst/>
              </a:rPr>
              <a:t>-Grzegorz Rutkowski fisherman 1920  - at least 35 separate works</a:t>
            </a:r>
          </a:p>
          <a:p>
            <a:pPr rtl="0">
              <a:buNone/>
            </a:pPr>
            <a:r>
              <a:rPr lang="en-US" sz="1800" b="0" i="0" u="none" strike="noStrike" dirty="0">
                <a:solidFill>
                  <a:srgbClr val="000000"/>
                </a:solidFill>
                <a:effectLst/>
                <a:latin typeface="Arial" panose="020B0604020202020204" pitchFamily="34" charset="0"/>
              </a:rPr>
              <a:t>    -Sarah Anderson Comic  - at least 40 separate works</a:t>
            </a:r>
            <a:endParaRPr lang="en-US" b="0" dirty="0">
              <a:effectLst/>
            </a:endParaRPr>
          </a:p>
          <a:p>
            <a:pPr rtl="0">
              <a:buNone/>
            </a:pPr>
            <a:r>
              <a:rPr lang="en-US" sz="1800" b="0" i="0" u="none" strike="noStrike" dirty="0">
                <a:solidFill>
                  <a:srgbClr val="000000"/>
                </a:solidFill>
                <a:effectLst/>
                <a:latin typeface="Arial" panose="020B0604020202020204" pitchFamily="34" charset="0"/>
              </a:rPr>
              <a:t>     -Kelly McKernan art  - at least 20 separate works</a:t>
            </a:r>
            <a:endParaRPr lang="en-US" b="0" dirty="0">
              <a:effectLst/>
            </a:endParaRPr>
          </a:p>
          <a:p>
            <a:pPr rtl="0">
              <a:buNone/>
            </a:pPr>
            <a:r>
              <a:rPr lang="en-US" sz="1800" b="0" i="0" u="none" strike="noStrike" dirty="0">
                <a:solidFill>
                  <a:srgbClr val="000000"/>
                </a:solidFill>
                <a:effectLst/>
                <a:latin typeface="Arial" panose="020B0604020202020204" pitchFamily="34" charset="0"/>
              </a:rPr>
              <a:t>   </a:t>
            </a:r>
            <a:br>
              <a:rPr lang="en-US" dirty="0"/>
            </a:br>
            <a:endParaRPr lang="en-US" dirty="0"/>
          </a:p>
        </p:txBody>
      </p:sp>
      <p:sp>
        <p:nvSpPr>
          <p:cNvPr id="4" name="Slide Number Placeholder 3">
            <a:extLst>
              <a:ext uri="{FF2B5EF4-FFF2-40B4-BE49-F238E27FC236}">
                <a16:creationId xmlns:a16="http://schemas.microsoft.com/office/drawing/2014/main" id="{8F062DAE-65C0-4CFD-3EF3-1CD792526C4E}"/>
              </a:ext>
            </a:extLst>
          </p:cNvPr>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664591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D3F2E-C1DF-6DB3-3C98-5E6C80898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2E49B-66A6-BD64-0BFD-C9DFB59C5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6E6C6-CD94-D3C3-49D3-4AC038311F56}"/>
              </a:ext>
            </a:extLst>
          </p:cNvPr>
          <p:cNvSpPr>
            <a:spLocks noGrp="1"/>
          </p:cNvSpPr>
          <p:nvPr>
            <p:ph type="body" idx="1"/>
          </p:nvPr>
        </p:nvSpPr>
        <p:spPr/>
        <p:txBody>
          <a:bodyPr/>
          <a:lstStyle/>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Artists are used as a means to an end</a:t>
            </a:r>
          </a:p>
          <a:p>
            <a:pPr lvl="1"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their works are literally used as points in a dataset</a:t>
            </a:r>
          </a:p>
          <a:p>
            <a:pPr lvl="1"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Ignored when they ask to have the rights acknowledged</a:t>
            </a:r>
          </a:p>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Some are struggling financially and see this as threatening their livelihoods</a:t>
            </a:r>
          </a:p>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 a lawsuit brought against Stability AI, which provides Stability Diffusion,  and Midjourney, artists say that they are don’t want to be “exploited” by it [6]</a:t>
            </a:r>
          </a:p>
          <a:p>
            <a:pPr lvl="0"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 survey on the subject of transparency and ownership of AI art found that a majority of artists didn’t actually want compensation, but they cared about who did profit from their work[7]</a:t>
            </a:r>
          </a:p>
          <a:p>
            <a:pPr lvl="1"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The most commonly chosen selection was </a:t>
            </a:r>
            <a:r>
              <a:rPr lang="en-US" b="0" i="0" dirty="0">
                <a:solidFill>
                  <a:srgbClr val="F9F7F7"/>
                </a:solidFill>
                <a:effectLst/>
                <a:latin typeface="rival-sans"/>
              </a:rPr>
              <a:t>“I don’t need to profit, but I don’t want for-profit companies to profit from my art”</a:t>
            </a:r>
          </a:p>
          <a:p>
            <a:pPr lvl="1" rtl="0" fontAlgn="base">
              <a:buFont typeface="Arial" panose="020B0604020202020204" pitchFamily="34" charset="0"/>
              <a:buChar char="•"/>
            </a:pPr>
            <a:r>
              <a:rPr lang="en-US" sz="1200" b="0" i="0" u="none" strike="noStrike" dirty="0">
                <a:solidFill>
                  <a:srgbClr val="F9F7F7"/>
                </a:solidFill>
                <a:effectLst/>
                <a:latin typeface="rival-sans"/>
              </a:rPr>
              <a:t>This points to the fact that this is also a matter of respect for the artists, rather than just a matter of their financial security.[7]</a:t>
            </a:r>
            <a:endParaRPr lang="en-US" sz="1200" b="0" i="0" u="none" strike="noStrike" dirty="0">
              <a:solidFill>
                <a:srgbClr val="000000"/>
              </a:solidFill>
              <a:effectLst/>
              <a:latin typeface="Arial" panose="020B0604020202020204" pitchFamily="34" charset="0"/>
            </a:endParaRPr>
          </a:p>
          <a:p>
            <a:pPr rtl="0"/>
            <a:endParaRPr lang="en-US" dirty="0"/>
          </a:p>
        </p:txBody>
      </p:sp>
      <p:sp>
        <p:nvSpPr>
          <p:cNvPr id="4" name="Slide Number Placeholder 3">
            <a:extLst>
              <a:ext uri="{FF2B5EF4-FFF2-40B4-BE49-F238E27FC236}">
                <a16:creationId xmlns:a16="http://schemas.microsoft.com/office/drawing/2014/main" id="{1CD7E649-BEF5-F0AD-A9A2-F64A7618A48E}"/>
              </a:ext>
            </a:extLst>
          </p:cNvPr>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094809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65FA-EC5B-CC69-008B-1E4E5BEE3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196C5-78B0-8C2B-68A8-2BE406562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E98E1-3F45-FBE5-DB39-2F10E2BEEE4D}"/>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Argument 2: They could have just not </a:t>
            </a:r>
          </a:p>
          <a:p>
            <a:pPr rtl="0">
              <a:buNone/>
            </a:pPr>
            <a:r>
              <a:rPr lang="en-US" sz="1800" b="0" i="0" u="none" strike="noStrike" dirty="0">
                <a:solidFill>
                  <a:srgbClr val="000000"/>
                </a:solidFill>
                <a:effectLst/>
                <a:latin typeface="Arial" panose="020B0604020202020204" pitchFamily="34" charset="0"/>
              </a:rPr>
              <a:t>-</a:t>
            </a:r>
            <a:r>
              <a:rPr lang="en-US" sz="1800" dirty="0">
                <a:ea typeface="Cambria"/>
              </a:rPr>
              <a:t>AI art generators could use only public domain images to train</a:t>
            </a:r>
          </a:p>
          <a:p>
            <a:pPr rtl="0">
              <a:buNone/>
            </a:pPr>
            <a:r>
              <a:rPr lang="en-US" sz="1800" b="0" i="0" u="none" strike="noStrike" dirty="0">
                <a:solidFill>
                  <a:srgbClr val="000000"/>
                </a:solidFill>
                <a:effectLst/>
                <a:latin typeface="Arial" panose="020B0604020202020204" pitchFamily="34" charset="0"/>
              </a:rPr>
              <a:t>	-there are hundreds of thousands of public domain pictures available on a variety of websites</a:t>
            </a:r>
            <a:endParaRPr lang="en-US" sz="2800" b="0" dirty="0">
              <a:effectLst/>
            </a:endParaRPr>
          </a:p>
          <a:p>
            <a:pPr rtl="0">
              <a:buNone/>
            </a:pPr>
            <a:r>
              <a:rPr lang="en-US" sz="1800" b="0" i="0" u="none" strike="noStrike" dirty="0">
                <a:solidFill>
                  <a:srgbClr val="000000"/>
                </a:solidFill>
                <a:effectLst/>
                <a:latin typeface="Arial" panose="020B0604020202020204" pitchFamily="34" charset="0"/>
              </a:rPr>
              <a:t>-Artists are happy that their work is still protected</a:t>
            </a:r>
          </a:p>
          <a:p>
            <a:pPr rtl="0">
              <a:buNone/>
            </a:pPr>
            <a:r>
              <a:rPr lang="en-US" sz="1800" b="0" i="0" u="none" strike="noStrike" dirty="0">
                <a:solidFill>
                  <a:srgbClr val="000000"/>
                </a:solidFill>
                <a:effectLst/>
                <a:latin typeface="Arial" panose="020B0604020202020204" pitchFamily="34" charset="0"/>
              </a:rPr>
              <a:t>-AI providers will have a significantly lower risk of being sued</a:t>
            </a:r>
            <a:endParaRPr lang="en-US" sz="2800" b="0" dirty="0">
              <a:effectLst/>
            </a:endParaRPr>
          </a:p>
          <a:p>
            <a:pPr rtl="0">
              <a:buNone/>
            </a:pPr>
            <a:r>
              <a:rPr lang="en-US" sz="1800" b="0" i="0" u="none" strike="noStrike" dirty="0">
                <a:solidFill>
                  <a:srgbClr val="000000"/>
                </a:solidFill>
                <a:effectLst/>
                <a:latin typeface="Arial" panose="020B0604020202020204" pitchFamily="34" charset="0"/>
              </a:rPr>
              <a:t>-AI consumers are happy that they can use their program</a:t>
            </a:r>
            <a:endParaRPr lang="en-US" sz="2800" b="0" dirty="0">
              <a:effectLst/>
            </a:endParaRPr>
          </a:p>
          <a:p>
            <a:pPr rtl="0">
              <a:buNone/>
            </a:pPr>
            <a:r>
              <a:rPr lang="en-US" sz="1800" b="0" i="0" u="none" strike="noStrike" dirty="0">
                <a:solidFill>
                  <a:srgbClr val="000000"/>
                </a:solidFill>
                <a:effectLst/>
                <a:latin typeface="Arial" panose="020B0604020202020204" pitchFamily="34" charset="0"/>
              </a:rPr>
              <a:t>-There would be cost to the AI model would have a lot less data points to model from, which would have a noticeable decrease in the art generation quality</a:t>
            </a:r>
          </a:p>
          <a:p>
            <a:pPr rtl="0">
              <a:buNone/>
            </a:pPr>
            <a:r>
              <a:rPr lang="en-US" sz="1800" b="0" i="0" u="none" strike="noStrike" dirty="0">
                <a:solidFill>
                  <a:srgbClr val="000000"/>
                </a:solidFill>
                <a:effectLst/>
                <a:latin typeface="Arial" panose="020B0604020202020204" pitchFamily="34" charset="0"/>
              </a:rPr>
              <a:t>-web scraping does the data gathering automatically, while some public domain works are not easily accessed or input into the system</a:t>
            </a:r>
          </a:p>
          <a:p>
            <a:pPr rtl="0">
              <a:buNone/>
            </a:pPr>
            <a:r>
              <a:rPr lang="en-US" sz="1800" b="0" i="0" u="none" strike="noStrike" dirty="0">
                <a:solidFill>
                  <a:srgbClr val="000000"/>
                </a:solidFill>
                <a:effectLst/>
                <a:latin typeface="Arial" panose="020B0604020202020204" pitchFamily="34" charset="0"/>
              </a:rPr>
              <a:t>-it would also be biased towards a lot of older images, because those are the ones that have entered the public domain on their own</a:t>
            </a:r>
          </a:p>
          <a:p>
            <a:pPr rtl="0">
              <a:buNone/>
            </a:pPr>
            <a:r>
              <a:rPr lang="en-US" sz="1800" b="0" i="0" u="none" strike="noStrike" dirty="0">
                <a:solidFill>
                  <a:srgbClr val="000000"/>
                </a:solidFill>
                <a:effectLst/>
                <a:latin typeface="Arial" panose="020B0604020202020204" pitchFamily="34" charset="0"/>
              </a:rPr>
              <a:t>     -All works before 1930 have entered the public domain as of right now</a:t>
            </a:r>
          </a:p>
          <a:p>
            <a:pPr rtl="0">
              <a:buNone/>
            </a:pPr>
            <a:r>
              <a:rPr lang="en-US" sz="1800" b="0" i="0" u="none" strike="noStrike" dirty="0">
                <a:solidFill>
                  <a:srgbClr val="000000"/>
                </a:solidFill>
                <a:effectLst/>
                <a:latin typeface="Arial" panose="020B0604020202020204" pitchFamily="34" charset="0"/>
              </a:rPr>
              <a:t>     -Every year on the first day of the year, works created 95 years ago enter the public domain</a:t>
            </a:r>
            <a:endParaRPr lang="en-US" sz="2800" b="0" dirty="0">
              <a:effectLst/>
            </a:endParaRPr>
          </a:p>
          <a:p>
            <a:pPr rtl="0">
              <a:buNone/>
            </a:pPr>
            <a:r>
              <a:rPr lang="en-US" sz="1800" b="0" i="0" u="none" strike="noStrike" dirty="0">
                <a:solidFill>
                  <a:srgbClr val="000000"/>
                </a:solidFill>
                <a:effectLst/>
                <a:latin typeface="Arial" panose="020B0604020202020204" pitchFamily="34" charset="0"/>
              </a:rPr>
              <a:t>     -The Met - 406,000 public domain works [8]</a:t>
            </a:r>
            <a:endParaRPr lang="en-US" sz="2800" b="0" dirty="0">
              <a:effectLst/>
            </a:endParaRPr>
          </a:p>
          <a:p>
            <a:pPr rtl="0">
              <a:buNone/>
            </a:pPr>
            <a:r>
              <a:rPr lang="en-US" sz="1800" b="0" i="0" u="none" strike="noStrike" dirty="0">
                <a:solidFill>
                  <a:srgbClr val="000000"/>
                </a:solidFill>
                <a:effectLst/>
                <a:latin typeface="Arial" panose="020B0604020202020204" pitchFamily="34" charset="0"/>
              </a:rPr>
              <a:t>     -National </a:t>
            </a:r>
            <a:r>
              <a:rPr lang="en-US" sz="1800" b="0" i="0" u="none" strike="noStrike" dirty="0" err="1">
                <a:solidFill>
                  <a:srgbClr val="000000"/>
                </a:solidFill>
                <a:effectLst/>
                <a:latin typeface="Arial" panose="020B0604020202020204" pitchFamily="34" charset="0"/>
              </a:rPr>
              <a:t>Gallety</a:t>
            </a:r>
            <a:r>
              <a:rPr lang="en-US" sz="1800" b="0" i="0" u="none" strike="noStrike" dirty="0">
                <a:solidFill>
                  <a:srgbClr val="000000"/>
                </a:solidFill>
                <a:effectLst/>
                <a:latin typeface="Arial" panose="020B0604020202020204" pitchFamily="34" charset="0"/>
              </a:rPr>
              <a:t> of Art - 50,000	[9]</a:t>
            </a:r>
            <a:endParaRPr lang="en-US" sz="2800" b="0" dirty="0">
              <a:effectLst/>
            </a:endParaRPr>
          </a:p>
          <a:p>
            <a:pPr rtl="0">
              <a:buNone/>
            </a:pPr>
            <a:r>
              <a:rPr lang="en-US" sz="1800" b="0" i="0" u="none" strike="noStrike" dirty="0">
                <a:solidFill>
                  <a:srgbClr val="000000"/>
                </a:solidFill>
                <a:effectLst/>
                <a:latin typeface="Arial" panose="020B0604020202020204" pitchFamily="34" charset="0"/>
              </a:rPr>
              <a:t>     -library of Congress -millions of books, newspapers, manuscripts, prints and photos, maps, musical scores, films, sound recordings and more. [10]</a:t>
            </a:r>
            <a:endParaRPr lang="en-US" sz="2800" b="0" dirty="0">
              <a:effectLst/>
            </a:endParaRPr>
          </a:p>
          <a:p>
            <a:pPr>
              <a:buNone/>
            </a:pPr>
            <a:br>
              <a:rPr lang="en-US" sz="2800" dirty="0"/>
            </a:br>
            <a:endParaRPr lang="en-US" dirty="0"/>
          </a:p>
        </p:txBody>
      </p:sp>
      <p:sp>
        <p:nvSpPr>
          <p:cNvPr id="4" name="Slide Number Placeholder 3">
            <a:extLst>
              <a:ext uri="{FF2B5EF4-FFF2-40B4-BE49-F238E27FC236}">
                <a16:creationId xmlns:a16="http://schemas.microsoft.com/office/drawing/2014/main" id="{C2A58140-56F9-285B-2421-1B841103FB78}"/>
              </a:ext>
            </a:extLst>
          </p:cNvPr>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693834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D34B-8CC2-4D47-0EAD-C861AC4EC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A54DA-D33F-726E-3186-E6A8D2A68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877B6-E695-2188-5A4C-C47FAADC57E0}"/>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-Intellectual Property in general is confusing</a:t>
            </a:r>
            <a:endParaRPr lang="en-US" b="0" dirty="0">
              <a:effectLst/>
            </a:endParaRPr>
          </a:p>
          <a:p>
            <a:pPr rtl="0">
              <a:buNone/>
            </a:pPr>
            <a:r>
              <a:rPr lang="en-US" sz="1800" b="0" i="0" u="none" strike="noStrike" dirty="0">
                <a:solidFill>
                  <a:srgbClr val="000000"/>
                </a:solidFill>
                <a:effectLst/>
                <a:latin typeface="Arial" panose="020B0604020202020204" pitchFamily="34" charset="0"/>
              </a:rPr>
              <a:t>    -Fair use - 17 U.S.C. § 107 [12]</a:t>
            </a:r>
            <a:endParaRPr lang="en-US" b="0" dirty="0">
              <a:effectLst/>
            </a:endParaRPr>
          </a:p>
          <a:p>
            <a:pPr rtl="0">
              <a:buNone/>
            </a:pPr>
            <a:r>
              <a:rPr lang="en-US" sz="1800" b="0" i="0" u="none" strike="noStrike" dirty="0">
                <a:solidFill>
                  <a:srgbClr val="000000"/>
                </a:solidFill>
                <a:effectLst/>
                <a:latin typeface="Arial" panose="020B0604020202020204" pitchFamily="34" charset="0"/>
              </a:rPr>
              <a:t>-purpose of use  - commercial rules against fair use</a:t>
            </a:r>
            <a:endParaRPr lang="en-US" b="0" dirty="0">
              <a:effectLst/>
            </a:endParaRPr>
          </a:p>
          <a:p>
            <a:pPr rtl="0">
              <a:buNone/>
            </a:pPr>
            <a:r>
              <a:rPr lang="en-US" sz="1800" b="0" i="0" u="none" strike="noStrike" dirty="0">
                <a:solidFill>
                  <a:srgbClr val="000000"/>
                </a:solidFill>
                <a:effectLst/>
                <a:latin typeface="Arial" panose="020B0604020202020204" pitchFamily="34" charset="0"/>
              </a:rPr>
              <a:t>-nature of copied work - published rule for fair use, creative against</a:t>
            </a:r>
            <a:endParaRPr lang="en-US" b="0" dirty="0">
              <a:effectLst/>
            </a:endParaRPr>
          </a:p>
          <a:p>
            <a:pPr rtl="0">
              <a:buNone/>
            </a:pPr>
            <a:r>
              <a:rPr lang="en-US" sz="1800" b="0" i="0" u="none" strike="noStrike" dirty="0">
                <a:solidFill>
                  <a:srgbClr val="000000"/>
                </a:solidFill>
                <a:effectLst/>
                <a:latin typeface="Arial" panose="020B0604020202020204" pitchFamily="34" charset="0"/>
              </a:rPr>
              <a:t>-amount of work copied - large portions of artist’s portfolios rules against</a:t>
            </a:r>
            <a:endParaRPr lang="en-US" b="0" dirty="0">
              <a:effectLst/>
            </a:endParaRPr>
          </a:p>
          <a:p>
            <a:pPr rtl="0">
              <a:buNone/>
            </a:pPr>
            <a:r>
              <a:rPr lang="en-US" sz="1800" b="0" i="0" u="none" strike="noStrike" dirty="0">
                <a:solidFill>
                  <a:srgbClr val="000000"/>
                </a:solidFill>
                <a:effectLst/>
                <a:latin typeface="Arial" panose="020B0604020202020204" pitchFamily="34" charset="0"/>
              </a:rPr>
              <a:t>-effect of use upon current markets - replaces concept or aesthetic artists rules against</a:t>
            </a:r>
            <a:endParaRPr lang="en-US" b="0" dirty="0">
              <a:effectLst/>
            </a:endParaRPr>
          </a:p>
          <a:p>
            <a:pPr rtl="0">
              <a:buNone/>
            </a:pPr>
            <a:r>
              <a:rPr lang="en-US" sz="1800" b="0" i="0" u="none" strike="noStrike" dirty="0">
                <a:solidFill>
                  <a:srgbClr val="000000"/>
                </a:solidFill>
                <a:effectLst/>
                <a:latin typeface="Arial" panose="020B0604020202020204" pitchFamily="34" charset="0"/>
              </a:rPr>
              <a:t>    -Protect Honor - 17 U.S.C. § 106A  [14]</a:t>
            </a:r>
            <a:endParaRPr lang="en-US" b="0" dirty="0">
              <a:effectLst/>
            </a:endParaRPr>
          </a:p>
          <a:p>
            <a:pPr rtl="0">
              <a:buNone/>
            </a:pPr>
            <a:r>
              <a:rPr lang="en-US" sz="1800" b="0" i="0" u="none" strike="noStrike" dirty="0">
                <a:solidFill>
                  <a:srgbClr val="000000"/>
                </a:solidFill>
                <a:effectLst/>
                <a:latin typeface="Arial" panose="020B0604020202020204" pitchFamily="34" charset="0"/>
              </a:rPr>
              <a:t>        -Right to prevent the use of their names with regards to change in art if it harms their honor</a:t>
            </a:r>
            <a:endParaRPr lang="en-US" b="0" dirty="0">
              <a:effectLst/>
            </a:endParaRPr>
          </a:p>
          <a:p>
            <a:pPr rtl="0">
              <a:buNone/>
            </a:pPr>
            <a:r>
              <a:rPr lang="en-US" sz="1800" b="0" i="0" u="none" strike="noStrike" dirty="0">
                <a:solidFill>
                  <a:srgbClr val="000000"/>
                </a:solidFill>
                <a:effectLst/>
                <a:latin typeface="Arial" panose="020B0604020202020204" pitchFamily="34" charset="0"/>
              </a:rPr>
              <a:t>        -Would be a point for the artists</a:t>
            </a:r>
          </a:p>
          <a:p>
            <a:pPr rtl="0">
              <a:buNone/>
            </a:pPr>
            <a:r>
              <a:rPr lang="en-US" sz="1800" b="0" i="0" u="none" strike="noStrike" dirty="0">
                <a:solidFill>
                  <a:srgbClr val="000000"/>
                </a:solidFill>
                <a:effectLst/>
                <a:latin typeface="Arial" panose="020B0604020202020204" pitchFamily="34" charset="0"/>
              </a:rPr>
              <a:t>        - a lot of generator systems use artist’s names as identifiers in their programs</a:t>
            </a:r>
            <a:endParaRPr lang="en-US" b="0" dirty="0">
              <a:effectLst/>
            </a:endParaRPr>
          </a:p>
          <a:p>
            <a:pPr rtl="0">
              <a:buNone/>
            </a:pPr>
            <a:r>
              <a:rPr lang="en-US" sz="1800" b="0" i="0" u="none" strike="noStrike" dirty="0">
                <a:solidFill>
                  <a:srgbClr val="000000"/>
                </a:solidFill>
                <a:effectLst/>
                <a:latin typeface="Arial" panose="020B0604020202020204" pitchFamily="34" charset="0"/>
              </a:rPr>
              <a:t>    -Derivation vs transformation [13]</a:t>
            </a:r>
            <a:endParaRPr lang="en-US" b="0" dirty="0">
              <a:effectLst/>
            </a:endParaRPr>
          </a:p>
          <a:p>
            <a:pPr rtl="0">
              <a:buNone/>
            </a:pPr>
            <a:r>
              <a:rPr lang="en-US" sz="1800" b="0" i="0" u="none" strike="noStrike" dirty="0">
                <a:solidFill>
                  <a:srgbClr val="000000"/>
                </a:solidFill>
                <a:effectLst/>
                <a:latin typeface="Arial" panose="020B0604020202020204" pitchFamily="34" charset="0"/>
              </a:rPr>
              <a:t>        -Cariou v. Prince</a:t>
            </a:r>
            <a:endParaRPr lang="en-US" b="0" dirty="0">
              <a:effectLst/>
            </a:endParaRPr>
          </a:p>
          <a:p>
            <a:pPr rtl="0">
              <a:buNone/>
            </a:pPr>
            <a:r>
              <a:rPr lang="en-US" sz="1800" b="0" i="0" u="none" strike="noStrike" dirty="0">
                <a:solidFill>
                  <a:srgbClr val="000000"/>
                </a:solidFill>
                <a:effectLst/>
                <a:latin typeface="Arial" panose="020B0604020202020204" pitchFamily="34" charset="0"/>
              </a:rPr>
              <a:t>        -Cariou was a photographer who took a bunch of photos and published them in a book</a:t>
            </a:r>
            <a:endParaRPr lang="en-US" b="0" dirty="0">
              <a:effectLst/>
            </a:endParaRPr>
          </a:p>
          <a:p>
            <a:pPr rtl="0">
              <a:buNone/>
            </a:pPr>
            <a:r>
              <a:rPr lang="en-US" sz="1800" b="0" i="0" u="none" strike="noStrike" dirty="0">
                <a:solidFill>
                  <a:srgbClr val="000000"/>
                </a:solidFill>
                <a:effectLst/>
                <a:latin typeface="Arial" panose="020B0604020202020204" pitchFamily="34" charset="0"/>
              </a:rPr>
              <a:t>        -Prince was an artist who used them to make modern art</a:t>
            </a:r>
            <a:endParaRPr lang="en-US" b="0" dirty="0">
              <a:effectLst/>
            </a:endParaRPr>
          </a:p>
          <a:p>
            <a:pPr rtl="0">
              <a:buNone/>
            </a:pPr>
            <a:r>
              <a:rPr lang="en-US" sz="1800" b="0" i="0" u="none" strike="noStrike" dirty="0">
                <a:solidFill>
                  <a:srgbClr val="000000"/>
                </a:solidFill>
                <a:effectLst/>
                <a:latin typeface="Arial" panose="020B0604020202020204" pitchFamily="34" charset="0"/>
              </a:rPr>
              <a:t>        -Cariou sued, calling them derivative, which he would have copyrights of</a:t>
            </a:r>
            <a:endParaRPr lang="en-US" b="0" dirty="0">
              <a:effectLst/>
            </a:endParaRPr>
          </a:p>
          <a:p>
            <a:pPr rtl="0">
              <a:buNone/>
            </a:pPr>
            <a:r>
              <a:rPr lang="en-US" sz="1800" b="0" i="0" u="none" strike="noStrike" dirty="0">
                <a:solidFill>
                  <a:srgbClr val="000000"/>
                </a:solidFill>
                <a:effectLst/>
                <a:latin typeface="Arial" panose="020B0604020202020204" pitchFamily="34" charset="0"/>
              </a:rPr>
              <a:t>        -Prince won, because they had a different aesthetic, tone, and audience, making them transformative in the eyes of the court</a:t>
            </a:r>
          </a:p>
          <a:p>
            <a:pPr rtl="0">
              <a:buNone/>
            </a:pPr>
            <a:r>
              <a:rPr lang="en-US" sz="1800" b="0" i="0" u="none" strike="noStrike" dirty="0">
                <a:solidFill>
                  <a:srgbClr val="000000"/>
                </a:solidFill>
                <a:effectLst/>
                <a:latin typeface="Arial" panose="020B0604020202020204" pitchFamily="34" charset="0"/>
              </a:rPr>
              <a:t>        -Some were sent back down to lower courts for reevaluation</a:t>
            </a:r>
          </a:p>
          <a:p>
            <a:pPr rtl="0">
              <a:buNone/>
            </a:pPr>
            <a:r>
              <a:rPr lang="en-US" sz="1800" b="0" i="0" u="none" strike="noStrike" dirty="0">
                <a:solidFill>
                  <a:srgbClr val="000000"/>
                </a:solidFill>
                <a:effectLst/>
                <a:latin typeface="Arial" panose="020B0604020202020204" pitchFamily="34" charset="0"/>
              </a:rPr>
              <a:t>        -Took parts and made into new images with different tones James Brown Disco Ball</a:t>
            </a:r>
            <a:endParaRPr lang="en-US" b="0" dirty="0">
              <a:effectLst/>
            </a:endParaRPr>
          </a:p>
          <a:p>
            <a:pPr rtl="0">
              <a:buNone/>
            </a:pPr>
            <a:r>
              <a:rPr lang="en-US" sz="1800" b="0" i="0" u="none" strike="noStrike" dirty="0">
                <a:solidFill>
                  <a:srgbClr val="000000"/>
                </a:solidFill>
                <a:effectLst/>
                <a:latin typeface="Arial" panose="020B0604020202020204" pitchFamily="34" charset="0"/>
              </a:rPr>
              <a:t>        -The same could be argued for AI art, where the message of output art is different from the images the model was trained on</a:t>
            </a:r>
            <a:endParaRPr lang="en-US" b="0" dirty="0">
              <a:effectLst/>
            </a:endParaRPr>
          </a:p>
          <a:p>
            <a:pPr>
              <a:buNone/>
            </a:pPr>
            <a:br>
              <a:rPr lang="en-US" dirty="0"/>
            </a:br>
            <a:endParaRPr lang="en-US" dirty="0"/>
          </a:p>
        </p:txBody>
      </p:sp>
      <p:sp>
        <p:nvSpPr>
          <p:cNvPr id="4" name="Slide Number Placeholder 3">
            <a:extLst>
              <a:ext uri="{FF2B5EF4-FFF2-40B4-BE49-F238E27FC236}">
                <a16:creationId xmlns:a16="http://schemas.microsoft.com/office/drawing/2014/main" id="{D9E091EF-C228-836B-528E-6B2A2A878967}"/>
              </a:ext>
            </a:extLst>
          </p:cNvPr>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3454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Cite as specified [1]</a:t>
            </a:r>
          </a:p>
          <a:p>
            <a:pPr marL="171450" indent="-171450">
              <a:buFont typeface="Arial" panose="020B0604020202020204" pitchFamily="34" charset="0"/>
              <a:buChar char="•"/>
            </a:pPr>
            <a:r>
              <a:rPr lang="en-US" dirty="0"/>
              <a:t>Read assignment</a:t>
            </a:r>
          </a:p>
          <a:p>
            <a:pPr marL="628650" lvl="1" indent="-171450">
              <a:buFont typeface="Arial" panose="020B0604020202020204" pitchFamily="34" charset="0"/>
              <a:buChar char="•"/>
            </a:pPr>
            <a:r>
              <a:rPr lang="en-US" dirty="0"/>
              <a:t>many time lines missing (and space used describing history instead of providing argument)</a:t>
            </a:r>
          </a:p>
          <a:p>
            <a:pPr marL="628650" lvl="1" indent="-171450">
              <a:buFont typeface="Arial" panose="020B0604020202020204" pitchFamily="34" charset="0"/>
              <a:buChar char="•"/>
            </a:pPr>
            <a:r>
              <a:rPr lang="en-US" dirty="0"/>
              <a:t>many conclusions did not answer prompt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Avoid blogs, encyclopedias, and text book. These are generally not primary and high quality sources.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9296F-D33F-5155-901F-EAF650EA8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2D5F2-9C85-A82F-23DA-E5CC772B1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1D09A-57CF-8CF3-94E9-0DCF33BD1019}"/>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 -Previous/other legal sentiments</a:t>
            </a:r>
            <a:endParaRPr lang="en-US" b="0" dirty="0">
              <a:effectLst/>
            </a:endParaRPr>
          </a:p>
          <a:p>
            <a:pPr rtl="0">
              <a:buNone/>
            </a:pP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hiQ</a:t>
            </a:r>
            <a:r>
              <a:rPr lang="en-US" sz="1800" b="0" i="0" u="none" strike="noStrike" dirty="0">
                <a:solidFill>
                  <a:srgbClr val="000000"/>
                </a:solidFill>
                <a:effectLst/>
                <a:latin typeface="Arial" panose="020B0604020202020204" pitchFamily="34" charset="0"/>
              </a:rPr>
              <a:t> vs LinkedIn [15]</a:t>
            </a:r>
            <a:endParaRPr lang="en-US" b="0" dirty="0">
              <a:effectLst/>
            </a:endParaRPr>
          </a:p>
          <a:p>
            <a:pPr rtl="0">
              <a:buNone/>
            </a:pP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hiQ</a:t>
            </a:r>
            <a:r>
              <a:rPr lang="en-US" sz="1800" b="0" i="0" u="none" strike="noStrike" dirty="0">
                <a:solidFill>
                  <a:srgbClr val="000000"/>
                </a:solidFill>
                <a:effectLst/>
                <a:latin typeface="Arial" panose="020B0604020202020204" pitchFamily="34" charset="0"/>
              </a:rPr>
              <a:t> was a company that was web scraping public data from LinkedIn for their machine learning model, sometimes using fake LinkedIn accounts.</a:t>
            </a:r>
            <a:endParaRPr lang="en-US" b="0" dirty="0">
              <a:effectLst/>
            </a:endParaRPr>
          </a:p>
          <a:p>
            <a:pPr rtl="0">
              <a:buNone/>
            </a:pPr>
            <a:r>
              <a:rPr lang="en-US" sz="1800" b="0" i="0" u="none" strike="noStrike" dirty="0">
                <a:solidFill>
                  <a:srgbClr val="000000"/>
                </a:solidFill>
                <a:effectLst/>
                <a:latin typeface="Arial" panose="020B0604020202020204" pitchFamily="34" charset="0"/>
              </a:rPr>
              <a:t>           -LinkedIn sued stating the Computer Fraud and Abuse Act, which prohibits access to protected computer systems without authorization</a:t>
            </a:r>
            <a:endParaRPr lang="en-US" b="0" dirty="0">
              <a:effectLst/>
            </a:endParaRPr>
          </a:p>
          <a:p>
            <a:pPr rtl="0">
              <a:buNone/>
            </a:pPr>
            <a:r>
              <a:rPr lang="en-US" sz="1800" b="0" i="0" u="none" strike="noStrike" dirty="0">
                <a:solidFill>
                  <a:srgbClr val="000000"/>
                </a:solidFill>
                <a:effectLst/>
                <a:latin typeface="Arial" panose="020B0604020202020204" pitchFamily="34" charset="0"/>
              </a:rPr>
              <a:t>           -The courts ruled that CFAA doesn’t apply in this case because the web scraper was an automatic system</a:t>
            </a:r>
            <a:endParaRPr lang="en-US" b="0" dirty="0">
              <a:effectLst/>
            </a:endParaRPr>
          </a:p>
          <a:p>
            <a:pPr rtl="0">
              <a:buNone/>
            </a:pPr>
            <a:r>
              <a:rPr lang="en-US" sz="1800" b="0" i="0" u="none" strike="noStrike" dirty="0">
                <a:solidFill>
                  <a:srgbClr val="000000"/>
                </a:solidFill>
                <a:effectLst/>
                <a:latin typeface="Arial" panose="020B0604020202020204" pitchFamily="34" charset="0"/>
              </a:rPr>
              <a:t>          - It also said that the fake accounts could scrape as long as they didn’t sign away the right to.</a:t>
            </a:r>
            <a:endParaRPr lang="en-US" b="0" dirty="0">
              <a:effectLst/>
            </a:endParaRPr>
          </a:p>
          <a:p>
            <a:pPr rtl="0">
              <a:buNone/>
            </a:pPr>
            <a:r>
              <a:rPr lang="en-US" sz="1800" b="0" i="0" u="none" strike="noStrike" dirty="0">
                <a:solidFill>
                  <a:srgbClr val="000000"/>
                </a:solidFill>
                <a:effectLst/>
                <a:latin typeface="Arial" panose="020B0604020202020204" pitchFamily="34" charset="0"/>
              </a:rPr>
              <a:t>        -OpenAI vs New York Times </a:t>
            </a:r>
            <a:endParaRPr lang="en-US" b="0" dirty="0">
              <a:effectLst/>
            </a:endParaRPr>
          </a:p>
          <a:p>
            <a:pPr rtl="0">
              <a:buNone/>
            </a:pPr>
            <a:r>
              <a:rPr lang="en-US" sz="1800" b="0" i="0" u="none" strike="noStrike" dirty="0">
                <a:solidFill>
                  <a:srgbClr val="000000"/>
                </a:solidFill>
                <a:effectLst/>
                <a:latin typeface="Arial" panose="020B0604020202020204" pitchFamily="34" charset="0"/>
              </a:rPr>
              <a:t>             -The New York Times claims that OpenAI and Microsoft infringed on the copyright of their articles. [17]</a:t>
            </a:r>
            <a:endParaRPr lang="en-US" b="0" dirty="0">
              <a:effectLst/>
            </a:endParaRPr>
          </a:p>
          <a:p>
            <a:pPr rtl="0">
              <a:buNone/>
            </a:pP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OpenAi</a:t>
            </a:r>
            <a:r>
              <a:rPr lang="en-US" sz="1800" b="0" i="0" u="none" strike="noStrike" dirty="0">
                <a:solidFill>
                  <a:srgbClr val="000000"/>
                </a:solidFill>
                <a:effectLst/>
                <a:latin typeface="Arial" panose="020B0604020202020204" pitchFamily="34" charset="0"/>
              </a:rPr>
              <a:t> points out that the Times has been opted out of their data collection since August of 2023 ( a year and a half before the lawsuit) [16]</a:t>
            </a:r>
            <a:endParaRPr lang="en-US" b="0" dirty="0">
              <a:effectLst/>
            </a:endParaRPr>
          </a:p>
          <a:p>
            <a:pPr rtl="0">
              <a:buNone/>
            </a:pPr>
            <a:r>
              <a:rPr lang="en-US" sz="1800" b="0" i="0" u="none" strike="noStrike" dirty="0">
                <a:solidFill>
                  <a:srgbClr val="000000"/>
                </a:solidFill>
                <a:effectLst/>
                <a:latin typeface="Arial" panose="020B0604020202020204" pitchFamily="34" charset="0"/>
              </a:rPr>
              <a:t>             -Also points to academic standards regarding AI, which usually constitutes fair use</a:t>
            </a:r>
            <a:endParaRPr lang="en-US" b="0" dirty="0">
              <a:effectLst/>
            </a:endParaRPr>
          </a:p>
          <a:p>
            <a:pPr rtl="0">
              <a:buNone/>
            </a:pPr>
            <a:r>
              <a:rPr lang="en-US" sz="1800" b="0" i="0" u="none" strike="noStrike" dirty="0">
                <a:solidFill>
                  <a:srgbClr val="000000"/>
                </a:solidFill>
                <a:effectLst/>
                <a:latin typeface="Arial" panose="020B0604020202020204" pitchFamily="34" charset="0"/>
              </a:rPr>
              <a:t>              -As of March 26, 2025, the lawsuit was allowed to go forward, which would be a win for copyright [17]</a:t>
            </a:r>
            <a:endParaRPr lang="en-US" b="0" dirty="0">
              <a:effectLst/>
            </a:endParaRPr>
          </a:p>
          <a:p>
            <a:pPr rtl="0">
              <a:buNone/>
            </a:pPr>
            <a:r>
              <a:rPr lang="en-US" sz="1800" b="0" i="0" u="none" strike="noStrike" dirty="0">
                <a:solidFill>
                  <a:srgbClr val="000000"/>
                </a:solidFill>
                <a:effectLst/>
                <a:latin typeface="Arial" panose="020B0604020202020204" pitchFamily="34" charset="0"/>
              </a:rPr>
              <a:t>        -Anthropic vs. Universal Music Group [18]</a:t>
            </a:r>
            <a:endParaRPr lang="en-US" b="0" dirty="0">
              <a:effectLst/>
            </a:endParaRPr>
          </a:p>
          <a:p>
            <a:pPr rtl="0">
              <a:buNone/>
            </a:pPr>
            <a:r>
              <a:rPr lang="en-US" sz="1800" b="0" i="0" u="none" strike="noStrike" dirty="0">
                <a:solidFill>
                  <a:srgbClr val="000000"/>
                </a:solidFill>
                <a:effectLst/>
                <a:latin typeface="Arial" panose="020B0604020202020204" pitchFamily="34" charset="0"/>
              </a:rPr>
              <a:t>                -Record labels sued Anthropic in October 2023 stating that they were harming them by using copyrighted material, and that its chatbot, Claude responded with verbatim or close copies</a:t>
            </a:r>
            <a:endParaRPr lang="en-US" b="0" dirty="0">
              <a:effectLst/>
            </a:endParaRPr>
          </a:p>
          <a:p>
            <a:pPr rtl="0">
              <a:buNone/>
            </a:pPr>
            <a:r>
              <a:rPr lang="en-US" sz="1800" b="0" i="0" u="none" strike="noStrike" dirty="0">
                <a:solidFill>
                  <a:srgbClr val="000000"/>
                </a:solidFill>
                <a:effectLst/>
                <a:latin typeface="Arial" panose="020B0604020202020204" pitchFamily="34" charset="0"/>
              </a:rPr>
              <a:t>                -This claim was denied, as the defendants did not give enough evidence of harm</a:t>
            </a:r>
            <a:endParaRPr lang="en-US" b="0" dirty="0">
              <a:effectLst/>
            </a:endParaRPr>
          </a:p>
          <a:p>
            <a:pPr>
              <a:buNone/>
            </a:pPr>
            <a:br>
              <a:rPr lang="en-US" dirty="0"/>
            </a:br>
            <a:endParaRPr lang="en-US" dirty="0"/>
          </a:p>
        </p:txBody>
      </p:sp>
      <p:sp>
        <p:nvSpPr>
          <p:cNvPr id="4" name="Slide Number Placeholder 3">
            <a:extLst>
              <a:ext uri="{FF2B5EF4-FFF2-40B4-BE49-F238E27FC236}">
                <a16:creationId xmlns:a16="http://schemas.microsoft.com/office/drawing/2014/main" id="{477364DB-D87B-24C7-F3CD-99E338F63547}"/>
              </a:ext>
            </a:extLst>
          </p:cNvPr>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707646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F6B4-EB40-0323-167C-66E8E732A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80FB6-75EF-DECA-0A4E-F16272758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4AAC4-A874-A1E4-2D84-89FFCFBD0E01}"/>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Current Artist vs AI suit </a:t>
            </a:r>
            <a:endParaRPr lang="en-US" b="0" dirty="0">
              <a:effectLst/>
            </a:endParaRPr>
          </a:p>
          <a:p>
            <a:pPr rtl="0">
              <a:buNone/>
            </a:pPr>
            <a:r>
              <a:rPr lang="en-US" sz="1800" b="0" i="0" u="none" strike="noStrike" dirty="0">
                <a:solidFill>
                  <a:srgbClr val="000000"/>
                </a:solidFill>
                <a:effectLst/>
                <a:latin typeface="Arial" panose="020B0604020202020204" pitchFamily="34" charset="0"/>
              </a:rPr>
              <a:t>    -A group of artists are currently advancing a lawsuit against Stability AI and other companies that offer stable diffusion based products [20]</a:t>
            </a:r>
            <a:endParaRPr lang="en-US" b="0" dirty="0">
              <a:effectLst/>
            </a:endParaRPr>
          </a:p>
          <a:p>
            <a:pPr rtl="0">
              <a:buNone/>
            </a:pPr>
            <a:r>
              <a:rPr lang="en-US" sz="1800" b="0" i="0" u="none" strike="noStrike" dirty="0">
                <a:solidFill>
                  <a:srgbClr val="000000"/>
                </a:solidFill>
                <a:effectLst/>
                <a:latin typeface="Arial" panose="020B0604020202020204" pitchFamily="34" charset="0"/>
              </a:rPr>
              <a:t>    -Stable Diffusion was trained on the 5 billion image LAION dataset, which included copyrighted materials of the plaintiffs</a:t>
            </a:r>
          </a:p>
          <a:p>
            <a:pPr rtl="0">
              <a:buNone/>
            </a:pPr>
            <a:r>
              <a:rPr lang="en-US" sz="1800" b="0" i="0" u="none" strike="noStrike" dirty="0">
                <a:solidFill>
                  <a:srgbClr val="000000"/>
                </a:solidFill>
                <a:effectLst/>
                <a:latin typeface="Arial" panose="020B0604020202020204" pitchFamily="34" charset="0"/>
              </a:rPr>
              <a:t>     -LAION itself enjoys fair use protection because it is a research entity research AI, while the companies who use it do not [22]</a:t>
            </a:r>
            <a:endParaRPr lang="en-US" b="0" dirty="0">
              <a:effectLst/>
            </a:endParaRPr>
          </a:p>
          <a:p>
            <a:pPr rtl="0">
              <a:buNone/>
            </a:pPr>
            <a:r>
              <a:rPr lang="en-US" sz="1800" b="0" i="0" u="none" strike="noStrike" dirty="0">
                <a:solidFill>
                  <a:srgbClr val="000000"/>
                </a:solidFill>
                <a:effectLst/>
                <a:latin typeface="Arial" panose="020B0604020202020204" pitchFamily="34" charset="0"/>
              </a:rPr>
              <a:t>     -this case was brought in January 2023 by a group of artists</a:t>
            </a:r>
            <a:endParaRPr lang="en-US" b="0" dirty="0">
              <a:effectLst/>
            </a:endParaRPr>
          </a:p>
          <a:p>
            <a:pPr rtl="0">
              <a:buNone/>
            </a:pPr>
            <a:r>
              <a:rPr lang="en-US" sz="1800" b="0" i="0" u="none" strike="noStrike" dirty="0">
                <a:solidFill>
                  <a:srgbClr val="000000"/>
                </a:solidFill>
                <a:effectLst/>
                <a:latin typeface="Arial" panose="020B0604020202020204" pitchFamily="34" charset="0"/>
              </a:rPr>
              <a:t>     -almost dismissed in July 2023 for lack of evidence [19]</a:t>
            </a:r>
            <a:endParaRPr lang="en-US" b="0" dirty="0">
              <a:effectLst/>
            </a:endParaRPr>
          </a:p>
          <a:p>
            <a:pPr rtl="0">
              <a:buNone/>
            </a:pPr>
            <a:r>
              <a:rPr lang="en-US" sz="1800" b="0" i="0" u="none" strike="noStrike" dirty="0">
                <a:solidFill>
                  <a:srgbClr val="000000"/>
                </a:solidFill>
                <a:effectLst/>
                <a:latin typeface="Arial" panose="020B0604020202020204" pitchFamily="34" charset="0"/>
              </a:rPr>
              <a:t>     -Allowed to go to trial in August 2024, with the trial actually happening in September 2026</a:t>
            </a:r>
            <a:endParaRPr lang="en-US" b="0" dirty="0">
              <a:effectLst/>
            </a:endParaRPr>
          </a:p>
          <a:p>
            <a:pPr rtl="0">
              <a:buNone/>
            </a:pPr>
            <a:r>
              <a:rPr lang="en-US" sz="1800" b="0" i="0" u="none" strike="noStrike" dirty="0">
                <a:solidFill>
                  <a:srgbClr val="000000"/>
                </a:solidFill>
                <a:effectLst/>
                <a:latin typeface="Arial" panose="020B0604020202020204" pitchFamily="34" charset="0"/>
              </a:rPr>
              <a:t>     -A few key things</a:t>
            </a:r>
            <a:endParaRPr lang="en-US" b="0" dirty="0">
              <a:effectLst/>
            </a:endParaRPr>
          </a:p>
          <a:p>
            <a:pPr rtl="0">
              <a:buNone/>
            </a:pPr>
            <a:r>
              <a:rPr lang="en-US" sz="1800" b="0" i="0" u="none" strike="noStrike" dirty="0">
                <a:solidFill>
                  <a:srgbClr val="000000"/>
                </a:solidFill>
                <a:effectLst/>
                <a:latin typeface="Arial" panose="020B0604020202020204" pitchFamily="34" charset="0"/>
              </a:rPr>
              <a:t>           -the Judge did not require specific data points from LAION because of the size of LAION [20]</a:t>
            </a:r>
            <a:endParaRPr lang="en-US" b="0" dirty="0">
              <a:effectLst/>
            </a:endParaRPr>
          </a:p>
          <a:p>
            <a:pPr rtl="0">
              <a:buNone/>
            </a:pPr>
            <a:r>
              <a:rPr lang="en-US" sz="1800" b="0" i="0" u="none" strike="noStrike" dirty="0">
                <a:solidFill>
                  <a:srgbClr val="000000"/>
                </a:solidFill>
                <a:effectLst/>
                <a:latin typeface="Arial" panose="020B0604020202020204" pitchFamily="34" charset="0"/>
              </a:rPr>
              <a:t>-A statement from Stability’s CEO about being able to recreate any of the images given to it also played a factor</a:t>
            </a:r>
            <a:endParaRPr lang="en-US" b="0" dirty="0">
              <a:effectLst/>
            </a:endParaRPr>
          </a:p>
          <a:p>
            <a:pPr rtl="0">
              <a:buNone/>
            </a:pPr>
            <a:r>
              <a:rPr lang="en-US" sz="1800" b="0" i="0" u="none" strike="noStrike" dirty="0">
                <a:solidFill>
                  <a:srgbClr val="000000"/>
                </a:solidFill>
                <a:effectLst/>
                <a:latin typeface="Arial" panose="020B0604020202020204" pitchFamily="34" charset="0"/>
              </a:rPr>
              <a:t>           -the judge noted that the theories viability depended on whether the plaintiff’s protected works were found within the AI systems  [21]</a:t>
            </a:r>
            <a:endParaRPr lang="en-US" b="0" dirty="0">
              <a:effectLst/>
            </a:endParaRPr>
          </a:p>
          <a:p>
            <a:pPr>
              <a:buNone/>
            </a:pPr>
            <a:br>
              <a:rPr lang="en-US" dirty="0"/>
            </a:br>
            <a:endParaRPr lang="en-US" dirty="0"/>
          </a:p>
        </p:txBody>
      </p:sp>
      <p:sp>
        <p:nvSpPr>
          <p:cNvPr id="4" name="Slide Number Placeholder 3">
            <a:extLst>
              <a:ext uri="{FF2B5EF4-FFF2-40B4-BE49-F238E27FC236}">
                <a16:creationId xmlns:a16="http://schemas.microsoft.com/office/drawing/2014/main" id="{9B687B3B-F572-2CC6-D22F-6D4FBC15C6DF}"/>
              </a:ext>
            </a:extLst>
          </p:cNvPr>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604639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569"/>
              </a:lnSpc>
            </a:pPr>
            <a:r>
              <a:rPr lang="en-US" b="1"/>
              <a:t>The short history of open source, shows the developing advantages, the rationale for it and how powerful it is today and why it should be the dominant method for software development in the future. </a:t>
            </a:r>
            <a:r>
              <a:rPr lang="en-US"/>
              <a:t> All reasons why the future should be open source.</a:t>
            </a:r>
            <a:br>
              <a:rPr lang="en-US">
                <a:cs typeface="+mn-lt"/>
              </a:rPr>
            </a:br>
            <a:endParaRPr lang="en-US"/>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1980’s Richard </a:t>
            </a:r>
            <a:r>
              <a:rPr lang="en-US" sz="1800" b="0" i="0" err="1">
                <a:solidFill>
                  <a:srgbClr val="000000"/>
                </a:solidFill>
                <a:effectLst/>
                <a:latin typeface="Aptos" panose="020B0004020202020204" pitchFamily="34" charset="0"/>
              </a:rPr>
              <a:t>Stallmen</a:t>
            </a:r>
            <a:r>
              <a:rPr lang="en-US" sz="1800" b="0" i="0">
                <a:solidFill>
                  <a:srgbClr val="000000"/>
                </a:solidFill>
                <a:effectLst/>
                <a:latin typeface="Aptos" panose="020B0004020202020204" pitchFamily="34" charset="0"/>
              </a:rPr>
              <a:t>, GNU Project </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The birth of the free software movement, which becomes open source was this MIT engineer who quit MIT to start the GNU Project to build a </a:t>
            </a:r>
            <a:r>
              <a:rPr lang="en-US" sz="1800" b="0" i="0" err="1">
                <a:solidFill>
                  <a:srgbClr val="000000"/>
                </a:solidFill>
                <a:effectLst/>
                <a:latin typeface="Aptos" panose="020B0004020202020204" pitchFamily="34" charset="0"/>
              </a:rPr>
              <a:t>a</a:t>
            </a:r>
            <a:r>
              <a:rPr lang="en-US" sz="1800" b="0" i="0">
                <a:solidFill>
                  <a:srgbClr val="000000"/>
                </a:solidFill>
                <a:effectLst/>
                <a:latin typeface="Aptos" panose="020B0004020202020204" pitchFamily="34" charset="0"/>
              </a:rPr>
              <a:t> free operating system with open code because he was frustrated that he could not fix things. </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Philosophy was a primary driving force for Richard and is also today, as he said,  “I want to encourage free software to spread, replacing proprietary software that forbids cooperation, and thus make our society better.”  &amp; “Free software is a matter of liberty, not price.  To understand the concept, you should think of ‘free’ as in ‘free speech’ not as in ‘free beer’”.  This is critical to counter the idea that open source means that developers cannot make a living.  It is not “free beer”</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GNU operating system launched in 1987, with the GNU public license and set the stage for the major operating systems (e.g., Linux) that are open source.</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1990’s the first critical applications that are open source became widely available and used throughout the world</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Examples are Linux (OS), Python (programming language), Apache (server software)</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In fact, a lot of the primary infrastructure around the Internet, including, servers, clouds, websites are open source </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2000s – 2020 was more critical applications were developed in all areas</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Such as Firefox, Android Mobile OS, blockchain, Chrome, Blender, etc. </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A major breakthrough to mainstream was when Microsoft moved to support open source.  In one of the last meetings that Bill Gates had before he retired, he said that Microsoft must embrace open source and he laid out a business model for it.  (15)</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Today open source already dominates, although few people realize it</a:t>
            </a:r>
          </a:p>
          <a:p>
            <a:pPr marL="285750" indent="-285750" algn="l" rtl="0" fontAlgn="base">
              <a:lnSpc>
                <a:spcPts val="1569"/>
              </a:lnSpc>
              <a:buFont typeface="Arial" panose="020B0604020202020204" pitchFamily="34" charset="0"/>
              <a:buChar char="•"/>
            </a:pPr>
            <a:r>
              <a:rPr lang="en-US" sz="1800" b="1" i="0">
                <a:solidFill>
                  <a:srgbClr val="000000"/>
                </a:solidFill>
                <a:effectLst/>
                <a:latin typeface="Aptos"/>
              </a:rPr>
              <a:t>97% of codebases contain open source</a:t>
            </a:r>
          </a:p>
          <a:p>
            <a:pPr marL="285750" indent="-285750" algn="l" rtl="0" fontAlgn="base">
              <a:lnSpc>
                <a:spcPts val="1569"/>
              </a:lnSpc>
              <a:buFont typeface="Arial" panose="020B0604020202020204" pitchFamily="34" charset="0"/>
              <a:buChar char="•"/>
            </a:pPr>
            <a:r>
              <a:rPr lang="en-US" sz="1800" b="1" i="0">
                <a:solidFill>
                  <a:srgbClr val="000000"/>
                </a:solidFill>
                <a:effectLst/>
                <a:latin typeface="Aptos"/>
              </a:rPr>
              <a:t>$9 trillion resource! A Harvard Business Review article calculated the costs to companies if they did not use open source - $9 TRILLION!!</a:t>
            </a:r>
          </a:p>
          <a:p>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035F6-E067-50B0-BC67-76DDFF28B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235B0-D2F2-F7EF-02CE-AB9D00A84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852B5-A186-D76E-CD54-E412ECCF6131}"/>
              </a:ext>
            </a:extLst>
          </p:cNvPr>
          <p:cNvSpPr>
            <a:spLocks noGrp="1"/>
          </p:cNvSpPr>
          <p:nvPr>
            <p:ph type="body" idx="1"/>
          </p:nvPr>
        </p:nvSpPr>
        <p:spPr/>
        <p:txBody>
          <a:bodyPr/>
          <a:lstStyle/>
          <a:p>
            <a:r>
              <a:rPr lang="en-US"/>
              <a:t>The advantages of using open source demonstrate why it is the future:</a:t>
            </a:r>
          </a:p>
          <a:p>
            <a:pPr algn="l" rtl="0" fontAlgn="base">
              <a:lnSpc>
                <a:spcPts val="1569"/>
              </a:lnSpc>
              <a:buFont typeface="+mj-lt"/>
              <a:buAutoNum type="arabicPeriod"/>
            </a:pPr>
            <a:r>
              <a:rPr lang="en-US" sz="1800" b="0" i="0">
                <a:solidFill>
                  <a:srgbClr val="000000"/>
                </a:solidFill>
                <a:effectLst/>
                <a:latin typeface="Aptos" panose="020B0004020202020204" pitchFamily="34" charset="0"/>
              </a:rPr>
              <a:t>Flexibility and customization – Open source provides unparalleled flexibility and customization options due to the availability of source code.  Developers to modify and tailor the software to suit their specific needs. This capability allows for developers to create unique solutions that align their requirements. Like Richard Stallman demonstrated is it also enables developers to fix bugs and optimize performance.  Features can now be added by any developer to meet their specific needs.  When code it hidden and inaccessible, none of this is possible.  </a:t>
            </a:r>
            <a:r>
              <a:rPr lang="en-US" sz="1800" b="1" i="0">
                <a:solidFill>
                  <a:srgbClr val="000000"/>
                </a:solidFill>
                <a:effectLst/>
                <a:latin typeface="Aptos" panose="020B0004020202020204" pitchFamily="34" charset="0"/>
              </a:rPr>
              <a:t>The proliferation of open source, now in 97% of all applications is a great demonstration of this.</a:t>
            </a:r>
          </a:p>
          <a:p>
            <a:pPr algn="l" rtl="0" fontAlgn="base">
              <a:lnSpc>
                <a:spcPts val="1569"/>
              </a:lnSpc>
              <a:buFont typeface="+mj-lt"/>
              <a:buAutoNum type="arabicPeriod" startAt="2"/>
            </a:pPr>
            <a:r>
              <a:rPr lang="en-US" sz="1800" b="0" i="0">
                <a:solidFill>
                  <a:srgbClr val="000000"/>
                </a:solidFill>
                <a:effectLst/>
                <a:latin typeface="Aptos" panose="020B0004020202020204" pitchFamily="34" charset="0"/>
              </a:rPr>
              <a:t>Cost effectiveness - Open source is less expensive than a proprietary solution since there are no license fees. </a:t>
            </a:r>
            <a:r>
              <a:rPr lang="en-US" sz="1800" b="1" i="0">
                <a:solidFill>
                  <a:srgbClr val="000000"/>
                </a:solidFill>
                <a:effectLst/>
                <a:latin typeface="Aptos" panose="020B0004020202020204" pitchFamily="34" charset="0"/>
              </a:rPr>
              <a:t>The Linux Foundation research concluded that IT professionals say that even the total cost of open source “significantly less”, that the and that proprietary software would cost 4x more</a:t>
            </a:r>
            <a:r>
              <a:rPr lang="en-US" sz="1800" b="0" i="0">
                <a:solidFill>
                  <a:srgbClr val="000000"/>
                </a:solidFill>
                <a:effectLst/>
                <a:latin typeface="Aptos" panose="020B0004020202020204" pitchFamily="34" charset="0"/>
              </a:rPr>
              <a:t>. Open-source solutions are typically available for free, eliminating licensing fees and reducing overall project costs. It particularly helps smaller organizations that do not have the budget for proprietary software.</a:t>
            </a:r>
          </a:p>
          <a:p>
            <a:pPr algn="l" rtl="0" fontAlgn="base">
              <a:lnSpc>
                <a:spcPts val="1569"/>
              </a:lnSpc>
              <a:buFont typeface="+mj-lt"/>
              <a:buAutoNum type="arabicPeriod" startAt="3"/>
            </a:pPr>
            <a:r>
              <a:rPr lang="en-US" sz="1800" b="0" i="0">
                <a:solidFill>
                  <a:srgbClr val="000000"/>
                </a:solidFill>
                <a:effectLst/>
                <a:latin typeface="Aptos" panose="020B0004020202020204" pitchFamily="34" charset="0"/>
              </a:rPr>
              <a:t>Community - The open-source community is one of the important advantages.  It is an ecosystem of developers, enthusiasts, and experts collaborating on various projects. This collective effort results in the rapid development and improvement of OSS. Developers can leverage the community’s knowledge and expertise, benefiting from peer reviews, bug fixes, and feature enhancements</a:t>
            </a:r>
            <a:r>
              <a:rPr lang="en-US" sz="1800" b="1" i="0">
                <a:solidFill>
                  <a:srgbClr val="000000"/>
                </a:solidFill>
                <a:effectLst/>
                <a:latin typeface="Aptos" panose="020B0004020202020204" pitchFamily="34" charset="0"/>
              </a:rPr>
              <a:t>. The Linux Foundation identified “faster development speed” as the second most important reason why IT professionals choose open source. </a:t>
            </a:r>
            <a:r>
              <a:rPr lang="en-US" sz="1800" b="0" i="0">
                <a:solidFill>
                  <a:srgbClr val="000000"/>
                </a:solidFill>
                <a:effectLst/>
                <a:latin typeface="Aptos" panose="020B0004020202020204" pitchFamily="34" charset="0"/>
              </a:rPr>
              <a:t> </a:t>
            </a:r>
            <a:r>
              <a:rPr lang="en-US" sz="1800" b="1" i="0">
                <a:solidFill>
                  <a:srgbClr val="000000"/>
                </a:solidFill>
                <a:effectLst/>
                <a:latin typeface="Aptos" panose="020B0004020202020204" pitchFamily="34" charset="0"/>
              </a:rPr>
              <a:t>GitHub now has a stunning 413 million open-source contributions just last year and over 100 million members.  It is a great example of the power of community.</a:t>
            </a:r>
          </a:p>
          <a:p>
            <a:pPr algn="l" rtl="0" fontAlgn="base">
              <a:lnSpc>
                <a:spcPts val="1569"/>
              </a:lnSpc>
              <a:buFont typeface="+mj-lt"/>
              <a:buAutoNum type="arabicPeriod" startAt="4"/>
            </a:pPr>
            <a:r>
              <a:rPr lang="en-US" sz="1800" b="0" i="0">
                <a:solidFill>
                  <a:srgbClr val="000000"/>
                </a:solidFill>
                <a:effectLst/>
                <a:latin typeface="Aptos" panose="020B0004020202020204" pitchFamily="34" charset="0"/>
              </a:rPr>
              <a:t>Transparency - Transparency is one of the primary principles of Open Source.  The availability of source code enables developers to examine it, understand it and work with it better.  Also it allows for rigorous testing. This transparency creates trust in the software, as developers can independently verify its reliability. Additionally, the open-source community actively contributes to identifying and addressing issues, leading to faster response times and more robust solutions. </a:t>
            </a:r>
            <a:r>
              <a:rPr lang="en-US" sz="1800" b="1" i="0">
                <a:solidFill>
                  <a:srgbClr val="000000"/>
                </a:solidFill>
                <a:effectLst/>
                <a:latin typeface="Aptos" panose="020B0004020202020204" pitchFamily="34" charset="0"/>
              </a:rPr>
              <a:t>Because of this transparency, the velocity in which bugs and threats are addressed is under eight hours, compared to 6.9 days for developers working with proprietary software. </a:t>
            </a:r>
            <a:r>
              <a:rPr lang="en-US" sz="1800" b="0" i="0">
                <a:solidFill>
                  <a:srgbClr val="000000"/>
                </a:solidFill>
                <a:effectLst/>
                <a:latin typeface="Aptos" panose="020B0004020202020204" pitchFamily="34" charset="0"/>
              </a:rPr>
              <a:t>Oh, and those almost seven days begin to count only after the bugs have been found and reported, since many of them are not encountered until the product has been released to the masses. </a:t>
            </a:r>
          </a:p>
          <a:p>
            <a:pPr algn="l" rtl="0" fontAlgn="base">
              <a:lnSpc>
                <a:spcPts val="1569"/>
              </a:lnSpc>
              <a:buFont typeface="+mj-lt"/>
              <a:buAutoNum type="arabicPeriod" startAt="5"/>
            </a:pPr>
            <a:r>
              <a:rPr lang="en-US" sz="1800" b="0" i="0">
                <a:solidFill>
                  <a:srgbClr val="000000"/>
                </a:solidFill>
                <a:effectLst/>
                <a:latin typeface="Aptos" panose="020B0004020202020204" pitchFamily="34" charset="0"/>
              </a:rPr>
              <a:t>Security – More eyes on the code means more people to find security problems rather than have the code molder in a proprietary environment where few knew about the exposure but some were exploiting it.  The responsiveness of the open source community and vendors relative to information security problems has been very good. Commercial open source has a solid information security record in a dangerous world. </a:t>
            </a:r>
            <a:r>
              <a:rPr lang="en-US" sz="1800" b="1" i="0">
                <a:solidFill>
                  <a:srgbClr val="000000"/>
                </a:solidFill>
                <a:effectLst/>
                <a:latin typeface="Aptos" panose="020B0004020202020204" pitchFamily="34" charset="0"/>
              </a:rPr>
              <a:t>A lot of security problems are the result </a:t>
            </a:r>
            <a:r>
              <a:rPr lang="en-US" sz="1800" b="1" i="0" err="1">
                <a:solidFill>
                  <a:srgbClr val="000000"/>
                </a:solidFill>
                <a:effectLst/>
                <a:latin typeface="Aptos" panose="020B0004020202020204" pitchFamily="34" charset="0"/>
              </a:rPr>
              <a:t>os</a:t>
            </a:r>
            <a:r>
              <a:rPr lang="en-US" sz="1800" b="1" i="0">
                <a:solidFill>
                  <a:srgbClr val="000000"/>
                </a:solidFill>
                <a:effectLst/>
                <a:latin typeface="Aptos" panose="020B0004020202020204" pitchFamily="34" charset="0"/>
              </a:rPr>
              <a:t> issues found in the code – with more people looking and the speed of resolution, open source is more secure.</a:t>
            </a:r>
          </a:p>
          <a:p>
            <a:endParaRPr lang="en-US"/>
          </a:p>
        </p:txBody>
      </p:sp>
      <p:sp>
        <p:nvSpPr>
          <p:cNvPr id="4" name="Slide Number Placeholder 3">
            <a:extLst>
              <a:ext uri="{FF2B5EF4-FFF2-40B4-BE49-F238E27FC236}">
                <a16:creationId xmlns:a16="http://schemas.microsoft.com/office/drawing/2014/main" id="{8DFF228B-47D4-2BA8-57F4-E86D3E96D373}"/>
              </a:ext>
            </a:extLst>
          </p:cNvPr>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2512228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1C7B7-9D0E-3225-712A-C0C4D94F3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B8621-6652-F430-E3D7-590EAAD8A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95552-8D8F-19EB-1F99-C655D898F065}"/>
              </a:ext>
            </a:extLst>
          </p:cNvPr>
          <p:cNvSpPr>
            <a:spLocks noGrp="1"/>
          </p:cNvSpPr>
          <p:nvPr>
            <p:ph type="body" idx="1"/>
          </p:nvPr>
        </p:nvSpPr>
        <p:spPr/>
        <p:txBody>
          <a:bodyPr/>
          <a:lstStyle/>
          <a:p>
            <a:pPr algn="l" rtl="0" fontAlgn="base">
              <a:lnSpc>
                <a:spcPts val="1569"/>
              </a:lnSpc>
              <a:buFont typeface="+mj-lt"/>
              <a:buAutoNum type="arabicPeriod"/>
            </a:pPr>
            <a:r>
              <a:rPr lang="en-US" sz="1800" b="0" i="0">
                <a:solidFill>
                  <a:srgbClr val="000000"/>
                </a:solidFill>
                <a:effectLst/>
                <a:latin typeface="Aptos" panose="020B0004020202020204" pitchFamily="34" charset="0"/>
              </a:rPr>
              <a:t>Support – Besides a powerful community open source lacks the traditional dedicated support compared to proprietary software. Relying on forums, documentation, or community-driven support channels for assistance can be concerning. Critical or complex projects may pose a significant challenge. </a:t>
            </a:r>
            <a:r>
              <a:rPr lang="en-US" sz="1800" b="1" i="0">
                <a:solidFill>
                  <a:srgbClr val="000000"/>
                </a:solidFill>
                <a:effectLst/>
                <a:latin typeface="Aptos" panose="020B0004020202020204" pitchFamily="34" charset="0"/>
              </a:rPr>
              <a:t>Up to 45% of engineers working with open-source have reported a lack of support for their projects</a:t>
            </a:r>
            <a:r>
              <a:rPr lang="en-US" sz="1800" b="0" i="0">
                <a:solidFill>
                  <a:srgbClr val="000000"/>
                </a:solidFill>
                <a:effectLst/>
                <a:latin typeface="Aptos" panose="020B0004020202020204" pitchFamily="34" charset="0"/>
              </a:rPr>
              <a:t>, BUT this is also an opportunity, provide support for a price.</a:t>
            </a:r>
          </a:p>
          <a:p>
            <a:pPr algn="l" rtl="0" fontAlgn="base">
              <a:lnSpc>
                <a:spcPts val="1569"/>
              </a:lnSpc>
              <a:buFont typeface="+mj-lt"/>
              <a:buAutoNum type="arabicPeriod" startAt="2"/>
            </a:pPr>
            <a:r>
              <a:rPr lang="en-US" sz="1800" b="0" i="0">
                <a:solidFill>
                  <a:srgbClr val="000000"/>
                </a:solidFill>
                <a:effectLst/>
                <a:latin typeface="Aptos" panose="020B0004020202020204" pitchFamily="34" charset="0"/>
              </a:rPr>
              <a:t>Fragmentation and compatibility – Since the open-source landscape comprises numerous projects, frameworks, and libraries, there is a high potential for fragmentation which can lead to compatibility challenges. Integrating different open-source components may require additional development effort to ensure smooth interoperability. </a:t>
            </a:r>
          </a:p>
          <a:p>
            <a:pPr algn="l" rtl="0" fontAlgn="base">
              <a:lnSpc>
                <a:spcPts val="1569"/>
              </a:lnSpc>
              <a:buFont typeface="+mj-lt"/>
              <a:buAutoNum type="arabicPeriod" startAt="3"/>
            </a:pPr>
            <a:r>
              <a:rPr lang="en-US" sz="1800" b="0" i="0">
                <a:solidFill>
                  <a:srgbClr val="000000"/>
                </a:solidFill>
                <a:effectLst/>
                <a:latin typeface="Aptos" panose="020B0004020202020204" pitchFamily="34" charset="0"/>
              </a:rPr>
              <a:t>Licensing – All OSS licenses are not the same and you must carefully evaluate the licensing terms and potential intellectual property implications when using OSS.  There are real consequences of failing to comply with the terms and requirements of the license. Besides the legal problems, this can slow down development and make you start over. </a:t>
            </a:r>
          </a:p>
          <a:p>
            <a:pPr algn="l" rtl="0" fontAlgn="base">
              <a:lnSpc>
                <a:spcPts val="1569"/>
              </a:lnSpc>
              <a:buFont typeface="+mj-lt"/>
              <a:buAutoNum type="arabicPeriod" startAt="3"/>
            </a:pPr>
            <a:r>
              <a:rPr lang="en-US" sz="1800" b="0" i="0">
                <a:solidFill>
                  <a:srgbClr val="000000"/>
                </a:solidFill>
                <a:effectLst/>
                <a:latin typeface="Aptos" panose="020B0004020202020204" pitchFamily="34" charset="0"/>
              </a:rPr>
              <a:t>Economic model – the traditional financial model where a developer is paid for writing unique code, can break down with open source.  </a:t>
            </a:r>
          </a:p>
        </p:txBody>
      </p:sp>
      <p:sp>
        <p:nvSpPr>
          <p:cNvPr id="4" name="Slide Number Placeholder 3">
            <a:extLst>
              <a:ext uri="{FF2B5EF4-FFF2-40B4-BE49-F238E27FC236}">
                <a16:creationId xmlns:a16="http://schemas.microsoft.com/office/drawing/2014/main" id="{A1BFB690-284F-3745-E8AD-15BB51F85C42}"/>
              </a:ext>
            </a:extLst>
          </p:cNvPr>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2813666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050E4-74AD-D88C-5236-08063C51D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9D039-58F1-FA5F-9080-E79837DD4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3DA2E-61DA-9B62-FDBB-DDA4DC01D365}"/>
              </a:ext>
            </a:extLst>
          </p:cNvPr>
          <p:cNvSpPr>
            <a:spLocks noGrp="1"/>
          </p:cNvSpPr>
          <p:nvPr>
            <p:ph type="body" idx="1"/>
          </p:nvPr>
        </p:nvSpPr>
        <p:spPr/>
        <p:txBody>
          <a:bodyPr/>
          <a:lstStyle/>
          <a:p>
            <a:pPr algn="l" rtl="0" fontAlgn="base">
              <a:lnSpc>
                <a:spcPts val="1569"/>
              </a:lnSpc>
              <a:buFont typeface="+mj-lt"/>
              <a:buNone/>
            </a:pPr>
            <a:r>
              <a:rPr lang="en-US" sz="1800" b="0" i="0">
                <a:solidFill>
                  <a:srgbClr val="000000"/>
                </a:solidFill>
                <a:effectLst/>
                <a:latin typeface="Aptos" panose="020B0004020202020204" pitchFamily="34" charset="0"/>
              </a:rPr>
              <a:t>The advantages outweigh the disadvantages.  It is impossible for the disadvantages to outweigh the ability to create better products, be more flexible, have greater security, a vibrant community all at a lower cost.  On top of all that, in Richard Stallman’s words – we are making the world a better place. </a:t>
            </a:r>
          </a:p>
          <a:p>
            <a:pPr algn="l" rtl="0" fontAlgn="base">
              <a:lnSpc>
                <a:spcPts val="1569"/>
              </a:lnSpc>
              <a:buFont typeface="+mj-lt"/>
              <a:buAutoNum type="arabicPeriod" startAt="2"/>
            </a:pPr>
            <a:r>
              <a:rPr lang="en-US" sz="1800" b="0" i="0">
                <a:solidFill>
                  <a:srgbClr val="000000"/>
                </a:solidFill>
                <a:effectLst/>
                <a:latin typeface="Aptos" panose="020B0004020202020204" pitchFamily="34" charset="0"/>
              </a:rPr>
              <a:t>The disadvantages can be minimized with attention and work.  Have a support strategy, plan for any compatibility and fragmentation concerns and understand the licenses.  It is important to realize that there is still work involved with open source code. </a:t>
            </a:r>
          </a:p>
          <a:p>
            <a:pPr algn="l" rtl="0" fontAlgn="base">
              <a:lnSpc>
                <a:spcPts val="1569"/>
              </a:lnSpc>
              <a:buFont typeface="+mj-lt"/>
              <a:buAutoNum type="arabicPeriod"/>
            </a:pPr>
            <a:r>
              <a:rPr lang="en-US" sz="1800" b="0" i="0">
                <a:solidFill>
                  <a:srgbClr val="000000"/>
                </a:solidFill>
                <a:effectLst/>
                <a:latin typeface="Aptos" panose="020B0004020202020204" pitchFamily="34" charset="0"/>
              </a:rPr>
              <a:t>There are already financial models that allow developers to take the tremendous advantages they can from open source, without risking their livelihoods.  Current models include paid support, software as a service, paid feature requests, and paid extensions, while new models like open-core are being developed Remember it is not ‘free’ as in “free beer”. </a:t>
            </a:r>
          </a:p>
          <a:p>
            <a:pPr algn="l" rtl="0" fontAlgn="base">
              <a:lnSpc>
                <a:spcPts val="1569"/>
              </a:lnSpc>
              <a:buFont typeface="+mj-lt"/>
              <a:buAutoNum type="arabicPeriod" startAt="3"/>
            </a:pPr>
            <a:r>
              <a:rPr lang="en-US" sz="1800" b="0" i="0">
                <a:solidFill>
                  <a:srgbClr val="000000"/>
                </a:solidFill>
                <a:effectLst/>
                <a:latin typeface="Aptos" panose="020B0004020202020204" pitchFamily="34" charset="0"/>
              </a:rPr>
              <a:t>Open source is the future</a:t>
            </a:r>
            <a:r>
              <a:rPr lang="en-US" sz="1800" b="1" i="0">
                <a:solidFill>
                  <a:srgbClr val="000000"/>
                </a:solidFill>
                <a:effectLst/>
                <a:latin typeface="Aptos" panose="020B0004020202020204" pitchFamily="34" charset="0"/>
              </a:rPr>
              <a:t>, let’s listen to what experts have to say</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"Open Source is the cornerstone of innovation, transparency, and collaboration, driving solutions that benefit everyone”. Richard Bian, head of Ant Group, at the Open Source Congress 2024. </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“Open source AI represents the world's best shot at harnessing this technology to create the greatest economic opportunity and security for everyone”.  </a:t>
            </a:r>
          </a:p>
          <a:p>
            <a:pPr marL="285750" indent="-285750"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Jeff Bezos.  Ai is arguably the most important technological innovation in the near future. </a:t>
            </a:r>
          </a:p>
          <a:p>
            <a:pPr algn="l" rtl="0" fontAlgn="base">
              <a:lnSpc>
                <a:spcPts val="1569"/>
              </a:lnSpc>
              <a:buFont typeface="+mj-lt"/>
              <a:buAutoNum type="arabicPeriod" startAt="3"/>
            </a:pPr>
            <a:r>
              <a:rPr lang="en-US" sz="1800" b="0" i="0">
                <a:solidFill>
                  <a:srgbClr val="000000"/>
                </a:solidFill>
                <a:effectLst/>
                <a:latin typeface="Aptos" panose="020B0004020202020204" pitchFamily="34" charset="0"/>
              </a:rPr>
              <a:t>It will continue to take over every domain that proprietary software touches. </a:t>
            </a:r>
          </a:p>
        </p:txBody>
      </p:sp>
      <p:sp>
        <p:nvSpPr>
          <p:cNvPr id="4" name="Slide Number Placeholder 3">
            <a:extLst>
              <a:ext uri="{FF2B5EF4-FFF2-40B4-BE49-F238E27FC236}">
                <a16:creationId xmlns:a16="http://schemas.microsoft.com/office/drawing/2014/main" id="{CA6F0CFC-22D0-11B8-FE9C-11DB66415C6A}"/>
              </a:ext>
            </a:extLst>
          </p:cNvPr>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3932138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SaaS = Software As A Service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 Used to denote a product or service.</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Only applies in specified area of business</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Qualification: Unique in specific area of commerce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Term: Indefinite term as long as in use and protected against becoming a common noun or verb. </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 Used to denote a product or service.</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Only applies in specified area of business</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Qualification: Unique in specific area of commerce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Term: Indefinite term as long as in use and protected against becoming a common noun or verb. </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Reproduce, Publish (distribute to public), Display/Exhibition, Perform,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Restrictions: Admission charge, Re-transmission</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Required: Original</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409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youtube.com/watch?v=zGM8PT1eAv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Fe9wiDfb0E&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youtube.com/watch?v=tk862BbjWx4"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houstonlawreview.org/article/92132-what-is-an-author-copyright-authorship-of-ai-art-through-a-philosophical-lens" TargetMode="External"/><Relationship Id="rId3" Type="http://schemas.openxmlformats.org/officeDocument/2006/relationships/hyperlink" Target="https://www.cnbc.com/2025/03/19/ai-art-cannot-be-copyrighted-appeals-court-rules.html" TargetMode="External"/><Relationship Id="rId7" Type="http://schemas.openxmlformats.org/officeDocument/2006/relationships/hyperlink" Target="https://www.businessinsider.com/openai-chatgpt-studio-ghibli-style-images-generation-grok-claude-genai-2025-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geekwire.com/2025/seattle-engineers-ghibli-style-image-goes-viral-and-sparks-some-backlash-over-ai-art/" TargetMode="External"/><Relationship Id="rId5" Type="http://schemas.openxmlformats.org/officeDocument/2006/relationships/hyperlink" Target="https://ourworldindata.org/grapher/artificial-intelligence-number-training-datapoints?time=1950-07-02..2025-01-22" TargetMode="External"/><Relationship Id="rId4" Type="http://schemas.openxmlformats.org/officeDocument/2006/relationships/hyperlink" Target="https://www.arl.org/blog/training-generative-ai-models-on-copyrighted-works-is-fair-use/" TargetMode="External"/><Relationship Id="rId9" Type="http://schemas.openxmlformats.org/officeDocument/2006/relationships/hyperlink" Target="https://journal.everypixel.com/ai-image-statistic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https://socialimps.com/assignments/referenc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ocialimps.keithpray.net/assignments/paper-guidelin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8" Type="http://schemas.openxmlformats.org/officeDocument/2006/relationships/hyperlink" Target="https://arxiv.org/html/2401.15497v4" TargetMode="External"/><Relationship Id="rId13" Type="http://schemas.openxmlformats.org/officeDocument/2006/relationships/hyperlink" Target="https://www.law.cornell.edu/uscode/text/17/107" TargetMode="External"/><Relationship Id="rId18" Type="http://schemas.openxmlformats.org/officeDocument/2006/relationships/hyperlink" Target="https://www.wsj.com/tech/ai/anthropic-scores-win-in-ai-copyright-dispute-with-record-labels-3f84be1c" TargetMode="External"/><Relationship Id="rId3" Type="http://schemas.openxmlformats.org/officeDocument/2006/relationships/hyperlink" Target="https://stable-diffusion-art.com/how-stable-diffusion-work/" TargetMode="External"/><Relationship Id="rId7" Type="http://schemas.openxmlformats.org/officeDocument/2006/relationships/hyperlink" Target="https://www.pbs.org/newshour/arts/visual-artists-fight-back-against-artificial-intelligence-companies-for-repurposing-their-work" TargetMode="External"/><Relationship Id="rId12" Type="http://schemas.openxmlformats.org/officeDocument/2006/relationships/hyperlink" Target="https://pdimagearchive.org/" TargetMode="External"/><Relationship Id="rId17" Type="http://schemas.openxmlformats.org/officeDocument/2006/relationships/hyperlink" Target="https://www.npr.org/2025/03/26/nx-s1-5288157/new-york-times-openai-copyright-case-goes-forward" TargetMode="External"/><Relationship Id="rId2" Type="http://schemas.openxmlformats.org/officeDocument/2006/relationships/hyperlink" Target="https://proceedings.neurips.cc/paper/2021/file/49ad23d1ec9fa4bd8d77d02681df5cfa-Paper.pdf" TargetMode="External"/><Relationship Id="rId16" Type="http://schemas.openxmlformats.org/officeDocument/2006/relationships/hyperlink" Target="https://openai.com/index/openai-and-journalism/" TargetMode="External"/><Relationship Id="rId1" Type="http://schemas.openxmlformats.org/officeDocument/2006/relationships/slideLayout" Target="../slideLayouts/slideLayout2.xml"/><Relationship Id="rId6" Type="http://schemas.openxmlformats.org/officeDocument/2006/relationships/hyperlink" Target="https://www.researchgate.net/publication/367719780_Web_Scraping_Techniques_and_Applications_A_Literature_Review" TargetMode="External"/><Relationship Id="rId11" Type="http://schemas.openxmlformats.org/officeDocument/2006/relationships/hyperlink" Target="https://www.loc.gov/free-to-use/" TargetMode="External"/><Relationship Id="rId5" Type="http://schemas.openxmlformats.org/officeDocument/2006/relationships/hyperlink" Target="https://www.hollywoodreporter.com/business/business-news/artists-score-major-win-copyright-case-against-ai-art-generators-1235973601/" TargetMode="External"/><Relationship Id="rId15" Type="http://schemas.openxmlformats.org/officeDocument/2006/relationships/hyperlink" Target="https://www.fbm.com/publications/what-recent-rulings-in-hiq-v-linkedin-and-other-cases-say-about-the-legality-of-data-scraping/" TargetMode="External"/><Relationship Id="rId10" Type="http://schemas.openxmlformats.org/officeDocument/2006/relationships/hyperlink" Target="https://www.nga.gov/open-access-images.html" TargetMode="External"/><Relationship Id="rId4" Type="http://schemas.openxmlformats.org/officeDocument/2006/relationships/hyperlink" Target="https://www.datacamp.com/tutorial/how-transformers-work" TargetMode="External"/><Relationship Id="rId9" Type="http://schemas.openxmlformats.org/officeDocument/2006/relationships/hyperlink" Target="https://www.metmuseum.org/policies/image-resources" TargetMode="External"/><Relationship Id="rId14" Type="http://schemas.openxmlformats.org/officeDocument/2006/relationships/hyperlink" Target="https://law.justia.com/cases/federal/appellate-courts/ca2/11-1197/11-1197-2013-04-25.html"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findlogovector.com/hiq-labs-logo-vector-svg/#google_vignette" TargetMode="External"/><Relationship Id="rId13" Type="http://schemas.openxmlformats.org/officeDocument/2006/relationships/hyperlink" Target="https://www.linkedin.com/company/universalmusicgroup" TargetMode="External"/><Relationship Id="rId3" Type="http://schemas.openxmlformats.org/officeDocument/2006/relationships/hyperlink" Target="https://www.hollywoodreporter.com/business/business-news/artists-score-major-win-copyright-case-against-ai-art-generators-1235973601/" TargetMode="External"/><Relationship Id="rId7" Type="http://schemas.openxmlformats.org/officeDocument/2006/relationships/hyperlink" Target="https://usnwc.libguides.com/copyright/publicdomain#:~:text=Pre%2D1930%20United%20States%20Materials,as%20of%201%20January%202025" TargetMode="External"/><Relationship Id="rId12" Type="http://schemas.openxmlformats.org/officeDocument/2006/relationships/hyperlink" Target="https://x.com/anthropicai" TargetMode="External"/><Relationship Id="rId2" Type="http://schemas.openxmlformats.org/officeDocument/2006/relationships/hyperlink" Target="https://www.theregister.com/2023/07/21/judge_ai_art/" TargetMode="External"/><Relationship Id="rId1" Type="http://schemas.openxmlformats.org/officeDocument/2006/relationships/slideLayout" Target="../slideLayouts/slideLayout2.xml"/><Relationship Id="rId6" Type="http://schemas.openxmlformats.org/officeDocument/2006/relationships/hyperlink" Target="https://haveibeentrained.com/" TargetMode="External"/><Relationship Id="rId11" Type="http://schemas.openxmlformats.org/officeDocument/2006/relationships/hyperlink" Target="https://help.nytimes.com/hc/en-us/articles/115014893428-Terms-of-Service" TargetMode="External"/><Relationship Id="rId5" Type="http://schemas.openxmlformats.org/officeDocument/2006/relationships/hyperlink" Target="https://www.fairlicensing.com/en/blog/robert-kneschke-vs.-laion-e.vlegal-battle-over-ai-and-copyright?utm_source=chatgpt.com" TargetMode="External"/><Relationship Id="rId10" Type="http://schemas.openxmlformats.org/officeDocument/2006/relationships/hyperlink" Target="https://www.youtube.com/OpenAI" TargetMode="External"/><Relationship Id="rId4" Type="http://schemas.openxmlformats.org/officeDocument/2006/relationships/hyperlink" Target="https://jipel.law.nyu.edu/andersen-v-stability-ai-the-landmark-case-unpacking-the-copyright-risks-of-ai-image-generators/" TargetMode="External"/><Relationship Id="rId9" Type="http://schemas.openxmlformats.org/officeDocument/2006/relationships/hyperlink" Target="https://www.facebook.com/LinkedIn/" TargetMode="External"/><Relationship Id="rId14" Type="http://schemas.openxmlformats.org/officeDocument/2006/relationships/hyperlink" Target="https://www.kqed.org/arts/13934119/artists-ai-lawsuit-artificial-intelligence-stable-diffusion-deviantar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blog.worldline.tech/2018/10/29/opensource-history.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ebmantra.net/blog/advantages-of-open-source-technology/1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chatgpt.com/c/67e98c94-c3c0-800a-9106-61135090870b"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clearinsights.io/blog/open-source-software-the-future-of-software-develop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nterprisersproject.com/article/2015/1/top-advantages-open-source-offers-over-proprietary-solutions" TargetMode="External"/><Relationship Id="rId13" Type="http://schemas.openxmlformats.org/officeDocument/2006/relationships/hyperlink" Target="https://www.linuxfoundation.org/blog/the-value-of-open-source-software-is-more-than-cost-savings" TargetMode="External"/><Relationship Id="rId3" Type="http://schemas.openxmlformats.org/officeDocument/2006/relationships/hyperlink" Target="https://www.technologyreview.com/2023/08/17/1077498/future-open-source/" TargetMode="External"/><Relationship Id="rId7" Type="http://schemas.openxmlformats.org/officeDocument/2006/relationships/hyperlink" Target="https://www.bairesdev.com/blog/the-pros-and-cons-of-open-source-software-a-guide-for-developers-and-executives/" TargetMode="External"/><Relationship Id="rId12" Type="http://schemas.openxmlformats.org/officeDocument/2006/relationships/hyperlink" Target="https://www.wired.com/2012/01/meet-bill-gates/" TargetMode="External"/><Relationship Id="rId2" Type="http://schemas.openxmlformats.org/officeDocument/2006/relationships/hyperlink" Target="https://www.freecodecamp.org/news/brief-history-of-open-source/" TargetMode="External"/><Relationship Id="rId1" Type="http://schemas.openxmlformats.org/officeDocument/2006/relationships/slideLayout" Target="../slideLayouts/slideLayout2.xml"/><Relationship Id="rId6" Type="http://schemas.openxmlformats.org/officeDocument/2006/relationships/hyperlink" Target="https://www.library.hbs.edu/working-knowledge/open-source-software-the-nine-trillion-resource-companies-take-for-granted" TargetMode="External"/><Relationship Id="rId11" Type="http://schemas.openxmlformats.org/officeDocument/2006/relationships/hyperlink" Target="https://gregrobison.medium.com/metas-ai-revolution-open-source-as-a-competitive-advantage-cff6a902a388" TargetMode="External"/><Relationship Id="rId5" Type="http://schemas.openxmlformats.org/officeDocument/2006/relationships/hyperlink" Target="https://www.blackduck.com/blog/open-source-trends-ossra-report.html" TargetMode="External"/><Relationship Id="rId10" Type="http://schemas.openxmlformats.org/officeDocument/2006/relationships/hyperlink" Target="https://opensource.org/blog/highlights-from-our-participation-at-open-source-congress-2024" TargetMode="External"/><Relationship Id="rId4" Type="http://schemas.openxmlformats.org/officeDocument/2006/relationships/hyperlink" Target="https://www.azquotes.com/author/13994-Richard_Stallman" TargetMode="External"/><Relationship Id="rId9" Type="http://schemas.openxmlformats.org/officeDocument/2006/relationships/hyperlink" Target="https://thenextweb.com/news/6-ways-open-source-devs-can-make-money-syndicat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pic>
        <p:nvPicPr>
          <p:cNvPr id="5" name="Picture 2" descr="https://492152-1554050-1-raikfcquaxqncofqfm.stackpathdns.com/wp-content/uploads/2019/10/dontdownloadthissong-675-sized.png">
            <a:hlinkClick r:id="rId4"/>
            <a:extLst>
              <a:ext uri="{FF2B5EF4-FFF2-40B4-BE49-F238E27FC236}">
                <a16:creationId xmlns:a16="http://schemas.microsoft.com/office/drawing/2014/main" id="{05EB6802-21D4-A94E-ABC5-3D1A456FA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63" y="4342343"/>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5859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14</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grpSp>
        <p:nvGrpSpPr>
          <p:cNvPr id="2" name="Group 1">
            <a:extLst>
              <a:ext uri="{FF2B5EF4-FFF2-40B4-BE49-F238E27FC236}">
                <a16:creationId xmlns:a16="http://schemas.microsoft.com/office/drawing/2014/main" id="{B2C22B96-8132-CE4E-AC9C-A95C301F52DC}"/>
              </a:ext>
            </a:extLst>
          </p:cNvPr>
          <p:cNvGrpSpPr/>
          <p:nvPr/>
        </p:nvGrpSpPr>
        <p:grpSpPr>
          <a:xfrm>
            <a:off x="3002564" y="4311396"/>
            <a:ext cx="3138872" cy="685800"/>
            <a:chOff x="2880928" y="4311396"/>
            <a:chExt cx="3138872" cy="685800"/>
          </a:xfrm>
        </p:grpSpPr>
        <p:pic>
          <p:nvPicPr>
            <p:cNvPr id="11" name="Picture 12" descr="Video for welcome to life tom scott">
              <a:hlinkClick r:id="rId3"/>
              <a:extLst>
                <a:ext uri="{FF2B5EF4-FFF2-40B4-BE49-F238E27FC236}">
                  <a16:creationId xmlns:a16="http://schemas.microsoft.com/office/drawing/2014/main" id="{DC29AB0D-24A7-8F4C-98DC-631F5F73E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311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pyright: Forever Less One Day - YouTube">
              <a:hlinkClick r:id="rId5"/>
              <a:extLst>
                <a:ext uri="{FF2B5EF4-FFF2-40B4-BE49-F238E27FC236}">
                  <a16:creationId xmlns:a16="http://schemas.microsoft.com/office/drawing/2014/main" id="{283C63D6-EA4C-4B4E-9538-2A40C5EA2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928" y="4396740"/>
              <a:ext cx="914400" cy="51511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BBCFB22C-EA62-878B-A8C2-923ADA3EC374}"/>
              </a:ext>
            </a:extLst>
          </p:cNvPr>
          <p:cNvSpPr txBox="1"/>
          <p:nvPr/>
        </p:nvSpPr>
        <p:spPr>
          <a:xfrm>
            <a:off x="3222842" y="4220170"/>
            <a:ext cx="587168" cy="923330"/>
          </a:xfrm>
          <a:prstGeom prst="rect">
            <a:avLst/>
          </a:prstGeom>
          <a:noFill/>
        </p:spPr>
        <p:txBody>
          <a:bodyPr wrap="square" rtlCol="0">
            <a:spAutoFit/>
          </a:bodyPr>
          <a:lstStyle/>
          <a:p>
            <a:pPr>
              <a:lnSpc>
                <a:spcPct val="90000"/>
              </a:lnSpc>
            </a:pPr>
            <a:r>
              <a:rPr lang="en-US" sz="6000" b="1" dirty="0">
                <a:solidFill>
                  <a:schemeClr val="bg2"/>
                </a:solidFill>
              </a:rPr>
              <a:t>X</a:t>
            </a:r>
          </a:p>
        </p:txBody>
      </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2482732484"/>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What Really</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4521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lnSpcReduction="10000"/>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due</a:t>
            </a:r>
          </a:p>
          <a:p>
            <a:r>
              <a:rPr lang="en-US" dirty="0"/>
              <a:t>Filter first profile so that the information is for you.</a:t>
            </a:r>
          </a:p>
          <a:p>
            <a:r>
              <a:rPr lang="en-US" dirty="0"/>
              <a:t>Provide as paper appendix</a:t>
            </a:r>
          </a:p>
          <a:p>
            <a:pPr lvl="1"/>
            <a:r>
              <a:rPr lang="en-US" dirty="0"/>
              <a:t>Summary is fine. No details needed unless you for making a point.</a:t>
            </a:r>
          </a:p>
        </p:txBody>
      </p:sp>
      <p:sp>
        <p:nvSpPr>
          <p:cNvPr id="6" name="Content Placeholder 5"/>
          <p:cNvSpPr>
            <a:spLocks noGrp="1"/>
          </p:cNvSpPr>
          <p:nvPr>
            <p:ph sz="half" idx="2"/>
          </p:nvPr>
        </p:nvSpPr>
        <p:spPr/>
        <p:txBody>
          <a:bodyPr>
            <a:normAutofit lnSpcReduction="10000"/>
          </a:bodyPr>
          <a:lstStyle/>
          <a:p>
            <a:r>
              <a:rPr lang="en-US" dirty="0"/>
              <a:t>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 use of the data? If not and you want to, request its use be discontinued and share the experience. </a:t>
            </a:r>
          </a:p>
          <a:p>
            <a:r>
              <a:rPr lang="en-US" dirty="0"/>
              <a:t>Be creative, anyone can type a name into Google</a:t>
            </a:r>
          </a:p>
          <a:p>
            <a:r>
              <a:rPr lang="en-US" dirty="0"/>
              <a:t>Do not pay for search services</a:t>
            </a:r>
          </a:p>
          <a:p>
            <a:r>
              <a:rPr lang="en-US" dirty="0"/>
              <a:t>Subscribe to the Discussion Board</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fontScale="92500" lnSpcReduction="10000"/>
          </a:bodyPr>
          <a:lstStyle/>
          <a:p>
            <a:r>
              <a:rPr lang="en-US" dirty="0"/>
              <a:t>Decide how, if at all, you, or people in general, should change their online activities.</a:t>
            </a:r>
          </a:p>
          <a:p>
            <a:r>
              <a:rPr lang="en-US" dirty="0"/>
              <a:t>Example considerations:</a:t>
            </a:r>
          </a:p>
          <a:p>
            <a:pPr lvl="1"/>
            <a:r>
              <a:rPr lang="en-US" dirty="0"/>
              <a:t>What impression would the profile make on a potential employer?</a:t>
            </a:r>
          </a:p>
          <a:p>
            <a:pPr lvl="1"/>
            <a:r>
              <a:rPr lang="en-US" dirty="0"/>
              <a:t>What would an elder family member (or equivalent) think?</a:t>
            </a:r>
          </a:p>
          <a:p>
            <a:pPr lvl="1"/>
            <a:r>
              <a:rPr lang="en-US" dirty="0"/>
              <a:t>Are you comfortable with what you found or did not find?</a:t>
            </a:r>
          </a:p>
          <a:p>
            <a:pPr lvl="1"/>
            <a:r>
              <a:rPr lang="en-US" dirty="0"/>
              <a:t>Did your views of protecting your privacy change?</a:t>
            </a:r>
          </a:p>
          <a:p>
            <a:r>
              <a:rPr lang="en-US" dirty="0"/>
              <a:t>Refer to search results to support your conclusion</a:t>
            </a:r>
          </a:p>
          <a:p>
            <a:r>
              <a:rPr lang="en-US" dirty="0"/>
              <a:t>5 High quality sources still required</a:t>
            </a:r>
          </a:p>
          <a:p>
            <a:pPr lvl="1"/>
            <a:r>
              <a:rPr lang="en-US" dirty="0"/>
              <a:t>Sites used in search techniques do not count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7933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your thoughts are heard</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2859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and art: A flaw in copyright law</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Owen Hart</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34230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Facts</a:t>
            </a:r>
          </a:p>
        </p:txBody>
      </p:sp>
      <p:sp>
        <p:nvSpPr>
          <p:cNvPr id="3" name="Content Placeholder 2"/>
          <p:cNvSpPr>
            <a:spLocks noGrp="1"/>
          </p:cNvSpPr>
          <p:nvPr>
            <p:ph sz="half" idx="1"/>
          </p:nvPr>
        </p:nvSpPr>
        <p:spPr>
          <a:xfrm>
            <a:off x="538424" y="1352551"/>
            <a:ext cx="3733800" cy="3352800"/>
          </a:xfrm>
        </p:spPr>
        <p:txBody>
          <a:bodyPr/>
          <a:lstStyle/>
          <a:p>
            <a:r>
              <a:rPr lang="en-US" dirty="0"/>
              <a:t>AI art cannot be under copyright [1]</a:t>
            </a:r>
          </a:p>
          <a:p>
            <a:endParaRPr lang="en-US" dirty="0"/>
          </a:p>
          <a:p>
            <a:r>
              <a:rPr lang="en-US" dirty="0"/>
              <a:t>LLMs are trained off copyrighted works [2]</a:t>
            </a:r>
          </a:p>
          <a:p>
            <a:endParaRPr lang="en-US" dirty="0"/>
          </a:p>
          <a:p>
            <a:r>
              <a:rPr lang="en-US" dirty="0"/>
              <a:t>DALL-E 2 – 650 million images</a:t>
            </a:r>
          </a:p>
        </p:txBody>
      </p:sp>
      <p:sp>
        <p:nvSpPr>
          <p:cNvPr id="4" name="Content Placeholder 3"/>
          <p:cNvSpPr>
            <a:spLocks noGrp="1"/>
          </p:cNvSpPr>
          <p:nvPr>
            <p:ph sz="half" idx="2"/>
          </p:nvPr>
        </p:nvSpPr>
        <p:spPr>
          <a:xfrm>
            <a:off x="6454586" y="4274244"/>
            <a:ext cx="359673" cy="390294"/>
          </a:xfrm>
          <a:ln>
            <a:solidFill>
              <a:schemeClr val="bg1"/>
            </a:solidFill>
          </a:ln>
        </p:spPr>
        <p:txBody>
          <a:bodyPr anchor="ctr">
            <a:normAutofit/>
          </a:bodyPr>
          <a:lstStyle/>
          <a:p>
            <a:pPr marL="0" indent="0">
              <a:spcBef>
                <a:spcPts val="600"/>
              </a:spcBef>
              <a:buNone/>
            </a:pPr>
            <a:r>
              <a:rPr lang="en-US" sz="800" dirty="0"/>
              <a:t>[3]</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Owen Hart</a:t>
            </a:r>
          </a:p>
        </p:txBody>
      </p:sp>
      <p:pic>
        <p:nvPicPr>
          <p:cNvPr id="13" name="Picture 12" descr="A screen shot of a white sheet&#10;&#10;AI-generated content may be incorrect.">
            <a:extLst>
              <a:ext uri="{FF2B5EF4-FFF2-40B4-BE49-F238E27FC236}">
                <a16:creationId xmlns:a16="http://schemas.microsoft.com/office/drawing/2014/main" id="{0EFBA082-29D0-1CA5-C3C5-8F1AFE15E5D8}"/>
              </a:ext>
            </a:extLst>
          </p:cNvPr>
          <p:cNvPicPr>
            <a:picLocks noChangeAspect="1"/>
          </p:cNvPicPr>
          <p:nvPr/>
        </p:nvPicPr>
        <p:blipFill>
          <a:blip r:embed="rId3"/>
          <a:stretch>
            <a:fillRect/>
          </a:stretch>
        </p:blipFill>
        <p:spPr>
          <a:xfrm>
            <a:off x="4124847" y="690501"/>
            <a:ext cx="5019153" cy="3542931"/>
          </a:xfrm>
          <a:prstGeom prst="rect">
            <a:avLst/>
          </a:prstGeom>
        </p:spPr>
      </p:pic>
    </p:spTree>
    <p:extLst>
      <p:ext uri="{BB962C8B-B14F-4D97-AF65-F5344CB8AC3E}">
        <p14:creationId xmlns:p14="http://schemas.microsoft.com/office/powerpoint/2010/main" val="324917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D92B8-DCC1-71F8-E452-F65B341B8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528FC-0EDE-DC2D-93B8-285E1987672F}"/>
              </a:ext>
            </a:extLst>
          </p:cNvPr>
          <p:cNvSpPr>
            <a:spLocks noGrp="1"/>
          </p:cNvSpPr>
          <p:nvPr>
            <p:ph type="title"/>
          </p:nvPr>
        </p:nvSpPr>
        <p:spPr/>
        <p:txBody>
          <a:bodyPr/>
          <a:lstStyle/>
          <a:p>
            <a:r>
              <a:rPr lang="en-US" dirty="0"/>
              <a:t>Copying “style”</a:t>
            </a:r>
          </a:p>
        </p:txBody>
      </p:sp>
      <p:sp>
        <p:nvSpPr>
          <p:cNvPr id="3" name="Content Placeholder 2">
            <a:extLst>
              <a:ext uri="{FF2B5EF4-FFF2-40B4-BE49-F238E27FC236}">
                <a16:creationId xmlns:a16="http://schemas.microsoft.com/office/drawing/2014/main" id="{17DA188B-D5F1-DDAE-7A64-7D6E259EFDB0}"/>
              </a:ext>
            </a:extLst>
          </p:cNvPr>
          <p:cNvSpPr>
            <a:spLocks noGrp="1"/>
          </p:cNvSpPr>
          <p:nvPr>
            <p:ph sz="half" idx="1"/>
          </p:nvPr>
        </p:nvSpPr>
        <p:spPr/>
        <p:txBody>
          <a:bodyPr/>
          <a:lstStyle/>
          <a:p>
            <a:r>
              <a:rPr lang="en-US" dirty="0"/>
              <a:t>Style does not fall under copyright</a:t>
            </a:r>
          </a:p>
          <a:p>
            <a:endParaRPr lang="en-US" dirty="0"/>
          </a:p>
          <a:p>
            <a:r>
              <a:rPr lang="en-US" dirty="0"/>
              <a:t>Recent craze in “</a:t>
            </a:r>
            <a:r>
              <a:rPr lang="en-US" dirty="0" err="1"/>
              <a:t>Ghiblifying</a:t>
            </a:r>
            <a:r>
              <a:rPr lang="en-US" dirty="0"/>
              <a:t>”</a:t>
            </a:r>
          </a:p>
          <a:p>
            <a:endParaRPr lang="en-US" dirty="0"/>
          </a:p>
          <a:p>
            <a:r>
              <a:rPr lang="en-US" dirty="0"/>
              <a:t>What is the “soul” of art?</a:t>
            </a:r>
          </a:p>
          <a:p>
            <a:endParaRPr lang="en-US" dirty="0"/>
          </a:p>
          <a:p>
            <a:r>
              <a:rPr lang="en-US" dirty="0"/>
              <a:t>[4]</a:t>
            </a:r>
          </a:p>
        </p:txBody>
      </p:sp>
      <p:sp>
        <p:nvSpPr>
          <p:cNvPr id="5" name="Footer Placeholder 4">
            <a:extLst>
              <a:ext uri="{FF2B5EF4-FFF2-40B4-BE49-F238E27FC236}">
                <a16:creationId xmlns:a16="http://schemas.microsoft.com/office/drawing/2014/main" id="{4020ECDF-E891-4616-729C-92FD04F7138E}"/>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914B4274-5A52-00F4-D969-ADA1ACD3031B}"/>
              </a:ext>
            </a:extLst>
          </p:cNvPr>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a:extLst>
              <a:ext uri="{FF2B5EF4-FFF2-40B4-BE49-F238E27FC236}">
                <a16:creationId xmlns:a16="http://schemas.microsoft.com/office/drawing/2014/main" id="{846D0884-D739-7D86-8A88-ADA24192417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Owen Hart</a:t>
            </a:r>
          </a:p>
        </p:txBody>
      </p:sp>
      <p:pic>
        <p:nvPicPr>
          <p:cNvPr id="1026" name="Picture 2" descr="A photo of a cat and the Studio Ghibli-style picture generated by Grok 3.">
            <a:extLst>
              <a:ext uri="{FF2B5EF4-FFF2-40B4-BE49-F238E27FC236}">
                <a16:creationId xmlns:a16="http://schemas.microsoft.com/office/drawing/2014/main" id="{1C44B82D-EBC6-81A3-F883-942BD3179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750" y="819150"/>
            <a:ext cx="3645748" cy="36457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6B60377-DB10-F2CA-B682-6D0D718C123E}"/>
              </a:ext>
            </a:extLst>
          </p:cNvPr>
          <p:cNvSpPr>
            <a:spLocks noGrp="1"/>
          </p:cNvSpPr>
          <p:nvPr>
            <p:ph sz="half" idx="2"/>
          </p:nvPr>
        </p:nvSpPr>
        <p:spPr>
          <a:xfrm>
            <a:off x="6739787" y="4469391"/>
            <a:ext cx="359673" cy="390294"/>
          </a:xfrm>
          <a:ln>
            <a:solidFill>
              <a:schemeClr val="bg1"/>
            </a:solidFill>
          </a:ln>
        </p:spPr>
        <p:txBody>
          <a:bodyPr anchor="ctr">
            <a:normAutofit/>
          </a:bodyPr>
          <a:lstStyle/>
          <a:p>
            <a:pPr marL="0" indent="0">
              <a:spcBef>
                <a:spcPts val="600"/>
              </a:spcBef>
              <a:buNone/>
            </a:pPr>
            <a:r>
              <a:rPr lang="en-US" sz="800" dirty="0"/>
              <a:t>[5]</a:t>
            </a:r>
          </a:p>
        </p:txBody>
      </p:sp>
    </p:spTree>
    <p:extLst>
      <p:ext uri="{BB962C8B-B14F-4D97-AF65-F5344CB8AC3E}">
        <p14:creationId xmlns:p14="http://schemas.microsoft.com/office/powerpoint/2010/main" val="3192275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20981-AD94-C031-F4E6-0D90E628C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5721C-3E4F-7AB1-F3BD-E87565F4DEC9}"/>
              </a:ext>
            </a:extLst>
          </p:cNvPr>
          <p:cNvSpPr>
            <a:spLocks noGrp="1"/>
          </p:cNvSpPr>
          <p:nvPr>
            <p:ph type="title"/>
          </p:nvPr>
        </p:nvSpPr>
        <p:spPr/>
        <p:txBody>
          <a:bodyPr/>
          <a:lstStyle/>
          <a:p>
            <a:r>
              <a:rPr lang="en-US" dirty="0"/>
              <a:t>What should be done?</a:t>
            </a:r>
          </a:p>
        </p:txBody>
      </p:sp>
      <p:sp>
        <p:nvSpPr>
          <p:cNvPr id="3" name="Content Placeholder 2">
            <a:extLst>
              <a:ext uri="{FF2B5EF4-FFF2-40B4-BE49-F238E27FC236}">
                <a16:creationId xmlns:a16="http://schemas.microsoft.com/office/drawing/2014/main" id="{B01AEBF0-FC70-EBE0-9C3A-862BEF5812A3}"/>
              </a:ext>
            </a:extLst>
          </p:cNvPr>
          <p:cNvSpPr>
            <a:spLocks noGrp="1"/>
          </p:cNvSpPr>
          <p:nvPr>
            <p:ph sz="half" idx="1"/>
          </p:nvPr>
        </p:nvSpPr>
        <p:spPr>
          <a:xfrm>
            <a:off x="682336" y="1352551"/>
            <a:ext cx="3733800" cy="3352800"/>
          </a:xfrm>
        </p:spPr>
        <p:txBody>
          <a:bodyPr/>
          <a:lstStyle/>
          <a:p>
            <a:r>
              <a:rPr lang="en-US" dirty="0"/>
              <a:t>Changing copyright law</a:t>
            </a:r>
          </a:p>
          <a:p>
            <a:endParaRPr lang="en-US" dirty="0"/>
          </a:p>
          <a:p>
            <a:r>
              <a:rPr lang="en-US" dirty="0"/>
              <a:t>Restrict training data</a:t>
            </a:r>
          </a:p>
          <a:p>
            <a:endParaRPr lang="en-US" dirty="0"/>
          </a:p>
          <a:p>
            <a:r>
              <a:rPr lang="en-US" dirty="0"/>
              <a:t>Preventing specific styles</a:t>
            </a:r>
          </a:p>
          <a:p>
            <a:pPr marL="0" indent="0">
              <a:buNone/>
            </a:pPr>
            <a:endParaRPr lang="en-US" dirty="0"/>
          </a:p>
          <a:p>
            <a:r>
              <a:rPr lang="en-US" dirty="0"/>
              <a:t>[6]</a:t>
            </a:r>
          </a:p>
        </p:txBody>
      </p:sp>
      <p:sp>
        <p:nvSpPr>
          <p:cNvPr id="4" name="Content Placeholder 3">
            <a:extLst>
              <a:ext uri="{FF2B5EF4-FFF2-40B4-BE49-F238E27FC236}">
                <a16:creationId xmlns:a16="http://schemas.microsoft.com/office/drawing/2014/main" id="{0530F7CD-CB59-BEFC-ABD6-59E8AA3D0F2F}"/>
              </a:ext>
            </a:extLst>
          </p:cNvPr>
          <p:cNvSpPr>
            <a:spLocks noGrp="1"/>
          </p:cNvSpPr>
          <p:nvPr>
            <p:ph sz="half" idx="2"/>
          </p:nvPr>
        </p:nvSpPr>
        <p:spPr>
          <a:xfrm>
            <a:off x="6041556" y="4334328"/>
            <a:ext cx="852055" cy="417369"/>
          </a:xfrm>
          <a:ln>
            <a:solidFill>
              <a:schemeClr val="bg1"/>
            </a:solidFill>
          </a:ln>
        </p:spPr>
        <p:txBody>
          <a:bodyPr anchor="ctr"/>
          <a:lstStyle/>
          <a:p>
            <a:pPr marL="0" indent="0" algn="ctr">
              <a:buNone/>
            </a:pPr>
            <a:r>
              <a:rPr lang="en-US" dirty="0"/>
              <a:t>[7]</a:t>
            </a:r>
          </a:p>
        </p:txBody>
      </p:sp>
      <p:sp>
        <p:nvSpPr>
          <p:cNvPr id="5" name="Footer Placeholder 4">
            <a:extLst>
              <a:ext uri="{FF2B5EF4-FFF2-40B4-BE49-F238E27FC236}">
                <a16:creationId xmlns:a16="http://schemas.microsoft.com/office/drawing/2014/main" id="{6D1C1B40-9ED0-88B0-8B08-8B40245E46C3}"/>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DB1EE3C8-0D50-EDB4-4E60-029E9FAB0212}"/>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BC0F2ED3-C55F-5B00-09EE-B53FEF8EFF9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Owen Hart</a:t>
            </a:r>
          </a:p>
        </p:txBody>
      </p:sp>
      <p:pic>
        <p:nvPicPr>
          <p:cNvPr id="9" name="Picture 8">
            <a:extLst>
              <a:ext uri="{FF2B5EF4-FFF2-40B4-BE49-F238E27FC236}">
                <a16:creationId xmlns:a16="http://schemas.microsoft.com/office/drawing/2014/main" id="{A816B1C3-5C7D-BCE6-1C9B-B8EF4804A2C1}"/>
              </a:ext>
            </a:extLst>
          </p:cNvPr>
          <p:cNvPicPr>
            <a:picLocks noChangeAspect="1"/>
          </p:cNvPicPr>
          <p:nvPr/>
        </p:nvPicPr>
        <p:blipFill>
          <a:blip r:embed="rId3"/>
          <a:stretch>
            <a:fillRect/>
          </a:stretch>
        </p:blipFill>
        <p:spPr>
          <a:xfrm>
            <a:off x="4045322" y="1240404"/>
            <a:ext cx="4981474" cy="2802079"/>
          </a:xfrm>
          <a:prstGeom prst="rect">
            <a:avLst/>
          </a:prstGeom>
        </p:spPr>
      </p:pic>
    </p:spTree>
    <p:extLst>
      <p:ext uri="{BB962C8B-B14F-4D97-AF65-F5344CB8AC3E}">
        <p14:creationId xmlns:p14="http://schemas.microsoft.com/office/powerpoint/2010/main" val="2207225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58090" y="1286737"/>
            <a:ext cx="7861069" cy="3484426"/>
          </a:xfrm>
        </p:spPr>
        <p:txBody>
          <a:bodyPr lIns="91440">
            <a:normAutofit lnSpcReduction="10000"/>
          </a:bodyPr>
          <a:lstStyle/>
          <a:p>
            <a:pPr marL="0" indent="0">
              <a:spcBef>
                <a:spcPts val="600"/>
              </a:spcBef>
              <a:buNone/>
            </a:pPr>
            <a:r>
              <a:rPr lang="en-US" sz="1200" dirty="0"/>
              <a:t>[1] Dan Mangan, Art created autonomously by AI cannot be copyrighted, federal appeals court rules, (March 19, 2025),  </a:t>
            </a:r>
            <a:r>
              <a:rPr lang="en-US" sz="1200" dirty="0">
                <a:hlinkClick r:id="rId3"/>
              </a:rPr>
              <a:t>https://www.cnbc.com/2025/03/19/ai-art-cannot-be-copyrighted-appeals-court-rules.html</a:t>
            </a:r>
            <a:r>
              <a:rPr lang="en-US" sz="1200" dirty="0"/>
              <a:t> (4/1/25)</a:t>
            </a:r>
          </a:p>
          <a:p>
            <a:pPr marL="0" indent="0">
              <a:spcBef>
                <a:spcPts val="600"/>
              </a:spcBef>
              <a:buNone/>
            </a:pPr>
            <a:r>
              <a:rPr lang="en-US" sz="1200" dirty="0"/>
              <a:t>[2] Katherine Klosek, Training Generative AI Models on Copyrighted Works Is Fair Use, (January 23, 2024), </a:t>
            </a:r>
            <a:r>
              <a:rPr lang="en-US" sz="1200" dirty="0">
                <a:hlinkClick r:id="rId4"/>
              </a:rPr>
              <a:t>https://www.arl.org/blog/training-generative-ai-models-on-copyrighted-works-is-fair-use/</a:t>
            </a:r>
            <a:r>
              <a:rPr lang="en-US" sz="1200" dirty="0"/>
              <a:t> (4/3/25)</a:t>
            </a:r>
          </a:p>
          <a:p>
            <a:pPr marL="0" indent="0">
              <a:spcBef>
                <a:spcPts val="600"/>
              </a:spcBef>
              <a:buNone/>
            </a:pPr>
            <a:r>
              <a:rPr lang="en-US" sz="1200" dirty="0"/>
              <a:t>[3] Datapoints used to train notable artificial intelligence systems, (March 12, 2025), </a:t>
            </a:r>
            <a:r>
              <a:rPr lang="en-US" sz="1200" dirty="0">
                <a:hlinkClick r:id="rId5"/>
              </a:rPr>
              <a:t>https://ourworldindata.org/</a:t>
            </a:r>
            <a:r>
              <a:rPr lang="en-US" sz="1200" dirty="0" err="1">
                <a:hlinkClick r:id="rId5"/>
              </a:rPr>
              <a:t>grapher</a:t>
            </a:r>
            <a:r>
              <a:rPr lang="en-US" sz="1200" dirty="0">
                <a:hlinkClick r:id="rId5"/>
              </a:rPr>
              <a:t>/</a:t>
            </a:r>
            <a:r>
              <a:rPr lang="en-US" sz="1200" dirty="0" err="1">
                <a:hlinkClick r:id="rId5"/>
              </a:rPr>
              <a:t>artificial-intelligence-number-training-datapoints?time</a:t>
            </a:r>
            <a:r>
              <a:rPr lang="en-US" sz="1200" dirty="0">
                <a:hlinkClick r:id="rId5"/>
              </a:rPr>
              <a:t>=1950-07-02..2025-01-22</a:t>
            </a:r>
            <a:r>
              <a:rPr lang="en-US" sz="1200" dirty="0"/>
              <a:t> </a:t>
            </a:r>
          </a:p>
          <a:p>
            <a:pPr marL="0" indent="0">
              <a:spcBef>
                <a:spcPts val="600"/>
              </a:spcBef>
              <a:buNone/>
            </a:pPr>
            <a:r>
              <a:rPr lang="en-US" sz="1200" dirty="0"/>
              <a:t>[4] Kurt Schlosser, Seattle engineer’s Ghibli-style image goes viral, and sparks some backlash over AI art, (March 31, 2025), </a:t>
            </a:r>
            <a:r>
              <a:rPr lang="en-US" sz="1200" dirty="0">
                <a:hlinkClick r:id="rId6"/>
              </a:rPr>
              <a:t>https://www.geekwire.com/2025/seattle-engineers-ghibli-style-image-goes-viral-and-sparks-some-backlash-over-ai-art/</a:t>
            </a:r>
            <a:r>
              <a:rPr lang="en-US" sz="1200" dirty="0"/>
              <a:t> </a:t>
            </a:r>
          </a:p>
          <a:p>
            <a:pPr marL="0" indent="0">
              <a:spcBef>
                <a:spcPts val="600"/>
              </a:spcBef>
              <a:buNone/>
            </a:pPr>
            <a:r>
              <a:rPr lang="en-US" sz="1200" dirty="0"/>
              <a:t>[5] Lee Chong Ming, OpenAI just made it harder to turn your pics into Studio Ghibli-style images, (March 27, 2025) </a:t>
            </a:r>
            <a:r>
              <a:rPr lang="en-US" sz="1200" dirty="0">
                <a:hlinkClick r:id="rId7"/>
              </a:rPr>
              <a:t>https://www.businessinsider.com/openai-chatgpt-studio-ghibli-style-images-generation-grok-claude-genai-2025-3</a:t>
            </a:r>
            <a:r>
              <a:rPr lang="en-US" sz="1200" dirty="0"/>
              <a:t> (4/3/25)</a:t>
            </a:r>
          </a:p>
          <a:p>
            <a:pPr marL="0" indent="0">
              <a:spcBef>
                <a:spcPts val="600"/>
              </a:spcBef>
              <a:buNone/>
            </a:pPr>
            <a:r>
              <a:rPr lang="en-US" sz="1200" dirty="0"/>
              <a:t>[6] Mackenzie Caldwell, What Is an “Author”?-Copyright Authorship of AI Art Through a Philosophical Lens, (December 11, 2023), </a:t>
            </a:r>
            <a:r>
              <a:rPr lang="en-US" sz="1200" dirty="0">
                <a:hlinkClick r:id="rId8"/>
              </a:rPr>
              <a:t>https://houstonlawreview.org/article/92132-what-is-an-author-copyright-authorship-of-ai-art-through-a-philosophical-lens</a:t>
            </a:r>
            <a:r>
              <a:rPr lang="en-US" sz="1200" dirty="0"/>
              <a:t> (4/3/25)</a:t>
            </a:r>
          </a:p>
          <a:p>
            <a:pPr marL="0" indent="0">
              <a:spcBef>
                <a:spcPts val="600"/>
              </a:spcBef>
              <a:buNone/>
            </a:pPr>
            <a:r>
              <a:rPr lang="en-US" sz="1200" dirty="0"/>
              <a:t>[7] Alina </a:t>
            </a:r>
            <a:r>
              <a:rPr lang="en-US" sz="1200" dirty="0" err="1"/>
              <a:t>Valyaeva</a:t>
            </a:r>
            <a:r>
              <a:rPr lang="en-US" sz="1200" dirty="0"/>
              <a:t>, People Are Creating an Average of 34 Million Images Per Day. Statistics for 2024, (August 15, 2023), </a:t>
            </a:r>
            <a:r>
              <a:rPr lang="en-US" sz="1200" dirty="0">
                <a:hlinkClick r:id="rId9"/>
              </a:rPr>
              <a:t>https://journal.everypixel.com/ai-image-statistics</a:t>
            </a:r>
            <a:r>
              <a:rPr lang="en-US" sz="1200" dirty="0"/>
              <a:t> (4/3/25)</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Owen Hart</a:t>
            </a:r>
          </a:p>
        </p:txBody>
      </p:sp>
    </p:spTree>
    <p:extLst>
      <p:ext uri="{BB962C8B-B14F-4D97-AF65-F5344CB8AC3E}">
        <p14:creationId xmlns:p14="http://schemas.microsoft.com/office/powerpoint/2010/main" val="299785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ea typeface="Cambria"/>
              </a:rPr>
              <a:t>Stealing from Artists to Feed THE AI</a:t>
            </a:r>
            <a:endParaRPr lang="en-US"/>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ea typeface="Cambria"/>
              </a:rPr>
              <a:t>Nicholas Kutschke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6327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BackGround</a:t>
            </a:r>
            <a:r>
              <a:rPr lang="en-US"/>
              <a:t> on AI ART Generation</a:t>
            </a:r>
            <a:endParaRPr lang="en-US">
              <a:ea typeface="Cambria"/>
            </a:endParaRPr>
          </a:p>
        </p:txBody>
      </p:sp>
      <p:sp>
        <p:nvSpPr>
          <p:cNvPr id="3" name="Content Placeholder 2"/>
          <p:cNvSpPr>
            <a:spLocks noGrp="1"/>
          </p:cNvSpPr>
          <p:nvPr>
            <p:ph sz="half" idx="1"/>
          </p:nvPr>
        </p:nvSpPr>
        <p:spPr>
          <a:xfrm>
            <a:off x="685800" y="2010316"/>
            <a:ext cx="3809281" cy="1756913"/>
          </a:xfrm>
        </p:spPr>
        <p:txBody>
          <a:bodyPr vert="horz" lIns="91436" tIns="45718" rIns="91436" bIns="45718" rtlCol="0" anchor="t">
            <a:normAutofit/>
          </a:bodyPr>
          <a:lstStyle/>
          <a:p>
            <a:pPr marL="205740" indent="-205740"/>
            <a:r>
              <a:rPr lang="en-US" dirty="0"/>
              <a:t>Generally talking about Diffusion</a:t>
            </a:r>
          </a:p>
          <a:p>
            <a:pPr marL="205740" indent="-205740"/>
            <a:r>
              <a:rPr lang="en-US" dirty="0">
                <a:ea typeface="Cambria"/>
              </a:rPr>
              <a:t>Training = diffusing a picture</a:t>
            </a:r>
          </a:p>
          <a:p>
            <a:pPr marL="205740" indent="-205740"/>
            <a:r>
              <a:rPr lang="en-US" dirty="0">
                <a:ea typeface="Cambria"/>
              </a:rPr>
              <a:t>Generating = reversing diffusion </a:t>
            </a:r>
          </a:p>
          <a:p>
            <a:pPr marL="411480" lvl="1" indent="-205740">
              <a:buFont typeface="Courier New" pitchFamily="34" charset="0"/>
              <a:buChar char="o"/>
            </a:pPr>
            <a:r>
              <a:rPr lang="en-US" dirty="0">
                <a:ea typeface="Cambria"/>
              </a:rPr>
              <a:t>Text transformer to take in prompts</a:t>
            </a:r>
          </a:p>
        </p:txBody>
      </p:sp>
      <p:pic>
        <p:nvPicPr>
          <p:cNvPr id="8" name="Content Placeholder 7" descr="A diagram of a process&#10;&#10;AI-generated content may be incorrect.">
            <a:extLst>
              <a:ext uri="{FF2B5EF4-FFF2-40B4-BE49-F238E27FC236}">
                <a16:creationId xmlns:a16="http://schemas.microsoft.com/office/drawing/2014/main" id="{CCA60F54-B351-FE38-C442-4CD3892B733B}"/>
              </a:ext>
            </a:extLst>
          </p:cNvPr>
          <p:cNvPicPr>
            <a:picLocks noGrp="1" noChangeAspect="1"/>
          </p:cNvPicPr>
          <p:nvPr>
            <p:ph sz="half" idx="2"/>
          </p:nvPr>
        </p:nvPicPr>
        <p:blipFill>
          <a:blip r:embed="rId3"/>
          <a:stretch>
            <a:fillRect/>
          </a:stretch>
        </p:blipFill>
        <p:spPr>
          <a:xfrm>
            <a:off x="5107286" y="3291176"/>
            <a:ext cx="3479656" cy="1506170"/>
          </a:xfrm>
          <a:ln>
            <a:solidFill>
              <a:schemeClr val="bg1"/>
            </a:solidFill>
          </a:ln>
        </p:spPr>
      </p:pic>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Nicholas Kutschke</a:t>
            </a:r>
            <a:endParaRPr lang="en-US"/>
          </a:p>
        </p:txBody>
      </p:sp>
      <p:pic>
        <p:nvPicPr>
          <p:cNvPr id="9" name="Picture 8" descr="A cat looking at the camera&#10;&#10;AI-generated content may be incorrect.">
            <a:extLst>
              <a:ext uri="{FF2B5EF4-FFF2-40B4-BE49-F238E27FC236}">
                <a16:creationId xmlns:a16="http://schemas.microsoft.com/office/drawing/2014/main" id="{B45855C6-4E66-EBEA-A04D-B0A5D4C767F0}"/>
              </a:ext>
            </a:extLst>
          </p:cNvPr>
          <p:cNvPicPr>
            <a:picLocks noChangeAspect="1"/>
          </p:cNvPicPr>
          <p:nvPr/>
        </p:nvPicPr>
        <p:blipFill>
          <a:blip r:embed="rId4"/>
          <a:stretch>
            <a:fillRect/>
          </a:stretch>
        </p:blipFill>
        <p:spPr>
          <a:xfrm>
            <a:off x="4495081" y="2156798"/>
            <a:ext cx="4287493" cy="905290"/>
          </a:xfrm>
          <a:prstGeom prst="rect">
            <a:avLst/>
          </a:prstGeom>
        </p:spPr>
      </p:pic>
      <p:pic>
        <p:nvPicPr>
          <p:cNvPr id="10" name="Picture 9" descr="A cat looking at the camera&#10;&#10;AI-generated content may be incorrect.">
            <a:extLst>
              <a:ext uri="{FF2B5EF4-FFF2-40B4-BE49-F238E27FC236}">
                <a16:creationId xmlns:a16="http://schemas.microsoft.com/office/drawing/2014/main" id="{02E3EFB8-6B3C-5D62-3827-7113BCD81061}"/>
              </a:ext>
            </a:extLst>
          </p:cNvPr>
          <p:cNvPicPr>
            <a:picLocks noChangeAspect="1"/>
          </p:cNvPicPr>
          <p:nvPr/>
        </p:nvPicPr>
        <p:blipFill>
          <a:blip r:embed="rId5"/>
          <a:stretch>
            <a:fillRect/>
          </a:stretch>
        </p:blipFill>
        <p:spPr>
          <a:xfrm>
            <a:off x="4509050" y="1000255"/>
            <a:ext cx="4275483" cy="902804"/>
          </a:xfrm>
          <a:prstGeom prst="rect">
            <a:avLst/>
          </a:prstGeom>
        </p:spPr>
      </p:pic>
      <p:sp>
        <p:nvSpPr>
          <p:cNvPr id="4" name="TextBox 3">
            <a:extLst>
              <a:ext uri="{FF2B5EF4-FFF2-40B4-BE49-F238E27FC236}">
                <a16:creationId xmlns:a16="http://schemas.microsoft.com/office/drawing/2014/main" id="{7A0D28A5-CF0D-40F7-B3A1-BF4BF50E164E}"/>
              </a:ext>
            </a:extLst>
          </p:cNvPr>
          <p:cNvSpPr txBox="1"/>
          <p:nvPr/>
        </p:nvSpPr>
        <p:spPr>
          <a:xfrm>
            <a:off x="5334111" y="1853024"/>
            <a:ext cx="2609432" cy="258532"/>
          </a:xfrm>
          <a:prstGeom prst="rect">
            <a:avLst/>
          </a:prstGeom>
          <a:noFill/>
        </p:spPr>
        <p:txBody>
          <a:bodyPr wrap="none" rtlCol="0">
            <a:spAutoFit/>
          </a:bodyPr>
          <a:lstStyle/>
          <a:p>
            <a:pPr>
              <a:lnSpc>
                <a:spcPct val="90000"/>
              </a:lnSpc>
            </a:pPr>
            <a:r>
              <a:rPr lang="en-US" sz="1200" dirty="0"/>
              <a:t>Forward Diffusion of a cat picture [2]</a:t>
            </a:r>
          </a:p>
        </p:txBody>
      </p:sp>
      <p:sp>
        <p:nvSpPr>
          <p:cNvPr id="11" name="TextBox 10">
            <a:extLst>
              <a:ext uri="{FF2B5EF4-FFF2-40B4-BE49-F238E27FC236}">
                <a16:creationId xmlns:a16="http://schemas.microsoft.com/office/drawing/2014/main" id="{A0923A3D-1A72-13ED-8DF2-5B8526AE151F}"/>
              </a:ext>
            </a:extLst>
          </p:cNvPr>
          <p:cNvSpPr txBox="1"/>
          <p:nvPr/>
        </p:nvSpPr>
        <p:spPr>
          <a:xfrm>
            <a:off x="5039504" y="3032644"/>
            <a:ext cx="3615220" cy="258532"/>
          </a:xfrm>
          <a:prstGeom prst="rect">
            <a:avLst/>
          </a:prstGeom>
          <a:noFill/>
        </p:spPr>
        <p:txBody>
          <a:bodyPr wrap="none" rtlCol="0">
            <a:spAutoFit/>
          </a:bodyPr>
          <a:lstStyle/>
          <a:p>
            <a:pPr>
              <a:lnSpc>
                <a:spcPct val="90000"/>
              </a:lnSpc>
            </a:pPr>
            <a:r>
              <a:rPr lang="en-US" sz="1200" dirty="0"/>
              <a:t>Reverse Diffusion of a cat picture [Adapted from [2]]</a:t>
            </a:r>
          </a:p>
        </p:txBody>
      </p:sp>
      <p:sp>
        <p:nvSpPr>
          <p:cNvPr id="12" name="TextBox 11">
            <a:extLst>
              <a:ext uri="{FF2B5EF4-FFF2-40B4-BE49-F238E27FC236}">
                <a16:creationId xmlns:a16="http://schemas.microsoft.com/office/drawing/2014/main" id="{64170DDA-EF42-F499-3C56-4F5342DE49FD}"/>
              </a:ext>
            </a:extLst>
          </p:cNvPr>
          <p:cNvSpPr txBox="1"/>
          <p:nvPr/>
        </p:nvSpPr>
        <p:spPr>
          <a:xfrm>
            <a:off x="5562600" y="4781550"/>
            <a:ext cx="2167068" cy="258532"/>
          </a:xfrm>
          <a:prstGeom prst="rect">
            <a:avLst/>
          </a:prstGeom>
          <a:noFill/>
        </p:spPr>
        <p:txBody>
          <a:bodyPr wrap="none" rtlCol="0">
            <a:spAutoFit/>
          </a:bodyPr>
          <a:lstStyle/>
          <a:p>
            <a:pPr>
              <a:lnSpc>
                <a:spcPct val="90000"/>
              </a:lnSpc>
            </a:pPr>
            <a:r>
              <a:rPr lang="en-US" sz="1200" dirty="0"/>
              <a:t>Embedding of Text Prompt [2]</a:t>
            </a:r>
          </a:p>
        </p:txBody>
      </p:sp>
    </p:spTree>
    <p:extLst>
      <p:ext uri="{BB962C8B-B14F-4D97-AF65-F5344CB8AC3E}">
        <p14:creationId xmlns:p14="http://schemas.microsoft.com/office/powerpoint/2010/main" val="2075725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C5BD-27FE-3794-33EF-864EA82D2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2B4FF-B6A7-503F-73A3-74ECDC59F7B7}"/>
              </a:ext>
            </a:extLst>
          </p:cNvPr>
          <p:cNvSpPr>
            <a:spLocks noGrp="1"/>
          </p:cNvSpPr>
          <p:nvPr>
            <p:ph type="title"/>
          </p:nvPr>
        </p:nvSpPr>
        <p:spPr/>
        <p:txBody>
          <a:bodyPr/>
          <a:lstStyle/>
          <a:p>
            <a:r>
              <a:rPr lang="en-US">
                <a:ea typeface="Cambria"/>
              </a:rPr>
              <a:t>Ethical Dilemma</a:t>
            </a:r>
          </a:p>
        </p:txBody>
      </p:sp>
      <p:sp>
        <p:nvSpPr>
          <p:cNvPr id="3" name="Content Placeholder 2">
            <a:extLst>
              <a:ext uri="{FF2B5EF4-FFF2-40B4-BE49-F238E27FC236}">
                <a16:creationId xmlns:a16="http://schemas.microsoft.com/office/drawing/2014/main" id="{B461536D-AEB3-C841-3516-E667F49B2113}"/>
              </a:ext>
            </a:extLst>
          </p:cNvPr>
          <p:cNvSpPr>
            <a:spLocks noGrp="1"/>
          </p:cNvSpPr>
          <p:nvPr>
            <p:ph sz="half" idx="1"/>
          </p:nvPr>
        </p:nvSpPr>
        <p:spPr>
          <a:xfrm>
            <a:off x="409526" y="1066800"/>
            <a:ext cx="4205959" cy="2825262"/>
          </a:xfrm>
        </p:spPr>
        <p:txBody>
          <a:bodyPr vert="horz" lIns="91436" tIns="45718" rIns="91436" bIns="45718" rtlCol="0" anchor="t">
            <a:normAutofit/>
          </a:bodyPr>
          <a:lstStyle/>
          <a:p>
            <a:pPr marL="205740" indent="-205740"/>
            <a:r>
              <a:rPr lang="en-US" dirty="0">
                <a:ea typeface="Cambria"/>
              </a:rPr>
              <a:t>Large databases of images are needed</a:t>
            </a:r>
          </a:p>
          <a:p>
            <a:pPr marL="205740" indent="-205740"/>
            <a:r>
              <a:rPr lang="en-US" dirty="0">
                <a:ea typeface="Cambria"/>
              </a:rPr>
              <a:t>These usually scrape images from the internet</a:t>
            </a:r>
          </a:p>
          <a:p>
            <a:pPr marL="205740" indent="-205740"/>
            <a:r>
              <a:rPr lang="en-US" dirty="0">
                <a:ea typeface="Cambria"/>
              </a:rPr>
              <a:t>An untold amount of copyright works </a:t>
            </a:r>
          </a:p>
          <a:p>
            <a:pPr marL="411508" lvl="1" indent="-205740"/>
            <a:r>
              <a:rPr lang="en-US" b="0" dirty="0">
                <a:effectLst/>
              </a:rPr>
              <a:t>Grzegorz Rutkowski - at least 35 separate works</a:t>
            </a:r>
          </a:p>
          <a:p>
            <a:pPr marL="411508" lvl="1" indent="-205740"/>
            <a:r>
              <a:rPr lang="en-US" sz="1300" b="0" i="0" u="none" strike="noStrike" dirty="0">
                <a:effectLst/>
                <a:latin typeface="Arial" panose="020B0604020202020204" pitchFamily="34" charset="0"/>
              </a:rPr>
              <a:t>Sarah Anderson - at least 40 separate works</a:t>
            </a:r>
          </a:p>
          <a:p>
            <a:pPr marL="411508" lvl="1" indent="-205740"/>
            <a:r>
              <a:rPr lang="en-US" sz="1300" b="0" i="0" u="none" strike="noStrike" dirty="0">
                <a:effectLst/>
                <a:latin typeface="Arial" panose="020B0604020202020204" pitchFamily="34" charset="0"/>
              </a:rPr>
              <a:t>Kelly McKernan - at least 20 separate works</a:t>
            </a:r>
            <a:endParaRPr lang="en-US" dirty="0">
              <a:ea typeface="Cambria"/>
            </a:endParaRPr>
          </a:p>
        </p:txBody>
      </p:sp>
      <p:sp>
        <p:nvSpPr>
          <p:cNvPr id="5" name="Footer Placeholder 4">
            <a:extLst>
              <a:ext uri="{FF2B5EF4-FFF2-40B4-BE49-F238E27FC236}">
                <a16:creationId xmlns:a16="http://schemas.microsoft.com/office/drawing/2014/main" id="{54081201-0A37-E30C-3FCD-3FAD5181DC3F}"/>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CFCD16F2-9F7B-E36C-B18E-E0E3E3B59F84}"/>
              </a:ext>
            </a:extLst>
          </p:cNvPr>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a:extLst>
              <a:ext uri="{FF2B5EF4-FFF2-40B4-BE49-F238E27FC236}">
                <a16:creationId xmlns:a16="http://schemas.microsoft.com/office/drawing/2014/main" id="{B29D2498-C102-1700-1C0E-40DD2289FCEF}"/>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Nicholas Kutschke</a:t>
            </a:r>
            <a:endParaRPr lang="en-US"/>
          </a:p>
        </p:txBody>
      </p:sp>
      <p:sp>
        <p:nvSpPr>
          <p:cNvPr id="4" name="Content Placeholder 2">
            <a:extLst>
              <a:ext uri="{FF2B5EF4-FFF2-40B4-BE49-F238E27FC236}">
                <a16:creationId xmlns:a16="http://schemas.microsoft.com/office/drawing/2014/main" id="{EC3DE326-D32D-032E-A9DF-C7CDCDA27621}"/>
              </a:ext>
            </a:extLst>
          </p:cNvPr>
          <p:cNvSpPr txBox="1">
            <a:spLocks/>
          </p:cNvSpPr>
          <p:nvPr/>
        </p:nvSpPr>
        <p:spPr>
          <a:xfrm>
            <a:off x="534477" y="3711466"/>
            <a:ext cx="3809281" cy="1432034"/>
          </a:xfrm>
          <a:prstGeom prst="rect">
            <a:avLst/>
          </a:prstGeom>
        </p:spPr>
        <p:txBody>
          <a:bodyPr vert="horz" lIns="91436" tIns="45718" rIns="91436" bIns="45718" rtlCol="0" anchor="t">
            <a:normAutofit fontScale="925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sz="2400" dirty="0">
                <a:ea typeface="Cambria"/>
              </a:rPr>
              <a:t>Commercial AI art generators should not be allowed to use copyrighted images to train their models</a:t>
            </a:r>
          </a:p>
        </p:txBody>
      </p:sp>
      <p:pic>
        <p:nvPicPr>
          <p:cNvPr id="1028" name="Picture 4" descr="no caption found">
            <a:extLst>
              <a:ext uri="{FF2B5EF4-FFF2-40B4-BE49-F238E27FC236}">
                <a16:creationId xmlns:a16="http://schemas.microsoft.com/office/drawing/2014/main" id="{90AD7918-D2D6-7207-F721-A33828051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796" y="2728883"/>
            <a:ext cx="1707459" cy="1754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63BC09F-512D-F0CC-4487-1C749DBB9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565" y="1432034"/>
            <a:ext cx="1773595" cy="2279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caption found">
            <a:extLst>
              <a:ext uri="{FF2B5EF4-FFF2-40B4-BE49-F238E27FC236}">
                <a16:creationId xmlns:a16="http://schemas.microsoft.com/office/drawing/2014/main" id="{E5FA9D64-3A56-3C1B-F765-61355E8259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564" y="851916"/>
            <a:ext cx="1661922" cy="16619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5C7DF52-805F-BA49-758B-F3DA32FFC2F2}"/>
              </a:ext>
            </a:extLst>
          </p:cNvPr>
          <p:cNvSpPr txBox="1"/>
          <p:nvPr/>
        </p:nvSpPr>
        <p:spPr>
          <a:xfrm>
            <a:off x="4591594" y="4514897"/>
            <a:ext cx="4205960" cy="313932"/>
          </a:xfrm>
          <a:prstGeom prst="rect">
            <a:avLst/>
          </a:prstGeom>
          <a:noFill/>
        </p:spPr>
        <p:txBody>
          <a:bodyPr wrap="none" rtlCol="0">
            <a:spAutoFit/>
          </a:bodyPr>
          <a:lstStyle/>
          <a:p>
            <a:pPr>
              <a:lnSpc>
                <a:spcPct val="90000"/>
              </a:lnSpc>
            </a:pPr>
            <a:r>
              <a:rPr lang="en-US" sz="1600" dirty="0"/>
              <a:t>Sample of plaintiff works used in training [23]</a:t>
            </a:r>
          </a:p>
        </p:txBody>
      </p:sp>
    </p:spTree>
    <p:extLst>
      <p:ext uri="{BB962C8B-B14F-4D97-AF65-F5344CB8AC3E}">
        <p14:creationId xmlns:p14="http://schemas.microsoft.com/office/powerpoint/2010/main" val="101930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68D15-402C-B18E-904B-E1AA49ABC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8F7FB-FF69-B19B-2CD9-65A1A04675A8}"/>
              </a:ext>
            </a:extLst>
          </p:cNvPr>
          <p:cNvSpPr>
            <a:spLocks noGrp="1"/>
          </p:cNvSpPr>
          <p:nvPr>
            <p:ph type="title"/>
          </p:nvPr>
        </p:nvSpPr>
        <p:spPr/>
        <p:txBody>
          <a:bodyPr/>
          <a:lstStyle/>
          <a:p>
            <a:r>
              <a:rPr lang="en-US" dirty="0"/>
              <a:t>Just a Point on a Graph</a:t>
            </a:r>
            <a:endParaRPr lang="en-US" dirty="0">
              <a:ea typeface="Cambria"/>
            </a:endParaRPr>
          </a:p>
        </p:txBody>
      </p:sp>
      <p:sp>
        <p:nvSpPr>
          <p:cNvPr id="3" name="Content Placeholder 2">
            <a:extLst>
              <a:ext uri="{FF2B5EF4-FFF2-40B4-BE49-F238E27FC236}">
                <a16:creationId xmlns:a16="http://schemas.microsoft.com/office/drawing/2014/main" id="{F2A5C34E-2D76-4302-B939-9D17EFFF64E6}"/>
              </a:ext>
            </a:extLst>
          </p:cNvPr>
          <p:cNvSpPr>
            <a:spLocks noGrp="1"/>
          </p:cNvSpPr>
          <p:nvPr>
            <p:ph sz="half" idx="1"/>
          </p:nvPr>
        </p:nvSpPr>
        <p:spPr>
          <a:xfrm>
            <a:off x="685800" y="2010316"/>
            <a:ext cx="3809281" cy="1756913"/>
          </a:xfrm>
        </p:spPr>
        <p:txBody>
          <a:bodyPr vert="horz" lIns="91436" tIns="45718" rIns="91436" bIns="45718" rtlCol="0" anchor="t">
            <a:normAutofit/>
          </a:bodyPr>
          <a:lstStyle/>
          <a:p>
            <a:pPr marL="205740" indent="-205740"/>
            <a:r>
              <a:rPr lang="en-US" dirty="0">
                <a:ea typeface="Cambria"/>
              </a:rPr>
              <a:t>Artists are used as a means to an end</a:t>
            </a:r>
          </a:p>
          <a:p>
            <a:pPr marL="205740" indent="-205740"/>
            <a:r>
              <a:rPr lang="en-US" dirty="0">
                <a:ea typeface="Cambria"/>
              </a:rPr>
              <a:t>Just opposed to how their art is being used, not necessarily AI art as a concept</a:t>
            </a:r>
          </a:p>
        </p:txBody>
      </p:sp>
      <p:sp>
        <p:nvSpPr>
          <p:cNvPr id="5" name="Footer Placeholder 4">
            <a:extLst>
              <a:ext uri="{FF2B5EF4-FFF2-40B4-BE49-F238E27FC236}">
                <a16:creationId xmlns:a16="http://schemas.microsoft.com/office/drawing/2014/main" id="{380BE98B-80D1-F618-9C25-CF8D04ECF44D}"/>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B5518555-8020-95FE-CAEC-3BE8C7ADF6C7}"/>
              </a:ext>
            </a:extLst>
          </p:cNvPr>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a:extLst>
              <a:ext uri="{FF2B5EF4-FFF2-40B4-BE49-F238E27FC236}">
                <a16:creationId xmlns:a16="http://schemas.microsoft.com/office/drawing/2014/main" id="{ABF79C96-2AFC-0CF4-6122-9FDF3C004F0A}"/>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Nicholas Kutschke</a:t>
            </a:r>
            <a:endParaRPr lang="en-US"/>
          </a:p>
        </p:txBody>
      </p:sp>
      <p:pic>
        <p:nvPicPr>
          <p:cNvPr id="13" name="Picture 12">
            <a:extLst>
              <a:ext uri="{FF2B5EF4-FFF2-40B4-BE49-F238E27FC236}">
                <a16:creationId xmlns:a16="http://schemas.microsoft.com/office/drawing/2014/main" id="{0F682FCB-3FD9-81D1-7BE3-5094F7DEF7D5}"/>
              </a:ext>
            </a:extLst>
          </p:cNvPr>
          <p:cNvPicPr>
            <a:picLocks noChangeAspect="1"/>
          </p:cNvPicPr>
          <p:nvPr/>
        </p:nvPicPr>
        <p:blipFill>
          <a:blip r:embed="rId3"/>
          <a:stretch>
            <a:fillRect/>
          </a:stretch>
        </p:blipFill>
        <p:spPr>
          <a:xfrm>
            <a:off x="5217514" y="634447"/>
            <a:ext cx="3809282" cy="1839857"/>
          </a:xfrm>
          <a:prstGeom prst="rect">
            <a:avLst/>
          </a:prstGeom>
        </p:spPr>
      </p:pic>
      <p:pic>
        <p:nvPicPr>
          <p:cNvPr id="3084" name="Picture 12">
            <a:extLst>
              <a:ext uri="{FF2B5EF4-FFF2-40B4-BE49-F238E27FC236}">
                <a16:creationId xmlns:a16="http://schemas.microsoft.com/office/drawing/2014/main" id="{890B904A-AB46-B9B2-905F-67AC2EDEE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335" y="2829348"/>
            <a:ext cx="3033640" cy="18757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0B8589-8BF6-15E2-D0A7-6527C822668D}"/>
              </a:ext>
            </a:extLst>
          </p:cNvPr>
          <p:cNvSpPr txBox="1"/>
          <p:nvPr/>
        </p:nvSpPr>
        <p:spPr>
          <a:xfrm>
            <a:off x="5217514" y="2454456"/>
            <a:ext cx="3863750" cy="313932"/>
          </a:xfrm>
          <a:prstGeom prst="rect">
            <a:avLst/>
          </a:prstGeom>
          <a:noFill/>
        </p:spPr>
        <p:txBody>
          <a:bodyPr wrap="none" rtlCol="0">
            <a:spAutoFit/>
          </a:bodyPr>
          <a:lstStyle/>
          <a:p>
            <a:pPr>
              <a:lnSpc>
                <a:spcPct val="90000"/>
              </a:lnSpc>
            </a:pPr>
            <a:r>
              <a:rPr lang="en-US" sz="1600" dirty="0"/>
              <a:t>Counts percent per compensation type [7]</a:t>
            </a:r>
          </a:p>
        </p:txBody>
      </p:sp>
      <p:sp>
        <p:nvSpPr>
          <p:cNvPr id="8" name="TextBox 7">
            <a:extLst>
              <a:ext uri="{FF2B5EF4-FFF2-40B4-BE49-F238E27FC236}">
                <a16:creationId xmlns:a16="http://schemas.microsoft.com/office/drawing/2014/main" id="{738EB8EF-1FB6-2A7F-840F-8503B6C8D6D8}"/>
              </a:ext>
            </a:extLst>
          </p:cNvPr>
          <p:cNvSpPr txBox="1"/>
          <p:nvPr/>
        </p:nvSpPr>
        <p:spPr>
          <a:xfrm>
            <a:off x="5217514" y="4703112"/>
            <a:ext cx="3955955" cy="313932"/>
          </a:xfrm>
          <a:prstGeom prst="rect">
            <a:avLst/>
          </a:prstGeom>
          <a:noFill/>
        </p:spPr>
        <p:txBody>
          <a:bodyPr wrap="none" rtlCol="0">
            <a:spAutoFit/>
          </a:bodyPr>
          <a:lstStyle/>
          <a:p>
            <a:pPr>
              <a:lnSpc>
                <a:spcPct val="90000"/>
              </a:lnSpc>
            </a:pPr>
            <a:r>
              <a:rPr lang="en-US" sz="1600" dirty="0"/>
              <a:t>Graphical representation of the above table</a:t>
            </a:r>
          </a:p>
        </p:txBody>
      </p:sp>
    </p:spTree>
    <p:extLst>
      <p:ext uri="{BB962C8B-B14F-4D97-AF65-F5344CB8AC3E}">
        <p14:creationId xmlns:p14="http://schemas.microsoft.com/office/powerpoint/2010/main" val="3334293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42DAE-240D-3577-4AE5-CBABAA4F9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EEB3A-237A-54B9-43FA-1FDC10DBC297}"/>
              </a:ext>
            </a:extLst>
          </p:cNvPr>
          <p:cNvSpPr>
            <a:spLocks noGrp="1"/>
          </p:cNvSpPr>
          <p:nvPr>
            <p:ph type="title"/>
          </p:nvPr>
        </p:nvSpPr>
        <p:spPr/>
        <p:txBody>
          <a:bodyPr/>
          <a:lstStyle/>
          <a:p>
            <a:r>
              <a:rPr lang="en-US" dirty="0">
                <a:ea typeface="Cambria"/>
              </a:rPr>
              <a:t>There IS A Better Way</a:t>
            </a:r>
          </a:p>
        </p:txBody>
      </p:sp>
      <p:sp>
        <p:nvSpPr>
          <p:cNvPr id="5" name="Footer Placeholder 4">
            <a:extLst>
              <a:ext uri="{FF2B5EF4-FFF2-40B4-BE49-F238E27FC236}">
                <a16:creationId xmlns:a16="http://schemas.microsoft.com/office/drawing/2014/main" id="{62D940AF-611D-AF20-EF1C-C18211069DB0}"/>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69797281-3C3B-8DCF-36A6-37A75C4B59B3}"/>
              </a:ext>
            </a:extLst>
          </p:cNvPr>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a:extLst>
              <a:ext uri="{FF2B5EF4-FFF2-40B4-BE49-F238E27FC236}">
                <a16:creationId xmlns:a16="http://schemas.microsoft.com/office/drawing/2014/main" id="{05C916D2-B309-E381-F0B0-F528DC183B73}"/>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Nicholas Kutschke</a:t>
            </a:r>
            <a:endParaRPr lang="en-US"/>
          </a:p>
        </p:txBody>
      </p:sp>
      <p:pic>
        <p:nvPicPr>
          <p:cNvPr id="2050" name="Picture 2">
            <a:extLst>
              <a:ext uri="{FF2B5EF4-FFF2-40B4-BE49-F238E27FC236}">
                <a16:creationId xmlns:a16="http://schemas.microsoft.com/office/drawing/2014/main" id="{ADEFF1D1-1413-2DBD-C478-0D3E5D4BF86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34961" y="1133015"/>
            <a:ext cx="1296619" cy="15820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B27DB7E-C922-C021-5602-8E6B293ED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571" y="1056147"/>
            <a:ext cx="1195057" cy="17569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B5F864C-9321-42D8-4D30-E26BA4720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794" y="2920033"/>
            <a:ext cx="2018321" cy="15820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ad sea">
            <a:extLst>
              <a:ext uri="{FF2B5EF4-FFF2-40B4-BE49-F238E27FC236}">
                <a16:creationId xmlns:a16="http://schemas.microsoft.com/office/drawing/2014/main" id="{CA637CE1-8A04-9CB4-F3C3-4757D955E0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4590" y="2920033"/>
            <a:ext cx="2216020" cy="1563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21634078426_f100906236_k">
            <a:extLst>
              <a:ext uri="{FF2B5EF4-FFF2-40B4-BE49-F238E27FC236}">
                <a16:creationId xmlns:a16="http://schemas.microsoft.com/office/drawing/2014/main" id="{20ED0955-9711-06A5-AA0B-48A38745A4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2925" y="1176609"/>
            <a:ext cx="1422699" cy="139514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00CDC117-C0FA-6E91-C068-F778B58A9AA5}"/>
              </a:ext>
            </a:extLst>
          </p:cNvPr>
          <p:cNvSpPr txBox="1">
            <a:spLocks/>
          </p:cNvSpPr>
          <p:nvPr/>
        </p:nvSpPr>
        <p:spPr>
          <a:xfrm>
            <a:off x="485697" y="1379860"/>
            <a:ext cx="3809281" cy="1756913"/>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sz="2400" dirty="0">
                <a:ea typeface="Cambria"/>
              </a:rPr>
              <a:t>AI art generators could use only public domain images to train</a:t>
            </a:r>
          </a:p>
        </p:txBody>
      </p:sp>
      <p:sp>
        <p:nvSpPr>
          <p:cNvPr id="13" name="Content Placeholder 2">
            <a:extLst>
              <a:ext uri="{FF2B5EF4-FFF2-40B4-BE49-F238E27FC236}">
                <a16:creationId xmlns:a16="http://schemas.microsoft.com/office/drawing/2014/main" id="{69996D96-CD8D-5B4C-3492-C0E1DDC3FC0B}"/>
              </a:ext>
            </a:extLst>
          </p:cNvPr>
          <p:cNvSpPr>
            <a:spLocks noGrp="1"/>
          </p:cNvSpPr>
          <p:nvPr>
            <p:ph sz="half" idx="1"/>
          </p:nvPr>
        </p:nvSpPr>
        <p:spPr>
          <a:xfrm>
            <a:off x="450850" y="2719388"/>
            <a:ext cx="3808413" cy="1757362"/>
          </a:xfrm>
        </p:spPr>
        <p:txBody>
          <a:bodyPr vert="horz" lIns="91436" tIns="45718" rIns="91436" bIns="45718" rtlCol="0" anchor="t">
            <a:normAutofit fontScale="92500" lnSpcReduction="10000"/>
          </a:bodyPr>
          <a:lstStyle/>
          <a:p>
            <a:pPr marL="205740" indent="-205740"/>
            <a:r>
              <a:rPr lang="en-US" dirty="0">
                <a:ea typeface="Cambria"/>
              </a:rPr>
              <a:t>Allows artists to keep their property rights</a:t>
            </a:r>
          </a:p>
          <a:p>
            <a:pPr marL="205740" indent="-205740"/>
            <a:r>
              <a:rPr lang="en-US" dirty="0">
                <a:ea typeface="Cambria"/>
              </a:rPr>
              <a:t>Art generators won’t be at risk of lawsuit</a:t>
            </a:r>
          </a:p>
          <a:p>
            <a:pPr marL="205740" indent="-205740"/>
            <a:r>
              <a:rPr lang="en-US" dirty="0">
                <a:ea typeface="Cambria"/>
              </a:rPr>
              <a:t>Allows users of art generators to use their art</a:t>
            </a:r>
          </a:p>
        </p:txBody>
      </p:sp>
      <p:sp>
        <p:nvSpPr>
          <p:cNvPr id="3" name="TextBox 2">
            <a:extLst>
              <a:ext uri="{FF2B5EF4-FFF2-40B4-BE49-F238E27FC236}">
                <a16:creationId xmlns:a16="http://schemas.microsoft.com/office/drawing/2014/main" id="{F6809A28-4FE1-2ACF-15DF-C66DDCEBDE6B}"/>
              </a:ext>
            </a:extLst>
          </p:cNvPr>
          <p:cNvSpPr txBox="1"/>
          <p:nvPr/>
        </p:nvSpPr>
        <p:spPr>
          <a:xfrm>
            <a:off x="4500077" y="4508753"/>
            <a:ext cx="4422044" cy="341632"/>
          </a:xfrm>
          <a:prstGeom prst="rect">
            <a:avLst/>
          </a:prstGeom>
          <a:noFill/>
        </p:spPr>
        <p:txBody>
          <a:bodyPr wrap="none" rtlCol="0">
            <a:spAutoFit/>
          </a:bodyPr>
          <a:lstStyle/>
          <a:p>
            <a:pPr>
              <a:lnSpc>
                <a:spcPct val="90000"/>
              </a:lnSpc>
            </a:pPr>
            <a:r>
              <a:rPr lang="en-US" dirty="0"/>
              <a:t>Sample of public domain works [8] [9] [10]</a:t>
            </a:r>
          </a:p>
        </p:txBody>
      </p:sp>
    </p:spTree>
    <p:extLst>
      <p:ext uri="{BB962C8B-B14F-4D97-AF65-F5344CB8AC3E}">
        <p14:creationId xmlns:p14="http://schemas.microsoft.com/office/powerpoint/2010/main" val="2684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4" y="1049155"/>
            <a:ext cx="8887069" cy="3948041"/>
          </a:xfrm>
        </p:spPr>
        <p:txBody>
          <a:bodyPr>
            <a:normAutofit/>
          </a:bodyPr>
          <a:lstStyle/>
          <a:p>
            <a:pPr marL="171450" indent="-171450">
              <a:buFont typeface="Arial"/>
              <a:buChar char="•"/>
            </a:pPr>
            <a:r>
              <a:rPr lang="en-US" dirty="0"/>
              <a:t>Will publish grades this weekend</a:t>
            </a:r>
          </a:p>
          <a:p>
            <a:pPr marL="171450" indent="-171450">
              <a:buFont typeface="Arial"/>
              <a:buChar char="•"/>
            </a:pPr>
            <a:r>
              <a:rPr lang="en-US" dirty="0"/>
              <a:t>Use template, saves time</a:t>
            </a:r>
          </a:p>
          <a:p>
            <a:pPr marL="377218" lvl="1" indent="-171450">
              <a:buFont typeface="Arial"/>
              <a:buChar char="•"/>
            </a:pPr>
            <a:r>
              <a:rPr lang="en-US" dirty="0"/>
              <a:t>Remove red placeholder text</a:t>
            </a:r>
          </a:p>
          <a:p>
            <a:pPr marL="377218" lvl="1" indent="-171450">
              <a:buFont typeface="Arial"/>
              <a:buChar char="•"/>
            </a:pPr>
            <a:r>
              <a:rPr lang="en-US" dirty="0"/>
              <a:t>You are responsible for exporting to docx results. WPI provides free MS Office.</a:t>
            </a:r>
          </a:p>
          <a:p>
            <a:pPr marL="377218" lvl="1" indent="-171450">
              <a:buFont typeface="Arial"/>
              <a:buChar char="•"/>
            </a:pPr>
            <a:r>
              <a:rPr lang="en-US" dirty="0"/>
              <a:t>Still waiting for 7 to resubmit.</a:t>
            </a:r>
          </a:p>
          <a:p>
            <a:r>
              <a:rPr lang="en-US" dirty="0"/>
              <a:t>Quantify </a:t>
            </a:r>
          </a:p>
          <a:p>
            <a:pPr lvl="1"/>
            <a:r>
              <a:rPr lang="en-US" dirty="0"/>
              <a:t>Not terms like: less, more, a lot, huge, great, big, tiny, drastic, quicker, faster, easier, etc.</a:t>
            </a:r>
          </a:p>
          <a:p>
            <a:pPr marL="171450" indent="-171450">
              <a:buFont typeface="Arial" panose="020B0604020202020204" pitchFamily="34" charset="0"/>
              <a:buChar char="•"/>
            </a:pPr>
            <a:r>
              <a:rPr lang="en-US" dirty="0"/>
              <a:t>Avoid encyclopedic sources</a:t>
            </a:r>
          </a:p>
          <a:p>
            <a:pPr marL="171450" indent="-171450">
              <a:buFont typeface="Arial" panose="020B0604020202020204" pitchFamily="34" charset="0"/>
              <a:buChar char="•"/>
            </a:pPr>
            <a:r>
              <a:rPr lang="en-US" dirty="0">
                <a:hlinkClick r:id="rId3"/>
              </a:rPr>
              <a:t>https://socialimps.com/assignments/references/</a:t>
            </a:r>
            <a:endParaRPr lang="en-US" dirty="0"/>
          </a:p>
          <a:p>
            <a:pPr marL="171450" indent="-171450">
              <a:buFont typeface="Arial" panose="020B0604020202020204" pitchFamily="34" charset="0"/>
              <a:buChar char="•"/>
            </a:pPr>
            <a:r>
              <a:rPr lang="en-US" dirty="0">
                <a:hlinkClick r:id="rId4"/>
              </a:rPr>
              <a:t>https://socialimps. com/assignments/paper-guidelines/</a:t>
            </a:r>
            <a:endParaRPr lang="en-US" dirty="0"/>
          </a:p>
          <a:p>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16472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9DFF-65CE-9AE0-55B8-68F2786A4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74EDE-EDAE-CFA2-7453-686CAFE71FDE}"/>
              </a:ext>
            </a:extLst>
          </p:cNvPr>
          <p:cNvSpPr>
            <a:spLocks noGrp="1"/>
          </p:cNvSpPr>
          <p:nvPr>
            <p:ph type="title"/>
          </p:nvPr>
        </p:nvSpPr>
        <p:spPr/>
        <p:txBody>
          <a:bodyPr/>
          <a:lstStyle/>
          <a:p>
            <a:r>
              <a:rPr lang="en-US" dirty="0">
                <a:ea typeface="Cambria"/>
              </a:rPr>
              <a:t>The Law is On the Artists Side?</a:t>
            </a:r>
          </a:p>
        </p:txBody>
      </p:sp>
      <p:sp>
        <p:nvSpPr>
          <p:cNvPr id="3" name="Content Placeholder 2">
            <a:extLst>
              <a:ext uri="{FF2B5EF4-FFF2-40B4-BE49-F238E27FC236}">
                <a16:creationId xmlns:a16="http://schemas.microsoft.com/office/drawing/2014/main" id="{FB17B6EA-C678-E265-8918-89341EA0B61A}"/>
              </a:ext>
            </a:extLst>
          </p:cNvPr>
          <p:cNvSpPr>
            <a:spLocks noGrp="1"/>
          </p:cNvSpPr>
          <p:nvPr>
            <p:ph sz="half" idx="1"/>
          </p:nvPr>
        </p:nvSpPr>
        <p:spPr>
          <a:xfrm>
            <a:off x="685800" y="2010316"/>
            <a:ext cx="3809281" cy="1756913"/>
          </a:xfrm>
        </p:spPr>
        <p:txBody>
          <a:bodyPr vert="horz" lIns="91436" tIns="45718" rIns="91436" bIns="45718" rtlCol="0" anchor="t">
            <a:normAutofit/>
          </a:bodyPr>
          <a:lstStyle/>
          <a:p>
            <a:pPr marL="205740" indent="-205740"/>
            <a:r>
              <a:rPr lang="en-US" dirty="0"/>
              <a:t>Fair Use  17 U.S.C. § 107</a:t>
            </a:r>
          </a:p>
          <a:p>
            <a:pPr marL="205740" indent="-205740"/>
            <a:r>
              <a:rPr lang="en-US" dirty="0">
                <a:ea typeface="Cambria"/>
              </a:rPr>
              <a:t>Protect Honor 17 U.S.C. § 106A</a:t>
            </a:r>
          </a:p>
          <a:p>
            <a:pPr marL="205740" indent="-205740"/>
            <a:r>
              <a:rPr lang="en-US" dirty="0">
                <a:ea typeface="Cambria"/>
              </a:rPr>
              <a:t>Derivation vs. Transformation</a:t>
            </a:r>
          </a:p>
          <a:p>
            <a:pPr marL="411508" lvl="1" indent="-205740"/>
            <a:r>
              <a:rPr lang="en-US" dirty="0">
                <a:ea typeface="Cambria"/>
              </a:rPr>
              <a:t>Cariou vs Prince (April 25, 2013)</a:t>
            </a:r>
          </a:p>
        </p:txBody>
      </p:sp>
      <p:sp>
        <p:nvSpPr>
          <p:cNvPr id="5" name="Footer Placeholder 4">
            <a:extLst>
              <a:ext uri="{FF2B5EF4-FFF2-40B4-BE49-F238E27FC236}">
                <a16:creationId xmlns:a16="http://schemas.microsoft.com/office/drawing/2014/main" id="{09B7F4E2-A85C-3BAF-DE2F-132D12418FF2}"/>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BD940B3F-3E1E-A788-BCCE-B9EF66F71367}"/>
              </a:ext>
            </a:extLst>
          </p:cNvPr>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a:extLst>
              <a:ext uri="{FF2B5EF4-FFF2-40B4-BE49-F238E27FC236}">
                <a16:creationId xmlns:a16="http://schemas.microsoft.com/office/drawing/2014/main" id="{9BAA769C-DE7C-59A8-CC37-5B7FD78E2AFC}"/>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Nicholas Kutschke</a:t>
            </a:r>
            <a:endParaRPr lang="en-US"/>
          </a:p>
        </p:txBody>
      </p:sp>
      <p:pic>
        <p:nvPicPr>
          <p:cNvPr id="13" name="Picture 12">
            <a:extLst>
              <a:ext uri="{FF2B5EF4-FFF2-40B4-BE49-F238E27FC236}">
                <a16:creationId xmlns:a16="http://schemas.microsoft.com/office/drawing/2014/main" id="{6B6465B8-A7A8-E15D-2458-B330EC974C2F}"/>
              </a:ext>
            </a:extLst>
          </p:cNvPr>
          <p:cNvPicPr>
            <a:picLocks noChangeAspect="1"/>
          </p:cNvPicPr>
          <p:nvPr/>
        </p:nvPicPr>
        <p:blipFill>
          <a:blip r:embed="rId3"/>
          <a:stretch>
            <a:fillRect/>
          </a:stretch>
        </p:blipFill>
        <p:spPr>
          <a:xfrm>
            <a:off x="4648921" y="1043918"/>
            <a:ext cx="4117374" cy="1932796"/>
          </a:xfrm>
          <a:prstGeom prst="rect">
            <a:avLst/>
          </a:prstGeom>
        </p:spPr>
      </p:pic>
      <p:pic>
        <p:nvPicPr>
          <p:cNvPr id="17" name="Picture 16">
            <a:extLst>
              <a:ext uri="{FF2B5EF4-FFF2-40B4-BE49-F238E27FC236}">
                <a16:creationId xmlns:a16="http://schemas.microsoft.com/office/drawing/2014/main" id="{1CAC4971-2095-F317-F55F-2AB5AC2C784A}"/>
              </a:ext>
            </a:extLst>
          </p:cNvPr>
          <p:cNvPicPr>
            <a:picLocks noChangeAspect="1"/>
          </p:cNvPicPr>
          <p:nvPr/>
        </p:nvPicPr>
        <p:blipFill>
          <a:blip r:embed="rId4"/>
          <a:srcRect l="5274"/>
          <a:stretch/>
        </p:blipFill>
        <p:spPr>
          <a:xfrm>
            <a:off x="5936913" y="3038552"/>
            <a:ext cx="893435" cy="1252978"/>
          </a:xfrm>
          <a:prstGeom prst="rect">
            <a:avLst/>
          </a:prstGeom>
        </p:spPr>
      </p:pic>
      <p:pic>
        <p:nvPicPr>
          <p:cNvPr id="19" name="Picture 18">
            <a:extLst>
              <a:ext uri="{FF2B5EF4-FFF2-40B4-BE49-F238E27FC236}">
                <a16:creationId xmlns:a16="http://schemas.microsoft.com/office/drawing/2014/main" id="{B4E812FB-7B35-33CC-9A8D-0A1CD3A954CC}"/>
              </a:ext>
            </a:extLst>
          </p:cNvPr>
          <p:cNvPicPr>
            <a:picLocks noChangeAspect="1"/>
          </p:cNvPicPr>
          <p:nvPr/>
        </p:nvPicPr>
        <p:blipFill>
          <a:blip r:embed="rId5"/>
          <a:stretch>
            <a:fillRect/>
          </a:stretch>
        </p:blipFill>
        <p:spPr>
          <a:xfrm>
            <a:off x="7030578" y="3038552"/>
            <a:ext cx="851522" cy="1240260"/>
          </a:xfrm>
          <a:prstGeom prst="rect">
            <a:avLst/>
          </a:prstGeom>
        </p:spPr>
      </p:pic>
      <p:sp>
        <p:nvSpPr>
          <p:cNvPr id="9" name="TextBox 8">
            <a:extLst>
              <a:ext uri="{FF2B5EF4-FFF2-40B4-BE49-F238E27FC236}">
                <a16:creationId xmlns:a16="http://schemas.microsoft.com/office/drawing/2014/main" id="{BCBD68DB-A71B-F608-3EF8-1A45D313D330}"/>
              </a:ext>
            </a:extLst>
          </p:cNvPr>
          <p:cNvSpPr txBox="1"/>
          <p:nvPr/>
        </p:nvSpPr>
        <p:spPr>
          <a:xfrm>
            <a:off x="3455791" y="4340650"/>
            <a:ext cx="5855677" cy="535531"/>
          </a:xfrm>
          <a:prstGeom prst="rect">
            <a:avLst/>
          </a:prstGeom>
          <a:noFill/>
        </p:spPr>
        <p:txBody>
          <a:bodyPr wrap="square">
            <a:spAutoFit/>
          </a:bodyPr>
          <a:lstStyle/>
          <a:p>
            <a:pPr>
              <a:lnSpc>
                <a:spcPct val="90000"/>
              </a:lnSpc>
            </a:pPr>
            <a:r>
              <a:rPr lang="en-US" sz="1600" dirty="0"/>
              <a:t>Examples of Cariou’s (left) and Prince’s (right) work from their court document [13]</a:t>
            </a:r>
          </a:p>
        </p:txBody>
      </p:sp>
    </p:spTree>
    <p:extLst>
      <p:ext uri="{BB962C8B-B14F-4D97-AF65-F5344CB8AC3E}">
        <p14:creationId xmlns:p14="http://schemas.microsoft.com/office/powerpoint/2010/main" val="3174578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6A95-0909-6E32-FF52-EA4C2D22787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9C203E6-FB72-BA46-FEA0-98A17B93FBD3}"/>
              </a:ext>
            </a:extLst>
          </p:cNvPr>
          <p:cNvSpPr/>
          <p:nvPr/>
        </p:nvSpPr>
        <p:spPr>
          <a:xfrm>
            <a:off x="5018156" y="3642477"/>
            <a:ext cx="1313792" cy="1241499"/>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DE4BF8-428E-2127-E639-4FB6141E0C27}"/>
              </a:ext>
            </a:extLst>
          </p:cNvPr>
          <p:cNvSpPr/>
          <p:nvPr/>
        </p:nvSpPr>
        <p:spPr>
          <a:xfrm>
            <a:off x="7266104" y="2218661"/>
            <a:ext cx="1370129" cy="1236294"/>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57911B-60E2-D2D2-227B-74285339068C}"/>
              </a:ext>
            </a:extLst>
          </p:cNvPr>
          <p:cNvSpPr/>
          <p:nvPr/>
        </p:nvSpPr>
        <p:spPr>
          <a:xfrm>
            <a:off x="4942114" y="597877"/>
            <a:ext cx="1458686" cy="1440684"/>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E590D-6DCD-BEE2-5974-8E2A886BD18C}"/>
              </a:ext>
            </a:extLst>
          </p:cNvPr>
          <p:cNvSpPr>
            <a:spLocks noGrp="1"/>
          </p:cNvSpPr>
          <p:nvPr>
            <p:ph type="title"/>
          </p:nvPr>
        </p:nvSpPr>
        <p:spPr/>
        <p:txBody>
          <a:bodyPr/>
          <a:lstStyle/>
          <a:p>
            <a:r>
              <a:rPr lang="en-US" dirty="0"/>
              <a:t>Other AI legality</a:t>
            </a:r>
            <a:endParaRPr lang="en-US" dirty="0">
              <a:ea typeface="Cambria"/>
            </a:endParaRPr>
          </a:p>
        </p:txBody>
      </p:sp>
      <p:sp>
        <p:nvSpPr>
          <p:cNvPr id="3" name="Content Placeholder 2">
            <a:extLst>
              <a:ext uri="{FF2B5EF4-FFF2-40B4-BE49-F238E27FC236}">
                <a16:creationId xmlns:a16="http://schemas.microsoft.com/office/drawing/2014/main" id="{A8055CBD-62DF-DC17-9B5F-D74BC0D53286}"/>
              </a:ext>
            </a:extLst>
          </p:cNvPr>
          <p:cNvSpPr>
            <a:spLocks noGrp="1"/>
          </p:cNvSpPr>
          <p:nvPr>
            <p:ph sz="half" idx="1"/>
          </p:nvPr>
        </p:nvSpPr>
        <p:spPr>
          <a:xfrm>
            <a:off x="685800" y="2010316"/>
            <a:ext cx="3809281" cy="1756913"/>
          </a:xfrm>
        </p:spPr>
        <p:txBody>
          <a:bodyPr vert="horz" lIns="91436" tIns="45718" rIns="91436" bIns="45718" rtlCol="0" anchor="t">
            <a:normAutofit/>
          </a:bodyPr>
          <a:lstStyle/>
          <a:p>
            <a:pPr marL="205740" indent="-205740"/>
            <a:r>
              <a:rPr lang="en-US" dirty="0" err="1"/>
              <a:t>hiQ</a:t>
            </a:r>
            <a:r>
              <a:rPr lang="en-US" dirty="0"/>
              <a:t> vs LinkedIn  (December 2019)</a:t>
            </a:r>
          </a:p>
          <a:p>
            <a:pPr marL="205740" indent="-205740"/>
            <a:r>
              <a:rPr lang="en-US" dirty="0">
                <a:ea typeface="Cambria"/>
              </a:rPr>
              <a:t>OpenAI vs New York Times (March 2025)</a:t>
            </a:r>
          </a:p>
          <a:p>
            <a:pPr marL="205740" indent="-205740"/>
            <a:r>
              <a:rPr lang="en-US" dirty="0">
                <a:ea typeface="Cambria"/>
              </a:rPr>
              <a:t>Anthropic vs Universal Music Group (March 2025)</a:t>
            </a:r>
          </a:p>
        </p:txBody>
      </p:sp>
      <p:sp>
        <p:nvSpPr>
          <p:cNvPr id="5" name="Footer Placeholder 4">
            <a:extLst>
              <a:ext uri="{FF2B5EF4-FFF2-40B4-BE49-F238E27FC236}">
                <a16:creationId xmlns:a16="http://schemas.microsoft.com/office/drawing/2014/main" id="{E3D123CA-CD99-669A-1E21-8604BF358E1F}"/>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DFEAA57E-D633-2F06-4310-B4B79DBC7274}"/>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a:extLst>
              <a:ext uri="{FF2B5EF4-FFF2-40B4-BE49-F238E27FC236}">
                <a16:creationId xmlns:a16="http://schemas.microsoft.com/office/drawing/2014/main" id="{26FD31A0-0E0F-9CB2-6514-ECFE3FA33FA2}"/>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Nicholas Kutschke</a:t>
            </a:r>
            <a:endParaRPr lang="en-US"/>
          </a:p>
        </p:txBody>
      </p:sp>
      <p:pic>
        <p:nvPicPr>
          <p:cNvPr id="5122" name="Picture 2" descr="hiQ Labs | LinkedIn">
            <a:extLst>
              <a:ext uri="{FF2B5EF4-FFF2-40B4-BE49-F238E27FC236}">
                <a16:creationId xmlns:a16="http://schemas.microsoft.com/office/drawing/2014/main" id="{3F2AB440-8F95-5094-7615-73488FAB4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277" y="698418"/>
            <a:ext cx="1218305" cy="12183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ofile for LinkedIn">
            <a:extLst>
              <a:ext uri="{FF2B5EF4-FFF2-40B4-BE49-F238E27FC236}">
                <a16:creationId xmlns:a16="http://schemas.microsoft.com/office/drawing/2014/main" id="{60BC194C-B139-4070-DB2C-598769D22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979" y="813708"/>
            <a:ext cx="1138299" cy="11382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OpenAI - YouTube">
            <a:extLst>
              <a:ext uri="{FF2B5EF4-FFF2-40B4-BE49-F238E27FC236}">
                <a16:creationId xmlns:a16="http://schemas.microsoft.com/office/drawing/2014/main" id="{677EDABA-D98A-90A8-FE5E-C84019EBCC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278" y="2173333"/>
            <a:ext cx="1218304" cy="121830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erms of Service – Help">
            <a:extLst>
              <a:ext uri="{FF2B5EF4-FFF2-40B4-BE49-F238E27FC236}">
                <a16:creationId xmlns:a16="http://schemas.microsoft.com/office/drawing/2014/main" id="{48F394F2-00CD-4676-F270-D48EC9D88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4540" y="2296068"/>
            <a:ext cx="974738" cy="109946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nthropic (@AnthropicAI) / X">
            <a:extLst>
              <a:ext uri="{FF2B5EF4-FFF2-40B4-BE49-F238E27FC236}">
                <a16:creationId xmlns:a16="http://schemas.microsoft.com/office/drawing/2014/main" id="{DA36108C-87A6-AB52-380B-12C1ED075D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0801" y="3767229"/>
            <a:ext cx="1048057" cy="104805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Universal Music Group | LinkedIn">
            <a:extLst>
              <a:ext uri="{FF2B5EF4-FFF2-40B4-BE49-F238E27FC236}">
                <a16:creationId xmlns:a16="http://schemas.microsoft.com/office/drawing/2014/main" id="{DE9861FA-0C1E-82D6-4181-604AD275D46F}"/>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7290979" y="3726951"/>
            <a:ext cx="1190823" cy="1190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294602-F7F8-02C5-DCEB-D2ED410A8ABD}"/>
              </a:ext>
            </a:extLst>
          </p:cNvPr>
          <p:cNvSpPr txBox="1"/>
          <p:nvPr/>
        </p:nvSpPr>
        <p:spPr>
          <a:xfrm>
            <a:off x="6268302" y="1648960"/>
            <a:ext cx="508473" cy="286232"/>
          </a:xfrm>
          <a:prstGeom prst="rect">
            <a:avLst/>
          </a:prstGeom>
          <a:noFill/>
        </p:spPr>
        <p:txBody>
          <a:bodyPr wrap="none" rtlCol="0">
            <a:spAutoFit/>
          </a:bodyPr>
          <a:lstStyle/>
          <a:p>
            <a:pPr>
              <a:lnSpc>
                <a:spcPct val="90000"/>
              </a:lnSpc>
            </a:pPr>
            <a:r>
              <a:rPr lang="en-US" sz="1400" dirty="0"/>
              <a:t>[25]</a:t>
            </a:r>
          </a:p>
        </p:txBody>
      </p:sp>
      <p:sp>
        <p:nvSpPr>
          <p:cNvPr id="16" name="TextBox 15">
            <a:extLst>
              <a:ext uri="{FF2B5EF4-FFF2-40B4-BE49-F238E27FC236}">
                <a16:creationId xmlns:a16="http://schemas.microsoft.com/office/drawing/2014/main" id="{75CFF13B-75D1-06EB-EF5C-29C47650CD7A}"/>
              </a:ext>
            </a:extLst>
          </p:cNvPr>
          <p:cNvSpPr txBox="1"/>
          <p:nvPr/>
        </p:nvSpPr>
        <p:spPr>
          <a:xfrm>
            <a:off x="8381996" y="1724084"/>
            <a:ext cx="508473" cy="286232"/>
          </a:xfrm>
          <a:prstGeom prst="rect">
            <a:avLst/>
          </a:prstGeom>
          <a:noFill/>
        </p:spPr>
        <p:txBody>
          <a:bodyPr wrap="none" rtlCol="0">
            <a:spAutoFit/>
          </a:bodyPr>
          <a:lstStyle/>
          <a:p>
            <a:pPr>
              <a:lnSpc>
                <a:spcPct val="90000"/>
              </a:lnSpc>
            </a:pPr>
            <a:r>
              <a:rPr lang="en-US" sz="1400" dirty="0"/>
              <a:t>[26]</a:t>
            </a:r>
          </a:p>
        </p:txBody>
      </p:sp>
      <p:sp>
        <p:nvSpPr>
          <p:cNvPr id="17" name="TextBox 16">
            <a:extLst>
              <a:ext uri="{FF2B5EF4-FFF2-40B4-BE49-F238E27FC236}">
                <a16:creationId xmlns:a16="http://schemas.microsoft.com/office/drawing/2014/main" id="{F033BD28-2DE1-988C-C08B-3D2F99B66C88}"/>
              </a:ext>
            </a:extLst>
          </p:cNvPr>
          <p:cNvSpPr txBox="1"/>
          <p:nvPr/>
        </p:nvSpPr>
        <p:spPr>
          <a:xfrm>
            <a:off x="6268302" y="3036926"/>
            <a:ext cx="508473" cy="480131"/>
          </a:xfrm>
          <a:prstGeom prst="rect">
            <a:avLst/>
          </a:prstGeom>
          <a:noFill/>
        </p:spPr>
        <p:txBody>
          <a:bodyPr wrap="none" rtlCol="0">
            <a:spAutoFit/>
          </a:bodyPr>
          <a:lstStyle/>
          <a:p>
            <a:pPr>
              <a:lnSpc>
                <a:spcPct val="90000"/>
              </a:lnSpc>
            </a:pPr>
            <a:r>
              <a:rPr lang="en-US" sz="1400" dirty="0"/>
              <a:t>[27]</a:t>
            </a:r>
          </a:p>
          <a:p>
            <a:pPr>
              <a:lnSpc>
                <a:spcPct val="90000"/>
              </a:lnSpc>
            </a:pPr>
            <a:endParaRPr lang="en-US" sz="1400" dirty="0"/>
          </a:p>
        </p:txBody>
      </p:sp>
      <p:sp>
        <p:nvSpPr>
          <p:cNvPr id="18" name="TextBox 17">
            <a:extLst>
              <a:ext uri="{FF2B5EF4-FFF2-40B4-BE49-F238E27FC236}">
                <a16:creationId xmlns:a16="http://schemas.microsoft.com/office/drawing/2014/main" id="{430A812E-0627-C4E9-9867-1EB97758C165}"/>
              </a:ext>
            </a:extLst>
          </p:cNvPr>
          <p:cNvSpPr txBox="1"/>
          <p:nvPr/>
        </p:nvSpPr>
        <p:spPr>
          <a:xfrm>
            <a:off x="8429278" y="3094057"/>
            <a:ext cx="508473" cy="286232"/>
          </a:xfrm>
          <a:prstGeom prst="rect">
            <a:avLst/>
          </a:prstGeom>
          <a:noFill/>
        </p:spPr>
        <p:txBody>
          <a:bodyPr wrap="none" rtlCol="0">
            <a:spAutoFit/>
          </a:bodyPr>
          <a:lstStyle/>
          <a:p>
            <a:pPr>
              <a:lnSpc>
                <a:spcPct val="90000"/>
              </a:lnSpc>
            </a:pPr>
            <a:r>
              <a:rPr lang="en-US" sz="1400" dirty="0"/>
              <a:t>[28]</a:t>
            </a:r>
          </a:p>
        </p:txBody>
      </p:sp>
      <p:sp>
        <p:nvSpPr>
          <p:cNvPr id="19" name="TextBox 18">
            <a:extLst>
              <a:ext uri="{FF2B5EF4-FFF2-40B4-BE49-F238E27FC236}">
                <a16:creationId xmlns:a16="http://schemas.microsoft.com/office/drawing/2014/main" id="{2796B0EC-6A09-1A04-8B0F-30051D0F5F64}"/>
              </a:ext>
            </a:extLst>
          </p:cNvPr>
          <p:cNvSpPr txBox="1"/>
          <p:nvPr/>
        </p:nvSpPr>
        <p:spPr>
          <a:xfrm>
            <a:off x="6268301" y="4529054"/>
            <a:ext cx="508473" cy="286232"/>
          </a:xfrm>
          <a:prstGeom prst="rect">
            <a:avLst/>
          </a:prstGeom>
          <a:noFill/>
        </p:spPr>
        <p:txBody>
          <a:bodyPr wrap="none" rtlCol="0">
            <a:spAutoFit/>
          </a:bodyPr>
          <a:lstStyle/>
          <a:p>
            <a:pPr>
              <a:lnSpc>
                <a:spcPct val="90000"/>
              </a:lnSpc>
            </a:pPr>
            <a:r>
              <a:rPr lang="en-US" sz="1400" dirty="0"/>
              <a:t>[29]</a:t>
            </a:r>
          </a:p>
        </p:txBody>
      </p:sp>
      <p:sp>
        <p:nvSpPr>
          <p:cNvPr id="20" name="TextBox 19">
            <a:extLst>
              <a:ext uri="{FF2B5EF4-FFF2-40B4-BE49-F238E27FC236}">
                <a16:creationId xmlns:a16="http://schemas.microsoft.com/office/drawing/2014/main" id="{8DD9F5DC-C4C8-2302-5B73-24FC3C14FBFB}"/>
              </a:ext>
            </a:extLst>
          </p:cNvPr>
          <p:cNvSpPr txBox="1"/>
          <p:nvPr/>
        </p:nvSpPr>
        <p:spPr>
          <a:xfrm>
            <a:off x="8429277" y="4618098"/>
            <a:ext cx="508473" cy="286232"/>
          </a:xfrm>
          <a:prstGeom prst="rect">
            <a:avLst/>
          </a:prstGeom>
          <a:noFill/>
        </p:spPr>
        <p:txBody>
          <a:bodyPr wrap="none" rtlCol="0">
            <a:spAutoFit/>
          </a:bodyPr>
          <a:lstStyle/>
          <a:p>
            <a:pPr>
              <a:lnSpc>
                <a:spcPct val="90000"/>
              </a:lnSpc>
            </a:pPr>
            <a:r>
              <a:rPr lang="en-US" sz="1400" dirty="0"/>
              <a:t>[30]</a:t>
            </a:r>
          </a:p>
        </p:txBody>
      </p:sp>
    </p:spTree>
    <p:extLst>
      <p:ext uri="{BB962C8B-B14F-4D97-AF65-F5344CB8AC3E}">
        <p14:creationId xmlns:p14="http://schemas.microsoft.com/office/powerpoint/2010/main" val="33734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050C0-EC65-8644-8314-CB2F14BD6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CA241-B230-E1BD-BCE9-A01E08428DF5}"/>
              </a:ext>
            </a:extLst>
          </p:cNvPr>
          <p:cNvSpPr>
            <a:spLocks noGrp="1"/>
          </p:cNvSpPr>
          <p:nvPr>
            <p:ph type="title"/>
          </p:nvPr>
        </p:nvSpPr>
        <p:spPr/>
        <p:txBody>
          <a:bodyPr/>
          <a:lstStyle/>
          <a:p>
            <a:r>
              <a:rPr lang="en-US" dirty="0"/>
              <a:t>Current Artist vs AI Suit</a:t>
            </a:r>
            <a:endParaRPr lang="en-US" dirty="0">
              <a:ea typeface="Cambria"/>
            </a:endParaRPr>
          </a:p>
        </p:txBody>
      </p:sp>
      <p:sp>
        <p:nvSpPr>
          <p:cNvPr id="3" name="Content Placeholder 2">
            <a:extLst>
              <a:ext uri="{FF2B5EF4-FFF2-40B4-BE49-F238E27FC236}">
                <a16:creationId xmlns:a16="http://schemas.microsoft.com/office/drawing/2014/main" id="{9D6315B9-2B3F-0DBA-51BF-C78A554DF2E3}"/>
              </a:ext>
            </a:extLst>
          </p:cNvPr>
          <p:cNvSpPr>
            <a:spLocks noGrp="1"/>
          </p:cNvSpPr>
          <p:nvPr>
            <p:ph sz="half" idx="1"/>
          </p:nvPr>
        </p:nvSpPr>
        <p:spPr>
          <a:xfrm>
            <a:off x="685800" y="1841414"/>
            <a:ext cx="3809281" cy="1460672"/>
          </a:xfrm>
        </p:spPr>
        <p:txBody>
          <a:bodyPr vert="horz" lIns="91436" tIns="45718" rIns="91436" bIns="45718" rtlCol="0" anchor="t">
            <a:normAutofit fontScale="92500" lnSpcReduction="10000"/>
          </a:bodyPr>
          <a:lstStyle/>
          <a:p>
            <a:pPr marL="205740" indent="-205740"/>
            <a:r>
              <a:rPr lang="en-US" dirty="0"/>
              <a:t>There is currently a suit against Stability AI (Jan 2023)</a:t>
            </a:r>
          </a:p>
          <a:p>
            <a:pPr marL="205740" indent="-205740"/>
            <a:r>
              <a:rPr lang="en-US" dirty="0">
                <a:ea typeface="Cambria"/>
              </a:rPr>
              <a:t>It was almost dismissed (July 2023)</a:t>
            </a:r>
          </a:p>
          <a:p>
            <a:pPr marL="205740" indent="-205740"/>
            <a:r>
              <a:rPr lang="en-US" dirty="0">
                <a:ea typeface="Cambria"/>
              </a:rPr>
              <a:t>Revised suit was allowed to go through to trial (August  2024)</a:t>
            </a:r>
          </a:p>
        </p:txBody>
      </p:sp>
      <p:sp>
        <p:nvSpPr>
          <p:cNvPr id="5" name="Footer Placeholder 4">
            <a:extLst>
              <a:ext uri="{FF2B5EF4-FFF2-40B4-BE49-F238E27FC236}">
                <a16:creationId xmlns:a16="http://schemas.microsoft.com/office/drawing/2014/main" id="{5B94B551-A994-B7F4-955C-0EC94B489323}"/>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512CD3ED-C332-0FD6-7E09-C7381CD10021}"/>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a:extLst>
              <a:ext uri="{FF2B5EF4-FFF2-40B4-BE49-F238E27FC236}">
                <a16:creationId xmlns:a16="http://schemas.microsoft.com/office/drawing/2014/main" id="{59D58700-8C59-C838-605D-7F1EBA814146}"/>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Nicholas Kutschke</a:t>
            </a:r>
            <a:endParaRPr lang="en-US"/>
          </a:p>
        </p:txBody>
      </p:sp>
      <p:pic>
        <p:nvPicPr>
          <p:cNvPr id="6146" name="Picture 2" descr="AI Companies With New Lawsuit ...">
            <a:extLst>
              <a:ext uri="{FF2B5EF4-FFF2-40B4-BE49-F238E27FC236}">
                <a16:creationId xmlns:a16="http://schemas.microsoft.com/office/drawing/2014/main" id="{9EA5B641-4E64-CE75-6FB0-475155B58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612" y="109557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hoto of Sarah Andersen">
            <a:extLst>
              <a:ext uri="{FF2B5EF4-FFF2-40B4-BE49-F238E27FC236}">
                <a16:creationId xmlns:a16="http://schemas.microsoft.com/office/drawing/2014/main" id="{C9F1FAE6-8C6D-5951-2CEB-7D9A20A8BF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536" r="31319"/>
          <a:stretch/>
        </p:blipFill>
        <p:spPr bwMode="auto">
          <a:xfrm>
            <a:off x="5836626" y="2925722"/>
            <a:ext cx="1509345" cy="1984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F2C0E6-6293-56FA-8734-25FD05088022}"/>
              </a:ext>
            </a:extLst>
          </p:cNvPr>
          <p:cNvSpPr txBox="1"/>
          <p:nvPr/>
        </p:nvSpPr>
        <p:spPr>
          <a:xfrm>
            <a:off x="7907832" y="2611790"/>
            <a:ext cx="556563" cy="313932"/>
          </a:xfrm>
          <a:prstGeom prst="rect">
            <a:avLst/>
          </a:prstGeom>
          <a:noFill/>
        </p:spPr>
        <p:txBody>
          <a:bodyPr wrap="none" rtlCol="0">
            <a:spAutoFit/>
          </a:bodyPr>
          <a:lstStyle/>
          <a:p>
            <a:pPr>
              <a:lnSpc>
                <a:spcPct val="90000"/>
              </a:lnSpc>
            </a:pPr>
            <a:r>
              <a:rPr lang="en-US" sz="1600" dirty="0"/>
              <a:t>[31]</a:t>
            </a:r>
          </a:p>
        </p:txBody>
      </p:sp>
      <p:sp>
        <p:nvSpPr>
          <p:cNvPr id="8" name="TextBox 7">
            <a:extLst>
              <a:ext uri="{FF2B5EF4-FFF2-40B4-BE49-F238E27FC236}">
                <a16:creationId xmlns:a16="http://schemas.microsoft.com/office/drawing/2014/main" id="{8F98BB16-EB6B-3B66-3C60-225ECDFC4CEF}"/>
              </a:ext>
            </a:extLst>
          </p:cNvPr>
          <p:cNvSpPr txBox="1"/>
          <p:nvPr/>
        </p:nvSpPr>
        <p:spPr>
          <a:xfrm>
            <a:off x="7351269" y="4543466"/>
            <a:ext cx="556563" cy="313932"/>
          </a:xfrm>
          <a:prstGeom prst="rect">
            <a:avLst/>
          </a:prstGeom>
          <a:noFill/>
        </p:spPr>
        <p:txBody>
          <a:bodyPr wrap="none" rtlCol="0">
            <a:spAutoFit/>
          </a:bodyPr>
          <a:lstStyle/>
          <a:p>
            <a:pPr>
              <a:lnSpc>
                <a:spcPct val="90000"/>
              </a:lnSpc>
            </a:pPr>
            <a:r>
              <a:rPr lang="en-US" sz="1600" dirty="0"/>
              <a:t>[32]</a:t>
            </a:r>
          </a:p>
        </p:txBody>
      </p:sp>
    </p:spTree>
    <p:extLst>
      <p:ext uri="{BB962C8B-B14F-4D97-AF65-F5344CB8AC3E}">
        <p14:creationId xmlns:p14="http://schemas.microsoft.com/office/powerpoint/2010/main" val="333907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References</a:t>
            </a:r>
          </a:p>
        </p:txBody>
      </p:sp>
      <p:sp>
        <p:nvSpPr>
          <p:cNvPr id="3" name="Content Placeholder 2"/>
          <p:cNvSpPr>
            <a:spLocks noGrp="1"/>
          </p:cNvSpPr>
          <p:nvPr>
            <p:ph idx="1"/>
          </p:nvPr>
        </p:nvSpPr>
        <p:spPr>
          <a:xfrm>
            <a:off x="0" y="974784"/>
            <a:ext cx="9144000" cy="4022411"/>
          </a:xfrm>
        </p:spPr>
        <p:txBody>
          <a:bodyPr vert="horz" lIns="91440" tIns="45718" rIns="91436" bIns="45718" rtlCol="0" anchor="t">
            <a:normAutofit fontScale="55000" lnSpcReduction="20000"/>
          </a:bodyPr>
          <a:lstStyle/>
          <a:p>
            <a:pPr rtl="0">
              <a:spcBef>
                <a:spcPts val="600"/>
              </a:spcBef>
              <a:buNone/>
            </a:pPr>
            <a:r>
              <a:rPr lang="en-US" sz="1600" b="0" i="0" u="none" strike="noStrike" dirty="0">
                <a:effectLst/>
                <a:latin typeface="Arial" panose="020B0604020202020204" pitchFamily="34" charset="0"/>
              </a:rPr>
              <a:t>[1]</a:t>
            </a:r>
            <a:r>
              <a:rPr lang="en-US" sz="1600" b="0" i="0" u="none" strike="noStrike" dirty="0" err="1">
                <a:effectLst/>
                <a:latin typeface="Arial" panose="020B0604020202020204" pitchFamily="34" charset="0"/>
              </a:rPr>
              <a:t>Dhariwall</a:t>
            </a:r>
            <a:r>
              <a:rPr lang="en-US" sz="1600" b="0" i="0" u="none" strike="noStrike" dirty="0">
                <a:effectLst/>
                <a:latin typeface="Arial" panose="020B0604020202020204" pitchFamily="34" charset="0"/>
              </a:rPr>
              <a:t> and Nichol, Diffusion Models Beat GANs on Image Synthesis”  (June 1, 2021)</a:t>
            </a:r>
            <a:r>
              <a:rPr lang="en-US" sz="1600" b="0" i="0" u="sng"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 https://proceedings.neurips.cc/paper/2021/file/49ad23d1ec9fa4bd8d77d02681df5cfa-Paper.pdf</a:t>
            </a:r>
            <a:r>
              <a:rPr lang="en-US" sz="1600" b="0" i="0" u="none" strike="noStrike" dirty="0">
                <a:effectLst/>
                <a:latin typeface="Arial" panose="020B0604020202020204" pitchFamily="34" charset="0"/>
              </a:rPr>
              <a:t> (April 4, 2025) ​</a:t>
            </a:r>
            <a:endParaRPr lang="en-US" sz="1600" b="0" dirty="0">
              <a:effectLst/>
            </a:endParaRPr>
          </a:p>
          <a:p>
            <a:pPr rtl="0">
              <a:spcBef>
                <a:spcPts val="600"/>
              </a:spcBef>
              <a:buNone/>
            </a:pPr>
            <a:r>
              <a:rPr lang="en-US" sz="1600" b="0" i="0" u="none" strike="noStrike" dirty="0">
                <a:effectLst/>
                <a:latin typeface="Arial" panose="020B0604020202020204" pitchFamily="34" charset="0"/>
              </a:rPr>
              <a:t>[2] Andrew, “How Does Stable Diffusion Work?”, (June 9, 2024)</a:t>
            </a:r>
            <a:r>
              <a:rPr lang="en-US" sz="1600" b="0" i="0" u="sng"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 https://stable-diffusion-art.com/how-stable-diffusion-work/</a:t>
            </a:r>
            <a:r>
              <a:rPr lang="en-US" sz="1600" b="0" i="0" u="none" strike="noStrike" dirty="0">
                <a:effectLst/>
                <a:latin typeface="Arial" panose="020B0604020202020204" pitchFamily="34" charset="0"/>
              </a:rPr>
              <a:t> (April 4, 2025) ​</a:t>
            </a:r>
            <a:endParaRPr lang="en-US" sz="1600" b="0" dirty="0">
              <a:effectLst/>
            </a:endParaRPr>
          </a:p>
          <a:p>
            <a:pPr rtl="0">
              <a:spcBef>
                <a:spcPts val="600"/>
              </a:spcBef>
              <a:buNone/>
            </a:pPr>
            <a:r>
              <a:rPr lang="en-US" sz="1600" b="0" i="0" u="none" strike="noStrike" dirty="0">
                <a:effectLst/>
                <a:latin typeface="Arial" panose="020B0604020202020204" pitchFamily="34" charset="0"/>
              </a:rPr>
              <a:t>[3] Ferrer, "How Transformers Work: A Detailed Exploration of Transformer Architecture" (Jan 9, 2024)</a:t>
            </a:r>
            <a:r>
              <a:rPr lang="en-US" sz="1600" b="0" i="0" u="sng"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 https://www.datacamp.com/tutorial/how-transformers-work</a:t>
            </a:r>
            <a:r>
              <a:rPr lang="en-US" sz="1600" b="0" i="0" u="none" strike="noStrike" dirty="0">
                <a:effectLst/>
                <a:latin typeface="Arial" panose="020B0604020202020204" pitchFamily="34" charset="0"/>
              </a:rPr>
              <a:t> (April 2, 2025)​</a:t>
            </a:r>
            <a:endParaRPr lang="en-US" sz="1600" b="0" dirty="0">
              <a:effectLst/>
            </a:endParaRPr>
          </a:p>
          <a:p>
            <a:pPr rtl="0">
              <a:spcBef>
                <a:spcPts val="600"/>
              </a:spcBef>
              <a:buNone/>
            </a:pPr>
            <a:r>
              <a:rPr lang="en-US" sz="1600" b="0" i="0" u="none" strike="noStrike" dirty="0">
                <a:effectLst/>
                <a:latin typeface="Arial" panose="020B0604020202020204" pitchFamily="34" charset="0"/>
              </a:rPr>
              <a:t>[4] Cho, “Artists Score Major Win in Copyright Case Against AI Art Generators”, (August 13, 2024) </a:t>
            </a:r>
            <a:r>
              <a:rPr lang="en-US" sz="1600" b="0" i="0" u="sng"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https://www.hollywoodreporter.com/business/business-news/artists-score-major-win-copyright-case-against-ai-art-generators-1235973601/</a:t>
            </a:r>
            <a:r>
              <a:rPr lang="en-US" sz="1600" b="0" i="0" u="none" strike="noStrike" dirty="0">
                <a:effectLst/>
                <a:latin typeface="Arial" panose="020B0604020202020204" pitchFamily="34" charset="0"/>
              </a:rPr>
              <a:t> (April </a:t>
            </a:r>
            <a:r>
              <a:rPr lang="en-US" sz="1600" dirty="0">
                <a:latin typeface="Arial" panose="020B0604020202020204" pitchFamily="34" charset="0"/>
              </a:rPr>
              <a:t>4</a:t>
            </a:r>
            <a:r>
              <a:rPr lang="en-US" sz="1600" b="0" i="0" u="none" strike="noStrike" dirty="0">
                <a:effectLst/>
                <a:latin typeface="Arial" panose="020B0604020202020204" pitchFamily="34" charset="0"/>
              </a:rPr>
              <a:t>, 2025)</a:t>
            </a:r>
          </a:p>
          <a:p>
            <a:pPr rtl="0">
              <a:spcBef>
                <a:spcPts val="600"/>
              </a:spcBef>
              <a:buNone/>
            </a:pPr>
            <a:r>
              <a:rPr lang="en-US" sz="1600" b="0" i="0" u="none" strike="noStrike" dirty="0">
                <a:effectLst/>
                <a:latin typeface="Arial" panose="020B0604020202020204" pitchFamily="34" charset="0"/>
              </a:rPr>
              <a:t>[5] Lotfi et al.  “Web Scraping Techniques And Applications: A Literature Review </a:t>
            </a:r>
            <a:r>
              <a:rPr lang="en-US" sz="1600" b="0" i="0" u="sng" strike="noStrike" dirty="0">
                <a:effectLst/>
                <a:latin typeface="Arial" panose="020B0604020202020204" pitchFamily="34" charset="0"/>
                <a:hlinkClick r:id="rId6">
                  <a:extLst>
                    <a:ext uri="{A12FA001-AC4F-418D-AE19-62706E023703}">
                      <ahyp:hlinkClr xmlns:ahyp="http://schemas.microsoft.com/office/drawing/2018/hyperlinkcolor" val="tx"/>
                    </a:ext>
                  </a:extLst>
                </a:hlinkClick>
              </a:rPr>
              <a:t>https://www.researchgate.net/publication/367719780_Web_Scraping_Techniques_and_Applications_A_Literature_Review</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 [6]Noveck and O’Brien, “Visual artists fight back against artificial intelligence companies for repurposing their work”, (PBS August 31, 2023) </a:t>
            </a:r>
            <a:r>
              <a:rPr lang="en-US" sz="1600" b="0" i="0" u="sng" strike="noStrike" dirty="0">
                <a:effectLst/>
                <a:latin typeface="Arial" panose="020B0604020202020204" pitchFamily="34" charset="0"/>
                <a:hlinkClick r:id="rId7">
                  <a:extLst>
                    <a:ext uri="{A12FA001-AC4F-418D-AE19-62706E023703}">
                      <ahyp:hlinkClr xmlns:ahyp="http://schemas.microsoft.com/office/drawing/2018/hyperlinkcolor" val="tx"/>
                    </a:ext>
                  </a:extLst>
                </a:hlinkClick>
              </a:rPr>
              <a:t>https://www.pbs.org/newshour/arts/visual-artists-fight-back-against-artificial-intelligence-companies-for-repurposing-their-work</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[7] Lovato, “Foregrounding Artist Opinions: A Survey Study on Transparency, Ownership, and Fairness in AI Generative Art”  (May 19, 2024) </a:t>
            </a:r>
            <a:r>
              <a:rPr lang="en-US" sz="1600" b="0" i="0" u="sng" strike="noStrike" dirty="0">
                <a:effectLst/>
                <a:latin typeface="Arial" panose="020B0604020202020204" pitchFamily="34" charset="0"/>
                <a:hlinkClick r:id="rId8">
                  <a:extLst>
                    <a:ext uri="{A12FA001-AC4F-418D-AE19-62706E023703}">
                      <ahyp:hlinkClr xmlns:ahyp="http://schemas.microsoft.com/office/drawing/2018/hyperlinkcolor" val="tx"/>
                    </a:ext>
                  </a:extLst>
                </a:hlinkClick>
              </a:rPr>
              <a:t>https://arxiv.org/html/2401.15497v4</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[8] The MET, “Image and Data Resources”, </a:t>
            </a:r>
            <a:r>
              <a:rPr lang="en-US" sz="1600" b="0" i="0" u="sng" strike="noStrike" dirty="0">
                <a:effectLst/>
                <a:latin typeface="Arial" panose="020B0604020202020204" pitchFamily="34" charset="0"/>
                <a:hlinkClick r:id="rId9">
                  <a:extLst>
                    <a:ext uri="{A12FA001-AC4F-418D-AE19-62706E023703}">
                      <ahyp:hlinkClr xmlns:ahyp="http://schemas.microsoft.com/office/drawing/2018/hyperlinkcolor" val="tx"/>
                    </a:ext>
                  </a:extLst>
                </a:hlinkClick>
              </a:rPr>
              <a:t>https://www.metmuseum.org/policies/image-resources</a:t>
            </a:r>
            <a:endParaRPr lang="en-US" sz="1600" b="0" i="0" u="sng" strike="noStrike" dirty="0">
              <a:effectLst/>
              <a:latin typeface="Arial" panose="020B0604020202020204" pitchFamily="34" charset="0"/>
            </a:endParaRPr>
          </a:p>
          <a:p>
            <a:pPr rtl="0">
              <a:spcBef>
                <a:spcPts val="600"/>
              </a:spcBef>
              <a:buNone/>
            </a:pPr>
            <a:r>
              <a:rPr lang="en-US" sz="1600" b="0" i="0" u="none" strike="noStrike" dirty="0">
                <a:effectLst/>
                <a:latin typeface="Arial" panose="020B0604020202020204" pitchFamily="34" charset="0"/>
              </a:rPr>
              <a:t>[9]National Gallery of Art “Free Images and Open Access”, </a:t>
            </a:r>
            <a:r>
              <a:rPr lang="en-US" sz="1600" b="0" i="0" u="sng" strike="noStrike" dirty="0">
                <a:effectLst/>
                <a:latin typeface="Arial" panose="020B0604020202020204" pitchFamily="34" charset="0"/>
                <a:hlinkClick r:id="rId10">
                  <a:extLst>
                    <a:ext uri="{A12FA001-AC4F-418D-AE19-62706E023703}">
                      <ahyp:hlinkClr xmlns:ahyp="http://schemas.microsoft.com/office/drawing/2018/hyperlinkcolor" val="tx"/>
                    </a:ext>
                  </a:extLst>
                </a:hlinkClick>
              </a:rPr>
              <a:t>https://www.nga.gov/open-access-images.html</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[10] Library of Congress “Free to Use”, </a:t>
            </a:r>
            <a:r>
              <a:rPr lang="en-US" sz="1600" b="0" i="0" u="sng" strike="noStrike" dirty="0">
                <a:effectLst/>
                <a:latin typeface="Arial" panose="020B0604020202020204" pitchFamily="34" charset="0"/>
                <a:hlinkClick r:id="rId11">
                  <a:extLst>
                    <a:ext uri="{A12FA001-AC4F-418D-AE19-62706E023703}">
                      <ahyp:hlinkClr xmlns:ahyp="http://schemas.microsoft.com/office/drawing/2018/hyperlinkcolor" val="tx"/>
                    </a:ext>
                  </a:extLst>
                </a:hlinkClick>
              </a:rPr>
              <a:t>https://www.loc.gov/free-to-use/</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[11] Public Domain Image Archive </a:t>
            </a:r>
            <a:r>
              <a:rPr lang="en-US" sz="1600" b="0" i="0" u="sng" strike="noStrike" dirty="0">
                <a:effectLst/>
                <a:latin typeface="Arial" panose="020B0604020202020204" pitchFamily="34" charset="0"/>
                <a:hlinkClick r:id="rId12">
                  <a:extLst>
                    <a:ext uri="{A12FA001-AC4F-418D-AE19-62706E023703}">
                      <ahyp:hlinkClr xmlns:ahyp="http://schemas.microsoft.com/office/drawing/2018/hyperlinkcolor" val="tx"/>
                    </a:ext>
                  </a:extLst>
                </a:hlinkClick>
              </a:rPr>
              <a:t>https://pdimagearchive.org/</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[12] 17 U.S.C. § 107 </a:t>
            </a:r>
            <a:r>
              <a:rPr lang="en-US" sz="1600" b="0" i="0" u="sng" strike="noStrike" dirty="0">
                <a:effectLst/>
                <a:latin typeface="Arial" panose="020B0604020202020204" pitchFamily="34" charset="0"/>
                <a:hlinkClick r:id="rId13">
                  <a:extLst>
                    <a:ext uri="{A12FA001-AC4F-418D-AE19-62706E023703}">
                      <ahyp:hlinkClr xmlns:ahyp="http://schemas.microsoft.com/office/drawing/2018/hyperlinkcolor" val="tx"/>
                    </a:ext>
                  </a:extLst>
                </a:hlinkClick>
              </a:rPr>
              <a:t>https://www.law.cornell.edu/uscode/text/17/107</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[13] Cariou v. Prince, No. 11-1197, Court of Appeals for 2d Cir. (April 2013) </a:t>
            </a:r>
            <a:r>
              <a:rPr lang="en-US" sz="1600" b="0" i="0" u="sng" strike="noStrike" dirty="0">
                <a:effectLst/>
                <a:latin typeface="Arial" panose="020B0604020202020204" pitchFamily="34" charset="0"/>
                <a:hlinkClick r:id="rId14">
                  <a:extLst>
                    <a:ext uri="{A12FA001-AC4F-418D-AE19-62706E023703}">
                      <ahyp:hlinkClr xmlns:ahyp="http://schemas.microsoft.com/office/drawing/2018/hyperlinkcolor" val="tx"/>
                    </a:ext>
                  </a:extLst>
                </a:hlinkClick>
              </a:rPr>
              <a:t>https://law.justia.com/cases/federal/appellate-courts/ca2/11-1197/11-1197-2013-04-25.html</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[14] 17 U.S.C. § 106A </a:t>
            </a:r>
            <a:r>
              <a:rPr lang="en-US" sz="1600" b="0" i="0" u="sng" strike="noStrike" dirty="0">
                <a:effectLst/>
                <a:latin typeface="Arial" panose="020B0604020202020204" pitchFamily="34" charset="0"/>
                <a:hlinkClick r:id="rId13">
                  <a:extLst>
                    <a:ext uri="{A12FA001-AC4F-418D-AE19-62706E023703}">
                      <ahyp:hlinkClr xmlns:ahyp="http://schemas.microsoft.com/office/drawing/2018/hyperlinkcolor" val="tx"/>
                    </a:ext>
                  </a:extLst>
                </a:hlinkClick>
              </a:rPr>
              <a:t>https://www.law.cornell.edu/uscode/text/17/107</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[15] “What Recent Rulings in ‘</a:t>
            </a:r>
            <a:r>
              <a:rPr lang="en-US" sz="1600" b="0" i="0" u="none" strike="noStrike" dirty="0" err="1">
                <a:effectLst/>
                <a:latin typeface="Arial" panose="020B0604020202020204" pitchFamily="34" charset="0"/>
              </a:rPr>
              <a:t>hiQ</a:t>
            </a:r>
            <a:r>
              <a:rPr lang="en-US" sz="1600" b="0" i="0" u="none" strike="noStrike" dirty="0">
                <a:effectLst/>
                <a:latin typeface="Arial" panose="020B0604020202020204" pitchFamily="34" charset="0"/>
              </a:rPr>
              <a:t> v. LinkedIn’ and Other Cases Say About the Legality of Data Scraping” (The Recorder December 2022) </a:t>
            </a:r>
            <a:r>
              <a:rPr lang="en-US" sz="1600" b="0" i="0" u="sng" strike="noStrike" dirty="0">
                <a:effectLst/>
                <a:latin typeface="Arial" panose="020B0604020202020204" pitchFamily="34" charset="0"/>
                <a:hlinkClick r:id="rId15">
                  <a:extLst>
                    <a:ext uri="{A12FA001-AC4F-418D-AE19-62706E023703}">
                      <ahyp:hlinkClr xmlns:ahyp="http://schemas.microsoft.com/office/drawing/2018/hyperlinkcolor" val="tx"/>
                    </a:ext>
                  </a:extLst>
                </a:hlinkClick>
              </a:rPr>
              <a:t>https://www.fbm.com/publications/what-recent-rulings-in-hiq-v-linkedin-and-other-cases-say-about-the-legality-of-data-scraping/</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[16] “Open AI and Journalism” (OpenAI January 8, 2024) </a:t>
            </a:r>
            <a:r>
              <a:rPr lang="en-US" sz="1600" b="0" i="0" u="sng" strike="noStrike" dirty="0">
                <a:effectLst/>
                <a:latin typeface="Arial" panose="020B0604020202020204" pitchFamily="34" charset="0"/>
                <a:hlinkClick r:id="rId16">
                  <a:extLst>
                    <a:ext uri="{A12FA001-AC4F-418D-AE19-62706E023703}">
                      <ahyp:hlinkClr xmlns:ahyp="http://schemas.microsoft.com/office/drawing/2018/hyperlinkcolor" val="tx"/>
                    </a:ext>
                  </a:extLst>
                </a:hlinkClick>
              </a:rPr>
              <a:t>https://openai.com/index/openai-and-journalism/</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[17] Allyn, “Judge allows ‘New York Times’ copyright case against Open AI to go forward” (NPR March 26, 2025) </a:t>
            </a:r>
            <a:r>
              <a:rPr lang="en-US" sz="1600" b="0" i="0" u="sng" strike="noStrike" dirty="0">
                <a:effectLst/>
                <a:latin typeface="Arial" panose="020B0604020202020204" pitchFamily="34" charset="0"/>
                <a:hlinkClick r:id="rId17">
                  <a:extLst>
                    <a:ext uri="{A12FA001-AC4F-418D-AE19-62706E023703}">
                      <ahyp:hlinkClr xmlns:ahyp="http://schemas.microsoft.com/office/drawing/2018/hyperlinkcolor" val="tx"/>
                    </a:ext>
                  </a:extLst>
                </a:hlinkClick>
              </a:rPr>
              <a:t>https://www.npr.org/2025/03/26/nx-s1-5288157/new-york-times-openai-copyright-case-goes-forward</a:t>
            </a:r>
            <a:r>
              <a:rPr lang="en-US" sz="1600" b="0" i="0" u="none" strike="noStrike" dirty="0">
                <a:effectLst/>
                <a:latin typeface="Arial" panose="020B0604020202020204" pitchFamily="34" charset="0"/>
              </a:rPr>
              <a:t> (April 3, 2025)</a:t>
            </a:r>
            <a:endParaRPr lang="en-US" sz="1600" b="0" dirty="0">
              <a:effectLst/>
            </a:endParaRPr>
          </a:p>
          <a:p>
            <a:pPr rtl="0">
              <a:spcBef>
                <a:spcPts val="600"/>
              </a:spcBef>
              <a:buNone/>
            </a:pPr>
            <a:r>
              <a:rPr lang="en-US" sz="1600" b="0" i="0" u="none" strike="noStrike" dirty="0">
                <a:effectLst/>
                <a:latin typeface="Arial" panose="020B0604020202020204" pitchFamily="34" charset="0"/>
              </a:rPr>
              <a:t>[18] Orru, “Anthropic Scores Win in AI Copyright Dispute With Record Labels”, (WSJ March 26, 2025) </a:t>
            </a:r>
            <a:r>
              <a:rPr lang="en-US" sz="1600" b="0" i="0" u="sng" strike="noStrike" dirty="0">
                <a:effectLst/>
                <a:latin typeface="Arial" panose="020B0604020202020204" pitchFamily="34" charset="0"/>
                <a:hlinkClick r:id="rId18">
                  <a:extLst>
                    <a:ext uri="{A12FA001-AC4F-418D-AE19-62706E023703}">
                      <ahyp:hlinkClr xmlns:ahyp="http://schemas.microsoft.com/office/drawing/2018/hyperlinkcolor" val="tx"/>
                    </a:ext>
                  </a:extLst>
                </a:hlinkClick>
              </a:rPr>
              <a:t>https://www.wsj.com/tech/ai/anthropic-scores-win-in-ai-copyright-dispute-with-record-labels-3f84be1c</a:t>
            </a:r>
            <a:r>
              <a:rPr lang="en-US" sz="1600" b="0" i="0" u="none" strike="noStrike" dirty="0">
                <a:effectLst/>
                <a:latin typeface="Arial" panose="020B0604020202020204" pitchFamily="34" charset="0"/>
              </a:rPr>
              <a:t> (April 3, 2025)</a:t>
            </a:r>
            <a:endParaRPr lang="en-US" sz="1600" b="0" dirty="0">
              <a:effectLst/>
            </a:endParaRPr>
          </a:p>
        </p:txBody>
      </p:sp>
      <p:sp>
        <p:nvSpPr>
          <p:cNvPr id="4" name="Footer Placeholder 3"/>
          <p:cNvSpPr>
            <a:spLocks noGrp="1"/>
          </p:cNvSpPr>
          <p:nvPr>
            <p:ph type="ftr" sz="quarter" idx="11"/>
          </p:nvPr>
        </p:nvSpPr>
        <p:spPr/>
        <p:txBody>
          <a:bodyPr>
            <a:normAutofit fontScale="55000" lnSpcReduction="20000"/>
          </a:bodyPr>
          <a:lstStyle/>
          <a:p>
            <a:r>
              <a:rPr lang="sk-SK"/>
              <a:t>© 2025 Keith A. Pray</a:t>
            </a:r>
            <a:endParaRPr lang="en-US"/>
          </a:p>
        </p:txBody>
      </p:sp>
      <p:sp>
        <p:nvSpPr>
          <p:cNvPr id="5" name="Slide Number Placeholder 4"/>
          <p:cNvSpPr>
            <a:spLocks noGrp="1"/>
          </p:cNvSpPr>
          <p:nvPr>
            <p:ph type="sldNum" sz="quarter" idx="12"/>
          </p:nvPr>
        </p:nvSpPr>
        <p:spPr/>
        <p:txBody>
          <a:bodyPr>
            <a:normAutofit fontScale="55000" lnSpcReduction="20000"/>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rtlCol="0">
            <a:normAutofit/>
          </a:bodyPr>
          <a:lstStyle/>
          <a:p>
            <a:pPr algn="r"/>
            <a:r>
              <a:rPr lang="en-US" sz="1400" dirty="0">
                <a:latin typeface="+mj-lt"/>
              </a:rPr>
              <a:t>Nicholas Kutschke</a:t>
            </a:r>
            <a:endParaRPr lang="en-US" sz="1400" dirty="0">
              <a:solidFill>
                <a:schemeClr val="tx1"/>
              </a:solidFill>
              <a:latin typeface="+mj-lt"/>
            </a:endParaRPr>
          </a:p>
        </p:txBody>
      </p:sp>
    </p:spTree>
    <p:extLst>
      <p:ext uri="{BB962C8B-B14F-4D97-AF65-F5344CB8AC3E}">
        <p14:creationId xmlns:p14="http://schemas.microsoft.com/office/powerpoint/2010/main" val="878287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96A46-D294-D7F4-7EC6-168882565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28003-FD6D-9CD4-1966-516A43AC7D56}"/>
              </a:ext>
            </a:extLst>
          </p:cNvPr>
          <p:cNvSpPr>
            <a:spLocks noGrp="1"/>
          </p:cNvSpPr>
          <p:nvPr>
            <p:ph type="title"/>
          </p:nvPr>
        </p:nvSpPr>
        <p:spPr/>
        <p:txBody>
          <a:bodyPr>
            <a:normAutofit/>
          </a:bodyPr>
          <a:lstStyle/>
          <a:p>
            <a:r>
              <a:rPr lang="en-US"/>
              <a:t>References</a:t>
            </a:r>
          </a:p>
        </p:txBody>
      </p:sp>
      <p:sp>
        <p:nvSpPr>
          <p:cNvPr id="3" name="Content Placeholder 2">
            <a:extLst>
              <a:ext uri="{FF2B5EF4-FFF2-40B4-BE49-F238E27FC236}">
                <a16:creationId xmlns:a16="http://schemas.microsoft.com/office/drawing/2014/main" id="{0F31476C-5FF0-5C19-4AAA-0DCE4C6CE233}"/>
              </a:ext>
            </a:extLst>
          </p:cNvPr>
          <p:cNvSpPr>
            <a:spLocks noGrp="1"/>
          </p:cNvSpPr>
          <p:nvPr>
            <p:ph idx="1"/>
          </p:nvPr>
        </p:nvSpPr>
        <p:spPr>
          <a:xfrm>
            <a:off x="0" y="974784"/>
            <a:ext cx="9144000" cy="4022411"/>
          </a:xfrm>
        </p:spPr>
        <p:txBody>
          <a:bodyPr vert="horz" lIns="91440" tIns="45718" rIns="91436" bIns="45718" rtlCol="0" anchor="t">
            <a:normAutofit fontScale="77500" lnSpcReduction="20000"/>
          </a:bodyPr>
          <a:lstStyle/>
          <a:p>
            <a:pPr rtl="0">
              <a:spcBef>
                <a:spcPts val="600"/>
              </a:spcBef>
              <a:buNone/>
            </a:pPr>
            <a:r>
              <a:rPr lang="en-US" sz="1600" b="0" i="0" u="none" strike="noStrike" dirty="0">
                <a:effectLst/>
              </a:rPr>
              <a:t>[19] Quach, “Judge lets art trio take another crack at suing AI </a:t>
            </a:r>
            <a:r>
              <a:rPr lang="en-US" sz="1600" b="0" i="0" u="none" strike="noStrike" dirty="0" err="1">
                <a:effectLst/>
              </a:rPr>
              <a:t>devs</a:t>
            </a:r>
            <a:r>
              <a:rPr lang="en-US" sz="1600" b="0" i="0" u="none" strike="noStrike" dirty="0">
                <a:effectLst/>
              </a:rPr>
              <a:t> over copyright” (The Register July 21, 2023) </a:t>
            </a:r>
            <a:r>
              <a:rPr lang="en-US" sz="1600" b="0" i="0" u="sng" strike="noStrike" dirty="0">
                <a:effectLst/>
                <a:hlinkClick r:id="rId2">
                  <a:extLst>
                    <a:ext uri="{A12FA001-AC4F-418D-AE19-62706E023703}">
                      <ahyp:hlinkClr xmlns:ahyp="http://schemas.microsoft.com/office/drawing/2018/hyperlinkcolor" val="tx"/>
                    </a:ext>
                  </a:extLst>
                </a:hlinkClick>
              </a:rPr>
              <a:t>https://www.theregister.com/2023/07/21/judge_ai_art/</a:t>
            </a:r>
            <a:r>
              <a:rPr lang="en-US" sz="1600" b="0" i="0" u="none" strike="noStrike" dirty="0">
                <a:effectLst/>
              </a:rPr>
              <a:t> (April 3, 2025)</a:t>
            </a:r>
            <a:endParaRPr lang="en-US" sz="1400" b="0" dirty="0">
              <a:effectLst/>
            </a:endParaRPr>
          </a:p>
          <a:p>
            <a:pPr rtl="0">
              <a:spcBef>
                <a:spcPts val="600"/>
              </a:spcBef>
              <a:buNone/>
            </a:pPr>
            <a:r>
              <a:rPr lang="en-US" sz="1600" b="0" i="0" u="none" strike="noStrike" dirty="0">
                <a:effectLst/>
              </a:rPr>
              <a:t>[20] Cho, “Artists Score Major Win in Copyright Case Against AI Art Generators” (August 13, 2024)  </a:t>
            </a:r>
            <a:r>
              <a:rPr lang="en-US" sz="1600" b="0" i="0" u="sng" strike="noStrike" dirty="0">
                <a:effectLst/>
                <a:hlinkClick r:id="rId3">
                  <a:extLst>
                    <a:ext uri="{A12FA001-AC4F-418D-AE19-62706E023703}">
                      <ahyp:hlinkClr xmlns:ahyp="http://schemas.microsoft.com/office/drawing/2018/hyperlinkcolor" val="tx"/>
                    </a:ext>
                  </a:extLst>
                </a:hlinkClick>
              </a:rPr>
              <a:t>https://www.hollywoodreporter.com/business/business-news/artists-score-major-win-copyright-case-against-ai-art-generators-1235973601/</a:t>
            </a:r>
            <a:r>
              <a:rPr lang="en-US" sz="1600" b="0" i="0" u="none" strike="noStrike" dirty="0">
                <a:effectLst/>
              </a:rPr>
              <a:t> (April 3, 2025)</a:t>
            </a:r>
            <a:endParaRPr lang="en-US" sz="1400" b="0" dirty="0">
              <a:effectLst/>
            </a:endParaRPr>
          </a:p>
          <a:p>
            <a:pPr rtl="0">
              <a:spcBef>
                <a:spcPts val="600"/>
              </a:spcBef>
              <a:buNone/>
            </a:pPr>
            <a:r>
              <a:rPr lang="en-US" sz="1600" b="0" i="0" u="none" strike="noStrike" dirty="0">
                <a:effectLst/>
              </a:rPr>
              <a:t>[21] Schor, “Andersen v. Stability AI: The Landmark Case Unpacking the Copyright Risks of AI Image Generators” (NYU December 2, 2024) </a:t>
            </a:r>
            <a:r>
              <a:rPr lang="en-US" sz="1600" b="0" i="0" u="sng" strike="noStrike" dirty="0">
                <a:effectLst/>
                <a:hlinkClick r:id="rId4">
                  <a:extLst>
                    <a:ext uri="{A12FA001-AC4F-418D-AE19-62706E023703}">
                      <ahyp:hlinkClr xmlns:ahyp="http://schemas.microsoft.com/office/drawing/2018/hyperlinkcolor" val="tx"/>
                    </a:ext>
                  </a:extLst>
                </a:hlinkClick>
              </a:rPr>
              <a:t>https://jipel.law.nyu.edu/andersen-v-stability-ai-the-landmark-case-unpacking-the-copyright-risks-of-ai-image-generators/</a:t>
            </a:r>
            <a:r>
              <a:rPr lang="en-US" sz="1600" b="0" i="0" u="none" strike="noStrike" dirty="0">
                <a:effectLst/>
              </a:rPr>
              <a:t> (April 3, 2025)</a:t>
            </a:r>
          </a:p>
          <a:p>
            <a:pPr rtl="0">
              <a:spcBef>
                <a:spcPts val="600"/>
              </a:spcBef>
              <a:buNone/>
            </a:pPr>
            <a:r>
              <a:rPr lang="en-US" sz="1400" b="0" dirty="0">
                <a:effectLst/>
              </a:rPr>
              <a:t>[22] Khrystyna, “Photographer Robert </a:t>
            </a:r>
            <a:r>
              <a:rPr lang="en-US" sz="1400" b="0" dirty="0" err="1">
                <a:effectLst/>
              </a:rPr>
              <a:t>Kneschke</a:t>
            </a:r>
            <a:r>
              <a:rPr lang="en-US" sz="1400" b="0" dirty="0">
                <a:effectLst/>
              </a:rPr>
              <a:t> sues LAION </a:t>
            </a:r>
            <a:r>
              <a:rPr lang="en-US" sz="1400" b="0" dirty="0" err="1">
                <a:effectLst/>
              </a:rPr>
              <a:t>e.V.</a:t>
            </a:r>
            <a:r>
              <a:rPr lang="en-US" sz="1400" b="0" dirty="0">
                <a:effectLst/>
              </a:rPr>
              <a:t> for copyright violation”, (September 11, 2024) </a:t>
            </a:r>
            <a:r>
              <a:rPr lang="en-US" sz="1400" b="0" dirty="0">
                <a:effectLst/>
                <a:hlinkClick r:id="rId5">
                  <a:extLst>
                    <a:ext uri="{A12FA001-AC4F-418D-AE19-62706E023703}">
                      <ahyp:hlinkClr xmlns:ahyp="http://schemas.microsoft.com/office/drawing/2018/hyperlinkcolor" val="tx"/>
                    </a:ext>
                  </a:extLst>
                </a:hlinkClick>
              </a:rPr>
              <a:t>https://www.fairlicensing.com/en/blog/robert-kneschke-vs.-laion-e.vlegal-battle-over-ai-and-copyright?utm_source=chatgpt.com</a:t>
            </a:r>
            <a:r>
              <a:rPr lang="en-US" sz="1400" b="0" dirty="0">
                <a:effectLst/>
              </a:rPr>
              <a:t> (April 4, 2025)</a:t>
            </a:r>
          </a:p>
          <a:p>
            <a:pPr rtl="0">
              <a:spcBef>
                <a:spcPts val="600"/>
              </a:spcBef>
              <a:buNone/>
            </a:pPr>
            <a:r>
              <a:rPr lang="en-US" sz="1400" b="0" dirty="0">
                <a:effectLst/>
              </a:rPr>
              <a:t>[23] </a:t>
            </a:r>
            <a:r>
              <a:rPr lang="en-US" sz="1400" b="0" dirty="0" err="1">
                <a:effectLst/>
              </a:rPr>
              <a:t>HaveIBeenTrained.com</a:t>
            </a:r>
            <a:r>
              <a:rPr lang="en-US" sz="1400" b="0" dirty="0">
                <a:effectLst/>
              </a:rPr>
              <a:t> </a:t>
            </a:r>
            <a:r>
              <a:rPr lang="en-US" sz="1400" b="0" dirty="0">
                <a:effectLst/>
                <a:hlinkClick r:id="rId6">
                  <a:extLst>
                    <a:ext uri="{A12FA001-AC4F-418D-AE19-62706E023703}">
                      <ahyp:hlinkClr xmlns:ahyp="http://schemas.microsoft.com/office/drawing/2018/hyperlinkcolor" val="tx"/>
                    </a:ext>
                  </a:extLst>
                </a:hlinkClick>
              </a:rPr>
              <a:t>https://haveibeentrained.com/</a:t>
            </a:r>
            <a:r>
              <a:rPr lang="en-US" sz="1400" b="0" dirty="0">
                <a:effectLst/>
              </a:rPr>
              <a:t> (April 4, 2025)</a:t>
            </a:r>
          </a:p>
          <a:p>
            <a:pPr rtl="0">
              <a:spcBef>
                <a:spcPts val="600"/>
              </a:spcBef>
              <a:buNone/>
            </a:pPr>
            <a:r>
              <a:rPr lang="en-US" sz="1400" dirty="0"/>
              <a:t>[24] U.S. Naval War College Library “Copyright: Public Domain” (March 27, 2025) </a:t>
            </a:r>
            <a:r>
              <a:rPr lang="en-US" sz="1400" dirty="0">
                <a:hlinkClick r:id="rId7">
                  <a:extLst>
                    <a:ext uri="{A12FA001-AC4F-418D-AE19-62706E023703}">
                      <ahyp:hlinkClr xmlns:ahyp="http://schemas.microsoft.com/office/drawing/2018/hyperlinkcolor" val="tx"/>
                    </a:ext>
                  </a:extLst>
                </a:hlinkClick>
              </a:rPr>
              <a:t>https://usnwc.libguides.com/copyright/publicdomain#:~:text=Pre%2D1930%20United%20States%20Materials,as%20of%201%20January%202025</a:t>
            </a:r>
            <a:r>
              <a:rPr lang="en-US" sz="1400" dirty="0"/>
              <a:t>. (April 4, 2025)</a:t>
            </a:r>
          </a:p>
          <a:p>
            <a:pPr>
              <a:spcBef>
                <a:spcPts val="600"/>
              </a:spcBef>
              <a:buNone/>
            </a:pPr>
            <a:r>
              <a:rPr lang="en-US" sz="1400" b="0" dirty="0">
                <a:effectLst/>
              </a:rPr>
              <a:t>[25] </a:t>
            </a:r>
            <a:r>
              <a:rPr lang="en-US" sz="1400" b="0" dirty="0" err="1">
                <a:effectLst/>
              </a:rPr>
              <a:t>hiQ</a:t>
            </a:r>
            <a:r>
              <a:rPr lang="en-US" sz="1400" b="0" dirty="0">
                <a:effectLst/>
              </a:rPr>
              <a:t> logo </a:t>
            </a:r>
            <a:r>
              <a:rPr lang="en-US" sz="1400" b="0" dirty="0">
                <a:effectLst/>
                <a:hlinkClick r:id="rId8">
                  <a:extLst>
                    <a:ext uri="{A12FA001-AC4F-418D-AE19-62706E023703}">
                      <ahyp:hlinkClr xmlns:ahyp="http://schemas.microsoft.com/office/drawing/2018/hyperlinkcolor" val="tx"/>
                    </a:ext>
                  </a:extLst>
                </a:hlinkClick>
              </a:rPr>
              <a:t>https://findlogovector.com/hiq-labs-logo-vector-svg/#google_vignette</a:t>
            </a:r>
            <a:r>
              <a:rPr lang="en-US" sz="1400" b="0" dirty="0">
                <a:effectLst/>
              </a:rPr>
              <a:t> (April 4, 2025)</a:t>
            </a:r>
          </a:p>
          <a:p>
            <a:pPr>
              <a:spcBef>
                <a:spcPts val="600"/>
              </a:spcBef>
              <a:buNone/>
            </a:pPr>
            <a:r>
              <a:rPr lang="en-US" sz="1400" dirty="0"/>
              <a:t>[26] </a:t>
            </a:r>
            <a:r>
              <a:rPr lang="en-US" sz="1400" dirty="0" err="1"/>
              <a:t>linkedIn</a:t>
            </a:r>
            <a:r>
              <a:rPr lang="en-US" sz="1400" dirty="0"/>
              <a:t> logo </a:t>
            </a:r>
            <a:r>
              <a:rPr lang="en-US" sz="1400" dirty="0">
                <a:hlinkClick r:id="rId9">
                  <a:extLst>
                    <a:ext uri="{A12FA001-AC4F-418D-AE19-62706E023703}">
                      <ahyp:hlinkClr xmlns:ahyp="http://schemas.microsoft.com/office/drawing/2018/hyperlinkcolor" val="tx"/>
                    </a:ext>
                  </a:extLst>
                </a:hlinkClick>
              </a:rPr>
              <a:t>https://www.facebook.com/LinkedIn/</a:t>
            </a:r>
            <a:r>
              <a:rPr lang="en-US" sz="1400" dirty="0"/>
              <a:t>  </a:t>
            </a:r>
            <a:r>
              <a:rPr lang="en-US" sz="1400" b="0" dirty="0">
                <a:effectLst/>
              </a:rPr>
              <a:t>(April 4, 2025)</a:t>
            </a:r>
            <a:endParaRPr lang="en-US" sz="1400" dirty="0"/>
          </a:p>
          <a:p>
            <a:pPr>
              <a:spcBef>
                <a:spcPts val="600"/>
              </a:spcBef>
              <a:buNone/>
            </a:pPr>
            <a:r>
              <a:rPr lang="en-US" sz="1400" b="0" dirty="0">
                <a:effectLst/>
              </a:rPr>
              <a:t>[27] </a:t>
            </a:r>
            <a:r>
              <a:rPr lang="en-US" sz="1400" b="0" dirty="0" err="1">
                <a:effectLst/>
              </a:rPr>
              <a:t>chatGpt</a:t>
            </a:r>
            <a:r>
              <a:rPr lang="en-US" sz="1400" b="0" dirty="0">
                <a:effectLst/>
              </a:rPr>
              <a:t> logo </a:t>
            </a:r>
            <a:r>
              <a:rPr lang="en-US" sz="1400" b="0" dirty="0">
                <a:effectLst/>
                <a:hlinkClick r:id="rId10">
                  <a:extLst>
                    <a:ext uri="{A12FA001-AC4F-418D-AE19-62706E023703}">
                      <ahyp:hlinkClr xmlns:ahyp="http://schemas.microsoft.com/office/drawing/2018/hyperlinkcolor" val="tx"/>
                    </a:ext>
                  </a:extLst>
                </a:hlinkClick>
              </a:rPr>
              <a:t>https://www.youtube.com/OpenAI</a:t>
            </a:r>
            <a:r>
              <a:rPr lang="en-US" sz="1400" b="0" dirty="0">
                <a:effectLst/>
              </a:rPr>
              <a:t> (April 4, 2025)</a:t>
            </a:r>
          </a:p>
          <a:p>
            <a:pPr>
              <a:spcBef>
                <a:spcPts val="600"/>
              </a:spcBef>
              <a:buNone/>
            </a:pPr>
            <a:r>
              <a:rPr lang="en-US" sz="1400" dirty="0"/>
              <a:t>[28] new York times logo </a:t>
            </a:r>
            <a:r>
              <a:rPr lang="en-US" sz="1400" dirty="0">
                <a:hlinkClick r:id="rId11">
                  <a:extLst>
                    <a:ext uri="{A12FA001-AC4F-418D-AE19-62706E023703}">
                      <ahyp:hlinkClr xmlns:ahyp="http://schemas.microsoft.com/office/drawing/2018/hyperlinkcolor" val="tx"/>
                    </a:ext>
                  </a:extLst>
                </a:hlinkClick>
              </a:rPr>
              <a:t>https://help.nytimes.com/hc/en-us/articles/115014893428-Terms-of-Service</a:t>
            </a:r>
            <a:r>
              <a:rPr lang="en-US" sz="1400" dirty="0"/>
              <a:t>  </a:t>
            </a:r>
            <a:r>
              <a:rPr lang="en-US" sz="1400" b="0" dirty="0">
                <a:effectLst/>
              </a:rPr>
              <a:t>(April 4, 2025)</a:t>
            </a:r>
            <a:endParaRPr lang="en-US" sz="1400" dirty="0"/>
          </a:p>
          <a:p>
            <a:pPr>
              <a:spcBef>
                <a:spcPts val="600"/>
              </a:spcBef>
              <a:buNone/>
            </a:pPr>
            <a:r>
              <a:rPr lang="en-US" sz="1400" b="0" dirty="0">
                <a:effectLst/>
              </a:rPr>
              <a:t>[29] anthropic ai logo </a:t>
            </a:r>
            <a:r>
              <a:rPr lang="en-US" sz="1400" b="0" dirty="0">
                <a:effectLst/>
                <a:hlinkClick r:id="rId12">
                  <a:extLst>
                    <a:ext uri="{A12FA001-AC4F-418D-AE19-62706E023703}">
                      <ahyp:hlinkClr xmlns:ahyp="http://schemas.microsoft.com/office/drawing/2018/hyperlinkcolor" val="tx"/>
                    </a:ext>
                  </a:extLst>
                </a:hlinkClick>
              </a:rPr>
              <a:t>https://x.com/anthropicai</a:t>
            </a:r>
            <a:r>
              <a:rPr lang="en-US" sz="1400" b="0" dirty="0">
                <a:effectLst/>
              </a:rPr>
              <a:t> (April 4, 2025)</a:t>
            </a:r>
          </a:p>
          <a:p>
            <a:pPr>
              <a:spcBef>
                <a:spcPts val="600"/>
              </a:spcBef>
              <a:buNone/>
            </a:pPr>
            <a:r>
              <a:rPr lang="en-US" sz="1400" dirty="0"/>
              <a:t>[30] universal music group logo </a:t>
            </a:r>
            <a:r>
              <a:rPr lang="en-US" sz="1400" dirty="0">
                <a:hlinkClick r:id="rId13">
                  <a:extLst>
                    <a:ext uri="{A12FA001-AC4F-418D-AE19-62706E023703}">
                      <ahyp:hlinkClr xmlns:ahyp="http://schemas.microsoft.com/office/drawing/2018/hyperlinkcolor" val="tx"/>
                    </a:ext>
                  </a:extLst>
                </a:hlinkClick>
              </a:rPr>
              <a:t>https://www.linkedin.com/company/universalmusicgroup</a:t>
            </a:r>
            <a:r>
              <a:rPr lang="en-US" sz="1400" dirty="0"/>
              <a:t>  </a:t>
            </a:r>
            <a:r>
              <a:rPr lang="en-US" sz="1400" b="0" dirty="0">
                <a:effectLst/>
              </a:rPr>
              <a:t>(April 4, 2025)</a:t>
            </a:r>
            <a:endParaRPr lang="en-US" sz="1400" dirty="0"/>
          </a:p>
          <a:p>
            <a:pPr rtl="0">
              <a:spcBef>
                <a:spcPts val="600"/>
              </a:spcBef>
              <a:buNone/>
            </a:pPr>
            <a:r>
              <a:rPr lang="en-US" sz="1400" b="0" dirty="0">
                <a:effectLst/>
              </a:rPr>
              <a:t>[31] Noveck and O</a:t>
            </a:r>
            <a:r>
              <a:rPr lang="en-US" sz="1400" b="0" dirty="0">
                <a:effectLst/>
                <a:hlinkClick r:id="rId14">
                  <a:extLst>
                    <a:ext uri="{A12FA001-AC4F-418D-AE19-62706E023703}">
                      <ahyp:hlinkClr xmlns:ahyp="http://schemas.microsoft.com/office/drawing/2018/hyperlinkcolor" val="tx"/>
                    </a:ext>
                  </a:extLst>
                </a:hlinkClick>
              </a:rPr>
              <a:t>’Brien, “Visual Artis Fight Back Against AI Companies for Repurposing Their Work”, (August 31, 2023) https://www.kqed.org/arts/13934119/artists-ai-lawsuit-artificial-intelligence-stable-diffusion-deviantart</a:t>
            </a:r>
            <a:r>
              <a:rPr lang="en-US" sz="1400" b="0" dirty="0">
                <a:effectLst/>
              </a:rPr>
              <a:t> (April 4, 2025)</a:t>
            </a:r>
            <a:endParaRPr lang="en-US" sz="1400" dirty="0"/>
          </a:p>
          <a:p>
            <a:pPr rtl="0">
              <a:spcBef>
                <a:spcPts val="600"/>
              </a:spcBef>
              <a:buNone/>
            </a:pPr>
            <a:r>
              <a:rPr lang="en-US" sz="1400" b="0" dirty="0">
                <a:effectLst/>
              </a:rPr>
              <a:t>[32] Sarah Anderson headshot https://</a:t>
            </a:r>
            <a:r>
              <a:rPr lang="en-US" sz="1400" b="0" dirty="0" err="1">
                <a:effectLst/>
              </a:rPr>
              <a:t>en.wikipedia.org</a:t>
            </a:r>
            <a:r>
              <a:rPr lang="en-US" sz="1400" b="0" dirty="0">
                <a:effectLst/>
              </a:rPr>
              <a:t>/wiki/</a:t>
            </a:r>
            <a:r>
              <a:rPr lang="en-US" sz="1400" b="0" dirty="0" err="1">
                <a:effectLst/>
              </a:rPr>
              <a:t>Sarah_Andersen</a:t>
            </a:r>
            <a:endParaRPr lang="en-US" sz="1400" b="0" dirty="0">
              <a:effectLst/>
            </a:endParaRPr>
          </a:p>
        </p:txBody>
      </p:sp>
      <p:sp>
        <p:nvSpPr>
          <p:cNvPr id="4" name="Footer Placeholder 3">
            <a:extLst>
              <a:ext uri="{FF2B5EF4-FFF2-40B4-BE49-F238E27FC236}">
                <a16:creationId xmlns:a16="http://schemas.microsoft.com/office/drawing/2014/main" id="{F09CBCCC-DC68-4506-DC97-F929FF4C4510}"/>
              </a:ext>
            </a:extLst>
          </p:cNvPr>
          <p:cNvSpPr>
            <a:spLocks noGrp="1"/>
          </p:cNvSpPr>
          <p:nvPr>
            <p:ph type="ftr" sz="quarter" idx="11"/>
          </p:nvPr>
        </p:nvSpPr>
        <p:spPr/>
        <p:txBody>
          <a:bodyPr>
            <a:normAutofit fontScale="55000" lnSpcReduction="20000"/>
          </a:bodyPr>
          <a:lstStyle/>
          <a:p>
            <a:r>
              <a:rPr lang="sk-SK"/>
              <a:t>© 2025 Keith A. Pray</a:t>
            </a:r>
            <a:endParaRPr lang="en-US"/>
          </a:p>
        </p:txBody>
      </p:sp>
      <p:sp>
        <p:nvSpPr>
          <p:cNvPr id="5" name="Slide Number Placeholder 4">
            <a:extLst>
              <a:ext uri="{FF2B5EF4-FFF2-40B4-BE49-F238E27FC236}">
                <a16:creationId xmlns:a16="http://schemas.microsoft.com/office/drawing/2014/main" id="{29699A90-7B64-E5F4-38E5-29276A72B4A4}"/>
              </a:ext>
            </a:extLst>
          </p:cNvPr>
          <p:cNvSpPr>
            <a:spLocks noGrp="1"/>
          </p:cNvSpPr>
          <p:nvPr>
            <p:ph type="sldNum" sz="quarter" idx="12"/>
          </p:nvPr>
        </p:nvSpPr>
        <p:spPr/>
        <p:txBody>
          <a:bodyPr>
            <a:normAutofit fontScale="55000" lnSpcReduction="20000"/>
          </a:bodyPr>
          <a:lstStyle/>
          <a:p>
            <a:fld id="{A2A17EAB-8B51-5C40-8776-6683E51FA7A0}" type="slidenum">
              <a:rPr lang="en-US" smtClean="0"/>
              <a:t>34</a:t>
            </a:fld>
            <a:endParaRPr lang="en-US"/>
          </a:p>
        </p:txBody>
      </p:sp>
      <p:sp>
        <p:nvSpPr>
          <p:cNvPr id="6" name="TextBox 5">
            <a:extLst>
              <a:ext uri="{FF2B5EF4-FFF2-40B4-BE49-F238E27FC236}">
                <a16:creationId xmlns:a16="http://schemas.microsoft.com/office/drawing/2014/main" id="{6DBB9076-6332-8E8C-FE15-E682AB5B1126}"/>
              </a:ext>
            </a:extLst>
          </p:cNvPr>
          <p:cNvSpPr txBox="1"/>
          <p:nvPr/>
        </p:nvSpPr>
        <p:spPr>
          <a:xfrm>
            <a:off x="6847114" y="372337"/>
            <a:ext cx="2179682" cy="307777"/>
          </a:xfrm>
          <a:prstGeom prst="rect">
            <a:avLst/>
          </a:prstGeom>
          <a:noFill/>
        </p:spPr>
        <p:txBody>
          <a:bodyPr wrap="square" rtlCol="0">
            <a:normAutofit/>
          </a:bodyPr>
          <a:lstStyle/>
          <a:p>
            <a:pPr algn="r"/>
            <a:r>
              <a:rPr lang="en-US" sz="1400" dirty="0">
                <a:latin typeface="+mj-lt"/>
              </a:rPr>
              <a:t>Nicholas Kutschke</a:t>
            </a:r>
            <a:endParaRPr lang="en-US" sz="1400" dirty="0">
              <a:solidFill>
                <a:schemeClr val="tx1"/>
              </a:solidFill>
              <a:latin typeface="+mj-lt"/>
            </a:endParaRPr>
          </a:p>
        </p:txBody>
      </p:sp>
    </p:spTree>
    <p:extLst>
      <p:ext uri="{BB962C8B-B14F-4D97-AF65-F5344CB8AC3E}">
        <p14:creationId xmlns:p14="http://schemas.microsoft.com/office/powerpoint/2010/main" val="246569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latin typeface="Tempus Sans ITC"/>
              </a:rPr>
              <a:t>Open Source the (eventual) Future of All Software</a:t>
            </a:r>
            <a:endParaRPr lang="en-US"/>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Josh Cohen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4203263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From1980s to today</a:t>
            </a:r>
          </a:p>
        </p:txBody>
      </p:sp>
      <p:sp>
        <p:nvSpPr>
          <p:cNvPr id="3" name="Content Placeholder 2"/>
          <p:cNvSpPr>
            <a:spLocks noGrp="1"/>
          </p:cNvSpPr>
          <p:nvPr>
            <p:ph sz="half" idx="1"/>
          </p:nvPr>
        </p:nvSpPr>
        <p:spPr/>
        <p:txBody>
          <a:bodyPr vert="horz" lIns="91436" tIns="45718" rIns="91436" bIns="45718" rtlCol="0" anchor="t">
            <a:normAutofit fontScale="92500" lnSpcReduction="10000"/>
          </a:bodyPr>
          <a:lstStyle/>
          <a:p>
            <a:pPr marL="205740" indent="-205740"/>
            <a:r>
              <a:rPr lang="en-US" sz="1050"/>
              <a:t>1980’s Richard </a:t>
            </a:r>
            <a:r>
              <a:rPr lang="en-US" sz="1050" err="1"/>
              <a:t>Stallmen</a:t>
            </a:r>
            <a:r>
              <a:rPr lang="en-US" sz="1050"/>
              <a:t>, GNU Project</a:t>
            </a:r>
            <a:r>
              <a:rPr lang="en-US" sz="1100"/>
              <a:t>[1,2]</a:t>
            </a:r>
          </a:p>
          <a:p>
            <a:pPr marL="411480" lvl="1" indent="-205740"/>
            <a:r>
              <a:rPr lang="en-US" sz="900"/>
              <a:t>The birth of the free software movement, an MIT engineer who quit MIT to start the GNU Project to build a free operating system with open code because he was frustrated that he could not fix things.</a:t>
            </a:r>
            <a:endParaRPr lang="en-US" sz="900">
              <a:ea typeface="Cambria"/>
            </a:endParaRPr>
          </a:p>
          <a:p>
            <a:pPr marL="411480" lvl="1" indent="-205740"/>
            <a:r>
              <a:rPr lang="en-US" sz="900"/>
              <a:t>Philosophy was the driving force</a:t>
            </a:r>
            <a:endParaRPr lang="en-US" sz="900">
              <a:ea typeface="Cambria"/>
            </a:endParaRPr>
          </a:p>
          <a:p>
            <a:pPr marL="205740" indent="-205740"/>
            <a:r>
              <a:rPr lang="en-US" sz="1050"/>
              <a:t>1990’s the first critical applications that are open source became widely available</a:t>
            </a:r>
            <a:r>
              <a:rPr lang="en-US" sz="1100"/>
              <a:t>[1,2]</a:t>
            </a:r>
            <a:endParaRPr lang="en-US" sz="1100">
              <a:solidFill>
                <a:srgbClr val="000000"/>
              </a:solidFill>
            </a:endParaRPr>
          </a:p>
          <a:p>
            <a:pPr marL="411480" lvl="1" indent="-205740"/>
            <a:r>
              <a:rPr lang="en-US" sz="900"/>
              <a:t>Linux, Python, Apache, etc.</a:t>
            </a:r>
            <a:endParaRPr lang="en-US" sz="900">
              <a:ea typeface="Cambria"/>
            </a:endParaRPr>
          </a:p>
          <a:p>
            <a:pPr marL="411480" lvl="1" indent="-205740"/>
            <a:r>
              <a:rPr lang="en-US" sz="900"/>
              <a:t>Basis of infrastructure around the Internet, servers, clouds, websites are open source</a:t>
            </a:r>
            <a:endParaRPr lang="en-US" sz="900">
              <a:ea typeface="Cambria"/>
            </a:endParaRPr>
          </a:p>
          <a:p>
            <a:pPr marL="205740" indent="-205740"/>
            <a:r>
              <a:rPr lang="en-US" sz="1050"/>
              <a:t>2000s – 2020 was more critical applications [</a:t>
            </a:r>
            <a:r>
              <a:rPr lang="en-US" sz="1100"/>
              <a:t>1,2]</a:t>
            </a:r>
            <a:r>
              <a:rPr lang="en-US" sz="1050" baseline="30000"/>
              <a:t> </a:t>
            </a:r>
            <a:endParaRPr lang="en-US" sz="1100" baseline="30000">
              <a:solidFill>
                <a:srgbClr val="FFFFFF"/>
              </a:solidFill>
              <a:ea typeface="Cambria"/>
            </a:endParaRPr>
          </a:p>
          <a:p>
            <a:pPr marL="411480" lvl="1" indent="-205740"/>
            <a:r>
              <a:rPr lang="en-US" sz="900"/>
              <a:t>Firefox, Android Mobile OS, blockchain, Chrome, Blender, etc.</a:t>
            </a:r>
            <a:endParaRPr lang="en-US" sz="900">
              <a:ea typeface="Cambria"/>
            </a:endParaRPr>
          </a:p>
          <a:p>
            <a:pPr marL="411480" lvl="1" indent="-205740"/>
            <a:r>
              <a:rPr lang="en-US" sz="900"/>
              <a:t>Even Microsoft builds an open source strategy, supported by Bill Gates.</a:t>
            </a:r>
            <a:endParaRPr lang="en-US" sz="900">
              <a:ea typeface="Cambria"/>
            </a:endParaRPr>
          </a:p>
          <a:p>
            <a:pPr marL="411480" lvl="1" indent="-205740"/>
            <a:r>
              <a:rPr lang="en-US" sz="900"/>
              <a:t>Economics have become the driving force</a:t>
            </a:r>
            <a:endParaRPr lang="en-US" sz="900">
              <a:ea typeface="Cambria"/>
            </a:endParaRPr>
          </a:p>
          <a:p>
            <a:pPr marL="411480" lvl="1" indent="-205740"/>
            <a:r>
              <a:rPr lang="en-US" sz="900">
                <a:ea typeface="Cambria"/>
              </a:rPr>
              <a:t>Bill Gates pushes Microsoft to support open source [11]</a:t>
            </a:r>
            <a:endParaRPr lang="en-US" sz="900"/>
          </a:p>
          <a:p>
            <a:pPr marL="205740" indent="-205740"/>
            <a:r>
              <a:rPr lang="en-US" sz="1050"/>
              <a:t>Today</a:t>
            </a:r>
            <a:endParaRPr lang="en-US" sz="1050">
              <a:ea typeface="Cambria"/>
            </a:endParaRPr>
          </a:p>
          <a:p>
            <a:pPr marL="411480" lvl="1" indent="-205740"/>
            <a:r>
              <a:rPr lang="en-US" sz="1050" b="1"/>
              <a:t>97% </a:t>
            </a:r>
            <a:r>
              <a:rPr lang="en-US" sz="900"/>
              <a:t>of codebases contain open source [4]</a:t>
            </a:r>
            <a:endParaRPr lang="en-US" sz="900" baseline="30000"/>
          </a:p>
          <a:p>
            <a:pPr marL="411480" lvl="1" indent="-205740"/>
            <a:r>
              <a:rPr lang="en-US" sz="1050" b="1"/>
              <a:t>$9 trillion</a:t>
            </a:r>
            <a:r>
              <a:rPr lang="en-US" sz="900"/>
              <a:t> resource! [5]</a:t>
            </a:r>
            <a:endParaRPr lang="en-US" sz="900">
              <a:ea typeface="Cambria"/>
            </a:endParaRPr>
          </a:p>
        </p:txBody>
      </p:sp>
      <p:sp>
        <p:nvSpPr>
          <p:cNvPr id="4" name="Content Placeholder 3"/>
          <p:cNvSpPr>
            <a:spLocks noGrp="1"/>
          </p:cNvSpPr>
          <p:nvPr>
            <p:ph sz="half" idx="2"/>
          </p:nvPr>
        </p:nvSpPr>
        <p:spPr>
          <a:ln>
            <a:solidFill>
              <a:schemeClr val="bg1"/>
            </a:solidFill>
          </a:ln>
        </p:spPr>
        <p:txBody>
          <a:bodyPr anchor="ctr">
            <a:normAutofit fontScale="92500" lnSpcReduction="10000"/>
          </a:bodyPr>
          <a:lstStyle/>
          <a:p>
            <a:pPr marL="0" indent="0" algn="ctr">
              <a:buNone/>
            </a:pPr>
            <a:endParaRPr lang="en-US"/>
          </a:p>
          <a:p>
            <a:pPr marL="0" indent="0" algn="ctr">
              <a:buNone/>
            </a:pPr>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Josh Cohen</a:t>
            </a:r>
          </a:p>
        </p:txBody>
      </p:sp>
      <p:pic>
        <p:nvPicPr>
          <p:cNvPr id="8" name="Picture 7" descr="A screenshot of a video game&#10;&#10;AI-generated content may be incorrect.">
            <a:extLst>
              <a:ext uri="{FF2B5EF4-FFF2-40B4-BE49-F238E27FC236}">
                <a16:creationId xmlns:a16="http://schemas.microsoft.com/office/drawing/2014/main" id="{96179B03-2B4B-45D3-0631-5AEC39C9E72F}"/>
              </a:ext>
            </a:extLst>
          </p:cNvPr>
          <p:cNvPicPr>
            <a:picLocks noChangeAspect="1"/>
          </p:cNvPicPr>
          <p:nvPr/>
        </p:nvPicPr>
        <p:blipFill>
          <a:blip r:embed="rId3"/>
          <a:srcRect t="18721" r="-231" b="457"/>
          <a:stretch/>
        </p:blipFill>
        <p:spPr>
          <a:xfrm>
            <a:off x="4572000" y="1352551"/>
            <a:ext cx="3798291" cy="154871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 name="TextBox 8">
            <a:extLst>
              <a:ext uri="{FF2B5EF4-FFF2-40B4-BE49-F238E27FC236}">
                <a16:creationId xmlns:a16="http://schemas.microsoft.com/office/drawing/2014/main" id="{8E0B3F3A-3841-7FB6-AE6C-4FDFFDA7B209}"/>
              </a:ext>
            </a:extLst>
          </p:cNvPr>
          <p:cNvSpPr txBox="1"/>
          <p:nvPr/>
        </p:nvSpPr>
        <p:spPr>
          <a:xfrm>
            <a:off x="4947229" y="3193115"/>
            <a:ext cx="3423062" cy="91563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lvl="2"/>
            <a:r>
              <a:rPr lang="en-US" sz="800" b="1" i="1">
                <a:cs typeface="Arial"/>
              </a:rPr>
              <a:t>“I want to encourage free software to spread, replacing proprietary software that forbids cooperation, and thus make our society better.”</a:t>
            </a:r>
            <a:r>
              <a:rPr lang="en-US" sz="800">
                <a:cs typeface="Arial"/>
              </a:rPr>
              <a:t>​ [7]</a:t>
            </a:r>
            <a:br>
              <a:rPr lang="en-US" sz="800" baseline="30000">
                <a:cs typeface="Arial"/>
              </a:rPr>
            </a:br>
            <a:endParaRPr lang="en-US" sz="1500"/>
          </a:p>
          <a:p>
            <a:pPr marL="0" lvl="2"/>
            <a:r>
              <a:rPr lang="en-US" sz="800" b="1" i="1">
                <a:cs typeface="Arial"/>
              </a:rPr>
              <a:t> “Free software is a matter of liberty, not price.  To understand the concept, you should think of ‘free’ as in ‘free speech’ not as in ‘free beer’ [7]</a:t>
            </a:r>
            <a:endParaRPr lang="en-US" sz="800" b="1" i="1" baseline="30000">
              <a:ea typeface="Cambria"/>
              <a:cs typeface="Arial"/>
            </a:endParaRPr>
          </a:p>
        </p:txBody>
      </p:sp>
      <p:sp>
        <p:nvSpPr>
          <p:cNvPr id="10" name="TextBox 9">
            <a:extLst>
              <a:ext uri="{FF2B5EF4-FFF2-40B4-BE49-F238E27FC236}">
                <a16:creationId xmlns:a16="http://schemas.microsoft.com/office/drawing/2014/main" id="{CC6A6525-F33B-33D3-568D-2E6C4E4F8AE0}"/>
              </a:ext>
            </a:extLst>
          </p:cNvPr>
          <p:cNvSpPr txBox="1"/>
          <p:nvPr/>
        </p:nvSpPr>
        <p:spPr>
          <a:xfrm>
            <a:off x="4721926" y="4710793"/>
            <a:ext cx="4566168" cy="362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nSpc>
                <a:spcPts val="1125"/>
              </a:lnSpc>
            </a:pPr>
            <a:r>
              <a:rPr lang="en-US" sz="700">
                <a:ea typeface="Cambria"/>
                <a:cs typeface="Arial"/>
              </a:rPr>
              <a:t>Image: </a:t>
            </a:r>
            <a:r>
              <a:rPr lang="en-US" sz="700" err="1">
                <a:ea typeface="Cambria"/>
                <a:cs typeface="Arial"/>
              </a:rPr>
              <a:t>Touret</a:t>
            </a:r>
            <a:r>
              <a:rPr lang="en-US" sz="700">
                <a:ea typeface="Cambria"/>
                <a:cs typeface="Arial"/>
              </a:rPr>
              <a:t>, A.,</a:t>
            </a:r>
            <a:r>
              <a:rPr lang="en-US" sz="700" i="1">
                <a:ea typeface="Cambria"/>
                <a:cs typeface="Arial"/>
              </a:rPr>
              <a:t> An Open Source history,</a:t>
            </a:r>
            <a:r>
              <a:rPr lang="en-US" sz="700">
                <a:ea typeface="Cambria"/>
                <a:cs typeface="Arial"/>
              </a:rPr>
              <a:t> (</a:t>
            </a:r>
            <a:r>
              <a:rPr lang="en-US" sz="700" err="1">
                <a:ea typeface="Cambria"/>
                <a:cs typeface="Arial"/>
              </a:rPr>
              <a:t>WorldLine</a:t>
            </a:r>
            <a:r>
              <a:rPr lang="en-US" sz="700">
                <a:ea typeface="Cambria"/>
                <a:cs typeface="Arial"/>
              </a:rPr>
              <a:t>, 29 Oct 2018), </a:t>
            </a:r>
            <a:r>
              <a:rPr lang="en-US" sz="700">
                <a:ea typeface="+mn-lt"/>
                <a:cs typeface="+mn-lt"/>
                <a:hlinkClick r:id="rId4"/>
              </a:rPr>
              <a:t>An Open Source history</a:t>
            </a:r>
            <a:endParaRPr lang="en-US" sz="700"/>
          </a:p>
          <a:p>
            <a:pPr marL="0" lvl="1">
              <a:lnSpc>
                <a:spcPts val="1125"/>
              </a:lnSpc>
            </a:pPr>
            <a:endParaRPr lang="en-US" sz="800">
              <a:ea typeface="Cambria"/>
              <a:cs typeface="Arial"/>
            </a:endParaRPr>
          </a:p>
        </p:txBody>
      </p:sp>
    </p:spTree>
    <p:extLst>
      <p:ext uri="{BB962C8B-B14F-4D97-AF65-F5344CB8AC3E}">
        <p14:creationId xmlns:p14="http://schemas.microsoft.com/office/powerpoint/2010/main" val="904457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2E63C-726A-45AF-8E7D-00EF334F2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4D16C-A3E7-FE3B-CCCF-CAFC94A865B1}"/>
              </a:ext>
            </a:extLst>
          </p:cNvPr>
          <p:cNvSpPr>
            <a:spLocks noGrp="1"/>
          </p:cNvSpPr>
          <p:nvPr>
            <p:ph type="title"/>
          </p:nvPr>
        </p:nvSpPr>
        <p:spPr/>
        <p:txBody>
          <a:bodyPr/>
          <a:lstStyle/>
          <a:p>
            <a:r>
              <a:rPr lang="en-US" sz="2800"/>
              <a:t>Advantages/Opportunities</a:t>
            </a:r>
            <a:endParaRPr lang="en-US"/>
          </a:p>
        </p:txBody>
      </p:sp>
      <p:sp>
        <p:nvSpPr>
          <p:cNvPr id="3" name="Content Placeholder 2">
            <a:extLst>
              <a:ext uri="{FF2B5EF4-FFF2-40B4-BE49-F238E27FC236}">
                <a16:creationId xmlns:a16="http://schemas.microsoft.com/office/drawing/2014/main" id="{A502A029-1B75-A742-E282-5E60B2568191}"/>
              </a:ext>
            </a:extLst>
          </p:cNvPr>
          <p:cNvSpPr>
            <a:spLocks noGrp="1"/>
          </p:cNvSpPr>
          <p:nvPr>
            <p:ph sz="half" idx="1"/>
          </p:nvPr>
        </p:nvSpPr>
        <p:spPr>
          <a:xfrm>
            <a:off x="685801" y="1060705"/>
            <a:ext cx="3733800" cy="3644646"/>
          </a:xfrm>
        </p:spPr>
        <p:txBody>
          <a:bodyPr vert="horz" lIns="91436" tIns="45718" rIns="91436" bIns="45718" rtlCol="0" anchor="t">
            <a:normAutofit fontScale="25000" lnSpcReduction="20000"/>
          </a:bodyPr>
          <a:lstStyle/>
          <a:p>
            <a:pPr marL="205740" indent="-205740"/>
            <a:r>
              <a:rPr lang="en-US" sz="4000" b="1"/>
              <a:t>Flexibility and customization </a:t>
            </a:r>
            <a:r>
              <a:rPr lang="en-US" sz="4000"/>
              <a:t>– Source code can be modified &amp; tweaked to fit any need within the software’s abilities rather than being limited to only the features the software already has [6,7]</a:t>
            </a:r>
            <a:endParaRPr lang="en-US" sz="4000">
              <a:ea typeface="Cambria"/>
            </a:endParaRPr>
          </a:p>
          <a:p>
            <a:pPr marL="205740" indent="-205740"/>
            <a:r>
              <a:rPr lang="en-US" sz="4000" b="1"/>
              <a:t>Cost effectiveness</a:t>
            </a:r>
            <a:r>
              <a:rPr lang="en-US" sz="4000"/>
              <a:t> – Open source software is typically much less expensive than proprietary </a:t>
            </a:r>
            <a:r>
              <a:rPr lang="en-US" sz="4000" err="1"/>
              <a:t>softwares</a:t>
            </a:r>
            <a:r>
              <a:rPr lang="en-US" sz="4000"/>
              <a:t> with similar capabilities</a:t>
            </a:r>
            <a:r>
              <a:rPr lang="en-US" sz="4000" baseline="30000"/>
              <a:t>10,11.</a:t>
            </a:r>
            <a:r>
              <a:rPr lang="en-US" sz="4000"/>
              <a:t> According the Linux Foundation not only is the cost significantly less but proprietary software cost 4x more. [12]</a:t>
            </a:r>
            <a:endParaRPr lang="en-US" sz="4000" baseline="30000">
              <a:ea typeface="Cambria"/>
            </a:endParaRPr>
          </a:p>
          <a:p>
            <a:pPr marL="205740" indent="-205740"/>
            <a:r>
              <a:rPr lang="en-US" sz="4000" b="1"/>
              <a:t>Community </a:t>
            </a:r>
            <a:r>
              <a:rPr lang="en-US" sz="4000"/>
              <a:t>– Diverse c</a:t>
            </a:r>
            <a:r>
              <a:rPr lang="en-US" sz="4000" i="1"/>
              <a:t>omm</a:t>
            </a:r>
            <a:r>
              <a:rPr lang="en-US" sz="4000"/>
              <a:t>unities of developers all over the world who contribute to various OSS projects; Developers can draw on the expertise of an unparalleled number of people when solving a problem or attempting to modify a system for a particular use [6,7].</a:t>
            </a:r>
            <a:r>
              <a:rPr lang="en-US" sz="4000" baseline="30000"/>
              <a:t>  </a:t>
            </a:r>
            <a:r>
              <a:rPr lang="en-US" sz="4000"/>
              <a:t>Community contributes to faster development speed [12]</a:t>
            </a:r>
            <a:endParaRPr lang="en-US" sz="4000">
              <a:ea typeface="Cambria"/>
            </a:endParaRPr>
          </a:p>
          <a:p>
            <a:pPr marL="205740" indent="-205740"/>
            <a:r>
              <a:rPr lang="en-US" sz="4000" b="1"/>
              <a:t>Transparency –</a:t>
            </a:r>
            <a:r>
              <a:rPr lang="en-US" sz="4000"/>
              <a:t> Nothing is hidden, due to the source code being freely available; Problems can be found and solved, and the inner workings of programs are easily accessible to help understand why a bug happens or to understand how a certain system works. Because of this transparency, the velocity in which bugs and threats are addressed is under eight hours, compared to 6.9 days for developers working with proprietary software [6,7]</a:t>
            </a:r>
            <a:endParaRPr lang="en-US" sz="4000" baseline="30000">
              <a:ea typeface="Cambria"/>
            </a:endParaRPr>
          </a:p>
          <a:p>
            <a:pPr marL="205740" indent="-205740"/>
            <a:r>
              <a:rPr lang="en-US" sz="4000" b="1"/>
              <a:t>Security </a:t>
            </a:r>
            <a:r>
              <a:rPr lang="en-US" sz="4000"/>
              <a:t>– Thousands of eyes are constantly on the most popular pieces of OSS, and security vulnerabilities can be picked up at speeds essentially impossible any other way;  Bugs and vulnerabilities are not only fixed more quickly but found and reported more quickly as well, potentially even before they become a problem rather than after [6,7]</a:t>
            </a:r>
            <a:endParaRPr lang="en-US" sz="4000" baseline="30000">
              <a:ea typeface="Cambria"/>
            </a:endParaRPr>
          </a:p>
          <a:p>
            <a:pPr marL="205740" indent="-205740"/>
            <a:endParaRPr lang="en-US">
              <a:ea typeface="Cambria"/>
            </a:endParaRPr>
          </a:p>
        </p:txBody>
      </p:sp>
      <p:sp>
        <p:nvSpPr>
          <p:cNvPr id="4" name="Content Placeholder 3">
            <a:extLst>
              <a:ext uri="{FF2B5EF4-FFF2-40B4-BE49-F238E27FC236}">
                <a16:creationId xmlns:a16="http://schemas.microsoft.com/office/drawing/2014/main" id="{CEF9D160-BC4F-DEE7-667D-D93B2ED816F3}"/>
              </a:ext>
            </a:extLst>
          </p:cNvPr>
          <p:cNvSpPr>
            <a:spLocks noGrp="1"/>
          </p:cNvSpPr>
          <p:nvPr>
            <p:ph sz="half" idx="2"/>
          </p:nvPr>
        </p:nvSpPr>
        <p:spPr>
          <a:ln>
            <a:solidFill>
              <a:schemeClr val="bg1"/>
            </a:solidFill>
          </a:ln>
        </p:spPr>
        <p:txBody>
          <a:bodyPr anchor="ctr">
            <a:normAutofit fontScale="25000" lnSpcReduction="20000"/>
          </a:bodyPr>
          <a:lstStyle/>
          <a:p>
            <a:pPr marL="0" indent="0" algn="ctr">
              <a:buNone/>
            </a:pPr>
            <a:r>
              <a:rPr lang="en-US"/>
              <a:t>&lt;Graphic as big as will fit&gt;</a:t>
            </a:r>
          </a:p>
        </p:txBody>
      </p:sp>
      <p:sp>
        <p:nvSpPr>
          <p:cNvPr id="5" name="Footer Placeholder 4">
            <a:extLst>
              <a:ext uri="{FF2B5EF4-FFF2-40B4-BE49-F238E27FC236}">
                <a16:creationId xmlns:a16="http://schemas.microsoft.com/office/drawing/2014/main" id="{8DF90EFF-F4E8-DB9E-DB7A-2C9B09C58802}"/>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8E64EDC5-AD1F-6B50-B7E6-4BB1E59E4981}"/>
              </a:ext>
            </a:extLst>
          </p:cNvPr>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a:extLst>
              <a:ext uri="{FF2B5EF4-FFF2-40B4-BE49-F238E27FC236}">
                <a16:creationId xmlns:a16="http://schemas.microsoft.com/office/drawing/2014/main" id="{2699D8D7-FA86-B73B-FADE-D04DC400DF08}"/>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Josh Cohen</a:t>
            </a:r>
          </a:p>
        </p:txBody>
      </p:sp>
      <p:pic>
        <p:nvPicPr>
          <p:cNvPr id="8" name="Picture 7" descr="A computer with gears and icons&#10;&#10;AI-generated content may be incorrect.">
            <a:extLst>
              <a:ext uri="{FF2B5EF4-FFF2-40B4-BE49-F238E27FC236}">
                <a16:creationId xmlns:a16="http://schemas.microsoft.com/office/drawing/2014/main" id="{C26E7382-943D-0775-F685-2CF91B1097A5}"/>
              </a:ext>
            </a:extLst>
          </p:cNvPr>
          <p:cNvPicPr>
            <a:picLocks noChangeAspect="1"/>
          </p:cNvPicPr>
          <p:nvPr/>
        </p:nvPicPr>
        <p:blipFill>
          <a:blip r:embed="rId3"/>
          <a:stretch>
            <a:fillRect/>
          </a:stretch>
        </p:blipFill>
        <p:spPr>
          <a:xfrm>
            <a:off x="4799782" y="1828088"/>
            <a:ext cx="3583036" cy="201545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TextBox 9">
            <a:extLst>
              <a:ext uri="{FF2B5EF4-FFF2-40B4-BE49-F238E27FC236}">
                <a16:creationId xmlns:a16="http://schemas.microsoft.com/office/drawing/2014/main" id="{7C8C8819-0E19-C683-F6D0-DEC365A92A3D}"/>
              </a:ext>
            </a:extLst>
          </p:cNvPr>
          <p:cNvSpPr txBox="1"/>
          <p:nvPr/>
        </p:nvSpPr>
        <p:spPr>
          <a:xfrm>
            <a:off x="4721926" y="4710793"/>
            <a:ext cx="4566168" cy="5035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nSpc>
                <a:spcPts val="1125"/>
              </a:lnSpc>
            </a:pPr>
            <a:r>
              <a:rPr lang="en-US" sz="700">
                <a:ea typeface="Cambria"/>
                <a:cs typeface="Arial"/>
              </a:rPr>
              <a:t>Image: </a:t>
            </a:r>
            <a:r>
              <a:rPr lang="en-US" sz="700" i="1">
                <a:ea typeface="Cambria"/>
                <a:cs typeface="Arial"/>
              </a:rPr>
              <a:t>Advantages of Open Source Technology,</a:t>
            </a:r>
            <a:r>
              <a:rPr lang="en-US" sz="700">
                <a:ea typeface="Cambria"/>
                <a:cs typeface="Arial"/>
              </a:rPr>
              <a:t> (</a:t>
            </a:r>
            <a:r>
              <a:rPr lang="en-US" sz="700" err="1">
                <a:ea typeface="Cambria"/>
                <a:cs typeface="Arial"/>
              </a:rPr>
              <a:t>Webmatra</a:t>
            </a:r>
            <a:r>
              <a:rPr lang="en-US" sz="700">
                <a:ea typeface="Cambria"/>
                <a:cs typeface="Arial"/>
              </a:rPr>
              <a:t>, 19 Nov 2019), </a:t>
            </a:r>
            <a:r>
              <a:rPr lang="en-US" sz="700">
                <a:ea typeface="+mn-lt"/>
                <a:cs typeface="+mn-lt"/>
                <a:hlinkClick r:id="rId4"/>
              </a:rPr>
              <a:t>Open Source Technology, Open Source Software</a:t>
            </a:r>
            <a:endParaRPr lang="en-US" sz="700">
              <a:ea typeface="Cambria"/>
            </a:endParaRPr>
          </a:p>
          <a:p>
            <a:pPr marL="0" lvl="1">
              <a:lnSpc>
                <a:spcPts val="1125"/>
              </a:lnSpc>
            </a:pPr>
            <a:endParaRPr lang="en-US" sz="800">
              <a:ea typeface="Cambria"/>
              <a:cs typeface="Arial"/>
            </a:endParaRPr>
          </a:p>
        </p:txBody>
      </p:sp>
    </p:spTree>
    <p:extLst>
      <p:ext uri="{BB962C8B-B14F-4D97-AF65-F5344CB8AC3E}">
        <p14:creationId xmlns:p14="http://schemas.microsoft.com/office/powerpoint/2010/main" val="3534738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619BD-82C9-6DD4-9500-59D7AC8AA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77ADB-E593-C81A-6F92-1F5ADC4FEBB1}"/>
              </a:ext>
            </a:extLst>
          </p:cNvPr>
          <p:cNvSpPr>
            <a:spLocks noGrp="1"/>
          </p:cNvSpPr>
          <p:nvPr>
            <p:ph type="title"/>
          </p:nvPr>
        </p:nvSpPr>
        <p:spPr/>
        <p:txBody>
          <a:bodyPr/>
          <a:lstStyle/>
          <a:p>
            <a:r>
              <a:rPr lang="en-US" sz="2400"/>
              <a:t>Disadvantages/Challenges</a:t>
            </a:r>
            <a:endParaRPr lang="en-US"/>
          </a:p>
        </p:txBody>
      </p:sp>
      <p:sp>
        <p:nvSpPr>
          <p:cNvPr id="3" name="Content Placeholder 2">
            <a:extLst>
              <a:ext uri="{FF2B5EF4-FFF2-40B4-BE49-F238E27FC236}">
                <a16:creationId xmlns:a16="http://schemas.microsoft.com/office/drawing/2014/main" id="{ED266942-A6F9-BDA2-B919-D9C324339687}"/>
              </a:ext>
            </a:extLst>
          </p:cNvPr>
          <p:cNvSpPr>
            <a:spLocks noGrp="1"/>
          </p:cNvSpPr>
          <p:nvPr>
            <p:ph sz="half" idx="1"/>
          </p:nvPr>
        </p:nvSpPr>
        <p:spPr/>
        <p:txBody>
          <a:bodyPr vert="horz" lIns="91436" tIns="45718" rIns="91436" bIns="45718" rtlCol="0" anchor="t">
            <a:normAutofit fontScale="62500" lnSpcReduction="20000"/>
          </a:bodyPr>
          <a:lstStyle/>
          <a:p>
            <a:pPr marL="411480" lvl="1" indent="-205740"/>
            <a:r>
              <a:rPr lang="en-US" sz="1800" b="1"/>
              <a:t>Support </a:t>
            </a:r>
            <a:r>
              <a:rPr lang="en-US" sz="1800"/>
              <a:t>– Despite large communities, support for OSS is still at the mercy of the whims of the people; There is 0 guarantee that someone will actually fix a given problem [6]</a:t>
            </a:r>
            <a:endParaRPr lang="en-US" sz="1800" baseline="30000">
              <a:ea typeface="Cambria"/>
            </a:endParaRPr>
          </a:p>
          <a:p>
            <a:pPr marL="411480" lvl="1" indent="-205740"/>
            <a:r>
              <a:rPr lang="en-US" sz="1800" b="1"/>
              <a:t>Fragmentation and compatibility</a:t>
            </a:r>
            <a:r>
              <a:rPr lang="en-US" sz="1800"/>
              <a:t> – Open source software can be made in many different ways with many different frameworks, and compatibility with other pieces of software can be rare or even nonexistent in some cases [6]</a:t>
            </a:r>
            <a:endParaRPr lang="en-US" sz="1400" baseline="30000">
              <a:ea typeface="Cambria"/>
            </a:endParaRPr>
          </a:p>
          <a:p>
            <a:pPr marL="411480" lvl="1" indent="-205740"/>
            <a:r>
              <a:rPr lang="en-US" sz="1800" b="1"/>
              <a:t>Licensing </a:t>
            </a:r>
            <a:r>
              <a:rPr lang="en-US" sz="1800"/>
              <a:t>– OSS can be made under many different licenses, and they all come with their own restrictions and pitfalls; It can be difficult to keep track of what can be used in what way and what cannot [6]</a:t>
            </a:r>
            <a:endParaRPr lang="en-US" sz="1400" baseline="30000">
              <a:ea typeface="Cambria"/>
            </a:endParaRPr>
          </a:p>
          <a:p>
            <a:pPr marL="411480" lvl="1" indent="-205740"/>
            <a:r>
              <a:rPr lang="en-US" sz="1800" b="1"/>
              <a:t>Economic model </a:t>
            </a:r>
            <a:r>
              <a:rPr lang="en-US" sz="1800"/>
              <a:t>– Due to the free and open nature of open source software, it can be difficult to monetize; Despite all the aspirations of open source, the developers that make it still live in a society where food costs money</a:t>
            </a:r>
            <a:endParaRPr lang="en-US" sz="1800">
              <a:ea typeface="Cambria"/>
            </a:endParaRPr>
          </a:p>
        </p:txBody>
      </p:sp>
      <p:sp>
        <p:nvSpPr>
          <p:cNvPr id="4" name="Content Placeholder 3">
            <a:extLst>
              <a:ext uri="{FF2B5EF4-FFF2-40B4-BE49-F238E27FC236}">
                <a16:creationId xmlns:a16="http://schemas.microsoft.com/office/drawing/2014/main" id="{54BCBD27-0CFB-AA64-3559-F6E100954A10}"/>
              </a:ext>
            </a:extLst>
          </p:cNvPr>
          <p:cNvSpPr>
            <a:spLocks noGrp="1"/>
          </p:cNvSpPr>
          <p:nvPr>
            <p:ph sz="half" idx="2"/>
          </p:nvPr>
        </p:nvSpPr>
        <p:spPr>
          <a:ln>
            <a:solidFill>
              <a:schemeClr val="bg1"/>
            </a:solidFill>
          </a:ln>
        </p:spPr>
        <p:txBody>
          <a:bodyPr anchor="ctr">
            <a:normAutofit fontScale="62500" lnSpcReduction="20000"/>
          </a:bodyPr>
          <a:lstStyle/>
          <a:p>
            <a:pPr marL="0" indent="0" algn="ctr">
              <a:buNone/>
            </a:pPr>
            <a:r>
              <a:rPr lang="en-US"/>
              <a:t>&lt;Graphic as big as will fit&gt;</a:t>
            </a:r>
          </a:p>
        </p:txBody>
      </p:sp>
      <p:sp>
        <p:nvSpPr>
          <p:cNvPr id="5" name="Footer Placeholder 4">
            <a:extLst>
              <a:ext uri="{FF2B5EF4-FFF2-40B4-BE49-F238E27FC236}">
                <a16:creationId xmlns:a16="http://schemas.microsoft.com/office/drawing/2014/main" id="{67E78FCC-B296-FC3E-ECB1-E5353C3D20EC}"/>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3B50A92B-058E-8BD8-F223-F91FD3EE83B9}"/>
              </a:ext>
            </a:extLst>
          </p:cNvPr>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a:extLst>
              <a:ext uri="{FF2B5EF4-FFF2-40B4-BE49-F238E27FC236}">
                <a16:creationId xmlns:a16="http://schemas.microsoft.com/office/drawing/2014/main" id="{DC9B9DA6-C1C4-7C1B-90E2-857178F0755B}"/>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Josh Cohen</a:t>
            </a:r>
          </a:p>
        </p:txBody>
      </p:sp>
      <p:pic>
        <p:nvPicPr>
          <p:cNvPr id="8" name="Picture 7" descr="A close-up of words&#10;&#10;AI-generated content may be incorrect.">
            <a:extLst>
              <a:ext uri="{FF2B5EF4-FFF2-40B4-BE49-F238E27FC236}">
                <a16:creationId xmlns:a16="http://schemas.microsoft.com/office/drawing/2014/main" id="{591D36B0-22AE-C610-72FC-4E5AED2C3C22}"/>
              </a:ext>
            </a:extLst>
          </p:cNvPr>
          <p:cNvPicPr>
            <a:picLocks noChangeAspect="1"/>
          </p:cNvPicPr>
          <p:nvPr/>
        </p:nvPicPr>
        <p:blipFill>
          <a:blip r:embed="rId3"/>
          <a:stretch>
            <a:fillRect/>
          </a:stretch>
        </p:blipFill>
        <p:spPr>
          <a:xfrm>
            <a:off x="4799782" y="1705642"/>
            <a:ext cx="3583036" cy="197066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TextBox 9">
            <a:extLst>
              <a:ext uri="{FF2B5EF4-FFF2-40B4-BE49-F238E27FC236}">
                <a16:creationId xmlns:a16="http://schemas.microsoft.com/office/drawing/2014/main" id="{ACF30716-957B-F269-1A9D-CCF88A5B3A65}"/>
              </a:ext>
            </a:extLst>
          </p:cNvPr>
          <p:cNvSpPr txBox="1"/>
          <p:nvPr/>
        </p:nvSpPr>
        <p:spPr>
          <a:xfrm>
            <a:off x="4721926" y="4710793"/>
            <a:ext cx="4425149" cy="5035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nSpc>
                <a:spcPts val="1125"/>
              </a:lnSpc>
            </a:pPr>
            <a:r>
              <a:rPr lang="en-US" sz="700">
                <a:ea typeface="Cambria"/>
                <a:cs typeface="Arial"/>
              </a:rPr>
              <a:t>Image:  </a:t>
            </a:r>
            <a:r>
              <a:rPr lang="en-US" sz="700" err="1">
                <a:ea typeface="Cambria"/>
                <a:cs typeface="Arial"/>
              </a:rPr>
              <a:t>ChaGPT</a:t>
            </a:r>
            <a:r>
              <a:rPr lang="en-US" sz="700">
                <a:ea typeface="Cambria"/>
                <a:cs typeface="Arial"/>
              </a:rPr>
              <a:t>, </a:t>
            </a:r>
            <a:r>
              <a:rPr lang="en-US" sz="700" err="1">
                <a:ea typeface="Cambria"/>
                <a:cs typeface="Arial"/>
              </a:rPr>
              <a:t>Resonese</a:t>
            </a:r>
            <a:r>
              <a:rPr lang="en-US" sz="700">
                <a:ea typeface="Cambria"/>
                <a:cs typeface="Arial"/>
              </a:rPr>
              <a:t> to "</a:t>
            </a:r>
            <a:r>
              <a:rPr lang="en-US" sz="700">
                <a:ea typeface="+mn-lt"/>
                <a:cs typeface="+mn-lt"/>
              </a:rPr>
              <a:t>can you develop a word cloud with the problems associated with open source software</a:t>
            </a:r>
            <a:r>
              <a:rPr lang="en-US" sz="700">
                <a:ea typeface="Cambria"/>
                <a:cs typeface="Arial"/>
              </a:rPr>
              <a:t>", (ChatGPT, 30 Mar 2025), </a:t>
            </a:r>
            <a:r>
              <a:rPr lang="en-US" sz="700">
                <a:ea typeface="+mn-lt"/>
                <a:cs typeface="+mn-lt"/>
                <a:hlinkClick r:id="rId4"/>
              </a:rPr>
              <a:t>Open Source Issues</a:t>
            </a:r>
            <a:endParaRPr lang="en-US" sz="700">
              <a:ea typeface="Cambria"/>
            </a:endParaRPr>
          </a:p>
          <a:p>
            <a:pPr marL="0" lvl="1">
              <a:lnSpc>
                <a:spcPts val="1125"/>
              </a:lnSpc>
            </a:pPr>
            <a:endParaRPr lang="en-US" sz="800">
              <a:ea typeface="Cambria"/>
              <a:cs typeface="Arial"/>
            </a:endParaRPr>
          </a:p>
        </p:txBody>
      </p:sp>
    </p:spTree>
    <p:extLst>
      <p:ext uri="{BB962C8B-B14F-4D97-AF65-F5344CB8AC3E}">
        <p14:creationId xmlns:p14="http://schemas.microsoft.com/office/powerpoint/2010/main" val="1126602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CA57-EFF5-5EB6-9129-FD3562D83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E377F-5B01-B2F9-936F-C3D5F87B3BA6}"/>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E7ABB357-1869-B0D3-88DC-B93FD2D13EE3}"/>
              </a:ext>
            </a:extLst>
          </p:cNvPr>
          <p:cNvSpPr>
            <a:spLocks noGrp="1"/>
          </p:cNvSpPr>
          <p:nvPr>
            <p:ph sz="half" idx="1"/>
          </p:nvPr>
        </p:nvSpPr>
        <p:spPr>
          <a:xfrm>
            <a:off x="685800" y="1352551"/>
            <a:ext cx="3886200" cy="3565678"/>
          </a:xfrm>
        </p:spPr>
        <p:txBody>
          <a:bodyPr vert="horz" lIns="91436" tIns="45718" rIns="91436" bIns="45718" rtlCol="0" anchor="t">
            <a:normAutofit lnSpcReduction="10000"/>
          </a:bodyPr>
          <a:lstStyle/>
          <a:p>
            <a:pPr marL="411480" lvl="1" indent="-205740"/>
            <a:r>
              <a:rPr lang="en-US" sz="1100" dirty="0"/>
              <a:t>The advantages outweigh the disadvantages – better, more flexible, more secure products with more engaged communities, all at lower costs</a:t>
            </a:r>
            <a:endParaRPr lang="en-US" sz="1100" b="1" i="1" dirty="0">
              <a:ea typeface="Cambria"/>
            </a:endParaRPr>
          </a:p>
          <a:p>
            <a:pPr marL="617220" lvl="2" indent="-205740"/>
            <a:r>
              <a:rPr lang="en-US" sz="1100" dirty="0"/>
              <a:t>The disadvantages are all mitigatable with attention and work; The same cannot be said for closed source</a:t>
            </a:r>
            <a:endParaRPr lang="en-US" sz="1100" dirty="0">
              <a:ea typeface="Cambria"/>
            </a:endParaRPr>
          </a:p>
          <a:p>
            <a:pPr marL="411480" lvl="1" indent="-205740"/>
            <a:r>
              <a:rPr lang="en-US" sz="1100" dirty="0"/>
              <a:t>There are financial models that allow developers to take the advantages and freedom that comes from open source, without risking their livelihoods [8]</a:t>
            </a:r>
            <a:endParaRPr lang="en-US" sz="1125" baseline="30000" dirty="0">
              <a:ea typeface="Cambria"/>
            </a:endParaRPr>
          </a:p>
          <a:p>
            <a:pPr marL="411480" lvl="1" indent="-205740"/>
            <a:r>
              <a:rPr lang="en-US" sz="1100" dirty="0"/>
              <a:t>Open source is the future of software (and has been for a long time)</a:t>
            </a:r>
            <a:endParaRPr lang="en-US" sz="1100" dirty="0">
              <a:ea typeface="Cambria"/>
            </a:endParaRPr>
          </a:p>
          <a:p>
            <a:pPr marL="617220" lvl="2" indent="-205740"/>
            <a:r>
              <a:rPr lang="en-US" sz="1100" dirty="0"/>
              <a:t>"Open Source is the cornerstone of innovation, transparency, and collaboration, driving solutions that benefit everyone”. Richard Bian, head of Ant Group, at the Open Source Congress 2024 [9]</a:t>
            </a:r>
            <a:endParaRPr lang="en-US" sz="1100" baseline="30000" dirty="0">
              <a:ea typeface="Cambria"/>
            </a:endParaRPr>
          </a:p>
          <a:p>
            <a:pPr marL="617220" lvl="2" indent="-205740"/>
            <a:r>
              <a:rPr lang="en-US" sz="1100" dirty="0"/>
              <a:t>Mark Zuckerberg said, “Open source AI represents the world's best shot at harnessing this technology to create the greatest economic opportunity and security for everyone”.  [13]</a:t>
            </a:r>
            <a:endParaRPr lang="en-US" sz="1100" dirty="0">
              <a:ea typeface="Cambria"/>
            </a:endParaRPr>
          </a:p>
          <a:p>
            <a:pPr marL="411480" lvl="1" indent="-205740"/>
            <a:r>
              <a:rPr lang="en-US" sz="1200" dirty="0"/>
              <a:t>Open source has been, and will continue to, take over every domain that proprietary software holds today</a:t>
            </a:r>
            <a:endParaRPr lang="en-US" sz="1200" dirty="0">
              <a:ea typeface="Cambria"/>
            </a:endParaRPr>
          </a:p>
        </p:txBody>
      </p:sp>
      <p:sp>
        <p:nvSpPr>
          <p:cNvPr id="4" name="Content Placeholder 3">
            <a:extLst>
              <a:ext uri="{FF2B5EF4-FFF2-40B4-BE49-F238E27FC236}">
                <a16:creationId xmlns:a16="http://schemas.microsoft.com/office/drawing/2014/main" id="{186E0587-6C6D-88B3-BED2-AA77E447FDDF}"/>
              </a:ext>
            </a:extLst>
          </p:cNvPr>
          <p:cNvSpPr>
            <a:spLocks noGrp="1"/>
          </p:cNvSpPr>
          <p:nvPr>
            <p:ph sz="half" idx="2"/>
          </p:nvPr>
        </p:nvSpPr>
        <p:spPr>
          <a:ln>
            <a:solidFill>
              <a:schemeClr val="bg1"/>
            </a:solidFill>
          </a:ln>
        </p:spPr>
        <p:txBody>
          <a:bodyPr anchor="ctr">
            <a:normAutofit lnSpcReduction="10000"/>
          </a:bodyPr>
          <a:lstStyle/>
          <a:p>
            <a:pPr marL="0" indent="0" algn="ctr">
              <a:buNone/>
            </a:pPr>
            <a:r>
              <a:rPr lang="en-US"/>
              <a:t>&lt;Graphic as big as will fit&gt;</a:t>
            </a:r>
          </a:p>
        </p:txBody>
      </p:sp>
      <p:sp>
        <p:nvSpPr>
          <p:cNvPr id="5" name="Footer Placeholder 4">
            <a:extLst>
              <a:ext uri="{FF2B5EF4-FFF2-40B4-BE49-F238E27FC236}">
                <a16:creationId xmlns:a16="http://schemas.microsoft.com/office/drawing/2014/main" id="{39D2949E-0B7D-6CFB-32FD-6D8B806B1DC0}"/>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5C2E8055-CA7C-2836-D950-BA1686FFE93F}"/>
              </a:ext>
            </a:extLst>
          </p:cNvPr>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a:extLst>
              <a:ext uri="{FF2B5EF4-FFF2-40B4-BE49-F238E27FC236}">
                <a16:creationId xmlns:a16="http://schemas.microsoft.com/office/drawing/2014/main" id="{692DA335-6B43-E857-30E0-B9B92C629250}"/>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Josh Cohen</a:t>
            </a:r>
          </a:p>
        </p:txBody>
      </p:sp>
      <p:pic>
        <p:nvPicPr>
          <p:cNvPr id="8" name="Picture 7" descr="A person sitting at a computer&#10;&#10;AI-generated content may be incorrect.">
            <a:extLst>
              <a:ext uri="{FF2B5EF4-FFF2-40B4-BE49-F238E27FC236}">
                <a16:creationId xmlns:a16="http://schemas.microsoft.com/office/drawing/2014/main" id="{2650DC33-17D0-472F-961A-52E8FB27F088}"/>
              </a:ext>
            </a:extLst>
          </p:cNvPr>
          <p:cNvPicPr>
            <a:picLocks noChangeAspect="1"/>
          </p:cNvPicPr>
          <p:nvPr/>
        </p:nvPicPr>
        <p:blipFill>
          <a:blip r:embed="rId3"/>
          <a:stretch>
            <a:fillRect/>
          </a:stretch>
        </p:blipFill>
        <p:spPr>
          <a:xfrm>
            <a:off x="4799782" y="1908707"/>
            <a:ext cx="3583036" cy="196171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TextBox 9">
            <a:extLst>
              <a:ext uri="{FF2B5EF4-FFF2-40B4-BE49-F238E27FC236}">
                <a16:creationId xmlns:a16="http://schemas.microsoft.com/office/drawing/2014/main" id="{07760B66-C3E0-86E4-09E9-F091FCF599AA}"/>
              </a:ext>
            </a:extLst>
          </p:cNvPr>
          <p:cNvSpPr txBox="1"/>
          <p:nvPr/>
        </p:nvSpPr>
        <p:spPr>
          <a:xfrm>
            <a:off x="4721926" y="4710793"/>
            <a:ext cx="4566168" cy="5035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nSpc>
                <a:spcPts val="1125"/>
              </a:lnSpc>
            </a:pPr>
            <a:r>
              <a:rPr lang="en-US" sz="700">
                <a:ea typeface="Cambria"/>
                <a:cs typeface="Arial"/>
              </a:rPr>
              <a:t>Image:  Ray, J. . </a:t>
            </a:r>
            <a:r>
              <a:rPr lang="en-US" sz="700" i="1">
                <a:solidFill>
                  <a:srgbClr val="FFFFFF"/>
                </a:solidFill>
                <a:cs typeface="Arial"/>
              </a:rPr>
              <a:t>Open Source Software: The Future of Software Development,</a:t>
            </a:r>
            <a:r>
              <a:rPr lang="en-US" sz="700">
                <a:solidFill>
                  <a:srgbClr val="FFFFFF"/>
                </a:solidFill>
                <a:cs typeface="Arial"/>
              </a:rPr>
              <a:t> (</a:t>
            </a:r>
            <a:r>
              <a:rPr lang="en-US" sz="700" err="1">
                <a:solidFill>
                  <a:srgbClr val="FFFFFF"/>
                </a:solidFill>
                <a:cs typeface="Arial"/>
              </a:rPr>
              <a:t>ClearInsights</a:t>
            </a:r>
            <a:r>
              <a:rPr lang="en-US" sz="700">
                <a:solidFill>
                  <a:srgbClr val="FFFFFF"/>
                </a:solidFill>
                <a:cs typeface="Arial"/>
              </a:rPr>
              <a:t>, 16 Aug 2023). </a:t>
            </a:r>
          </a:p>
          <a:p>
            <a:pPr marL="0" lvl="1">
              <a:lnSpc>
                <a:spcPts val="1125"/>
              </a:lnSpc>
            </a:pPr>
            <a:r>
              <a:rPr lang="en-US" sz="700">
                <a:ea typeface="+mn-lt"/>
                <a:cs typeface="+mn-lt"/>
                <a:hlinkClick r:id="rId4"/>
              </a:rPr>
              <a:t>Open Source Software: The Future of Software Development - ClearInsights</a:t>
            </a:r>
            <a:endParaRPr lang="en-US"/>
          </a:p>
          <a:p>
            <a:pPr marL="0" lvl="1">
              <a:lnSpc>
                <a:spcPts val="1125"/>
              </a:lnSpc>
            </a:pPr>
            <a:endParaRPr lang="en-US" sz="800">
              <a:ea typeface="Cambria"/>
              <a:cs typeface="Arial"/>
            </a:endParaRPr>
          </a:p>
        </p:txBody>
      </p:sp>
    </p:spTree>
    <p:extLst>
      <p:ext uri="{BB962C8B-B14F-4D97-AF65-F5344CB8AC3E}">
        <p14:creationId xmlns:p14="http://schemas.microsoft.com/office/powerpoint/2010/main" val="68151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a:extLst>
              <a:ext uri="{FF2B5EF4-FFF2-40B4-BE49-F238E27FC236}">
                <a16:creationId xmlns:a16="http://schemas.microsoft.com/office/drawing/2014/main" id="{4396F9FB-A338-6848-9E93-427B4451AD47}"/>
              </a:ext>
            </a:extLst>
          </p:cNvPr>
          <p:cNvPicPr>
            <a:picLocks noChangeAspect="1"/>
          </p:cNvPicPr>
          <p:nvPr/>
        </p:nvPicPr>
        <p:blipFill>
          <a:blip r:embed="rId3"/>
          <a:stretch>
            <a:fillRect/>
          </a:stretch>
        </p:blipFill>
        <p:spPr>
          <a:xfrm>
            <a:off x="1027416" y="2674058"/>
            <a:ext cx="7941923" cy="2469442"/>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C2392-5834-2D21-A45D-1BD8F5AC52BF}"/>
              </a:ext>
            </a:extLst>
          </p:cNvPr>
          <p:cNvSpPr>
            <a:spLocks noGrp="1"/>
          </p:cNvSpPr>
          <p:nvPr>
            <p:ph type="title"/>
          </p:nvPr>
        </p:nvSpPr>
        <p:spPr>
          <a:xfrm>
            <a:off x="404132" y="-100352"/>
            <a:ext cx="7886700" cy="994172"/>
          </a:xfrm>
        </p:spPr>
        <p:txBody>
          <a:bodyPr>
            <a:normAutofit/>
          </a:bodyPr>
          <a:lstStyle/>
          <a:p>
            <a:br>
              <a:rPr lang="en-US" dirty="0"/>
            </a:br>
            <a:r>
              <a:rPr lang="en-US" dirty="0"/>
              <a:t>Text References</a:t>
            </a:r>
          </a:p>
        </p:txBody>
      </p:sp>
      <p:sp>
        <p:nvSpPr>
          <p:cNvPr id="3" name="Content Placeholder 2">
            <a:extLst>
              <a:ext uri="{FF2B5EF4-FFF2-40B4-BE49-F238E27FC236}">
                <a16:creationId xmlns:a16="http://schemas.microsoft.com/office/drawing/2014/main" id="{ED058300-5512-CE24-8A3A-BAC94A3CF7AA}"/>
              </a:ext>
            </a:extLst>
          </p:cNvPr>
          <p:cNvSpPr>
            <a:spLocks noGrp="1"/>
          </p:cNvSpPr>
          <p:nvPr>
            <p:ph idx="1"/>
          </p:nvPr>
        </p:nvSpPr>
        <p:spPr>
          <a:xfrm>
            <a:off x="404133" y="784112"/>
            <a:ext cx="8512628" cy="4093538"/>
          </a:xfrm>
        </p:spPr>
        <p:txBody>
          <a:bodyPr vert="horz" lIns="68580" tIns="34290" rIns="68580" bIns="34290" rtlCol="0" anchor="t">
            <a:normAutofit fontScale="77500" lnSpcReduction="20000"/>
          </a:bodyPr>
          <a:lstStyle/>
          <a:p>
            <a:pPr marL="228600" indent="-228600">
              <a:buAutoNum type="arabicPeriod"/>
            </a:pPr>
            <a:r>
              <a:rPr lang="en-US" sz="1000"/>
              <a:t>Nduta, A.,</a:t>
            </a:r>
            <a:r>
              <a:rPr lang="en-US" sz="1000" i="1"/>
              <a:t> A Brief History of Open Source</a:t>
            </a:r>
            <a:r>
              <a:rPr lang="en-US" sz="1000"/>
              <a:t>, (</a:t>
            </a:r>
            <a:r>
              <a:rPr lang="en-US" sz="1000" err="1"/>
              <a:t>freeCodeCamp</a:t>
            </a:r>
            <a:r>
              <a:rPr lang="en-US" sz="1000"/>
              <a:t>, 3 Apr 2023), </a:t>
            </a:r>
            <a:r>
              <a:rPr lang="en-US" sz="1000">
                <a:hlinkClick r:id="rId2"/>
              </a:rPr>
              <a:t>ht</a:t>
            </a:r>
            <a:r>
              <a:rPr lang="en-US" sz="1000">
                <a:ea typeface="+mn-lt"/>
                <a:cs typeface="+mn-lt"/>
                <a:hlinkClick r:id="rId2"/>
              </a:rPr>
              <a:t>tps://www.freecodecamp.org/news/brief-history-of-open-source/</a:t>
            </a:r>
            <a:r>
              <a:rPr lang="en-US" sz="1000">
                <a:ea typeface="+mn-lt"/>
                <a:cs typeface="+mn-lt"/>
              </a:rPr>
              <a:t>, accessed 30 March 2025.</a:t>
            </a:r>
            <a:endParaRPr lang="en-US"/>
          </a:p>
          <a:p>
            <a:pPr marL="228600" indent="-228600">
              <a:buAutoNum type="arabicPeriod"/>
            </a:pPr>
            <a:r>
              <a:rPr lang="en-US" sz="1000"/>
              <a:t>Ackerman, R., </a:t>
            </a:r>
            <a:r>
              <a:rPr lang="en-US" sz="1000" i="1"/>
              <a:t>The future of open source is still very much in flux</a:t>
            </a:r>
            <a:r>
              <a:rPr lang="en-US" sz="1000"/>
              <a:t>, (MIT Technology Review, 17 Aug 2023), </a:t>
            </a:r>
            <a:r>
              <a:rPr lang="en-US" sz="1000">
                <a:hlinkClick r:id="rId3"/>
              </a:rPr>
              <a:t>https://www.technologyreview.com/2023/08/17/1077498/future-open-source/</a:t>
            </a:r>
            <a:r>
              <a:rPr lang="en-US" sz="1000"/>
              <a:t>, accessed 30 March 2025.</a:t>
            </a:r>
            <a:endParaRPr lang="en-US" sz="1000">
              <a:ea typeface="Cambria"/>
            </a:endParaRPr>
          </a:p>
          <a:p>
            <a:pPr marL="228600" indent="-228600">
              <a:buAutoNum type="arabicPeriod"/>
            </a:pPr>
            <a:r>
              <a:rPr lang="en-US" sz="1000" i="1"/>
              <a:t>Richard Stallman Quotes.</a:t>
            </a:r>
            <a:r>
              <a:rPr lang="en-US" sz="1000"/>
              <a:t> (AZ Quotes, n.d.), </a:t>
            </a:r>
            <a:r>
              <a:rPr lang="en-US" sz="1000">
                <a:hlinkClick r:id="rId4"/>
              </a:rPr>
              <a:t>https://www.azquotes.com/author/13994-Richard_Stallman</a:t>
            </a:r>
            <a:r>
              <a:rPr lang="en-US" sz="1000"/>
              <a:t>, accessed 30 March 2025.</a:t>
            </a:r>
            <a:endParaRPr lang="en-US" sz="1000">
              <a:ea typeface="Cambria"/>
            </a:endParaRPr>
          </a:p>
          <a:p>
            <a:pPr marL="228600" indent="-228600">
              <a:buAutoNum type="arabicPeriod"/>
            </a:pPr>
            <a:r>
              <a:rPr lang="en-US" sz="1000"/>
              <a:t>Bals, F., </a:t>
            </a:r>
            <a:r>
              <a:rPr lang="en-US" sz="1000" i="1"/>
              <a:t>Six takeaways from the 2025 “Open Source Security and Risk Analysis” report</a:t>
            </a:r>
            <a:r>
              <a:rPr lang="en-US" sz="1000"/>
              <a:t>, (</a:t>
            </a:r>
            <a:r>
              <a:rPr lang="en-US" sz="1000" err="1"/>
              <a:t>BlackDuck</a:t>
            </a:r>
            <a:r>
              <a:rPr lang="en-US" sz="1000"/>
              <a:t>, 25 Fed 2025), </a:t>
            </a:r>
            <a:r>
              <a:rPr lang="en-US" sz="1000">
                <a:hlinkClick r:id="rId5"/>
              </a:rPr>
              <a:t>https://www.blackduck.com/blog/open-source-trends-ossra-report.html</a:t>
            </a:r>
            <a:r>
              <a:rPr lang="en-US" sz="1000"/>
              <a:t>, accessed 30 March 2025.</a:t>
            </a:r>
            <a:endParaRPr lang="en-US" sz="1000">
              <a:ea typeface="Cambria"/>
            </a:endParaRPr>
          </a:p>
          <a:p>
            <a:pPr marL="228600" indent="-228600">
              <a:buAutoNum type="arabicPeriod"/>
            </a:pPr>
            <a:r>
              <a:rPr lang="en-US" sz="1000"/>
              <a:t>Layne, R., </a:t>
            </a:r>
            <a:r>
              <a:rPr lang="en-US" sz="1000" i="1"/>
              <a:t>Open Source Software: The $9 Trillion Resource Companies Take for Granted</a:t>
            </a:r>
            <a:r>
              <a:rPr lang="en-US" sz="1000"/>
              <a:t>, (Harvard Business Review, 22 Mar 2024), </a:t>
            </a:r>
            <a:r>
              <a:rPr lang="en-US" sz="1000">
                <a:hlinkClick r:id="rId6"/>
              </a:rPr>
              <a:t>https://www.library.hbs.edu/working-knowledge/open-source-software-the-nine-trillion-resource-companies-take-for-granted</a:t>
            </a:r>
            <a:r>
              <a:rPr lang="en-US" sz="1000"/>
              <a:t>, accessed 30 March 2025.</a:t>
            </a:r>
            <a:endParaRPr lang="en-US" sz="1000">
              <a:ea typeface="Cambria"/>
            </a:endParaRPr>
          </a:p>
          <a:p>
            <a:pPr marL="228600" indent="-228600">
              <a:buAutoNum type="arabicPeriod"/>
            </a:pPr>
            <a:r>
              <a:rPr lang="en-US" sz="1000" err="1"/>
              <a:t>BairesDev</a:t>
            </a:r>
            <a:r>
              <a:rPr lang="en-US" sz="1000"/>
              <a:t> Editorial Team, </a:t>
            </a:r>
            <a:r>
              <a:rPr lang="en-US" sz="1000" i="1"/>
              <a:t>The Pros and Cons of Open-Source Software: A Guide for Developers and Executives</a:t>
            </a:r>
            <a:r>
              <a:rPr lang="en-US" sz="1000"/>
              <a:t>, (</a:t>
            </a:r>
            <a:r>
              <a:rPr lang="en-US" sz="1000" err="1"/>
              <a:t>BairesDev</a:t>
            </a:r>
            <a:r>
              <a:rPr lang="en-US" sz="1000"/>
              <a:t>, 2025), </a:t>
            </a:r>
            <a:r>
              <a:rPr lang="en-US" sz="1000">
                <a:hlinkClick r:id="rId7"/>
              </a:rPr>
              <a:t>https://www.bairesdev.com/blog/the-pros-and-cons-of-open-source-software-a-guide-for-developers-and-executives/</a:t>
            </a:r>
            <a:r>
              <a:rPr lang="en-US" sz="1000"/>
              <a:t>, accessed 30 March 2025.</a:t>
            </a:r>
            <a:endParaRPr lang="en-US" sz="1000">
              <a:ea typeface="Cambria"/>
            </a:endParaRPr>
          </a:p>
          <a:p>
            <a:pPr marL="228600" indent="-228600">
              <a:buAutoNum type="arabicPeriod"/>
            </a:pPr>
            <a:r>
              <a:rPr lang="en-US" sz="1000"/>
              <a:t>Congdon, L., </a:t>
            </a:r>
            <a:r>
              <a:rPr lang="en-US" sz="1000" i="1"/>
              <a:t>8 advantages of using open source in the enterprise</a:t>
            </a:r>
            <a:r>
              <a:rPr lang="en-US" sz="1000"/>
              <a:t>, (The Enterprises Project, 3 Feb 2015), </a:t>
            </a:r>
            <a:r>
              <a:rPr lang="en-US" sz="1000">
                <a:hlinkClick r:id="rId8"/>
              </a:rPr>
              <a:t>https://enterprisersproject.com/article/2015/1/top-advantages-open-source-offers-over-proprietary-solutions</a:t>
            </a:r>
            <a:r>
              <a:rPr lang="en-US" sz="1000"/>
              <a:t>, accessed 30 March 2025.</a:t>
            </a:r>
            <a:endParaRPr lang="en-US" sz="1000">
              <a:ea typeface="Cambria"/>
            </a:endParaRPr>
          </a:p>
          <a:p>
            <a:pPr marL="228600" indent="-228600">
              <a:buAutoNum type="arabicPeriod"/>
            </a:pPr>
            <a:r>
              <a:rPr lang="en-US" sz="1000" i="1"/>
              <a:t>6 ways open-source </a:t>
            </a:r>
            <a:r>
              <a:rPr lang="en-US" sz="1000" i="1" err="1"/>
              <a:t>devs</a:t>
            </a:r>
            <a:r>
              <a:rPr lang="en-US" sz="1000" i="1"/>
              <a:t> can make money</a:t>
            </a:r>
            <a:r>
              <a:rPr lang="en-US" sz="1000"/>
              <a:t>, (TNW, 16 Jan 2022), </a:t>
            </a:r>
            <a:r>
              <a:rPr lang="en-US" sz="1000">
                <a:hlinkClick r:id="rId9"/>
              </a:rPr>
              <a:t>https://thenextweb.com/news/6-ways-open-source-devs-can-make-money-syndication</a:t>
            </a:r>
            <a:r>
              <a:rPr lang="en-US" sz="1000"/>
              <a:t>, accessed 30 March 2025.</a:t>
            </a:r>
            <a:endParaRPr lang="en-US" sz="1000">
              <a:ea typeface="Cambria"/>
            </a:endParaRPr>
          </a:p>
          <a:p>
            <a:pPr marL="228600" indent="-228600">
              <a:buAutoNum type="arabicPeriod"/>
            </a:pPr>
            <a:r>
              <a:rPr lang="en-US" sz="1000"/>
              <a:t>Vidal, N.,</a:t>
            </a:r>
            <a:r>
              <a:rPr lang="en-US" sz="1000" i="1"/>
              <a:t> Highlights from our participation at Open Source Congress 2024</a:t>
            </a:r>
            <a:r>
              <a:rPr lang="en-US" sz="1000"/>
              <a:t>, (Open Source Institute, 4 Sept 2024), </a:t>
            </a:r>
            <a:r>
              <a:rPr lang="en-US" sz="1000">
                <a:hlinkClick r:id="rId10"/>
              </a:rPr>
              <a:t>https://opensource.org/blog/highlights-from-our-participation-at-open-source-congress-2024</a:t>
            </a:r>
            <a:r>
              <a:rPr lang="en-US" sz="1000"/>
              <a:t>, accessed 30 March 2025.</a:t>
            </a:r>
            <a:endParaRPr lang="en-US" sz="1000">
              <a:ea typeface="Cambria"/>
            </a:endParaRPr>
          </a:p>
          <a:p>
            <a:pPr marL="228600" indent="-228600">
              <a:buAutoNum type="arabicPeriod"/>
            </a:pPr>
            <a:r>
              <a:rPr lang="en-US" sz="1000"/>
              <a:t>Robison, G., </a:t>
            </a:r>
            <a:r>
              <a:rPr lang="en-US" sz="1000" i="1"/>
              <a:t>Meta’s AI Revolution: Open-Source as a Competitive Advantage,</a:t>
            </a:r>
            <a:r>
              <a:rPr lang="en-US" sz="1000"/>
              <a:t> (Medium, 29 Oct, 2024), </a:t>
            </a:r>
            <a:r>
              <a:rPr lang="en-US" sz="1000">
                <a:hlinkClick r:id="rId11"/>
              </a:rPr>
              <a:t>https://gregrobison.medium.com/metas-ai-revolution-open-source-as-a-competitive-advantage-cff6a902a388</a:t>
            </a:r>
            <a:r>
              <a:rPr lang="en-US" sz="1000"/>
              <a:t>,  accessed 30 March 2025.</a:t>
            </a:r>
            <a:endParaRPr lang="en-US" sz="1000">
              <a:ea typeface="Cambria"/>
            </a:endParaRPr>
          </a:p>
          <a:p>
            <a:pPr marL="228600" indent="-228600">
              <a:buAutoNum type="arabicPeriod"/>
            </a:pPr>
            <a:r>
              <a:rPr lang="en-US" sz="1100"/>
              <a:t>Metz, C.,  </a:t>
            </a:r>
            <a:r>
              <a:rPr lang="en-US" sz="1100" i="1"/>
              <a:t>Meet Bill Gates, the Man Who Changed Open Source Software</a:t>
            </a:r>
            <a:r>
              <a:rPr lang="en-US" sz="1100"/>
              <a:t>, (Wired, 30 Jan 2012), </a:t>
            </a:r>
            <a:r>
              <a:rPr lang="en-US" sz="1100">
                <a:hlinkClick r:id="rId12"/>
              </a:rPr>
              <a:t>Meet Bill Gates, the Man Who Changed Open Source Software | WIRED</a:t>
            </a:r>
            <a:r>
              <a:rPr lang="en-US" sz="1100"/>
              <a:t>, accessed 30 march 2025.</a:t>
            </a:r>
            <a:endParaRPr lang="en-US" sz="1100">
              <a:ea typeface="Cambria"/>
            </a:endParaRPr>
          </a:p>
          <a:p>
            <a:pPr marL="228600" indent="-228600">
              <a:buAutoNum type="arabicPeriod"/>
            </a:pPr>
            <a:r>
              <a:rPr lang="en-US" sz="1100"/>
              <a:t>The Linux Foundation. </a:t>
            </a:r>
            <a:r>
              <a:rPr lang="en-US" sz="1100" i="1"/>
              <a:t>The value of open source software is more than cost savings</a:t>
            </a:r>
            <a:r>
              <a:rPr lang="en-US" sz="1100"/>
              <a:t> (Linux Foundation, 07 Mar 2023). </a:t>
            </a:r>
            <a:r>
              <a:rPr lang="en-US" sz="1100">
                <a:hlinkClick r:id="rId13"/>
              </a:rPr>
              <a:t>The value of open source software is more than cost savings</a:t>
            </a:r>
            <a:r>
              <a:rPr lang="en-US" sz="1100"/>
              <a:t>. , accessed 30 march 2025.</a:t>
            </a:r>
            <a:endParaRPr lang="en-US" sz="1100">
              <a:ea typeface="Cambria"/>
            </a:endParaRPr>
          </a:p>
          <a:p>
            <a:pPr marL="228600" indent="-228600">
              <a:buAutoNum type="arabicPeriod"/>
            </a:pPr>
            <a:r>
              <a:rPr lang="en-US" sz="1100">
                <a:ea typeface="Cambria"/>
              </a:rPr>
              <a:t>Robinson, G., Meta’s AI Revolution: Open-Source as a Competitive Advantage. (Medium, 29 Oct 2024). </a:t>
            </a:r>
            <a:r>
              <a:rPr lang="en-US" sz="1100">
                <a:ea typeface="+mn-lt"/>
                <a:cs typeface="+mn-lt"/>
                <a:hlinkClick r:id="rId11"/>
              </a:rPr>
              <a:t>Meta’s AI Revolution: Open-Source as a Competitive Advantage | by Greg Robison | Medium</a:t>
            </a:r>
            <a:endParaRPr lang="en-US" sz="1100">
              <a:ea typeface="Cambria"/>
            </a:endParaRPr>
          </a:p>
          <a:p>
            <a:pPr marL="0" indent="0">
              <a:buNone/>
            </a:pPr>
            <a:endParaRPr lang="en-US" sz="1100">
              <a:ea typeface="Cambria"/>
            </a:endParaRPr>
          </a:p>
          <a:p>
            <a:pPr marL="0" indent="0">
              <a:buNone/>
            </a:pPr>
            <a:endParaRPr lang="en-US" sz="1000" i="1">
              <a:ea typeface="Cambria"/>
            </a:endParaRPr>
          </a:p>
          <a:p>
            <a:pPr marL="205740" indent="-205740">
              <a:buAutoNum type="arabicPeriod"/>
            </a:pPr>
            <a:endParaRPr lang="en-US" sz="825">
              <a:ea typeface="Cambria"/>
            </a:endParaRPr>
          </a:p>
          <a:p>
            <a:pPr marL="205740" indent="-205740">
              <a:buAutoNum type="arabicPeriod"/>
            </a:pPr>
            <a:endParaRPr lang="en-US" sz="788">
              <a:ea typeface="Cambria"/>
            </a:endParaRPr>
          </a:p>
          <a:p>
            <a:pPr marL="205740" indent="-205740">
              <a:buAutoNum type="arabicPeriod"/>
            </a:pPr>
            <a:endParaRPr lang="en-US" sz="788">
              <a:ea typeface="Cambria"/>
            </a:endParaRPr>
          </a:p>
          <a:p>
            <a:pPr marL="205740" indent="-205740">
              <a:buAutoNum type="arabicPeriod"/>
            </a:pPr>
            <a:endParaRPr lang="en-US" sz="900">
              <a:ea typeface="Cambria"/>
            </a:endParaRPr>
          </a:p>
          <a:p>
            <a:pPr marL="205740" indent="-205740">
              <a:buAutoNum type="arabicPeriod"/>
            </a:pPr>
            <a:endParaRPr lang="en-US" sz="900">
              <a:ea typeface="Cambria"/>
            </a:endParaRPr>
          </a:p>
          <a:p>
            <a:pPr marL="205740" indent="-205740">
              <a:buAutoNum type="arabicPeriod"/>
            </a:pPr>
            <a:endParaRPr lang="en-US" sz="900">
              <a:ea typeface="Cambria"/>
            </a:endParaRPr>
          </a:p>
          <a:p>
            <a:pPr marL="205740" indent="-205740">
              <a:buAutoNum type="arabicPeriod"/>
            </a:pPr>
            <a:endParaRPr lang="en-US" sz="900">
              <a:ea typeface="Cambria"/>
            </a:endParaRPr>
          </a:p>
          <a:p>
            <a:pPr marL="205740" indent="-205740">
              <a:buAutoNum type="arabicPeriod"/>
            </a:pPr>
            <a:endParaRPr lang="en-US" sz="900">
              <a:ea typeface="Cambria"/>
            </a:endParaRPr>
          </a:p>
          <a:p>
            <a:pPr marL="205740" indent="-205740">
              <a:buAutoNum type="arabicPeriod"/>
            </a:pPr>
            <a:endParaRPr lang="en-US" sz="900">
              <a:ea typeface="Cambria"/>
            </a:endParaRPr>
          </a:p>
          <a:p>
            <a:pPr marL="205740" indent="-205740">
              <a:buAutoNum type="arabicPeriod"/>
            </a:pPr>
            <a:endParaRPr lang="en-US" sz="900">
              <a:ea typeface="Cambria"/>
            </a:endParaRPr>
          </a:p>
          <a:p>
            <a:pPr marL="385445" indent="-385445">
              <a:buAutoNum type="arabicPeriod"/>
            </a:pPr>
            <a:endParaRPr lang="en-US" sz="900">
              <a:ea typeface="Cambria"/>
            </a:endParaRPr>
          </a:p>
          <a:p>
            <a:pPr marL="385445" indent="-385445">
              <a:buAutoNum type="arabicPeriod"/>
            </a:pPr>
            <a:endParaRPr lang="en-US" sz="900">
              <a:ea typeface="Cambria"/>
            </a:endParaRPr>
          </a:p>
          <a:p>
            <a:pPr marL="385445" indent="-385445">
              <a:buAutoNum type="arabicPeriod"/>
            </a:pPr>
            <a:endParaRPr lang="en-US" sz="900">
              <a:ea typeface="Cambria"/>
            </a:endParaRPr>
          </a:p>
          <a:p>
            <a:pPr marL="0" indent="0">
              <a:buNone/>
            </a:pPr>
            <a:endParaRPr lang="en-US" sz="900">
              <a:ea typeface="Cambria"/>
            </a:endParaRPr>
          </a:p>
          <a:p>
            <a:pPr marL="385445" indent="-385445">
              <a:buAutoNum type="arabicPeriod"/>
            </a:pPr>
            <a:endParaRPr lang="en-US" sz="900">
              <a:ea typeface="Cambria"/>
            </a:endParaRPr>
          </a:p>
        </p:txBody>
      </p:sp>
      <p:sp>
        <p:nvSpPr>
          <p:cNvPr id="5" name="Footer Placeholder 4">
            <a:extLst>
              <a:ext uri="{FF2B5EF4-FFF2-40B4-BE49-F238E27FC236}">
                <a16:creationId xmlns:a16="http://schemas.microsoft.com/office/drawing/2014/main" id="{53E275C4-8F9C-5C9D-B435-C3A7B0A562DA}"/>
              </a:ext>
            </a:extLst>
          </p:cNvPr>
          <p:cNvSpPr>
            <a:spLocks noGrp="1"/>
          </p:cNvSpPr>
          <p:nvPr>
            <p:ph type="ftr" sz="quarter" idx="11"/>
          </p:nvPr>
        </p:nvSpPr>
        <p:spPr>
          <a:xfrm>
            <a:off x="0" y="4997196"/>
            <a:ext cx="5562600" cy="146304"/>
          </a:xfrm>
        </p:spPr>
        <p:txBody>
          <a:bodyPr/>
          <a:lstStyle/>
          <a:p>
            <a:r>
              <a:rPr lang="sk-SK"/>
              <a:t>© 2025 Keith A. Pray</a:t>
            </a:r>
            <a:endParaRPr lang="en-US"/>
          </a:p>
        </p:txBody>
      </p:sp>
      <p:sp>
        <p:nvSpPr>
          <p:cNvPr id="7" name="TextBox 6">
            <a:extLst>
              <a:ext uri="{FF2B5EF4-FFF2-40B4-BE49-F238E27FC236}">
                <a16:creationId xmlns:a16="http://schemas.microsoft.com/office/drawing/2014/main" id="{91C5945B-91F2-3DBA-4848-46DA4E02D914}"/>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Josh Cohen</a:t>
            </a:r>
          </a:p>
        </p:txBody>
      </p:sp>
      <p:sp>
        <p:nvSpPr>
          <p:cNvPr id="4" name="Slide Number Placeholder 3">
            <a:extLst>
              <a:ext uri="{FF2B5EF4-FFF2-40B4-BE49-F238E27FC236}">
                <a16:creationId xmlns:a16="http://schemas.microsoft.com/office/drawing/2014/main" id="{4F6E71BF-5605-E1EF-B6CE-18DBB0D79398}"/>
              </a:ext>
            </a:extLst>
          </p:cNvPr>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3257450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0691" y="1017142"/>
            <a:ext cx="4179013" cy="3980054"/>
          </a:xfrm>
        </p:spPr>
        <p:txBody>
          <a:bodyPr>
            <a:normAutofit fontScale="62500" lnSpcReduction="20000"/>
          </a:bodyPr>
          <a:lstStyle/>
          <a:p>
            <a:pPr>
              <a:spcBef>
                <a:spcPts val="600"/>
              </a:spcBef>
            </a:pPr>
            <a:r>
              <a:rPr lang="is-IS" dirty="0"/>
              <a:t>p. 168 “not have bothered to invent it.“ or had the time?</a:t>
            </a:r>
          </a:p>
          <a:p>
            <a:pPr>
              <a:spcBef>
                <a:spcPts val="600"/>
              </a:spcBef>
            </a:pPr>
            <a:r>
              <a:rPr lang="is-IS" dirty="0"/>
              <a:t>p. 169 Any music entering public domain, not just classical.  Why does orchestra budget matter? Public domain year 1997/1999 from source published in 1996? </a:t>
            </a:r>
            <a:endParaRPr lang="en-US" dirty="0"/>
          </a:p>
          <a:p>
            <a:pPr>
              <a:spcBef>
                <a:spcPts val="600"/>
              </a:spcBef>
            </a:pPr>
            <a:r>
              <a:rPr lang="en-US" dirty="0"/>
              <a:t>p. 170 SaaS, Google Search example? “…before he </a:t>
            </a:r>
            <a:r>
              <a:rPr lang="en-US" b="1" dirty="0"/>
              <a:t>gave</a:t>
            </a:r>
            <a:r>
              <a:rPr lang="en-US" dirty="0"/>
              <a:t> them the plot.”? </a:t>
            </a:r>
          </a:p>
          <a:p>
            <a:pPr>
              <a:spcBef>
                <a:spcPts val="600"/>
              </a:spcBef>
            </a:pPr>
            <a:r>
              <a:rPr lang="en-US" dirty="0"/>
              <a:t>P. 171 “</a:t>
            </a:r>
            <a:r>
              <a:rPr lang="is-IS" dirty="0"/>
              <a:t>…cannot erase the memories...” Paycheck (2003) Does Google protect its name/trademark?</a:t>
            </a:r>
            <a:endParaRPr lang="en-US" dirty="0"/>
          </a:p>
          <a:p>
            <a:pPr>
              <a:spcBef>
                <a:spcPts val="600"/>
              </a:spcBef>
            </a:pPr>
            <a:r>
              <a:rPr lang="en-US" dirty="0"/>
              <a:t>p. 173 When was instant photography invented?</a:t>
            </a:r>
          </a:p>
          <a:p>
            <a:pPr>
              <a:spcBef>
                <a:spcPts val="600"/>
              </a:spcBef>
            </a:pPr>
            <a:r>
              <a:rPr lang="en-US" dirty="0"/>
              <a:t>p. 176 Mickey Mouse – CGP Grey “Copyright: Forever Less One Day”</a:t>
            </a:r>
          </a:p>
          <a:p>
            <a:pPr>
              <a:spcBef>
                <a:spcPts val="600"/>
              </a:spcBef>
            </a:pPr>
            <a:r>
              <a:rPr lang="en-US" dirty="0"/>
              <a:t>p. 177 $150K for VP seems low.</a:t>
            </a:r>
          </a:p>
          <a:p>
            <a:pPr>
              <a:spcBef>
                <a:spcPts val="600"/>
              </a:spcBef>
            </a:pPr>
            <a:r>
              <a:rPr lang="en-US" dirty="0"/>
              <a:t>p. 179 Felicity is also an affected party.</a:t>
            </a:r>
          </a:p>
          <a:p>
            <a:pPr>
              <a:spcBef>
                <a:spcPts val="600"/>
              </a:spcBef>
            </a:pPr>
            <a:r>
              <a:rPr lang="en-US" dirty="0"/>
              <a:t>p. 182 4.4 #2 preferred assuming means published works more likely fair use. See p. 186</a:t>
            </a:r>
          </a:p>
          <a:p>
            <a:pPr>
              <a:spcBef>
                <a:spcPts val="600"/>
              </a:spcBef>
            </a:pPr>
            <a:r>
              <a:rPr lang="en-US" dirty="0"/>
              <a:t>p. 186 Will Google do the same for music, movies, video games as books?</a:t>
            </a:r>
          </a:p>
          <a:p>
            <a:pPr>
              <a:spcBef>
                <a:spcPts val="600"/>
              </a:spcBef>
            </a:pPr>
            <a:r>
              <a:rPr lang="en-US" dirty="0"/>
              <a:t>p. 187 What about lawsuits over a single hook sample? </a:t>
            </a:r>
          </a:p>
          <a:p>
            <a:pPr>
              <a:spcBef>
                <a:spcPts val="600"/>
              </a:spcBef>
            </a:pPr>
            <a:r>
              <a:rPr lang="en-US" dirty="0"/>
              <a:t>p. 188 Revenue != profit.</a:t>
            </a:r>
          </a:p>
          <a:p>
            <a:pPr>
              <a:spcBef>
                <a:spcPts val="600"/>
              </a:spcBef>
            </a:pPr>
            <a:r>
              <a:rPr lang="en-US" dirty="0"/>
              <a:t>p. 192 Blocking 100% seems impossible.</a:t>
            </a:r>
          </a:p>
          <a:p>
            <a:pPr>
              <a:spcBef>
                <a:spcPts val="600"/>
              </a:spcBef>
            </a:pPr>
            <a:r>
              <a:rPr lang="en-US" dirty="0"/>
              <a:t>p. 195 Any legitimate BitTorrent use examples since 2005? Newer examples of content before release date? How many people still use Pirate Bay, source 2009?</a:t>
            </a:r>
          </a:p>
        </p:txBody>
      </p:sp>
      <p:sp>
        <p:nvSpPr>
          <p:cNvPr id="11" name="Content Placeholder 10"/>
          <p:cNvSpPr>
            <a:spLocks noGrp="1"/>
          </p:cNvSpPr>
          <p:nvPr>
            <p:ph sz="half" idx="2"/>
          </p:nvPr>
        </p:nvSpPr>
        <p:spPr>
          <a:xfrm>
            <a:off x="4574568" y="1017142"/>
            <a:ext cx="4179013" cy="3980054"/>
          </a:xfrm>
        </p:spPr>
        <p:txBody>
          <a:bodyPr>
            <a:normAutofit fontScale="62500" lnSpcReduction="20000"/>
          </a:bodyPr>
          <a:lstStyle/>
          <a:p>
            <a:pPr>
              <a:spcBef>
                <a:spcPts val="600"/>
              </a:spcBef>
            </a:pPr>
            <a:r>
              <a:rPr lang="en-US" dirty="0"/>
              <a:t>p. 197 “sold… systems… licensing agreement </a:t>
            </a:r>
            <a:r>
              <a:rPr lang="is-IS" dirty="0"/>
              <a:t>… hardware”? </a:t>
            </a:r>
          </a:p>
          <a:p>
            <a:pPr>
              <a:spcBef>
                <a:spcPts val="600"/>
              </a:spcBef>
            </a:pPr>
            <a:r>
              <a:rPr lang="is-IS" dirty="0"/>
              <a:t>p. 198 Confidential source code very outdated. Code can be copyrighted.</a:t>
            </a:r>
            <a:endParaRPr lang="en-US" dirty="0"/>
          </a:p>
          <a:p>
            <a:pPr>
              <a:spcBef>
                <a:spcPts val="600"/>
              </a:spcBef>
            </a:pPr>
            <a:r>
              <a:rPr lang="en-US" dirty="0"/>
              <a:t>p. 199 4.7.3 Safe Software Development references?</a:t>
            </a:r>
          </a:p>
          <a:p>
            <a:pPr>
              <a:spcBef>
                <a:spcPts val="600"/>
              </a:spcBef>
            </a:pPr>
            <a:r>
              <a:rPr lang="en-US" dirty="0"/>
              <a:t>p. 202 What did the smartphone patent wars cost consumers?</a:t>
            </a:r>
          </a:p>
          <a:p>
            <a:pPr>
              <a:spcBef>
                <a:spcPts val="600"/>
              </a:spcBef>
            </a:pPr>
            <a:r>
              <a:rPr lang="en-US" dirty="0"/>
              <a:t>p. 204 Pouring can of tomato juice into ocean != hard work/labor</a:t>
            </a:r>
          </a:p>
          <a:p>
            <a:pPr>
              <a:spcBef>
                <a:spcPts val="600"/>
              </a:spcBef>
            </a:pPr>
            <a:r>
              <a:rPr lang="en-US" dirty="0"/>
              <a:t>p. 205 Developers often need the tool they make and share.  Good reputation can lead to more financial remuneration. Producers are currently allowed to share, just not forced. 3</a:t>
            </a:r>
            <a:r>
              <a:rPr lang="en-US" baseline="30000" dirty="0"/>
              <a:t>rd</a:t>
            </a:r>
            <a:r>
              <a:rPr lang="en-US" dirty="0"/>
              <a:t> claim used by opposing argument too.</a:t>
            </a:r>
          </a:p>
          <a:p>
            <a:pPr>
              <a:spcBef>
                <a:spcPts val="600"/>
              </a:spcBef>
            </a:pPr>
            <a:r>
              <a:rPr lang="en-US" dirty="0"/>
              <a:t>p. 206 It feels argument presented for SW not as strong as music, movies, art.</a:t>
            </a:r>
          </a:p>
          <a:p>
            <a:pPr>
              <a:spcBef>
                <a:spcPts val="600"/>
              </a:spcBef>
            </a:pPr>
            <a:r>
              <a:rPr lang="en-US" dirty="0"/>
              <a:t>p. 207 Perhaps friends should not ask you to break the law? </a:t>
            </a:r>
          </a:p>
          <a:p>
            <a:pPr>
              <a:spcBef>
                <a:spcPts val="600"/>
              </a:spcBef>
            </a:pPr>
            <a:r>
              <a:rPr lang="en-US" dirty="0"/>
              <a:t>p. 208 With Dev/Sec/Ops adoption trending is long release cycles still true? </a:t>
            </a:r>
          </a:p>
          <a:p>
            <a:pPr>
              <a:spcBef>
                <a:spcPts val="600"/>
              </a:spcBef>
            </a:pPr>
            <a:r>
              <a:rPr lang="en-US" dirty="0"/>
              <a:t>p. 209 Shift to service may be most compelling. 2003 source too old for dependability claim. Is Perl still most popular? Source? </a:t>
            </a:r>
          </a:p>
          <a:p>
            <a:pPr>
              <a:spcBef>
                <a:spcPts val="600"/>
              </a:spcBef>
            </a:pPr>
            <a:r>
              <a:rPr lang="en-US" dirty="0"/>
              <a:t>p. 210 Who uses tape?</a:t>
            </a:r>
          </a:p>
          <a:p>
            <a:pPr>
              <a:spcBef>
                <a:spcPts val="600"/>
              </a:spcBef>
            </a:pPr>
            <a:r>
              <a:rPr lang="en-US" dirty="0"/>
              <a:t>p. 211 “human-readable, lawyer-readable</a:t>
            </a:r>
            <a:r>
              <a:rPr lang="is-IS" dirty="0"/>
              <a:t>…” </a:t>
            </a:r>
          </a:p>
          <a:p>
            <a:pPr>
              <a:spcBef>
                <a:spcPts val="600"/>
              </a:spcBef>
            </a:pPr>
            <a:r>
              <a:rPr lang="is-IS" dirty="0"/>
              <a:t>p. 212 Image text too small. How strong is Creative Commons chain of reasoning?</a:t>
            </a:r>
          </a:p>
          <a:p>
            <a:pPr>
              <a:spcBef>
                <a:spcPts val="600"/>
              </a:spcBef>
            </a:pPr>
            <a:r>
              <a:rPr lang="is-IS" dirty="0"/>
              <a:t>p. 215 AI in further reading but how much in chapter?</a:t>
            </a:r>
          </a:p>
          <a:p>
            <a:pPr>
              <a:spcBef>
                <a:spcPts val="600"/>
              </a:spcBef>
            </a:pPr>
            <a:r>
              <a:rPr lang="is-IS" dirty="0"/>
              <a:t>Questions I liked: 21, 26</a:t>
            </a:r>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Qualifications required?</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endParaRPr lang="en-US" dirty="0"/>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7105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or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1878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41240930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36266</TotalTime>
  <Words>10244</Words>
  <Application>Microsoft Macintosh PowerPoint</Application>
  <PresentationFormat>On-screen Show (16:9)</PresentationFormat>
  <Paragraphs>858</Paragraphs>
  <Slides>41</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Aptos</vt:lpstr>
      <vt:lpstr>Arial</vt:lpstr>
      <vt:lpstr>Calibri</vt:lpstr>
      <vt:lpstr>Cambria</vt:lpstr>
      <vt:lpstr>Courier New</vt:lpstr>
      <vt:lpstr>Mercury</vt:lpstr>
      <vt:lpstr>rival-sans</vt:lpstr>
      <vt:lpstr>Tempus Sans ITC</vt:lpstr>
      <vt:lpstr>Times New Roman</vt:lpstr>
      <vt:lpstr>Red Radial 16x9</vt:lpstr>
      <vt:lpstr>Class 5 Intellectual Property</vt:lpstr>
      <vt:lpstr>what works well Online With Zoom</vt:lpstr>
      <vt:lpstr>Papers</vt:lpstr>
      <vt:lpstr>Overview</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AI and art: A flaw in copyright law</vt:lpstr>
      <vt:lpstr>The Facts</vt:lpstr>
      <vt:lpstr>Copying “style”</vt:lpstr>
      <vt:lpstr>What should be done?</vt:lpstr>
      <vt:lpstr>References</vt:lpstr>
      <vt:lpstr>Stealing from Artists to Feed THE AI</vt:lpstr>
      <vt:lpstr>BackGround on AI ART Generation</vt:lpstr>
      <vt:lpstr>Ethical Dilemma</vt:lpstr>
      <vt:lpstr>Just a Point on a Graph</vt:lpstr>
      <vt:lpstr>There IS A Better Way</vt:lpstr>
      <vt:lpstr>The Law is On the Artists Side?</vt:lpstr>
      <vt:lpstr>Other AI legality</vt:lpstr>
      <vt:lpstr>Current Artist vs AI Suit</vt:lpstr>
      <vt:lpstr>References</vt:lpstr>
      <vt:lpstr>References</vt:lpstr>
      <vt:lpstr>Open Source the (eventual) Future of All Software</vt:lpstr>
      <vt:lpstr>From1980s to today</vt:lpstr>
      <vt:lpstr>Advantages/Opportunities</vt:lpstr>
      <vt:lpstr>Disadvantages/Challenges</vt:lpstr>
      <vt:lpstr>Conclusion</vt:lpstr>
      <vt:lpstr> Text References</vt:lpstr>
      <vt:lpstr>Class 5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510</cp:revision>
  <dcterms:created xsi:type="dcterms:W3CDTF">2014-08-25T02:19:16Z</dcterms:created>
  <dcterms:modified xsi:type="dcterms:W3CDTF">2025-04-04T22:47:20Z</dcterms:modified>
</cp:coreProperties>
</file>