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69" r:id="rId5"/>
    <p:sldId id="284" r:id="rId6"/>
    <p:sldId id="286" r:id="rId7"/>
    <p:sldId id="285" r:id="rId8"/>
    <p:sldId id="277" r:id="rId9"/>
    <p:sldId id="278" r:id="rId10"/>
    <p:sldId id="283" r:id="rId11"/>
    <p:sldId id="279" r:id="rId12"/>
    <p:sldId id="288" r:id="rId13"/>
    <p:sldId id="271" r:id="rId14"/>
    <p:sldId id="282" r:id="rId15"/>
    <p:sldId id="267" r:id="rId16"/>
    <p:sldId id="28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6AB23-16B9-66D4-2E71-FF5261D9A926}" v="335" dt="2023-10-10T15:45:33.304"/>
    <p1510:client id="{19E5E151-D2AA-48E9-BB23-C944FCA43ED1}" v="5247" vWet="5249" dt="2023-10-10T16:09:10.028"/>
    <p1510:client id="{1A82A3DF-C5C3-40F5-80C2-5BC20AF031F4}" v="1421" vWet="1423" dt="2023-10-10T16:10:20.504"/>
    <p1510:client id="{5B1828E5-2479-C2FC-1B0B-0FC07400322E}" v="440" dt="2023-10-10T18:31:19.046"/>
    <p1510:client id="{63B84E2E-5421-68ED-9E77-E92186957C1B}" v="8" dt="2023-10-10T04:54:35.877"/>
    <p1510:client id="{66E67F57-5E0B-FB8A-8680-D45C278DFA7F}" v="90" dt="2023-10-10T17:42:29.021"/>
    <p1510:client id="{9522251A-7FBE-00F5-9AC5-F6B04F7FAE8B}" v="714" dt="2023-10-10T15:34:37.373"/>
    <p1510:client id="{A2AB0E31-57C8-57F3-AB58-AE6D9312122A}" v="38" dt="2023-10-10T03:25:45.079"/>
    <p1510:client id="{ABDCD7BD-3C16-AA56-7E4B-6F4759B24BDB}" v="166" dt="2023-10-10T03:13:22.098"/>
    <p1510:client id="{B348069A-865F-0BC1-CC73-1229CBC95D0A}" v="37" dt="2023-10-10T15:53:15.080"/>
    <p1510:client id="{DC6EB772-9E2C-149F-667B-7D0425B384E8}" v="329" dt="2023-10-10T17:17:15.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6"/>
    <p:restoredTop sz="79703"/>
  </p:normalViewPr>
  <p:slideViewPr>
    <p:cSldViewPr snapToGrid="0">
      <p:cViewPr varScale="1">
        <p:scale>
          <a:sx n="188" d="100"/>
          <a:sy n="188" d="100"/>
        </p:scale>
        <p:origin x="12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althy.kaiserpermanente.org/health-wellness/healtharticle.have-healthier-relationship-with-social-med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six primary characters in Eighth Grade. First we have our protagonist, Kayla Day. She’s in her last week of eighth grade, and she’s trying to navigate the realities of growing up in a technology-filled world. She’s rather shy, but she is putting in effort to come out of her shell and reach out. She likes to make videos for YouTube, reflecting and giving advice on the subjects of self-actualization and growing up, but she doesn’t live up to her own expectations. To Kayla’s right we have her father, Mark. He tries really hard to relate to Kayla, but he has trouble understanding her relationship to technology. Next we have Kennedy, one of Kayla’s classmates. Kennedy is one of the first people we see Kayla try to talk to, but Kennedy is too busy on her phone to acknowledge her. Later, when Kennedy is hosting a pool party, she doesn’t want to invite Kayla, but her mom invites Kayla before Kennedy has a chance to stop her. Moving to the bottom left there’s Olivia. As part of graduating eighth grade, Kayla got to spend a day “shadowing” a high schooler, and Olivia was Kayla’s mentor for that day. They hit it off quite well, and Olivia started to try to integrate Kayla into her friend group. Next is Aiden, the boy Kayla has a crush on, seemingly just because of his appearance. When Kayla speaks to Aiden, he brushes her off. That is, until she pretends to have a folder of “dirty pictures of herself” on her phone, which immediately grabs his attention. Finally there’s Gabe, who is Kennedy’s cousin. He’s one of the few people who actually watches Kayla’s videos. He meets Kayla at the pool party, where at first Kayla dismisses him as being strange, but after he reaches out to her later over Instagram they meet up and become friends.</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39945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discussion of mental health issues online was seen to foster benefits as well, such as destigmatization and finding community. </a:t>
            </a:r>
          </a:p>
          <a:p>
            <a:endParaRPr lang="en-US"/>
          </a:p>
          <a:p>
            <a:r>
              <a:rPr lang="en-US"/>
              <a:t>One study analyzed the comments under YouTube vlogs discussing personal experiences with Borderline PD, finding that there were dominant positive themes such as offering advice, support, solidarity, education, and connection. </a:t>
            </a:r>
          </a:p>
          <a:p>
            <a:endParaRPr lang="en-US"/>
          </a:p>
          <a:p>
            <a:r>
              <a:rPr lang="en-US"/>
              <a:t>The graph on thee right shows that teens do feel importance in social media’s ability to grant them a place to be creative, to seek support, and to find acceptance.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64155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focal technology of Eighth Grade is social media, specifically these four. Kayla spends a lot of her time making videos for YouTube, but they don’t get very much traction.</a:t>
            </a:r>
          </a:p>
          <a:p>
            <a:r>
              <a:rPr lang="en-US"/>
              <a:t>The others, being Snapchat, Twitter, and Instagram, are used primarily for communication between characters, but Kayla is often seen passively scrolling through Instagram.</a:t>
            </a:r>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05454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Eighth Grade is an exploration of the impact of technology on the coming-of-age of modern teens, and these are the effects we’ve found it to have.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09739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Human beings need interaction</a:t>
            </a:r>
          </a:p>
          <a:p>
            <a:pPr marL="971550" lvl="1" indent="-171450">
              <a:buFont typeface="Calibri"/>
              <a:buChar char="-"/>
            </a:pPr>
            <a:r>
              <a:rPr lang="en-US">
                <a:ea typeface="Calibri"/>
                <a:cs typeface="Calibri"/>
              </a:rPr>
              <a:t>"</a:t>
            </a:r>
            <a:r>
              <a:rPr lang="en-US"/>
              <a:t>Humans require interaction to maintain a healthy psychological state" [8]</a:t>
            </a:r>
            <a:endParaRPr lang="en-US">
              <a:ea typeface="Calibri"/>
              <a:cs typeface="Calibri"/>
            </a:endParaRPr>
          </a:p>
          <a:p>
            <a:pPr marL="800100" lvl="1"/>
            <a:endParaRPr lang="en-US">
              <a:ea typeface="Calibri"/>
              <a:cs typeface="Calibri"/>
            </a:endParaRPr>
          </a:p>
          <a:p>
            <a:pPr marL="171450" indent="-171450">
              <a:buFont typeface="Calibri"/>
              <a:buChar char="-"/>
            </a:pPr>
            <a:r>
              <a:rPr lang="en-US">
                <a:ea typeface="Calibri"/>
                <a:cs typeface="Calibri"/>
              </a:rPr>
              <a:t>(Define Loneliness) Loneliness still prevails where social media does</a:t>
            </a:r>
          </a:p>
          <a:p>
            <a:pPr marL="971550" lvl="1" indent="-171450">
              <a:buFont typeface="Calibri"/>
              <a:buChar char="-"/>
            </a:pPr>
            <a:r>
              <a:rPr lang="en-US"/>
              <a:t>Loneliness definition: </a:t>
            </a:r>
            <a:endParaRPr lang="en-US">
              <a:cs typeface="Calibri"/>
            </a:endParaRPr>
          </a:p>
          <a:p>
            <a:pPr marL="1428750" lvl="1" indent="-171450">
              <a:buFont typeface="Calibri"/>
              <a:buChar char="-"/>
            </a:pPr>
            <a:r>
              <a:rPr lang="en-US"/>
              <a:t>"Loneliness refers to the subjective, distressing experience of having a lack or deficiency in one’s social connection to others, indicating that relationships with others are missing or inadequate" [https://www.ncbi.nlm.nih.gov/pmc/articles/PMC9817115/]</a:t>
            </a:r>
            <a:endParaRPr lang="en-US">
              <a:cs typeface="Calibri"/>
            </a:endParaRPr>
          </a:p>
          <a:p>
            <a:pPr marL="971550" lvl="1" indent="-171450">
              <a:buFont typeface="Calibri"/>
              <a:buChar char="-"/>
            </a:pPr>
            <a:r>
              <a:rPr lang="en-US">
                <a:ea typeface="Calibri"/>
                <a:cs typeface="Calibri"/>
              </a:rPr>
              <a:t>"</a:t>
            </a:r>
            <a:r>
              <a:rPr lang="en-US"/>
              <a:t>Loneliness remains pervasive in societies where social media usage is highest." [9]</a:t>
            </a:r>
            <a:endParaRPr lang="en-US">
              <a:ea typeface="Calibri"/>
              <a:cs typeface="Calibri"/>
            </a:endParaRPr>
          </a:p>
          <a:p>
            <a:pPr marL="971550" lvl="1" indent="-171450">
              <a:buFont typeface="Calibri"/>
              <a:buChar char="-"/>
            </a:pPr>
            <a:r>
              <a:rPr lang="en-US"/>
              <a:t>"Interconnectedness offered by social media usage should attenuate loneliness." [9]</a:t>
            </a:r>
            <a:endParaRPr lang="en-US">
              <a:ea typeface="Calibri"/>
              <a:cs typeface="Calibri"/>
            </a:endParaRPr>
          </a:p>
          <a:p>
            <a:pPr marL="971550" lvl="1" indent="-171450">
              <a:buFont typeface="Calibri"/>
              <a:buChar char="-"/>
            </a:pPr>
            <a:endParaRPr lang="en-US">
              <a:ea typeface="Calibri"/>
              <a:cs typeface="Calibri"/>
            </a:endParaRPr>
          </a:p>
          <a:p>
            <a:pPr marL="228600" indent="-171450">
              <a:buFont typeface="Calibri,Sans-Serif"/>
              <a:buChar char="-"/>
            </a:pPr>
            <a:r>
              <a:rPr lang="en-US"/>
              <a:t>Lonely people turn to social media</a:t>
            </a:r>
          </a:p>
          <a:p>
            <a:pPr marL="1028700" lvl="1" indent="-171450">
              <a:buFont typeface="Calibri,Sans-Serif"/>
              <a:buChar char="-"/>
            </a:pPr>
            <a:r>
              <a:rPr lang="en-US"/>
              <a:t>"Social network sites, rather than serving as facilitators of face-to-face contact, tend to promote the asynchronous posting and passive consumption of information about others—an environment that encourages upward social comparison" [10] </a:t>
            </a:r>
          </a:p>
          <a:p>
            <a:pPr marL="628650" indent="-171450">
              <a:buFont typeface="Arial,Sans-Serif"/>
              <a:buChar char="•"/>
            </a:pPr>
            <a:r>
              <a:rPr lang="en-US"/>
              <a:t>"Researchers found that people turn to social media more when they’re feeling lonely. But, surprisingly, people felt worse after spending time on social media. It didn’t help them feel less isolated. It actually made them feel lonelier. This was due to social comparison — or the act of comparing yourself to others. The more study participants compared themselves to others while using social media, the less happy they felt."</a:t>
            </a:r>
          </a:p>
          <a:p>
            <a:pPr marL="628650" indent="-171450">
              <a:buFont typeface="Arial,Sans-Serif"/>
              <a:buChar char="•"/>
            </a:pPr>
            <a:r>
              <a:rPr lang="en-US"/>
              <a:t>Refers to [10, Journal of Happiness Studies] </a:t>
            </a:r>
            <a:r>
              <a:rPr lang="en-US">
                <a:hlinkClick r:id="rId3"/>
              </a:rPr>
              <a:t>https://healthy.kaiserpermanente.org/health-wellness/healtharticle.have-healthier-relationship-with-social-media</a:t>
            </a:r>
            <a:r>
              <a:rPr lang="en-US"/>
              <a:t> </a:t>
            </a:r>
            <a:endParaRPr lang="en-US">
              <a:cs typeface="Calibri"/>
            </a:endParaRPr>
          </a:p>
          <a:p>
            <a:pPr marL="457200"/>
            <a:endParaRPr lang="en-US">
              <a:ea typeface="Calibri"/>
              <a:cs typeface="Calibri"/>
            </a:endParaRPr>
          </a:p>
          <a:p>
            <a:pPr marL="171450" indent="-171450">
              <a:buFont typeface="Calibri"/>
              <a:buChar char="-"/>
            </a:pPr>
            <a:r>
              <a:rPr lang="en-US">
                <a:ea typeface="Calibri"/>
                <a:cs typeface="Calibri"/>
              </a:rPr>
              <a:t>Study conducted and published in </a:t>
            </a:r>
            <a:r>
              <a:rPr lang="en-US"/>
              <a:t>the Journal of Happiness Studies</a:t>
            </a:r>
            <a:endParaRPr lang="en-US">
              <a:cs typeface="Calibri"/>
            </a:endParaRPr>
          </a:p>
          <a:p>
            <a:pPr lvl="1" indent="-171450">
              <a:buFont typeface="Calibri"/>
              <a:buChar char="-"/>
            </a:pPr>
            <a:r>
              <a:rPr lang="en-US">
                <a:ea typeface="Calibri"/>
                <a:cs typeface="Calibri"/>
              </a:rPr>
              <a:t>3</a:t>
            </a:r>
            <a:r>
              <a:rPr lang="en-US"/>
              <a:t> Hypotheses of the study:</a:t>
            </a:r>
            <a:endParaRPr lang="en-US">
              <a:cs typeface="Calibri"/>
            </a:endParaRPr>
          </a:p>
          <a:p>
            <a:pPr lvl="2" indent="-171450">
              <a:buFont typeface="Calibri"/>
              <a:buChar char="-"/>
            </a:pPr>
            <a:r>
              <a:rPr lang="en-US"/>
              <a:t>Use of Multiple Social Network Sites Predicts Declines in Subjective Well-Being</a:t>
            </a:r>
            <a:endParaRPr lang="en-US">
              <a:cs typeface="Calibri"/>
            </a:endParaRPr>
          </a:p>
          <a:p>
            <a:pPr lvl="2" indent="-171450">
              <a:buFont typeface="Calibri"/>
              <a:buChar char="-"/>
            </a:pPr>
            <a:r>
              <a:rPr lang="en-US"/>
              <a:t>Social Comparison on Social Media Undermines Subjective Well-Being</a:t>
            </a:r>
            <a:endParaRPr lang="en-US">
              <a:cs typeface="Calibri"/>
            </a:endParaRPr>
          </a:p>
          <a:p>
            <a:pPr lvl="2" indent="-171450">
              <a:buFont typeface="Calibri"/>
              <a:buChar char="-"/>
            </a:pPr>
            <a:r>
              <a:rPr lang="en-US"/>
              <a:t>Direct Interaction with Others Increases Subjective Well-Being</a:t>
            </a:r>
            <a:endParaRPr lang="en-US">
              <a:ea typeface="Calibri"/>
              <a:cs typeface="Calibri"/>
            </a:endParaRPr>
          </a:p>
          <a:p>
            <a:pPr lvl="1" indent="-171450">
              <a:buFont typeface="Calibri"/>
              <a:buChar char="-"/>
            </a:pPr>
            <a:r>
              <a:rPr lang="en-US">
                <a:ea typeface="Calibri"/>
                <a:cs typeface="Calibri"/>
              </a:rPr>
              <a:t>NA = Negative affect</a:t>
            </a:r>
          </a:p>
          <a:p>
            <a:pPr lvl="1" indent="-171450">
              <a:buFont typeface="Calibri"/>
              <a:buChar char="-"/>
            </a:pPr>
            <a:r>
              <a:rPr lang="en-US">
                <a:ea typeface="Calibri"/>
                <a:cs typeface="Calibri"/>
              </a:rPr>
              <a:t>PA = Positive affect</a:t>
            </a:r>
          </a:p>
          <a:p>
            <a:pPr marL="685800" lvl="1" indent="-171450">
              <a:buFont typeface="Calibri"/>
              <a:buChar char="-"/>
            </a:pPr>
            <a:r>
              <a:rPr lang="en-US"/>
              <a:t>When people used Facebook, Twitter, or Instagram individually, they all were associated with an increase in negative feelings (NA). For Facebook, the coefficient was 0.06; for Twitter, it was 0.09, and for Instagram, it was 0.08. These coefficients represent the increase in negative feelings over time after using each of these social networking sites. </a:t>
            </a:r>
            <a:endParaRPr lang="en-US">
              <a:ea typeface="Calibri"/>
              <a:cs typeface="Calibri"/>
            </a:endParaRPr>
          </a:p>
          <a:p>
            <a:pPr marL="628650" indent="-171450">
              <a:buFont typeface="Arial"/>
              <a:buChar char="•"/>
            </a:pPr>
            <a:endParaRPr lang="en-US">
              <a:cs typeface="Calibri"/>
            </a:endParaRPr>
          </a:p>
          <a:p>
            <a:pPr marL="171450" indent="-171450">
              <a:buFont typeface="Calibri"/>
              <a:buChar char="-"/>
            </a:pPr>
            <a:r>
              <a:rPr lang="en-US">
                <a:cs typeface="Calibri"/>
              </a:rPr>
              <a:t>Contrast this with offline interactions, which predict positive affects and decreased negative affects</a:t>
            </a:r>
          </a:p>
          <a:p>
            <a:pPr marL="457200" lvl="2" indent="-171450">
              <a:buFont typeface="Calibri"/>
              <a:buChar char="-"/>
            </a:pPr>
            <a:r>
              <a:rPr lang="en-US"/>
              <a:t>The study "predicted that direct (offline) interactions with others—defined as those occurring face-to-face or by voice—would predict greater positive affect, while inversely predicting negative affect" [10]  </a:t>
            </a:r>
            <a:endParaRPr lang="en-US">
              <a:cs typeface="Calibri"/>
            </a:endParaRPr>
          </a:p>
          <a:p>
            <a:pPr marL="285750" lvl="2"/>
            <a:endParaRPr lang="en-US">
              <a:cs typeface="Calibri"/>
            </a:endParaRPr>
          </a:p>
          <a:p>
            <a:pPr marL="171450" indent="-171450">
              <a:buFont typeface="Calibri"/>
              <a:buChar char="-"/>
            </a:pPr>
            <a:r>
              <a:rPr lang="en-US">
                <a:cs typeface="Calibri"/>
              </a:rPr>
              <a:t>Discuss the bar graph</a:t>
            </a:r>
          </a:p>
          <a:p>
            <a:pPr marL="800100" lvl="1" indent="-171450">
              <a:buFont typeface="Calibri"/>
              <a:buChar char="-"/>
            </a:pPr>
            <a:r>
              <a:rPr lang="en-US">
                <a:cs typeface="Calibri"/>
              </a:rPr>
              <a:t>In 2019, Majority of U.S. adults either completely or somewhat agree (68%) that social media usage is related to feelings of loneliness</a:t>
            </a: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49543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Kayla ignoring her dad (top right) and Kennedy ignoring Kayla (bottom right) are both instances where social media was a distraction from the face-to-face conversations. This resulted in inadequate social interactions because one side was focused on social media instead of the other party.</a:t>
            </a:r>
          </a:p>
          <a:p>
            <a:endParaRPr lang="en-US">
              <a:ea typeface="Calibri"/>
              <a:cs typeface="Calibri"/>
            </a:endParaRPr>
          </a:p>
          <a:p>
            <a:r>
              <a:rPr lang="en-US">
                <a:ea typeface="Calibri"/>
                <a:cs typeface="Calibri"/>
              </a:rPr>
              <a:t>When Kayla met with Olivia and her friends at the mall (bottom left), everyone spoke to each other without the impediment of social media, leading to open and natural conversation. Kayla seemed to be the most happy at this part in the movie because she found a place where she belonged. And consequently, social media and phones were largely absent as the group was talking with one another.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16391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a:ea typeface="Calibri"/>
                <a:cs typeface="Calibri"/>
              </a:rPr>
              <a:t>Using social media activates a rewards system in the brain. It releases quickly fading feelings of happy chemicals such as dopamine when someone receives positive comments or likes on social media.</a:t>
            </a:r>
          </a:p>
          <a:p>
            <a:r>
              <a:rPr lang="en-US">
                <a:ea typeface="Calibri"/>
                <a:cs typeface="Calibri"/>
              </a:rPr>
              <a:t>Social media is unpredictive therefore it pulls users back repeatedly until it makes them sick. It's like a slot machine in which players continue to play because there is a slight chance they could make money. Engagement on social media is like that possible desired outcome.</a:t>
            </a:r>
          </a:p>
          <a:p>
            <a:endParaRPr lang="en-US">
              <a:ea typeface="Calibri"/>
              <a:cs typeface="Calibri"/>
            </a:endParaRPr>
          </a:p>
          <a:p>
            <a:r>
              <a:rPr lang="en-US">
                <a:ea typeface="Calibri"/>
                <a:cs typeface="Calibri"/>
              </a:rPr>
              <a:t>Researchers know that the mind and gut have a strong connection. Social media can also affect a persons mental health causing anxiety and depression, this can turn into </a:t>
            </a:r>
            <a:r>
              <a:rPr lang="en-US"/>
              <a:t>nausea, headaches, muscle tension, and tremors (parts of the body having uncontrollable trembling or shaking movements most commonly the hands)</a:t>
            </a:r>
            <a:endParaRPr lang="en-US">
              <a:cs typeface="Calibri"/>
            </a:endParaRPr>
          </a:p>
          <a:p>
            <a:endParaRPr lang="en-US"/>
          </a:p>
          <a:p>
            <a:r>
              <a:rPr lang="en-US">
                <a:ea typeface="Calibri"/>
                <a:cs typeface="Calibri"/>
              </a:rPr>
              <a:t>Social media's ability to cause isolation and loneliness can cause people to miss out on the benefits of In person interactions. Having an active social life with face to face interactions can also produce healthier responses in the nervous system. It releases a the happy chemicals of dopamine and oxytocin while also regulating stress and anxiety. It helps to lower cortisol which is the main stress hormone. It has been also researched that having an active social life can reduce the risk of type 2 diabetes as well. </a:t>
            </a:r>
            <a:endParaRPr lang="en-US"/>
          </a:p>
          <a:p>
            <a:endParaRPr lang="en-US"/>
          </a:p>
          <a:p>
            <a:r>
              <a:rPr lang="en-US"/>
              <a:t>A study conducted in Maastricht University found participants who didn’t join in with club activities or associate with any social groups were </a:t>
            </a:r>
            <a:r>
              <a:rPr lang="en-US" b="1"/>
              <a:t>60% more likely</a:t>
            </a:r>
            <a:r>
              <a:rPr lang="en-US"/>
              <a:t> to have prediabetes.</a:t>
            </a:r>
            <a:endParaRPr lang="en-US">
              <a:ea typeface="Calibri"/>
              <a:cs typeface="Calibri"/>
            </a:endParaRPr>
          </a:p>
          <a:p>
            <a:endParaRPr lang="en-US">
              <a:ea typeface="Calibri"/>
              <a:cs typeface="Calibri"/>
            </a:endParaRPr>
          </a:p>
          <a:p>
            <a:r>
              <a:rPr lang="en-US">
                <a:ea typeface="Calibri"/>
                <a:cs typeface="Calibri"/>
              </a:rPr>
              <a:t>These findings support the idea that resolving social isolation may prevent the development of type 2 diabetes. It is extremely important to be able to use social media in moderation in order to avoid any of these health risks.</a:t>
            </a:r>
          </a:p>
          <a:p>
            <a:r>
              <a:rPr lang="en-US"/>
              <a: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4120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see that social media directly has an impact on the physiological state of people but let's talk a little bit more about how that intersects with social media use in </a:t>
            </a:r>
            <a:r>
              <a:rPr lang="en-US" dirty="0"/>
              <a:t>adolescents. </a:t>
            </a:r>
            <a:endParaRPr lang="en-US">
              <a:ea typeface="Calibri"/>
              <a:cs typeface="Calibri"/>
            </a:endParaRPr>
          </a:p>
          <a:p>
            <a:br>
              <a:rPr lang="en-US" dirty="0">
                <a:cs typeface="+mn-lt"/>
              </a:rPr>
            </a:br>
            <a:r>
              <a:rPr lang="en-US" dirty="0"/>
              <a:t>Children and adolescents who dedicate over three hours per day to social media usage are exposed to a doubled risk of experiencing mental health issues such as depression and anxiety. [12]</a:t>
            </a:r>
            <a:endParaRPr lang="en-US">
              <a:ea typeface="Calibri"/>
              <a:cs typeface="Calibri"/>
            </a:endParaRPr>
          </a:p>
          <a:p>
            <a:endParaRPr lang="en-US"/>
          </a:p>
          <a:p>
            <a:r>
              <a:rPr lang="en-US" dirty="0"/>
              <a:t> Additionally, in a study done by JAMA Psychiatry it was found that, spending more than 30 minutes on social media, compared with no use, was associated with increased risk of internalizing problems alone [13]</a:t>
            </a:r>
            <a:endParaRPr lang="en-US" dirty="0">
              <a:ea typeface="Calibri"/>
              <a:cs typeface="Calibri"/>
            </a:endParaRPr>
          </a:p>
          <a:p>
            <a:br>
              <a:rPr lang="en-US" dirty="0">
                <a:cs typeface="+mn-lt"/>
              </a:rPr>
            </a:br>
            <a:r>
              <a:rPr lang="en-US" dirty="0"/>
              <a:t>And mobile social media-related fear of missing out can significantly and positively predict depressive symptoms among college students [14]</a:t>
            </a:r>
            <a:endParaRPr lang="en-US" dirty="0">
              <a:cs typeface="Calibri"/>
            </a:endParaRPr>
          </a:p>
          <a:p>
            <a:endParaRPr lang="en-US">
              <a:cs typeface="+mn-lt"/>
            </a:endParaRPr>
          </a:p>
          <a:p>
            <a:r>
              <a:rPr lang="en-US" dirty="0">
                <a:cs typeface="+mn-lt"/>
              </a:rPr>
              <a:t>A cause for these symptoms can be the comparative aspect of social media specifically in terms of body image issues that can arise from it's use</a:t>
            </a:r>
            <a:endParaRPr lang="en-US" dirty="0">
              <a:ea typeface="Calibri"/>
              <a:cs typeface="+mn-lt"/>
            </a:endParaRPr>
          </a:p>
          <a:p>
            <a:endParaRPr lang="en-US" dirty="0">
              <a:ea typeface="Calibri"/>
              <a:cs typeface="Calibri"/>
            </a:endParaRPr>
          </a:p>
          <a:p>
            <a:r>
              <a:rPr lang="en-US" dirty="0">
                <a:ea typeface="Calibri"/>
                <a:cs typeface="Calibri"/>
              </a:rPr>
              <a:t>People care about crafting an image and reputation on social media and present an idealized version of themselves online. This leads to other people viewing those posts and having a skewed view on what is normal.</a:t>
            </a:r>
          </a:p>
          <a:p>
            <a:r>
              <a:rPr lang="en-US" dirty="0"/>
              <a:t>High levels of social media interaction in early adolescence have implications for well-being in later adolescence, particularly for teen girls . [15]</a:t>
            </a:r>
            <a:endParaRPr lang="en-US">
              <a:cs typeface="Calibri"/>
            </a:endParaRPr>
          </a:p>
          <a:p>
            <a:endParaRPr lang="en-US" dirty="0">
              <a:cs typeface="Calibri"/>
            </a:endParaRPr>
          </a:p>
          <a:p>
            <a:r>
              <a:rPr lang="en-US" dirty="0">
                <a:cs typeface="Calibri"/>
              </a:rPr>
              <a:t>This graph shows the correlation between the increase in depression rates among teen girls in the US and the increase of internet, smartphone and social media use.</a:t>
            </a:r>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831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Adolescents’ online lives can contrast and at the same time greatly impact their offline lives. The movie provides further evidence of this. </a:t>
            </a:r>
          </a:p>
          <a:p>
            <a:endParaRPr lang="en-US">
              <a:cs typeface="Calibri"/>
            </a:endParaRPr>
          </a:p>
          <a:p>
            <a:r>
              <a:rPr lang="en-US" dirty="0">
                <a:cs typeface="Calibri"/>
              </a:rPr>
              <a:t>We see that in the movie, Kayla faces problems like anxiety that seem to stem from her use of social media however this is would not be apparent to someone who simply views her YouTube videos or see her Instagram page,</a:t>
            </a:r>
            <a:endParaRPr lang="en-US" dirty="0" err="1">
              <a:ea typeface="Calibri"/>
              <a:cs typeface="Calibri"/>
            </a:endParaRPr>
          </a:p>
          <a:p>
            <a:endParaRPr lang="en-US"/>
          </a:p>
          <a:p>
            <a:r>
              <a:rPr lang="en-US" dirty="0"/>
              <a:t>She's timid and struggling to form friendships at school. . At the start of the movie she is voted "Most Quiet" by her classmates which is a reflection of her isolation from them.</a:t>
            </a:r>
            <a:endParaRPr lang="en-US" dirty="0">
              <a:cs typeface="Calibri"/>
            </a:endParaRPr>
          </a:p>
          <a:p>
            <a:br>
              <a:rPr lang="en-US" dirty="0">
                <a:cs typeface="+mn-lt"/>
              </a:rPr>
            </a:br>
            <a:r>
              <a:rPr lang="en-US" dirty="0"/>
              <a:t>Mark, her single father, struggles to establish a meaningful connection with Kayla and tries to reduce her reliance and use of social media as seen in the dinner table scene. </a:t>
            </a:r>
            <a:endParaRPr lang="en-US" dirty="0">
              <a:cs typeface="Calibri"/>
            </a:endParaRPr>
          </a:p>
          <a:p>
            <a:r>
              <a:rPr lang="en-US" dirty="0">
                <a:cs typeface="Calibri"/>
              </a:rPr>
              <a:t>This dynamic between Mark and Kayla is an instance of how </a:t>
            </a:r>
            <a:r>
              <a:rPr lang="en-US" dirty="0"/>
              <a:t>adolescents’ </a:t>
            </a:r>
            <a:r>
              <a:rPr lang="en-US" dirty="0">
                <a:cs typeface="Calibri"/>
              </a:rPr>
              <a:t>online lives and use of social media and negatively impact their connections with people in the real world.</a:t>
            </a:r>
            <a:endParaRPr lang="en-US" dirty="0"/>
          </a:p>
          <a:p>
            <a:br>
              <a:rPr lang="en-US" dirty="0">
                <a:cs typeface="+mn-lt"/>
              </a:rPr>
            </a:br>
            <a:r>
              <a:rPr lang="en-US" dirty="0"/>
              <a:t>There is a scene in the movie where Kayla is at a party, she has a panic attack in the bathroom. This is partly caused by her anxiety about being in her swimsuit. This is an instance where the comparative aspect of social media negatively affects the body image that especially young girls tend to feel. Another instance of these kinds of issues crop up with Kayla when she is seen getting out of bed, doing her makeup and then using snapchat filters in bed to make it seem as though that's how she woke up. It's a very clear depiction of  depiction of  the idealized versions of people being posted online and how that could contrast with their real lives.</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33600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film, Kayla’s YouTube videos show her giving advice to other people her age, about the things that she is going through. Topics include “being yourself” and “confidence,” and she discusses ways to achieve such things, almost as if she is advising herself. The videos seem to serve as a coping mechanism for her own anxiety.</a:t>
            </a:r>
          </a:p>
          <a:p>
            <a:endParaRPr lang="en-US"/>
          </a:p>
          <a:p>
            <a:r>
              <a:rPr lang="en-US"/>
              <a:t>Studies looking at queer youth have found benefits of self-expression in this way, with the ability of being able to disclose one’s identity resulting in mental health benefits. Social media was used to develop and find confidence in one’s identity, which was fully or partially associated with lower levels of paranoia, anxiety, and hostility.</a:t>
            </a:r>
          </a:p>
          <a:p>
            <a:endParaRPr lang="en-US"/>
          </a:p>
          <a:p>
            <a:r>
              <a:rPr lang="en-US"/>
              <a:t>Benefits of exploring one’s identity were not found the same way in heterosexual youth, suggesting that these effects are more exclusive to those whose identities are marginalized or who do not have the ability to express themselves freely outside of an online space.</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3336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raq.org.au/blog/social-media-causing-social-isolation" TargetMode="External"/><Relationship Id="rId2" Type="http://schemas.openxmlformats.org/officeDocument/2006/relationships/hyperlink" Target="http://www.mcleanhospital.org/essential/it-or-not-social-medias-affecting-your-mental-health#:~:text=Social%20media%20use%20can%20affect,%2C%20muscle%20tension%2C%20and%20tremors" TargetMode="External"/><Relationship Id="rId1" Type="http://schemas.openxmlformats.org/officeDocument/2006/relationships/slideLayout" Target="../slideLayouts/slideLayout2.xml"/><Relationship Id="rId6" Type="http://schemas.openxmlformats.org/officeDocument/2006/relationships/hyperlink" Target="https://www.statista.com/statistics/1104187/us-adults-social-media-loneliness/" TargetMode="External"/><Relationship Id="rId5" Type="http://schemas.openxmlformats.org/officeDocument/2006/relationships/hyperlink" Target="https://doi.org/10.1007/s10902-020-00291-z" TargetMode="External"/><Relationship Id="rId4" Type="http://schemas.openxmlformats.org/officeDocument/2006/relationships/hyperlink" Target="https://doi.org/10.1016/j.chb.2016.03.08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mcpsychology.biomedcentral.com/articles/10.1186/s40359-023-01231-1#:~:text=The%20results%20showed%20that%20(1,of%20MSM%2Drelated%20FoMO%20on" TargetMode="External"/><Relationship Id="rId2" Type="http://schemas.openxmlformats.org/officeDocument/2006/relationships/hyperlink" Target="https://www.hhs.gov/about/news/2023/05/23/surgeon-general-issues-new-advisory-about-effects-social-media-use-has-youth-mental-health.html#:~:text=Recent%20research%20shows%20that%20adolescents,a%20day%20on%20social%20media" TargetMode="External"/><Relationship Id="rId1" Type="http://schemas.openxmlformats.org/officeDocument/2006/relationships/slideLayout" Target="../slideLayouts/slideLayout2.xml"/><Relationship Id="rId5" Type="http://schemas.openxmlformats.org/officeDocument/2006/relationships/hyperlink" Target="https://www.samhsa.gov/data/sites/default/files/reports/rpt29393/2019NSDUHFFRPDFWHTML/2019NSDUHFFR090120.htm" TargetMode="External"/><Relationship Id="rId4" Type="http://schemas.openxmlformats.org/officeDocument/2006/relationships/hyperlink" Target="https://bmcpublichealth.biomedcentral.com/articles/10.1186/s12889-018-522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Eighth grade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June Whittall, Sean </a:t>
            </a:r>
            <a:r>
              <a:rPr lang="en-US" err="1"/>
              <a:t>Arackal</a:t>
            </a:r>
            <a:r>
              <a:rPr lang="en-US"/>
              <a:t>, Hasan </a:t>
            </a:r>
            <a:r>
              <a:rPr lang="en-US" err="1"/>
              <a:t>Gandor</a:t>
            </a:r>
            <a:r>
              <a:rPr lang="en-US"/>
              <a:t>, Ashley Jacob, Jacob Curtis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positive impacts: self-expression</a:t>
            </a:r>
            <a:endParaRPr lang="en-US"/>
          </a:p>
        </p:txBody>
      </p:sp>
      <p:sp>
        <p:nvSpPr>
          <p:cNvPr id="3" name="Content Placeholder 2"/>
          <p:cNvSpPr>
            <a:spLocks noGrp="1"/>
          </p:cNvSpPr>
          <p:nvPr>
            <p:ph sz="half" idx="1"/>
          </p:nvPr>
        </p:nvSpPr>
        <p:spPr/>
        <p:txBody>
          <a:bodyPr/>
          <a:lstStyle/>
          <a:p>
            <a:r>
              <a:rPr lang="en-US"/>
              <a:t>Kayla’s YouTube videos as a coping mechanism </a:t>
            </a:r>
          </a:p>
          <a:p>
            <a:r>
              <a:rPr lang="en-US"/>
              <a:t>Queer youth can benefit from online self- expression [1]</a:t>
            </a:r>
          </a:p>
          <a:p>
            <a:r>
              <a:rPr lang="en-US"/>
              <a:t>Mental health benefits from developing one’s identity </a:t>
            </a:r>
          </a:p>
          <a:p>
            <a:pPr lvl="1"/>
            <a:r>
              <a:rPr lang="en-US"/>
              <a:t>lower levels of paranoia, anxiety, and hostility [2]</a:t>
            </a:r>
          </a:p>
          <a:p>
            <a:r>
              <a:rPr lang="en-US"/>
              <a:t>Benefits not the same among heterosexual youth [2]</a:t>
            </a:r>
          </a:p>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pic>
        <p:nvPicPr>
          <p:cNvPr id="9" name="Picture 8" descr="A person taking a selfie&#10;&#10;Description automatically generated">
            <a:extLst>
              <a:ext uri="{FF2B5EF4-FFF2-40B4-BE49-F238E27FC236}">
                <a16:creationId xmlns:a16="http://schemas.microsoft.com/office/drawing/2014/main" id="{B0D50780-4670-D2F3-7960-815222460307}"/>
              </a:ext>
            </a:extLst>
          </p:cNvPr>
          <p:cNvPicPr>
            <a:picLocks noChangeAspect="1"/>
          </p:cNvPicPr>
          <p:nvPr/>
        </p:nvPicPr>
        <p:blipFill rotWithShape="1">
          <a:blip r:embed="rId3"/>
          <a:srcRect l="9413" r="5749"/>
          <a:stretch/>
        </p:blipFill>
        <p:spPr>
          <a:xfrm>
            <a:off x="4572000" y="1352551"/>
            <a:ext cx="4387409" cy="2784021"/>
          </a:xfrm>
          <a:prstGeom prst="rect">
            <a:avLst/>
          </a:prstGeom>
        </p:spPr>
      </p:pic>
      <p:sp>
        <p:nvSpPr>
          <p:cNvPr id="10" name="TextBox 9">
            <a:extLst>
              <a:ext uri="{FF2B5EF4-FFF2-40B4-BE49-F238E27FC236}">
                <a16:creationId xmlns:a16="http://schemas.microsoft.com/office/drawing/2014/main" id="{044AE371-938B-165C-7571-A149A1A8D58A}"/>
              </a:ext>
            </a:extLst>
          </p:cNvPr>
          <p:cNvSpPr txBox="1"/>
          <p:nvPr/>
        </p:nvSpPr>
        <p:spPr>
          <a:xfrm>
            <a:off x="4724402" y="4172364"/>
            <a:ext cx="4092211" cy="272382"/>
          </a:xfrm>
          <a:prstGeom prst="rect">
            <a:avLst/>
          </a:prstGeom>
          <a:noFill/>
        </p:spPr>
        <p:txBody>
          <a:bodyPr wrap="none" rtlCol="0">
            <a:spAutoFit/>
          </a:bodyPr>
          <a:lstStyle/>
          <a:p>
            <a:pPr>
              <a:lnSpc>
                <a:spcPct val="90000"/>
              </a:lnSpc>
            </a:pPr>
            <a:r>
              <a:rPr lang="en-US" sz="1300"/>
              <a:t>Screenshot of the film, showing Kayla taking a selfie [5]</a:t>
            </a:r>
          </a:p>
        </p:txBody>
      </p:sp>
    </p:spTree>
    <p:extLst>
      <p:ext uri="{BB962C8B-B14F-4D97-AF65-F5344CB8AC3E}">
        <p14:creationId xmlns:p14="http://schemas.microsoft.com/office/powerpoint/2010/main" val="94411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mental health destigmatization</a:t>
            </a:r>
            <a:endParaRPr lang="en-US"/>
          </a:p>
        </p:txBody>
      </p:sp>
      <p:sp>
        <p:nvSpPr>
          <p:cNvPr id="3" name="Content Placeholder 2"/>
          <p:cNvSpPr>
            <a:spLocks noGrp="1"/>
          </p:cNvSpPr>
          <p:nvPr>
            <p:ph sz="half" idx="1"/>
          </p:nvPr>
        </p:nvSpPr>
        <p:spPr/>
        <p:txBody>
          <a:bodyPr/>
          <a:lstStyle/>
          <a:p>
            <a:r>
              <a:rPr lang="en-US"/>
              <a:t>Discussion of one’s mental health online can help lead to destigmatization and finding community [3]</a:t>
            </a:r>
          </a:p>
          <a:p>
            <a:endParaRPr lang="en-US"/>
          </a:p>
          <a:p>
            <a:r>
              <a:rPr lang="en-US"/>
              <a:t>These online spaces offer advice, solidarity, education, and connection [3]</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8" name="Picture 7">
            <a:extLst>
              <a:ext uri="{FF2B5EF4-FFF2-40B4-BE49-F238E27FC236}">
                <a16:creationId xmlns:a16="http://schemas.microsoft.com/office/drawing/2014/main" id="{BF525C0F-8406-CB57-E51A-AEEBF7855582}"/>
              </a:ext>
            </a:extLst>
          </p:cNvPr>
          <p:cNvPicPr>
            <a:picLocks noChangeAspect="1"/>
          </p:cNvPicPr>
          <p:nvPr/>
        </p:nvPicPr>
        <p:blipFill>
          <a:blip r:embed="rId3"/>
          <a:stretch>
            <a:fillRect/>
          </a:stretch>
        </p:blipFill>
        <p:spPr>
          <a:xfrm>
            <a:off x="4724402" y="1510393"/>
            <a:ext cx="4083913" cy="2310573"/>
          </a:xfrm>
          <a:prstGeom prst="rect">
            <a:avLst/>
          </a:prstGeom>
        </p:spPr>
      </p:pic>
      <p:sp>
        <p:nvSpPr>
          <p:cNvPr id="10" name="TextBox 9">
            <a:extLst>
              <a:ext uri="{FF2B5EF4-FFF2-40B4-BE49-F238E27FC236}">
                <a16:creationId xmlns:a16="http://schemas.microsoft.com/office/drawing/2014/main" id="{9A122ACD-2688-7E79-1E89-2EA2322C7695}"/>
              </a:ext>
            </a:extLst>
          </p:cNvPr>
          <p:cNvSpPr txBox="1"/>
          <p:nvPr/>
        </p:nvSpPr>
        <p:spPr>
          <a:xfrm>
            <a:off x="4876385" y="3901249"/>
            <a:ext cx="3779946" cy="507831"/>
          </a:xfrm>
          <a:prstGeom prst="rect">
            <a:avLst/>
          </a:prstGeom>
          <a:noFill/>
        </p:spPr>
        <p:txBody>
          <a:bodyPr wrap="none" rtlCol="0">
            <a:spAutoFit/>
          </a:bodyPr>
          <a:lstStyle/>
          <a:p>
            <a:pPr>
              <a:lnSpc>
                <a:spcPct val="90000"/>
              </a:lnSpc>
            </a:pPr>
            <a:r>
              <a:rPr lang="en-US" sz="1500">
                <a:latin typeface="+mj-lt"/>
                <a:cs typeface="Times New Roman" panose="02020603050405020304" pitchFamily="18" charset="0"/>
              </a:rPr>
              <a:t>Graph showing teens use of social media for</a:t>
            </a:r>
          </a:p>
          <a:p>
            <a:pPr>
              <a:lnSpc>
                <a:spcPct val="90000"/>
              </a:lnSpc>
            </a:pPr>
            <a:r>
              <a:rPr lang="en-US" sz="1500">
                <a:latin typeface="+mj-lt"/>
                <a:cs typeface="Times New Roman" panose="02020603050405020304" pitchFamily="18" charset="0"/>
              </a:rPr>
              <a:t>support and acceptance [4]</a:t>
            </a:r>
          </a:p>
        </p:txBody>
      </p:sp>
    </p:spTree>
    <p:extLst>
      <p:ext uri="{BB962C8B-B14F-4D97-AF65-F5344CB8AC3E}">
        <p14:creationId xmlns:p14="http://schemas.microsoft.com/office/powerpoint/2010/main" val="365791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fontScale="70000" lnSpcReduction="20000"/>
          </a:bodyPr>
          <a:lstStyle/>
          <a:p>
            <a:pPr marL="0" indent="0">
              <a:lnSpc>
                <a:spcPct val="100000"/>
              </a:lnSpc>
              <a:buNone/>
            </a:pPr>
            <a:r>
              <a:rPr lang="en-US" sz="1000">
                <a:latin typeface="+mj-lt"/>
              </a:rPr>
              <a:t>[1] </a:t>
            </a:r>
            <a:r>
              <a:rPr lang="en-US" sz="1000">
                <a:effectLst/>
                <a:latin typeface="+mj-lt"/>
                <a:ea typeface="Times New Roman" panose="02020603050405020304" pitchFamily="18" charset="0"/>
              </a:rPr>
              <a:t>Yao, X., Zhao, Y. C., Song, S., &amp; Wang, X. (2022). Beyond disclosure: The role of self-identity and context collapse in privacy management on identified social media for LGBTQ+ people. </a:t>
            </a:r>
            <a:r>
              <a:rPr lang="en-US" sz="1000" i="1">
                <a:effectLst/>
                <a:latin typeface="+mj-lt"/>
                <a:ea typeface="Times New Roman" panose="02020603050405020304" pitchFamily="18" charset="0"/>
              </a:rPr>
              <a:t>Journal of Documentation</a:t>
            </a:r>
            <a:r>
              <a:rPr lang="en-US" sz="1000">
                <a:effectLst/>
                <a:latin typeface="+mj-lt"/>
                <a:ea typeface="Times New Roman" panose="02020603050405020304" pitchFamily="18" charset="0"/>
              </a:rPr>
              <a:t>, </a:t>
            </a:r>
            <a:r>
              <a:rPr lang="en-US" sz="1000" i="1">
                <a:effectLst/>
                <a:latin typeface="+mj-lt"/>
                <a:ea typeface="Times New Roman" panose="02020603050405020304" pitchFamily="18" charset="0"/>
              </a:rPr>
              <a:t>79</a:t>
            </a:r>
            <a:r>
              <a:rPr lang="en-US" sz="1000">
                <a:effectLst/>
                <a:latin typeface="+mj-lt"/>
                <a:ea typeface="Times New Roman" panose="02020603050405020304" pitchFamily="18" charset="0"/>
              </a:rPr>
              <a:t>(3), 718–742. https://doi.org/10.1108/jd-04-2022-0080</a:t>
            </a:r>
            <a:r>
              <a:rPr lang="en-US" sz="1000">
                <a:latin typeface="+mj-lt"/>
                <a:ea typeface="Times New Roman" panose="02020603050405020304" pitchFamily="18" charset="0"/>
              </a:rPr>
              <a:t> </a:t>
            </a:r>
            <a:endParaRPr lang="en-US" sz="1000">
              <a:effectLst/>
              <a:latin typeface="+mj-lt"/>
              <a:ea typeface="Times New Roman" panose="02020603050405020304" pitchFamily="18" charset="0"/>
            </a:endParaRPr>
          </a:p>
          <a:p>
            <a:pPr marL="0" indent="0">
              <a:buNone/>
            </a:pPr>
            <a:r>
              <a:rPr lang="en-US" sz="1000"/>
              <a:t>[2] </a:t>
            </a:r>
            <a:r>
              <a:rPr lang="en-US" sz="1000">
                <a:effectLst/>
              </a:rPr>
              <a:t>Ceglarek, Peter J.D., and L. Monique Ward. “A tool for help or harm? how associations between social networking use, social support, and mental health differ for sexual minority and heterosexual youth.” </a:t>
            </a:r>
            <a:r>
              <a:rPr lang="en-US" sz="1000" i="1">
                <a:effectLst/>
              </a:rPr>
              <a:t>Computers in Human Behavior</a:t>
            </a:r>
            <a:r>
              <a:rPr lang="en-US" sz="1000">
                <a:effectLst/>
              </a:rPr>
              <a:t>, vol. 65, 2016, pp. 201–209, https://doi.org/10.1016/j.chb.2016.07.051.</a:t>
            </a:r>
            <a:r>
              <a:rPr lang="en-US" sz="1000"/>
              <a:t> </a:t>
            </a:r>
            <a:endParaRPr lang="en-US" sz="1000">
              <a:effectLst/>
              <a:ea typeface="Cambria"/>
            </a:endParaRPr>
          </a:p>
          <a:p>
            <a:pPr marL="0" indent="0">
              <a:buNone/>
            </a:pPr>
            <a:r>
              <a:rPr lang="en-US" sz="1000"/>
              <a:t>[3] </a:t>
            </a:r>
            <a:r>
              <a:rPr lang="en-US" sz="1000">
                <a:effectLst/>
              </a:rPr>
              <a:t>King, Clare M., and Darragh </a:t>
            </a:r>
            <a:r>
              <a:rPr lang="en-US" sz="1000" err="1">
                <a:effectLst/>
              </a:rPr>
              <a:t>McCashin</a:t>
            </a:r>
            <a:r>
              <a:rPr lang="en-US" sz="1000">
                <a:effectLst/>
              </a:rPr>
              <a:t>. “Commenting and connecting: A thematic analysis of responses to YouTube vlogs about borderline personality disorder.” </a:t>
            </a:r>
            <a:r>
              <a:rPr lang="en-US" sz="1000" i="1">
                <a:effectLst/>
              </a:rPr>
              <a:t>Internet Interventions</a:t>
            </a:r>
            <a:r>
              <a:rPr lang="en-US" sz="1000">
                <a:effectLst/>
              </a:rPr>
              <a:t>, vol. 28, 2022, https://doi.org/10.1016/j.invent.2022.100540.</a:t>
            </a:r>
            <a:r>
              <a:rPr lang="en-US" sz="1000"/>
              <a:t> </a:t>
            </a:r>
            <a:endParaRPr lang="en-US" sz="1000">
              <a:effectLst/>
              <a:ea typeface="Cambria"/>
            </a:endParaRPr>
          </a:p>
          <a:p>
            <a:pPr marL="0" indent="0">
              <a:buNone/>
            </a:pPr>
            <a:r>
              <a:rPr lang="en-US" sz="1000"/>
              <a:t>[4]</a:t>
            </a:r>
            <a:r>
              <a:rPr lang="en-US" sz="1000">
                <a:effectLst/>
              </a:rPr>
              <a:t> Anderson, Monica. “Connection, Creativity and Drama: Teen Life on Social Media in 2022.” </a:t>
            </a:r>
            <a:r>
              <a:rPr lang="en-US" sz="1000" i="1">
                <a:effectLst/>
              </a:rPr>
              <a:t>Pew Research Center</a:t>
            </a:r>
            <a:r>
              <a:rPr lang="en-US" sz="1000">
                <a:effectLst/>
              </a:rPr>
              <a:t>, Pew Research Center, 16 Nov. 2022, www.pewresearch.org/internet/2022/11/16/connection-creativity-and-drama-teen-life-on-social-media-in-2022/.</a:t>
            </a:r>
            <a:r>
              <a:rPr lang="en-US" sz="1000"/>
              <a:t> </a:t>
            </a:r>
            <a:r>
              <a:rPr lang="en-US" sz="1000">
                <a:effectLst/>
              </a:rPr>
              <a:t> Accessed 10 October, 2023.</a:t>
            </a:r>
            <a:endParaRPr lang="en-US" sz="1000">
              <a:effectLst/>
              <a:ea typeface="Cambria"/>
            </a:endParaRPr>
          </a:p>
          <a:p>
            <a:pPr marL="0" indent="0">
              <a:buNone/>
            </a:pPr>
            <a:r>
              <a:rPr lang="en-US" sz="1000"/>
              <a:t>[5]</a:t>
            </a:r>
            <a:r>
              <a:rPr lang="en-US" sz="1000">
                <a:effectLst/>
              </a:rPr>
              <a:t> Castro, Thalia. “‘eighth Grade’ (2018): The Emotional Depth of Kayla.” </a:t>
            </a:r>
            <a:r>
              <a:rPr lang="en-US" sz="1000" i="1">
                <a:effectLst/>
              </a:rPr>
              <a:t>Flip Screen</a:t>
            </a:r>
            <a:r>
              <a:rPr lang="en-US" sz="1000">
                <a:effectLst/>
              </a:rPr>
              <a:t>, Wordpress.com, 22 Mar. 2020, flipscreened.com/2019/03/24/eight-grade-the-emotional-depth-of-</a:t>
            </a:r>
            <a:r>
              <a:rPr lang="en-US" sz="1000" err="1">
                <a:effectLst/>
              </a:rPr>
              <a:t>kayla</a:t>
            </a:r>
            <a:r>
              <a:rPr lang="en-US" sz="1000">
                <a:effectLst/>
              </a:rPr>
              <a:t>/.</a:t>
            </a:r>
            <a:r>
              <a:rPr lang="en-US" sz="1000"/>
              <a:t> </a:t>
            </a:r>
            <a:r>
              <a:rPr lang="en-US" sz="1000">
                <a:effectLst/>
              </a:rPr>
              <a:t> Accessed 10 October, 2023.</a:t>
            </a:r>
            <a:endParaRPr lang="en-US" sz="1000">
              <a:effectLst/>
              <a:ea typeface="Cambria"/>
            </a:endParaRPr>
          </a:p>
          <a:p>
            <a:pPr marL="0" indent="0">
              <a:buNone/>
            </a:pPr>
            <a:r>
              <a:rPr lang="en-US" sz="1000">
                <a:ea typeface="Cambria"/>
              </a:rPr>
              <a:t>[6] </a:t>
            </a:r>
            <a:r>
              <a:rPr lang="en-US" sz="1000">
                <a:ea typeface="+mn-lt"/>
                <a:cs typeface="+mn-lt"/>
              </a:rPr>
              <a:t>“The Social Dilemma: Social Media and Your Mental Health.” </a:t>
            </a:r>
            <a:r>
              <a:rPr lang="en-US" sz="1000" i="1">
                <a:ea typeface="+mn-lt"/>
                <a:cs typeface="+mn-lt"/>
              </a:rPr>
              <a:t>Here’s How Social Media Affects Your Mental Health | McLean Hospital</a:t>
            </a:r>
            <a:r>
              <a:rPr lang="en-US" sz="1000">
                <a:ea typeface="+mn-lt"/>
                <a:cs typeface="+mn-lt"/>
              </a:rPr>
              <a:t>, McLean Hospital, 18 Jan. 2023, </a:t>
            </a:r>
            <a:r>
              <a:rPr lang="en-US" sz="1000">
                <a:ea typeface="+mn-lt"/>
                <a:cs typeface="+mn-lt"/>
                <a:hlinkClick r:id="rId2"/>
              </a:rPr>
              <a:t>www.mcleanhospital.org/essential/it-or-not-social-medias-affecting-your-mental-health#:~:text=Social%20media%20use%20can%20affect,%2C%20muscle%20tension%2C%20and%20tremors</a:t>
            </a:r>
            <a:r>
              <a:rPr lang="en-US" sz="1000">
                <a:ea typeface="+mn-lt"/>
                <a:cs typeface="+mn-lt"/>
              </a:rPr>
              <a:t>. </a:t>
            </a:r>
            <a:endParaRPr lang="en-US" sz="1000">
              <a:ea typeface="Cambria"/>
            </a:endParaRPr>
          </a:p>
          <a:p>
            <a:pPr marL="0" indent="0">
              <a:buNone/>
            </a:pPr>
            <a:r>
              <a:rPr lang="en-US" sz="1000">
                <a:ea typeface="Cambria"/>
              </a:rPr>
              <a:t>[7] </a:t>
            </a:r>
            <a:r>
              <a:rPr lang="en-US" sz="1000">
                <a:ea typeface="+mn-lt"/>
                <a:cs typeface="+mn-lt"/>
              </a:rPr>
              <a:t>“Is Social Media Causing Social Isolation?” </a:t>
            </a:r>
            <a:r>
              <a:rPr lang="en-US" sz="1000" i="1">
                <a:ea typeface="+mn-lt"/>
                <a:cs typeface="+mn-lt"/>
              </a:rPr>
              <a:t>Social Media and Social Isolation | Relationships Australia QLD</a:t>
            </a:r>
            <a:r>
              <a:rPr lang="en-US" sz="1000">
                <a:ea typeface="+mn-lt"/>
                <a:cs typeface="+mn-lt"/>
              </a:rPr>
              <a:t>, Relationships Australia, 20 Apr. 2022, </a:t>
            </a:r>
            <a:r>
              <a:rPr lang="en-US" sz="1000">
                <a:ea typeface="+mn-lt"/>
                <a:cs typeface="+mn-lt"/>
                <a:hlinkClick r:id="rId3"/>
              </a:rPr>
              <a:t>www.raq.org.au/blog/social-media-causing-social-isolation</a:t>
            </a:r>
            <a:r>
              <a:rPr lang="en-US" sz="1000">
                <a:ea typeface="+mn-lt"/>
                <a:cs typeface="+mn-lt"/>
              </a:rPr>
              <a:t>. </a:t>
            </a:r>
            <a:endParaRPr lang="en-US" sz="1000">
              <a:ea typeface="Cambria"/>
            </a:endParaRPr>
          </a:p>
          <a:p>
            <a:pPr marL="0" indent="0">
              <a:buNone/>
            </a:pPr>
            <a:r>
              <a:rPr lang="en-US" sz="1000">
                <a:ea typeface="Cambria"/>
              </a:rPr>
              <a:t>[8] </a:t>
            </a:r>
            <a:r>
              <a:rPr lang="en-US" sz="1000">
                <a:ea typeface="+mn-lt"/>
                <a:cs typeface="+mn-lt"/>
              </a:rPr>
              <a:t>Halston, Abby, et al. "Social media and loneliness." International journal of psychological studies 11.3 (2019): 27-38.</a:t>
            </a:r>
            <a:endParaRPr lang="en-US" sz="1000">
              <a:ea typeface="Cambria"/>
            </a:endParaRPr>
          </a:p>
          <a:p>
            <a:pPr marL="0" indent="0">
              <a:buNone/>
            </a:pPr>
            <a:r>
              <a:rPr lang="en-US" sz="1000">
                <a:ea typeface="Cambria"/>
              </a:rPr>
              <a:t>[9] </a:t>
            </a:r>
            <a:r>
              <a:rPr lang="en-US" sz="1000">
                <a:ea typeface="+mn-lt"/>
                <a:cs typeface="+mn-lt"/>
              </a:rPr>
              <a:t>Matthew Pittman, Brandon Reich, Social media and loneliness: Why an Instagram picture may be worth more than a thousand Twitter words, Computers in Human Behavior, Volume 62, 2016, Pages 155-167, ISSN 0747-5632, </a:t>
            </a:r>
            <a:r>
              <a:rPr lang="en-US" sz="1000">
                <a:ea typeface="+mn-lt"/>
                <a:cs typeface="+mn-lt"/>
                <a:hlinkClick r:id="rId4"/>
              </a:rPr>
              <a:t>https://doi.org/10.1016/j.chb.2016.03.084</a:t>
            </a:r>
            <a:r>
              <a:rPr lang="en-US" sz="1000">
                <a:ea typeface="+mn-lt"/>
                <a:cs typeface="+mn-lt"/>
              </a:rPr>
              <a:t>.</a:t>
            </a:r>
            <a:endParaRPr lang="en-US">
              <a:ea typeface="+mn-lt"/>
              <a:cs typeface="+mn-lt"/>
            </a:endParaRPr>
          </a:p>
          <a:p>
            <a:pPr marL="0" indent="0">
              <a:buNone/>
            </a:pPr>
            <a:r>
              <a:rPr lang="en-US" sz="1000">
                <a:ea typeface="Cambria"/>
              </a:rPr>
              <a:t>[10] </a:t>
            </a:r>
            <a:r>
              <a:rPr lang="en-US" sz="1000">
                <a:ea typeface="+mn-lt"/>
                <a:cs typeface="+mn-lt"/>
              </a:rPr>
              <a:t>Wirtz, D., Tucker, A., Briggs, C. et al. How and Why Social Media Affect Subjective Well-Being: Multi-Site Use and Social Comparison as Predictors of Change Across Time. J Happiness Stud 22, 1673–1691 (2021). </a:t>
            </a:r>
            <a:r>
              <a:rPr lang="en-US" sz="1000">
                <a:ea typeface="+mn-lt"/>
                <a:cs typeface="+mn-lt"/>
                <a:hlinkClick r:id="rId5"/>
              </a:rPr>
              <a:t>https://doi.org/10.1007/s10902-020-00291-z</a:t>
            </a:r>
          </a:p>
          <a:p>
            <a:pPr marL="0" indent="0">
              <a:buNone/>
            </a:pPr>
            <a:r>
              <a:rPr lang="en-US" sz="1000">
                <a:ea typeface="Cambria"/>
              </a:rPr>
              <a:t>[11] </a:t>
            </a:r>
            <a:r>
              <a:rPr lang="en-US" sz="1000">
                <a:ea typeface="+mn-lt"/>
                <a:cs typeface="+mn-lt"/>
              </a:rPr>
              <a:t>"Percentage of U.S. Adults Who Agree Social Media Usage Is Related to Feelings of Loneliness or Social Isolation as of 2019." Statista, Statista Inc., 1 May 2019, </a:t>
            </a:r>
            <a:r>
              <a:rPr lang="en-US" sz="1000">
                <a:ea typeface="+mn-lt"/>
                <a:cs typeface="+mn-lt"/>
                <a:hlinkClick r:id="rId6"/>
              </a:rPr>
              <a:t>https://www.statista.com/statistics/1104187/us-adults-social-media-loneliness/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66329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vert="horz" lIns="91440" tIns="45718" rIns="91436" bIns="45718" rtlCol="0" anchor="t">
            <a:normAutofit/>
          </a:bodyPr>
          <a:lstStyle/>
          <a:p>
            <a:pPr marL="0" indent="0">
              <a:lnSpc>
                <a:spcPct val="100000"/>
              </a:lnSpc>
              <a:buNone/>
            </a:pPr>
            <a:r>
              <a:rPr lang="en-US" sz="1000" dirty="0">
                <a:latin typeface="+mj-lt"/>
              </a:rPr>
              <a:t>[12] </a:t>
            </a:r>
            <a:r>
              <a:rPr lang="en-US" sz="1000" dirty="0">
                <a:ea typeface="+mn-lt"/>
                <a:cs typeface="+mn-lt"/>
              </a:rPr>
              <a:t>Dr. Vivek Murthy, Surgeon General Issues New Advisory About Effects Social Media Use Has on Youth Mental Health, (source, </a:t>
            </a:r>
            <a:r>
              <a:rPr lang="en-US" sz="1000" b="1" dirty="0">
                <a:ea typeface="+mn-lt"/>
                <a:cs typeface="+mn-lt"/>
              </a:rPr>
              <a:t>May 23, 2023) </a:t>
            </a:r>
            <a:r>
              <a:rPr lang="en-US" sz="1000" dirty="0">
                <a:ea typeface="+mn-lt"/>
                <a:cs typeface="+mn-lt"/>
                <a:hlinkClick r:id="rId2"/>
              </a:rPr>
              <a:t>https://www.hhs.gov/about/news/2023/05/23/surgeon-general-issues-new-advisory-about-effects-social-media-use-has-youth-mental-health.html#:~:text=Recent%20research%20shows%20that%20adolescents,a%20day%20on%20social%20media</a:t>
            </a:r>
            <a:r>
              <a:rPr lang="en-US" sz="1000" dirty="0">
                <a:ea typeface="+mn-lt"/>
                <a:cs typeface="+mn-lt"/>
              </a:rPr>
              <a:t>. (10/10/2023)</a:t>
            </a:r>
          </a:p>
          <a:p>
            <a:pPr marL="0" indent="0">
              <a:lnSpc>
                <a:spcPct val="100000"/>
              </a:lnSpc>
              <a:buNone/>
            </a:pPr>
            <a:r>
              <a:rPr lang="en-US" sz="1000" dirty="0">
                <a:ea typeface="+mn-lt"/>
                <a:cs typeface="+mn-lt"/>
              </a:rPr>
              <a:t>[13]https://jamanetwork.com/journals/jamapsychiatry/fullarticle/2749480 (10/10/2023)</a:t>
            </a:r>
          </a:p>
          <a:p>
            <a:pPr marL="0" indent="0">
              <a:lnSpc>
                <a:spcPct val="100000"/>
              </a:lnSpc>
              <a:buNone/>
            </a:pPr>
            <a:r>
              <a:rPr lang="en-US" sz="1000" dirty="0">
                <a:ea typeface="+mn-lt"/>
                <a:cs typeface="+mn-lt"/>
              </a:rPr>
              <a:t>[14] </a:t>
            </a:r>
            <a:r>
              <a:rPr lang="en-US" sz="1000" dirty="0">
                <a:ea typeface="+mn-lt"/>
                <a:cs typeface="+mn-lt"/>
                <a:hlinkClick r:id="rId3"/>
              </a:rPr>
              <a:t>https://bmcpsychology.biomedcentral.com/articles/10.1186/s40359-023-01231-1#:~:text=The%20results%20showed%20that%20(1,of%20MSM%2Drelated%20FoMO%20on</a:t>
            </a:r>
            <a:r>
              <a:rPr lang="en-US" sz="1000" dirty="0">
                <a:ea typeface="+mn-lt"/>
                <a:cs typeface="+mn-lt"/>
              </a:rPr>
              <a:t> (10/10/2023)</a:t>
            </a:r>
          </a:p>
          <a:p>
            <a:pPr marL="0" indent="0">
              <a:lnSpc>
                <a:spcPct val="100000"/>
              </a:lnSpc>
              <a:buNone/>
            </a:pPr>
            <a:r>
              <a:rPr lang="en-US" sz="1000" dirty="0">
                <a:ea typeface="+mn-lt"/>
                <a:cs typeface="+mn-lt"/>
              </a:rPr>
              <a:t>[15] </a:t>
            </a:r>
            <a:r>
              <a:rPr lang="en-US" sz="1000" dirty="0">
                <a:ea typeface="+mn-lt"/>
                <a:cs typeface="+mn-lt"/>
                <a:hlinkClick r:id="rId4"/>
              </a:rPr>
              <a:t>https://bmcpublichealth.biomedcentral.com/articles/10.1186/s12889-018-5220-4</a:t>
            </a:r>
            <a:r>
              <a:rPr lang="en-US" sz="1000" dirty="0">
                <a:ea typeface="+mn-lt"/>
                <a:cs typeface="+mn-lt"/>
              </a:rPr>
              <a:t> (10/10/2023)</a:t>
            </a:r>
          </a:p>
          <a:p>
            <a:pPr marL="0" indent="0">
              <a:lnSpc>
                <a:spcPct val="100000"/>
              </a:lnSpc>
              <a:buNone/>
            </a:pPr>
            <a:r>
              <a:rPr lang="en-US" sz="1000" dirty="0">
                <a:ea typeface="+mn-lt"/>
                <a:cs typeface="+mn-lt"/>
              </a:rPr>
              <a:t>[16] U.S. teen girls; depression rates and possible causes, 2005-2019. Sources: Monitoring the Future, National Study of Drug Use and Health, Pew Research Center, U.S. Bureau of Labor Statistics, </a:t>
            </a:r>
            <a:r>
              <a:rPr lang="en-US" sz="1000" dirty="0">
                <a:ea typeface="+mn-lt"/>
                <a:cs typeface="+mn-lt"/>
                <a:hlinkClick r:id="rId5"/>
              </a:rPr>
              <a:t>https://www.samhsa.gov/data/sites/default/files/reports/rpt29393/2019NSDUHFFRPDFWHTML/2019NSDUHFFR090120.htm</a:t>
            </a:r>
            <a:r>
              <a:rPr lang="en-US" sz="1000" dirty="0">
                <a:ea typeface="+mn-lt"/>
                <a:cs typeface="+mn-lt"/>
              </a:rPr>
              <a:t> (10/10/2023)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10702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8A5D47-1E79-20AC-DC7D-347594F09F3D}"/>
              </a:ext>
            </a:extLst>
          </p:cNvPr>
          <p:cNvSpPr>
            <a:spLocks noGrp="1"/>
          </p:cNvSpPr>
          <p:nvPr>
            <p:ph type="title"/>
          </p:nvPr>
        </p:nvSpPr>
        <p:spPr/>
        <p:txBody>
          <a:bodyPr/>
          <a:lstStyle/>
          <a:p>
            <a:r>
              <a:rPr lang="en-US"/>
              <a:t>Characters</a:t>
            </a:r>
          </a:p>
        </p:txBody>
      </p:sp>
      <p:sp>
        <p:nvSpPr>
          <p:cNvPr id="4" name="Footer Placeholder 3">
            <a:extLst>
              <a:ext uri="{FF2B5EF4-FFF2-40B4-BE49-F238E27FC236}">
                <a16:creationId xmlns:a16="http://schemas.microsoft.com/office/drawing/2014/main" id="{124F7FA0-AB8A-4D93-801A-9882410BF377}"/>
              </a:ext>
            </a:extLst>
          </p:cNvPr>
          <p:cNvSpPr>
            <a:spLocks noGrp="1"/>
          </p:cNvSpPr>
          <p:nvPr>
            <p:ph type="ftr" sz="quarter" idx="11"/>
          </p:nvPr>
        </p:nvSpPr>
        <p:spPr>
          <a:xfrm>
            <a:off x="0" y="5093112"/>
            <a:ext cx="5562600" cy="146304"/>
          </a:xfrm>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9692816F-6AE6-A3D3-3EA2-1543B931F092}"/>
              </a:ext>
            </a:extLst>
          </p:cNvPr>
          <p:cNvSpPr>
            <a:spLocks noGrp="1"/>
          </p:cNvSpPr>
          <p:nvPr>
            <p:ph type="sldNum" sz="quarter" idx="12"/>
          </p:nvPr>
        </p:nvSpPr>
        <p:spPr>
          <a:xfrm>
            <a:off x="8519160" y="5093112"/>
            <a:ext cx="624840" cy="146304"/>
          </a:xfrm>
        </p:spPr>
        <p:txBody>
          <a:bodyPr/>
          <a:lstStyle/>
          <a:p>
            <a:fld id="{A2A17EAB-8B51-5C40-8776-6683E51FA7A0}" type="slidenum">
              <a:rPr lang="en-US" smtClean="0"/>
              <a:t>2</a:t>
            </a:fld>
            <a:endParaRPr lang="en-US"/>
          </a:p>
        </p:txBody>
      </p:sp>
      <p:pic>
        <p:nvPicPr>
          <p:cNvPr id="9" name="Picture 8" descr="A child looking at something&#10;&#10;Description automatically generated">
            <a:extLst>
              <a:ext uri="{FF2B5EF4-FFF2-40B4-BE49-F238E27FC236}">
                <a16:creationId xmlns:a16="http://schemas.microsoft.com/office/drawing/2014/main" id="{6FA69E7A-EBDA-FAF1-8439-BD98D11F80A1}"/>
              </a:ext>
            </a:extLst>
          </p:cNvPr>
          <p:cNvPicPr>
            <a:picLocks noChangeAspect="1"/>
          </p:cNvPicPr>
          <p:nvPr/>
        </p:nvPicPr>
        <p:blipFill>
          <a:blip r:embed="rId3"/>
          <a:stretch>
            <a:fillRect/>
          </a:stretch>
        </p:blipFill>
        <p:spPr>
          <a:xfrm>
            <a:off x="1345284" y="1221466"/>
            <a:ext cx="1928267" cy="1446200"/>
          </a:xfrm>
          <a:prstGeom prst="rect">
            <a:avLst/>
          </a:prstGeom>
        </p:spPr>
      </p:pic>
      <p:sp>
        <p:nvSpPr>
          <p:cNvPr id="10" name="TextBox 9">
            <a:extLst>
              <a:ext uri="{FF2B5EF4-FFF2-40B4-BE49-F238E27FC236}">
                <a16:creationId xmlns:a16="http://schemas.microsoft.com/office/drawing/2014/main" id="{3CC3FD58-5824-6D81-E225-9C12F4E3DB78}"/>
              </a:ext>
            </a:extLst>
          </p:cNvPr>
          <p:cNvSpPr txBox="1"/>
          <p:nvPr/>
        </p:nvSpPr>
        <p:spPr>
          <a:xfrm>
            <a:off x="1423950" y="2710363"/>
            <a:ext cx="1770934" cy="480131"/>
          </a:xfrm>
          <a:prstGeom prst="rect">
            <a:avLst/>
          </a:prstGeom>
          <a:noFill/>
        </p:spPr>
        <p:txBody>
          <a:bodyPr wrap="none" rtlCol="0">
            <a:spAutoFit/>
          </a:bodyPr>
          <a:lstStyle/>
          <a:p>
            <a:pPr algn="ctr">
              <a:lnSpc>
                <a:spcPct val="90000"/>
              </a:lnSpc>
            </a:pPr>
            <a:r>
              <a:rPr lang="en-US" sz="2800"/>
              <a:t>Kayla Day </a:t>
            </a:r>
          </a:p>
        </p:txBody>
      </p:sp>
      <p:sp>
        <p:nvSpPr>
          <p:cNvPr id="12" name="TextBox 11">
            <a:extLst>
              <a:ext uri="{FF2B5EF4-FFF2-40B4-BE49-F238E27FC236}">
                <a16:creationId xmlns:a16="http://schemas.microsoft.com/office/drawing/2014/main" id="{B97630E5-B355-7686-96BC-351B39462AA1}"/>
              </a:ext>
            </a:extLst>
          </p:cNvPr>
          <p:cNvSpPr txBox="1"/>
          <p:nvPr/>
        </p:nvSpPr>
        <p:spPr>
          <a:xfrm>
            <a:off x="3680964" y="2710363"/>
            <a:ext cx="1730858" cy="480131"/>
          </a:xfrm>
          <a:prstGeom prst="rect">
            <a:avLst/>
          </a:prstGeom>
          <a:noFill/>
        </p:spPr>
        <p:txBody>
          <a:bodyPr wrap="none" rtlCol="0">
            <a:spAutoFit/>
          </a:bodyPr>
          <a:lstStyle/>
          <a:p>
            <a:pPr algn="ctr">
              <a:lnSpc>
                <a:spcPct val="90000"/>
              </a:lnSpc>
            </a:pPr>
            <a:r>
              <a:rPr lang="en-US" sz="2800"/>
              <a:t>Mark Day </a:t>
            </a:r>
          </a:p>
        </p:txBody>
      </p:sp>
      <p:pic>
        <p:nvPicPr>
          <p:cNvPr id="14" name="Picture 13" descr="A person eating a meal&#10;&#10;Description automatically generated">
            <a:extLst>
              <a:ext uri="{FF2B5EF4-FFF2-40B4-BE49-F238E27FC236}">
                <a16:creationId xmlns:a16="http://schemas.microsoft.com/office/drawing/2014/main" id="{471CB282-3A28-450E-EF65-5DD87717F95B}"/>
              </a:ext>
            </a:extLst>
          </p:cNvPr>
          <p:cNvPicPr>
            <a:picLocks noChangeAspect="1"/>
          </p:cNvPicPr>
          <p:nvPr/>
        </p:nvPicPr>
        <p:blipFill>
          <a:blip r:embed="rId4"/>
          <a:stretch>
            <a:fillRect/>
          </a:stretch>
        </p:blipFill>
        <p:spPr>
          <a:xfrm>
            <a:off x="3564952" y="1221465"/>
            <a:ext cx="2167608" cy="1446201"/>
          </a:xfrm>
          <a:prstGeom prst="rect">
            <a:avLst/>
          </a:prstGeom>
        </p:spPr>
      </p:pic>
      <p:pic>
        <p:nvPicPr>
          <p:cNvPr id="16" name="Picture 15">
            <a:extLst>
              <a:ext uri="{FF2B5EF4-FFF2-40B4-BE49-F238E27FC236}">
                <a16:creationId xmlns:a16="http://schemas.microsoft.com/office/drawing/2014/main" id="{2F0D6C4E-3ECA-EFED-53D7-A0A7D385A825}"/>
              </a:ext>
            </a:extLst>
          </p:cNvPr>
          <p:cNvPicPr>
            <a:picLocks noChangeAspect="1"/>
          </p:cNvPicPr>
          <p:nvPr/>
        </p:nvPicPr>
        <p:blipFill rotWithShape="1">
          <a:blip r:embed="rId5"/>
          <a:srcRect l="36573" r="6711"/>
          <a:stretch/>
        </p:blipFill>
        <p:spPr>
          <a:xfrm>
            <a:off x="6023961" y="1221465"/>
            <a:ext cx="1510252" cy="1446201"/>
          </a:xfrm>
          <a:prstGeom prst="rect">
            <a:avLst/>
          </a:prstGeom>
        </p:spPr>
      </p:pic>
      <p:sp>
        <p:nvSpPr>
          <p:cNvPr id="17" name="TextBox 16">
            <a:extLst>
              <a:ext uri="{FF2B5EF4-FFF2-40B4-BE49-F238E27FC236}">
                <a16:creationId xmlns:a16="http://schemas.microsoft.com/office/drawing/2014/main" id="{E8FA21EE-8602-FD9C-2AD6-4769326506EE}"/>
              </a:ext>
            </a:extLst>
          </p:cNvPr>
          <p:cNvSpPr txBox="1"/>
          <p:nvPr/>
        </p:nvSpPr>
        <p:spPr>
          <a:xfrm>
            <a:off x="6000463" y="2710362"/>
            <a:ext cx="1525739" cy="480131"/>
          </a:xfrm>
          <a:prstGeom prst="rect">
            <a:avLst/>
          </a:prstGeom>
          <a:noFill/>
        </p:spPr>
        <p:txBody>
          <a:bodyPr wrap="none" rtlCol="0">
            <a:spAutoFit/>
          </a:bodyPr>
          <a:lstStyle/>
          <a:p>
            <a:pPr algn="ctr">
              <a:lnSpc>
                <a:spcPct val="90000"/>
              </a:lnSpc>
            </a:pPr>
            <a:r>
              <a:rPr lang="en-US" sz="2800"/>
              <a:t>Kennedy</a:t>
            </a:r>
          </a:p>
        </p:txBody>
      </p:sp>
      <p:pic>
        <p:nvPicPr>
          <p:cNvPr id="19" name="Picture 18" descr="A child with a shirt around his neck&#10;&#10;Description automatically generated">
            <a:extLst>
              <a:ext uri="{FF2B5EF4-FFF2-40B4-BE49-F238E27FC236}">
                <a16:creationId xmlns:a16="http://schemas.microsoft.com/office/drawing/2014/main" id="{DDE85660-5D24-09B6-8823-AB42E92A7045}"/>
              </a:ext>
            </a:extLst>
          </p:cNvPr>
          <p:cNvPicPr>
            <a:picLocks noChangeAspect="1"/>
          </p:cNvPicPr>
          <p:nvPr/>
        </p:nvPicPr>
        <p:blipFill rotWithShape="1">
          <a:blip r:embed="rId6"/>
          <a:srcRect l="45734"/>
          <a:stretch/>
        </p:blipFill>
        <p:spPr>
          <a:xfrm>
            <a:off x="3843037" y="3233385"/>
            <a:ext cx="1457925" cy="1447479"/>
          </a:xfrm>
          <a:prstGeom prst="rect">
            <a:avLst/>
          </a:prstGeom>
        </p:spPr>
      </p:pic>
      <p:sp>
        <p:nvSpPr>
          <p:cNvPr id="2" name="TextBox 1">
            <a:extLst>
              <a:ext uri="{FF2B5EF4-FFF2-40B4-BE49-F238E27FC236}">
                <a16:creationId xmlns:a16="http://schemas.microsoft.com/office/drawing/2014/main" id="{070B9E18-D9BD-9D70-B038-29C007A65241}"/>
              </a:ext>
            </a:extLst>
          </p:cNvPr>
          <p:cNvSpPr txBox="1"/>
          <p:nvPr/>
        </p:nvSpPr>
        <p:spPr>
          <a:xfrm>
            <a:off x="3996919" y="4722281"/>
            <a:ext cx="1082348" cy="480131"/>
          </a:xfrm>
          <a:prstGeom prst="rect">
            <a:avLst/>
          </a:prstGeom>
          <a:noFill/>
        </p:spPr>
        <p:txBody>
          <a:bodyPr wrap="none" rtlCol="0">
            <a:spAutoFit/>
          </a:bodyPr>
          <a:lstStyle/>
          <a:p>
            <a:pPr algn="ctr">
              <a:lnSpc>
                <a:spcPct val="90000"/>
              </a:lnSpc>
            </a:pPr>
            <a:r>
              <a:rPr lang="en-US" sz="2800"/>
              <a:t>Aiden</a:t>
            </a:r>
          </a:p>
        </p:txBody>
      </p:sp>
      <p:pic>
        <p:nvPicPr>
          <p:cNvPr id="7" name="Picture 6" descr="A couple of girls looking at each other&#10;&#10;Description automatically generated">
            <a:extLst>
              <a:ext uri="{FF2B5EF4-FFF2-40B4-BE49-F238E27FC236}">
                <a16:creationId xmlns:a16="http://schemas.microsoft.com/office/drawing/2014/main" id="{E9EA7CED-6CFB-35CA-2C75-153981711939}"/>
              </a:ext>
            </a:extLst>
          </p:cNvPr>
          <p:cNvPicPr>
            <a:picLocks noChangeAspect="1"/>
          </p:cNvPicPr>
          <p:nvPr/>
        </p:nvPicPr>
        <p:blipFill rotWithShape="1">
          <a:blip r:embed="rId7"/>
          <a:srcRect l="3007" r="35352"/>
          <a:stretch/>
        </p:blipFill>
        <p:spPr>
          <a:xfrm>
            <a:off x="1495899" y="3233191"/>
            <a:ext cx="1583725" cy="1447479"/>
          </a:xfrm>
          <a:prstGeom prst="rect">
            <a:avLst/>
          </a:prstGeom>
        </p:spPr>
      </p:pic>
      <p:sp>
        <p:nvSpPr>
          <p:cNvPr id="8" name="TextBox 7">
            <a:extLst>
              <a:ext uri="{FF2B5EF4-FFF2-40B4-BE49-F238E27FC236}">
                <a16:creationId xmlns:a16="http://schemas.microsoft.com/office/drawing/2014/main" id="{DFD96A9D-945D-5F8C-C5C1-2C1EC57EB5ED}"/>
              </a:ext>
            </a:extLst>
          </p:cNvPr>
          <p:cNvSpPr txBox="1"/>
          <p:nvPr/>
        </p:nvSpPr>
        <p:spPr>
          <a:xfrm>
            <a:off x="1772043" y="4695505"/>
            <a:ext cx="1063946" cy="480131"/>
          </a:xfrm>
          <a:prstGeom prst="rect">
            <a:avLst/>
          </a:prstGeom>
          <a:noFill/>
        </p:spPr>
        <p:txBody>
          <a:bodyPr wrap="none" rtlCol="0">
            <a:spAutoFit/>
          </a:bodyPr>
          <a:lstStyle/>
          <a:p>
            <a:pPr algn="ctr">
              <a:lnSpc>
                <a:spcPct val="90000"/>
              </a:lnSpc>
            </a:pPr>
            <a:r>
              <a:rPr lang="en-US" sz="2800"/>
              <a:t>Olivia</a:t>
            </a:r>
          </a:p>
        </p:txBody>
      </p:sp>
      <p:pic>
        <p:nvPicPr>
          <p:cNvPr id="11" name="Picture 10" descr="A person and person sitting at a table&#10;&#10;Description automatically generated">
            <a:extLst>
              <a:ext uri="{FF2B5EF4-FFF2-40B4-BE49-F238E27FC236}">
                <a16:creationId xmlns:a16="http://schemas.microsoft.com/office/drawing/2014/main" id="{6D52AF6D-5553-80F1-CB7F-669DA867E028}"/>
              </a:ext>
            </a:extLst>
          </p:cNvPr>
          <p:cNvPicPr>
            <a:picLocks noChangeAspect="1"/>
          </p:cNvPicPr>
          <p:nvPr/>
        </p:nvPicPr>
        <p:blipFill rotWithShape="1">
          <a:blip r:embed="rId8"/>
          <a:srcRect l="15573" t="5020" r="43597" b="18788"/>
          <a:stretch/>
        </p:blipFill>
        <p:spPr>
          <a:xfrm>
            <a:off x="6043810" y="3235533"/>
            <a:ext cx="1439044" cy="1442794"/>
          </a:xfrm>
          <a:prstGeom prst="rect">
            <a:avLst/>
          </a:prstGeom>
        </p:spPr>
      </p:pic>
      <p:sp>
        <p:nvSpPr>
          <p:cNvPr id="18" name="TextBox 17">
            <a:extLst>
              <a:ext uri="{FF2B5EF4-FFF2-40B4-BE49-F238E27FC236}">
                <a16:creationId xmlns:a16="http://schemas.microsoft.com/office/drawing/2014/main" id="{65F47D23-9197-E152-CFF7-9220A8A96E4D}"/>
              </a:ext>
            </a:extLst>
          </p:cNvPr>
          <p:cNvSpPr txBox="1"/>
          <p:nvPr/>
        </p:nvSpPr>
        <p:spPr>
          <a:xfrm>
            <a:off x="6287881" y="4722280"/>
            <a:ext cx="950901" cy="480131"/>
          </a:xfrm>
          <a:prstGeom prst="rect">
            <a:avLst/>
          </a:prstGeom>
          <a:noFill/>
        </p:spPr>
        <p:txBody>
          <a:bodyPr wrap="none" rtlCol="0">
            <a:spAutoFit/>
          </a:bodyPr>
          <a:lstStyle/>
          <a:p>
            <a:pPr algn="ctr">
              <a:lnSpc>
                <a:spcPct val="90000"/>
              </a:lnSpc>
            </a:pPr>
            <a:r>
              <a:rPr lang="en-US" sz="2800"/>
              <a:t>Gabe</a:t>
            </a:r>
          </a:p>
        </p:txBody>
      </p:sp>
    </p:spTree>
    <p:extLst>
      <p:ext uri="{BB962C8B-B14F-4D97-AF65-F5344CB8AC3E}">
        <p14:creationId xmlns:p14="http://schemas.microsoft.com/office/powerpoint/2010/main" val="334154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and white play button&#10;&#10;Description automatically generated">
            <a:extLst>
              <a:ext uri="{FF2B5EF4-FFF2-40B4-BE49-F238E27FC236}">
                <a16:creationId xmlns:a16="http://schemas.microsoft.com/office/drawing/2014/main" id="{83E55AE6-0816-D8AF-7CD7-AC3A0EBA2CC0}"/>
              </a:ext>
            </a:extLst>
          </p:cNvPr>
          <p:cNvPicPr>
            <a:picLocks noChangeAspect="1"/>
          </p:cNvPicPr>
          <p:nvPr/>
        </p:nvPicPr>
        <p:blipFill>
          <a:blip r:embed="rId3"/>
          <a:stretch>
            <a:fillRect/>
          </a:stretch>
        </p:blipFill>
        <p:spPr>
          <a:xfrm>
            <a:off x="2741613" y="1352550"/>
            <a:ext cx="1958975" cy="1339850"/>
          </a:xfrm>
          <a:prstGeom prst="rect">
            <a:avLst/>
          </a:prstGeom>
        </p:spPr>
      </p:pic>
      <p:pic>
        <p:nvPicPr>
          <p:cNvPr id="14" name="Picture 13" descr="A white bird on a blue background&#10;&#10;Description automatically generated">
            <a:extLst>
              <a:ext uri="{FF2B5EF4-FFF2-40B4-BE49-F238E27FC236}">
                <a16:creationId xmlns:a16="http://schemas.microsoft.com/office/drawing/2014/main" id="{2E1C4252-49E3-240F-E482-9A64DDCDC262}"/>
              </a:ext>
            </a:extLst>
          </p:cNvPr>
          <p:cNvPicPr>
            <a:picLocks noChangeAspect="1"/>
          </p:cNvPicPr>
          <p:nvPr/>
        </p:nvPicPr>
        <p:blipFill>
          <a:blip r:embed="rId4"/>
          <a:stretch>
            <a:fillRect/>
          </a:stretch>
        </p:blipFill>
        <p:spPr>
          <a:xfrm>
            <a:off x="2741613" y="2747963"/>
            <a:ext cx="1958975" cy="1958975"/>
          </a:xfrm>
          <a:prstGeom prst="rect">
            <a:avLst/>
          </a:prstGeom>
        </p:spPr>
      </p:pic>
      <p:pic>
        <p:nvPicPr>
          <p:cNvPr id="10" name="Picture 9" descr="A white logo on a yellow background&#10;&#10;Description automatically generated">
            <a:extLst>
              <a:ext uri="{FF2B5EF4-FFF2-40B4-BE49-F238E27FC236}">
                <a16:creationId xmlns:a16="http://schemas.microsoft.com/office/drawing/2014/main" id="{E606FCCD-E475-97BC-4915-DDCBBFE0E2E6}"/>
              </a:ext>
            </a:extLst>
          </p:cNvPr>
          <p:cNvPicPr>
            <a:picLocks noChangeAspect="1"/>
          </p:cNvPicPr>
          <p:nvPr/>
        </p:nvPicPr>
        <p:blipFill>
          <a:blip r:embed="rId5"/>
          <a:stretch>
            <a:fillRect/>
          </a:stretch>
        </p:blipFill>
        <p:spPr>
          <a:xfrm>
            <a:off x="4754563" y="1352550"/>
            <a:ext cx="1647825" cy="1647825"/>
          </a:xfrm>
          <a:prstGeom prst="rect">
            <a:avLst/>
          </a:prstGeom>
        </p:spPr>
      </p:pic>
      <p:pic>
        <p:nvPicPr>
          <p:cNvPr id="12" name="Picture 11" descr="A logo of a camera&#10;&#10;Description automatically generated">
            <a:extLst>
              <a:ext uri="{FF2B5EF4-FFF2-40B4-BE49-F238E27FC236}">
                <a16:creationId xmlns:a16="http://schemas.microsoft.com/office/drawing/2014/main" id="{DCA7FEBD-DD25-118C-5135-B97B156B93C5}"/>
              </a:ext>
            </a:extLst>
          </p:cNvPr>
          <p:cNvPicPr>
            <a:picLocks noChangeAspect="1"/>
          </p:cNvPicPr>
          <p:nvPr/>
        </p:nvPicPr>
        <p:blipFill>
          <a:blip r:embed="rId6"/>
          <a:stretch>
            <a:fillRect/>
          </a:stretch>
        </p:blipFill>
        <p:spPr>
          <a:xfrm>
            <a:off x="4754563" y="3055938"/>
            <a:ext cx="1647825" cy="1649413"/>
          </a:xfrm>
          <a:prstGeom prst="rect">
            <a:avLst/>
          </a:prstGeom>
        </p:spPr>
      </p:pic>
      <p:sp>
        <p:nvSpPr>
          <p:cNvPr id="2" name="Title 1">
            <a:extLst>
              <a:ext uri="{FF2B5EF4-FFF2-40B4-BE49-F238E27FC236}">
                <a16:creationId xmlns:a16="http://schemas.microsoft.com/office/drawing/2014/main" id="{5578815C-A150-6997-E5A6-863FAE6E7F88}"/>
              </a:ext>
            </a:extLst>
          </p:cNvPr>
          <p:cNvSpPr>
            <a:spLocks noGrp="1"/>
          </p:cNvSpPr>
          <p:nvPr>
            <p:ph type="title"/>
          </p:nvPr>
        </p:nvSpPr>
        <p:spPr>
          <a:xfrm>
            <a:off x="685800" y="361950"/>
            <a:ext cx="7772400" cy="914400"/>
          </a:xfrm>
        </p:spPr>
        <p:txBody>
          <a:bodyPr anchor="ctr">
            <a:normAutofit/>
          </a:bodyPr>
          <a:lstStyle/>
          <a:p>
            <a:r>
              <a:rPr lang="en-US"/>
              <a:t>Technologies Used</a:t>
            </a:r>
          </a:p>
        </p:txBody>
      </p:sp>
      <p:sp>
        <p:nvSpPr>
          <p:cNvPr id="4" name="Footer Placeholder 3">
            <a:extLst>
              <a:ext uri="{FF2B5EF4-FFF2-40B4-BE49-F238E27FC236}">
                <a16:creationId xmlns:a16="http://schemas.microsoft.com/office/drawing/2014/main" id="{AC42C9EC-84D8-4D94-E62E-BC6AFACF00E8}"/>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2023 Keith A. Pray</a:t>
            </a:r>
            <a:endParaRPr lang="en-US" sz="400"/>
          </a:p>
        </p:txBody>
      </p:sp>
      <p:sp>
        <p:nvSpPr>
          <p:cNvPr id="5" name="Slide Number Placeholder 4">
            <a:extLst>
              <a:ext uri="{FF2B5EF4-FFF2-40B4-BE49-F238E27FC236}">
                <a16:creationId xmlns:a16="http://schemas.microsoft.com/office/drawing/2014/main" id="{F2F7A997-D683-9C01-0ECC-5A25A51751F7}"/>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3</a:t>
            </a:fld>
            <a:endParaRPr lang="en-US" sz="400"/>
          </a:p>
        </p:txBody>
      </p:sp>
    </p:spTree>
    <p:extLst>
      <p:ext uri="{BB962C8B-B14F-4D97-AF65-F5344CB8AC3E}">
        <p14:creationId xmlns:p14="http://schemas.microsoft.com/office/powerpoint/2010/main" val="412986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0896E9-3C9D-9FE4-97E0-19FF56B05AA6}"/>
              </a:ext>
            </a:extLst>
          </p:cNvPr>
          <p:cNvSpPr>
            <a:spLocks noGrp="1"/>
          </p:cNvSpPr>
          <p:nvPr>
            <p:ph type="title"/>
          </p:nvPr>
        </p:nvSpPr>
        <p:spPr/>
        <p:txBody>
          <a:bodyPr/>
          <a:lstStyle/>
          <a:p>
            <a:r>
              <a:rPr lang="en-US"/>
              <a:t>Conclusions</a:t>
            </a:r>
          </a:p>
        </p:txBody>
      </p:sp>
      <p:sp>
        <p:nvSpPr>
          <p:cNvPr id="8" name="Content Placeholder 7">
            <a:extLst>
              <a:ext uri="{FF2B5EF4-FFF2-40B4-BE49-F238E27FC236}">
                <a16:creationId xmlns:a16="http://schemas.microsoft.com/office/drawing/2014/main" id="{3929C195-E616-9369-C70F-B3592AEDF91A}"/>
              </a:ext>
            </a:extLst>
          </p:cNvPr>
          <p:cNvSpPr>
            <a:spLocks noGrp="1"/>
          </p:cNvSpPr>
          <p:nvPr>
            <p:ph idx="1"/>
          </p:nvPr>
        </p:nvSpPr>
        <p:spPr/>
        <p:txBody>
          <a:bodyPr/>
          <a:lstStyle/>
          <a:p>
            <a:pPr marL="0" indent="0">
              <a:buNone/>
            </a:pPr>
            <a:r>
              <a:rPr lang="en-US"/>
              <a:t>Social Media</a:t>
            </a:r>
          </a:p>
          <a:p>
            <a:pPr marL="0" indent="0">
              <a:buNone/>
            </a:pPr>
            <a:r>
              <a:rPr lang="en-US"/>
              <a:t>- Hurts the Physical and Mental Health of Teens</a:t>
            </a:r>
          </a:p>
          <a:p>
            <a:pPr marL="0" indent="0">
              <a:buNone/>
            </a:pPr>
            <a:r>
              <a:rPr lang="en-US"/>
              <a:t>- Hinders Formation of Face-To-Face Connections</a:t>
            </a:r>
          </a:p>
          <a:p>
            <a:pPr marL="0" indent="0">
              <a:buNone/>
            </a:pPr>
            <a:r>
              <a:rPr lang="en-US"/>
              <a:t>- Can be an Avenue for Self-Expression, Identity Exploration, and Socialization</a:t>
            </a:r>
          </a:p>
        </p:txBody>
      </p:sp>
      <p:sp>
        <p:nvSpPr>
          <p:cNvPr id="5" name="Footer Placeholder 4">
            <a:extLst>
              <a:ext uri="{FF2B5EF4-FFF2-40B4-BE49-F238E27FC236}">
                <a16:creationId xmlns:a16="http://schemas.microsoft.com/office/drawing/2014/main" id="{D62C74E4-9FED-F581-0675-5700F64C18BB}"/>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F70E7FDC-E78E-67B4-B084-851BA9B0A446}"/>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7941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LACK OF real life CONNECTIONS</a:t>
            </a:r>
            <a:endParaRPr lang="en-US">
              <a:ea typeface="Cambria"/>
            </a:endParaRPr>
          </a:p>
        </p:txBody>
      </p:sp>
      <p:sp>
        <p:nvSpPr>
          <p:cNvPr id="3" name="Content Placeholder 2"/>
          <p:cNvSpPr>
            <a:spLocks noGrp="1"/>
          </p:cNvSpPr>
          <p:nvPr>
            <p:ph sz="half" idx="1"/>
          </p:nvPr>
        </p:nvSpPr>
        <p:spPr/>
        <p:txBody>
          <a:bodyPr vert="horz" lIns="91436" tIns="45718" rIns="91436" bIns="45718" rtlCol="0" anchor="t">
            <a:normAutofit fontScale="85000" lnSpcReduction="10000"/>
          </a:bodyPr>
          <a:lstStyle/>
          <a:p>
            <a:pPr marL="205740" indent="-205740"/>
            <a:r>
              <a:rPr lang="en-US">
                <a:ea typeface="+mn-lt"/>
                <a:cs typeface="+mn-lt"/>
              </a:rPr>
              <a:t>“Humans require interaction to maintain a healthy psychological state” [8]</a:t>
            </a:r>
            <a:endParaRPr lang="en-US">
              <a:ea typeface="Cambria"/>
            </a:endParaRPr>
          </a:p>
          <a:p>
            <a:pPr marL="205740" indent="-205740"/>
            <a:r>
              <a:rPr lang="en-US" dirty="0">
                <a:ea typeface="+mn-lt"/>
                <a:cs typeface="+mn-lt"/>
              </a:rPr>
              <a:t>"Loneliness remains pervasive in societies where social media usage is highest." [9]</a:t>
            </a:r>
            <a:endParaRPr lang="en-US" dirty="0"/>
          </a:p>
          <a:p>
            <a:pPr marL="205740" indent="-205740"/>
            <a:r>
              <a:rPr lang="en-US" dirty="0">
                <a:ea typeface="Cambria"/>
              </a:rPr>
              <a:t>Lonely turn to social media [10]</a:t>
            </a:r>
          </a:p>
          <a:p>
            <a:pPr marL="411480" lvl="1" indent="-205740">
              <a:buFont typeface="Cambria" pitchFamily="34" charset="0"/>
              <a:buChar char="–"/>
            </a:pPr>
            <a:r>
              <a:rPr lang="en-US" dirty="0">
                <a:ea typeface="Cambria"/>
              </a:rPr>
              <a:t>Social </a:t>
            </a:r>
            <a:r>
              <a:rPr lang="en-US" dirty="0" err="1">
                <a:ea typeface="Cambria"/>
              </a:rPr>
              <a:t>Comparision</a:t>
            </a:r>
            <a:r>
              <a:rPr lang="en-US" dirty="0">
                <a:ea typeface="Cambria"/>
              </a:rPr>
              <a:t> [10]</a:t>
            </a:r>
            <a:endParaRPr lang="en-US" dirty="0"/>
          </a:p>
          <a:p>
            <a:pPr marL="205740" indent="-205740"/>
            <a:r>
              <a:rPr lang="en-US" dirty="0">
                <a:ea typeface="Cambria"/>
              </a:rPr>
              <a:t>NA coefficients [10]</a:t>
            </a:r>
          </a:p>
          <a:p>
            <a:pPr marL="411480" lvl="1" indent="-205740"/>
            <a:r>
              <a:rPr lang="en-US" dirty="0">
                <a:ea typeface="Cambria"/>
              </a:rPr>
              <a:t>Facebook: 0.06</a:t>
            </a:r>
          </a:p>
          <a:p>
            <a:pPr marL="411480" lvl="1" indent="-205740"/>
            <a:r>
              <a:rPr lang="en-US" dirty="0">
                <a:ea typeface="Cambria"/>
              </a:rPr>
              <a:t>Twitter: 0.09</a:t>
            </a:r>
          </a:p>
          <a:p>
            <a:pPr marL="411480" lvl="1" indent="-205740"/>
            <a:r>
              <a:rPr lang="en-US" dirty="0">
                <a:ea typeface="Cambria"/>
              </a:rPr>
              <a:t>Instagram: 0.08</a:t>
            </a:r>
          </a:p>
          <a:p>
            <a:pPr marL="205740" indent="-205740">
              <a:buFont typeface="Arial" pitchFamily="18" charset="0"/>
              <a:buChar char="•"/>
            </a:pPr>
            <a:r>
              <a:rPr lang="en-US" dirty="0">
                <a:ea typeface="Cambria"/>
              </a:rPr>
              <a:t>Offline interactions predicted PA [10]</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pic>
        <p:nvPicPr>
          <p:cNvPr id="8" name="Picture 7" descr="Social media and lonliness or isolation U.S. 2019 | Statista">
            <a:extLst>
              <a:ext uri="{FF2B5EF4-FFF2-40B4-BE49-F238E27FC236}">
                <a16:creationId xmlns:a16="http://schemas.microsoft.com/office/drawing/2014/main" id="{CAFC2463-2623-C4A7-0B8A-CC1181693B38}"/>
              </a:ext>
            </a:extLst>
          </p:cNvPr>
          <p:cNvPicPr>
            <a:picLocks noChangeAspect="1"/>
          </p:cNvPicPr>
          <p:nvPr/>
        </p:nvPicPr>
        <p:blipFill rotWithShape="1">
          <a:blip r:embed="rId3"/>
          <a:srcRect l="3441" r="2365" b="16279"/>
          <a:stretch/>
        </p:blipFill>
        <p:spPr>
          <a:xfrm>
            <a:off x="4568780" y="1278975"/>
            <a:ext cx="4087549" cy="2683171"/>
          </a:xfrm>
          <a:prstGeom prst="rect">
            <a:avLst/>
          </a:prstGeom>
        </p:spPr>
      </p:pic>
      <p:sp>
        <p:nvSpPr>
          <p:cNvPr id="11" name="TextBox 10">
            <a:extLst>
              <a:ext uri="{FF2B5EF4-FFF2-40B4-BE49-F238E27FC236}">
                <a16:creationId xmlns:a16="http://schemas.microsoft.com/office/drawing/2014/main" id="{05F07A40-16FC-ABB5-2D95-33EB1CE52D28}"/>
              </a:ext>
            </a:extLst>
          </p:cNvPr>
          <p:cNvSpPr txBox="1"/>
          <p:nvPr/>
        </p:nvSpPr>
        <p:spPr>
          <a:xfrm>
            <a:off x="4483458" y="3956229"/>
            <a:ext cx="4296712" cy="7571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a:ea typeface="Cambria"/>
              </a:rPr>
              <a:t>U.S. Adults agree social media usage is linked with loneliness [11]</a:t>
            </a:r>
          </a:p>
          <a:p>
            <a:pPr>
              <a:lnSpc>
                <a:spcPct val="90000"/>
              </a:lnSpc>
            </a:pPr>
            <a:endParaRPr lang="en-US" sz="1200">
              <a:ea typeface="Cambria"/>
            </a:endParaRPr>
          </a:p>
          <a:p>
            <a:pPr>
              <a:lnSpc>
                <a:spcPct val="90000"/>
              </a:lnSpc>
            </a:pPr>
            <a:endParaRPr lang="en-US" sz="1200">
              <a:ea typeface="Cambria"/>
            </a:endParaRPr>
          </a:p>
        </p:txBody>
      </p:sp>
    </p:spTree>
    <p:extLst>
      <p:ext uri="{BB962C8B-B14F-4D97-AF65-F5344CB8AC3E}">
        <p14:creationId xmlns:p14="http://schemas.microsoft.com/office/powerpoint/2010/main" val="272187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IN THE MOVIE</a:t>
            </a:r>
            <a:endParaRPr lang="en-US">
              <a:ea typeface="Cambria"/>
            </a:endParaRP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mn-lt"/>
                <a:cs typeface="+mn-lt"/>
              </a:rPr>
              <a:t>Kayla ignoring her dad [5]</a:t>
            </a:r>
          </a:p>
          <a:p>
            <a:pPr marL="205740" indent="-205740"/>
            <a:r>
              <a:rPr lang="en-US">
                <a:ea typeface="+mn-lt"/>
                <a:cs typeface="+mn-lt"/>
              </a:rPr>
              <a:t>Kennedy ignoring Kayla [5]</a:t>
            </a:r>
          </a:p>
          <a:p>
            <a:pPr marL="205740" indent="-205740"/>
            <a:r>
              <a:rPr lang="en-US">
                <a:ea typeface="Cambria"/>
              </a:rPr>
              <a:t>Kayla meeting with Olivia at the mall [5]</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pic>
        <p:nvPicPr>
          <p:cNvPr id="8" name="Picture 7">
            <a:extLst>
              <a:ext uri="{FF2B5EF4-FFF2-40B4-BE49-F238E27FC236}">
                <a16:creationId xmlns:a16="http://schemas.microsoft.com/office/drawing/2014/main" id="{12EF306E-57B8-6028-2537-34316C0DADC4}"/>
              </a:ext>
            </a:extLst>
          </p:cNvPr>
          <p:cNvPicPr>
            <a:picLocks noChangeAspect="1"/>
          </p:cNvPicPr>
          <p:nvPr/>
        </p:nvPicPr>
        <p:blipFill>
          <a:blip r:embed="rId3"/>
          <a:stretch>
            <a:fillRect/>
          </a:stretch>
        </p:blipFill>
        <p:spPr>
          <a:xfrm>
            <a:off x="4720806" y="2913188"/>
            <a:ext cx="3735237" cy="1856835"/>
          </a:xfrm>
          <a:prstGeom prst="rect">
            <a:avLst/>
          </a:prstGeom>
        </p:spPr>
      </p:pic>
      <p:pic>
        <p:nvPicPr>
          <p:cNvPr id="9" name="Picture 8">
            <a:extLst>
              <a:ext uri="{FF2B5EF4-FFF2-40B4-BE49-F238E27FC236}">
                <a16:creationId xmlns:a16="http://schemas.microsoft.com/office/drawing/2014/main" id="{064EC7C1-E8B9-C2CA-343D-EA38C27479F3}"/>
              </a:ext>
            </a:extLst>
          </p:cNvPr>
          <p:cNvPicPr>
            <a:picLocks noChangeAspect="1"/>
          </p:cNvPicPr>
          <p:nvPr/>
        </p:nvPicPr>
        <p:blipFill>
          <a:blip r:embed="rId4"/>
          <a:stretch>
            <a:fillRect/>
          </a:stretch>
        </p:blipFill>
        <p:spPr>
          <a:xfrm>
            <a:off x="4720806" y="776950"/>
            <a:ext cx="3735236" cy="2035186"/>
          </a:xfrm>
          <a:prstGeom prst="rect">
            <a:avLst/>
          </a:prstGeom>
        </p:spPr>
      </p:pic>
      <p:pic>
        <p:nvPicPr>
          <p:cNvPr id="4" name="Picture 3">
            <a:extLst>
              <a:ext uri="{FF2B5EF4-FFF2-40B4-BE49-F238E27FC236}">
                <a16:creationId xmlns:a16="http://schemas.microsoft.com/office/drawing/2014/main" id="{98E610B7-2E52-BC25-CBB0-F57E1E63B2F8}"/>
              </a:ext>
            </a:extLst>
          </p:cNvPr>
          <p:cNvPicPr>
            <a:picLocks noChangeAspect="1"/>
          </p:cNvPicPr>
          <p:nvPr/>
        </p:nvPicPr>
        <p:blipFill>
          <a:blip r:embed="rId5"/>
          <a:stretch>
            <a:fillRect/>
          </a:stretch>
        </p:blipFill>
        <p:spPr>
          <a:xfrm>
            <a:off x="643689" y="2862762"/>
            <a:ext cx="3735807" cy="2024816"/>
          </a:xfrm>
          <a:prstGeom prst="rect">
            <a:avLst/>
          </a:prstGeom>
        </p:spPr>
      </p:pic>
    </p:spTree>
    <p:extLst>
      <p:ext uri="{BB962C8B-B14F-4D97-AF65-F5344CB8AC3E}">
        <p14:creationId xmlns:p14="http://schemas.microsoft.com/office/powerpoint/2010/main" val="6376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Negative physical/physiological effects of social media</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ea typeface="Cambria"/>
              </a:rPr>
              <a:t>Social media is addictive[6]</a:t>
            </a:r>
          </a:p>
          <a:p>
            <a:pPr marL="205740" indent="-205740"/>
            <a:r>
              <a:rPr lang="en-US">
                <a:ea typeface="Cambria"/>
              </a:rPr>
              <a:t>What does Face-to-Face offer?[7]</a:t>
            </a:r>
          </a:p>
          <a:p>
            <a:pPr marL="205740" indent="-205740"/>
            <a:r>
              <a:rPr lang="en-US">
                <a:ea typeface="Cambria"/>
              </a:rPr>
              <a:t>Type 2 diabetes correlation[7]</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pic>
        <p:nvPicPr>
          <p:cNvPr id="9" name="Picture 8" descr="Social media algorithm designed to be toxic – The Orion">
            <a:extLst>
              <a:ext uri="{FF2B5EF4-FFF2-40B4-BE49-F238E27FC236}">
                <a16:creationId xmlns:a16="http://schemas.microsoft.com/office/drawing/2014/main" id="{CCE6962A-60F3-C842-0A9B-9489D3EEB7E4}"/>
              </a:ext>
            </a:extLst>
          </p:cNvPr>
          <p:cNvPicPr>
            <a:picLocks noChangeAspect="1"/>
          </p:cNvPicPr>
          <p:nvPr/>
        </p:nvPicPr>
        <p:blipFill>
          <a:blip r:embed="rId3"/>
          <a:stretch>
            <a:fillRect/>
          </a:stretch>
        </p:blipFill>
        <p:spPr>
          <a:xfrm>
            <a:off x="4698657" y="1191604"/>
            <a:ext cx="3778078" cy="3594374"/>
          </a:xfrm>
          <a:prstGeom prst="rect">
            <a:avLst/>
          </a:prstGeom>
        </p:spPr>
      </p:pic>
    </p:spTree>
    <p:extLst>
      <p:ext uri="{BB962C8B-B14F-4D97-AF65-F5344CB8AC3E}">
        <p14:creationId xmlns:p14="http://schemas.microsoft.com/office/powerpoint/2010/main" val="41038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Stress, Depression and Anxiety</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solidFill>
                  <a:srgbClr val="FFFFFF"/>
                </a:solidFill>
                <a:ea typeface="+mn-lt"/>
                <a:cs typeface="+mn-lt"/>
              </a:rPr>
              <a:t>Over three hours per day leads to doubled risk of experiencing mental health issues</a:t>
            </a:r>
          </a:p>
          <a:p>
            <a:pPr marL="205740" indent="-205740"/>
            <a:r>
              <a:rPr lang="en-US" dirty="0">
                <a:solidFill>
                  <a:srgbClr val="FFFFFF"/>
                </a:solidFill>
                <a:ea typeface="+mn-lt"/>
                <a:cs typeface="+mn-lt"/>
              </a:rPr>
              <a:t>Comparative aspect of social media</a:t>
            </a:r>
          </a:p>
          <a:p>
            <a:pPr marL="205740" indent="-205740"/>
            <a:r>
              <a:rPr lang="en-US" dirty="0">
                <a:solidFill>
                  <a:srgbClr val="FFFFFF"/>
                </a:solidFill>
                <a:ea typeface="+mn-lt"/>
                <a:cs typeface="+mn-lt"/>
              </a:rPr>
              <a:t>Body Image Issues</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endParaRPr lang="en-US" sz="1400">
              <a:ea typeface="Cambria"/>
            </a:endParaRPr>
          </a:p>
        </p:txBody>
      </p:sp>
      <p:pic>
        <p:nvPicPr>
          <p:cNvPr id="8" name="Picture 7" descr="A graph with different colored lines&#10;&#10;Description automatically generated">
            <a:extLst>
              <a:ext uri="{FF2B5EF4-FFF2-40B4-BE49-F238E27FC236}">
                <a16:creationId xmlns:a16="http://schemas.microsoft.com/office/drawing/2014/main" id="{0B22B1B5-BE3C-1B11-2690-E416EF8004CB}"/>
              </a:ext>
            </a:extLst>
          </p:cNvPr>
          <p:cNvPicPr>
            <a:picLocks noChangeAspect="1"/>
          </p:cNvPicPr>
          <p:nvPr/>
        </p:nvPicPr>
        <p:blipFill>
          <a:blip r:embed="rId3"/>
          <a:stretch>
            <a:fillRect/>
          </a:stretch>
        </p:blipFill>
        <p:spPr>
          <a:xfrm>
            <a:off x="4354183" y="1173661"/>
            <a:ext cx="4565529" cy="3281415"/>
          </a:xfrm>
          <a:prstGeom prst="rect">
            <a:avLst/>
          </a:prstGeom>
        </p:spPr>
      </p:pic>
      <p:sp>
        <p:nvSpPr>
          <p:cNvPr id="11" name="TextBox 10">
            <a:extLst>
              <a:ext uri="{FF2B5EF4-FFF2-40B4-BE49-F238E27FC236}">
                <a16:creationId xmlns:a16="http://schemas.microsoft.com/office/drawing/2014/main" id="{99CF594F-4A4F-2033-2C07-5C39FF1EC89F}"/>
              </a:ext>
            </a:extLst>
          </p:cNvPr>
          <p:cNvSpPr txBox="1"/>
          <p:nvPr/>
        </p:nvSpPr>
        <p:spPr>
          <a:xfrm>
            <a:off x="4815975" y="4456622"/>
            <a:ext cx="3641948"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dirty="0">
                <a:ea typeface="+mn-lt"/>
                <a:cs typeface="+mn-lt"/>
              </a:rPr>
              <a:t>“U.S. teen girls; depression rates </a:t>
            </a:r>
          </a:p>
          <a:p>
            <a:pPr algn="ctr">
              <a:lnSpc>
                <a:spcPct val="90000"/>
              </a:lnSpc>
            </a:pPr>
            <a:r>
              <a:rPr lang="en-US" dirty="0">
                <a:ea typeface="+mn-lt"/>
                <a:cs typeface="+mn-lt"/>
              </a:rPr>
              <a:t>and possible causes” [16]</a:t>
            </a:r>
            <a:endParaRPr lang="en-US" dirty="0">
              <a:ea typeface="Cambria"/>
            </a:endParaRPr>
          </a:p>
        </p:txBody>
      </p:sp>
    </p:spTree>
    <p:extLst>
      <p:ext uri="{BB962C8B-B14F-4D97-AF65-F5344CB8AC3E}">
        <p14:creationId xmlns:p14="http://schemas.microsoft.com/office/powerpoint/2010/main" val="314232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FF"/>
                </a:solidFill>
                <a:ea typeface="+mj-lt"/>
                <a:cs typeface="+mj-lt"/>
              </a:rPr>
              <a:t>Kayla's Struggles</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ea typeface="Cambria"/>
              </a:rPr>
              <a:t>Anxiety </a:t>
            </a:r>
          </a:p>
          <a:p>
            <a:pPr marL="205740" indent="-205740"/>
            <a:r>
              <a:rPr lang="en-US" dirty="0">
                <a:ea typeface="Cambria"/>
              </a:rPr>
              <a:t>Panic Attacks</a:t>
            </a:r>
          </a:p>
          <a:p>
            <a:pPr marL="205740" indent="-205740"/>
            <a:r>
              <a:rPr lang="en-US" dirty="0">
                <a:ea typeface="Cambria"/>
              </a:rPr>
              <a:t>Snapchat Filters</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endParaRPr lang="en-US" sz="1400">
              <a:ea typeface="Cambria"/>
            </a:endParaRPr>
          </a:p>
        </p:txBody>
      </p:sp>
      <p:sp>
        <p:nvSpPr>
          <p:cNvPr id="11" name="TextBox 10">
            <a:extLst>
              <a:ext uri="{FF2B5EF4-FFF2-40B4-BE49-F238E27FC236}">
                <a16:creationId xmlns:a16="http://schemas.microsoft.com/office/drawing/2014/main" id="{13774CEA-2C22-2538-A8F9-2461D4B8A9FB}"/>
              </a:ext>
            </a:extLst>
          </p:cNvPr>
          <p:cNvSpPr txBox="1"/>
          <p:nvPr/>
        </p:nvSpPr>
        <p:spPr>
          <a:xfrm>
            <a:off x="3545455" y="4187047"/>
            <a:ext cx="4950399"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dirty="0">
                <a:ea typeface="Cambria"/>
                <a:cs typeface="Arial"/>
              </a:rPr>
              <a:t>Kayla looking out at the pool party, </a:t>
            </a:r>
            <a:endParaRPr lang="en-US">
              <a:ea typeface="Cambria"/>
              <a:cs typeface="Arial"/>
            </a:endParaRPr>
          </a:p>
          <a:p>
            <a:pPr algn="ctr">
              <a:lnSpc>
                <a:spcPct val="90000"/>
              </a:lnSpc>
            </a:pPr>
            <a:r>
              <a:rPr lang="en-US" dirty="0">
                <a:ea typeface="Cambria"/>
                <a:cs typeface="Arial"/>
              </a:rPr>
              <a:t>anxious to join</a:t>
            </a:r>
            <a:endParaRPr lang="en-US" dirty="0">
              <a:ea typeface="Cambria"/>
            </a:endParaRPr>
          </a:p>
        </p:txBody>
      </p:sp>
      <p:pic>
        <p:nvPicPr>
          <p:cNvPr id="12" name="Picture 11" descr="A person standing behind a railing&#10;&#10;Description automatically generated">
            <a:extLst>
              <a:ext uri="{FF2B5EF4-FFF2-40B4-BE49-F238E27FC236}">
                <a16:creationId xmlns:a16="http://schemas.microsoft.com/office/drawing/2014/main" id="{B6B61FA0-6004-6A56-056C-D7321DE1C413}"/>
              </a:ext>
            </a:extLst>
          </p:cNvPr>
          <p:cNvPicPr>
            <a:picLocks noChangeAspect="1"/>
          </p:cNvPicPr>
          <p:nvPr/>
        </p:nvPicPr>
        <p:blipFill>
          <a:blip r:embed="rId3"/>
          <a:stretch>
            <a:fillRect/>
          </a:stretch>
        </p:blipFill>
        <p:spPr>
          <a:xfrm>
            <a:off x="3017089" y="1282978"/>
            <a:ext cx="6010454" cy="2814771"/>
          </a:xfrm>
          <a:prstGeom prst="rect">
            <a:avLst/>
          </a:prstGeom>
        </p:spPr>
      </p:pic>
    </p:spTree>
    <p:extLst>
      <p:ext uri="{BB962C8B-B14F-4D97-AF65-F5344CB8AC3E}">
        <p14:creationId xmlns:p14="http://schemas.microsoft.com/office/powerpoint/2010/main" val="21694082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420373AA4B3448CFB466A990472F6" ma:contentTypeVersion="7" ma:contentTypeDescription="Create a new document." ma:contentTypeScope="" ma:versionID="fda4b55f1d026c509061481b1b5c1b97">
  <xsd:schema xmlns:xsd="http://www.w3.org/2001/XMLSchema" xmlns:xs="http://www.w3.org/2001/XMLSchema" xmlns:p="http://schemas.microsoft.com/office/2006/metadata/properties" xmlns:ns3="25183dd4-8b82-4d4e-be3f-1c82e093cfbe" targetNamespace="http://schemas.microsoft.com/office/2006/metadata/properties" ma:root="true" ma:fieldsID="2b1a12102504276373d0b576e56d5367" ns3:_="">
    <xsd:import namespace="25183dd4-8b82-4d4e-be3f-1c82e093cfb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83dd4-8b82-4d4e-be3f-1c82e093c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05D26A-8B15-4E6D-87A9-784C88EFA813}">
  <ds:schemaRefs>
    <ds:schemaRef ds:uri="http://schemas.microsoft.com/sharepoint/v3/contenttype/forms"/>
  </ds:schemaRefs>
</ds:datastoreItem>
</file>

<file path=customXml/itemProps2.xml><?xml version="1.0" encoding="utf-8"?>
<ds:datastoreItem xmlns:ds="http://schemas.openxmlformats.org/officeDocument/2006/customXml" ds:itemID="{01A023D6-53D8-4FEC-81D8-B8C8C3BCF19B}">
  <ds:schemaRefs>
    <ds:schemaRef ds:uri="25183dd4-8b82-4d4e-be3f-1c82e093cf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651C8F-092B-4E31-A580-3063D8A14196}">
  <ds:schemaRefs>
    <ds:schemaRef ds:uri="25183dd4-8b82-4d4e-be3f-1c82e093cf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TS102804895.potx</Template>
  <TotalTime>23</TotalTime>
  <Words>3454</Words>
  <Application>Microsoft Macintosh PowerPoint</Application>
  <PresentationFormat>On-screen Show (16:9)</PresentationFormat>
  <Paragraphs>191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Arial,Sans-Serif</vt:lpstr>
      <vt:lpstr>Calibri</vt:lpstr>
      <vt:lpstr>Calibri,Sans-Serif</vt:lpstr>
      <vt:lpstr>Cambria</vt:lpstr>
      <vt:lpstr>Red Radial 16x9</vt:lpstr>
      <vt:lpstr>Eighth grade</vt:lpstr>
      <vt:lpstr>Characters</vt:lpstr>
      <vt:lpstr>Technologies Used</vt:lpstr>
      <vt:lpstr>Conclusions</vt:lpstr>
      <vt:lpstr>LACK OF real life CONNECTIONS</vt:lpstr>
      <vt:lpstr>IN THE MOVIE</vt:lpstr>
      <vt:lpstr>Negative physical/physiological effects of social media</vt:lpstr>
      <vt:lpstr>Stress, Depression and Anxiety</vt:lpstr>
      <vt:lpstr>Kayla's Struggles</vt:lpstr>
      <vt:lpstr>positive impacts: self-expression</vt:lpstr>
      <vt:lpstr>mental health destigmatization</vt:lpstr>
      <vt:lpstr>References</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427</cp:revision>
  <dcterms:created xsi:type="dcterms:W3CDTF">2014-08-25T02:19:16Z</dcterms:created>
  <dcterms:modified xsi:type="dcterms:W3CDTF">2023-10-15T18:50:00Z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0x0101002F4420373AA4B3448CFB466A990472F6</vt:lpwstr>
  </property>
</Properties>
</file>