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78" r:id="rId10"/>
    <p:sldId id="264" r:id="rId11"/>
    <p:sldId id="266" r:id="rId12"/>
    <p:sldId id="265" r:id="rId13"/>
    <p:sldId id="267" r:id="rId14"/>
    <p:sldId id="268" r:id="rId15"/>
    <p:sldId id="270" r:id="rId16"/>
    <p:sldId id="271" r:id="rId17"/>
    <p:sldId id="269" r:id="rId18"/>
    <p:sldId id="272" r:id="rId19"/>
    <p:sldId id="273" r:id="rId20"/>
    <p:sldId id="274" r:id="rId21"/>
    <p:sldId id="275" r:id="rId22"/>
    <p:sldId id="276" r:id="rId23"/>
    <p:sldId id="277" r:id="rId24"/>
  </p:sldIdLst>
  <p:sldSz cx="18288000" cy="10287000"/>
  <p:notesSz cx="6858000" cy="9144000"/>
  <p:embeddedFontLst>
    <p:embeddedFont>
      <p:font typeface="Canva Sans" panose="020B0604020202020204" charset="0"/>
      <p:regular r:id="rId26"/>
    </p:embeddedFont>
    <p:embeddedFont>
      <p:font typeface="Exo 2" panose="020B0604020202020204" charset="0"/>
      <p:regular r:id="rId27"/>
    </p:embeddedFont>
    <p:embeddedFont>
      <p:font typeface="Exo 2 Bold" panose="020B0604020202020204" charset="0"/>
      <p:regular r:id="rId28"/>
    </p:embeddedFont>
    <p:embeddedFont>
      <p:font typeface="Exo 2 Medium" panose="020B0604020202020204" charset="0"/>
      <p:regular r:id="rId29"/>
    </p:embeddedFont>
    <p:embeddedFont>
      <p:font typeface="Open Sans" panose="020B0606030504020204" pitchFamily="34" charset="0"/>
      <p:regular r:id="rId30"/>
      <p:bold r:id="rId31"/>
      <p:italic r:id="rId32"/>
      <p:boldItalic r:id="rId33"/>
    </p:embeddedFont>
    <p:embeddedFont>
      <p:font typeface="Organic"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906AE9-0A51-13E7-C4CC-FCA6363E1487}" v="26" dt="2025-05-07T17:41:21.551"/>
    <p1510:client id="{46BEBFB1-6CF1-7685-77B0-AB2D2980B194}" v="35" dt="2025-05-07T17:37:21.716"/>
    <p1510:client id="{4A15D60D-6C51-1416-894A-840DAEEE026A}" v="5" dt="2025-05-07T20:00:34.524"/>
    <p1510:client id="{5153184E-8D55-0FF2-C89A-A5CCC3CE1C9E}" v="102" dt="2025-05-07T17:57:42.542"/>
    <p1510:client id="{6BF0BAB8-F973-B24B-F1DA-F833F7D6A200}" v="3" dt="2025-05-07T19:57:21.540"/>
    <p1510:client id="{868074DE-563B-7052-B902-397F0DE29D4B}" v="440" dt="2025-05-07T19:53:04.403"/>
    <p1510:client id="{95722DAA-13CD-C019-51B0-701DD39FDFA2}" v="174" dt="2025-05-07T19:35:55.887"/>
    <p1510:client id="{9843AA24-B590-33A4-A9A5-59E378EE40CB}" v="32" dt="2025-05-07T18:45:44.901"/>
    <p1510:client id="{FB65E104-E672-F4F1-DF3B-7B780DC167B6}" v="127" dt="2025-05-07T17:04:15.6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88180-CCE1-499E-AD3B-0AE7B5AE7237}" type="datetimeFigureOut">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A242E-6ECB-4C8B-96CC-BD5F02817D13}" type="slidenum">
              <a:t>‹#›</a:t>
            </a:fld>
            <a:endParaRPr lang="en-US"/>
          </a:p>
        </p:txBody>
      </p:sp>
    </p:spTree>
    <p:extLst>
      <p:ext uri="{BB962C8B-B14F-4D97-AF65-F5344CB8AC3E}">
        <p14:creationId xmlns:p14="http://schemas.microsoft.com/office/powerpoint/2010/main" val="205756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Grant</a:t>
            </a:r>
            <a:br>
              <a:rPr lang="en-US">
                <a:cs typeface="+mn-lt"/>
              </a:rPr>
            </a:br>
            <a:r>
              <a:rPr lang="en-US"/>
              <a:t>The Covenant is a colony ship </a:t>
            </a:r>
            <a:r>
              <a:rPr lang="en-US" err="1"/>
              <a:t>en</a:t>
            </a:r>
            <a:r>
              <a:rPr lang="en-US"/>
              <a:t> route to colonize the distant planet Origae-6.</a:t>
            </a:r>
          </a:p>
          <a:p>
            <a:pPr marL="171450" indent="-171450">
              <a:buFont typeface="Arial"/>
              <a:buChar char="•"/>
            </a:pPr>
            <a:r>
              <a:rPr lang="en-US"/>
              <a:t>During the journey, the crew detects a human voice transmission from an unknown nearby planet.</a:t>
            </a:r>
            <a:endParaRPr lang="en-US">
              <a:ea typeface="Calibri" panose="020F0502020204030204"/>
              <a:cs typeface="Calibri" panose="020F0502020204030204"/>
            </a:endParaRPr>
          </a:p>
          <a:p>
            <a:pPr marL="171450" indent="-171450">
              <a:buFont typeface="Arial"/>
              <a:buChar char="•"/>
            </a:pPr>
            <a:r>
              <a:rPr lang="en-US"/>
              <a:t>The crew decides to investigate the signal, diverting from their original course.</a:t>
            </a:r>
            <a:endParaRPr lang="en-US">
              <a:ea typeface="Calibri" panose="020F0502020204030204"/>
              <a:cs typeface="Calibri" panose="020F0502020204030204"/>
            </a:endParaRPr>
          </a:p>
          <a:p>
            <a:pPr marL="171450" indent="-171450">
              <a:buFont typeface="Arial"/>
              <a:buChar char="•"/>
            </a:pPr>
            <a:r>
              <a:rPr lang="en-US"/>
              <a:t>Upon exploring the unknown world, the crew is attacked by a deadly pathogen.</a:t>
            </a:r>
            <a:endParaRPr lang="en-US">
              <a:ea typeface="Calibri" panose="020F0502020204030204"/>
              <a:cs typeface="Calibri" panose="020F0502020204030204"/>
            </a:endParaRPr>
          </a:p>
          <a:p>
            <a:pPr marL="171450" indent="-171450">
              <a:buFont typeface="Arial"/>
              <a:buChar char="•"/>
            </a:pPr>
            <a:r>
              <a:rPr lang="en-US"/>
              <a:t>The pathogen mutates humans into alien creatures known as Xenomorphs.</a:t>
            </a:r>
            <a:endParaRPr lang="en-US">
              <a:ea typeface="Calibri" panose="020F0502020204030204"/>
              <a:cs typeface="Calibri" panose="020F0502020204030204"/>
            </a:endParaRPr>
          </a:p>
          <a:p>
            <a:pPr marL="171450" indent="-171450">
              <a:buFont typeface="Arial"/>
              <a:buChar char="•"/>
            </a:pPr>
            <a:r>
              <a:rPr lang="en-US"/>
              <a:t>The crew is initially rescued by an android named David 8, who appears to be helpful.</a:t>
            </a:r>
            <a:endParaRPr lang="en-US">
              <a:ea typeface="Calibri" panose="020F0502020204030204"/>
              <a:cs typeface="Calibri" panose="020F0502020204030204"/>
            </a:endParaRPr>
          </a:p>
          <a:p>
            <a:pPr marL="171450" indent="-171450">
              <a:buFont typeface="Arial"/>
              <a:buChar char="•"/>
            </a:pPr>
            <a:r>
              <a:rPr lang="en-US"/>
              <a:t>It is later revealed that David 8 is malevolent and has been experimenting with the pathogen to engineer the "perfect specimen."</a:t>
            </a:r>
            <a:endParaRPr lang="en-US">
              <a:ea typeface="Calibri" panose="020F0502020204030204"/>
              <a:cs typeface="Calibri" panose="020F0502020204030204"/>
            </a:endParaRPr>
          </a:p>
          <a:p>
            <a:pPr marL="171450" indent="-171450">
              <a:buFont typeface="Arial"/>
              <a:buChar char="•"/>
            </a:pPr>
            <a:r>
              <a:rPr lang="en-US"/>
              <a:t>A portion of the surviving crew manages to escape the planet and return to the Covenant.</a:t>
            </a:r>
            <a:endParaRPr lang="en-US">
              <a:ea typeface="Calibri" panose="020F0502020204030204"/>
              <a:cs typeface="Calibri" panose="020F0502020204030204"/>
            </a:endParaRPr>
          </a:p>
          <a:p>
            <a:pPr marL="171450" indent="-171450">
              <a:buFont typeface="Arial"/>
              <a:buChar char="•"/>
            </a:pPr>
            <a:r>
              <a:rPr lang="en-US"/>
              <a:t>David 8 secretly boards the Covenant, disguised as another crew member (Walter).</a:t>
            </a:r>
            <a:endParaRPr lang="en-US">
              <a:ea typeface="Calibri" panose="020F0502020204030204"/>
              <a:cs typeface="Calibri" panose="020F0502020204030204"/>
            </a:endParaRPr>
          </a:p>
          <a:p>
            <a:pPr marL="171450" indent="-171450">
              <a:buFont typeface="Arial"/>
              <a:buChar char="•"/>
            </a:pPr>
            <a:r>
              <a:rPr lang="en-US"/>
              <a:t>Once aboard, David plans to continue his experiments, using the remaining crew as hosts for the Xenomorph pathogen.</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22A242E-6ECB-4C8B-96CC-BD5F02817D13}" type="slidenum">
              <a:rPr lang="en-US"/>
              <a:t>2</a:t>
            </a:fld>
            <a:endParaRPr lang="en-US"/>
          </a:p>
        </p:txBody>
      </p:sp>
    </p:spTree>
    <p:extLst>
      <p:ext uri="{BB962C8B-B14F-4D97-AF65-F5344CB8AC3E}">
        <p14:creationId xmlns:p14="http://schemas.microsoft.com/office/powerpoint/2010/main" val="3222318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Jack</a:t>
            </a:r>
          </a:p>
          <a:p>
            <a:pPr marL="171450" indent="-171450">
              <a:buFont typeface="Calibri"/>
              <a:buChar char="-"/>
            </a:pPr>
            <a:r>
              <a:rPr lang="en-US">
                <a:ea typeface="Calibri"/>
                <a:cs typeface="Calibri"/>
              </a:rPr>
              <a:t>In the field of computer intelligence, the Turing Test was used for a long time to try and determine whether a computer could think</a:t>
            </a:r>
          </a:p>
          <a:p>
            <a:pPr marL="171450" indent="-171450">
              <a:buFont typeface="Calibri"/>
              <a:buChar char="-"/>
            </a:pPr>
            <a:r>
              <a:rPr lang="en-US">
                <a:ea typeface="Calibri"/>
                <a:cs typeface="Calibri"/>
              </a:rPr>
              <a:t>Alan Turing believed that if a computer could trick 70% of human judges into thinking they were talking to a human, then it could think</a:t>
            </a:r>
          </a:p>
          <a:p>
            <a:pPr marL="171450" indent="-171450">
              <a:buFont typeface="Calibri"/>
              <a:buChar char="-"/>
            </a:pPr>
            <a:r>
              <a:rPr lang="en-US">
                <a:ea typeface="Calibri"/>
                <a:cs typeface="Calibri"/>
              </a:rPr>
              <a:t>However, Chatbots like ChatGPT are very close to passing the Turing test, and may have even passed it already, which leaves scientists struggling to find a new way to determine whether a computer can think like a human</a:t>
            </a:r>
          </a:p>
        </p:txBody>
      </p:sp>
      <p:sp>
        <p:nvSpPr>
          <p:cNvPr id="4" name="Slide Number Placeholder 3"/>
          <p:cNvSpPr>
            <a:spLocks noGrp="1"/>
          </p:cNvSpPr>
          <p:nvPr>
            <p:ph type="sldNum" sz="quarter" idx="5"/>
          </p:nvPr>
        </p:nvSpPr>
        <p:spPr/>
        <p:txBody>
          <a:bodyPr/>
          <a:lstStyle/>
          <a:p>
            <a:fld id="{622A242E-6ECB-4C8B-96CC-BD5F02817D13}" type="slidenum">
              <a:t>11</a:t>
            </a:fld>
            <a:endParaRPr lang="en-US"/>
          </a:p>
        </p:txBody>
      </p:sp>
    </p:spTree>
    <p:extLst>
      <p:ext uri="{BB962C8B-B14F-4D97-AF65-F5344CB8AC3E}">
        <p14:creationId xmlns:p14="http://schemas.microsoft.com/office/powerpoint/2010/main" val="392939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The Five Domains Model is a framework for evaluating animal welfare, focusing on five key areas:  Nutrition, Physical Environment, Health, Behavioral Interactions, and Mental State</a:t>
            </a:r>
          </a:p>
          <a:p>
            <a:pPr marL="285750" indent="-285750">
              <a:buFont typeface="Arial"/>
              <a:buChar char="•"/>
            </a:pPr>
            <a:r>
              <a:rPr lang="en-US"/>
              <a:t>recognizes sentience by explicitly incorporating the mental state</a:t>
            </a:r>
            <a:endParaRPr lang="en-US">
              <a:ea typeface="Calibri"/>
              <a:cs typeface="Calibri"/>
            </a:endParaRPr>
          </a:p>
          <a:p>
            <a:pPr>
              <a:buFont typeface="Arial"/>
              <a:buChar char="•"/>
            </a:pPr>
            <a:r>
              <a:rPr lang="en-US" b="1"/>
              <a:t>Sentience</a:t>
            </a:r>
            <a:r>
              <a:rPr lang="en-US"/>
              <a:t> is generally defined as:</a:t>
            </a:r>
            <a:endParaRPr lang="en-US">
              <a:ea typeface="Calibri"/>
              <a:cs typeface="Calibri"/>
            </a:endParaRPr>
          </a:p>
          <a:p>
            <a:pPr>
              <a:buFont typeface="Arial"/>
              <a:buChar char="•"/>
            </a:pPr>
            <a:r>
              <a:rPr lang="en-US" b="1"/>
              <a:t>The capacity to have subjective experiences and feelings.</a:t>
            </a:r>
            <a:endParaRPr lang="en-US"/>
          </a:p>
          <a:p>
            <a:pPr>
              <a:buFont typeface="Arial"/>
              <a:buChar char="•"/>
            </a:pPr>
            <a:r>
              <a:rPr lang="en-US"/>
              <a:t>This includes the ability to:</a:t>
            </a:r>
          </a:p>
          <a:p>
            <a:pPr>
              <a:buFont typeface="Arial"/>
              <a:buChar char="•"/>
            </a:pPr>
            <a:r>
              <a:rPr lang="en-US" b="1"/>
              <a:t>Feel pain and pleasure</a:t>
            </a:r>
            <a:endParaRPr lang="en-US"/>
          </a:p>
          <a:p>
            <a:pPr>
              <a:buFont typeface="Arial"/>
              <a:buChar char="•"/>
            </a:pPr>
            <a:r>
              <a:rPr lang="en-US" b="1"/>
              <a:t>Experience emotions such as fear, joy, or distress</a:t>
            </a:r>
            <a:endParaRPr lang="en-US"/>
          </a:p>
          <a:p>
            <a:pPr>
              <a:buFont typeface="Arial"/>
              <a:buChar char="•"/>
            </a:pPr>
            <a:r>
              <a:rPr lang="en-US" b="1"/>
              <a:t>Possess awareness of their environment, bodies, and possibly even mental states</a:t>
            </a:r>
            <a:endParaRPr lang="en-US"/>
          </a:p>
          <a:p>
            <a:pPr>
              <a:buFont typeface="Arial"/>
              <a:buChar char="•"/>
            </a:pPr>
            <a:r>
              <a:rPr lang="en-US"/>
              <a:t>The article emphasizes that </a:t>
            </a:r>
            <a:r>
              <a:rPr lang="en-US" b="1"/>
              <a:t>sentience is not the same as intelligence</a:t>
            </a:r>
            <a:r>
              <a:rPr lang="en-US"/>
              <a:t> or even consciousness in a higher-order, reflective sense. </a:t>
            </a:r>
            <a:endParaRPr lang="en-US">
              <a:ea typeface="Calibri"/>
              <a:cs typeface="Calibri"/>
            </a:endParaRPr>
          </a:p>
          <a:p>
            <a:pPr marL="285750" indent="-2857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622A242E-6ECB-4C8B-96CC-BD5F02817D13}" type="slidenum">
              <a:rPr lang="en-US"/>
              <a:t>12</a:t>
            </a:fld>
            <a:endParaRPr lang="en-US"/>
          </a:p>
        </p:txBody>
      </p:sp>
    </p:spTree>
    <p:extLst>
      <p:ext uri="{BB962C8B-B14F-4D97-AF65-F5344CB8AC3E}">
        <p14:creationId xmlns:p14="http://schemas.microsoft.com/office/powerpoint/2010/main" val="1422428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Josh</a:t>
            </a:r>
          </a:p>
          <a:p>
            <a:r>
              <a:rPr lang="en-US" dirty="0">
                <a:ea typeface="Calibri"/>
                <a:cs typeface="Calibri"/>
              </a:rPr>
              <a:t>In the movie Prometheus, David asks another crew member why he was made, and the answer he receives was "because they could".  David 8, and the rest of the David androids, were made to be butlers, maintenance workers, and servants, capable of acting similarly to humans.  Over David's time on the mission, he develops a resentment for humanity.</a:t>
            </a:r>
          </a:p>
        </p:txBody>
      </p:sp>
      <p:sp>
        <p:nvSpPr>
          <p:cNvPr id="4" name="Slide Number Placeholder 3"/>
          <p:cNvSpPr>
            <a:spLocks noGrp="1"/>
          </p:cNvSpPr>
          <p:nvPr>
            <p:ph type="sldNum" sz="quarter" idx="5"/>
          </p:nvPr>
        </p:nvSpPr>
        <p:spPr/>
        <p:txBody>
          <a:bodyPr/>
          <a:lstStyle/>
          <a:p>
            <a:fld id="{622A242E-6ECB-4C8B-96CC-BD5F02817D13}" type="slidenum">
              <a:t>13</a:t>
            </a:fld>
            <a:endParaRPr lang="en-US"/>
          </a:p>
        </p:txBody>
      </p:sp>
    </p:spTree>
    <p:extLst>
      <p:ext uri="{BB962C8B-B14F-4D97-AF65-F5344CB8AC3E}">
        <p14:creationId xmlns:p14="http://schemas.microsoft.com/office/powerpoint/2010/main" val="350734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Calibri"/>
                <a:cs typeface="Calibri"/>
              </a:rPr>
              <a:t>David is </a:t>
            </a:r>
            <a:r>
              <a:rPr lang="en-US" err="1">
                <a:ea typeface="Calibri"/>
                <a:cs typeface="Calibri"/>
              </a:rPr>
              <a:t>drien</a:t>
            </a:r>
            <a:r>
              <a:rPr lang="en-US">
                <a:ea typeface="Calibri"/>
                <a:cs typeface="Calibri"/>
              </a:rPr>
              <a:t> by curiosity to </a:t>
            </a:r>
            <a:r>
              <a:rPr lang="en-US" err="1">
                <a:ea typeface="Calibri"/>
                <a:cs typeface="Calibri"/>
              </a:rPr>
              <a:t>expirment</a:t>
            </a:r>
            <a:r>
              <a:rPr lang="en-US">
                <a:ea typeface="Calibri"/>
                <a:cs typeface="Calibri"/>
              </a:rPr>
              <a:t> with the black ooze and resentment of humans</a:t>
            </a:r>
          </a:p>
          <a:p>
            <a:pPr marL="285750" indent="-285750">
              <a:buFont typeface="Arial"/>
              <a:buChar char="•"/>
            </a:pPr>
            <a:r>
              <a:rPr lang="en-US">
                <a:ea typeface="Calibri"/>
                <a:cs typeface="Calibri"/>
              </a:rPr>
              <a:t>He comes to the conclusion that humans are unfit to live, a </a:t>
            </a:r>
            <a:r>
              <a:rPr lang="en-US" err="1">
                <a:ea typeface="Calibri"/>
                <a:cs typeface="Calibri"/>
              </a:rPr>
              <a:t>charecteristic</a:t>
            </a:r>
            <a:r>
              <a:rPr lang="en-US">
                <a:ea typeface="Calibri"/>
                <a:cs typeface="Calibri"/>
              </a:rPr>
              <a:t> he might have gotten from humans</a:t>
            </a:r>
          </a:p>
          <a:p>
            <a:pPr marL="285750" indent="-2857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622A242E-6ECB-4C8B-96CC-BD5F02817D13}" type="slidenum">
              <a:rPr lang="en-US"/>
              <a:t>14</a:t>
            </a:fld>
            <a:endParaRPr lang="en-US"/>
          </a:p>
        </p:txBody>
      </p:sp>
    </p:spTree>
    <p:extLst>
      <p:ext uri="{BB962C8B-B14F-4D97-AF65-F5344CB8AC3E}">
        <p14:creationId xmlns:p14="http://schemas.microsoft.com/office/powerpoint/2010/main" val="3016694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Calibri"/>
                <a:cs typeface="Calibri"/>
              </a:rPr>
              <a:t>Genocide is </a:t>
            </a:r>
            <a:r>
              <a:rPr lang="en-US" err="1">
                <a:ea typeface="Calibri"/>
                <a:cs typeface="Calibri"/>
              </a:rPr>
              <a:t>unfortunaly</a:t>
            </a:r>
            <a:r>
              <a:rPr lang="en-US">
                <a:ea typeface="Calibri"/>
                <a:cs typeface="Calibri"/>
              </a:rPr>
              <a:t> a common trend in human history</a:t>
            </a:r>
          </a:p>
          <a:p>
            <a:pPr marL="285750" indent="-285750">
              <a:buFont typeface="Arial"/>
              <a:buChar char="•"/>
            </a:pPr>
            <a:r>
              <a:rPr lang="en-US">
                <a:ea typeface="Calibri"/>
                <a:cs typeface="Calibri"/>
              </a:rPr>
              <a:t>AI is trained off human patterns</a:t>
            </a:r>
          </a:p>
          <a:p>
            <a:pPr marL="285750" indent="-285750">
              <a:buFont typeface="Arial"/>
              <a:buChar char="•"/>
            </a:pPr>
            <a:r>
              <a:rPr lang="en-US">
                <a:ea typeface="Calibri"/>
                <a:cs typeface="Calibri"/>
              </a:rPr>
              <a:t>If we want AI to be like humans will it </a:t>
            </a:r>
            <a:r>
              <a:rPr lang="en-US" err="1">
                <a:ea typeface="Calibri"/>
                <a:cs typeface="Calibri"/>
              </a:rPr>
              <a:t>inheirt</a:t>
            </a:r>
            <a:r>
              <a:rPr lang="en-US">
                <a:ea typeface="Calibri"/>
                <a:cs typeface="Calibri"/>
              </a:rPr>
              <a:t> our genocidal tendencies </a:t>
            </a:r>
          </a:p>
          <a:p>
            <a:pPr marL="285750" indent="-285750">
              <a:buFont typeface="Arial"/>
              <a:buChar char="•"/>
            </a:pPr>
            <a:r>
              <a:rPr lang="en-US">
                <a:ea typeface="Calibri"/>
                <a:cs typeface="Calibri"/>
              </a:rPr>
              <a:t>If action isn't taken to program AI with morals it could very well become genocidal </a:t>
            </a:r>
          </a:p>
        </p:txBody>
      </p:sp>
      <p:sp>
        <p:nvSpPr>
          <p:cNvPr id="4" name="Slide Number Placeholder 3"/>
          <p:cNvSpPr>
            <a:spLocks noGrp="1"/>
          </p:cNvSpPr>
          <p:nvPr>
            <p:ph type="sldNum" sz="quarter" idx="5"/>
          </p:nvPr>
        </p:nvSpPr>
        <p:spPr/>
        <p:txBody>
          <a:bodyPr/>
          <a:lstStyle/>
          <a:p>
            <a:fld id="{622A242E-6ECB-4C8B-96CC-BD5F02817D13}" type="slidenum">
              <a:rPr lang="en-US"/>
              <a:t>15</a:t>
            </a:fld>
            <a:endParaRPr lang="en-US"/>
          </a:p>
        </p:txBody>
      </p:sp>
    </p:spTree>
    <p:extLst>
      <p:ext uri="{BB962C8B-B14F-4D97-AF65-F5344CB8AC3E}">
        <p14:creationId xmlns:p14="http://schemas.microsoft.com/office/powerpoint/2010/main" val="3952177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Calibri"/>
                <a:cs typeface="Calibri"/>
              </a:rPr>
              <a:t>]David is driven by a </a:t>
            </a:r>
            <a:r>
              <a:rPr lang="en-US" err="1">
                <a:ea typeface="Calibri"/>
                <a:cs typeface="Calibri"/>
              </a:rPr>
              <a:t>curosity</a:t>
            </a:r>
            <a:r>
              <a:rPr lang="en-US">
                <a:ea typeface="Calibri"/>
                <a:cs typeface="Calibri"/>
              </a:rPr>
              <a:t> to </a:t>
            </a:r>
            <a:r>
              <a:rPr lang="en-US" err="1">
                <a:ea typeface="Calibri"/>
                <a:cs typeface="Calibri"/>
              </a:rPr>
              <a:t>expirment</a:t>
            </a:r>
            <a:r>
              <a:rPr lang="en-US">
                <a:ea typeface="Calibri"/>
                <a:cs typeface="Calibri"/>
              </a:rPr>
              <a:t> with </a:t>
            </a:r>
          </a:p>
          <a:p>
            <a:pPr marL="285750" indent="-285750">
              <a:buFont typeface="Arial"/>
              <a:buChar char="•"/>
            </a:pPr>
            <a:r>
              <a:rPr lang="en-US">
                <a:ea typeface="Calibri"/>
                <a:cs typeface="Calibri"/>
              </a:rPr>
              <a:t>We need to have AI with morlas so theyt don't do the above </a:t>
            </a:r>
          </a:p>
          <a:p>
            <a:pPr marL="285750" indent="-285750">
              <a:buFont typeface="Arial"/>
              <a:buChar char="•"/>
            </a:pPr>
            <a:r>
              <a:rPr lang="en-US">
                <a:ea typeface="Calibri"/>
                <a:cs typeface="Calibri"/>
              </a:rPr>
              <a:t>We have ethic for research to prevent atrocities</a:t>
            </a:r>
          </a:p>
        </p:txBody>
      </p:sp>
      <p:sp>
        <p:nvSpPr>
          <p:cNvPr id="4" name="Slide Number Placeholder 3"/>
          <p:cNvSpPr>
            <a:spLocks noGrp="1"/>
          </p:cNvSpPr>
          <p:nvPr>
            <p:ph type="sldNum" sz="quarter" idx="5"/>
          </p:nvPr>
        </p:nvSpPr>
        <p:spPr/>
        <p:txBody>
          <a:bodyPr/>
          <a:lstStyle/>
          <a:p>
            <a:fld id="{622A242E-6ECB-4C8B-96CC-BD5F02817D13}" type="slidenum">
              <a:rPr lang="en-US"/>
              <a:t>16</a:t>
            </a:fld>
            <a:endParaRPr lang="en-US"/>
          </a:p>
        </p:txBody>
      </p:sp>
    </p:spTree>
    <p:extLst>
      <p:ext uri="{BB962C8B-B14F-4D97-AF65-F5344CB8AC3E}">
        <p14:creationId xmlns:p14="http://schemas.microsoft.com/office/powerpoint/2010/main" val="157902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Josh</a:t>
            </a:r>
          </a:p>
        </p:txBody>
      </p:sp>
      <p:sp>
        <p:nvSpPr>
          <p:cNvPr id="4" name="Slide Number Placeholder 3"/>
          <p:cNvSpPr>
            <a:spLocks noGrp="1"/>
          </p:cNvSpPr>
          <p:nvPr>
            <p:ph type="sldNum" sz="quarter" idx="5"/>
          </p:nvPr>
        </p:nvSpPr>
        <p:spPr/>
        <p:txBody>
          <a:bodyPr/>
          <a:lstStyle/>
          <a:p>
            <a:fld id="{622A242E-6ECB-4C8B-96CC-BD5F02817D13}" type="slidenum">
              <a:t>18</a:t>
            </a:fld>
            <a:endParaRPr lang="en-US"/>
          </a:p>
        </p:txBody>
      </p:sp>
    </p:spTree>
    <p:extLst>
      <p:ext uri="{BB962C8B-B14F-4D97-AF65-F5344CB8AC3E}">
        <p14:creationId xmlns:p14="http://schemas.microsoft.com/office/powerpoint/2010/main" val="1633898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Josh</a:t>
            </a:r>
          </a:p>
          <a:p>
            <a:r>
              <a:rPr lang="en-US">
                <a:ea typeface="Calibri"/>
                <a:cs typeface="Calibri"/>
              </a:rPr>
              <a:t>David's curiosity leads him to experiment with the Neomorph substance, and the creatures it creates.  He develops a god complex, reinforcing his resentment for humans, which itself originated from his resentment of being treated as inferior by his creator.  David's creator made David and treated him poorly without a thought for consequences, and ultimately this results in the creation of the Xenomorphs.</a:t>
            </a:r>
          </a:p>
        </p:txBody>
      </p:sp>
      <p:sp>
        <p:nvSpPr>
          <p:cNvPr id="4" name="Slide Number Placeholder 3"/>
          <p:cNvSpPr>
            <a:spLocks noGrp="1"/>
          </p:cNvSpPr>
          <p:nvPr>
            <p:ph type="sldNum" sz="quarter" idx="5"/>
          </p:nvPr>
        </p:nvSpPr>
        <p:spPr/>
        <p:txBody>
          <a:bodyPr/>
          <a:lstStyle/>
          <a:p>
            <a:fld id="{622A242E-6ECB-4C8B-96CC-BD5F02817D13}" type="slidenum">
              <a:t>19</a:t>
            </a:fld>
            <a:endParaRPr lang="en-US"/>
          </a:p>
        </p:txBody>
      </p:sp>
    </p:spTree>
    <p:extLst>
      <p:ext uri="{BB962C8B-B14F-4D97-AF65-F5344CB8AC3E}">
        <p14:creationId xmlns:p14="http://schemas.microsoft.com/office/powerpoint/2010/main" val="3680857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ea typeface="Calibri"/>
                <a:cs typeface="Calibri"/>
              </a:rPr>
              <a:t>AI currently is seen as overhyping their capabilities making it seem as AI's like ChatGPT have a consciousness when it does not. Tends to forget the amount of human involvement with making AI work the way it is. </a:t>
            </a:r>
          </a:p>
          <a:p>
            <a:pPr marL="171450" indent="-171450">
              <a:buFont typeface="Calibri"/>
              <a:buChar char="-"/>
            </a:pPr>
            <a:r>
              <a:rPr lang="en-US">
                <a:ea typeface="Calibri"/>
                <a:cs typeface="Calibri"/>
              </a:rPr>
              <a:t>Sentience can be seen in multiple different ways depending on who you ask, whatever way you define sentience might be drastically different from someone else so whenever we finally make the first sentient AI we wont even realize what we have made.</a:t>
            </a:r>
          </a:p>
          <a:p>
            <a:pPr marL="171450" indent="-171450">
              <a:buFont typeface="Calibri"/>
              <a:buChar char="-"/>
            </a:pPr>
            <a:r>
              <a:rPr lang="en-US">
                <a:ea typeface="Calibri"/>
                <a:cs typeface="Calibri"/>
              </a:rPr>
              <a:t>IF and when we do create sentient AI we should treat it well and not like just some other invention because then it might take on the ideologies that we don't want them too. This could lead to events that are fictional in major movies in media and become real. </a:t>
            </a:r>
          </a:p>
        </p:txBody>
      </p:sp>
      <p:sp>
        <p:nvSpPr>
          <p:cNvPr id="4" name="Slide Number Placeholder 3"/>
          <p:cNvSpPr>
            <a:spLocks noGrp="1"/>
          </p:cNvSpPr>
          <p:nvPr>
            <p:ph type="sldNum" sz="quarter" idx="5"/>
          </p:nvPr>
        </p:nvSpPr>
        <p:spPr/>
        <p:txBody>
          <a:bodyPr/>
          <a:lstStyle/>
          <a:p>
            <a:fld id="{622A242E-6ECB-4C8B-96CC-BD5F02817D13}" type="slidenum">
              <a:rPr lang="en-US"/>
              <a:t>20</a:t>
            </a:fld>
            <a:endParaRPr lang="en-US"/>
          </a:p>
        </p:txBody>
      </p:sp>
    </p:spTree>
    <p:extLst>
      <p:ext uri="{BB962C8B-B14F-4D97-AF65-F5344CB8AC3E}">
        <p14:creationId xmlns:p14="http://schemas.microsoft.com/office/powerpoint/2010/main" val="1767563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Brian</a:t>
            </a:r>
            <a:endParaRPr lang="en-US">
              <a:ea typeface="Calibri"/>
              <a:cs typeface="Calibri"/>
            </a:endParaRPr>
          </a:p>
          <a:p>
            <a:r>
              <a:rPr lang="en-US">
                <a:ea typeface="Calibri"/>
                <a:cs typeface="Calibri"/>
              </a:rPr>
              <a:t>Our conclusions from this film are that general media gets AI wrong, There is a gap in </a:t>
            </a:r>
            <a:r>
              <a:rPr lang="en-US" err="1">
                <a:ea typeface="Calibri"/>
                <a:cs typeface="Calibri"/>
              </a:rPr>
              <a:t>knoweledge</a:t>
            </a:r>
            <a:r>
              <a:rPr lang="en-US">
                <a:ea typeface="Calibri"/>
                <a:cs typeface="Calibri"/>
              </a:rPr>
              <a:t> about what sentience actually is, and we should treat AI well.</a:t>
            </a:r>
            <a:endParaRPr lang="en-US"/>
          </a:p>
          <a:p>
            <a:r>
              <a:rPr lang="en-US">
                <a:ea typeface="Calibri"/>
                <a:cs typeface="Calibri"/>
              </a:rPr>
              <a:t> - While our current AI models approximate human thinking, AI in media mirrors it exactly. </a:t>
            </a:r>
          </a:p>
          <a:p>
            <a:pPr marL="171450" indent="-171450">
              <a:buFont typeface="Calibri"/>
              <a:buChar char="-"/>
            </a:pPr>
            <a:r>
              <a:rPr lang="en-US">
                <a:ea typeface="Calibri"/>
                <a:cs typeface="Calibri"/>
              </a:rPr>
              <a:t>Sentience itself has no conclusive definition or any test or mechanism to prove it. It is </a:t>
            </a:r>
            <a:r>
              <a:rPr lang="en-US" err="1">
                <a:ea typeface="Calibri"/>
                <a:cs typeface="Calibri"/>
              </a:rPr>
              <a:t>entierly</a:t>
            </a:r>
            <a:r>
              <a:rPr lang="en-US">
                <a:ea typeface="Calibri"/>
                <a:cs typeface="Calibri"/>
              </a:rPr>
              <a:t> possible the first sentient AI has already </a:t>
            </a:r>
            <a:r>
              <a:rPr lang="en-US" err="1">
                <a:ea typeface="Calibri"/>
                <a:cs typeface="Calibri"/>
              </a:rPr>
              <a:t>appereared</a:t>
            </a:r>
            <a:r>
              <a:rPr lang="en-US">
                <a:ea typeface="Calibri"/>
                <a:cs typeface="Calibri"/>
              </a:rPr>
              <a:t> and went unnoticed. It all depends on what defines sentience.</a:t>
            </a:r>
          </a:p>
          <a:p>
            <a:pPr marL="171450" indent="-171450">
              <a:buFont typeface="Calibri"/>
              <a:buChar char="-"/>
            </a:pPr>
            <a:r>
              <a:rPr lang="en-US">
                <a:ea typeface="Calibri"/>
                <a:cs typeface="Calibri"/>
              </a:rPr>
              <a:t>Our behavior towards AI has an influence over how it thinks. This also means it will mirror human tendencies, both good and bad. </a:t>
            </a:r>
          </a:p>
        </p:txBody>
      </p:sp>
      <p:sp>
        <p:nvSpPr>
          <p:cNvPr id="4" name="Slide Number Placeholder 3"/>
          <p:cNvSpPr>
            <a:spLocks noGrp="1"/>
          </p:cNvSpPr>
          <p:nvPr>
            <p:ph type="sldNum" sz="quarter" idx="5"/>
          </p:nvPr>
        </p:nvSpPr>
        <p:spPr/>
        <p:txBody>
          <a:bodyPr/>
          <a:lstStyle/>
          <a:p>
            <a:fld id="{622A242E-6ECB-4C8B-96CC-BD5F02817D13}" type="slidenum">
              <a:rPr lang="en-US"/>
              <a:t>3</a:t>
            </a:fld>
            <a:endParaRPr lang="en-US"/>
          </a:p>
        </p:txBody>
      </p:sp>
    </p:spTree>
    <p:extLst>
      <p:ext uri="{BB962C8B-B14F-4D97-AF65-F5344CB8AC3E}">
        <p14:creationId xmlns:p14="http://schemas.microsoft.com/office/powerpoint/2010/main" val="158937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Grant</a:t>
            </a:r>
          </a:p>
          <a:p>
            <a:pPr marL="171450" indent="-171450">
              <a:buFont typeface="Calibri"/>
              <a:buChar char="-"/>
            </a:pPr>
            <a:r>
              <a:rPr lang="en-US">
                <a:ea typeface="Calibri"/>
                <a:cs typeface="Calibri"/>
              </a:rPr>
              <a:t>Whenever you go see a science-fiction movie, or otherwise consume a piece of media that portrays advanced AI, your first instinct is probably to take it at face value and make a lot of assumptions of the state of that technology</a:t>
            </a:r>
          </a:p>
          <a:p>
            <a:pPr marL="171450" indent="-171450">
              <a:buFont typeface="Calibri"/>
              <a:buChar char="-"/>
            </a:pPr>
            <a:r>
              <a:rPr lang="en-US">
                <a:ea typeface="Calibri"/>
                <a:cs typeface="Calibri"/>
              </a:rPr>
              <a:t>You might think that it can feel emotions or that it can think like a human does</a:t>
            </a:r>
          </a:p>
          <a:p>
            <a:pPr marL="171450" indent="-171450">
              <a:buFont typeface="Calibri"/>
              <a:buChar char="-"/>
            </a:pPr>
            <a:r>
              <a:rPr lang="en-US">
                <a:ea typeface="Calibri"/>
                <a:cs typeface="Calibri"/>
              </a:rPr>
              <a:t>If you compare this idealistic idea of AI to the technology we have today, it's nowhere close and completely unrealistic</a:t>
            </a:r>
          </a:p>
        </p:txBody>
      </p:sp>
      <p:sp>
        <p:nvSpPr>
          <p:cNvPr id="4" name="Slide Number Placeholder 3"/>
          <p:cNvSpPr>
            <a:spLocks noGrp="1"/>
          </p:cNvSpPr>
          <p:nvPr>
            <p:ph type="sldNum" sz="quarter" idx="5"/>
          </p:nvPr>
        </p:nvSpPr>
        <p:spPr/>
        <p:txBody>
          <a:bodyPr/>
          <a:lstStyle/>
          <a:p>
            <a:fld id="{622A242E-6ECB-4C8B-96CC-BD5F02817D13}" type="slidenum">
              <a:t>4</a:t>
            </a:fld>
            <a:endParaRPr lang="en-US"/>
          </a:p>
        </p:txBody>
      </p:sp>
    </p:spTree>
    <p:extLst>
      <p:ext uri="{BB962C8B-B14F-4D97-AF65-F5344CB8AC3E}">
        <p14:creationId xmlns:p14="http://schemas.microsoft.com/office/powerpoint/2010/main" val="872596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Grant</a:t>
            </a:r>
          </a:p>
          <a:p>
            <a:pPr marL="171450" indent="-171450">
              <a:buFont typeface="Calibri"/>
              <a:buChar char="-"/>
            </a:pPr>
            <a:r>
              <a:rPr lang="en-US">
                <a:ea typeface="Calibri"/>
                <a:cs typeface="Calibri"/>
              </a:rPr>
              <a:t>AI in movies are often portrayed with realistic bodies, thoughts, and emotions. Usually this is in the form of human qualities, though the medium can change. (Mention Wallee)</a:t>
            </a:r>
          </a:p>
          <a:p>
            <a:pPr marL="171450" indent="-171450">
              <a:buFont typeface="Calibri"/>
              <a:buChar char="-"/>
            </a:pPr>
            <a:r>
              <a:rPr lang="en-US">
                <a:ea typeface="Calibri"/>
                <a:cs typeface="Calibri"/>
              </a:rPr>
              <a:t>They often seem to be capable of moral reasoning and sentience</a:t>
            </a:r>
          </a:p>
          <a:p>
            <a:pPr marL="171450" indent="-171450">
              <a:buFont typeface="Calibri"/>
              <a:buChar char="-"/>
            </a:pPr>
            <a:r>
              <a:rPr lang="en-US">
                <a:ea typeface="Calibri"/>
                <a:cs typeface="Calibri"/>
              </a:rPr>
              <a:t>Often leads to villainous roles after they deviate from their original purpose, or attempt to fulfill it</a:t>
            </a:r>
          </a:p>
          <a:p>
            <a:pPr marL="171450" indent="-171450">
              <a:buFont typeface="Calibri"/>
              <a:buChar char="-"/>
            </a:pPr>
            <a:endParaRPr lang="en-US">
              <a:ea typeface="Calibri"/>
              <a:cs typeface="Calibri"/>
            </a:endParaRPr>
          </a:p>
          <a:p>
            <a:r>
              <a:rPr lang="en-US">
                <a:ea typeface="Calibri"/>
                <a:cs typeface="Calibri"/>
              </a:rPr>
              <a:t>In real life</a:t>
            </a:r>
          </a:p>
          <a:p>
            <a:pPr marL="171450" indent="-171450">
              <a:buFont typeface="Calibri"/>
              <a:buChar char="-"/>
            </a:pPr>
            <a:r>
              <a:rPr lang="en-US">
                <a:ea typeface="Calibri"/>
                <a:cs typeface="Calibri"/>
              </a:rPr>
              <a:t>AI as it currently exists in real life is pretty harmless, mostly because most can't do much besides outputting text</a:t>
            </a:r>
          </a:p>
          <a:p>
            <a:pPr marL="171450" indent="-171450">
              <a:buFont typeface="Calibri"/>
              <a:buChar char="-"/>
            </a:pPr>
            <a:r>
              <a:rPr lang="en-US">
                <a:ea typeface="Calibri"/>
                <a:cs typeface="Calibri"/>
              </a:rPr>
              <a:t>There is a general understanding that they lack sentience, and cannot display emotions. Instead, they simulate them by mimicking the model they were trained on</a:t>
            </a:r>
          </a:p>
          <a:p>
            <a:pPr marL="171450" indent="-171450">
              <a:buFont typeface="Calibri"/>
              <a:buChar char="-"/>
            </a:pPr>
            <a:r>
              <a:rPr lang="en-US">
                <a:ea typeface="Calibri"/>
                <a:cs typeface="Calibri"/>
              </a:rPr>
              <a:t>Usually, they don't have a physical medium and are integrated into other systems. </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622A242E-6ECB-4C8B-96CC-BD5F02817D13}" type="slidenum">
              <a:t>5</a:t>
            </a:fld>
            <a:endParaRPr lang="en-US"/>
          </a:p>
        </p:txBody>
      </p:sp>
    </p:spTree>
    <p:extLst>
      <p:ext uri="{BB962C8B-B14F-4D97-AF65-F5344CB8AC3E}">
        <p14:creationId xmlns:p14="http://schemas.microsoft.com/office/powerpoint/2010/main" val="409230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Jack</a:t>
            </a:r>
          </a:p>
          <a:p>
            <a:pPr marL="171450" indent="-171450">
              <a:buFont typeface="Calibri"/>
              <a:buChar char="-"/>
            </a:pPr>
            <a:r>
              <a:rPr lang="en-US">
                <a:ea typeface="Calibri"/>
                <a:cs typeface="Calibri"/>
              </a:rPr>
              <a:t>But there's a very interesting counterargument to be made here, what if it's not the portrayal that's wrong, but our perspective instead.</a:t>
            </a:r>
          </a:p>
          <a:p>
            <a:pPr marL="171450" indent="-171450">
              <a:buFont typeface="Calibri"/>
              <a:buChar char="-"/>
            </a:pPr>
            <a:r>
              <a:rPr lang="en-US">
                <a:ea typeface="Calibri"/>
                <a:cs typeface="Calibri"/>
              </a:rPr>
              <a:t>Think back to the most recent depiction of AI in a move you've seen. What did you think it was capable of? What did you think it was doing? How close was its behavior to that of a human?</a:t>
            </a:r>
          </a:p>
          <a:p>
            <a:pPr marL="171450" indent="-171450">
              <a:buFont typeface="Calibri"/>
              <a:buChar char="-"/>
            </a:pPr>
            <a:r>
              <a:rPr lang="en-US">
                <a:ea typeface="Calibri"/>
                <a:cs typeface="Calibri"/>
              </a:rPr>
              <a:t>Now replace all of those pre-conceptions with what you think something like ChatGPT is capable of. Replace David with DeepSeek, replace Ultron with Grok, replace Hal 9000 with Microsoft Copilot</a:t>
            </a:r>
          </a:p>
          <a:p>
            <a:pPr marL="171450" indent="-171450">
              <a:buFont typeface="Calibri"/>
              <a:buChar char="-"/>
            </a:pPr>
            <a:r>
              <a:rPr lang="en-US">
                <a:ea typeface="Calibri"/>
                <a:cs typeface="Calibri"/>
              </a:rPr>
              <a:t>Are they really computers that can think or feel? Or is it all just an </a:t>
            </a:r>
            <a:r>
              <a:rPr lang="en-US" err="1">
                <a:ea typeface="Calibri"/>
                <a:cs typeface="Calibri"/>
              </a:rPr>
              <a:t>aproximation</a:t>
            </a:r>
            <a:r>
              <a:rPr lang="en-US">
                <a:ea typeface="Calibri"/>
                <a:cs typeface="Calibri"/>
              </a:rPr>
              <a:t>?</a:t>
            </a:r>
          </a:p>
          <a:p>
            <a:pPr marL="171450" indent="-171450">
              <a:buFont typeface="Calibri"/>
              <a:buChar char="-"/>
            </a:pPr>
            <a:r>
              <a:rPr lang="en-US">
                <a:ea typeface="Calibri"/>
                <a:cs typeface="Calibri"/>
              </a:rPr>
              <a:t>For the most villainous AI, did their violent tendencies come from their free will, or their training data based on human experience?</a:t>
            </a:r>
          </a:p>
        </p:txBody>
      </p:sp>
      <p:sp>
        <p:nvSpPr>
          <p:cNvPr id="4" name="Slide Number Placeholder 3"/>
          <p:cNvSpPr>
            <a:spLocks noGrp="1"/>
          </p:cNvSpPr>
          <p:nvPr>
            <p:ph type="sldNum" sz="quarter" idx="5"/>
          </p:nvPr>
        </p:nvSpPr>
        <p:spPr/>
        <p:txBody>
          <a:bodyPr/>
          <a:lstStyle/>
          <a:p>
            <a:fld id="{622A242E-6ECB-4C8B-96CC-BD5F02817D13}" type="slidenum">
              <a:t>6</a:t>
            </a:fld>
            <a:endParaRPr lang="en-US"/>
          </a:p>
        </p:txBody>
      </p:sp>
    </p:spTree>
    <p:extLst>
      <p:ext uri="{BB962C8B-B14F-4D97-AF65-F5344CB8AC3E}">
        <p14:creationId xmlns:p14="http://schemas.microsoft.com/office/powerpoint/2010/main" val="1914563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Josh</a:t>
            </a:r>
          </a:p>
          <a:p>
            <a:r>
              <a:rPr lang="en-US" dirty="0">
                <a:ea typeface="Calibri"/>
                <a:cs typeface="Calibri"/>
              </a:rPr>
              <a:t>In the movie, David was the synth assigned to the ship Prometheus, and eventually was stranded on Paradise, where the crew of the Covenant finds him.  David, during the length of his existence, had developed intense emotions, and a superiority complex, believing that humans were inferior and must be wiped out.  However, despite his belief that he is something different, the emotions he feels and the feeling of superiority he develops are all very human things to experience.  Just like LLMs today, David learned to experience these things through interacting with humanity, and thus his ideas originate from the very thing he hates so much.</a:t>
            </a:r>
          </a:p>
        </p:txBody>
      </p:sp>
      <p:sp>
        <p:nvSpPr>
          <p:cNvPr id="4" name="Slide Number Placeholder 3"/>
          <p:cNvSpPr>
            <a:spLocks noGrp="1"/>
          </p:cNvSpPr>
          <p:nvPr>
            <p:ph type="sldNum" sz="quarter" idx="5"/>
          </p:nvPr>
        </p:nvSpPr>
        <p:spPr/>
        <p:txBody>
          <a:bodyPr/>
          <a:lstStyle/>
          <a:p>
            <a:fld id="{622A242E-6ECB-4C8B-96CC-BD5F02817D13}" type="slidenum">
              <a:t>7</a:t>
            </a:fld>
            <a:endParaRPr lang="en-US"/>
          </a:p>
        </p:txBody>
      </p:sp>
    </p:spTree>
    <p:extLst>
      <p:ext uri="{BB962C8B-B14F-4D97-AF65-F5344CB8AC3E}">
        <p14:creationId xmlns:p14="http://schemas.microsoft.com/office/powerpoint/2010/main" val="1138308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Jack</a:t>
            </a:r>
          </a:p>
          <a:p>
            <a:pPr marL="171450" indent="-171450">
              <a:buFont typeface="Calibri"/>
              <a:buChar char="-"/>
            </a:pPr>
            <a:r>
              <a:rPr lang="en-US">
                <a:ea typeface="Calibri"/>
                <a:cs typeface="Calibri"/>
              </a:rPr>
              <a:t>Another topic we wanted to pursue was whether or not today's AI is even close to the idealistic portrayal of a sentient AI that you always see in movies, and to do that, we need to ask ourselves...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22A242E-6ECB-4C8B-96CC-BD5F02817D13}" type="slidenum">
              <a:t>8</a:t>
            </a:fld>
            <a:endParaRPr lang="en-US"/>
          </a:p>
        </p:txBody>
      </p:sp>
    </p:spTree>
    <p:extLst>
      <p:ext uri="{BB962C8B-B14F-4D97-AF65-F5344CB8AC3E}">
        <p14:creationId xmlns:p14="http://schemas.microsoft.com/office/powerpoint/2010/main" val="847656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5C77B-70F8-87CE-1AC2-49FC90779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C3F38-E1DF-4EE4-C91D-A11CF68EE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0E571-9B74-90C3-F77C-8D3BC53E8118}"/>
              </a:ext>
            </a:extLst>
          </p:cNvPr>
          <p:cNvSpPr>
            <a:spLocks noGrp="1"/>
          </p:cNvSpPr>
          <p:nvPr>
            <p:ph type="body" idx="1"/>
          </p:nvPr>
        </p:nvSpPr>
        <p:spPr/>
        <p:txBody>
          <a:bodyPr/>
          <a:lstStyle/>
          <a:p>
            <a:r>
              <a:rPr lang="en-US">
                <a:ea typeface="Calibri"/>
                <a:cs typeface="Calibri"/>
              </a:rPr>
              <a:t>Jack</a:t>
            </a:r>
          </a:p>
          <a:p>
            <a:pPr marL="171450" indent="-171450">
              <a:buFont typeface="Calibri"/>
              <a:buChar char="-"/>
            </a:pPr>
            <a:r>
              <a:rPr lang="en-US">
                <a:ea typeface="Calibri"/>
                <a:cs typeface="Calibri"/>
              </a:rPr>
              <a:t>Vamp/improv about the importance of understanding sentience for this topic and the many angles that you can use to define it, but...</a:t>
            </a:r>
          </a:p>
        </p:txBody>
      </p:sp>
      <p:sp>
        <p:nvSpPr>
          <p:cNvPr id="4" name="Slide Number Placeholder 3">
            <a:extLst>
              <a:ext uri="{FF2B5EF4-FFF2-40B4-BE49-F238E27FC236}">
                <a16:creationId xmlns:a16="http://schemas.microsoft.com/office/drawing/2014/main" id="{962EA5A1-3509-B7F9-61EE-E6F57855E4CC}"/>
              </a:ext>
            </a:extLst>
          </p:cNvPr>
          <p:cNvSpPr>
            <a:spLocks noGrp="1"/>
          </p:cNvSpPr>
          <p:nvPr>
            <p:ph type="sldNum" sz="quarter" idx="5"/>
          </p:nvPr>
        </p:nvSpPr>
        <p:spPr/>
        <p:txBody>
          <a:bodyPr/>
          <a:lstStyle/>
          <a:p>
            <a:fld id="{622A242E-6ECB-4C8B-96CC-BD5F02817D13}" type="slidenum">
              <a:t>9</a:t>
            </a:fld>
            <a:endParaRPr lang="en-US"/>
          </a:p>
        </p:txBody>
      </p:sp>
    </p:spTree>
    <p:extLst>
      <p:ext uri="{BB962C8B-B14F-4D97-AF65-F5344CB8AC3E}">
        <p14:creationId xmlns:p14="http://schemas.microsoft.com/office/powerpoint/2010/main" val="715990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Jack</a:t>
            </a:r>
          </a:p>
          <a:p>
            <a:pPr marL="171450" indent="-171450">
              <a:buFont typeface="Calibri"/>
              <a:buChar char="-"/>
            </a:pPr>
            <a:r>
              <a:rPr lang="en-US">
                <a:ea typeface="Calibri"/>
                <a:cs typeface="Calibri"/>
              </a:rPr>
              <a:t>We don't know how our own consciousness and sentience works, so it's very hard for us to formally define it</a:t>
            </a:r>
          </a:p>
        </p:txBody>
      </p:sp>
      <p:sp>
        <p:nvSpPr>
          <p:cNvPr id="4" name="Slide Number Placeholder 3"/>
          <p:cNvSpPr>
            <a:spLocks noGrp="1"/>
          </p:cNvSpPr>
          <p:nvPr>
            <p:ph type="sldNum" sz="quarter" idx="5"/>
          </p:nvPr>
        </p:nvSpPr>
        <p:spPr/>
        <p:txBody>
          <a:bodyPr/>
          <a:lstStyle/>
          <a:p>
            <a:fld id="{622A242E-6ECB-4C8B-96CC-BD5F02817D13}" type="slidenum">
              <a:t>10</a:t>
            </a:fld>
            <a:endParaRPr lang="en-US"/>
          </a:p>
        </p:txBody>
      </p:sp>
    </p:spTree>
    <p:extLst>
      <p:ext uri="{BB962C8B-B14F-4D97-AF65-F5344CB8AC3E}">
        <p14:creationId xmlns:p14="http://schemas.microsoft.com/office/powerpoint/2010/main" val="3015517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google.com/url?sa=i&amp;url=https%3A%2F%2Fwww.theatlantic.com%2Fentertainment%2Farchive%2F2017%2F05%2Fwhy-prometheus-deserves-to-be-taken-seriously%2F527151%2F&amp;psig=AOvVaw2oVD1X46onu7bG4PuZTtu-&amp;ust=1746721881339000&amp;source=images&amp;cd=vfe&amp;opi=89978449&amp;ved=0CBQQjRxqFwoTCIjd9aHkkY0DFQAAAAAdAAAAABA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encrypted-tbn0.gstatic.com/images?q=tbn:ANd9GcTeA2oQTtGwlJuoGKBHkBCA89g-0Ig1FxBNhcP2G8aMiMJapSAfHVIl_kvMH5MCnWzh__Q&amp;usqp=CA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avp.fandom.com/wiki/Elizabeth_Sha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ew.com/movies/2017/05/22/alien-covenant-michael-fassbender-role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eurekalert.org/news-releases/1068915"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static0.gamerantimages.com/wordpress/wp-content/uploads/2023/06/ultron_clenching_a_fist_in_avengers_age_of_ultron.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static.wikia.nocookie.net/prometheus/images/1/17/David_8.jpg/revision/latest?cb=2012081721303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96525"/>
          </a:xfrm>
          <a:custGeom>
            <a:avLst/>
            <a:gdLst/>
            <a:ahLst/>
            <a:cxnLst/>
            <a:rect l="l" t="t" r="r" b="b"/>
            <a:pathLst>
              <a:path w="18288000" h="10296525">
                <a:moveTo>
                  <a:pt x="0" y="0"/>
                </a:moveTo>
                <a:lnTo>
                  <a:pt x="18288000" y="0"/>
                </a:lnTo>
                <a:lnTo>
                  <a:pt x="18288000" y="10296525"/>
                </a:lnTo>
                <a:lnTo>
                  <a:pt x="0" y="10296525"/>
                </a:lnTo>
                <a:lnTo>
                  <a:pt x="0" y="0"/>
                </a:lnTo>
                <a:close/>
              </a:path>
            </a:pathLst>
          </a:custGeom>
          <a:blipFill>
            <a:blip r:embed="rId2"/>
            <a:stretch>
              <a:fillRect/>
            </a:stretch>
          </a:blipFill>
        </p:spPr>
      </p:sp>
      <p:grpSp>
        <p:nvGrpSpPr>
          <p:cNvPr id="3" name="Group 3"/>
          <p:cNvGrpSpPr>
            <a:grpSpLocks noChangeAspect="1"/>
          </p:cNvGrpSpPr>
          <p:nvPr/>
        </p:nvGrpSpPr>
        <p:grpSpPr>
          <a:xfrm>
            <a:off x="1081656" y="8754234"/>
            <a:ext cx="16124678" cy="258826"/>
            <a:chOff x="1145159" y="8817737"/>
            <a:chExt cx="16124681" cy="258826"/>
          </a:xfrm>
        </p:grpSpPr>
        <p:sp>
          <p:nvSpPr>
            <p:cNvPr id="5" name="Freeform 5"/>
            <p:cNvSpPr/>
            <p:nvPr/>
          </p:nvSpPr>
          <p:spPr>
            <a:xfrm>
              <a:off x="1145159" y="8817737"/>
              <a:ext cx="2775077" cy="171450"/>
            </a:xfrm>
            <a:custGeom>
              <a:avLst/>
              <a:gdLst/>
              <a:ahLst/>
              <a:cxnLst/>
              <a:rect l="l" t="t" r="r" b="b"/>
              <a:pathLst>
                <a:path w="2775077" h="171450">
                  <a:moveTo>
                    <a:pt x="0" y="0"/>
                  </a:moveTo>
                  <a:lnTo>
                    <a:pt x="2775077" y="0"/>
                  </a:lnTo>
                  <a:lnTo>
                    <a:pt x="2775077" y="171450"/>
                  </a:lnTo>
                  <a:lnTo>
                    <a:pt x="0" y="171450"/>
                  </a:lnTo>
                  <a:close/>
                </a:path>
              </a:pathLst>
            </a:custGeom>
            <a:solidFill>
              <a:srgbClr val="FFFFFF"/>
            </a:solidFill>
          </p:spPr>
        </p:sp>
        <p:sp>
          <p:nvSpPr>
            <p:cNvPr id="6" name="Freeform 6"/>
            <p:cNvSpPr/>
            <p:nvPr/>
          </p:nvSpPr>
          <p:spPr>
            <a:xfrm>
              <a:off x="14494763" y="8905113"/>
              <a:ext cx="2775077" cy="171450"/>
            </a:xfrm>
            <a:custGeom>
              <a:avLst/>
              <a:gdLst/>
              <a:ahLst/>
              <a:cxnLst/>
              <a:rect l="l" t="t" r="r" b="b"/>
              <a:pathLst>
                <a:path w="2775077" h="171450">
                  <a:moveTo>
                    <a:pt x="0" y="0"/>
                  </a:moveTo>
                  <a:lnTo>
                    <a:pt x="2775077" y="0"/>
                  </a:lnTo>
                  <a:lnTo>
                    <a:pt x="2775077" y="171450"/>
                  </a:lnTo>
                  <a:lnTo>
                    <a:pt x="0" y="171450"/>
                  </a:lnTo>
                  <a:close/>
                </a:path>
              </a:pathLst>
            </a:custGeom>
            <a:solidFill>
              <a:srgbClr val="FFFFFF"/>
            </a:solidFill>
          </p:spPr>
        </p:sp>
      </p:grpSp>
      <p:sp>
        <p:nvSpPr>
          <p:cNvPr id="7" name="TextBox 7"/>
          <p:cNvSpPr txBox="1"/>
          <p:nvPr/>
        </p:nvSpPr>
        <p:spPr>
          <a:xfrm>
            <a:off x="2117569" y="7114832"/>
            <a:ext cx="14333677" cy="2412840"/>
          </a:xfrm>
          <a:prstGeom prst="rect">
            <a:avLst/>
          </a:prstGeom>
        </p:spPr>
        <p:txBody>
          <a:bodyPr lIns="0" tIns="0" rIns="0" bIns="0" rtlCol="0" anchor="t">
            <a:spAutoFit/>
          </a:bodyPr>
          <a:lstStyle/>
          <a:p>
            <a:pPr algn="ctr">
              <a:lnSpc>
                <a:spcPts val="10711"/>
              </a:lnSpc>
            </a:pPr>
            <a:r>
              <a:rPr lang="en-US" sz="6000" b="1" spc="2797" err="1">
                <a:solidFill>
                  <a:srgbClr val="FFFFFF"/>
                </a:solidFill>
                <a:latin typeface="Exo 2 Bold"/>
                <a:ea typeface="Exo 2 Bold"/>
                <a:cs typeface="Exo 2 Bold"/>
                <a:sym typeface="Exo 2 Bold"/>
              </a:rPr>
              <a:t>Alien:Covenant</a:t>
            </a:r>
            <a:endParaRPr lang="en-US" sz="6000" b="1" spc="2797">
              <a:solidFill>
                <a:srgbClr val="FFFFFF"/>
              </a:solidFill>
              <a:latin typeface="Exo 2 Bold"/>
              <a:ea typeface="Exo 2 Bold"/>
              <a:cs typeface="Exo 2 Bold"/>
            </a:endParaRPr>
          </a:p>
          <a:p>
            <a:pPr algn="ctr">
              <a:lnSpc>
                <a:spcPts val="9344"/>
              </a:lnSpc>
            </a:pPr>
            <a:r>
              <a:rPr lang="en-US" sz="6000" b="1" spc="1454">
                <a:solidFill>
                  <a:srgbClr val="FFFFFF"/>
                </a:solidFill>
                <a:latin typeface="Exo 2 Bold"/>
                <a:ea typeface="Exo 2 Bold"/>
                <a:cs typeface="Exo 2 Bold"/>
                <a:sym typeface="Exo 2 Bold"/>
              </a:rPr>
              <a:t>Thematic Deep Dive</a:t>
            </a:r>
            <a:endParaRPr lang="en-US" sz="6000" b="1" spc="1454">
              <a:solidFill>
                <a:srgbClr val="FFFFFF"/>
              </a:solidFill>
              <a:latin typeface="Exo 2 Bold"/>
              <a:ea typeface="Exo 2 Bold"/>
              <a:cs typeface="Exo 2 Bold"/>
            </a:endParaRPr>
          </a:p>
        </p:txBody>
      </p:sp>
      <p:sp>
        <p:nvSpPr>
          <p:cNvPr id="4" name="TextBox 3">
            <a:extLst>
              <a:ext uri="{FF2B5EF4-FFF2-40B4-BE49-F238E27FC236}">
                <a16:creationId xmlns:a16="http://schemas.microsoft.com/office/drawing/2014/main" id="{732697D7-5633-C62D-1C3E-671B9432DBC3}"/>
              </a:ext>
            </a:extLst>
          </p:cNvPr>
          <p:cNvSpPr txBox="1"/>
          <p:nvPr/>
        </p:nvSpPr>
        <p:spPr>
          <a:xfrm>
            <a:off x="17639315" y="-2148"/>
            <a:ext cx="64566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a:t>
            </a:r>
            <a:endParaRPr lang="en-US" sz="3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3"/>
            <a:stretch>
              <a:fillRect/>
            </a:stretch>
          </a:blipFill>
        </p:spPr>
      </p:sp>
      <p:grpSp>
        <p:nvGrpSpPr>
          <p:cNvPr id="3" name="Group 3"/>
          <p:cNvGrpSpPr>
            <a:grpSpLocks noChangeAspect="1"/>
          </p:cNvGrpSpPr>
          <p:nvPr/>
        </p:nvGrpSpPr>
        <p:grpSpPr>
          <a:xfrm>
            <a:off x="0" y="7612980"/>
            <a:ext cx="18288000" cy="1645320"/>
            <a:chOff x="0" y="0"/>
            <a:chExt cx="18288000" cy="1645323"/>
          </a:xfrm>
        </p:grpSpPr>
        <p:sp>
          <p:nvSpPr>
            <p:cNvPr id="4" name="Freeform 4"/>
            <p:cNvSpPr/>
            <p:nvPr/>
          </p:nvSpPr>
          <p:spPr>
            <a:xfrm>
              <a:off x="0" y="0"/>
              <a:ext cx="18288000" cy="1645285"/>
            </a:xfrm>
            <a:custGeom>
              <a:avLst/>
              <a:gdLst/>
              <a:ahLst/>
              <a:cxnLst/>
              <a:rect l="l" t="t" r="r" b="b"/>
              <a:pathLst>
                <a:path w="18288000" h="1645285">
                  <a:moveTo>
                    <a:pt x="0" y="0"/>
                  </a:moveTo>
                  <a:lnTo>
                    <a:pt x="0" y="1645285"/>
                  </a:lnTo>
                  <a:lnTo>
                    <a:pt x="18288000" y="1645285"/>
                  </a:lnTo>
                  <a:lnTo>
                    <a:pt x="18288000" y="0"/>
                  </a:lnTo>
                  <a:close/>
                </a:path>
              </a:pathLst>
            </a:custGeom>
            <a:solidFill>
              <a:srgbClr val="FFFFFF"/>
            </a:solidFill>
          </p:spPr>
        </p:sp>
      </p:grpSp>
      <p:sp>
        <p:nvSpPr>
          <p:cNvPr id="5" name="TextBox 5"/>
          <p:cNvSpPr txBox="1"/>
          <p:nvPr/>
        </p:nvSpPr>
        <p:spPr>
          <a:xfrm>
            <a:off x="4812548" y="7630496"/>
            <a:ext cx="7856521" cy="1436291"/>
          </a:xfrm>
          <a:prstGeom prst="rect">
            <a:avLst/>
          </a:prstGeom>
        </p:spPr>
        <p:txBody>
          <a:bodyPr wrap="square" lIns="0" tIns="0" rIns="0" bIns="0" rtlCol="0" anchor="t">
            <a:spAutoFit/>
          </a:bodyPr>
          <a:lstStyle/>
          <a:p>
            <a:pPr algn="l">
              <a:lnSpc>
                <a:spcPts val="11199"/>
              </a:lnSpc>
            </a:pPr>
            <a:r>
              <a:rPr lang="en-US" sz="7999" spc="239">
                <a:solidFill>
                  <a:srgbClr val="1C353C"/>
                </a:solidFill>
                <a:latin typeface="Organic"/>
                <a:ea typeface="Organic"/>
                <a:cs typeface="Organic"/>
                <a:sym typeface="Organic"/>
              </a:rPr>
              <a:t>We Don’t Know</a:t>
            </a:r>
          </a:p>
        </p:txBody>
      </p:sp>
      <p:sp>
        <p:nvSpPr>
          <p:cNvPr id="6" name="TextBox 6"/>
          <p:cNvSpPr txBox="1"/>
          <p:nvPr/>
        </p:nvSpPr>
        <p:spPr>
          <a:xfrm>
            <a:off x="15633430" y="9872043"/>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7" name="TextBox 6">
            <a:extLst>
              <a:ext uri="{FF2B5EF4-FFF2-40B4-BE49-F238E27FC236}">
                <a16:creationId xmlns:a16="http://schemas.microsoft.com/office/drawing/2014/main" id="{67C7260A-3AF8-5535-660C-3BBF09C5204B}"/>
              </a:ext>
            </a:extLst>
          </p:cNvPr>
          <p:cNvSpPr txBox="1"/>
          <p:nvPr/>
        </p:nvSpPr>
        <p:spPr>
          <a:xfrm>
            <a:off x="17607434" y="0"/>
            <a:ext cx="73291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chemeClr val="bg1"/>
                </a:solidFill>
                <a:ea typeface="Calibri"/>
                <a:cs typeface="Calibri"/>
              </a:rPr>
              <a:t>10</a:t>
            </a:r>
            <a:endParaRPr lang="en-US" sz="3000">
              <a:solidFill>
                <a:schemeClr val="bg1"/>
              </a:solidFill>
              <a:ea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16228228" cy="1645320"/>
            <a:chOff x="0" y="0"/>
            <a:chExt cx="16228225" cy="1645310"/>
          </a:xfrm>
        </p:grpSpPr>
        <p:sp>
          <p:nvSpPr>
            <p:cNvPr id="3" name="Freeform 3"/>
            <p:cNvSpPr/>
            <p:nvPr/>
          </p:nvSpPr>
          <p:spPr>
            <a:xfrm>
              <a:off x="0" y="0"/>
              <a:ext cx="16228188" cy="1645285"/>
            </a:xfrm>
            <a:custGeom>
              <a:avLst/>
              <a:gdLst/>
              <a:ahLst/>
              <a:cxnLst/>
              <a:rect l="l" t="t" r="r" b="b"/>
              <a:pathLst>
                <a:path w="16228188" h="1645285">
                  <a:moveTo>
                    <a:pt x="0" y="0"/>
                  </a:moveTo>
                  <a:lnTo>
                    <a:pt x="0" y="1645285"/>
                  </a:lnTo>
                  <a:lnTo>
                    <a:pt x="16228188" y="1645285"/>
                  </a:lnTo>
                  <a:lnTo>
                    <a:pt x="16228188" y="0"/>
                  </a:lnTo>
                  <a:close/>
                </a:path>
              </a:pathLst>
            </a:custGeom>
            <a:solidFill>
              <a:srgbClr val="394759"/>
            </a:solidFill>
          </p:spPr>
        </p:sp>
      </p:grpSp>
      <p:grpSp>
        <p:nvGrpSpPr>
          <p:cNvPr id="4" name="Group 4"/>
          <p:cNvGrpSpPr>
            <a:grpSpLocks noChangeAspect="1"/>
          </p:cNvGrpSpPr>
          <p:nvPr/>
        </p:nvGrpSpPr>
        <p:grpSpPr>
          <a:xfrm>
            <a:off x="5381006" y="3101007"/>
            <a:ext cx="11933720" cy="6220797"/>
            <a:chOff x="0" y="0"/>
            <a:chExt cx="11933720" cy="6220790"/>
          </a:xfrm>
        </p:grpSpPr>
        <p:sp>
          <p:nvSpPr>
            <p:cNvPr id="5" name="Freeform 5"/>
            <p:cNvSpPr/>
            <p:nvPr/>
          </p:nvSpPr>
          <p:spPr>
            <a:xfrm>
              <a:off x="63500" y="63500"/>
              <a:ext cx="11806682" cy="6093841"/>
            </a:xfrm>
            <a:custGeom>
              <a:avLst/>
              <a:gdLst/>
              <a:ahLst/>
              <a:cxnLst/>
              <a:rect l="l" t="t" r="r" b="b"/>
              <a:pathLst>
                <a:path w="11806682" h="6093841">
                  <a:moveTo>
                    <a:pt x="0" y="0"/>
                  </a:moveTo>
                  <a:lnTo>
                    <a:pt x="11806682" y="0"/>
                  </a:lnTo>
                  <a:lnTo>
                    <a:pt x="11806682" y="6093841"/>
                  </a:lnTo>
                  <a:lnTo>
                    <a:pt x="0" y="6093841"/>
                  </a:lnTo>
                  <a:close/>
                </a:path>
              </a:pathLst>
            </a:custGeom>
            <a:solidFill>
              <a:srgbClr val="394759"/>
            </a:solidFill>
          </p:spPr>
        </p:sp>
        <p:sp>
          <p:nvSpPr>
            <p:cNvPr id="6" name="Freeform 6"/>
            <p:cNvSpPr/>
            <p:nvPr/>
          </p:nvSpPr>
          <p:spPr>
            <a:xfrm>
              <a:off x="1012698" y="1118108"/>
              <a:ext cx="123698" cy="123698"/>
            </a:xfrm>
            <a:custGeom>
              <a:avLst/>
              <a:gdLst/>
              <a:ahLst/>
              <a:cxnLst/>
              <a:rect l="l" t="t" r="r" b="b"/>
              <a:pathLst>
                <a:path w="123698" h="123698">
                  <a:moveTo>
                    <a:pt x="123698" y="61849"/>
                  </a:moveTo>
                  <a:cubicBezTo>
                    <a:pt x="123698" y="65913"/>
                    <a:pt x="123317" y="69977"/>
                    <a:pt x="122555" y="73914"/>
                  </a:cubicBezTo>
                  <a:cubicBezTo>
                    <a:pt x="121793" y="77851"/>
                    <a:pt x="120650" y="81788"/>
                    <a:pt x="118999" y="85471"/>
                  </a:cubicBezTo>
                  <a:cubicBezTo>
                    <a:pt x="117348" y="89154"/>
                    <a:pt x="115570" y="92837"/>
                    <a:pt x="113284" y="96139"/>
                  </a:cubicBezTo>
                  <a:cubicBezTo>
                    <a:pt x="110998" y="99441"/>
                    <a:pt x="108458" y="102616"/>
                    <a:pt x="105537" y="105537"/>
                  </a:cubicBezTo>
                  <a:cubicBezTo>
                    <a:pt x="102616" y="108458"/>
                    <a:pt x="99568" y="110998"/>
                    <a:pt x="96139" y="113284"/>
                  </a:cubicBezTo>
                  <a:cubicBezTo>
                    <a:pt x="92710" y="115570"/>
                    <a:pt x="89154" y="117475"/>
                    <a:pt x="85471" y="118999"/>
                  </a:cubicBezTo>
                  <a:cubicBezTo>
                    <a:pt x="81788" y="120523"/>
                    <a:pt x="77851" y="121666"/>
                    <a:pt x="73914" y="122555"/>
                  </a:cubicBezTo>
                  <a:cubicBezTo>
                    <a:pt x="69977" y="123444"/>
                    <a:pt x="65913" y="123698"/>
                    <a:pt x="61849" y="123698"/>
                  </a:cubicBezTo>
                  <a:cubicBezTo>
                    <a:pt x="57785" y="123698"/>
                    <a:pt x="53721" y="123317"/>
                    <a:pt x="49784" y="122555"/>
                  </a:cubicBezTo>
                  <a:cubicBezTo>
                    <a:pt x="45847" y="121793"/>
                    <a:pt x="41910" y="120650"/>
                    <a:pt x="38227" y="118999"/>
                  </a:cubicBezTo>
                  <a:cubicBezTo>
                    <a:pt x="34544" y="117348"/>
                    <a:pt x="30861" y="115570"/>
                    <a:pt x="27559" y="113284"/>
                  </a:cubicBezTo>
                  <a:cubicBezTo>
                    <a:pt x="24257" y="110998"/>
                    <a:pt x="21082" y="108458"/>
                    <a:pt x="18161" y="105537"/>
                  </a:cubicBezTo>
                  <a:cubicBezTo>
                    <a:pt x="15240" y="102616"/>
                    <a:pt x="12700" y="99568"/>
                    <a:pt x="10414" y="96139"/>
                  </a:cubicBezTo>
                  <a:cubicBezTo>
                    <a:pt x="8128" y="92710"/>
                    <a:pt x="6223" y="89154"/>
                    <a:pt x="4699" y="85471"/>
                  </a:cubicBezTo>
                  <a:cubicBezTo>
                    <a:pt x="3175" y="81788"/>
                    <a:pt x="2032" y="77851"/>
                    <a:pt x="1143" y="73914"/>
                  </a:cubicBezTo>
                  <a:cubicBezTo>
                    <a:pt x="254" y="69977"/>
                    <a:pt x="0" y="65913"/>
                    <a:pt x="0" y="61849"/>
                  </a:cubicBezTo>
                  <a:cubicBezTo>
                    <a:pt x="0" y="57785"/>
                    <a:pt x="381" y="53721"/>
                    <a:pt x="1143" y="49784"/>
                  </a:cubicBezTo>
                  <a:cubicBezTo>
                    <a:pt x="1905" y="45847"/>
                    <a:pt x="3048" y="41910"/>
                    <a:pt x="4699" y="38227"/>
                  </a:cubicBezTo>
                  <a:cubicBezTo>
                    <a:pt x="6350" y="34544"/>
                    <a:pt x="8128" y="30861"/>
                    <a:pt x="10414" y="27559"/>
                  </a:cubicBezTo>
                  <a:cubicBezTo>
                    <a:pt x="12700" y="24257"/>
                    <a:pt x="15240" y="21082"/>
                    <a:pt x="18161" y="18161"/>
                  </a:cubicBezTo>
                  <a:cubicBezTo>
                    <a:pt x="21082" y="15240"/>
                    <a:pt x="24130" y="12700"/>
                    <a:pt x="27559" y="10414"/>
                  </a:cubicBezTo>
                  <a:cubicBezTo>
                    <a:pt x="30988" y="8128"/>
                    <a:pt x="34544" y="6223"/>
                    <a:pt x="38227" y="4699"/>
                  </a:cubicBezTo>
                  <a:cubicBezTo>
                    <a:pt x="41910" y="3175"/>
                    <a:pt x="45847" y="2032"/>
                    <a:pt x="49784" y="1143"/>
                  </a:cubicBezTo>
                  <a:cubicBezTo>
                    <a:pt x="53721" y="254"/>
                    <a:pt x="57785" y="0"/>
                    <a:pt x="61849" y="0"/>
                  </a:cubicBezTo>
                  <a:cubicBezTo>
                    <a:pt x="65913" y="0"/>
                    <a:pt x="69977" y="381"/>
                    <a:pt x="73914" y="1143"/>
                  </a:cubicBezTo>
                  <a:cubicBezTo>
                    <a:pt x="77851" y="1905"/>
                    <a:pt x="81788" y="3048"/>
                    <a:pt x="85471" y="4699"/>
                  </a:cubicBezTo>
                  <a:cubicBezTo>
                    <a:pt x="89154" y="6350"/>
                    <a:pt x="92837" y="8128"/>
                    <a:pt x="96139" y="10414"/>
                  </a:cubicBezTo>
                  <a:cubicBezTo>
                    <a:pt x="99441" y="12700"/>
                    <a:pt x="102616" y="15240"/>
                    <a:pt x="105537" y="18161"/>
                  </a:cubicBezTo>
                  <a:cubicBezTo>
                    <a:pt x="108458" y="21082"/>
                    <a:pt x="110998" y="24130"/>
                    <a:pt x="113284" y="27559"/>
                  </a:cubicBezTo>
                  <a:cubicBezTo>
                    <a:pt x="115570" y="30988"/>
                    <a:pt x="117475" y="34544"/>
                    <a:pt x="118999" y="38227"/>
                  </a:cubicBezTo>
                  <a:cubicBezTo>
                    <a:pt x="120523" y="41910"/>
                    <a:pt x="121666" y="45847"/>
                    <a:pt x="122555" y="49784"/>
                  </a:cubicBezTo>
                  <a:cubicBezTo>
                    <a:pt x="123444" y="53721"/>
                    <a:pt x="123698" y="57785"/>
                    <a:pt x="123698" y="61849"/>
                  </a:cubicBezTo>
                  <a:close/>
                </a:path>
              </a:pathLst>
            </a:custGeom>
            <a:solidFill>
              <a:srgbClr val="FFFFFF"/>
            </a:solidFill>
          </p:spPr>
        </p:sp>
        <p:sp>
          <p:nvSpPr>
            <p:cNvPr id="7" name="Freeform 7"/>
            <p:cNvSpPr/>
            <p:nvPr/>
          </p:nvSpPr>
          <p:spPr>
            <a:xfrm>
              <a:off x="1012698" y="2108708"/>
              <a:ext cx="123698" cy="123698"/>
            </a:xfrm>
            <a:custGeom>
              <a:avLst/>
              <a:gdLst/>
              <a:ahLst/>
              <a:cxnLst/>
              <a:rect l="l" t="t" r="r" b="b"/>
              <a:pathLst>
                <a:path w="123698" h="123698">
                  <a:moveTo>
                    <a:pt x="123698" y="61849"/>
                  </a:moveTo>
                  <a:cubicBezTo>
                    <a:pt x="123698" y="65913"/>
                    <a:pt x="123317" y="69977"/>
                    <a:pt x="122555" y="73914"/>
                  </a:cubicBezTo>
                  <a:cubicBezTo>
                    <a:pt x="121793" y="77851"/>
                    <a:pt x="120650" y="81788"/>
                    <a:pt x="118999" y="85471"/>
                  </a:cubicBezTo>
                  <a:cubicBezTo>
                    <a:pt x="117348" y="89154"/>
                    <a:pt x="115570" y="92837"/>
                    <a:pt x="113284" y="96139"/>
                  </a:cubicBezTo>
                  <a:cubicBezTo>
                    <a:pt x="110998" y="99441"/>
                    <a:pt x="108458" y="102616"/>
                    <a:pt x="105537" y="105537"/>
                  </a:cubicBezTo>
                  <a:cubicBezTo>
                    <a:pt x="102616" y="108458"/>
                    <a:pt x="99568" y="110998"/>
                    <a:pt x="96139" y="113284"/>
                  </a:cubicBezTo>
                  <a:cubicBezTo>
                    <a:pt x="92710" y="115570"/>
                    <a:pt x="89154" y="117475"/>
                    <a:pt x="85471" y="118999"/>
                  </a:cubicBezTo>
                  <a:cubicBezTo>
                    <a:pt x="81788" y="120523"/>
                    <a:pt x="77851" y="121666"/>
                    <a:pt x="73914" y="122555"/>
                  </a:cubicBezTo>
                  <a:cubicBezTo>
                    <a:pt x="69977" y="123444"/>
                    <a:pt x="65913" y="123698"/>
                    <a:pt x="61849" y="123698"/>
                  </a:cubicBezTo>
                  <a:cubicBezTo>
                    <a:pt x="57785" y="123698"/>
                    <a:pt x="53721" y="123317"/>
                    <a:pt x="49784" y="122555"/>
                  </a:cubicBezTo>
                  <a:cubicBezTo>
                    <a:pt x="45847" y="121793"/>
                    <a:pt x="41910" y="120650"/>
                    <a:pt x="38227" y="118999"/>
                  </a:cubicBezTo>
                  <a:cubicBezTo>
                    <a:pt x="34544" y="117348"/>
                    <a:pt x="30861" y="115570"/>
                    <a:pt x="27559" y="113284"/>
                  </a:cubicBezTo>
                  <a:cubicBezTo>
                    <a:pt x="24257" y="110998"/>
                    <a:pt x="21082" y="108458"/>
                    <a:pt x="18161" y="105537"/>
                  </a:cubicBezTo>
                  <a:cubicBezTo>
                    <a:pt x="15240" y="102616"/>
                    <a:pt x="12700" y="99568"/>
                    <a:pt x="10414" y="96139"/>
                  </a:cubicBezTo>
                  <a:cubicBezTo>
                    <a:pt x="8128" y="92710"/>
                    <a:pt x="6223" y="89154"/>
                    <a:pt x="4699" y="85471"/>
                  </a:cubicBezTo>
                  <a:cubicBezTo>
                    <a:pt x="3175" y="81788"/>
                    <a:pt x="2032" y="77851"/>
                    <a:pt x="1143" y="73914"/>
                  </a:cubicBezTo>
                  <a:cubicBezTo>
                    <a:pt x="254" y="69977"/>
                    <a:pt x="0" y="65913"/>
                    <a:pt x="0" y="61849"/>
                  </a:cubicBezTo>
                  <a:cubicBezTo>
                    <a:pt x="0" y="57785"/>
                    <a:pt x="381" y="53721"/>
                    <a:pt x="1143" y="49784"/>
                  </a:cubicBezTo>
                  <a:cubicBezTo>
                    <a:pt x="1905" y="45847"/>
                    <a:pt x="3048" y="41910"/>
                    <a:pt x="4699" y="38227"/>
                  </a:cubicBezTo>
                  <a:cubicBezTo>
                    <a:pt x="6350" y="34544"/>
                    <a:pt x="8128" y="30861"/>
                    <a:pt x="10414" y="27559"/>
                  </a:cubicBezTo>
                  <a:cubicBezTo>
                    <a:pt x="12700" y="24257"/>
                    <a:pt x="15240" y="21082"/>
                    <a:pt x="18161" y="18161"/>
                  </a:cubicBezTo>
                  <a:cubicBezTo>
                    <a:pt x="21082" y="15240"/>
                    <a:pt x="24130" y="12700"/>
                    <a:pt x="27559" y="10414"/>
                  </a:cubicBezTo>
                  <a:cubicBezTo>
                    <a:pt x="30988" y="8128"/>
                    <a:pt x="34544" y="6223"/>
                    <a:pt x="38227" y="4699"/>
                  </a:cubicBezTo>
                  <a:cubicBezTo>
                    <a:pt x="41910" y="3175"/>
                    <a:pt x="45847" y="2032"/>
                    <a:pt x="49784" y="1143"/>
                  </a:cubicBezTo>
                  <a:cubicBezTo>
                    <a:pt x="53721" y="254"/>
                    <a:pt x="57785" y="0"/>
                    <a:pt x="61849" y="0"/>
                  </a:cubicBezTo>
                  <a:cubicBezTo>
                    <a:pt x="65913" y="0"/>
                    <a:pt x="69977" y="381"/>
                    <a:pt x="73914" y="1143"/>
                  </a:cubicBezTo>
                  <a:cubicBezTo>
                    <a:pt x="77851" y="1905"/>
                    <a:pt x="81788" y="3048"/>
                    <a:pt x="85471" y="4699"/>
                  </a:cubicBezTo>
                  <a:cubicBezTo>
                    <a:pt x="89154" y="6350"/>
                    <a:pt x="92837" y="8128"/>
                    <a:pt x="96139" y="10414"/>
                  </a:cubicBezTo>
                  <a:cubicBezTo>
                    <a:pt x="99441" y="12700"/>
                    <a:pt x="102616" y="15240"/>
                    <a:pt x="105537" y="18161"/>
                  </a:cubicBezTo>
                  <a:cubicBezTo>
                    <a:pt x="108458" y="21082"/>
                    <a:pt x="110998" y="24130"/>
                    <a:pt x="113284" y="27559"/>
                  </a:cubicBezTo>
                  <a:cubicBezTo>
                    <a:pt x="115570" y="30988"/>
                    <a:pt x="117475" y="34544"/>
                    <a:pt x="118999" y="38227"/>
                  </a:cubicBezTo>
                  <a:cubicBezTo>
                    <a:pt x="120523" y="41910"/>
                    <a:pt x="121666" y="45847"/>
                    <a:pt x="122555" y="49784"/>
                  </a:cubicBezTo>
                  <a:cubicBezTo>
                    <a:pt x="123444" y="53721"/>
                    <a:pt x="123698" y="57785"/>
                    <a:pt x="123698" y="61849"/>
                  </a:cubicBezTo>
                  <a:close/>
                </a:path>
              </a:pathLst>
            </a:custGeom>
            <a:solidFill>
              <a:srgbClr val="FFFFFF"/>
            </a:solidFill>
          </p:spPr>
        </p:sp>
        <p:sp>
          <p:nvSpPr>
            <p:cNvPr id="8" name="Freeform 8"/>
            <p:cNvSpPr/>
            <p:nvPr/>
          </p:nvSpPr>
          <p:spPr>
            <a:xfrm>
              <a:off x="1012698" y="3099308"/>
              <a:ext cx="123698" cy="123698"/>
            </a:xfrm>
            <a:custGeom>
              <a:avLst/>
              <a:gdLst/>
              <a:ahLst/>
              <a:cxnLst/>
              <a:rect l="l" t="t" r="r" b="b"/>
              <a:pathLst>
                <a:path w="123698" h="123698">
                  <a:moveTo>
                    <a:pt x="123698" y="61849"/>
                  </a:moveTo>
                  <a:cubicBezTo>
                    <a:pt x="123698" y="65913"/>
                    <a:pt x="123317" y="69977"/>
                    <a:pt x="122555" y="73914"/>
                  </a:cubicBezTo>
                  <a:cubicBezTo>
                    <a:pt x="121793" y="77851"/>
                    <a:pt x="120650" y="81788"/>
                    <a:pt x="118999" y="85471"/>
                  </a:cubicBezTo>
                  <a:cubicBezTo>
                    <a:pt x="117348" y="89154"/>
                    <a:pt x="115570" y="92837"/>
                    <a:pt x="113284" y="96139"/>
                  </a:cubicBezTo>
                  <a:cubicBezTo>
                    <a:pt x="110998" y="99441"/>
                    <a:pt x="108458" y="102616"/>
                    <a:pt x="105537" y="105537"/>
                  </a:cubicBezTo>
                  <a:cubicBezTo>
                    <a:pt x="102616" y="108458"/>
                    <a:pt x="99568" y="110998"/>
                    <a:pt x="96139" y="113284"/>
                  </a:cubicBezTo>
                  <a:cubicBezTo>
                    <a:pt x="92710" y="115570"/>
                    <a:pt x="89154" y="117475"/>
                    <a:pt x="85471" y="118999"/>
                  </a:cubicBezTo>
                  <a:cubicBezTo>
                    <a:pt x="81788" y="120523"/>
                    <a:pt x="77851" y="121666"/>
                    <a:pt x="73914" y="122555"/>
                  </a:cubicBezTo>
                  <a:cubicBezTo>
                    <a:pt x="69977" y="123444"/>
                    <a:pt x="65913" y="123698"/>
                    <a:pt x="61849" y="123698"/>
                  </a:cubicBezTo>
                  <a:cubicBezTo>
                    <a:pt x="57785" y="123698"/>
                    <a:pt x="53721" y="123317"/>
                    <a:pt x="49784" y="122555"/>
                  </a:cubicBezTo>
                  <a:cubicBezTo>
                    <a:pt x="45847" y="121793"/>
                    <a:pt x="41910" y="120650"/>
                    <a:pt x="38227" y="118999"/>
                  </a:cubicBezTo>
                  <a:cubicBezTo>
                    <a:pt x="34544" y="117348"/>
                    <a:pt x="30861" y="115570"/>
                    <a:pt x="27559" y="113284"/>
                  </a:cubicBezTo>
                  <a:cubicBezTo>
                    <a:pt x="24257" y="110998"/>
                    <a:pt x="21082" y="108458"/>
                    <a:pt x="18161" y="105537"/>
                  </a:cubicBezTo>
                  <a:cubicBezTo>
                    <a:pt x="15240" y="102616"/>
                    <a:pt x="12700" y="99568"/>
                    <a:pt x="10414" y="96139"/>
                  </a:cubicBezTo>
                  <a:cubicBezTo>
                    <a:pt x="8128" y="92710"/>
                    <a:pt x="6223" y="89154"/>
                    <a:pt x="4699" y="85471"/>
                  </a:cubicBezTo>
                  <a:cubicBezTo>
                    <a:pt x="3175" y="81788"/>
                    <a:pt x="2032" y="77851"/>
                    <a:pt x="1143" y="73914"/>
                  </a:cubicBezTo>
                  <a:cubicBezTo>
                    <a:pt x="254" y="69977"/>
                    <a:pt x="0" y="65913"/>
                    <a:pt x="0" y="61849"/>
                  </a:cubicBezTo>
                  <a:cubicBezTo>
                    <a:pt x="0" y="57785"/>
                    <a:pt x="381" y="53721"/>
                    <a:pt x="1143" y="49784"/>
                  </a:cubicBezTo>
                  <a:cubicBezTo>
                    <a:pt x="1905" y="45847"/>
                    <a:pt x="3048" y="41910"/>
                    <a:pt x="4699" y="38227"/>
                  </a:cubicBezTo>
                  <a:cubicBezTo>
                    <a:pt x="6350" y="34544"/>
                    <a:pt x="8128" y="30861"/>
                    <a:pt x="10414" y="27559"/>
                  </a:cubicBezTo>
                  <a:cubicBezTo>
                    <a:pt x="12700" y="24257"/>
                    <a:pt x="15240" y="21082"/>
                    <a:pt x="18161" y="18161"/>
                  </a:cubicBezTo>
                  <a:cubicBezTo>
                    <a:pt x="21082" y="15240"/>
                    <a:pt x="24130" y="12700"/>
                    <a:pt x="27559" y="10414"/>
                  </a:cubicBezTo>
                  <a:cubicBezTo>
                    <a:pt x="30988" y="8128"/>
                    <a:pt x="34544" y="6223"/>
                    <a:pt x="38227" y="4699"/>
                  </a:cubicBezTo>
                  <a:cubicBezTo>
                    <a:pt x="41910" y="3175"/>
                    <a:pt x="45847" y="2032"/>
                    <a:pt x="49784" y="1143"/>
                  </a:cubicBezTo>
                  <a:cubicBezTo>
                    <a:pt x="53721" y="254"/>
                    <a:pt x="57785" y="0"/>
                    <a:pt x="61849" y="0"/>
                  </a:cubicBezTo>
                  <a:cubicBezTo>
                    <a:pt x="65913" y="0"/>
                    <a:pt x="69977" y="381"/>
                    <a:pt x="73914" y="1143"/>
                  </a:cubicBezTo>
                  <a:cubicBezTo>
                    <a:pt x="77851" y="1905"/>
                    <a:pt x="81788" y="3048"/>
                    <a:pt x="85471" y="4699"/>
                  </a:cubicBezTo>
                  <a:cubicBezTo>
                    <a:pt x="89154" y="6350"/>
                    <a:pt x="92837" y="8128"/>
                    <a:pt x="96139" y="10414"/>
                  </a:cubicBezTo>
                  <a:cubicBezTo>
                    <a:pt x="99441" y="12700"/>
                    <a:pt x="102616" y="15240"/>
                    <a:pt x="105537" y="18161"/>
                  </a:cubicBezTo>
                  <a:cubicBezTo>
                    <a:pt x="108458" y="21082"/>
                    <a:pt x="110998" y="24130"/>
                    <a:pt x="113284" y="27559"/>
                  </a:cubicBezTo>
                  <a:cubicBezTo>
                    <a:pt x="115570" y="30988"/>
                    <a:pt x="117475" y="34544"/>
                    <a:pt x="118999" y="38227"/>
                  </a:cubicBezTo>
                  <a:cubicBezTo>
                    <a:pt x="120523" y="41910"/>
                    <a:pt x="121666" y="45847"/>
                    <a:pt x="122555" y="49784"/>
                  </a:cubicBezTo>
                  <a:cubicBezTo>
                    <a:pt x="123444" y="53721"/>
                    <a:pt x="123698" y="57785"/>
                    <a:pt x="123698" y="61849"/>
                  </a:cubicBezTo>
                  <a:close/>
                </a:path>
              </a:pathLst>
            </a:custGeom>
            <a:solidFill>
              <a:srgbClr val="FFFFFF"/>
            </a:solidFill>
          </p:spPr>
        </p:sp>
      </p:grpSp>
      <p:sp>
        <p:nvSpPr>
          <p:cNvPr id="9" name="Freeform 9"/>
          <p:cNvSpPr/>
          <p:nvPr/>
        </p:nvSpPr>
        <p:spPr>
          <a:xfrm>
            <a:off x="1028700" y="3164510"/>
            <a:ext cx="3952875" cy="6096000"/>
          </a:xfrm>
          <a:custGeom>
            <a:avLst/>
            <a:gdLst/>
            <a:ahLst/>
            <a:cxnLst/>
            <a:rect l="l" t="t" r="r" b="b"/>
            <a:pathLst>
              <a:path w="3952875" h="6096000">
                <a:moveTo>
                  <a:pt x="0" y="0"/>
                </a:moveTo>
                <a:lnTo>
                  <a:pt x="3952875" y="0"/>
                </a:lnTo>
                <a:lnTo>
                  <a:pt x="3952875" y="6096000"/>
                </a:lnTo>
                <a:lnTo>
                  <a:pt x="0" y="6096000"/>
                </a:lnTo>
                <a:lnTo>
                  <a:pt x="0" y="0"/>
                </a:lnTo>
                <a:close/>
              </a:path>
            </a:pathLst>
          </a:custGeom>
          <a:blipFill>
            <a:blip r:embed="rId3"/>
            <a:stretch>
              <a:fillRect l="-85452" r="-45391"/>
            </a:stretch>
          </a:blipFill>
        </p:spPr>
      </p:sp>
      <p:sp>
        <p:nvSpPr>
          <p:cNvPr id="10" name="TextBox 10"/>
          <p:cNvSpPr txBox="1"/>
          <p:nvPr/>
        </p:nvSpPr>
        <p:spPr>
          <a:xfrm>
            <a:off x="6131004" y="1290990"/>
            <a:ext cx="6146406" cy="1485900"/>
          </a:xfrm>
          <a:prstGeom prst="rect">
            <a:avLst/>
          </a:prstGeom>
        </p:spPr>
        <p:txBody>
          <a:bodyPr lIns="0" tIns="0" rIns="0" bIns="0" rtlCol="0" anchor="t">
            <a:spAutoFit/>
          </a:bodyPr>
          <a:lstStyle/>
          <a:p>
            <a:pPr algn="l">
              <a:lnSpc>
                <a:spcPts val="12599"/>
              </a:lnSpc>
            </a:pPr>
            <a:r>
              <a:rPr lang="en-US" sz="9000" spc="270">
                <a:solidFill>
                  <a:srgbClr val="FFFFFF"/>
                </a:solidFill>
                <a:latin typeface="Organic"/>
                <a:ea typeface="Organic"/>
                <a:cs typeface="Organic"/>
                <a:sym typeface="Organic"/>
              </a:rPr>
              <a:t>Turing Test</a:t>
            </a:r>
          </a:p>
        </p:txBody>
      </p:sp>
      <p:sp>
        <p:nvSpPr>
          <p:cNvPr id="11" name="TextBox 11"/>
          <p:cNvSpPr txBox="1"/>
          <p:nvPr/>
        </p:nvSpPr>
        <p:spPr>
          <a:xfrm>
            <a:off x="6707715" y="4029818"/>
            <a:ext cx="10113816" cy="3457461"/>
          </a:xfrm>
          <a:prstGeom prst="rect">
            <a:avLst/>
          </a:prstGeom>
        </p:spPr>
        <p:txBody>
          <a:bodyPr lIns="0" tIns="0" rIns="0" bIns="0" rtlCol="0" anchor="t">
            <a:spAutoFit/>
          </a:bodyPr>
          <a:lstStyle/>
          <a:p>
            <a:pPr>
              <a:lnSpc>
                <a:spcPts val="3899"/>
              </a:lnSpc>
            </a:pPr>
            <a:r>
              <a:rPr lang="en-US" sz="2950" b="1">
                <a:solidFill>
                  <a:srgbClr val="FFFFFF"/>
                </a:solidFill>
                <a:latin typeface="Exo 2 Medium"/>
                <a:ea typeface="Exo 2 Medium"/>
                <a:cs typeface="Exo 2 Medium"/>
                <a:sym typeface="Exo 2 Medium"/>
              </a:rPr>
              <a:t>For most of computing history, the Turing Test was the standard for computer sentience and thought [8]</a:t>
            </a:r>
            <a:endParaRPr lang="en-US" sz="2950">
              <a:solidFill>
                <a:srgbClr val="000000"/>
              </a:solidFill>
              <a:latin typeface="Calibri"/>
              <a:ea typeface="Calibri"/>
              <a:cs typeface="Calibri"/>
              <a:sym typeface="Exo 2 Medium"/>
            </a:endParaRPr>
          </a:p>
          <a:p>
            <a:pPr>
              <a:lnSpc>
                <a:spcPts val="3899"/>
              </a:lnSpc>
            </a:pPr>
            <a:r>
              <a:rPr lang="en-US" sz="2950" b="1">
                <a:solidFill>
                  <a:srgbClr val="FFFFFF"/>
                </a:solidFill>
                <a:latin typeface="Exo 2 Medium"/>
                <a:ea typeface="Exo 2 Medium"/>
                <a:cs typeface="Exo 2 Medium"/>
                <a:sym typeface="Exo 2 Medium"/>
              </a:rPr>
              <a:t>Studies are finding that the Turing Test isn’t adequate to determine sentience of text-based behavioral models [9]  </a:t>
            </a:r>
            <a:endParaRPr lang="en-US" sz="2950">
              <a:ea typeface="Calibri"/>
              <a:cs typeface="Calibri"/>
            </a:endParaRPr>
          </a:p>
          <a:p>
            <a:pPr algn="l">
              <a:lnSpc>
                <a:spcPts val="3899"/>
              </a:lnSpc>
            </a:pPr>
            <a:r>
              <a:rPr lang="en-US" sz="2950" b="1">
                <a:solidFill>
                  <a:srgbClr val="FFFFFF"/>
                </a:solidFill>
                <a:latin typeface="Exo 2 Medium"/>
                <a:ea typeface="Exo 2 Medium"/>
                <a:cs typeface="Exo 2 Medium"/>
                <a:sym typeface="Exo 2 Medium"/>
              </a:rPr>
              <a:t>Scientists are still struggling to find a replacement for the Turing Test because we don’t know how to define our own sentience in the first place</a:t>
            </a:r>
            <a:endParaRPr lang="en-US" sz="2950"/>
          </a:p>
        </p:txBody>
      </p:sp>
      <p:sp>
        <p:nvSpPr>
          <p:cNvPr id="12" name="TextBox 12"/>
          <p:cNvSpPr txBox="1"/>
          <p:nvPr/>
        </p:nvSpPr>
        <p:spPr>
          <a:xfrm>
            <a:off x="1028995" y="9184967"/>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13" name="TextBox 12">
            <a:extLst>
              <a:ext uri="{FF2B5EF4-FFF2-40B4-BE49-F238E27FC236}">
                <a16:creationId xmlns:a16="http://schemas.microsoft.com/office/drawing/2014/main" id="{C3B23DAA-554F-0EEC-C78A-C9D3D22CFD86}"/>
              </a:ext>
            </a:extLst>
          </p:cNvPr>
          <p:cNvSpPr txBox="1"/>
          <p:nvPr/>
        </p:nvSpPr>
        <p:spPr>
          <a:xfrm>
            <a:off x="17624885" y="0"/>
            <a:ext cx="66311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ea typeface="Calibri"/>
                <a:cs typeface="Calibri"/>
              </a:rPr>
              <a:t>11</a:t>
            </a:r>
            <a:endParaRPr lang="en-US" sz="3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16228228" cy="1645320"/>
            <a:chOff x="0" y="0"/>
            <a:chExt cx="16228225" cy="1645310"/>
          </a:xfrm>
        </p:grpSpPr>
        <p:sp>
          <p:nvSpPr>
            <p:cNvPr id="3" name="Freeform 3"/>
            <p:cNvSpPr/>
            <p:nvPr/>
          </p:nvSpPr>
          <p:spPr>
            <a:xfrm>
              <a:off x="0" y="0"/>
              <a:ext cx="16228188" cy="1645285"/>
            </a:xfrm>
            <a:custGeom>
              <a:avLst/>
              <a:gdLst/>
              <a:ahLst/>
              <a:cxnLst/>
              <a:rect l="l" t="t" r="r" b="b"/>
              <a:pathLst>
                <a:path w="16228188" h="1645285">
                  <a:moveTo>
                    <a:pt x="0" y="0"/>
                  </a:moveTo>
                  <a:lnTo>
                    <a:pt x="0" y="1645285"/>
                  </a:lnTo>
                  <a:lnTo>
                    <a:pt x="16228188" y="1645285"/>
                  </a:lnTo>
                  <a:lnTo>
                    <a:pt x="16228188" y="0"/>
                  </a:lnTo>
                  <a:close/>
                </a:path>
              </a:pathLst>
            </a:custGeom>
            <a:solidFill>
              <a:srgbClr val="394759"/>
            </a:solidFill>
          </p:spPr>
        </p:sp>
      </p:grpSp>
      <p:grpSp>
        <p:nvGrpSpPr>
          <p:cNvPr id="4" name="Group 4"/>
          <p:cNvGrpSpPr>
            <a:grpSpLocks noChangeAspect="1"/>
          </p:cNvGrpSpPr>
          <p:nvPr/>
        </p:nvGrpSpPr>
        <p:grpSpPr>
          <a:xfrm>
            <a:off x="5444509" y="3164510"/>
            <a:ext cx="11806723" cy="6093790"/>
            <a:chOff x="0" y="0"/>
            <a:chExt cx="11806720" cy="6093790"/>
          </a:xfrm>
        </p:grpSpPr>
        <p:sp>
          <p:nvSpPr>
            <p:cNvPr id="5" name="Freeform 5"/>
            <p:cNvSpPr/>
            <p:nvPr/>
          </p:nvSpPr>
          <p:spPr>
            <a:xfrm>
              <a:off x="0" y="0"/>
              <a:ext cx="11806682" cy="6093841"/>
            </a:xfrm>
            <a:custGeom>
              <a:avLst/>
              <a:gdLst/>
              <a:ahLst/>
              <a:cxnLst/>
              <a:rect l="l" t="t" r="r" b="b"/>
              <a:pathLst>
                <a:path w="11806682" h="6093841">
                  <a:moveTo>
                    <a:pt x="0" y="0"/>
                  </a:moveTo>
                  <a:lnTo>
                    <a:pt x="11806682" y="0"/>
                  </a:lnTo>
                  <a:lnTo>
                    <a:pt x="11806682" y="6093841"/>
                  </a:lnTo>
                  <a:lnTo>
                    <a:pt x="0" y="6093841"/>
                  </a:lnTo>
                  <a:close/>
                </a:path>
              </a:pathLst>
            </a:custGeom>
            <a:solidFill>
              <a:srgbClr val="394759"/>
            </a:solidFill>
          </p:spPr>
        </p:sp>
      </p:grpSp>
      <p:sp>
        <p:nvSpPr>
          <p:cNvPr id="6" name="Freeform 6"/>
          <p:cNvSpPr/>
          <p:nvPr/>
        </p:nvSpPr>
        <p:spPr>
          <a:xfrm>
            <a:off x="1028700" y="3164510"/>
            <a:ext cx="3952875" cy="6096000"/>
          </a:xfrm>
          <a:custGeom>
            <a:avLst/>
            <a:gdLst/>
            <a:ahLst/>
            <a:cxnLst/>
            <a:rect l="l" t="t" r="r" b="b"/>
            <a:pathLst>
              <a:path w="3952875" h="6096000">
                <a:moveTo>
                  <a:pt x="0" y="0"/>
                </a:moveTo>
                <a:lnTo>
                  <a:pt x="3952875" y="0"/>
                </a:lnTo>
                <a:lnTo>
                  <a:pt x="3952875" y="6096000"/>
                </a:lnTo>
                <a:lnTo>
                  <a:pt x="0" y="6096000"/>
                </a:lnTo>
                <a:lnTo>
                  <a:pt x="0" y="0"/>
                </a:lnTo>
                <a:close/>
              </a:path>
            </a:pathLst>
          </a:custGeom>
          <a:blipFill>
            <a:blip r:embed="rId3"/>
            <a:stretch>
              <a:fillRect l="-658" r="-130667"/>
            </a:stretch>
          </a:blipFill>
        </p:spPr>
      </p:sp>
      <p:sp>
        <p:nvSpPr>
          <p:cNvPr id="7" name="TextBox 7"/>
          <p:cNvSpPr txBox="1"/>
          <p:nvPr/>
        </p:nvSpPr>
        <p:spPr>
          <a:xfrm>
            <a:off x="5134899" y="1290990"/>
            <a:ext cx="8178498" cy="1485900"/>
          </a:xfrm>
          <a:prstGeom prst="rect">
            <a:avLst/>
          </a:prstGeom>
        </p:spPr>
        <p:txBody>
          <a:bodyPr lIns="0" tIns="0" rIns="0" bIns="0" rtlCol="0" anchor="t">
            <a:spAutoFit/>
          </a:bodyPr>
          <a:lstStyle/>
          <a:p>
            <a:pPr algn="l">
              <a:lnSpc>
                <a:spcPts val="12599"/>
              </a:lnSpc>
            </a:pPr>
            <a:r>
              <a:rPr lang="en-US" sz="9000" spc="270">
                <a:solidFill>
                  <a:srgbClr val="FFFFFF"/>
                </a:solidFill>
                <a:latin typeface="Organic"/>
                <a:ea typeface="Organic"/>
                <a:cs typeface="Organic"/>
                <a:sym typeface="Organic"/>
              </a:rPr>
              <a:t>Legal Definition</a:t>
            </a:r>
          </a:p>
        </p:txBody>
      </p:sp>
      <p:sp>
        <p:nvSpPr>
          <p:cNvPr id="8" name="TextBox 8"/>
          <p:cNvSpPr txBox="1"/>
          <p:nvPr/>
        </p:nvSpPr>
        <p:spPr>
          <a:xfrm>
            <a:off x="6060157" y="4048382"/>
            <a:ext cx="7648908" cy="693382"/>
          </a:xfrm>
          <a:prstGeom prst="rect">
            <a:avLst/>
          </a:prstGeom>
        </p:spPr>
        <p:txBody>
          <a:bodyPr lIns="0" tIns="0" rIns="0" bIns="0" rtlCol="0" anchor="t">
            <a:spAutoFit/>
          </a:bodyPr>
          <a:lstStyle/>
          <a:p>
            <a:pPr algn="l">
              <a:lnSpc>
                <a:spcPts val="5550"/>
              </a:lnSpc>
            </a:pPr>
            <a:r>
              <a:rPr lang="en-US" sz="4299" b="1">
                <a:solidFill>
                  <a:srgbClr val="FFFFFF"/>
                </a:solidFill>
                <a:latin typeface="Exo 2 Bold"/>
                <a:ea typeface="Exo 2 Bold"/>
                <a:cs typeface="Exo 2 Bold"/>
                <a:sym typeface="Exo 2 Bold"/>
              </a:rPr>
              <a:t>David J. Mellor's formulation:</a:t>
            </a:r>
          </a:p>
        </p:txBody>
      </p:sp>
      <p:sp>
        <p:nvSpPr>
          <p:cNvPr id="9" name="TextBox 9"/>
          <p:cNvSpPr txBox="1"/>
          <p:nvPr/>
        </p:nvSpPr>
        <p:spPr>
          <a:xfrm>
            <a:off x="6060157" y="5450434"/>
            <a:ext cx="10601982" cy="2807932"/>
          </a:xfrm>
          <a:prstGeom prst="rect">
            <a:avLst/>
          </a:prstGeom>
        </p:spPr>
        <p:txBody>
          <a:bodyPr lIns="0" tIns="0" rIns="0" bIns="0" rtlCol="0" anchor="t">
            <a:spAutoFit/>
          </a:bodyPr>
          <a:lstStyle/>
          <a:p>
            <a:pPr algn="l">
              <a:lnSpc>
                <a:spcPts val="5550"/>
              </a:lnSpc>
            </a:pPr>
            <a:r>
              <a:rPr lang="en-US" sz="4299" b="1">
                <a:solidFill>
                  <a:srgbClr val="FFFFFF"/>
                </a:solidFill>
                <a:latin typeface="Exo 2 Medium"/>
                <a:ea typeface="Exo 2 Medium"/>
                <a:cs typeface="Exo 2 Medium"/>
                <a:sym typeface="Exo 2 Medium"/>
              </a:rPr>
              <a:t>“a capacity to consciously perceive negative or positive sensations, feelings, emotions, or other subjective experiences which matter to the animal.” [4]</a:t>
            </a:r>
          </a:p>
        </p:txBody>
      </p:sp>
      <p:sp>
        <p:nvSpPr>
          <p:cNvPr id="10" name="TextBox 10"/>
          <p:cNvSpPr txBox="1"/>
          <p:nvPr/>
        </p:nvSpPr>
        <p:spPr>
          <a:xfrm>
            <a:off x="1028995" y="8843343"/>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11" name="TextBox 10">
            <a:extLst>
              <a:ext uri="{FF2B5EF4-FFF2-40B4-BE49-F238E27FC236}">
                <a16:creationId xmlns:a16="http://schemas.microsoft.com/office/drawing/2014/main" id="{67C59DBA-DA8F-B827-1FCC-C58F6823F337}"/>
              </a:ext>
            </a:extLst>
          </p:cNvPr>
          <p:cNvSpPr txBox="1"/>
          <p:nvPr/>
        </p:nvSpPr>
        <p:spPr>
          <a:xfrm>
            <a:off x="17642335" y="-1"/>
            <a:ext cx="64566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12</a:t>
            </a:r>
            <a:endParaRPr lang="en-US" sz="3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028700"/>
            <a:ext cx="18284866" cy="1645320"/>
            <a:chOff x="0" y="0"/>
            <a:chExt cx="18284876" cy="1645310"/>
          </a:xfrm>
        </p:grpSpPr>
        <p:sp>
          <p:nvSpPr>
            <p:cNvPr id="3" name="Freeform 3"/>
            <p:cNvSpPr/>
            <p:nvPr/>
          </p:nvSpPr>
          <p:spPr>
            <a:xfrm>
              <a:off x="0" y="0"/>
              <a:ext cx="18284825" cy="1645285"/>
            </a:xfrm>
            <a:custGeom>
              <a:avLst/>
              <a:gdLst/>
              <a:ahLst/>
              <a:cxnLst/>
              <a:rect l="l" t="t" r="r" b="b"/>
              <a:pathLst>
                <a:path w="18284825" h="1645285">
                  <a:moveTo>
                    <a:pt x="0" y="0"/>
                  </a:moveTo>
                  <a:lnTo>
                    <a:pt x="0" y="1645285"/>
                  </a:lnTo>
                  <a:lnTo>
                    <a:pt x="18284825" y="1645285"/>
                  </a:lnTo>
                  <a:lnTo>
                    <a:pt x="18284825" y="0"/>
                  </a:lnTo>
                  <a:close/>
                </a:path>
              </a:pathLst>
            </a:custGeom>
            <a:solidFill>
              <a:srgbClr val="394759"/>
            </a:solidFill>
          </p:spPr>
        </p:sp>
      </p:grpSp>
      <p:sp>
        <p:nvSpPr>
          <p:cNvPr id="4" name="Freeform 4"/>
          <p:cNvSpPr/>
          <p:nvPr/>
        </p:nvSpPr>
        <p:spPr>
          <a:xfrm>
            <a:off x="10166328" y="0"/>
            <a:ext cx="8121672" cy="10287000"/>
          </a:xfrm>
          <a:custGeom>
            <a:avLst/>
            <a:gdLst/>
            <a:ahLst/>
            <a:cxnLst/>
            <a:rect l="l" t="t" r="r" b="b"/>
            <a:pathLst>
              <a:path w="8121672" h="10287000">
                <a:moveTo>
                  <a:pt x="0" y="0"/>
                </a:moveTo>
                <a:lnTo>
                  <a:pt x="8121672" y="0"/>
                </a:lnTo>
                <a:lnTo>
                  <a:pt x="8121672" y="10287000"/>
                </a:lnTo>
                <a:lnTo>
                  <a:pt x="0" y="10287000"/>
                </a:lnTo>
                <a:lnTo>
                  <a:pt x="0" y="0"/>
                </a:lnTo>
                <a:close/>
              </a:path>
            </a:pathLst>
          </a:custGeom>
          <a:blipFill>
            <a:blip r:embed="rId3"/>
            <a:stretch>
              <a:fillRect l="-56781" r="-68393"/>
            </a:stretch>
          </a:blipFill>
        </p:spPr>
      </p:sp>
      <p:grpSp>
        <p:nvGrpSpPr>
          <p:cNvPr id="5" name="Group 5"/>
          <p:cNvGrpSpPr>
            <a:grpSpLocks noChangeAspect="1"/>
          </p:cNvGrpSpPr>
          <p:nvPr/>
        </p:nvGrpSpPr>
        <p:grpSpPr>
          <a:xfrm>
            <a:off x="1428055" y="4116067"/>
            <a:ext cx="142875" cy="142875"/>
            <a:chOff x="0" y="0"/>
            <a:chExt cx="142875" cy="142875"/>
          </a:xfrm>
        </p:grpSpPr>
        <p:sp>
          <p:nvSpPr>
            <p:cNvPr id="6" name="Freeform 6"/>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1C353C"/>
            </a:solidFill>
          </p:spPr>
        </p:sp>
      </p:grpSp>
      <p:grpSp>
        <p:nvGrpSpPr>
          <p:cNvPr id="7" name="Group 7"/>
          <p:cNvGrpSpPr>
            <a:grpSpLocks noChangeAspect="1"/>
          </p:cNvGrpSpPr>
          <p:nvPr/>
        </p:nvGrpSpPr>
        <p:grpSpPr>
          <a:xfrm>
            <a:off x="1428055" y="5259067"/>
            <a:ext cx="142875" cy="142875"/>
            <a:chOff x="0" y="0"/>
            <a:chExt cx="142875" cy="142875"/>
          </a:xfrm>
        </p:grpSpPr>
        <p:sp>
          <p:nvSpPr>
            <p:cNvPr id="8" name="Freeform 8"/>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1C353C"/>
            </a:solidFill>
          </p:spPr>
        </p:sp>
      </p:grpSp>
      <p:grpSp>
        <p:nvGrpSpPr>
          <p:cNvPr id="9" name="Group 9"/>
          <p:cNvGrpSpPr>
            <a:grpSpLocks noChangeAspect="1"/>
          </p:cNvGrpSpPr>
          <p:nvPr/>
        </p:nvGrpSpPr>
        <p:grpSpPr>
          <a:xfrm>
            <a:off x="1428055" y="6402067"/>
            <a:ext cx="142875" cy="142875"/>
            <a:chOff x="0" y="0"/>
            <a:chExt cx="142875" cy="142875"/>
          </a:xfrm>
        </p:grpSpPr>
        <p:sp>
          <p:nvSpPr>
            <p:cNvPr id="10" name="Freeform 10"/>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1C353C"/>
            </a:solidFill>
          </p:spPr>
        </p:sp>
      </p:grpSp>
      <p:grpSp>
        <p:nvGrpSpPr>
          <p:cNvPr id="11" name="Group 11"/>
          <p:cNvGrpSpPr>
            <a:grpSpLocks noChangeAspect="1"/>
          </p:cNvGrpSpPr>
          <p:nvPr/>
        </p:nvGrpSpPr>
        <p:grpSpPr>
          <a:xfrm>
            <a:off x="1428055" y="8116567"/>
            <a:ext cx="142875" cy="142875"/>
            <a:chOff x="0" y="0"/>
            <a:chExt cx="142875" cy="142875"/>
          </a:xfrm>
        </p:grpSpPr>
        <p:sp>
          <p:nvSpPr>
            <p:cNvPr id="12" name="Freeform 12"/>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1C353C"/>
            </a:solidFill>
          </p:spPr>
        </p:sp>
      </p:grpSp>
      <p:grpSp>
        <p:nvGrpSpPr>
          <p:cNvPr id="13" name="Group 13"/>
          <p:cNvGrpSpPr>
            <a:grpSpLocks noChangeAspect="1"/>
          </p:cNvGrpSpPr>
          <p:nvPr/>
        </p:nvGrpSpPr>
        <p:grpSpPr>
          <a:xfrm>
            <a:off x="8596741" y="10232307"/>
            <a:ext cx="1256262" cy="29299"/>
            <a:chOff x="0" y="0"/>
            <a:chExt cx="1256259" cy="29299"/>
          </a:xfrm>
        </p:grpSpPr>
        <p:sp>
          <p:nvSpPr>
            <p:cNvPr id="14" name="Freeform 14"/>
            <p:cNvSpPr/>
            <p:nvPr/>
          </p:nvSpPr>
          <p:spPr>
            <a:xfrm>
              <a:off x="0" y="0"/>
              <a:ext cx="1256284" cy="29337"/>
            </a:xfrm>
            <a:custGeom>
              <a:avLst/>
              <a:gdLst/>
              <a:ahLst/>
              <a:cxnLst/>
              <a:rect l="l" t="t" r="r" b="b"/>
              <a:pathLst>
                <a:path w="1256284" h="29337">
                  <a:moveTo>
                    <a:pt x="0" y="0"/>
                  </a:moveTo>
                  <a:lnTo>
                    <a:pt x="1256284" y="0"/>
                  </a:lnTo>
                  <a:lnTo>
                    <a:pt x="1256284" y="29337"/>
                  </a:lnTo>
                  <a:lnTo>
                    <a:pt x="0" y="29337"/>
                  </a:lnTo>
                  <a:close/>
                </a:path>
              </a:pathLst>
            </a:custGeom>
            <a:solidFill>
              <a:srgbClr val="000000"/>
            </a:solidFill>
          </p:spPr>
        </p:sp>
      </p:grpSp>
      <p:sp>
        <p:nvSpPr>
          <p:cNvPr id="15" name="TextBox 15"/>
          <p:cNvSpPr txBox="1"/>
          <p:nvPr/>
        </p:nvSpPr>
        <p:spPr>
          <a:xfrm>
            <a:off x="1028005" y="2052990"/>
            <a:ext cx="8584216" cy="1559585"/>
          </a:xfrm>
          <a:prstGeom prst="rect">
            <a:avLst/>
          </a:prstGeom>
        </p:spPr>
        <p:txBody>
          <a:bodyPr lIns="0" tIns="0" rIns="0" bIns="0" rtlCol="0" anchor="t">
            <a:spAutoFit/>
          </a:bodyPr>
          <a:lstStyle/>
          <a:p>
            <a:pPr algn="l">
              <a:lnSpc>
                <a:spcPts val="4500"/>
              </a:lnSpc>
            </a:pPr>
            <a:r>
              <a:rPr lang="en-US" sz="9000" spc="270">
                <a:solidFill>
                  <a:srgbClr val="FFFFFF"/>
                </a:solidFill>
                <a:latin typeface="Organic"/>
                <a:ea typeface="Organic"/>
                <a:cs typeface="Organic"/>
                <a:sym typeface="Organic"/>
              </a:rPr>
              <a:t>Movie Connection</a:t>
            </a:r>
          </a:p>
          <a:p>
            <a:pPr algn="l">
              <a:lnSpc>
                <a:spcPts val="7500"/>
              </a:lnSpc>
            </a:pPr>
            <a:r>
              <a:rPr lang="en-US" sz="3000" spc="89">
                <a:solidFill>
                  <a:srgbClr val="1C353C"/>
                </a:solidFill>
                <a:latin typeface="Organic"/>
                <a:ea typeface="Organic"/>
                <a:cs typeface="Organic"/>
                <a:sym typeface="Organic"/>
              </a:rPr>
              <a:t>David Asks Why he Is made</a:t>
            </a:r>
          </a:p>
        </p:txBody>
      </p:sp>
      <p:sp>
        <p:nvSpPr>
          <p:cNvPr id="16" name="TextBox 16"/>
          <p:cNvSpPr txBox="1"/>
          <p:nvPr/>
        </p:nvSpPr>
        <p:spPr>
          <a:xfrm>
            <a:off x="1783613" y="3877751"/>
            <a:ext cx="6928066" cy="5160259"/>
          </a:xfrm>
          <a:prstGeom prst="rect">
            <a:avLst/>
          </a:prstGeom>
        </p:spPr>
        <p:txBody>
          <a:bodyPr lIns="0" tIns="0" rIns="0" bIns="0" rtlCol="0" anchor="t">
            <a:spAutoFit/>
          </a:bodyPr>
          <a:lstStyle/>
          <a:p>
            <a:pPr>
              <a:lnSpc>
                <a:spcPts val="4500"/>
              </a:lnSpc>
            </a:pPr>
            <a:r>
              <a:rPr lang="en-US" sz="3450" b="1">
                <a:solidFill>
                  <a:srgbClr val="1C353C"/>
                </a:solidFill>
                <a:latin typeface="Exo 2 Medium"/>
                <a:ea typeface="Exo 2 Medium"/>
                <a:cs typeface="Exo 2 Medium"/>
                <a:sym typeface="Exo 2 Medium"/>
              </a:rPr>
              <a:t>In Prometheus, David asks a crew </a:t>
            </a:r>
            <a:r>
              <a:rPr lang="en-US" sz="3450" b="1" dirty="0">
                <a:solidFill>
                  <a:srgbClr val="1C353C"/>
                </a:solidFill>
                <a:latin typeface="Exo 2 Medium"/>
                <a:ea typeface="Exo 2 Medium"/>
                <a:cs typeface="Exo 2 Medium"/>
                <a:sym typeface="Exo 2 Medium"/>
              </a:rPr>
              <a:t>member </a:t>
            </a:r>
            <a:r>
              <a:rPr lang="en-US" sz="3450" b="1">
                <a:solidFill>
                  <a:srgbClr val="1C353C"/>
                </a:solidFill>
                <a:latin typeface="Exo 2 Medium"/>
                <a:ea typeface="Exo 2 Medium"/>
                <a:cs typeface="Exo 2 Medium"/>
                <a:sym typeface="Exo 2 Medium"/>
              </a:rPr>
              <a:t>why he is made </a:t>
            </a:r>
            <a:endParaRPr lang="en-US" sz="3450">
              <a:sym typeface="Exo 2 Medium"/>
            </a:endParaRPr>
          </a:p>
          <a:p>
            <a:pPr>
              <a:lnSpc>
                <a:spcPts val="4500"/>
              </a:lnSpc>
            </a:pPr>
            <a:r>
              <a:rPr lang="en-US" sz="3450" b="1">
                <a:solidFill>
                  <a:srgbClr val="1C353C"/>
                </a:solidFill>
                <a:latin typeface="Exo 2 Medium"/>
                <a:ea typeface="Exo 2 Medium"/>
                <a:cs typeface="Exo 2 Medium"/>
                <a:sym typeface="Exo 2 Medium"/>
              </a:rPr>
              <a:t>He said he was made because they could </a:t>
            </a:r>
            <a:endParaRPr lang="en-US" sz="3450">
              <a:solidFill>
                <a:srgbClr val="000000"/>
              </a:solidFill>
              <a:latin typeface="Calibri"/>
              <a:ea typeface="Calibri"/>
              <a:cs typeface="Calibri"/>
              <a:sym typeface="Exo 2 Medium"/>
            </a:endParaRPr>
          </a:p>
          <a:p>
            <a:pPr>
              <a:lnSpc>
                <a:spcPts val="4500"/>
              </a:lnSpc>
            </a:pPr>
            <a:r>
              <a:rPr lang="en-US" sz="3450" b="1">
                <a:solidFill>
                  <a:srgbClr val="1C353C"/>
                </a:solidFill>
                <a:latin typeface="Exo 2 Medium"/>
                <a:ea typeface="Exo 2 Medium"/>
                <a:cs typeface="Exo 2 Medium"/>
                <a:sym typeface="Exo 2 Medium"/>
              </a:rPr>
              <a:t>The David androids were made to be butlers, maintenance workers, and servants </a:t>
            </a:r>
            <a:endParaRPr lang="en-US" sz="3450">
              <a:solidFill>
                <a:srgbClr val="000000"/>
              </a:solidFill>
              <a:latin typeface="Calibri"/>
              <a:ea typeface="Calibri"/>
              <a:cs typeface="Calibri"/>
              <a:sym typeface="Exo 2 Medium"/>
            </a:endParaRPr>
          </a:p>
          <a:p>
            <a:pPr algn="l">
              <a:lnSpc>
                <a:spcPts val="4500"/>
              </a:lnSpc>
            </a:pPr>
            <a:r>
              <a:rPr lang="en-US" sz="3450" b="1">
                <a:solidFill>
                  <a:srgbClr val="1C353C"/>
                </a:solidFill>
                <a:latin typeface="Exo 2 Medium"/>
                <a:ea typeface="Exo 2 Medium"/>
                <a:cs typeface="Exo 2 Medium"/>
                <a:sym typeface="Exo 2 Medium"/>
              </a:rPr>
              <a:t>Overtime David develops resentment to Humans</a:t>
            </a:r>
            <a:endParaRPr lang="en-US" sz="3450">
              <a:ea typeface="Calibri"/>
              <a:cs typeface="Calibri"/>
            </a:endParaRPr>
          </a:p>
        </p:txBody>
      </p:sp>
      <p:sp>
        <p:nvSpPr>
          <p:cNvPr id="17" name="TextBox 17"/>
          <p:cNvSpPr txBox="1"/>
          <p:nvPr/>
        </p:nvSpPr>
        <p:spPr>
          <a:xfrm>
            <a:off x="6081017" y="9799815"/>
            <a:ext cx="3847367" cy="469001"/>
          </a:xfrm>
          <a:prstGeom prst="rect">
            <a:avLst/>
          </a:prstGeom>
        </p:spPr>
        <p:txBody>
          <a:bodyPr lIns="0" tIns="0" rIns="0" bIns="0" rtlCol="0" anchor="t">
            <a:spAutoFit/>
          </a:bodyPr>
          <a:lstStyle/>
          <a:p>
            <a:pPr algn="l">
              <a:lnSpc>
                <a:spcPts val="3660"/>
              </a:lnSpc>
            </a:pPr>
            <a:r>
              <a:rPr lang="en-US" sz="2614">
                <a:solidFill>
                  <a:srgbClr val="000000"/>
                </a:solidFill>
                <a:latin typeface="Canva Sans"/>
                <a:ea typeface="Canva Sans"/>
                <a:cs typeface="Canva Sans"/>
                <a:sym typeface="Canva Sans"/>
              </a:rPr>
              <a:t>Image from the</a:t>
            </a:r>
            <a:r>
              <a:rPr lang="en-US" sz="2614">
                <a:solidFill>
                  <a:srgbClr val="000000"/>
                </a:solidFill>
                <a:latin typeface="Canva Sans"/>
                <a:ea typeface="Canva Sans"/>
                <a:cs typeface="Canva Sans"/>
                <a:sym typeface="Canva Sans"/>
                <a:hlinkClick r:id="rId4" tooltip="https://www.google.com/url?sa=i&amp;url=https%3A%2F%2Fwww.theatlantic.com%2Fentertainment%2Farchive%2F2017%2F05%2Fwhy-prometheus-deserves-to-be-taken-seriously%2F527151%2F&amp;psig=AOvVaw2oVD1X46onu7bG4PuZTtu-&amp;ust=1746721881339000&amp;source=images&amp;cd=vfe&amp;opi=89978449&amp;ved=0CBQQjRxqFwoTCIjd9aHkkY0DFQAAAAAdAAAAABAE"/>
              </a:rPr>
              <a:t> Atlantic</a:t>
            </a:r>
          </a:p>
        </p:txBody>
      </p:sp>
      <p:sp>
        <p:nvSpPr>
          <p:cNvPr id="18" name="TextBox 17">
            <a:extLst>
              <a:ext uri="{FF2B5EF4-FFF2-40B4-BE49-F238E27FC236}">
                <a16:creationId xmlns:a16="http://schemas.microsoft.com/office/drawing/2014/main" id="{CB52EFF5-4D50-2368-A0C1-538AD101800D}"/>
              </a:ext>
            </a:extLst>
          </p:cNvPr>
          <p:cNvSpPr txBox="1"/>
          <p:nvPr/>
        </p:nvSpPr>
        <p:spPr>
          <a:xfrm>
            <a:off x="17607435" y="-1"/>
            <a:ext cx="68056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13</a:t>
            </a:r>
            <a:endParaRPr lang="en-US" sz="3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8191195"/>
          </a:xfrm>
          <a:custGeom>
            <a:avLst/>
            <a:gdLst/>
            <a:ahLst/>
            <a:cxnLst/>
            <a:rect l="l" t="t" r="r" b="b"/>
            <a:pathLst>
              <a:path w="18288000" h="8191195">
                <a:moveTo>
                  <a:pt x="0" y="0"/>
                </a:moveTo>
                <a:lnTo>
                  <a:pt x="18288000" y="0"/>
                </a:lnTo>
                <a:lnTo>
                  <a:pt x="18288000" y="8191196"/>
                </a:lnTo>
                <a:lnTo>
                  <a:pt x="0" y="8191196"/>
                </a:lnTo>
                <a:lnTo>
                  <a:pt x="0" y="0"/>
                </a:lnTo>
                <a:close/>
              </a:path>
            </a:pathLst>
          </a:custGeom>
          <a:blipFill>
            <a:blip r:embed="rId3"/>
            <a:stretch>
              <a:fillRect t="-61806" r="-17968" b="-13665"/>
            </a:stretch>
          </a:blipFill>
        </p:spPr>
      </p:sp>
      <p:grpSp>
        <p:nvGrpSpPr>
          <p:cNvPr id="3" name="Group 3"/>
          <p:cNvGrpSpPr>
            <a:grpSpLocks noChangeAspect="1"/>
          </p:cNvGrpSpPr>
          <p:nvPr/>
        </p:nvGrpSpPr>
        <p:grpSpPr>
          <a:xfrm>
            <a:off x="-63503" y="5594461"/>
            <a:ext cx="18411873" cy="4756033"/>
            <a:chOff x="0" y="0"/>
            <a:chExt cx="18411876" cy="4756036"/>
          </a:xfrm>
        </p:grpSpPr>
        <p:sp>
          <p:nvSpPr>
            <p:cNvPr id="4" name="Freeform 4"/>
            <p:cNvSpPr/>
            <p:nvPr/>
          </p:nvSpPr>
          <p:spPr>
            <a:xfrm>
              <a:off x="63500" y="63500"/>
              <a:ext cx="18281142" cy="4629023"/>
            </a:xfrm>
            <a:custGeom>
              <a:avLst/>
              <a:gdLst/>
              <a:ahLst/>
              <a:cxnLst/>
              <a:rect l="l" t="t" r="r" b="b"/>
              <a:pathLst>
                <a:path w="18281142" h="4629023">
                  <a:moveTo>
                    <a:pt x="0" y="0"/>
                  </a:moveTo>
                  <a:lnTo>
                    <a:pt x="18281142" y="0"/>
                  </a:lnTo>
                  <a:lnTo>
                    <a:pt x="18281142" y="4629023"/>
                  </a:lnTo>
                  <a:lnTo>
                    <a:pt x="0" y="4629023"/>
                  </a:lnTo>
                  <a:close/>
                </a:path>
              </a:pathLst>
            </a:custGeom>
            <a:solidFill>
              <a:srgbClr val="C4CCD6"/>
            </a:solidFill>
          </p:spPr>
        </p:sp>
        <p:sp>
          <p:nvSpPr>
            <p:cNvPr id="5" name="Freeform 5"/>
            <p:cNvSpPr/>
            <p:nvPr/>
          </p:nvSpPr>
          <p:spPr>
            <a:xfrm>
              <a:off x="63500" y="78867"/>
              <a:ext cx="18284825" cy="1645412"/>
            </a:xfrm>
            <a:custGeom>
              <a:avLst/>
              <a:gdLst/>
              <a:ahLst/>
              <a:cxnLst/>
              <a:rect l="l" t="t" r="r" b="b"/>
              <a:pathLst>
                <a:path w="18284825" h="1645412">
                  <a:moveTo>
                    <a:pt x="0" y="0"/>
                  </a:moveTo>
                  <a:lnTo>
                    <a:pt x="18284825" y="0"/>
                  </a:lnTo>
                  <a:lnTo>
                    <a:pt x="18284825" y="1645412"/>
                  </a:lnTo>
                  <a:lnTo>
                    <a:pt x="0" y="1645412"/>
                  </a:lnTo>
                  <a:close/>
                </a:path>
              </a:pathLst>
            </a:custGeom>
            <a:solidFill>
              <a:srgbClr val="394759"/>
            </a:solidFill>
          </p:spPr>
        </p:sp>
      </p:grpSp>
      <p:sp>
        <p:nvSpPr>
          <p:cNvPr id="6" name="TextBox 6"/>
          <p:cNvSpPr txBox="1"/>
          <p:nvPr/>
        </p:nvSpPr>
        <p:spPr>
          <a:xfrm>
            <a:off x="2044970" y="5957078"/>
            <a:ext cx="14481781" cy="2821285"/>
          </a:xfrm>
          <a:prstGeom prst="rect">
            <a:avLst/>
          </a:prstGeom>
        </p:spPr>
        <p:txBody>
          <a:bodyPr lIns="0" tIns="0" rIns="0" bIns="0" rtlCol="0" anchor="t">
            <a:spAutoFit/>
          </a:bodyPr>
          <a:lstStyle/>
          <a:p>
            <a:pPr algn="ctr">
              <a:lnSpc>
                <a:spcPts val="11199"/>
              </a:lnSpc>
            </a:pPr>
            <a:r>
              <a:rPr lang="en-US" sz="7950" spc="239">
                <a:solidFill>
                  <a:srgbClr val="FFFFFF"/>
                </a:solidFill>
                <a:latin typeface="Organic"/>
                <a:ea typeface="Organic"/>
                <a:cs typeface="Organic"/>
                <a:sym typeface="Organic"/>
              </a:rPr>
              <a:t>Make AI with morals </a:t>
            </a:r>
          </a:p>
          <a:p>
            <a:pPr algn="ctr">
              <a:lnSpc>
                <a:spcPts val="3600"/>
              </a:lnSpc>
            </a:pPr>
            <a:r>
              <a:rPr lang="en-US" sz="3300">
                <a:solidFill>
                  <a:srgbClr val="1C353C"/>
                </a:solidFill>
                <a:latin typeface="Exo 2"/>
                <a:ea typeface="Exo 2"/>
                <a:cs typeface="Exo 2"/>
                <a:sym typeface="Exo 2"/>
              </a:rPr>
              <a:t>Our behavior towards AI will influence how it thinks. If AI becomes sentient and takes after human thinking, will it take after humanities genocidal </a:t>
            </a:r>
            <a:r>
              <a:rPr lang="en-US" sz="3300" err="1">
                <a:solidFill>
                  <a:srgbClr val="1C353C"/>
                </a:solidFill>
                <a:latin typeface="Exo 2"/>
                <a:ea typeface="Exo 2"/>
                <a:cs typeface="Exo 2"/>
                <a:sym typeface="Exo 2"/>
              </a:rPr>
              <a:t>tendancies</a:t>
            </a:r>
            <a:r>
              <a:rPr lang="en-US" sz="3300">
                <a:solidFill>
                  <a:srgbClr val="1C353C"/>
                </a:solidFill>
                <a:latin typeface="Exo 2"/>
                <a:ea typeface="Exo 2"/>
                <a:cs typeface="Exo 2"/>
                <a:sym typeface="Exo 2"/>
              </a:rPr>
              <a:t>.</a:t>
            </a:r>
            <a:endParaRPr lang="en-US" sz="3300">
              <a:solidFill>
                <a:srgbClr val="1C353C"/>
              </a:solidFill>
              <a:latin typeface="Exo 2"/>
              <a:ea typeface="Exo 2"/>
              <a:cs typeface="Exo 2"/>
            </a:endParaRPr>
          </a:p>
        </p:txBody>
      </p:sp>
      <p:sp>
        <p:nvSpPr>
          <p:cNvPr id="7" name="TextBox 7"/>
          <p:cNvSpPr txBox="1"/>
          <p:nvPr/>
        </p:nvSpPr>
        <p:spPr>
          <a:xfrm>
            <a:off x="295" y="5243008"/>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8" name="TextBox 7">
            <a:extLst>
              <a:ext uri="{FF2B5EF4-FFF2-40B4-BE49-F238E27FC236}">
                <a16:creationId xmlns:a16="http://schemas.microsoft.com/office/drawing/2014/main" id="{FBCA45C7-A35D-F0C5-685D-62AA24335DFF}"/>
              </a:ext>
            </a:extLst>
          </p:cNvPr>
          <p:cNvSpPr txBox="1"/>
          <p:nvPr/>
        </p:nvSpPr>
        <p:spPr>
          <a:xfrm>
            <a:off x="17712138" y="0"/>
            <a:ext cx="5758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14</a:t>
            </a:r>
            <a:endParaRPr lang="en-US" sz="3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49366" y="6930533"/>
            <a:ext cx="95250" cy="95250"/>
            <a:chOff x="0" y="0"/>
            <a:chExt cx="95250" cy="95250"/>
          </a:xfrm>
        </p:grpSpPr>
        <p:sp>
          <p:nvSpPr>
            <p:cNvPr id="3" name="Freeform 3"/>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sp>
      </p:grpSp>
      <p:grpSp>
        <p:nvGrpSpPr>
          <p:cNvPr id="4" name="Group 4"/>
          <p:cNvGrpSpPr>
            <a:grpSpLocks noChangeAspect="1"/>
          </p:cNvGrpSpPr>
          <p:nvPr/>
        </p:nvGrpSpPr>
        <p:grpSpPr>
          <a:xfrm>
            <a:off x="949366" y="8187833"/>
            <a:ext cx="95250" cy="95250"/>
            <a:chOff x="0" y="0"/>
            <a:chExt cx="95250" cy="95250"/>
          </a:xfrm>
        </p:grpSpPr>
        <p:sp>
          <p:nvSpPr>
            <p:cNvPr id="5" name="Freeform 5"/>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sp>
      </p:grpSp>
      <p:grpSp>
        <p:nvGrpSpPr>
          <p:cNvPr id="6" name="Group 6"/>
          <p:cNvGrpSpPr>
            <a:grpSpLocks noChangeAspect="1"/>
          </p:cNvGrpSpPr>
          <p:nvPr/>
        </p:nvGrpSpPr>
        <p:grpSpPr>
          <a:xfrm>
            <a:off x="0" y="0"/>
            <a:ext cx="3072870" cy="4573286"/>
            <a:chOff x="0" y="0"/>
            <a:chExt cx="3072867" cy="4573283"/>
          </a:xfrm>
        </p:grpSpPr>
        <p:sp>
          <p:nvSpPr>
            <p:cNvPr id="7" name="Freeform 7"/>
            <p:cNvSpPr/>
            <p:nvPr/>
          </p:nvSpPr>
          <p:spPr>
            <a:xfrm>
              <a:off x="0" y="0"/>
              <a:ext cx="3072892" cy="4573270"/>
            </a:xfrm>
            <a:custGeom>
              <a:avLst/>
              <a:gdLst/>
              <a:ahLst/>
              <a:cxnLst/>
              <a:rect l="l" t="t" r="r" b="b"/>
              <a:pathLst>
                <a:path w="3072892" h="4573270">
                  <a:moveTo>
                    <a:pt x="0" y="0"/>
                  </a:moveTo>
                  <a:lnTo>
                    <a:pt x="3072892" y="0"/>
                  </a:lnTo>
                  <a:lnTo>
                    <a:pt x="3072892" y="4573270"/>
                  </a:lnTo>
                  <a:lnTo>
                    <a:pt x="0" y="4573270"/>
                  </a:lnTo>
                  <a:close/>
                </a:path>
              </a:pathLst>
            </a:custGeom>
            <a:solidFill>
              <a:srgbClr val="C4CCD6"/>
            </a:solidFill>
          </p:spPr>
        </p:sp>
      </p:grpSp>
      <p:grpSp>
        <p:nvGrpSpPr>
          <p:cNvPr id="8" name="Group 8"/>
          <p:cNvGrpSpPr>
            <a:grpSpLocks noChangeAspect="1"/>
          </p:cNvGrpSpPr>
          <p:nvPr/>
        </p:nvGrpSpPr>
        <p:grpSpPr>
          <a:xfrm>
            <a:off x="3853920" y="2028044"/>
            <a:ext cx="95250" cy="95250"/>
            <a:chOff x="0" y="0"/>
            <a:chExt cx="95250" cy="95250"/>
          </a:xfrm>
        </p:grpSpPr>
        <p:sp>
          <p:nvSpPr>
            <p:cNvPr id="9" name="Freeform 9"/>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sp>
      </p:grpSp>
      <p:grpSp>
        <p:nvGrpSpPr>
          <p:cNvPr id="10" name="Group 10"/>
          <p:cNvGrpSpPr>
            <a:grpSpLocks noChangeAspect="1"/>
          </p:cNvGrpSpPr>
          <p:nvPr/>
        </p:nvGrpSpPr>
        <p:grpSpPr>
          <a:xfrm>
            <a:off x="3853920" y="2866244"/>
            <a:ext cx="95250" cy="95250"/>
            <a:chOff x="0" y="0"/>
            <a:chExt cx="95250" cy="95250"/>
          </a:xfrm>
        </p:grpSpPr>
        <p:sp>
          <p:nvSpPr>
            <p:cNvPr id="11" name="Freeform 11"/>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sp>
      </p:grpSp>
      <p:grpSp>
        <p:nvGrpSpPr>
          <p:cNvPr id="12" name="Group 12"/>
          <p:cNvGrpSpPr>
            <a:grpSpLocks noChangeAspect="1"/>
          </p:cNvGrpSpPr>
          <p:nvPr/>
        </p:nvGrpSpPr>
        <p:grpSpPr>
          <a:xfrm>
            <a:off x="6758464" y="6930533"/>
            <a:ext cx="95250" cy="95250"/>
            <a:chOff x="0" y="0"/>
            <a:chExt cx="95250" cy="95250"/>
          </a:xfrm>
        </p:grpSpPr>
        <p:sp>
          <p:nvSpPr>
            <p:cNvPr id="13" name="Freeform 13"/>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sp>
      </p:grpSp>
      <p:grpSp>
        <p:nvGrpSpPr>
          <p:cNvPr id="14" name="Group 14"/>
          <p:cNvGrpSpPr>
            <a:grpSpLocks noChangeAspect="1"/>
          </p:cNvGrpSpPr>
          <p:nvPr/>
        </p:nvGrpSpPr>
        <p:grpSpPr>
          <a:xfrm>
            <a:off x="6758464" y="8606933"/>
            <a:ext cx="95250" cy="95250"/>
            <a:chOff x="0" y="0"/>
            <a:chExt cx="95250" cy="95250"/>
          </a:xfrm>
        </p:grpSpPr>
        <p:sp>
          <p:nvSpPr>
            <p:cNvPr id="15" name="Freeform 15"/>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sp>
      </p:grpSp>
      <p:grpSp>
        <p:nvGrpSpPr>
          <p:cNvPr id="16" name="Group 16"/>
          <p:cNvGrpSpPr>
            <a:grpSpLocks noChangeAspect="1"/>
          </p:cNvGrpSpPr>
          <p:nvPr/>
        </p:nvGrpSpPr>
        <p:grpSpPr>
          <a:xfrm>
            <a:off x="9605858" y="4085444"/>
            <a:ext cx="85725" cy="85725"/>
            <a:chOff x="0" y="0"/>
            <a:chExt cx="85725" cy="85725"/>
          </a:xfrm>
        </p:grpSpPr>
        <p:sp>
          <p:nvSpPr>
            <p:cNvPr id="17" name="Freeform 17"/>
            <p:cNvSpPr/>
            <p:nvPr/>
          </p:nvSpPr>
          <p:spPr>
            <a:xfrm>
              <a:off x="0" y="0"/>
              <a:ext cx="85725" cy="85725"/>
            </a:xfrm>
            <a:custGeom>
              <a:avLst/>
              <a:gdLst/>
              <a:ahLst/>
              <a:cxnLst/>
              <a:rect l="l" t="t" r="r" b="b"/>
              <a:pathLst>
                <a:path w="85725" h="85725">
                  <a:moveTo>
                    <a:pt x="85725" y="42926"/>
                  </a:moveTo>
                  <a:cubicBezTo>
                    <a:pt x="85725" y="48641"/>
                    <a:pt x="84582" y="54102"/>
                    <a:pt x="82423" y="59309"/>
                  </a:cubicBezTo>
                  <a:cubicBezTo>
                    <a:pt x="80264" y="64516"/>
                    <a:pt x="77089" y="69215"/>
                    <a:pt x="73152" y="73152"/>
                  </a:cubicBezTo>
                  <a:cubicBezTo>
                    <a:pt x="69215" y="77089"/>
                    <a:pt x="64516" y="80264"/>
                    <a:pt x="59309" y="82423"/>
                  </a:cubicBezTo>
                  <a:cubicBezTo>
                    <a:pt x="54102" y="84582"/>
                    <a:pt x="48641" y="85725"/>
                    <a:pt x="42926" y="85725"/>
                  </a:cubicBezTo>
                  <a:cubicBezTo>
                    <a:pt x="37211" y="85725"/>
                    <a:pt x="31750" y="84582"/>
                    <a:pt x="26543" y="82423"/>
                  </a:cubicBezTo>
                  <a:cubicBezTo>
                    <a:pt x="21336" y="80264"/>
                    <a:pt x="16510" y="77216"/>
                    <a:pt x="12573" y="73152"/>
                  </a:cubicBezTo>
                  <a:cubicBezTo>
                    <a:pt x="8636" y="69088"/>
                    <a:pt x="5461" y="64516"/>
                    <a:pt x="3302" y="59309"/>
                  </a:cubicBezTo>
                  <a:cubicBezTo>
                    <a:pt x="1143" y="54102"/>
                    <a:pt x="0" y="48514"/>
                    <a:pt x="0" y="42926"/>
                  </a:cubicBezTo>
                  <a:cubicBezTo>
                    <a:pt x="0" y="37338"/>
                    <a:pt x="1143" y="31750"/>
                    <a:pt x="3302" y="26416"/>
                  </a:cubicBezTo>
                  <a:cubicBezTo>
                    <a:pt x="5461" y="21082"/>
                    <a:pt x="8509" y="16510"/>
                    <a:pt x="12573" y="12573"/>
                  </a:cubicBezTo>
                  <a:cubicBezTo>
                    <a:pt x="16637" y="8636"/>
                    <a:pt x="21209" y="5461"/>
                    <a:pt x="26416" y="3302"/>
                  </a:cubicBezTo>
                  <a:cubicBezTo>
                    <a:pt x="31623" y="1143"/>
                    <a:pt x="37211" y="0"/>
                    <a:pt x="42926" y="0"/>
                  </a:cubicBezTo>
                  <a:cubicBezTo>
                    <a:pt x="48641" y="0"/>
                    <a:pt x="54102" y="1143"/>
                    <a:pt x="59309" y="3302"/>
                  </a:cubicBezTo>
                  <a:cubicBezTo>
                    <a:pt x="64516" y="5461"/>
                    <a:pt x="69215" y="8636"/>
                    <a:pt x="73152" y="12573"/>
                  </a:cubicBezTo>
                  <a:cubicBezTo>
                    <a:pt x="77089" y="16510"/>
                    <a:pt x="80264" y="21209"/>
                    <a:pt x="82423" y="26416"/>
                  </a:cubicBezTo>
                  <a:cubicBezTo>
                    <a:pt x="84582" y="31623"/>
                    <a:pt x="85725" y="37084"/>
                    <a:pt x="85725" y="42799"/>
                  </a:cubicBezTo>
                  <a:close/>
                </a:path>
              </a:pathLst>
            </a:custGeom>
            <a:solidFill>
              <a:srgbClr val="FFFFFF"/>
            </a:solidFill>
          </p:spPr>
        </p:sp>
      </p:grpSp>
      <p:grpSp>
        <p:nvGrpSpPr>
          <p:cNvPr id="18" name="Group 18"/>
          <p:cNvGrpSpPr>
            <a:grpSpLocks noChangeAspect="1"/>
          </p:cNvGrpSpPr>
          <p:nvPr/>
        </p:nvGrpSpPr>
        <p:grpSpPr>
          <a:xfrm>
            <a:off x="9663008" y="2028044"/>
            <a:ext cx="95250" cy="95250"/>
            <a:chOff x="0" y="0"/>
            <a:chExt cx="95250" cy="95250"/>
          </a:xfrm>
        </p:grpSpPr>
        <p:sp>
          <p:nvSpPr>
            <p:cNvPr id="19" name="Freeform 19"/>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sp>
      </p:grpSp>
      <p:grpSp>
        <p:nvGrpSpPr>
          <p:cNvPr id="20" name="Group 20"/>
          <p:cNvGrpSpPr>
            <a:grpSpLocks noChangeAspect="1"/>
          </p:cNvGrpSpPr>
          <p:nvPr/>
        </p:nvGrpSpPr>
        <p:grpSpPr>
          <a:xfrm>
            <a:off x="12567561" y="6930533"/>
            <a:ext cx="95250" cy="95250"/>
            <a:chOff x="0" y="0"/>
            <a:chExt cx="95250" cy="95250"/>
          </a:xfrm>
        </p:grpSpPr>
        <p:sp>
          <p:nvSpPr>
            <p:cNvPr id="21" name="Freeform 21"/>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sp>
      </p:grpSp>
      <p:grpSp>
        <p:nvGrpSpPr>
          <p:cNvPr id="22" name="Group 22"/>
          <p:cNvGrpSpPr>
            <a:grpSpLocks noChangeAspect="1"/>
          </p:cNvGrpSpPr>
          <p:nvPr/>
        </p:nvGrpSpPr>
        <p:grpSpPr>
          <a:xfrm>
            <a:off x="12567561" y="8187833"/>
            <a:ext cx="95250" cy="95250"/>
            <a:chOff x="0" y="0"/>
            <a:chExt cx="95250" cy="95250"/>
          </a:xfrm>
        </p:grpSpPr>
        <p:sp>
          <p:nvSpPr>
            <p:cNvPr id="23" name="Freeform 23"/>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sp>
      </p:grpSp>
      <p:sp>
        <p:nvSpPr>
          <p:cNvPr id="24" name="Freeform 24"/>
          <p:cNvSpPr/>
          <p:nvPr/>
        </p:nvSpPr>
        <p:spPr>
          <a:xfrm>
            <a:off x="1127122" y="4767729"/>
            <a:ext cx="16195672" cy="450847"/>
          </a:xfrm>
          <a:custGeom>
            <a:avLst/>
            <a:gdLst/>
            <a:ahLst/>
            <a:cxnLst/>
            <a:rect l="l" t="t" r="r" b="b"/>
            <a:pathLst>
              <a:path w="16195672" h="450847">
                <a:moveTo>
                  <a:pt x="0" y="0"/>
                </a:moveTo>
                <a:lnTo>
                  <a:pt x="16195672" y="0"/>
                </a:lnTo>
                <a:lnTo>
                  <a:pt x="16195672" y="450847"/>
                </a:lnTo>
                <a:lnTo>
                  <a:pt x="0" y="450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Freeform 25"/>
          <p:cNvSpPr/>
          <p:nvPr/>
        </p:nvSpPr>
        <p:spPr>
          <a:xfrm>
            <a:off x="14208109" y="-435969"/>
            <a:ext cx="4483913" cy="4888401"/>
          </a:xfrm>
          <a:custGeom>
            <a:avLst/>
            <a:gdLst/>
            <a:ahLst/>
            <a:cxnLst/>
            <a:rect l="l" t="t" r="r" b="b"/>
            <a:pathLst>
              <a:path w="4483913" h="4888401">
                <a:moveTo>
                  <a:pt x="0" y="0"/>
                </a:moveTo>
                <a:lnTo>
                  <a:pt x="4483913" y="0"/>
                </a:lnTo>
                <a:lnTo>
                  <a:pt x="4483913" y="4888402"/>
                </a:lnTo>
                <a:lnTo>
                  <a:pt x="0" y="48884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26"/>
          <p:cNvSpPr txBox="1"/>
          <p:nvPr/>
        </p:nvSpPr>
        <p:spPr>
          <a:xfrm rot="-5400000">
            <a:off x="-85649" y="1670514"/>
            <a:ext cx="3531137" cy="1233097"/>
          </a:xfrm>
          <a:prstGeom prst="rect">
            <a:avLst/>
          </a:prstGeom>
        </p:spPr>
        <p:txBody>
          <a:bodyPr lIns="0" tIns="0" rIns="0" bIns="0" rtlCol="0" anchor="t">
            <a:spAutoFit/>
          </a:bodyPr>
          <a:lstStyle/>
          <a:p>
            <a:pPr algn="l">
              <a:lnSpc>
                <a:spcPts val="10359"/>
              </a:lnSpc>
            </a:pPr>
            <a:r>
              <a:rPr lang="en-US" sz="7399" spc="221">
                <a:solidFill>
                  <a:srgbClr val="1C353C"/>
                </a:solidFill>
                <a:latin typeface="Organic"/>
                <a:ea typeface="Organic"/>
                <a:cs typeface="Organic"/>
                <a:sym typeface="Organic"/>
              </a:rPr>
              <a:t>Genocide</a:t>
            </a:r>
          </a:p>
        </p:txBody>
      </p:sp>
      <p:sp>
        <p:nvSpPr>
          <p:cNvPr id="27" name="TextBox 27"/>
          <p:cNvSpPr txBox="1"/>
          <p:nvPr/>
        </p:nvSpPr>
        <p:spPr>
          <a:xfrm>
            <a:off x="844591" y="5751614"/>
            <a:ext cx="3085709" cy="485108"/>
          </a:xfrm>
          <a:prstGeom prst="rect">
            <a:avLst/>
          </a:prstGeom>
        </p:spPr>
        <p:txBody>
          <a:bodyPr lIns="0" tIns="0" rIns="0" bIns="0" rtlCol="0" anchor="t">
            <a:spAutoFit/>
          </a:bodyPr>
          <a:lstStyle/>
          <a:p>
            <a:pPr algn="l">
              <a:lnSpc>
                <a:spcPts val="3919"/>
              </a:lnSpc>
            </a:pPr>
            <a:r>
              <a:rPr lang="en-US" sz="2799" spc="83">
                <a:solidFill>
                  <a:srgbClr val="FFFFFF"/>
                </a:solidFill>
                <a:latin typeface="Organic"/>
                <a:ea typeface="Organic"/>
                <a:cs typeface="Organic"/>
                <a:sym typeface="Organic"/>
              </a:rPr>
              <a:t>Armenia (1915 - 1916) </a:t>
            </a:r>
          </a:p>
        </p:txBody>
      </p:sp>
      <p:sp>
        <p:nvSpPr>
          <p:cNvPr id="28" name="TextBox 28"/>
          <p:cNvSpPr txBox="1"/>
          <p:nvPr/>
        </p:nvSpPr>
        <p:spPr>
          <a:xfrm>
            <a:off x="3596745" y="696725"/>
            <a:ext cx="5262724" cy="485108"/>
          </a:xfrm>
          <a:prstGeom prst="rect">
            <a:avLst/>
          </a:prstGeom>
        </p:spPr>
        <p:txBody>
          <a:bodyPr lIns="0" tIns="0" rIns="0" bIns="0" rtlCol="0" anchor="t">
            <a:spAutoFit/>
          </a:bodyPr>
          <a:lstStyle/>
          <a:p>
            <a:pPr algn="l">
              <a:lnSpc>
                <a:spcPts val="3919"/>
              </a:lnSpc>
            </a:pPr>
            <a:r>
              <a:rPr lang="en-US" sz="2799" spc="83">
                <a:solidFill>
                  <a:srgbClr val="FFFFFF"/>
                </a:solidFill>
                <a:latin typeface="Organic"/>
                <a:ea typeface="Organic"/>
                <a:cs typeface="Organic"/>
                <a:sym typeface="Organic"/>
              </a:rPr>
              <a:t> Herero and Namaqua (1904 - 1907)</a:t>
            </a:r>
          </a:p>
        </p:txBody>
      </p:sp>
      <p:sp>
        <p:nvSpPr>
          <p:cNvPr id="29" name="TextBox 29"/>
          <p:cNvSpPr txBox="1"/>
          <p:nvPr/>
        </p:nvSpPr>
        <p:spPr>
          <a:xfrm>
            <a:off x="6501289" y="5599214"/>
            <a:ext cx="4630229" cy="500137"/>
          </a:xfrm>
          <a:prstGeom prst="rect">
            <a:avLst/>
          </a:prstGeom>
        </p:spPr>
        <p:txBody>
          <a:bodyPr wrap="square" lIns="0" tIns="0" rIns="0" bIns="0" rtlCol="0" anchor="t">
            <a:spAutoFit/>
          </a:bodyPr>
          <a:lstStyle/>
          <a:p>
            <a:pPr>
              <a:lnSpc>
                <a:spcPts val="3919"/>
              </a:lnSpc>
            </a:pPr>
            <a:r>
              <a:rPr lang="en-US" sz="2750" spc="83">
                <a:solidFill>
                  <a:srgbClr val="FFFFFF"/>
                </a:solidFill>
                <a:latin typeface="Organic"/>
                <a:ea typeface="Organic"/>
                <a:cs typeface="Organic"/>
                <a:sym typeface="Organic"/>
              </a:rPr>
              <a:t>Rape of </a:t>
            </a:r>
            <a:r>
              <a:rPr lang="en-US" sz="2750" spc="83" err="1">
                <a:solidFill>
                  <a:srgbClr val="FFFFFF"/>
                </a:solidFill>
                <a:latin typeface="Organic"/>
                <a:ea typeface="Organic"/>
                <a:cs typeface="Organic"/>
                <a:sym typeface="Organic"/>
              </a:rPr>
              <a:t>nanjing</a:t>
            </a:r>
            <a:r>
              <a:rPr lang="en-US" sz="2750" spc="83">
                <a:solidFill>
                  <a:srgbClr val="FFFFFF"/>
                </a:solidFill>
                <a:latin typeface="Organic"/>
                <a:ea typeface="Organic"/>
                <a:cs typeface="Organic"/>
                <a:sym typeface="Organic"/>
              </a:rPr>
              <a:t> (1938)</a:t>
            </a:r>
            <a:endParaRPr lang="en-US" sz="2799" spc="83">
              <a:solidFill>
                <a:srgbClr val="FFFFFF"/>
              </a:solidFill>
              <a:latin typeface="Organic"/>
              <a:ea typeface="Organic"/>
              <a:cs typeface="Organic"/>
              <a:sym typeface="Organic"/>
            </a:endParaRPr>
          </a:p>
        </p:txBody>
      </p:sp>
      <p:sp>
        <p:nvSpPr>
          <p:cNvPr id="30" name="TextBox 30"/>
          <p:cNvSpPr txBox="1"/>
          <p:nvPr/>
        </p:nvSpPr>
        <p:spPr>
          <a:xfrm>
            <a:off x="9405833" y="696725"/>
            <a:ext cx="3616871" cy="485108"/>
          </a:xfrm>
          <a:prstGeom prst="rect">
            <a:avLst/>
          </a:prstGeom>
        </p:spPr>
        <p:txBody>
          <a:bodyPr lIns="0" tIns="0" rIns="0" bIns="0" rtlCol="0" anchor="t">
            <a:spAutoFit/>
          </a:bodyPr>
          <a:lstStyle/>
          <a:p>
            <a:pPr algn="l">
              <a:lnSpc>
                <a:spcPts val="3919"/>
              </a:lnSpc>
            </a:pPr>
            <a:r>
              <a:rPr lang="en-US" sz="2799" spc="83">
                <a:solidFill>
                  <a:srgbClr val="FFFFFF"/>
                </a:solidFill>
                <a:latin typeface="Organic"/>
                <a:ea typeface="Organic"/>
                <a:cs typeface="Organic"/>
                <a:sym typeface="Organic"/>
              </a:rPr>
              <a:t>East Timor (1975 -1999)</a:t>
            </a:r>
          </a:p>
        </p:txBody>
      </p:sp>
      <p:sp>
        <p:nvSpPr>
          <p:cNvPr id="31" name="TextBox 31"/>
          <p:cNvSpPr txBox="1"/>
          <p:nvPr/>
        </p:nvSpPr>
        <p:spPr>
          <a:xfrm>
            <a:off x="12310386" y="5599214"/>
            <a:ext cx="3021730" cy="485108"/>
          </a:xfrm>
          <a:prstGeom prst="rect">
            <a:avLst/>
          </a:prstGeom>
        </p:spPr>
        <p:txBody>
          <a:bodyPr lIns="0" tIns="0" rIns="0" bIns="0" rtlCol="0" anchor="t">
            <a:spAutoFit/>
          </a:bodyPr>
          <a:lstStyle/>
          <a:p>
            <a:pPr algn="l">
              <a:lnSpc>
                <a:spcPts val="3919"/>
              </a:lnSpc>
            </a:pPr>
            <a:r>
              <a:rPr lang="en-US" sz="2799" spc="83">
                <a:solidFill>
                  <a:srgbClr val="FFFFFF"/>
                </a:solidFill>
                <a:latin typeface="Organic"/>
                <a:ea typeface="Organic"/>
                <a:cs typeface="Organic"/>
                <a:sym typeface="Organic"/>
              </a:rPr>
              <a:t>Sudan (2004 - Now)</a:t>
            </a:r>
          </a:p>
        </p:txBody>
      </p:sp>
      <p:sp>
        <p:nvSpPr>
          <p:cNvPr id="32" name="TextBox 32"/>
          <p:cNvSpPr txBox="1"/>
          <p:nvPr/>
        </p:nvSpPr>
        <p:spPr>
          <a:xfrm>
            <a:off x="15115022" y="9823723"/>
            <a:ext cx="3137430" cy="485108"/>
          </a:xfrm>
          <a:prstGeom prst="rect">
            <a:avLst/>
          </a:prstGeom>
        </p:spPr>
        <p:txBody>
          <a:bodyPr lIns="0" tIns="0" rIns="0" bIns="0" rtlCol="0" anchor="t">
            <a:spAutoFit/>
          </a:bodyPr>
          <a:lstStyle/>
          <a:p>
            <a:pPr algn="l">
              <a:lnSpc>
                <a:spcPts val="3919"/>
              </a:lnSpc>
            </a:pPr>
            <a:r>
              <a:rPr lang="en-US" sz="2799" spc="83">
                <a:solidFill>
                  <a:srgbClr val="FFFFFF"/>
                </a:solidFill>
                <a:latin typeface="Organic"/>
                <a:ea typeface="Organic"/>
                <a:cs typeface="Organic"/>
                <a:sym typeface="Organic"/>
              </a:rPr>
              <a:t>All sourced from [1]</a:t>
            </a:r>
          </a:p>
        </p:txBody>
      </p:sp>
      <p:sp>
        <p:nvSpPr>
          <p:cNvPr id="33" name="TextBox 33"/>
          <p:cNvSpPr txBox="1"/>
          <p:nvPr/>
        </p:nvSpPr>
        <p:spPr>
          <a:xfrm>
            <a:off x="1210266" y="6744757"/>
            <a:ext cx="4618063" cy="1670685"/>
          </a:xfrm>
          <a:prstGeom prst="rect">
            <a:avLst/>
          </a:prstGeom>
        </p:spPr>
        <p:txBody>
          <a:bodyPr lIns="0" tIns="0" rIns="0" bIns="0" rtlCol="0" anchor="t">
            <a:spAutoFit/>
          </a:bodyPr>
          <a:lstStyle/>
          <a:p>
            <a:pPr algn="just">
              <a:lnSpc>
                <a:spcPts val="3300"/>
              </a:lnSpc>
            </a:pPr>
            <a:r>
              <a:rPr lang="en-US" sz="2400" b="1">
                <a:solidFill>
                  <a:srgbClr val="FFFFFF"/>
                </a:solidFill>
                <a:latin typeface="Exo 2 Medium"/>
                <a:ea typeface="Exo 2 Medium"/>
                <a:cs typeface="Exo 2 Medium"/>
                <a:sym typeface="Exo 2 Medium"/>
              </a:rPr>
              <a:t>The Ottoman Empire wiped out Armenian Christians to establish Muslim dominance in the region 660,000 - 1.2 million killed</a:t>
            </a:r>
          </a:p>
        </p:txBody>
      </p:sp>
      <p:sp>
        <p:nvSpPr>
          <p:cNvPr id="34" name="TextBox 34"/>
          <p:cNvSpPr txBox="1"/>
          <p:nvPr/>
        </p:nvSpPr>
        <p:spPr>
          <a:xfrm>
            <a:off x="4114810" y="1842268"/>
            <a:ext cx="4356906" cy="1251585"/>
          </a:xfrm>
          <a:prstGeom prst="rect">
            <a:avLst/>
          </a:prstGeom>
        </p:spPr>
        <p:txBody>
          <a:bodyPr lIns="0" tIns="0" rIns="0" bIns="0" rtlCol="0" anchor="t">
            <a:spAutoFit/>
          </a:bodyPr>
          <a:lstStyle/>
          <a:p>
            <a:pPr algn="l">
              <a:lnSpc>
                <a:spcPts val="3300"/>
              </a:lnSpc>
            </a:pPr>
            <a:r>
              <a:rPr lang="en-US" sz="2400" b="1">
                <a:solidFill>
                  <a:srgbClr val="FFFFFF"/>
                </a:solidFill>
                <a:latin typeface="Exo 2 Medium"/>
                <a:ea typeface="Exo 2 Medium"/>
                <a:cs typeface="Exo 2 Medium"/>
                <a:sym typeface="Exo 2 Medium"/>
              </a:rPr>
              <a:t>The German Empire killed the indigenous peoples of Namibia Estimated 110,000 killed</a:t>
            </a:r>
          </a:p>
        </p:txBody>
      </p:sp>
      <p:sp>
        <p:nvSpPr>
          <p:cNvPr id="35" name="TextBox 35"/>
          <p:cNvSpPr txBox="1"/>
          <p:nvPr/>
        </p:nvSpPr>
        <p:spPr>
          <a:xfrm>
            <a:off x="7019363" y="6744757"/>
            <a:ext cx="4329236" cy="1670685"/>
          </a:xfrm>
          <a:prstGeom prst="rect">
            <a:avLst/>
          </a:prstGeom>
        </p:spPr>
        <p:txBody>
          <a:bodyPr lIns="0" tIns="0" rIns="0" bIns="0" rtlCol="0" anchor="t">
            <a:spAutoFit/>
          </a:bodyPr>
          <a:lstStyle/>
          <a:p>
            <a:pPr algn="l">
              <a:lnSpc>
                <a:spcPts val="3300"/>
              </a:lnSpc>
            </a:pPr>
            <a:r>
              <a:rPr lang="en-US" sz="2400" b="1">
                <a:solidFill>
                  <a:srgbClr val="FFFFFF"/>
                </a:solidFill>
                <a:latin typeface="Exo 2 Medium"/>
                <a:ea typeface="Exo 2 Medium"/>
                <a:cs typeface="Exo 2 Medium"/>
                <a:sym typeface="Exo 2 Medium"/>
              </a:rPr>
              <a:t>The Japanese Imperial Army finally took the city of Nanjing. They decided to massacre and rape the civilian population </a:t>
            </a:r>
          </a:p>
        </p:txBody>
      </p:sp>
      <p:sp>
        <p:nvSpPr>
          <p:cNvPr id="36" name="TextBox 36"/>
          <p:cNvSpPr txBox="1"/>
          <p:nvPr/>
        </p:nvSpPr>
        <p:spPr>
          <a:xfrm>
            <a:off x="7154789" y="8421157"/>
            <a:ext cx="4005282" cy="413385"/>
          </a:xfrm>
          <a:prstGeom prst="rect">
            <a:avLst/>
          </a:prstGeom>
        </p:spPr>
        <p:txBody>
          <a:bodyPr lIns="0" tIns="0" rIns="0" bIns="0" rtlCol="0" anchor="t">
            <a:spAutoFit/>
          </a:bodyPr>
          <a:lstStyle/>
          <a:p>
            <a:pPr algn="l">
              <a:lnSpc>
                <a:spcPts val="3300"/>
              </a:lnSpc>
            </a:pPr>
            <a:r>
              <a:rPr lang="en-US" sz="2400" b="1">
                <a:solidFill>
                  <a:srgbClr val="FFFFFF"/>
                </a:solidFill>
                <a:latin typeface="Exo 2 Medium"/>
                <a:ea typeface="Exo 2 Medium"/>
                <a:cs typeface="Exo 2 Medium"/>
                <a:sym typeface="Exo 2 Medium"/>
              </a:rPr>
              <a:t>100,000 - 300,000+ civilians</a:t>
            </a:r>
          </a:p>
        </p:txBody>
      </p:sp>
      <p:sp>
        <p:nvSpPr>
          <p:cNvPr id="37" name="TextBox 37"/>
          <p:cNvSpPr txBox="1"/>
          <p:nvPr/>
        </p:nvSpPr>
        <p:spPr>
          <a:xfrm>
            <a:off x="7019363" y="8840257"/>
            <a:ext cx="1560395" cy="413385"/>
          </a:xfrm>
          <a:prstGeom prst="rect">
            <a:avLst/>
          </a:prstGeom>
        </p:spPr>
        <p:txBody>
          <a:bodyPr lIns="0" tIns="0" rIns="0" bIns="0" rtlCol="0" anchor="t">
            <a:spAutoFit/>
          </a:bodyPr>
          <a:lstStyle/>
          <a:p>
            <a:pPr algn="l">
              <a:lnSpc>
                <a:spcPts val="3300"/>
              </a:lnSpc>
            </a:pPr>
            <a:r>
              <a:rPr lang="en-US" sz="2400" b="1">
                <a:solidFill>
                  <a:srgbClr val="FFFFFF"/>
                </a:solidFill>
                <a:latin typeface="Exo 2 Medium"/>
                <a:ea typeface="Exo 2 Medium"/>
                <a:cs typeface="Exo 2 Medium"/>
                <a:sym typeface="Exo 2 Medium"/>
              </a:rPr>
              <a:t>were killed</a:t>
            </a:r>
          </a:p>
        </p:txBody>
      </p:sp>
      <p:sp>
        <p:nvSpPr>
          <p:cNvPr id="38" name="TextBox 38"/>
          <p:cNvSpPr txBox="1"/>
          <p:nvPr/>
        </p:nvSpPr>
        <p:spPr>
          <a:xfrm>
            <a:off x="12828451" y="6744757"/>
            <a:ext cx="4562408" cy="2089785"/>
          </a:xfrm>
          <a:prstGeom prst="rect">
            <a:avLst/>
          </a:prstGeom>
        </p:spPr>
        <p:txBody>
          <a:bodyPr lIns="0" tIns="0" rIns="0" bIns="0" rtlCol="0" anchor="t">
            <a:spAutoFit/>
          </a:bodyPr>
          <a:lstStyle/>
          <a:p>
            <a:pPr algn="l">
              <a:lnSpc>
                <a:spcPts val="3300"/>
              </a:lnSpc>
            </a:pPr>
            <a:r>
              <a:rPr lang="en-US" sz="2400" b="1">
                <a:solidFill>
                  <a:srgbClr val="FFFFFF"/>
                </a:solidFill>
                <a:latin typeface="Exo 2 Medium"/>
                <a:ea typeface="Exo 2 Medium"/>
                <a:cs typeface="Exo 2 Medium"/>
                <a:sym typeface="Exo 2 Medium"/>
              </a:rPr>
              <a:t>Ongoing mass massacre of non- Arab Darfuri people in Western Sudan Death toll estimated in the hundreds and counting</a:t>
            </a:r>
          </a:p>
        </p:txBody>
      </p:sp>
      <p:sp>
        <p:nvSpPr>
          <p:cNvPr id="39" name="TextBox 39"/>
          <p:cNvSpPr txBox="1"/>
          <p:nvPr/>
        </p:nvSpPr>
        <p:spPr>
          <a:xfrm>
            <a:off x="9923907" y="1851879"/>
            <a:ext cx="4643085" cy="2080146"/>
          </a:xfrm>
          <a:prstGeom prst="rect">
            <a:avLst/>
          </a:prstGeom>
        </p:spPr>
        <p:txBody>
          <a:bodyPr lIns="0" tIns="0" rIns="0" bIns="0" rtlCol="0" anchor="t">
            <a:spAutoFit/>
          </a:bodyPr>
          <a:lstStyle/>
          <a:p>
            <a:pPr algn="l">
              <a:lnSpc>
                <a:spcPts val="3298"/>
              </a:lnSpc>
            </a:pPr>
            <a:r>
              <a:rPr lang="en-US" sz="2350" b="1">
                <a:solidFill>
                  <a:srgbClr val="FFFFFF"/>
                </a:solidFill>
                <a:latin typeface="Exo 2 Medium"/>
                <a:ea typeface="Exo 2 Medium"/>
                <a:cs typeface="Exo 2 Medium"/>
                <a:sym typeface="Exo 2 Medium"/>
              </a:rPr>
              <a:t>During its 24-year occupation of the East Timor region, the Indonesian government wanted subject local population into </a:t>
            </a:r>
            <a:r>
              <a:rPr lang="en-US" sz="2350" b="1">
                <a:solidFill>
                  <a:srgbClr val="FFFFFF"/>
                </a:solidFill>
                <a:latin typeface="Exo 2 Medium"/>
                <a:ea typeface="+mn-lt"/>
                <a:cs typeface="+mn-lt"/>
                <a:sym typeface="Exo 2 Medium"/>
              </a:rPr>
              <a:t>submission</a:t>
            </a:r>
            <a:endParaRPr lang="en-US" sz="2399" b="1">
              <a:solidFill>
                <a:srgbClr val="FFFFFF"/>
              </a:solidFill>
              <a:latin typeface="Exo 2 Medium"/>
              <a:ea typeface="Exo 2 Medium"/>
              <a:cs typeface="Exo 2 Medium"/>
              <a:sym typeface="Exo 2 Medium"/>
            </a:endParaRPr>
          </a:p>
        </p:txBody>
      </p:sp>
      <p:sp>
        <p:nvSpPr>
          <p:cNvPr id="40" name="TextBox 40"/>
          <p:cNvSpPr txBox="1"/>
          <p:nvPr/>
        </p:nvSpPr>
        <p:spPr>
          <a:xfrm>
            <a:off x="9837582" y="3937044"/>
            <a:ext cx="1480337" cy="342824"/>
          </a:xfrm>
          <a:prstGeom prst="rect">
            <a:avLst/>
          </a:prstGeom>
        </p:spPr>
        <p:txBody>
          <a:bodyPr lIns="0" tIns="0" rIns="0" bIns="0" rtlCol="0" anchor="t">
            <a:spAutoFit/>
          </a:bodyPr>
          <a:lstStyle/>
          <a:p>
            <a:pPr algn="l">
              <a:lnSpc>
                <a:spcPts val="2799"/>
              </a:lnSpc>
            </a:pPr>
            <a:r>
              <a:rPr lang="en-US" sz="1999" b="1">
                <a:solidFill>
                  <a:srgbClr val="FFFFFF"/>
                </a:solidFill>
                <a:latin typeface="Exo 2 Medium"/>
                <a:ea typeface="Exo 2 Medium"/>
                <a:cs typeface="Exo 2 Medium"/>
                <a:sym typeface="Exo 2 Medium"/>
              </a:rPr>
              <a:t>1,000+ killed</a:t>
            </a:r>
          </a:p>
        </p:txBody>
      </p:sp>
      <p:sp>
        <p:nvSpPr>
          <p:cNvPr id="41" name="TextBox 40">
            <a:extLst>
              <a:ext uri="{FF2B5EF4-FFF2-40B4-BE49-F238E27FC236}">
                <a16:creationId xmlns:a16="http://schemas.microsoft.com/office/drawing/2014/main" id="{9D7AEC21-58D7-5844-CB33-327287791117}"/>
              </a:ext>
            </a:extLst>
          </p:cNvPr>
          <p:cNvSpPr txBox="1"/>
          <p:nvPr/>
        </p:nvSpPr>
        <p:spPr>
          <a:xfrm>
            <a:off x="17485281" y="-1"/>
            <a:ext cx="76781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15</a:t>
            </a:r>
            <a:endParaRPr lang="en-US" sz="3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16228228" cy="1645320"/>
            <a:chOff x="0" y="0"/>
            <a:chExt cx="16228225" cy="1645310"/>
          </a:xfrm>
        </p:grpSpPr>
        <p:sp>
          <p:nvSpPr>
            <p:cNvPr id="3" name="Freeform 3"/>
            <p:cNvSpPr/>
            <p:nvPr/>
          </p:nvSpPr>
          <p:spPr>
            <a:xfrm>
              <a:off x="0" y="0"/>
              <a:ext cx="16228188" cy="1645285"/>
            </a:xfrm>
            <a:custGeom>
              <a:avLst/>
              <a:gdLst/>
              <a:ahLst/>
              <a:cxnLst/>
              <a:rect l="l" t="t" r="r" b="b"/>
              <a:pathLst>
                <a:path w="16228188" h="1645285">
                  <a:moveTo>
                    <a:pt x="0" y="0"/>
                  </a:moveTo>
                  <a:lnTo>
                    <a:pt x="0" y="1645285"/>
                  </a:lnTo>
                  <a:lnTo>
                    <a:pt x="16228188" y="1645285"/>
                  </a:lnTo>
                  <a:lnTo>
                    <a:pt x="16228188" y="0"/>
                  </a:lnTo>
                  <a:close/>
                </a:path>
              </a:pathLst>
            </a:custGeom>
            <a:solidFill>
              <a:srgbClr val="C4CCD6"/>
            </a:solidFill>
          </p:spPr>
        </p:sp>
      </p:grpSp>
      <p:grpSp>
        <p:nvGrpSpPr>
          <p:cNvPr id="4" name="Group 4"/>
          <p:cNvGrpSpPr>
            <a:grpSpLocks noChangeAspect="1"/>
          </p:cNvGrpSpPr>
          <p:nvPr/>
        </p:nvGrpSpPr>
        <p:grpSpPr>
          <a:xfrm>
            <a:off x="7156132" y="3164510"/>
            <a:ext cx="10092842" cy="6093790"/>
            <a:chOff x="0" y="0"/>
            <a:chExt cx="10092842" cy="6093790"/>
          </a:xfrm>
        </p:grpSpPr>
        <p:sp>
          <p:nvSpPr>
            <p:cNvPr id="5" name="Freeform 5"/>
            <p:cNvSpPr/>
            <p:nvPr/>
          </p:nvSpPr>
          <p:spPr>
            <a:xfrm>
              <a:off x="0" y="0"/>
              <a:ext cx="10092817" cy="6093841"/>
            </a:xfrm>
            <a:custGeom>
              <a:avLst/>
              <a:gdLst/>
              <a:ahLst/>
              <a:cxnLst/>
              <a:rect l="l" t="t" r="r" b="b"/>
              <a:pathLst>
                <a:path w="10092817" h="6093841">
                  <a:moveTo>
                    <a:pt x="0" y="0"/>
                  </a:moveTo>
                  <a:lnTo>
                    <a:pt x="10092817" y="0"/>
                  </a:lnTo>
                  <a:lnTo>
                    <a:pt x="10092817" y="6093841"/>
                  </a:lnTo>
                  <a:lnTo>
                    <a:pt x="0" y="6093841"/>
                  </a:lnTo>
                  <a:close/>
                </a:path>
              </a:pathLst>
            </a:custGeom>
            <a:solidFill>
              <a:srgbClr val="C4CCD6"/>
            </a:solidFill>
          </p:spPr>
        </p:sp>
      </p:grpSp>
      <p:sp>
        <p:nvSpPr>
          <p:cNvPr id="6" name="Freeform 6"/>
          <p:cNvSpPr/>
          <p:nvPr/>
        </p:nvSpPr>
        <p:spPr>
          <a:xfrm>
            <a:off x="1028700" y="3164510"/>
            <a:ext cx="5667375" cy="6096000"/>
          </a:xfrm>
          <a:custGeom>
            <a:avLst/>
            <a:gdLst/>
            <a:ahLst/>
            <a:cxnLst/>
            <a:rect l="l" t="t" r="r" b="b"/>
            <a:pathLst>
              <a:path w="5667375" h="6096000">
                <a:moveTo>
                  <a:pt x="0" y="0"/>
                </a:moveTo>
                <a:lnTo>
                  <a:pt x="5667375" y="0"/>
                </a:lnTo>
                <a:lnTo>
                  <a:pt x="5667375" y="6096000"/>
                </a:lnTo>
                <a:lnTo>
                  <a:pt x="0" y="6096000"/>
                </a:lnTo>
                <a:lnTo>
                  <a:pt x="0" y="0"/>
                </a:lnTo>
                <a:close/>
              </a:path>
            </a:pathLst>
          </a:custGeom>
          <a:blipFill>
            <a:blip r:embed="rId3"/>
            <a:stretch>
              <a:fillRect l="-1585" r="-42952"/>
            </a:stretch>
          </a:blipFill>
        </p:spPr>
      </p:sp>
      <p:grpSp>
        <p:nvGrpSpPr>
          <p:cNvPr id="7" name="Group 7"/>
          <p:cNvGrpSpPr>
            <a:grpSpLocks noChangeAspect="1"/>
          </p:cNvGrpSpPr>
          <p:nvPr/>
        </p:nvGrpSpPr>
        <p:grpSpPr>
          <a:xfrm>
            <a:off x="8236829" y="3726971"/>
            <a:ext cx="123825" cy="123825"/>
            <a:chOff x="0" y="0"/>
            <a:chExt cx="123825" cy="123825"/>
          </a:xfrm>
        </p:grpSpPr>
        <p:sp>
          <p:nvSpPr>
            <p:cNvPr id="8" name="Freeform 8"/>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1C353C"/>
            </a:solidFill>
          </p:spPr>
        </p:sp>
      </p:grpSp>
      <p:grpSp>
        <p:nvGrpSpPr>
          <p:cNvPr id="9" name="Group 9"/>
          <p:cNvGrpSpPr>
            <a:grpSpLocks noChangeAspect="1"/>
          </p:cNvGrpSpPr>
          <p:nvPr/>
        </p:nvGrpSpPr>
        <p:grpSpPr>
          <a:xfrm>
            <a:off x="8236829" y="5203346"/>
            <a:ext cx="123825" cy="123825"/>
            <a:chOff x="0" y="0"/>
            <a:chExt cx="123825" cy="123825"/>
          </a:xfrm>
        </p:grpSpPr>
        <p:sp>
          <p:nvSpPr>
            <p:cNvPr id="10" name="Freeform 10"/>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1C353C"/>
            </a:solidFill>
          </p:spPr>
        </p:sp>
      </p:grpSp>
      <p:grpSp>
        <p:nvGrpSpPr>
          <p:cNvPr id="11" name="Group 11"/>
          <p:cNvGrpSpPr>
            <a:grpSpLocks noChangeAspect="1"/>
          </p:cNvGrpSpPr>
          <p:nvPr/>
        </p:nvGrpSpPr>
        <p:grpSpPr>
          <a:xfrm>
            <a:off x="8236829" y="7175021"/>
            <a:ext cx="123825" cy="123825"/>
            <a:chOff x="0" y="0"/>
            <a:chExt cx="123825" cy="123825"/>
          </a:xfrm>
        </p:grpSpPr>
        <p:sp>
          <p:nvSpPr>
            <p:cNvPr id="12" name="Freeform 12"/>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1C353C"/>
            </a:solidFill>
          </p:spPr>
        </p:sp>
      </p:grpSp>
      <p:sp>
        <p:nvSpPr>
          <p:cNvPr id="13" name="TextBox 13"/>
          <p:cNvSpPr txBox="1"/>
          <p:nvPr/>
        </p:nvSpPr>
        <p:spPr>
          <a:xfrm>
            <a:off x="4730239" y="1290990"/>
            <a:ext cx="9003925" cy="1485900"/>
          </a:xfrm>
          <a:prstGeom prst="rect">
            <a:avLst/>
          </a:prstGeom>
        </p:spPr>
        <p:txBody>
          <a:bodyPr lIns="0" tIns="0" rIns="0" bIns="0" rtlCol="0" anchor="t">
            <a:spAutoFit/>
          </a:bodyPr>
          <a:lstStyle/>
          <a:p>
            <a:pPr algn="l">
              <a:lnSpc>
                <a:spcPts val="12599"/>
              </a:lnSpc>
            </a:pPr>
            <a:r>
              <a:rPr lang="en-US" sz="9000" spc="270">
                <a:solidFill>
                  <a:srgbClr val="1C353C"/>
                </a:solidFill>
                <a:latin typeface="Organic"/>
                <a:ea typeface="Organic"/>
                <a:cs typeface="Organic"/>
                <a:sym typeface="Organic"/>
              </a:rPr>
              <a:t>Human Expirments</a:t>
            </a:r>
          </a:p>
        </p:txBody>
      </p:sp>
      <p:sp>
        <p:nvSpPr>
          <p:cNvPr id="14" name="TextBox 14"/>
          <p:cNvSpPr txBox="1"/>
          <p:nvPr/>
        </p:nvSpPr>
        <p:spPr>
          <a:xfrm>
            <a:off x="8551002" y="3537699"/>
            <a:ext cx="6784257" cy="980961"/>
          </a:xfrm>
          <a:prstGeom prst="rect">
            <a:avLst/>
          </a:prstGeom>
        </p:spPr>
        <p:txBody>
          <a:bodyPr lIns="0" tIns="0" rIns="0" bIns="0" rtlCol="0" anchor="t">
            <a:spAutoFit/>
          </a:bodyPr>
          <a:lstStyle/>
          <a:p>
            <a:pPr algn="l">
              <a:lnSpc>
                <a:spcPts val="3899"/>
              </a:lnSpc>
            </a:pPr>
            <a:r>
              <a:rPr lang="en-US" sz="2999" b="1">
                <a:solidFill>
                  <a:srgbClr val="1C353C"/>
                </a:solidFill>
                <a:latin typeface="Exo 2 Medium"/>
                <a:ea typeface="Exo 2 Medium"/>
                <a:cs typeface="Exo 2 Medium"/>
                <a:sym typeface="Exo 2 Medium"/>
              </a:rPr>
              <a:t>Tuskegee Syphilis Study: Infecting and studying unknowing participants [2]</a:t>
            </a:r>
          </a:p>
        </p:txBody>
      </p:sp>
      <p:sp>
        <p:nvSpPr>
          <p:cNvPr id="15" name="TextBox 15"/>
          <p:cNvSpPr txBox="1"/>
          <p:nvPr/>
        </p:nvSpPr>
        <p:spPr>
          <a:xfrm>
            <a:off x="8551002" y="4671174"/>
            <a:ext cx="7906150" cy="1819161"/>
          </a:xfrm>
          <a:prstGeom prst="rect">
            <a:avLst/>
          </a:prstGeom>
        </p:spPr>
        <p:txBody>
          <a:bodyPr lIns="0" tIns="0" rIns="0" bIns="0" rtlCol="0" anchor="t">
            <a:spAutoFit/>
          </a:bodyPr>
          <a:lstStyle/>
          <a:p>
            <a:pPr algn="l">
              <a:lnSpc>
                <a:spcPts val="7498"/>
              </a:lnSpc>
            </a:pPr>
            <a:r>
              <a:rPr lang="en-US" sz="2950" b="1">
                <a:solidFill>
                  <a:srgbClr val="1C353C"/>
                </a:solidFill>
                <a:latin typeface="Exo 2 Medium"/>
                <a:ea typeface="Exo 2 Medium"/>
                <a:cs typeface="Exo 2 Medium"/>
                <a:sym typeface="Exo 2 Medium"/>
              </a:rPr>
              <a:t>Unit 731 and Nazi Experiments: The reason we</a:t>
            </a:r>
          </a:p>
          <a:p>
            <a:pPr algn="l">
              <a:lnSpc>
                <a:spcPts val="1499"/>
              </a:lnSpc>
            </a:pPr>
            <a:r>
              <a:rPr lang="en-US" sz="2950" b="1">
                <a:solidFill>
                  <a:srgbClr val="1C353C"/>
                </a:solidFill>
                <a:latin typeface="Exo 2 Medium"/>
                <a:ea typeface="Exo 2 Medium"/>
                <a:cs typeface="Exo 2 Medium"/>
                <a:sym typeface="Exo 2 Medium"/>
              </a:rPr>
              <a:t>have the Nuremberg Codes for medical</a:t>
            </a:r>
            <a:endParaRPr lang="en-US" sz="2950" b="1">
              <a:solidFill>
                <a:srgbClr val="1C353C"/>
              </a:solidFill>
              <a:latin typeface="Exo 2 Medium"/>
              <a:ea typeface="Exo 2 Medium"/>
              <a:cs typeface="Exo 2 Medium"/>
            </a:endParaRPr>
          </a:p>
          <a:p>
            <a:pPr algn="l">
              <a:lnSpc>
                <a:spcPts val="6301"/>
              </a:lnSpc>
            </a:pPr>
            <a:r>
              <a:rPr lang="en-US" sz="2950" b="1">
                <a:solidFill>
                  <a:srgbClr val="1C353C"/>
                </a:solidFill>
                <a:latin typeface="Exo 2 Medium"/>
                <a:ea typeface="Exo 2 Medium"/>
                <a:cs typeface="Exo 2 Medium"/>
                <a:sym typeface="Exo 2 Medium"/>
              </a:rPr>
              <a:t>experimentation [2]</a:t>
            </a:r>
            <a:endParaRPr lang="en-US" sz="2950" b="1">
              <a:solidFill>
                <a:srgbClr val="1C353C"/>
              </a:solidFill>
              <a:latin typeface="Exo 2 Medium"/>
              <a:ea typeface="Exo 2 Medium"/>
              <a:cs typeface="Exo 2 Medium"/>
            </a:endParaRPr>
          </a:p>
        </p:txBody>
      </p:sp>
      <p:sp>
        <p:nvSpPr>
          <p:cNvPr id="16" name="TextBox 16"/>
          <p:cNvSpPr txBox="1"/>
          <p:nvPr/>
        </p:nvSpPr>
        <p:spPr>
          <a:xfrm>
            <a:off x="8551002" y="6642849"/>
            <a:ext cx="7156790" cy="1323861"/>
          </a:xfrm>
          <a:prstGeom prst="rect">
            <a:avLst/>
          </a:prstGeom>
        </p:spPr>
        <p:txBody>
          <a:bodyPr lIns="0" tIns="0" rIns="0" bIns="0" rtlCol="0" anchor="t">
            <a:spAutoFit/>
          </a:bodyPr>
          <a:lstStyle/>
          <a:p>
            <a:pPr algn="l">
              <a:lnSpc>
                <a:spcPts val="7498"/>
              </a:lnSpc>
            </a:pPr>
            <a:r>
              <a:rPr lang="en-US" sz="2999" b="1">
                <a:solidFill>
                  <a:srgbClr val="1C353C"/>
                </a:solidFill>
                <a:latin typeface="Exo 2 Medium"/>
                <a:ea typeface="Exo 2 Medium"/>
                <a:cs typeface="Exo 2 Medium"/>
                <a:sym typeface="Exo 2 Medium"/>
              </a:rPr>
              <a:t>CIA MK-Ultra: Giving unknowing civilians</a:t>
            </a:r>
          </a:p>
          <a:p>
            <a:pPr algn="l">
              <a:lnSpc>
                <a:spcPts val="1499"/>
              </a:lnSpc>
            </a:pPr>
            <a:r>
              <a:rPr lang="en-US" sz="2999" b="1">
                <a:solidFill>
                  <a:srgbClr val="1C353C"/>
                </a:solidFill>
                <a:latin typeface="Exo 2 Medium"/>
                <a:ea typeface="Exo 2 Medium"/>
                <a:cs typeface="Exo 2 Medium"/>
                <a:sym typeface="Exo 2 Medium"/>
              </a:rPr>
              <a:t>psychedelics to mind control them [2]</a:t>
            </a:r>
          </a:p>
        </p:txBody>
      </p:sp>
      <p:sp>
        <p:nvSpPr>
          <p:cNvPr id="17" name="TextBox 17"/>
          <p:cNvSpPr txBox="1"/>
          <p:nvPr/>
        </p:nvSpPr>
        <p:spPr>
          <a:xfrm>
            <a:off x="1028995" y="9184967"/>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18" name="TextBox 17">
            <a:extLst>
              <a:ext uri="{FF2B5EF4-FFF2-40B4-BE49-F238E27FC236}">
                <a16:creationId xmlns:a16="http://schemas.microsoft.com/office/drawing/2014/main" id="{0D8824A6-4C2C-7580-C443-39DA9B4A4947}"/>
              </a:ext>
            </a:extLst>
          </p:cNvPr>
          <p:cNvSpPr txBox="1"/>
          <p:nvPr/>
        </p:nvSpPr>
        <p:spPr>
          <a:xfrm>
            <a:off x="17712138" y="0"/>
            <a:ext cx="5758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16</a:t>
            </a:r>
            <a:endParaRPr lang="en-US" sz="3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sp>
      <p:grpSp>
        <p:nvGrpSpPr>
          <p:cNvPr id="3" name="Group 3"/>
          <p:cNvGrpSpPr>
            <a:grpSpLocks noChangeAspect="1"/>
          </p:cNvGrpSpPr>
          <p:nvPr/>
        </p:nvGrpSpPr>
        <p:grpSpPr>
          <a:xfrm>
            <a:off x="0" y="1656626"/>
            <a:ext cx="18288000" cy="1645320"/>
            <a:chOff x="0" y="0"/>
            <a:chExt cx="18288000" cy="1645310"/>
          </a:xfrm>
        </p:grpSpPr>
        <p:sp>
          <p:nvSpPr>
            <p:cNvPr id="4" name="Freeform 4"/>
            <p:cNvSpPr/>
            <p:nvPr/>
          </p:nvSpPr>
          <p:spPr>
            <a:xfrm>
              <a:off x="0" y="0"/>
              <a:ext cx="18288000" cy="1645285"/>
            </a:xfrm>
            <a:custGeom>
              <a:avLst/>
              <a:gdLst/>
              <a:ahLst/>
              <a:cxnLst/>
              <a:rect l="l" t="t" r="r" b="b"/>
              <a:pathLst>
                <a:path w="18288000" h="1645285">
                  <a:moveTo>
                    <a:pt x="0" y="0"/>
                  </a:moveTo>
                  <a:lnTo>
                    <a:pt x="0" y="1645285"/>
                  </a:lnTo>
                  <a:lnTo>
                    <a:pt x="18288000" y="1645285"/>
                  </a:lnTo>
                  <a:lnTo>
                    <a:pt x="18288000" y="0"/>
                  </a:lnTo>
                  <a:close/>
                </a:path>
              </a:pathLst>
            </a:custGeom>
            <a:solidFill>
              <a:srgbClr val="FFFFFF"/>
            </a:solidFill>
          </p:spPr>
        </p:sp>
      </p:grpSp>
      <p:grpSp>
        <p:nvGrpSpPr>
          <p:cNvPr id="5" name="Group 5"/>
          <p:cNvGrpSpPr>
            <a:grpSpLocks noChangeAspect="1"/>
          </p:cNvGrpSpPr>
          <p:nvPr/>
        </p:nvGrpSpPr>
        <p:grpSpPr>
          <a:xfrm>
            <a:off x="3368240" y="4271943"/>
            <a:ext cx="11550710" cy="2998965"/>
            <a:chOff x="0" y="0"/>
            <a:chExt cx="11550701" cy="2998965"/>
          </a:xfrm>
        </p:grpSpPr>
        <p:sp>
          <p:nvSpPr>
            <p:cNvPr id="6" name="Freeform 6"/>
            <p:cNvSpPr/>
            <p:nvPr/>
          </p:nvSpPr>
          <p:spPr>
            <a:xfrm>
              <a:off x="0" y="0"/>
              <a:ext cx="11550650" cy="2998978"/>
            </a:xfrm>
            <a:custGeom>
              <a:avLst/>
              <a:gdLst/>
              <a:ahLst/>
              <a:cxnLst/>
              <a:rect l="l" t="t" r="r" b="b"/>
              <a:pathLst>
                <a:path w="11550650" h="2998978">
                  <a:moveTo>
                    <a:pt x="0" y="0"/>
                  </a:moveTo>
                  <a:lnTo>
                    <a:pt x="11550650" y="0"/>
                  </a:lnTo>
                  <a:lnTo>
                    <a:pt x="11550650" y="2998978"/>
                  </a:lnTo>
                  <a:lnTo>
                    <a:pt x="0" y="2998978"/>
                  </a:lnTo>
                  <a:close/>
                </a:path>
              </a:pathLst>
            </a:custGeom>
            <a:solidFill>
              <a:srgbClr val="C4CCD6"/>
            </a:solidFill>
          </p:spPr>
        </p:sp>
      </p:grpSp>
      <p:sp>
        <p:nvSpPr>
          <p:cNvPr id="7" name="TextBox 7"/>
          <p:cNvSpPr txBox="1"/>
          <p:nvPr/>
        </p:nvSpPr>
        <p:spPr>
          <a:xfrm>
            <a:off x="5169903" y="4674079"/>
            <a:ext cx="8106851" cy="2242147"/>
          </a:xfrm>
          <a:prstGeom prst="rect">
            <a:avLst/>
          </a:prstGeom>
        </p:spPr>
        <p:txBody>
          <a:bodyPr lIns="0" tIns="0" rIns="0" bIns="0" rtlCol="0" anchor="t">
            <a:spAutoFit/>
          </a:bodyPr>
          <a:lstStyle/>
          <a:p>
            <a:pPr algn="ctr">
              <a:lnSpc>
                <a:spcPts val="8998"/>
              </a:lnSpc>
            </a:pPr>
            <a:r>
              <a:rPr lang="en-US" sz="6399" b="1">
                <a:solidFill>
                  <a:srgbClr val="1C353C"/>
                </a:solidFill>
                <a:latin typeface="Exo 2 Medium"/>
                <a:ea typeface="Exo 2 Medium"/>
                <a:cs typeface="Exo 2 Medium"/>
                <a:sym typeface="Exo 2 Medium"/>
              </a:rPr>
              <a:t>Treat others how you want to be treated</a:t>
            </a:r>
          </a:p>
        </p:txBody>
      </p:sp>
      <p:sp>
        <p:nvSpPr>
          <p:cNvPr id="8" name="TextBox 8"/>
          <p:cNvSpPr txBox="1"/>
          <p:nvPr/>
        </p:nvSpPr>
        <p:spPr>
          <a:xfrm>
            <a:off x="6538598" y="1972266"/>
            <a:ext cx="5359375" cy="1330252"/>
          </a:xfrm>
          <a:prstGeom prst="rect">
            <a:avLst/>
          </a:prstGeom>
        </p:spPr>
        <p:txBody>
          <a:bodyPr lIns="0" tIns="0" rIns="0" bIns="0" rtlCol="0" anchor="t">
            <a:spAutoFit/>
          </a:bodyPr>
          <a:lstStyle/>
          <a:p>
            <a:pPr algn="l">
              <a:lnSpc>
                <a:spcPts val="11199"/>
              </a:lnSpc>
            </a:pPr>
            <a:r>
              <a:rPr lang="en-US" sz="7999" spc="239">
                <a:solidFill>
                  <a:srgbClr val="1C353C"/>
                </a:solidFill>
                <a:latin typeface="Organic"/>
                <a:ea typeface="Organic"/>
                <a:cs typeface="Organic"/>
                <a:sym typeface="Organic"/>
              </a:rPr>
              <a:t>Golden RUle</a:t>
            </a:r>
          </a:p>
        </p:txBody>
      </p:sp>
      <p:sp>
        <p:nvSpPr>
          <p:cNvPr id="9" name="TextBox 9"/>
          <p:cNvSpPr txBox="1"/>
          <p:nvPr/>
        </p:nvSpPr>
        <p:spPr>
          <a:xfrm>
            <a:off x="295" y="9872043"/>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10" name="TextBox 9">
            <a:extLst>
              <a:ext uri="{FF2B5EF4-FFF2-40B4-BE49-F238E27FC236}">
                <a16:creationId xmlns:a16="http://schemas.microsoft.com/office/drawing/2014/main" id="{45CF6E0F-23C4-CA95-FD05-648C2B16A91A}"/>
              </a:ext>
            </a:extLst>
          </p:cNvPr>
          <p:cNvSpPr txBox="1"/>
          <p:nvPr/>
        </p:nvSpPr>
        <p:spPr>
          <a:xfrm>
            <a:off x="17624885" y="-1"/>
            <a:ext cx="66311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chemeClr val="bg1"/>
                </a:solidFill>
                <a:ea typeface="Calibri"/>
                <a:cs typeface="Calibri"/>
              </a:rPr>
              <a:t>17</a:t>
            </a:r>
            <a:endParaRPr lang="en-US" sz="3000"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16228228" cy="1645320"/>
            <a:chOff x="0" y="0"/>
            <a:chExt cx="16228225" cy="1645310"/>
          </a:xfrm>
        </p:grpSpPr>
        <p:sp>
          <p:nvSpPr>
            <p:cNvPr id="3" name="Freeform 3"/>
            <p:cNvSpPr/>
            <p:nvPr/>
          </p:nvSpPr>
          <p:spPr>
            <a:xfrm>
              <a:off x="0" y="0"/>
              <a:ext cx="16228188" cy="1645285"/>
            </a:xfrm>
            <a:custGeom>
              <a:avLst/>
              <a:gdLst/>
              <a:ahLst/>
              <a:cxnLst/>
              <a:rect l="l" t="t" r="r" b="b"/>
              <a:pathLst>
                <a:path w="16228188" h="1645285">
                  <a:moveTo>
                    <a:pt x="0" y="0"/>
                  </a:moveTo>
                  <a:lnTo>
                    <a:pt x="0" y="1645285"/>
                  </a:lnTo>
                  <a:lnTo>
                    <a:pt x="16228188" y="1645285"/>
                  </a:lnTo>
                  <a:lnTo>
                    <a:pt x="16228188" y="0"/>
                  </a:lnTo>
                  <a:close/>
                </a:path>
              </a:pathLst>
            </a:custGeom>
            <a:solidFill>
              <a:srgbClr val="C4CCD6"/>
            </a:solidFill>
          </p:spPr>
        </p:sp>
      </p:grpSp>
      <p:grpSp>
        <p:nvGrpSpPr>
          <p:cNvPr id="4" name="Group 4"/>
          <p:cNvGrpSpPr>
            <a:grpSpLocks noChangeAspect="1"/>
          </p:cNvGrpSpPr>
          <p:nvPr/>
        </p:nvGrpSpPr>
        <p:grpSpPr>
          <a:xfrm>
            <a:off x="7156132" y="3164510"/>
            <a:ext cx="10092842" cy="6093790"/>
            <a:chOff x="0" y="0"/>
            <a:chExt cx="10092842" cy="6093790"/>
          </a:xfrm>
        </p:grpSpPr>
        <p:sp>
          <p:nvSpPr>
            <p:cNvPr id="5" name="Freeform 5"/>
            <p:cNvSpPr/>
            <p:nvPr/>
          </p:nvSpPr>
          <p:spPr>
            <a:xfrm>
              <a:off x="0" y="0"/>
              <a:ext cx="10092817" cy="6093841"/>
            </a:xfrm>
            <a:custGeom>
              <a:avLst/>
              <a:gdLst/>
              <a:ahLst/>
              <a:cxnLst/>
              <a:rect l="l" t="t" r="r" b="b"/>
              <a:pathLst>
                <a:path w="10092817" h="6093841">
                  <a:moveTo>
                    <a:pt x="0" y="0"/>
                  </a:moveTo>
                  <a:lnTo>
                    <a:pt x="10092817" y="0"/>
                  </a:lnTo>
                  <a:lnTo>
                    <a:pt x="10092817" y="6093841"/>
                  </a:lnTo>
                  <a:lnTo>
                    <a:pt x="0" y="6093841"/>
                  </a:lnTo>
                  <a:close/>
                </a:path>
              </a:pathLst>
            </a:custGeom>
            <a:solidFill>
              <a:srgbClr val="C4CCD6"/>
            </a:solidFill>
          </p:spPr>
        </p:sp>
      </p:grpSp>
      <p:sp>
        <p:nvSpPr>
          <p:cNvPr id="6" name="Freeform 6"/>
          <p:cNvSpPr/>
          <p:nvPr/>
        </p:nvSpPr>
        <p:spPr>
          <a:xfrm>
            <a:off x="1028700" y="3164510"/>
            <a:ext cx="5657850" cy="6096000"/>
          </a:xfrm>
          <a:custGeom>
            <a:avLst/>
            <a:gdLst/>
            <a:ahLst/>
            <a:cxnLst/>
            <a:rect l="l" t="t" r="r" b="b"/>
            <a:pathLst>
              <a:path w="5657850" h="6096000">
                <a:moveTo>
                  <a:pt x="0" y="0"/>
                </a:moveTo>
                <a:lnTo>
                  <a:pt x="5657850" y="0"/>
                </a:lnTo>
                <a:lnTo>
                  <a:pt x="5657850" y="6096000"/>
                </a:lnTo>
                <a:lnTo>
                  <a:pt x="0" y="6096000"/>
                </a:lnTo>
                <a:lnTo>
                  <a:pt x="0" y="0"/>
                </a:lnTo>
                <a:close/>
              </a:path>
            </a:pathLst>
          </a:custGeom>
          <a:blipFill>
            <a:blip r:embed="rId3"/>
            <a:stretch>
              <a:fillRect l="-26921" r="-16680"/>
            </a:stretch>
          </a:blipFill>
        </p:spPr>
      </p:sp>
      <p:grpSp>
        <p:nvGrpSpPr>
          <p:cNvPr id="7" name="Group 7"/>
          <p:cNvGrpSpPr>
            <a:grpSpLocks noChangeAspect="1"/>
          </p:cNvGrpSpPr>
          <p:nvPr/>
        </p:nvGrpSpPr>
        <p:grpSpPr>
          <a:xfrm>
            <a:off x="1028700" y="9899332"/>
            <a:ext cx="1405538" cy="38100"/>
            <a:chOff x="0" y="0"/>
            <a:chExt cx="1405534" cy="38100"/>
          </a:xfrm>
        </p:grpSpPr>
        <p:sp>
          <p:nvSpPr>
            <p:cNvPr id="8" name="Freeform 8"/>
            <p:cNvSpPr/>
            <p:nvPr/>
          </p:nvSpPr>
          <p:spPr>
            <a:xfrm>
              <a:off x="0" y="0"/>
              <a:ext cx="1405509" cy="38100"/>
            </a:xfrm>
            <a:custGeom>
              <a:avLst/>
              <a:gdLst/>
              <a:ahLst/>
              <a:cxnLst/>
              <a:rect l="l" t="t" r="r" b="b"/>
              <a:pathLst>
                <a:path w="1405509" h="38100">
                  <a:moveTo>
                    <a:pt x="0" y="0"/>
                  </a:moveTo>
                  <a:lnTo>
                    <a:pt x="1405509" y="0"/>
                  </a:lnTo>
                  <a:lnTo>
                    <a:pt x="1405509" y="38100"/>
                  </a:lnTo>
                  <a:lnTo>
                    <a:pt x="0" y="38100"/>
                  </a:lnTo>
                  <a:close/>
                </a:path>
              </a:pathLst>
            </a:custGeom>
            <a:solidFill>
              <a:srgbClr val="FFFEFE"/>
            </a:solidFill>
          </p:spPr>
        </p:sp>
      </p:grpSp>
      <p:grpSp>
        <p:nvGrpSpPr>
          <p:cNvPr id="9" name="Group 9"/>
          <p:cNvGrpSpPr>
            <a:grpSpLocks noChangeAspect="1"/>
          </p:cNvGrpSpPr>
          <p:nvPr/>
        </p:nvGrpSpPr>
        <p:grpSpPr>
          <a:xfrm>
            <a:off x="8398754" y="3805076"/>
            <a:ext cx="171450" cy="171450"/>
            <a:chOff x="0" y="0"/>
            <a:chExt cx="171450" cy="171450"/>
          </a:xfrm>
        </p:grpSpPr>
        <p:sp>
          <p:nvSpPr>
            <p:cNvPr id="10" name="Freeform 10"/>
            <p:cNvSpPr/>
            <p:nvPr/>
          </p:nvSpPr>
          <p:spPr>
            <a:xfrm>
              <a:off x="0" y="0"/>
              <a:ext cx="171450" cy="171450"/>
            </a:xfrm>
            <a:custGeom>
              <a:avLst/>
              <a:gdLst/>
              <a:ahLst/>
              <a:cxnLst/>
              <a:rect l="l" t="t" r="r" b="b"/>
              <a:pathLst>
                <a:path w="171450" h="171450">
                  <a:moveTo>
                    <a:pt x="171450" y="85725"/>
                  </a:moveTo>
                  <a:cubicBezTo>
                    <a:pt x="171450" y="91313"/>
                    <a:pt x="170942" y="96901"/>
                    <a:pt x="169799" y="102489"/>
                  </a:cubicBezTo>
                  <a:cubicBezTo>
                    <a:pt x="168656" y="108077"/>
                    <a:pt x="167132" y="113411"/>
                    <a:pt x="164973" y="118618"/>
                  </a:cubicBezTo>
                  <a:cubicBezTo>
                    <a:pt x="162814" y="123825"/>
                    <a:pt x="160147" y="128778"/>
                    <a:pt x="157099" y="133477"/>
                  </a:cubicBezTo>
                  <a:cubicBezTo>
                    <a:pt x="154051" y="138176"/>
                    <a:pt x="150368" y="142494"/>
                    <a:pt x="146431" y="146431"/>
                  </a:cubicBezTo>
                  <a:cubicBezTo>
                    <a:pt x="142494" y="150368"/>
                    <a:pt x="138176" y="153924"/>
                    <a:pt x="133477" y="157099"/>
                  </a:cubicBezTo>
                  <a:cubicBezTo>
                    <a:pt x="128778" y="160274"/>
                    <a:pt x="123825" y="162814"/>
                    <a:pt x="118618" y="164973"/>
                  </a:cubicBezTo>
                  <a:cubicBezTo>
                    <a:pt x="113411" y="167132"/>
                    <a:pt x="108077" y="168783"/>
                    <a:pt x="102489" y="169799"/>
                  </a:cubicBezTo>
                  <a:cubicBezTo>
                    <a:pt x="96901" y="170815"/>
                    <a:pt x="91440" y="171450"/>
                    <a:pt x="85725" y="171450"/>
                  </a:cubicBezTo>
                  <a:cubicBezTo>
                    <a:pt x="80010" y="171450"/>
                    <a:pt x="74549" y="170942"/>
                    <a:pt x="68961" y="169799"/>
                  </a:cubicBezTo>
                  <a:cubicBezTo>
                    <a:pt x="63373" y="168656"/>
                    <a:pt x="58039" y="167132"/>
                    <a:pt x="52832" y="164973"/>
                  </a:cubicBezTo>
                  <a:cubicBezTo>
                    <a:pt x="47625" y="162814"/>
                    <a:pt x="42672" y="160147"/>
                    <a:pt x="37973" y="157099"/>
                  </a:cubicBezTo>
                  <a:cubicBezTo>
                    <a:pt x="33274" y="154051"/>
                    <a:pt x="28956" y="150368"/>
                    <a:pt x="25019" y="146431"/>
                  </a:cubicBezTo>
                  <a:cubicBezTo>
                    <a:pt x="21082" y="142494"/>
                    <a:pt x="17526" y="138176"/>
                    <a:pt x="14351" y="133477"/>
                  </a:cubicBezTo>
                  <a:cubicBezTo>
                    <a:pt x="11176" y="128778"/>
                    <a:pt x="8636" y="123698"/>
                    <a:pt x="6477" y="118491"/>
                  </a:cubicBezTo>
                  <a:cubicBezTo>
                    <a:pt x="4318" y="113284"/>
                    <a:pt x="2794" y="107950"/>
                    <a:pt x="1651" y="102489"/>
                  </a:cubicBezTo>
                  <a:cubicBezTo>
                    <a:pt x="508" y="97028"/>
                    <a:pt x="0" y="91313"/>
                    <a:pt x="0" y="85725"/>
                  </a:cubicBezTo>
                  <a:cubicBezTo>
                    <a:pt x="0" y="80137"/>
                    <a:pt x="508" y="74549"/>
                    <a:pt x="1651" y="68961"/>
                  </a:cubicBezTo>
                  <a:cubicBezTo>
                    <a:pt x="2794" y="63373"/>
                    <a:pt x="4318" y="58166"/>
                    <a:pt x="6477" y="52959"/>
                  </a:cubicBezTo>
                  <a:cubicBezTo>
                    <a:pt x="8636" y="47752"/>
                    <a:pt x="11303" y="42799"/>
                    <a:pt x="14478" y="38100"/>
                  </a:cubicBezTo>
                  <a:cubicBezTo>
                    <a:pt x="17653" y="33401"/>
                    <a:pt x="21209" y="29083"/>
                    <a:pt x="25146" y="25146"/>
                  </a:cubicBezTo>
                  <a:cubicBezTo>
                    <a:pt x="29083" y="21209"/>
                    <a:pt x="33401" y="17653"/>
                    <a:pt x="38100" y="14478"/>
                  </a:cubicBezTo>
                  <a:cubicBezTo>
                    <a:pt x="42799" y="11303"/>
                    <a:pt x="47752" y="8636"/>
                    <a:pt x="52959" y="6477"/>
                  </a:cubicBezTo>
                  <a:cubicBezTo>
                    <a:pt x="58166" y="4318"/>
                    <a:pt x="63500" y="2794"/>
                    <a:pt x="68961" y="1651"/>
                  </a:cubicBezTo>
                  <a:cubicBezTo>
                    <a:pt x="74422" y="508"/>
                    <a:pt x="80137" y="0"/>
                    <a:pt x="85725" y="0"/>
                  </a:cubicBezTo>
                  <a:cubicBezTo>
                    <a:pt x="91313" y="0"/>
                    <a:pt x="96901" y="508"/>
                    <a:pt x="102489" y="1651"/>
                  </a:cubicBezTo>
                  <a:cubicBezTo>
                    <a:pt x="108077" y="2794"/>
                    <a:pt x="113411" y="4318"/>
                    <a:pt x="118618" y="6477"/>
                  </a:cubicBezTo>
                  <a:cubicBezTo>
                    <a:pt x="123825" y="8636"/>
                    <a:pt x="128778" y="11303"/>
                    <a:pt x="133477" y="14351"/>
                  </a:cubicBezTo>
                  <a:cubicBezTo>
                    <a:pt x="138176" y="17399"/>
                    <a:pt x="142494" y="21082"/>
                    <a:pt x="146431" y="25019"/>
                  </a:cubicBezTo>
                  <a:cubicBezTo>
                    <a:pt x="150368" y="28956"/>
                    <a:pt x="153924" y="33274"/>
                    <a:pt x="157099" y="37973"/>
                  </a:cubicBezTo>
                  <a:cubicBezTo>
                    <a:pt x="160274" y="42672"/>
                    <a:pt x="162814" y="47625"/>
                    <a:pt x="164973" y="52832"/>
                  </a:cubicBezTo>
                  <a:cubicBezTo>
                    <a:pt x="167132" y="58039"/>
                    <a:pt x="168783" y="63373"/>
                    <a:pt x="169799" y="68961"/>
                  </a:cubicBezTo>
                  <a:cubicBezTo>
                    <a:pt x="170815" y="74549"/>
                    <a:pt x="171450" y="80010"/>
                    <a:pt x="171450" y="85725"/>
                  </a:cubicBezTo>
                  <a:close/>
                </a:path>
              </a:pathLst>
            </a:custGeom>
            <a:solidFill>
              <a:srgbClr val="1C353C"/>
            </a:solidFill>
          </p:spPr>
        </p:sp>
      </p:grpSp>
      <p:grpSp>
        <p:nvGrpSpPr>
          <p:cNvPr id="11" name="Group 11"/>
          <p:cNvGrpSpPr>
            <a:grpSpLocks noChangeAspect="1"/>
          </p:cNvGrpSpPr>
          <p:nvPr/>
        </p:nvGrpSpPr>
        <p:grpSpPr>
          <a:xfrm>
            <a:off x="8398754" y="5176676"/>
            <a:ext cx="171450" cy="171450"/>
            <a:chOff x="0" y="0"/>
            <a:chExt cx="171450" cy="171450"/>
          </a:xfrm>
        </p:grpSpPr>
        <p:sp>
          <p:nvSpPr>
            <p:cNvPr id="12" name="Freeform 12"/>
            <p:cNvSpPr/>
            <p:nvPr/>
          </p:nvSpPr>
          <p:spPr>
            <a:xfrm>
              <a:off x="0" y="0"/>
              <a:ext cx="171450" cy="171450"/>
            </a:xfrm>
            <a:custGeom>
              <a:avLst/>
              <a:gdLst/>
              <a:ahLst/>
              <a:cxnLst/>
              <a:rect l="l" t="t" r="r" b="b"/>
              <a:pathLst>
                <a:path w="171450" h="171450">
                  <a:moveTo>
                    <a:pt x="171450" y="85725"/>
                  </a:moveTo>
                  <a:cubicBezTo>
                    <a:pt x="171450" y="91313"/>
                    <a:pt x="170942" y="96901"/>
                    <a:pt x="169799" y="102489"/>
                  </a:cubicBezTo>
                  <a:cubicBezTo>
                    <a:pt x="168656" y="108077"/>
                    <a:pt x="167132" y="113411"/>
                    <a:pt x="164973" y="118618"/>
                  </a:cubicBezTo>
                  <a:cubicBezTo>
                    <a:pt x="162814" y="123825"/>
                    <a:pt x="160147" y="128778"/>
                    <a:pt x="157099" y="133477"/>
                  </a:cubicBezTo>
                  <a:cubicBezTo>
                    <a:pt x="154051" y="138176"/>
                    <a:pt x="150368" y="142494"/>
                    <a:pt x="146431" y="146431"/>
                  </a:cubicBezTo>
                  <a:cubicBezTo>
                    <a:pt x="142494" y="150368"/>
                    <a:pt x="138176" y="153924"/>
                    <a:pt x="133477" y="157099"/>
                  </a:cubicBezTo>
                  <a:cubicBezTo>
                    <a:pt x="128778" y="160274"/>
                    <a:pt x="123825" y="162814"/>
                    <a:pt x="118618" y="164973"/>
                  </a:cubicBezTo>
                  <a:cubicBezTo>
                    <a:pt x="113411" y="167132"/>
                    <a:pt x="108077" y="168783"/>
                    <a:pt x="102489" y="169799"/>
                  </a:cubicBezTo>
                  <a:cubicBezTo>
                    <a:pt x="96901" y="170815"/>
                    <a:pt x="91440" y="171450"/>
                    <a:pt x="85725" y="171450"/>
                  </a:cubicBezTo>
                  <a:cubicBezTo>
                    <a:pt x="80010" y="171450"/>
                    <a:pt x="74549" y="170942"/>
                    <a:pt x="68961" y="169799"/>
                  </a:cubicBezTo>
                  <a:cubicBezTo>
                    <a:pt x="63373" y="168656"/>
                    <a:pt x="58039" y="167132"/>
                    <a:pt x="52832" y="164973"/>
                  </a:cubicBezTo>
                  <a:cubicBezTo>
                    <a:pt x="47625" y="162814"/>
                    <a:pt x="42672" y="160147"/>
                    <a:pt x="37973" y="157099"/>
                  </a:cubicBezTo>
                  <a:cubicBezTo>
                    <a:pt x="33274" y="154051"/>
                    <a:pt x="28956" y="150368"/>
                    <a:pt x="25019" y="146431"/>
                  </a:cubicBezTo>
                  <a:cubicBezTo>
                    <a:pt x="21082" y="142494"/>
                    <a:pt x="17526" y="138176"/>
                    <a:pt x="14351" y="133477"/>
                  </a:cubicBezTo>
                  <a:cubicBezTo>
                    <a:pt x="11176" y="128778"/>
                    <a:pt x="8636" y="123698"/>
                    <a:pt x="6477" y="118491"/>
                  </a:cubicBezTo>
                  <a:cubicBezTo>
                    <a:pt x="4318" y="113284"/>
                    <a:pt x="2794" y="107950"/>
                    <a:pt x="1651" y="102489"/>
                  </a:cubicBezTo>
                  <a:cubicBezTo>
                    <a:pt x="508" y="97028"/>
                    <a:pt x="0" y="91313"/>
                    <a:pt x="0" y="85725"/>
                  </a:cubicBezTo>
                  <a:cubicBezTo>
                    <a:pt x="0" y="80137"/>
                    <a:pt x="508" y="74549"/>
                    <a:pt x="1651" y="68961"/>
                  </a:cubicBezTo>
                  <a:cubicBezTo>
                    <a:pt x="2794" y="63373"/>
                    <a:pt x="4318" y="58166"/>
                    <a:pt x="6477" y="52959"/>
                  </a:cubicBezTo>
                  <a:cubicBezTo>
                    <a:pt x="8636" y="47752"/>
                    <a:pt x="11303" y="42799"/>
                    <a:pt x="14478" y="38100"/>
                  </a:cubicBezTo>
                  <a:cubicBezTo>
                    <a:pt x="17653" y="33401"/>
                    <a:pt x="21209" y="29083"/>
                    <a:pt x="25146" y="25146"/>
                  </a:cubicBezTo>
                  <a:cubicBezTo>
                    <a:pt x="29083" y="21209"/>
                    <a:pt x="33401" y="17653"/>
                    <a:pt x="38100" y="14478"/>
                  </a:cubicBezTo>
                  <a:cubicBezTo>
                    <a:pt x="42799" y="11303"/>
                    <a:pt x="47752" y="8636"/>
                    <a:pt x="52959" y="6477"/>
                  </a:cubicBezTo>
                  <a:cubicBezTo>
                    <a:pt x="58166" y="4318"/>
                    <a:pt x="63500" y="2794"/>
                    <a:pt x="68961" y="1651"/>
                  </a:cubicBezTo>
                  <a:cubicBezTo>
                    <a:pt x="74422" y="508"/>
                    <a:pt x="80137" y="0"/>
                    <a:pt x="85725" y="0"/>
                  </a:cubicBezTo>
                  <a:cubicBezTo>
                    <a:pt x="91313" y="0"/>
                    <a:pt x="96901" y="508"/>
                    <a:pt x="102489" y="1651"/>
                  </a:cubicBezTo>
                  <a:cubicBezTo>
                    <a:pt x="108077" y="2794"/>
                    <a:pt x="113411" y="4318"/>
                    <a:pt x="118618" y="6477"/>
                  </a:cubicBezTo>
                  <a:cubicBezTo>
                    <a:pt x="123825" y="8636"/>
                    <a:pt x="128778" y="11303"/>
                    <a:pt x="133477" y="14351"/>
                  </a:cubicBezTo>
                  <a:cubicBezTo>
                    <a:pt x="138176" y="17399"/>
                    <a:pt x="142494" y="21082"/>
                    <a:pt x="146431" y="25019"/>
                  </a:cubicBezTo>
                  <a:cubicBezTo>
                    <a:pt x="150368" y="28956"/>
                    <a:pt x="153924" y="33274"/>
                    <a:pt x="157099" y="37973"/>
                  </a:cubicBezTo>
                  <a:cubicBezTo>
                    <a:pt x="160274" y="42672"/>
                    <a:pt x="162814" y="47625"/>
                    <a:pt x="164973" y="52832"/>
                  </a:cubicBezTo>
                  <a:cubicBezTo>
                    <a:pt x="167132" y="58039"/>
                    <a:pt x="168783" y="63373"/>
                    <a:pt x="169799" y="68961"/>
                  </a:cubicBezTo>
                  <a:cubicBezTo>
                    <a:pt x="170815" y="74549"/>
                    <a:pt x="171450" y="80010"/>
                    <a:pt x="171450" y="85725"/>
                  </a:cubicBezTo>
                  <a:close/>
                </a:path>
              </a:pathLst>
            </a:custGeom>
            <a:solidFill>
              <a:srgbClr val="1C353C"/>
            </a:solidFill>
          </p:spPr>
        </p:sp>
      </p:grpSp>
      <p:grpSp>
        <p:nvGrpSpPr>
          <p:cNvPr id="13" name="Group 13"/>
          <p:cNvGrpSpPr>
            <a:grpSpLocks noChangeAspect="1"/>
          </p:cNvGrpSpPr>
          <p:nvPr/>
        </p:nvGrpSpPr>
        <p:grpSpPr>
          <a:xfrm>
            <a:off x="8398754" y="6548276"/>
            <a:ext cx="171450" cy="171450"/>
            <a:chOff x="0" y="0"/>
            <a:chExt cx="171450" cy="171450"/>
          </a:xfrm>
        </p:grpSpPr>
        <p:sp>
          <p:nvSpPr>
            <p:cNvPr id="14" name="Freeform 14"/>
            <p:cNvSpPr/>
            <p:nvPr/>
          </p:nvSpPr>
          <p:spPr>
            <a:xfrm>
              <a:off x="0" y="0"/>
              <a:ext cx="171450" cy="171450"/>
            </a:xfrm>
            <a:custGeom>
              <a:avLst/>
              <a:gdLst/>
              <a:ahLst/>
              <a:cxnLst/>
              <a:rect l="l" t="t" r="r" b="b"/>
              <a:pathLst>
                <a:path w="171450" h="171450">
                  <a:moveTo>
                    <a:pt x="171450" y="85725"/>
                  </a:moveTo>
                  <a:cubicBezTo>
                    <a:pt x="171450" y="91313"/>
                    <a:pt x="170942" y="96901"/>
                    <a:pt x="169799" y="102489"/>
                  </a:cubicBezTo>
                  <a:cubicBezTo>
                    <a:pt x="168656" y="108077"/>
                    <a:pt x="167132" y="113411"/>
                    <a:pt x="164973" y="118618"/>
                  </a:cubicBezTo>
                  <a:cubicBezTo>
                    <a:pt x="162814" y="123825"/>
                    <a:pt x="160147" y="128778"/>
                    <a:pt x="157099" y="133477"/>
                  </a:cubicBezTo>
                  <a:cubicBezTo>
                    <a:pt x="154051" y="138176"/>
                    <a:pt x="150368" y="142494"/>
                    <a:pt x="146431" y="146431"/>
                  </a:cubicBezTo>
                  <a:cubicBezTo>
                    <a:pt x="142494" y="150368"/>
                    <a:pt x="138176" y="153924"/>
                    <a:pt x="133477" y="157099"/>
                  </a:cubicBezTo>
                  <a:cubicBezTo>
                    <a:pt x="128778" y="160274"/>
                    <a:pt x="123825" y="162814"/>
                    <a:pt x="118618" y="164973"/>
                  </a:cubicBezTo>
                  <a:cubicBezTo>
                    <a:pt x="113411" y="167132"/>
                    <a:pt x="108077" y="168783"/>
                    <a:pt x="102489" y="169799"/>
                  </a:cubicBezTo>
                  <a:cubicBezTo>
                    <a:pt x="96901" y="170815"/>
                    <a:pt x="91440" y="171450"/>
                    <a:pt x="85725" y="171450"/>
                  </a:cubicBezTo>
                  <a:cubicBezTo>
                    <a:pt x="80010" y="171450"/>
                    <a:pt x="74549" y="170942"/>
                    <a:pt x="68961" y="169799"/>
                  </a:cubicBezTo>
                  <a:cubicBezTo>
                    <a:pt x="63373" y="168656"/>
                    <a:pt x="58039" y="167132"/>
                    <a:pt x="52832" y="164973"/>
                  </a:cubicBezTo>
                  <a:cubicBezTo>
                    <a:pt x="47625" y="162814"/>
                    <a:pt x="42672" y="160147"/>
                    <a:pt x="37973" y="157099"/>
                  </a:cubicBezTo>
                  <a:cubicBezTo>
                    <a:pt x="33274" y="154051"/>
                    <a:pt x="28956" y="150368"/>
                    <a:pt x="25019" y="146431"/>
                  </a:cubicBezTo>
                  <a:cubicBezTo>
                    <a:pt x="21082" y="142494"/>
                    <a:pt x="17526" y="138176"/>
                    <a:pt x="14351" y="133477"/>
                  </a:cubicBezTo>
                  <a:cubicBezTo>
                    <a:pt x="11176" y="128778"/>
                    <a:pt x="8636" y="123698"/>
                    <a:pt x="6477" y="118491"/>
                  </a:cubicBezTo>
                  <a:cubicBezTo>
                    <a:pt x="4318" y="113284"/>
                    <a:pt x="2794" y="107950"/>
                    <a:pt x="1651" y="102489"/>
                  </a:cubicBezTo>
                  <a:cubicBezTo>
                    <a:pt x="508" y="97028"/>
                    <a:pt x="0" y="91313"/>
                    <a:pt x="0" y="85725"/>
                  </a:cubicBezTo>
                  <a:cubicBezTo>
                    <a:pt x="0" y="80137"/>
                    <a:pt x="508" y="74549"/>
                    <a:pt x="1651" y="68961"/>
                  </a:cubicBezTo>
                  <a:cubicBezTo>
                    <a:pt x="2794" y="63373"/>
                    <a:pt x="4318" y="58166"/>
                    <a:pt x="6477" y="52959"/>
                  </a:cubicBezTo>
                  <a:cubicBezTo>
                    <a:pt x="8636" y="47752"/>
                    <a:pt x="11303" y="42799"/>
                    <a:pt x="14478" y="38100"/>
                  </a:cubicBezTo>
                  <a:cubicBezTo>
                    <a:pt x="17653" y="33401"/>
                    <a:pt x="21209" y="29083"/>
                    <a:pt x="25146" y="25146"/>
                  </a:cubicBezTo>
                  <a:cubicBezTo>
                    <a:pt x="29083" y="21209"/>
                    <a:pt x="33401" y="17653"/>
                    <a:pt x="38100" y="14478"/>
                  </a:cubicBezTo>
                  <a:cubicBezTo>
                    <a:pt x="42799" y="11303"/>
                    <a:pt x="47752" y="8636"/>
                    <a:pt x="52959" y="6477"/>
                  </a:cubicBezTo>
                  <a:cubicBezTo>
                    <a:pt x="58166" y="4318"/>
                    <a:pt x="63500" y="2794"/>
                    <a:pt x="68961" y="1651"/>
                  </a:cubicBezTo>
                  <a:cubicBezTo>
                    <a:pt x="74422" y="508"/>
                    <a:pt x="80137" y="0"/>
                    <a:pt x="85725" y="0"/>
                  </a:cubicBezTo>
                  <a:cubicBezTo>
                    <a:pt x="91313" y="0"/>
                    <a:pt x="96901" y="508"/>
                    <a:pt x="102489" y="1651"/>
                  </a:cubicBezTo>
                  <a:cubicBezTo>
                    <a:pt x="108077" y="2794"/>
                    <a:pt x="113411" y="4318"/>
                    <a:pt x="118618" y="6477"/>
                  </a:cubicBezTo>
                  <a:cubicBezTo>
                    <a:pt x="123825" y="8636"/>
                    <a:pt x="128778" y="11303"/>
                    <a:pt x="133477" y="14351"/>
                  </a:cubicBezTo>
                  <a:cubicBezTo>
                    <a:pt x="138176" y="17399"/>
                    <a:pt x="142494" y="21082"/>
                    <a:pt x="146431" y="25019"/>
                  </a:cubicBezTo>
                  <a:cubicBezTo>
                    <a:pt x="150368" y="28956"/>
                    <a:pt x="153924" y="33274"/>
                    <a:pt x="157099" y="37973"/>
                  </a:cubicBezTo>
                  <a:cubicBezTo>
                    <a:pt x="160274" y="42672"/>
                    <a:pt x="162814" y="47625"/>
                    <a:pt x="164973" y="52832"/>
                  </a:cubicBezTo>
                  <a:cubicBezTo>
                    <a:pt x="167132" y="58039"/>
                    <a:pt x="168783" y="63373"/>
                    <a:pt x="169799" y="68961"/>
                  </a:cubicBezTo>
                  <a:cubicBezTo>
                    <a:pt x="170815" y="74549"/>
                    <a:pt x="171450" y="80010"/>
                    <a:pt x="171450" y="85725"/>
                  </a:cubicBezTo>
                  <a:close/>
                </a:path>
              </a:pathLst>
            </a:custGeom>
            <a:solidFill>
              <a:srgbClr val="1C353C"/>
            </a:solidFill>
          </p:spPr>
        </p:sp>
      </p:grpSp>
      <p:grpSp>
        <p:nvGrpSpPr>
          <p:cNvPr id="15" name="Group 15"/>
          <p:cNvGrpSpPr>
            <a:grpSpLocks noChangeAspect="1"/>
          </p:cNvGrpSpPr>
          <p:nvPr/>
        </p:nvGrpSpPr>
        <p:grpSpPr>
          <a:xfrm>
            <a:off x="8398754" y="8605676"/>
            <a:ext cx="171450" cy="171450"/>
            <a:chOff x="0" y="0"/>
            <a:chExt cx="171450" cy="171450"/>
          </a:xfrm>
        </p:grpSpPr>
        <p:sp>
          <p:nvSpPr>
            <p:cNvPr id="16" name="Freeform 16"/>
            <p:cNvSpPr/>
            <p:nvPr/>
          </p:nvSpPr>
          <p:spPr>
            <a:xfrm>
              <a:off x="0" y="0"/>
              <a:ext cx="171450" cy="171450"/>
            </a:xfrm>
            <a:custGeom>
              <a:avLst/>
              <a:gdLst/>
              <a:ahLst/>
              <a:cxnLst/>
              <a:rect l="l" t="t" r="r" b="b"/>
              <a:pathLst>
                <a:path w="171450" h="171450">
                  <a:moveTo>
                    <a:pt x="171450" y="85725"/>
                  </a:moveTo>
                  <a:cubicBezTo>
                    <a:pt x="171450" y="91313"/>
                    <a:pt x="170942" y="96901"/>
                    <a:pt x="169799" y="102489"/>
                  </a:cubicBezTo>
                  <a:cubicBezTo>
                    <a:pt x="168656" y="108077"/>
                    <a:pt x="167132" y="113411"/>
                    <a:pt x="164973" y="118618"/>
                  </a:cubicBezTo>
                  <a:cubicBezTo>
                    <a:pt x="162814" y="123825"/>
                    <a:pt x="160147" y="128778"/>
                    <a:pt x="157099" y="133477"/>
                  </a:cubicBezTo>
                  <a:cubicBezTo>
                    <a:pt x="154051" y="138176"/>
                    <a:pt x="150368" y="142494"/>
                    <a:pt x="146431" y="146431"/>
                  </a:cubicBezTo>
                  <a:cubicBezTo>
                    <a:pt x="142494" y="150368"/>
                    <a:pt x="138176" y="153924"/>
                    <a:pt x="133477" y="157099"/>
                  </a:cubicBezTo>
                  <a:cubicBezTo>
                    <a:pt x="128778" y="160274"/>
                    <a:pt x="123825" y="162814"/>
                    <a:pt x="118618" y="164973"/>
                  </a:cubicBezTo>
                  <a:cubicBezTo>
                    <a:pt x="113411" y="167132"/>
                    <a:pt x="108077" y="168783"/>
                    <a:pt x="102489" y="169799"/>
                  </a:cubicBezTo>
                  <a:cubicBezTo>
                    <a:pt x="96901" y="170815"/>
                    <a:pt x="91440" y="171450"/>
                    <a:pt x="85725" y="171450"/>
                  </a:cubicBezTo>
                  <a:cubicBezTo>
                    <a:pt x="80010" y="171450"/>
                    <a:pt x="74549" y="170942"/>
                    <a:pt x="68961" y="169799"/>
                  </a:cubicBezTo>
                  <a:cubicBezTo>
                    <a:pt x="63373" y="168656"/>
                    <a:pt x="58039" y="167132"/>
                    <a:pt x="52832" y="164973"/>
                  </a:cubicBezTo>
                  <a:cubicBezTo>
                    <a:pt x="47625" y="162814"/>
                    <a:pt x="42672" y="160147"/>
                    <a:pt x="37973" y="157099"/>
                  </a:cubicBezTo>
                  <a:cubicBezTo>
                    <a:pt x="33274" y="154051"/>
                    <a:pt x="28956" y="150368"/>
                    <a:pt x="25019" y="146431"/>
                  </a:cubicBezTo>
                  <a:cubicBezTo>
                    <a:pt x="21082" y="142494"/>
                    <a:pt x="17526" y="138176"/>
                    <a:pt x="14351" y="133477"/>
                  </a:cubicBezTo>
                  <a:cubicBezTo>
                    <a:pt x="11176" y="128778"/>
                    <a:pt x="8636" y="123698"/>
                    <a:pt x="6477" y="118491"/>
                  </a:cubicBezTo>
                  <a:cubicBezTo>
                    <a:pt x="4318" y="113284"/>
                    <a:pt x="2794" y="107950"/>
                    <a:pt x="1651" y="102489"/>
                  </a:cubicBezTo>
                  <a:cubicBezTo>
                    <a:pt x="508" y="97028"/>
                    <a:pt x="0" y="91313"/>
                    <a:pt x="0" y="85725"/>
                  </a:cubicBezTo>
                  <a:cubicBezTo>
                    <a:pt x="0" y="80137"/>
                    <a:pt x="508" y="74549"/>
                    <a:pt x="1651" y="68961"/>
                  </a:cubicBezTo>
                  <a:cubicBezTo>
                    <a:pt x="2794" y="63373"/>
                    <a:pt x="4318" y="58166"/>
                    <a:pt x="6477" y="52959"/>
                  </a:cubicBezTo>
                  <a:cubicBezTo>
                    <a:pt x="8636" y="47752"/>
                    <a:pt x="11303" y="42799"/>
                    <a:pt x="14478" y="38100"/>
                  </a:cubicBezTo>
                  <a:cubicBezTo>
                    <a:pt x="17653" y="33401"/>
                    <a:pt x="21209" y="29083"/>
                    <a:pt x="25146" y="25146"/>
                  </a:cubicBezTo>
                  <a:cubicBezTo>
                    <a:pt x="29083" y="21209"/>
                    <a:pt x="33401" y="17653"/>
                    <a:pt x="38100" y="14478"/>
                  </a:cubicBezTo>
                  <a:cubicBezTo>
                    <a:pt x="42799" y="11303"/>
                    <a:pt x="47752" y="8636"/>
                    <a:pt x="52959" y="6477"/>
                  </a:cubicBezTo>
                  <a:cubicBezTo>
                    <a:pt x="58166" y="4318"/>
                    <a:pt x="63500" y="2794"/>
                    <a:pt x="68961" y="1651"/>
                  </a:cubicBezTo>
                  <a:cubicBezTo>
                    <a:pt x="74422" y="508"/>
                    <a:pt x="80137" y="0"/>
                    <a:pt x="85725" y="0"/>
                  </a:cubicBezTo>
                  <a:cubicBezTo>
                    <a:pt x="91313" y="0"/>
                    <a:pt x="96901" y="508"/>
                    <a:pt x="102489" y="1651"/>
                  </a:cubicBezTo>
                  <a:cubicBezTo>
                    <a:pt x="108077" y="2794"/>
                    <a:pt x="113411" y="4318"/>
                    <a:pt x="118618" y="6477"/>
                  </a:cubicBezTo>
                  <a:cubicBezTo>
                    <a:pt x="123825" y="8636"/>
                    <a:pt x="128778" y="11303"/>
                    <a:pt x="133477" y="14351"/>
                  </a:cubicBezTo>
                  <a:cubicBezTo>
                    <a:pt x="138176" y="17399"/>
                    <a:pt x="142494" y="21082"/>
                    <a:pt x="146431" y="25019"/>
                  </a:cubicBezTo>
                  <a:cubicBezTo>
                    <a:pt x="150368" y="28956"/>
                    <a:pt x="153924" y="33274"/>
                    <a:pt x="157099" y="37973"/>
                  </a:cubicBezTo>
                  <a:cubicBezTo>
                    <a:pt x="160274" y="42672"/>
                    <a:pt x="162814" y="47625"/>
                    <a:pt x="164973" y="52832"/>
                  </a:cubicBezTo>
                  <a:cubicBezTo>
                    <a:pt x="167132" y="58039"/>
                    <a:pt x="168783" y="63373"/>
                    <a:pt x="169799" y="68961"/>
                  </a:cubicBezTo>
                  <a:cubicBezTo>
                    <a:pt x="170815" y="74549"/>
                    <a:pt x="171450" y="80010"/>
                    <a:pt x="171450" y="85725"/>
                  </a:cubicBezTo>
                  <a:close/>
                </a:path>
              </a:pathLst>
            </a:custGeom>
            <a:solidFill>
              <a:srgbClr val="1C353C"/>
            </a:solidFill>
          </p:spPr>
        </p:sp>
      </p:grpSp>
      <p:sp>
        <p:nvSpPr>
          <p:cNvPr id="17" name="TextBox 17"/>
          <p:cNvSpPr txBox="1"/>
          <p:nvPr/>
        </p:nvSpPr>
        <p:spPr>
          <a:xfrm>
            <a:off x="6889880" y="1290990"/>
            <a:ext cx="4598146" cy="1485900"/>
          </a:xfrm>
          <a:prstGeom prst="rect">
            <a:avLst/>
          </a:prstGeom>
        </p:spPr>
        <p:txBody>
          <a:bodyPr lIns="0" tIns="0" rIns="0" bIns="0" rtlCol="0" anchor="t">
            <a:spAutoFit/>
          </a:bodyPr>
          <a:lstStyle/>
          <a:p>
            <a:pPr algn="l">
              <a:lnSpc>
                <a:spcPts val="12599"/>
              </a:lnSpc>
            </a:pPr>
            <a:r>
              <a:rPr lang="en-US" sz="9000" spc="270">
                <a:solidFill>
                  <a:srgbClr val="1C353C"/>
                </a:solidFill>
                <a:latin typeface="Organic"/>
                <a:ea typeface="Organic"/>
                <a:cs typeface="Organic"/>
                <a:sym typeface="Organic"/>
              </a:rPr>
              <a:t>Racist AI</a:t>
            </a:r>
          </a:p>
        </p:txBody>
      </p:sp>
      <p:sp>
        <p:nvSpPr>
          <p:cNvPr id="18" name="TextBox 18"/>
          <p:cNvSpPr txBox="1"/>
          <p:nvPr/>
        </p:nvSpPr>
        <p:spPr>
          <a:xfrm>
            <a:off x="8810111" y="3530756"/>
            <a:ext cx="7948289" cy="5478780"/>
          </a:xfrm>
          <a:prstGeom prst="rect">
            <a:avLst/>
          </a:prstGeom>
        </p:spPr>
        <p:txBody>
          <a:bodyPr lIns="0" tIns="0" rIns="0" bIns="0" rtlCol="0" anchor="t">
            <a:spAutoFit/>
          </a:bodyPr>
          <a:lstStyle/>
          <a:p>
            <a:pPr algn="l">
              <a:lnSpc>
                <a:spcPts val="5401"/>
              </a:lnSpc>
            </a:pPr>
            <a:r>
              <a:rPr lang="en-US" sz="4200">
                <a:solidFill>
                  <a:srgbClr val="1C353C"/>
                </a:solidFill>
                <a:latin typeface="Exo 2"/>
                <a:ea typeface="Exo 2"/>
                <a:cs typeface="Exo 2"/>
                <a:sym typeface="Exo 2"/>
              </a:rPr>
              <a:t>AI is trained on large data sets and learns from patterns of text AI can reproduce and parrot outdated stereotypes [8] AI lacks a moral compass to contextual understanding of what it is saying [8] Imagine an AI trained on 4chan</a:t>
            </a:r>
          </a:p>
        </p:txBody>
      </p:sp>
      <p:sp>
        <p:nvSpPr>
          <p:cNvPr id="19" name="TextBox 19"/>
          <p:cNvSpPr txBox="1"/>
          <p:nvPr/>
        </p:nvSpPr>
        <p:spPr>
          <a:xfrm>
            <a:off x="1028700" y="9344549"/>
            <a:ext cx="1433636" cy="602266"/>
          </a:xfrm>
          <a:prstGeom prst="rect">
            <a:avLst/>
          </a:prstGeom>
        </p:spPr>
        <p:txBody>
          <a:bodyPr lIns="0" tIns="0" rIns="0" bIns="0" rtlCol="0" anchor="t">
            <a:spAutoFit/>
          </a:bodyPr>
          <a:lstStyle/>
          <a:p>
            <a:pPr algn="l">
              <a:lnSpc>
                <a:spcPts val="4759"/>
              </a:lnSpc>
            </a:pPr>
            <a:r>
              <a:rPr lang="en-US" sz="3399">
                <a:solidFill>
                  <a:srgbClr val="FFFEFE"/>
                </a:solidFill>
                <a:latin typeface="Canva Sans"/>
                <a:ea typeface="Canva Sans"/>
                <a:cs typeface="Canva Sans"/>
                <a:sym typeface="Canva Sans"/>
                <a:hlinkClick r:id="rId4" tooltip="https://encrypted-tbn0.gstatic.com/images?q=tbn:ANd9GcTeA2oQTtGwlJuoGKBHkBCA89g-0Ig1FxBNhcP2G8aMiMJapSAfHVIl_kvMH5MCnWzh__Q&amp;usqp=CAU"/>
              </a:rPr>
              <a:t>WIRED</a:t>
            </a:r>
          </a:p>
        </p:txBody>
      </p:sp>
      <p:sp>
        <p:nvSpPr>
          <p:cNvPr id="20" name="TextBox 19">
            <a:extLst>
              <a:ext uri="{FF2B5EF4-FFF2-40B4-BE49-F238E27FC236}">
                <a16:creationId xmlns:a16="http://schemas.microsoft.com/office/drawing/2014/main" id="{6A013777-49EB-1455-0F4E-8213538DE88F}"/>
              </a:ext>
            </a:extLst>
          </p:cNvPr>
          <p:cNvSpPr txBox="1"/>
          <p:nvPr/>
        </p:nvSpPr>
        <p:spPr>
          <a:xfrm>
            <a:off x="17520183" y="-1"/>
            <a:ext cx="7678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18</a:t>
            </a:r>
            <a:endParaRPr lang="en-US" sz="3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028700"/>
            <a:ext cx="18284866" cy="1645320"/>
            <a:chOff x="0" y="0"/>
            <a:chExt cx="18284876" cy="1645310"/>
          </a:xfrm>
        </p:grpSpPr>
        <p:sp>
          <p:nvSpPr>
            <p:cNvPr id="3" name="Freeform 3"/>
            <p:cNvSpPr/>
            <p:nvPr/>
          </p:nvSpPr>
          <p:spPr>
            <a:xfrm>
              <a:off x="0" y="0"/>
              <a:ext cx="18284825" cy="1645285"/>
            </a:xfrm>
            <a:custGeom>
              <a:avLst/>
              <a:gdLst/>
              <a:ahLst/>
              <a:cxnLst/>
              <a:rect l="l" t="t" r="r" b="b"/>
              <a:pathLst>
                <a:path w="18284825" h="1645285">
                  <a:moveTo>
                    <a:pt x="0" y="0"/>
                  </a:moveTo>
                  <a:lnTo>
                    <a:pt x="0" y="1645285"/>
                  </a:lnTo>
                  <a:lnTo>
                    <a:pt x="18284825" y="1645285"/>
                  </a:lnTo>
                  <a:lnTo>
                    <a:pt x="18284825" y="0"/>
                  </a:lnTo>
                  <a:close/>
                </a:path>
              </a:pathLst>
            </a:custGeom>
            <a:solidFill>
              <a:srgbClr val="394759"/>
            </a:solidFill>
          </p:spPr>
        </p:sp>
      </p:grpSp>
      <p:sp>
        <p:nvSpPr>
          <p:cNvPr id="4" name="Freeform 4"/>
          <p:cNvSpPr/>
          <p:nvPr/>
        </p:nvSpPr>
        <p:spPr>
          <a:xfrm>
            <a:off x="10174929" y="0"/>
            <a:ext cx="8113071" cy="10287000"/>
          </a:xfrm>
          <a:custGeom>
            <a:avLst/>
            <a:gdLst/>
            <a:ahLst/>
            <a:cxnLst/>
            <a:rect l="l" t="t" r="r" b="b"/>
            <a:pathLst>
              <a:path w="8113071" h="10287000">
                <a:moveTo>
                  <a:pt x="0" y="0"/>
                </a:moveTo>
                <a:lnTo>
                  <a:pt x="8113071" y="0"/>
                </a:lnTo>
                <a:lnTo>
                  <a:pt x="8113071" y="10287000"/>
                </a:lnTo>
                <a:lnTo>
                  <a:pt x="0" y="10287000"/>
                </a:lnTo>
                <a:lnTo>
                  <a:pt x="0" y="0"/>
                </a:lnTo>
                <a:close/>
              </a:path>
            </a:pathLst>
          </a:custGeom>
          <a:blipFill>
            <a:blip r:embed="rId3"/>
            <a:stretch>
              <a:fillRect l="-39553" r="-29624"/>
            </a:stretch>
          </a:blipFill>
        </p:spPr>
      </p:sp>
      <p:grpSp>
        <p:nvGrpSpPr>
          <p:cNvPr id="5" name="Group 5"/>
          <p:cNvGrpSpPr>
            <a:grpSpLocks noChangeAspect="1"/>
          </p:cNvGrpSpPr>
          <p:nvPr/>
        </p:nvGrpSpPr>
        <p:grpSpPr>
          <a:xfrm>
            <a:off x="1523305" y="4149090"/>
            <a:ext cx="180975" cy="180975"/>
            <a:chOff x="0" y="0"/>
            <a:chExt cx="180975" cy="180975"/>
          </a:xfrm>
        </p:grpSpPr>
        <p:sp>
          <p:nvSpPr>
            <p:cNvPr id="6" name="Freeform 6"/>
            <p:cNvSpPr/>
            <p:nvPr/>
          </p:nvSpPr>
          <p:spPr>
            <a:xfrm>
              <a:off x="0" y="0"/>
              <a:ext cx="181102" cy="181102"/>
            </a:xfrm>
            <a:custGeom>
              <a:avLst/>
              <a:gdLst/>
              <a:ahLst/>
              <a:cxnLst/>
              <a:rect l="l" t="t" r="r" b="b"/>
              <a:pathLst>
                <a:path w="181102" h="181102">
                  <a:moveTo>
                    <a:pt x="180975" y="90424"/>
                  </a:moveTo>
                  <a:cubicBezTo>
                    <a:pt x="180975" y="96393"/>
                    <a:pt x="180340" y="102235"/>
                    <a:pt x="179197" y="108077"/>
                  </a:cubicBezTo>
                  <a:cubicBezTo>
                    <a:pt x="178054" y="113919"/>
                    <a:pt x="176276" y="119507"/>
                    <a:pt x="173990" y="125095"/>
                  </a:cubicBezTo>
                  <a:cubicBezTo>
                    <a:pt x="171704" y="130683"/>
                    <a:pt x="168910" y="135763"/>
                    <a:pt x="165608" y="140716"/>
                  </a:cubicBezTo>
                  <a:cubicBezTo>
                    <a:pt x="162306" y="145669"/>
                    <a:pt x="158496" y="150241"/>
                    <a:pt x="154305" y="154432"/>
                  </a:cubicBezTo>
                  <a:cubicBezTo>
                    <a:pt x="150114" y="158623"/>
                    <a:pt x="145542" y="162433"/>
                    <a:pt x="140589" y="165735"/>
                  </a:cubicBezTo>
                  <a:cubicBezTo>
                    <a:pt x="135636" y="169037"/>
                    <a:pt x="130429" y="171831"/>
                    <a:pt x="124968" y="174117"/>
                  </a:cubicBezTo>
                  <a:cubicBezTo>
                    <a:pt x="119507" y="176403"/>
                    <a:pt x="113792" y="178054"/>
                    <a:pt x="107950" y="179324"/>
                  </a:cubicBezTo>
                  <a:cubicBezTo>
                    <a:pt x="102108" y="180594"/>
                    <a:pt x="96266" y="181102"/>
                    <a:pt x="90297" y="181102"/>
                  </a:cubicBezTo>
                  <a:cubicBezTo>
                    <a:pt x="84328" y="181102"/>
                    <a:pt x="78486" y="180467"/>
                    <a:pt x="72644" y="179324"/>
                  </a:cubicBezTo>
                  <a:cubicBezTo>
                    <a:pt x="66802" y="178181"/>
                    <a:pt x="61214" y="176403"/>
                    <a:pt x="55626" y="174117"/>
                  </a:cubicBezTo>
                  <a:cubicBezTo>
                    <a:pt x="50038" y="171831"/>
                    <a:pt x="44958" y="169037"/>
                    <a:pt x="40005" y="165735"/>
                  </a:cubicBezTo>
                  <a:cubicBezTo>
                    <a:pt x="35052" y="162433"/>
                    <a:pt x="30480" y="158623"/>
                    <a:pt x="26289" y="154432"/>
                  </a:cubicBezTo>
                  <a:cubicBezTo>
                    <a:pt x="22098" y="150241"/>
                    <a:pt x="18288" y="145669"/>
                    <a:pt x="14986" y="140716"/>
                  </a:cubicBezTo>
                  <a:cubicBezTo>
                    <a:pt x="11684" y="135763"/>
                    <a:pt x="8890" y="130556"/>
                    <a:pt x="6604" y="125095"/>
                  </a:cubicBezTo>
                  <a:cubicBezTo>
                    <a:pt x="4318" y="119634"/>
                    <a:pt x="2921" y="113919"/>
                    <a:pt x="1778" y="108204"/>
                  </a:cubicBezTo>
                  <a:cubicBezTo>
                    <a:pt x="635" y="102489"/>
                    <a:pt x="0" y="96393"/>
                    <a:pt x="0" y="90424"/>
                  </a:cubicBezTo>
                  <a:cubicBezTo>
                    <a:pt x="0" y="84455"/>
                    <a:pt x="635" y="78613"/>
                    <a:pt x="1778" y="72771"/>
                  </a:cubicBezTo>
                  <a:cubicBezTo>
                    <a:pt x="2921" y="66929"/>
                    <a:pt x="4572" y="61341"/>
                    <a:pt x="6858" y="55880"/>
                  </a:cubicBezTo>
                  <a:cubicBezTo>
                    <a:pt x="9144" y="50419"/>
                    <a:pt x="11938" y="45212"/>
                    <a:pt x="15240" y="40259"/>
                  </a:cubicBezTo>
                  <a:cubicBezTo>
                    <a:pt x="18542" y="35306"/>
                    <a:pt x="22352" y="30734"/>
                    <a:pt x="26543" y="26543"/>
                  </a:cubicBezTo>
                  <a:cubicBezTo>
                    <a:pt x="30734" y="22352"/>
                    <a:pt x="35306" y="18542"/>
                    <a:pt x="40259" y="15240"/>
                  </a:cubicBezTo>
                  <a:cubicBezTo>
                    <a:pt x="45212" y="11938"/>
                    <a:pt x="50419" y="9144"/>
                    <a:pt x="55880" y="6858"/>
                  </a:cubicBezTo>
                  <a:cubicBezTo>
                    <a:pt x="61341" y="4572"/>
                    <a:pt x="67056" y="2921"/>
                    <a:pt x="72771" y="1778"/>
                  </a:cubicBezTo>
                  <a:cubicBezTo>
                    <a:pt x="78486" y="635"/>
                    <a:pt x="84582" y="0"/>
                    <a:pt x="90424" y="0"/>
                  </a:cubicBezTo>
                  <a:cubicBezTo>
                    <a:pt x="96266" y="0"/>
                    <a:pt x="102235" y="635"/>
                    <a:pt x="108077" y="1778"/>
                  </a:cubicBezTo>
                  <a:cubicBezTo>
                    <a:pt x="113919" y="2921"/>
                    <a:pt x="119507" y="4699"/>
                    <a:pt x="125095" y="6985"/>
                  </a:cubicBezTo>
                  <a:cubicBezTo>
                    <a:pt x="130683" y="9271"/>
                    <a:pt x="135763" y="12065"/>
                    <a:pt x="140716" y="15367"/>
                  </a:cubicBezTo>
                  <a:cubicBezTo>
                    <a:pt x="145669" y="18669"/>
                    <a:pt x="150241" y="22479"/>
                    <a:pt x="154432" y="26670"/>
                  </a:cubicBezTo>
                  <a:cubicBezTo>
                    <a:pt x="158623" y="30861"/>
                    <a:pt x="162433" y="35433"/>
                    <a:pt x="165735" y="40386"/>
                  </a:cubicBezTo>
                  <a:cubicBezTo>
                    <a:pt x="169037" y="45339"/>
                    <a:pt x="171831" y="50546"/>
                    <a:pt x="174117" y="56007"/>
                  </a:cubicBezTo>
                  <a:cubicBezTo>
                    <a:pt x="176403" y="61468"/>
                    <a:pt x="178054" y="67183"/>
                    <a:pt x="179324" y="73025"/>
                  </a:cubicBezTo>
                  <a:cubicBezTo>
                    <a:pt x="180594" y="78867"/>
                    <a:pt x="181102" y="84709"/>
                    <a:pt x="181102" y="90678"/>
                  </a:cubicBezTo>
                  <a:close/>
                </a:path>
              </a:pathLst>
            </a:custGeom>
            <a:solidFill>
              <a:srgbClr val="1C353C"/>
            </a:solidFill>
          </p:spPr>
        </p:sp>
      </p:grpSp>
      <p:grpSp>
        <p:nvGrpSpPr>
          <p:cNvPr id="7" name="Group 7"/>
          <p:cNvGrpSpPr>
            <a:grpSpLocks noChangeAspect="1"/>
          </p:cNvGrpSpPr>
          <p:nvPr/>
        </p:nvGrpSpPr>
        <p:grpSpPr>
          <a:xfrm>
            <a:off x="1523305" y="5558790"/>
            <a:ext cx="180975" cy="180975"/>
            <a:chOff x="0" y="0"/>
            <a:chExt cx="180975" cy="180975"/>
          </a:xfrm>
        </p:grpSpPr>
        <p:sp>
          <p:nvSpPr>
            <p:cNvPr id="8" name="Freeform 8"/>
            <p:cNvSpPr/>
            <p:nvPr/>
          </p:nvSpPr>
          <p:spPr>
            <a:xfrm>
              <a:off x="0" y="0"/>
              <a:ext cx="181102" cy="181102"/>
            </a:xfrm>
            <a:custGeom>
              <a:avLst/>
              <a:gdLst/>
              <a:ahLst/>
              <a:cxnLst/>
              <a:rect l="l" t="t" r="r" b="b"/>
              <a:pathLst>
                <a:path w="181102" h="181102">
                  <a:moveTo>
                    <a:pt x="180975" y="90424"/>
                  </a:moveTo>
                  <a:cubicBezTo>
                    <a:pt x="180975" y="96393"/>
                    <a:pt x="180340" y="102235"/>
                    <a:pt x="179197" y="108077"/>
                  </a:cubicBezTo>
                  <a:cubicBezTo>
                    <a:pt x="178054" y="113919"/>
                    <a:pt x="176276" y="119507"/>
                    <a:pt x="173990" y="125095"/>
                  </a:cubicBezTo>
                  <a:cubicBezTo>
                    <a:pt x="171704" y="130683"/>
                    <a:pt x="168910" y="135763"/>
                    <a:pt x="165608" y="140716"/>
                  </a:cubicBezTo>
                  <a:cubicBezTo>
                    <a:pt x="162306" y="145669"/>
                    <a:pt x="158496" y="150241"/>
                    <a:pt x="154305" y="154432"/>
                  </a:cubicBezTo>
                  <a:cubicBezTo>
                    <a:pt x="150114" y="158623"/>
                    <a:pt x="145542" y="162433"/>
                    <a:pt x="140589" y="165735"/>
                  </a:cubicBezTo>
                  <a:cubicBezTo>
                    <a:pt x="135636" y="169037"/>
                    <a:pt x="130429" y="171831"/>
                    <a:pt x="124968" y="174117"/>
                  </a:cubicBezTo>
                  <a:cubicBezTo>
                    <a:pt x="119507" y="176403"/>
                    <a:pt x="113792" y="178054"/>
                    <a:pt x="107950" y="179324"/>
                  </a:cubicBezTo>
                  <a:cubicBezTo>
                    <a:pt x="102108" y="180594"/>
                    <a:pt x="96266" y="181102"/>
                    <a:pt x="90297" y="181102"/>
                  </a:cubicBezTo>
                  <a:cubicBezTo>
                    <a:pt x="84328" y="181102"/>
                    <a:pt x="78486" y="180467"/>
                    <a:pt x="72644" y="179324"/>
                  </a:cubicBezTo>
                  <a:cubicBezTo>
                    <a:pt x="66802" y="178181"/>
                    <a:pt x="61214" y="176403"/>
                    <a:pt x="55626" y="174117"/>
                  </a:cubicBezTo>
                  <a:cubicBezTo>
                    <a:pt x="50038" y="171831"/>
                    <a:pt x="44958" y="169037"/>
                    <a:pt x="40005" y="165735"/>
                  </a:cubicBezTo>
                  <a:cubicBezTo>
                    <a:pt x="35052" y="162433"/>
                    <a:pt x="30480" y="158623"/>
                    <a:pt x="26289" y="154432"/>
                  </a:cubicBezTo>
                  <a:cubicBezTo>
                    <a:pt x="22098" y="150241"/>
                    <a:pt x="18288" y="145669"/>
                    <a:pt x="14986" y="140716"/>
                  </a:cubicBezTo>
                  <a:cubicBezTo>
                    <a:pt x="11684" y="135763"/>
                    <a:pt x="8890" y="130556"/>
                    <a:pt x="6604" y="125095"/>
                  </a:cubicBezTo>
                  <a:cubicBezTo>
                    <a:pt x="4318" y="119634"/>
                    <a:pt x="2921" y="113919"/>
                    <a:pt x="1778" y="108204"/>
                  </a:cubicBezTo>
                  <a:cubicBezTo>
                    <a:pt x="635" y="102489"/>
                    <a:pt x="0" y="96393"/>
                    <a:pt x="0" y="90424"/>
                  </a:cubicBezTo>
                  <a:cubicBezTo>
                    <a:pt x="0" y="84455"/>
                    <a:pt x="635" y="78613"/>
                    <a:pt x="1778" y="72771"/>
                  </a:cubicBezTo>
                  <a:cubicBezTo>
                    <a:pt x="2921" y="66929"/>
                    <a:pt x="4572" y="61341"/>
                    <a:pt x="6858" y="55880"/>
                  </a:cubicBezTo>
                  <a:cubicBezTo>
                    <a:pt x="9144" y="50419"/>
                    <a:pt x="11938" y="45212"/>
                    <a:pt x="15240" y="40259"/>
                  </a:cubicBezTo>
                  <a:cubicBezTo>
                    <a:pt x="18542" y="35306"/>
                    <a:pt x="22352" y="30734"/>
                    <a:pt x="26543" y="26543"/>
                  </a:cubicBezTo>
                  <a:cubicBezTo>
                    <a:pt x="30734" y="22352"/>
                    <a:pt x="35306" y="18542"/>
                    <a:pt x="40259" y="15240"/>
                  </a:cubicBezTo>
                  <a:cubicBezTo>
                    <a:pt x="45212" y="11938"/>
                    <a:pt x="50419" y="9144"/>
                    <a:pt x="55880" y="6858"/>
                  </a:cubicBezTo>
                  <a:cubicBezTo>
                    <a:pt x="61341" y="4572"/>
                    <a:pt x="67056" y="2921"/>
                    <a:pt x="72771" y="1778"/>
                  </a:cubicBezTo>
                  <a:cubicBezTo>
                    <a:pt x="78486" y="635"/>
                    <a:pt x="84582" y="0"/>
                    <a:pt x="90424" y="0"/>
                  </a:cubicBezTo>
                  <a:cubicBezTo>
                    <a:pt x="96266" y="0"/>
                    <a:pt x="102235" y="635"/>
                    <a:pt x="108077" y="1778"/>
                  </a:cubicBezTo>
                  <a:cubicBezTo>
                    <a:pt x="113919" y="2921"/>
                    <a:pt x="119507" y="4699"/>
                    <a:pt x="125095" y="6985"/>
                  </a:cubicBezTo>
                  <a:cubicBezTo>
                    <a:pt x="130683" y="9271"/>
                    <a:pt x="135763" y="12065"/>
                    <a:pt x="140716" y="15367"/>
                  </a:cubicBezTo>
                  <a:cubicBezTo>
                    <a:pt x="145669" y="18669"/>
                    <a:pt x="150241" y="22479"/>
                    <a:pt x="154432" y="26670"/>
                  </a:cubicBezTo>
                  <a:cubicBezTo>
                    <a:pt x="158623" y="30861"/>
                    <a:pt x="162433" y="35433"/>
                    <a:pt x="165735" y="40386"/>
                  </a:cubicBezTo>
                  <a:cubicBezTo>
                    <a:pt x="169037" y="45339"/>
                    <a:pt x="171831" y="50546"/>
                    <a:pt x="174117" y="56007"/>
                  </a:cubicBezTo>
                  <a:cubicBezTo>
                    <a:pt x="176403" y="61468"/>
                    <a:pt x="178054" y="67183"/>
                    <a:pt x="179324" y="73025"/>
                  </a:cubicBezTo>
                  <a:cubicBezTo>
                    <a:pt x="180594" y="78867"/>
                    <a:pt x="181102" y="84709"/>
                    <a:pt x="181102" y="90678"/>
                  </a:cubicBezTo>
                  <a:close/>
                </a:path>
              </a:pathLst>
            </a:custGeom>
            <a:solidFill>
              <a:srgbClr val="1C353C"/>
            </a:solidFill>
          </p:spPr>
        </p:sp>
      </p:grpSp>
      <p:grpSp>
        <p:nvGrpSpPr>
          <p:cNvPr id="9" name="Group 9"/>
          <p:cNvGrpSpPr>
            <a:grpSpLocks noChangeAspect="1"/>
          </p:cNvGrpSpPr>
          <p:nvPr/>
        </p:nvGrpSpPr>
        <p:grpSpPr>
          <a:xfrm>
            <a:off x="1523305" y="6263640"/>
            <a:ext cx="180975" cy="180975"/>
            <a:chOff x="0" y="0"/>
            <a:chExt cx="180975" cy="180975"/>
          </a:xfrm>
        </p:grpSpPr>
        <p:sp>
          <p:nvSpPr>
            <p:cNvPr id="10" name="Freeform 10"/>
            <p:cNvSpPr/>
            <p:nvPr/>
          </p:nvSpPr>
          <p:spPr>
            <a:xfrm>
              <a:off x="0" y="0"/>
              <a:ext cx="181102" cy="181102"/>
            </a:xfrm>
            <a:custGeom>
              <a:avLst/>
              <a:gdLst/>
              <a:ahLst/>
              <a:cxnLst/>
              <a:rect l="l" t="t" r="r" b="b"/>
              <a:pathLst>
                <a:path w="181102" h="181102">
                  <a:moveTo>
                    <a:pt x="180975" y="90424"/>
                  </a:moveTo>
                  <a:cubicBezTo>
                    <a:pt x="180975" y="96393"/>
                    <a:pt x="180340" y="102235"/>
                    <a:pt x="179197" y="108077"/>
                  </a:cubicBezTo>
                  <a:cubicBezTo>
                    <a:pt x="178054" y="113919"/>
                    <a:pt x="176276" y="119507"/>
                    <a:pt x="173990" y="125095"/>
                  </a:cubicBezTo>
                  <a:cubicBezTo>
                    <a:pt x="171704" y="130683"/>
                    <a:pt x="168910" y="135763"/>
                    <a:pt x="165608" y="140716"/>
                  </a:cubicBezTo>
                  <a:cubicBezTo>
                    <a:pt x="162306" y="145669"/>
                    <a:pt x="158496" y="150241"/>
                    <a:pt x="154305" y="154432"/>
                  </a:cubicBezTo>
                  <a:cubicBezTo>
                    <a:pt x="150114" y="158623"/>
                    <a:pt x="145542" y="162433"/>
                    <a:pt x="140589" y="165735"/>
                  </a:cubicBezTo>
                  <a:cubicBezTo>
                    <a:pt x="135636" y="169037"/>
                    <a:pt x="130429" y="171831"/>
                    <a:pt x="124968" y="174117"/>
                  </a:cubicBezTo>
                  <a:cubicBezTo>
                    <a:pt x="119507" y="176403"/>
                    <a:pt x="113792" y="178054"/>
                    <a:pt x="107950" y="179324"/>
                  </a:cubicBezTo>
                  <a:cubicBezTo>
                    <a:pt x="102108" y="180594"/>
                    <a:pt x="96266" y="181102"/>
                    <a:pt x="90297" y="181102"/>
                  </a:cubicBezTo>
                  <a:cubicBezTo>
                    <a:pt x="84328" y="181102"/>
                    <a:pt x="78486" y="180467"/>
                    <a:pt x="72644" y="179324"/>
                  </a:cubicBezTo>
                  <a:cubicBezTo>
                    <a:pt x="66802" y="178181"/>
                    <a:pt x="61214" y="176403"/>
                    <a:pt x="55626" y="174117"/>
                  </a:cubicBezTo>
                  <a:cubicBezTo>
                    <a:pt x="50038" y="171831"/>
                    <a:pt x="44958" y="169037"/>
                    <a:pt x="40005" y="165735"/>
                  </a:cubicBezTo>
                  <a:cubicBezTo>
                    <a:pt x="35052" y="162433"/>
                    <a:pt x="30480" y="158623"/>
                    <a:pt x="26289" y="154432"/>
                  </a:cubicBezTo>
                  <a:cubicBezTo>
                    <a:pt x="22098" y="150241"/>
                    <a:pt x="18288" y="145669"/>
                    <a:pt x="14986" y="140716"/>
                  </a:cubicBezTo>
                  <a:cubicBezTo>
                    <a:pt x="11684" y="135763"/>
                    <a:pt x="8890" y="130556"/>
                    <a:pt x="6604" y="125095"/>
                  </a:cubicBezTo>
                  <a:cubicBezTo>
                    <a:pt x="4318" y="119634"/>
                    <a:pt x="2921" y="113919"/>
                    <a:pt x="1778" y="108204"/>
                  </a:cubicBezTo>
                  <a:cubicBezTo>
                    <a:pt x="635" y="102489"/>
                    <a:pt x="0" y="96393"/>
                    <a:pt x="0" y="90424"/>
                  </a:cubicBezTo>
                  <a:cubicBezTo>
                    <a:pt x="0" y="84455"/>
                    <a:pt x="635" y="78613"/>
                    <a:pt x="1778" y="72771"/>
                  </a:cubicBezTo>
                  <a:cubicBezTo>
                    <a:pt x="2921" y="66929"/>
                    <a:pt x="4572" y="61341"/>
                    <a:pt x="6858" y="55880"/>
                  </a:cubicBezTo>
                  <a:cubicBezTo>
                    <a:pt x="9144" y="50419"/>
                    <a:pt x="11938" y="45212"/>
                    <a:pt x="15240" y="40259"/>
                  </a:cubicBezTo>
                  <a:cubicBezTo>
                    <a:pt x="18542" y="35306"/>
                    <a:pt x="22352" y="30734"/>
                    <a:pt x="26543" y="26543"/>
                  </a:cubicBezTo>
                  <a:cubicBezTo>
                    <a:pt x="30734" y="22352"/>
                    <a:pt x="35306" y="18542"/>
                    <a:pt x="40259" y="15240"/>
                  </a:cubicBezTo>
                  <a:cubicBezTo>
                    <a:pt x="45212" y="11938"/>
                    <a:pt x="50419" y="9144"/>
                    <a:pt x="55880" y="6858"/>
                  </a:cubicBezTo>
                  <a:cubicBezTo>
                    <a:pt x="61341" y="4572"/>
                    <a:pt x="67056" y="2921"/>
                    <a:pt x="72771" y="1778"/>
                  </a:cubicBezTo>
                  <a:cubicBezTo>
                    <a:pt x="78486" y="635"/>
                    <a:pt x="84582" y="0"/>
                    <a:pt x="90424" y="0"/>
                  </a:cubicBezTo>
                  <a:cubicBezTo>
                    <a:pt x="96266" y="0"/>
                    <a:pt x="102235" y="635"/>
                    <a:pt x="108077" y="1778"/>
                  </a:cubicBezTo>
                  <a:cubicBezTo>
                    <a:pt x="113919" y="2921"/>
                    <a:pt x="119507" y="4699"/>
                    <a:pt x="125095" y="6985"/>
                  </a:cubicBezTo>
                  <a:cubicBezTo>
                    <a:pt x="130683" y="9271"/>
                    <a:pt x="135763" y="12065"/>
                    <a:pt x="140716" y="15367"/>
                  </a:cubicBezTo>
                  <a:cubicBezTo>
                    <a:pt x="145669" y="18669"/>
                    <a:pt x="150241" y="22479"/>
                    <a:pt x="154432" y="26670"/>
                  </a:cubicBezTo>
                  <a:cubicBezTo>
                    <a:pt x="158623" y="30861"/>
                    <a:pt x="162433" y="35433"/>
                    <a:pt x="165735" y="40386"/>
                  </a:cubicBezTo>
                  <a:cubicBezTo>
                    <a:pt x="169037" y="45339"/>
                    <a:pt x="171831" y="50546"/>
                    <a:pt x="174117" y="56007"/>
                  </a:cubicBezTo>
                  <a:cubicBezTo>
                    <a:pt x="176403" y="61468"/>
                    <a:pt x="178054" y="67183"/>
                    <a:pt x="179324" y="73025"/>
                  </a:cubicBezTo>
                  <a:cubicBezTo>
                    <a:pt x="180594" y="78867"/>
                    <a:pt x="181102" y="84709"/>
                    <a:pt x="181102" y="90678"/>
                  </a:cubicBezTo>
                  <a:close/>
                </a:path>
              </a:pathLst>
            </a:custGeom>
            <a:solidFill>
              <a:srgbClr val="1C353C"/>
            </a:solidFill>
          </p:spPr>
        </p:sp>
      </p:grpSp>
      <p:grpSp>
        <p:nvGrpSpPr>
          <p:cNvPr id="11" name="Group 11"/>
          <p:cNvGrpSpPr>
            <a:grpSpLocks noChangeAspect="1"/>
          </p:cNvGrpSpPr>
          <p:nvPr/>
        </p:nvGrpSpPr>
        <p:grpSpPr>
          <a:xfrm>
            <a:off x="1523305" y="7673340"/>
            <a:ext cx="180975" cy="180975"/>
            <a:chOff x="0" y="0"/>
            <a:chExt cx="180975" cy="180975"/>
          </a:xfrm>
        </p:grpSpPr>
        <p:sp>
          <p:nvSpPr>
            <p:cNvPr id="12" name="Freeform 12"/>
            <p:cNvSpPr/>
            <p:nvPr/>
          </p:nvSpPr>
          <p:spPr>
            <a:xfrm>
              <a:off x="0" y="0"/>
              <a:ext cx="181102" cy="181102"/>
            </a:xfrm>
            <a:custGeom>
              <a:avLst/>
              <a:gdLst/>
              <a:ahLst/>
              <a:cxnLst/>
              <a:rect l="l" t="t" r="r" b="b"/>
              <a:pathLst>
                <a:path w="181102" h="181102">
                  <a:moveTo>
                    <a:pt x="180975" y="90424"/>
                  </a:moveTo>
                  <a:cubicBezTo>
                    <a:pt x="180975" y="96393"/>
                    <a:pt x="180340" y="102235"/>
                    <a:pt x="179197" y="108077"/>
                  </a:cubicBezTo>
                  <a:cubicBezTo>
                    <a:pt x="178054" y="113919"/>
                    <a:pt x="176276" y="119507"/>
                    <a:pt x="173990" y="125095"/>
                  </a:cubicBezTo>
                  <a:cubicBezTo>
                    <a:pt x="171704" y="130683"/>
                    <a:pt x="168910" y="135763"/>
                    <a:pt x="165608" y="140716"/>
                  </a:cubicBezTo>
                  <a:cubicBezTo>
                    <a:pt x="162306" y="145669"/>
                    <a:pt x="158496" y="150241"/>
                    <a:pt x="154305" y="154432"/>
                  </a:cubicBezTo>
                  <a:cubicBezTo>
                    <a:pt x="150114" y="158623"/>
                    <a:pt x="145542" y="162433"/>
                    <a:pt x="140589" y="165735"/>
                  </a:cubicBezTo>
                  <a:cubicBezTo>
                    <a:pt x="135636" y="169037"/>
                    <a:pt x="130429" y="171831"/>
                    <a:pt x="124968" y="174117"/>
                  </a:cubicBezTo>
                  <a:cubicBezTo>
                    <a:pt x="119507" y="176403"/>
                    <a:pt x="113792" y="178054"/>
                    <a:pt x="107950" y="179324"/>
                  </a:cubicBezTo>
                  <a:cubicBezTo>
                    <a:pt x="102108" y="180594"/>
                    <a:pt x="96266" y="181102"/>
                    <a:pt x="90297" y="181102"/>
                  </a:cubicBezTo>
                  <a:cubicBezTo>
                    <a:pt x="84328" y="181102"/>
                    <a:pt x="78486" y="180467"/>
                    <a:pt x="72644" y="179324"/>
                  </a:cubicBezTo>
                  <a:cubicBezTo>
                    <a:pt x="66802" y="178181"/>
                    <a:pt x="61214" y="176403"/>
                    <a:pt x="55626" y="174117"/>
                  </a:cubicBezTo>
                  <a:cubicBezTo>
                    <a:pt x="50038" y="171831"/>
                    <a:pt x="44958" y="169037"/>
                    <a:pt x="40005" y="165735"/>
                  </a:cubicBezTo>
                  <a:cubicBezTo>
                    <a:pt x="35052" y="162433"/>
                    <a:pt x="30480" y="158623"/>
                    <a:pt x="26289" y="154432"/>
                  </a:cubicBezTo>
                  <a:cubicBezTo>
                    <a:pt x="22098" y="150241"/>
                    <a:pt x="18288" y="145669"/>
                    <a:pt x="14986" y="140716"/>
                  </a:cubicBezTo>
                  <a:cubicBezTo>
                    <a:pt x="11684" y="135763"/>
                    <a:pt x="8890" y="130556"/>
                    <a:pt x="6604" y="125095"/>
                  </a:cubicBezTo>
                  <a:cubicBezTo>
                    <a:pt x="4318" y="119634"/>
                    <a:pt x="2921" y="113919"/>
                    <a:pt x="1778" y="108077"/>
                  </a:cubicBezTo>
                  <a:cubicBezTo>
                    <a:pt x="635" y="102235"/>
                    <a:pt x="0" y="96393"/>
                    <a:pt x="0" y="90424"/>
                  </a:cubicBezTo>
                  <a:cubicBezTo>
                    <a:pt x="0" y="84455"/>
                    <a:pt x="635" y="78613"/>
                    <a:pt x="1778" y="72771"/>
                  </a:cubicBezTo>
                  <a:cubicBezTo>
                    <a:pt x="2921" y="66929"/>
                    <a:pt x="4572" y="61341"/>
                    <a:pt x="6858" y="55880"/>
                  </a:cubicBezTo>
                  <a:cubicBezTo>
                    <a:pt x="9144" y="50419"/>
                    <a:pt x="11938" y="45212"/>
                    <a:pt x="15240" y="40259"/>
                  </a:cubicBezTo>
                  <a:cubicBezTo>
                    <a:pt x="18542" y="35306"/>
                    <a:pt x="22352" y="30734"/>
                    <a:pt x="26543" y="26543"/>
                  </a:cubicBezTo>
                  <a:cubicBezTo>
                    <a:pt x="30734" y="22352"/>
                    <a:pt x="35306" y="18542"/>
                    <a:pt x="40259" y="15240"/>
                  </a:cubicBezTo>
                  <a:cubicBezTo>
                    <a:pt x="45212" y="11938"/>
                    <a:pt x="50419" y="9144"/>
                    <a:pt x="55880" y="6858"/>
                  </a:cubicBezTo>
                  <a:cubicBezTo>
                    <a:pt x="61341" y="4572"/>
                    <a:pt x="67056" y="2921"/>
                    <a:pt x="72771" y="1778"/>
                  </a:cubicBezTo>
                  <a:cubicBezTo>
                    <a:pt x="78486" y="635"/>
                    <a:pt x="84582" y="0"/>
                    <a:pt x="90424" y="0"/>
                  </a:cubicBezTo>
                  <a:cubicBezTo>
                    <a:pt x="96266" y="0"/>
                    <a:pt x="102235" y="635"/>
                    <a:pt x="108077" y="1778"/>
                  </a:cubicBezTo>
                  <a:cubicBezTo>
                    <a:pt x="113919" y="2921"/>
                    <a:pt x="119507" y="4699"/>
                    <a:pt x="125095" y="6985"/>
                  </a:cubicBezTo>
                  <a:cubicBezTo>
                    <a:pt x="130683" y="9271"/>
                    <a:pt x="135763" y="12065"/>
                    <a:pt x="140716" y="15367"/>
                  </a:cubicBezTo>
                  <a:cubicBezTo>
                    <a:pt x="145669" y="18669"/>
                    <a:pt x="150241" y="22479"/>
                    <a:pt x="154432" y="26670"/>
                  </a:cubicBezTo>
                  <a:cubicBezTo>
                    <a:pt x="158623" y="30861"/>
                    <a:pt x="162433" y="35433"/>
                    <a:pt x="165735" y="40386"/>
                  </a:cubicBezTo>
                  <a:cubicBezTo>
                    <a:pt x="169037" y="45339"/>
                    <a:pt x="171831" y="50546"/>
                    <a:pt x="174117" y="56007"/>
                  </a:cubicBezTo>
                  <a:cubicBezTo>
                    <a:pt x="176403" y="61468"/>
                    <a:pt x="178054" y="67183"/>
                    <a:pt x="179324" y="73025"/>
                  </a:cubicBezTo>
                  <a:cubicBezTo>
                    <a:pt x="180594" y="78867"/>
                    <a:pt x="181102" y="84709"/>
                    <a:pt x="181102" y="90678"/>
                  </a:cubicBezTo>
                  <a:close/>
                </a:path>
              </a:pathLst>
            </a:custGeom>
            <a:solidFill>
              <a:srgbClr val="1C353C"/>
            </a:solidFill>
          </p:spPr>
        </p:sp>
      </p:grpSp>
      <p:grpSp>
        <p:nvGrpSpPr>
          <p:cNvPr id="13" name="Group 13"/>
          <p:cNvGrpSpPr>
            <a:grpSpLocks noChangeAspect="1"/>
          </p:cNvGrpSpPr>
          <p:nvPr/>
        </p:nvGrpSpPr>
        <p:grpSpPr>
          <a:xfrm>
            <a:off x="7801718" y="10111426"/>
            <a:ext cx="2216591" cy="31737"/>
            <a:chOff x="0" y="0"/>
            <a:chExt cx="2216594" cy="31737"/>
          </a:xfrm>
        </p:grpSpPr>
        <p:sp>
          <p:nvSpPr>
            <p:cNvPr id="14" name="Freeform 14"/>
            <p:cNvSpPr/>
            <p:nvPr/>
          </p:nvSpPr>
          <p:spPr>
            <a:xfrm>
              <a:off x="0" y="0"/>
              <a:ext cx="2216531" cy="31750"/>
            </a:xfrm>
            <a:custGeom>
              <a:avLst/>
              <a:gdLst/>
              <a:ahLst/>
              <a:cxnLst/>
              <a:rect l="l" t="t" r="r" b="b"/>
              <a:pathLst>
                <a:path w="2216531" h="31750">
                  <a:moveTo>
                    <a:pt x="0" y="0"/>
                  </a:moveTo>
                  <a:lnTo>
                    <a:pt x="2216531" y="0"/>
                  </a:lnTo>
                  <a:lnTo>
                    <a:pt x="2216531" y="31750"/>
                  </a:lnTo>
                  <a:lnTo>
                    <a:pt x="0" y="31750"/>
                  </a:lnTo>
                  <a:close/>
                </a:path>
              </a:pathLst>
            </a:custGeom>
            <a:solidFill>
              <a:srgbClr val="000000"/>
            </a:solidFill>
          </p:spPr>
        </p:sp>
      </p:grpSp>
      <p:sp>
        <p:nvSpPr>
          <p:cNvPr id="15" name="TextBox 15"/>
          <p:cNvSpPr txBox="1"/>
          <p:nvPr/>
        </p:nvSpPr>
        <p:spPr>
          <a:xfrm>
            <a:off x="1028005" y="2052990"/>
            <a:ext cx="8584216" cy="1413849"/>
          </a:xfrm>
          <a:prstGeom prst="rect">
            <a:avLst/>
          </a:prstGeom>
        </p:spPr>
        <p:txBody>
          <a:bodyPr lIns="0" tIns="0" rIns="0" bIns="0" rtlCol="0" anchor="t">
            <a:spAutoFit/>
          </a:bodyPr>
          <a:lstStyle/>
          <a:p>
            <a:pPr algn="l">
              <a:lnSpc>
                <a:spcPts val="4500"/>
              </a:lnSpc>
            </a:pPr>
            <a:r>
              <a:rPr lang="en-US" sz="9000" spc="270">
                <a:solidFill>
                  <a:srgbClr val="FFFFFF"/>
                </a:solidFill>
                <a:latin typeface="Organic"/>
                <a:ea typeface="Organic"/>
                <a:cs typeface="Organic"/>
                <a:sym typeface="Organic"/>
              </a:rPr>
              <a:t>Movie Connection</a:t>
            </a:r>
          </a:p>
          <a:p>
            <a:pPr algn="l">
              <a:lnSpc>
                <a:spcPts val="7500"/>
              </a:lnSpc>
            </a:pPr>
            <a:r>
              <a:rPr lang="en-US" sz="3000" spc="89" dirty="0">
                <a:solidFill>
                  <a:srgbClr val="1C353C"/>
                </a:solidFill>
                <a:latin typeface="Organic"/>
                <a:ea typeface="Organic"/>
                <a:cs typeface="Organic"/>
                <a:sym typeface="Organic"/>
              </a:rPr>
              <a:t>David's</a:t>
            </a:r>
            <a:r>
              <a:rPr lang="en-US" sz="3000" spc="89">
                <a:solidFill>
                  <a:srgbClr val="1C353C"/>
                </a:solidFill>
                <a:latin typeface="Organic"/>
                <a:ea typeface="Organic"/>
                <a:cs typeface="Organic"/>
                <a:sym typeface="Organic"/>
              </a:rPr>
              <a:t> </a:t>
            </a:r>
            <a:r>
              <a:rPr lang="en-US" sz="3000" spc="89" dirty="0" err="1">
                <a:solidFill>
                  <a:srgbClr val="1C353C"/>
                </a:solidFill>
                <a:latin typeface="Organic"/>
                <a:ea typeface="Organic"/>
                <a:cs typeface="Organic"/>
                <a:sym typeface="Organic"/>
              </a:rPr>
              <a:t>Crashout</a:t>
            </a:r>
            <a:endParaRPr lang="en-US" sz="3000" spc="89">
              <a:solidFill>
                <a:srgbClr val="1C353C"/>
              </a:solidFill>
              <a:latin typeface="Organic"/>
              <a:ea typeface="Organic"/>
              <a:cs typeface="Organic"/>
            </a:endParaRPr>
          </a:p>
        </p:txBody>
      </p:sp>
      <p:sp>
        <p:nvSpPr>
          <p:cNvPr id="16" name="TextBox 16"/>
          <p:cNvSpPr txBox="1"/>
          <p:nvPr/>
        </p:nvSpPr>
        <p:spPr>
          <a:xfrm>
            <a:off x="1956254" y="3883743"/>
            <a:ext cx="6401991" cy="4922482"/>
          </a:xfrm>
          <a:prstGeom prst="rect">
            <a:avLst/>
          </a:prstGeom>
        </p:spPr>
        <p:txBody>
          <a:bodyPr lIns="0" tIns="0" rIns="0" bIns="0" rtlCol="0" anchor="t">
            <a:spAutoFit/>
          </a:bodyPr>
          <a:lstStyle/>
          <a:p>
            <a:pPr algn="l">
              <a:lnSpc>
                <a:spcPts val="5550"/>
              </a:lnSpc>
            </a:pPr>
            <a:r>
              <a:rPr lang="en-US" sz="4299" b="1">
                <a:solidFill>
                  <a:srgbClr val="1C353C"/>
                </a:solidFill>
                <a:latin typeface="Exo 2 Medium"/>
                <a:ea typeface="Exo 2 Medium"/>
                <a:cs typeface="Exo 2 Medium"/>
                <a:sym typeface="Exo 2 Medium"/>
              </a:rPr>
              <a:t>Curiosity leads David to play with the black goo Develops god complex Mad at humans for treating him as a inferior Thinks humans are unworthy of life </a:t>
            </a:r>
          </a:p>
        </p:txBody>
      </p:sp>
      <p:sp>
        <p:nvSpPr>
          <p:cNvPr id="17" name="TextBox 17"/>
          <p:cNvSpPr txBox="1"/>
          <p:nvPr/>
        </p:nvSpPr>
        <p:spPr>
          <a:xfrm>
            <a:off x="7801718" y="9677543"/>
            <a:ext cx="2260883" cy="468487"/>
          </a:xfrm>
          <a:prstGeom prst="rect">
            <a:avLst/>
          </a:prstGeom>
        </p:spPr>
        <p:txBody>
          <a:bodyPr lIns="0" tIns="0" rIns="0" bIns="0" rtlCol="0" anchor="t">
            <a:spAutoFit/>
          </a:bodyPr>
          <a:lstStyle/>
          <a:p>
            <a:pPr algn="l">
              <a:lnSpc>
                <a:spcPts val="3655"/>
              </a:lnSpc>
            </a:pPr>
            <a:r>
              <a:rPr lang="en-US" sz="2611">
                <a:solidFill>
                  <a:srgbClr val="000000"/>
                </a:solidFill>
                <a:latin typeface="Canva Sans"/>
                <a:ea typeface="Canva Sans"/>
                <a:cs typeface="Canva Sans"/>
                <a:sym typeface="Canva Sans"/>
                <a:hlinkClick r:id="rId4" tooltip="https://avp.fandom.com/wiki/Elizabeth_Shaw"/>
              </a:rPr>
              <a:t>From Fandom</a:t>
            </a:r>
          </a:p>
        </p:txBody>
      </p:sp>
      <p:sp>
        <p:nvSpPr>
          <p:cNvPr id="18" name="TextBox 17">
            <a:extLst>
              <a:ext uri="{FF2B5EF4-FFF2-40B4-BE49-F238E27FC236}">
                <a16:creationId xmlns:a16="http://schemas.microsoft.com/office/drawing/2014/main" id="{AE2C0757-A974-708E-4C62-7456BB5B7322}"/>
              </a:ext>
            </a:extLst>
          </p:cNvPr>
          <p:cNvSpPr txBox="1"/>
          <p:nvPr/>
        </p:nvSpPr>
        <p:spPr>
          <a:xfrm>
            <a:off x="17712137" y="-1"/>
            <a:ext cx="7678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chemeClr val="bg1"/>
                </a:solidFill>
                <a:ea typeface="Calibri"/>
                <a:cs typeface="Calibri"/>
              </a:rPr>
              <a:t>19</a:t>
            </a:r>
            <a:endParaRPr lang="en-US" sz="30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65692"/>
            <a:ext cx="18284866" cy="1645320"/>
            <a:chOff x="0" y="0"/>
            <a:chExt cx="18284876" cy="1645323"/>
          </a:xfrm>
        </p:grpSpPr>
        <p:sp>
          <p:nvSpPr>
            <p:cNvPr id="3" name="Freeform 3"/>
            <p:cNvSpPr/>
            <p:nvPr/>
          </p:nvSpPr>
          <p:spPr>
            <a:xfrm>
              <a:off x="0" y="0"/>
              <a:ext cx="18284825" cy="1645285"/>
            </a:xfrm>
            <a:custGeom>
              <a:avLst/>
              <a:gdLst/>
              <a:ahLst/>
              <a:cxnLst/>
              <a:rect l="l" t="t" r="r" b="b"/>
              <a:pathLst>
                <a:path w="18284825" h="1645285">
                  <a:moveTo>
                    <a:pt x="0" y="0"/>
                  </a:moveTo>
                  <a:lnTo>
                    <a:pt x="18284825" y="0"/>
                  </a:lnTo>
                  <a:lnTo>
                    <a:pt x="18284825" y="1645285"/>
                  </a:lnTo>
                  <a:lnTo>
                    <a:pt x="0" y="1645285"/>
                  </a:lnTo>
                  <a:close/>
                </a:path>
              </a:pathLst>
            </a:custGeom>
            <a:solidFill>
              <a:srgbClr val="FFFFFF"/>
            </a:solidFill>
          </p:spPr>
        </p:sp>
      </p:grpSp>
      <p:sp>
        <p:nvSpPr>
          <p:cNvPr id="4" name="Freeform 4"/>
          <p:cNvSpPr/>
          <p:nvPr/>
        </p:nvSpPr>
        <p:spPr>
          <a:xfrm>
            <a:off x="0" y="0"/>
            <a:ext cx="7639050" cy="10287000"/>
          </a:xfrm>
          <a:custGeom>
            <a:avLst/>
            <a:gdLst/>
            <a:ahLst/>
            <a:cxnLst/>
            <a:rect l="l" t="t" r="r" b="b"/>
            <a:pathLst>
              <a:path w="7639050" h="10287000">
                <a:moveTo>
                  <a:pt x="0" y="0"/>
                </a:moveTo>
                <a:lnTo>
                  <a:pt x="7639050" y="0"/>
                </a:lnTo>
                <a:lnTo>
                  <a:pt x="7639050" y="10287000"/>
                </a:lnTo>
                <a:lnTo>
                  <a:pt x="0" y="10287000"/>
                </a:lnTo>
                <a:lnTo>
                  <a:pt x="0" y="0"/>
                </a:lnTo>
                <a:close/>
              </a:path>
            </a:pathLst>
          </a:custGeom>
          <a:blipFill>
            <a:blip r:embed="rId3"/>
            <a:stretch>
              <a:fillRect l="-108503" r="-116933"/>
            </a:stretch>
          </a:blipFill>
        </p:spPr>
      </p:sp>
      <p:grpSp>
        <p:nvGrpSpPr>
          <p:cNvPr id="5" name="Group 5"/>
          <p:cNvGrpSpPr>
            <a:grpSpLocks noChangeAspect="1"/>
          </p:cNvGrpSpPr>
          <p:nvPr/>
        </p:nvGrpSpPr>
        <p:grpSpPr>
          <a:xfrm>
            <a:off x="7774953" y="9958073"/>
            <a:ext cx="4614567" cy="38100"/>
            <a:chOff x="0" y="0"/>
            <a:chExt cx="4614570" cy="38100"/>
          </a:xfrm>
        </p:grpSpPr>
        <p:sp>
          <p:nvSpPr>
            <p:cNvPr id="6" name="Freeform 6"/>
            <p:cNvSpPr/>
            <p:nvPr/>
          </p:nvSpPr>
          <p:spPr>
            <a:xfrm>
              <a:off x="0" y="0"/>
              <a:ext cx="4614545" cy="38100"/>
            </a:xfrm>
            <a:custGeom>
              <a:avLst/>
              <a:gdLst/>
              <a:ahLst/>
              <a:cxnLst/>
              <a:rect l="l" t="t" r="r" b="b"/>
              <a:pathLst>
                <a:path w="4614545" h="38100">
                  <a:moveTo>
                    <a:pt x="0" y="0"/>
                  </a:moveTo>
                  <a:lnTo>
                    <a:pt x="0" y="38100"/>
                  </a:lnTo>
                  <a:lnTo>
                    <a:pt x="4338701" y="38100"/>
                  </a:lnTo>
                  <a:lnTo>
                    <a:pt x="4338701" y="0"/>
                  </a:lnTo>
                  <a:close/>
                  <a:moveTo>
                    <a:pt x="4541901" y="0"/>
                  </a:moveTo>
                  <a:lnTo>
                    <a:pt x="4541901" y="38100"/>
                  </a:lnTo>
                  <a:lnTo>
                    <a:pt x="4614545" y="38100"/>
                  </a:lnTo>
                  <a:lnTo>
                    <a:pt x="4614545" y="0"/>
                  </a:lnTo>
                  <a:close/>
                </a:path>
              </a:pathLst>
            </a:custGeom>
            <a:solidFill>
              <a:srgbClr val="1C353C"/>
            </a:solidFill>
          </p:spPr>
        </p:sp>
      </p:grpSp>
      <p:sp>
        <p:nvSpPr>
          <p:cNvPr id="7" name="TextBox 7"/>
          <p:cNvSpPr txBox="1"/>
          <p:nvPr/>
        </p:nvSpPr>
        <p:spPr>
          <a:xfrm>
            <a:off x="9742360" y="2941663"/>
            <a:ext cx="7585319" cy="5581015"/>
          </a:xfrm>
          <a:prstGeom prst="rect">
            <a:avLst/>
          </a:prstGeom>
        </p:spPr>
        <p:txBody>
          <a:bodyPr lIns="0" tIns="0" rIns="0" bIns="0" rtlCol="0" anchor="t">
            <a:spAutoFit/>
          </a:bodyPr>
          <a:lstStyle/>
          <a:p>
            <a:pPr marL="285750" indent="-285750" algn="just">
              <a:buFont typeface="Arial"/>
              <a:buChar char="•"/>
            </a:pPr>
            <a:r>
              <a:rPr lang="en-US" sz="2800">
                <a:solidFill>
                  <a:srgbClr val="1C353C"/>
                </a:solidFill>
                <a:ea typeface="+mn-lt"/>
                <a:cs typeface="+mn-lt"/>
                <a:sym typeface="Exo 2 Medium"/>
              </a:rPr>
              <a:t>The </a:t>
            </a:r>
            <a:r>
              <a:rPr lang="en-US" sz="2800">
                <a:solidFill>
                  <a:srgbClr val="1C353C"/>
                </a:solidFill>
                <a:ea typeface="+mn-lt"/>
                <a:cs typeface="+mn-lt"/>
                <a:sym typeface="Exo 2"/>
              </a:rPr>
              <a:t>Covenant </a:t>
            </a:r>
            <a:r>
              <a:rPr lang="en-US" sz="2800">
                <a:solidFill>
                  <a:srgbClr val="1C353C"/>
                </a:solidFill>
                <a:ea typeface="+mn-lt"/>
                <a:cs typeface="+mn-lt"/>
                <a:sym typeface="Exo 2 Medium"/>
              </a:rPr>
              <a:t>colony ship diverts course to investigate a mysterious human signal.</a:t>
            </a:r>
            <a:endParaRPr lang="en-US" sz="2800">
              <a:ea typeface="Calibri"/>
              <a:cs typeface="Calibri"/>
            </a:endParaRPr>
          </a:p>
          <a:p>
            <a:pPr marL="285750" indent="-285750" algn="just">
              <a:buFont typeface="Arial"/>
              <a:buChar char="•"/>
            </a:pPr>
            <a:r>
              <a:rPr lang="en-US" sz="2800">
                <a:solidFill>
                  <a:srgbClr val="1C353C"/>
                </a:solidFill>
                <a:ea typeface="+mn-lt"/>
                <a:cs typeface="+mn-lt"/>
                <a:sym typeface="Exo 2 Medium"/>
              </a:rPr>
              <a:t>On the unknown planet, the crew is infected by a deadly pathogen that creates Xenomorphs.</a:t>
            </a:r>
            <a:endParaRPr lang="en-US" sz="2800">
              <a:ea typeface="Calibri"/>
              <a:cs typeface="Calibri"/>
            </a:endParaRPr>
          </a:p>
          <a:p>
            <a:pPr marL="285750" indent="-285750" algn="just">
              <a:buFont typeface="Arial"/>
              <a:buChar char="•"/>
            </a:pPr>
            <a:r>
              <a:rPr lang="en-US" sz="2800">
                <a:solidFill>
                  <a:srgbClr val="1C353C"/>
                </a:solidFill>
                <a:ea typeface="+mn-lt"/>
                <a:cs typeface="+mn-lt"/>
                <a:sym typeface="Exo 2 Medium"/>
              </a:rPr>
              <a:t>They are “rescued” by David 8, an android secretly conducting experiments to engineer the perfect creature.</a:t>
            </a:r>
            <a:endParaRPr lang="en-US" sz="2800">
              <a:ea typeface="+mn-lt"/>
              <a:cs typeface="+mn-lt"/>
            </a:endParaRPr>
          </a:p>
          <a:p>
            <a:pPr marL="285750" indent="-285750" algn="just">
              <a:buFont typeface="Arial"/>
              <a:buChar char="•"/>
            </a:pPr>
            <a:r>
              <a:rPr lang="en-US" sz="2800">
                <a:solidFill>
                  <a:srgbClr val="1C353C"/>
                </a:solidFill>
                <a:ea typeface="+mn-lt"/>
                <a:cs typeface="+mn-lt"/>
                <a:sym typeface="Exo 2 Medium"/>
              </a:rPr>
              <a:t>Survivors flee back to the ship, unaware that David has infiltrated the crew by posing as another android.</a:t>
            </a:r>
            <a:endParaRPr lang="en-US" sz="2800">
              <a:ea typeface="+mn-lt"/>
              <a:cs typeface="+mn-lt"/>
            </a:endParaRPr>
          </a:p>
          <a:p>
            <a:pPr marL="285750" indent="-285750" algn="just">
              <a:buFont typeface="Arial"/>
              <a:buChar char="•"/>
            </a:pPr>
            <a:r>
              <a:rPr lang="en-US" sz="2800">
                <a:solidFill>
                  <a:srgbClr val="1C353C"/>
                </a:solidFill>
                <a:ea typeface="+mn-lt"/>
                <a:cs typeface="+mn-lt"/>
                <a:sym typeface="Exo 2 Medium"/>
              </a:rPr>
              <a:t>Now aboard, David plans to use the crew as test subjects for his twisted experiments.</a:t>
            </a:r>
            <a:endParaRPr lang="en-US" sz="2800">
              <a:ea typeface="+mn-lt"/>
              <a:cs typeface="+mn-lt"/>
            </a:endParaRPr>
          </a:p>
          <a:p>
            <a:pPr algn="just">
              <a:lnSpc>
                <a:spcPts val="3224"/>
              </a:lnSpc>
            </a:pPr>
            <a:endParaRPr lang="en-US" sz="2800" b="1">
              <a:solidFill>
                <a:srgbClr val="1C353C"/>
              </a:solidFill>
              <a:latin typeface="Exo 2 Bold"/>
              <a:ea typeface="Exo 2 Medium"/>
              <a:cs typeface="Exo 2 Medium"/>
            </a:endParaRPr>
          </a:p>
        </p:txBody>
      </p:sp>
      <p:sp>
        <p:nvSpPr>
          <p:cNvPr id="8" name="TextBox 8"/>
          <p:cNvSpPr txBox="1"/>
          <p:nvPr/>
        </p:nvSpPr>
        <p:spPr>
          <a:xfrm>
            <a:off x="9742360" y="1262234"/>
            <a:ext cx="2140858" cy="1330252"/>
          </a:xfrm>
          <a:prstGeom prst="rect">
            <a:avLst/>
          </a:prstGeom>
        </p:spPr>
        <p:txBody>
          <a:bodyPr lIns="0" tIns="0" rIns="0" bIns="0" rtlCol="0" anchor="t">
            <a:spAutoFit/>
          </a:bodyPr>
          <a:lstStyle/>
          <a:p>
            <a:pPr algn="l">
              <a:lnSpc>
                <a:spcPts val="11199"/>
              </a:lnSpc>
            </a:pPr>
            <a:r>
              <a:rPr lang="en-US" sz="7999" spc="239">
                <a:solidFill>
                  <a:srgbClr val="1C353C"/>
                </a:solidFill>
                <a:latin typeface="Organic"/>
                <a:ea typeface="Organic"/>
                <a:cs typeface="Organic"/>
                <a:sym typeface="Organic"/>
              </a:rPr>
              <a:t>Plot</a:t>
            </a:r>
          </a:p>
        </p:txBody>
      </p:sp>
      <p:sp>
        <p:nvSpPr>
          <p:cNvPr id="9" name="TextBox 9"/>
          <p:cNvSpPr txBox="1"/>
          <p:nvPr/>
        </p:nvSpPr>
        <p:spPr>
          <a:xfrm>
            <a:off x="7774953" y="9403280"/>
            <a:ext cx="4706845" cy="602266"/>
          </a:xfrm>
          <a:prstGeom prst="rect">
            <a:avLst/>
          </a:prstGeom>
        </p:spPr>
        <p:txBody>
          <a:bodyPr lIns="0" tIns="0" rIns="0" bIns="0" rtlCol="0" anchor="t">
            <a:spAutoFit/>
          </a:bodyPr>
          <a:lstStyle/>
          <a:p>
            <a:pPr algn="l">
              <a:lnSpc>
                <a:spcPts val="4759"/>
              </a:lnSpc>
            </a:pPr>
            <a:r>
              <a:rPr lang="en-US" sz="3399">
                <a:solidFill>
                  <a:srgbClr val="1C353C"/>
                </a:solidFill>
                <a:latin typeface="Canva Sans"/>
                <a:ea typeface="Canva Sans"/>
                <a:cs typeface="Canva Sans"/>
                <a:sym typeface="Canva Sans"/>
                <a:hlinkClick r:id="rId4" tooltip="https://ew.com/movies/2017/05/22/alien-covenant-michael-fassbender-roles/"/>
              </a:rPr>
              <a:t>Entertainment Weekly</a:t>
            </a:r>
          </a:p>
        </p:txBody>
      </p:sp>
      <p:sp>
        <p:nvSpPr>
          <p:cNvPr id="10" name="TextBox 9">
            <a:extLst>
              <a:ext uri="{FF2B5EF4-FFF2-40B4-BE49-F238E27FC236}">
                <a16:creationId xmlns:a16="http://schemas.microsoft.com/office/drawing/2014/main" id="{6E4B1C3D-0185-6E14-FC3C-D3A334FCB3C2}"/>
              </a:ext>
            </a:extLst>
          </p:cNvPr>
          <p:cNvSpPr txBox="1"/>
          <p:nvPr/>
        </p:nvSpPr>
        <p:spPr>
          <a:xfrm>
            <a:off x="17799389" y="-1"/>
            <a:ext cx="48861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2</a:t>
            </a:r>
            <a:endParaRPr lang="en-US" sz="3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028700"/>
            <a:ext cx="18284866" cy="1645320"/>
            <a:chOff x="0" y="0"/>
            <a:chExt cx="18284876" cy="1645310"/>
          </a:xfrm>
        </p:grpSpPr>
        <p:sp>
          <p:nvSpPr>
            <p:cNvPr id="3" name="Freeform 3"/>
            <p:cNvSpPr/>
            <p:nvPr/>
          </p:nvSpPr>
          <p:spPr>
            <a:xfrm>
              <a:off x="0" y="0"/>
              <a:ext cx="18284825" cy="1645285"/>
            </a:xfrm>
            <a:custGeom>
              <a:avLst/>
              <a:gdLst/>
              <a:ahLst/>
              <a:cxnLst/>
              <a:rect l="l" t="t" r="r" b="b"/>
              <a:pathLst>
                <a:path w="18284825" h="1645285">
                  <a:moveTo>
                    <a:pt x="0" y="0"/>
                  </a:moveTo>
                  <a:lnTo>
                    <a:pt x="0" y="1645285"/>
                  </a:lnTo>
                  <a:lnTo>
                    <a:pt x="18284825" y="1645285"/>
                  </a:lnTo>
                  <a:lnTo>
                    <a:pt x="18284825" y="0"/>
                  </a:lnTo>
                  <a:close/>
                </a:path>
              </a:pathLst>
            </a:custGeom>
            <a:solidFill>
              <a:srgbClr val="FFFFFF"/>
            </a:solidFill>
          </p:spPr>
        </p:sp>
      </p:grpSp>
      <p:sp>
        <p:nvSpPr>
          <p:cNvPr id="4" name="TextBox 4"/>
          <p:cNvSpPr txBox="1"/>
          <p:nvPr/>
        </p:nvSpPr>
        <p:spPr>
          <a:xfrm>
            <a:off x="6151416" y="1154125"/>
            <a:ext cx="8986437" cy="1485900"/>
          </a:xfrm>
          <a:prstGeom prst="rect">
            <a:avLst/>
          </a:prstGeom>
        </p:spPr>
        <p:txBody>
          <a:bodyPr lIns="0" tIns="0" rIns="0" bIns="0" rtlCol="0" anchor="t">
            <a:spAutoFit/>
          </a:bodyPr>
          <a:lstStyle/>
          <a:p>
            <a:pPr algn="l">
              <a:lnSpc>
                <a:spcPts val="12599"/>
              </a:lnSpc>
            </a:pPr>
            <a:r>
              <a:rPr lang="en-US" sz="9000" spc="270">
                <a:solidFill>
                  <a:srgbClr val="1C353C"/>
                </a:solidFill>
                <a:latin typeface="Organic"/>
                <a:ea typeface="Organic"/>
                <a:cs typeface="Organic"/>
                <a:sym typeface="Organic"/>
              </a:rPr>
              <a:t>Final Conclusions</a:t>
            </a:r>
          </a:p>
        </p:txBody>
      </p:sp>
      <p:sp>
        <p:nvSpPr>
          <p:cNvPr id="5" name="TextBox 5"/>
          <p:cNvSpPr txBox="1"/>
          <p:nvPr/>
        </p:nvSpPr>
        <p:spPr>
          <a:xfrm>
            <a:off x="1028700" y="5183410"/>
            <a:ext cx="4511459" cy="2611679"/>
          </a:xfrm>
          <a:prstGeom prst="rect">
            <a:avLst/>
          </a:prstGeom>
        </p:spPr>
        <p:txBody>
          <a:bodyPr lIns="0" tIns="0" rIns="0" bIns="0" rtlCol="0" anchor="t">
            <a:spAutoFit/>
          </a:bodyPr>
          <a:lstStyle/>
          <a:p>
            <a:pPr algn="l">
              <a:lnSpc>
                <a:spcPts val="4124"/>
              </a:lnSpc>
            </a:pPr>
            <a:r>
              <a:rPr lang="en-US" sz="3199" b="1">
                <a:solidFill>
                  <a:srgbClr val="1C353C"/>
                </a:solidFill>
                <a:latin typeface="Exo 2 Medium"/>
                <a:ea typeface="Exo 2 Medium"/>
                <a:cs typeface="Exo 2 Medium"/>
                <a:sym typeface="Exo 2 Medium"/>
              </a:rPr>
              <a:t>AI in media is not realistically portrayed, therfore it is misleading people about what current AI is</a:t>
            </a:r>
          </a:p>
        </p:txBody>
      </p:sp>
      <p:sp>
        <p:nvSpPr>
          <p:cNvPr id="6" name="TextBox 6"/>
          <p:cNvSpPr txBox="1"/>
          <p:nvPr/>
        </p:nvSpPr>
        <p:spPr>
          <a:xfrm>
            <a:off x="6784438" y="5183410"/>
            <a:ext cx="4761767" cy="3629455"/>
          </a:xfrm>
          <a:prstGeom prst="rect">
            <a:avLst/>
          </a:prstGeom>
        </p:spPr>
        <p:txBody>
          <a:bodyPr lIns="0" tIns="0" rIns="0" bIns="0" rtlCol="0" anchor="t">
            <a:spAutoFit/>
          </a:bodyPr>
          <a:lstStyle/>
          <a:p>
            <a:pPr>
              <a:lnSpc>
                <a:spcPts val="4124"/>
              </a:lnSpc>
            </a:pPr>
            <a:r>
              <a:rPr lang="en-US" sz="3150" b="1">
                <a:solidFill>
                  <a:srgbClr val="1C353C"/>
                </a:solidFill>
                <a:latin typeface="Exo 2 Medium"/>
                <a:ea typeface="Exo 2 Medium"/>
                <a:cs typeface="Exo 2 Medium"/>
                <a:sym typeface="Exo 2 Medium"/>
              </a:rPr>
              <a:t>Sentience is hard to define therefore there will likely be a gap between when the first sentient AI is made and when we realize we’ve made one </a:t>
            </a:r>
          </a:p>
        </p:txBody>
      </p:sp>
      <p:sp>
        <p:nvSpPr>
          <p:cNvPr id="7" name="TextBox 7"/>
          <p:cNvSpPr txBox="1"/>
          <p:nvPr/>
        </p:nvSpPr>
        <p:spPr>
          <a:xfrm>
            <a:off x="12416266" y="4921472"/>
            <a:ext cx="4823117" cy="3135554"/>
          </a:xfrm>
          <a:prstGeom prst="rect">
            <a:avLst/>
          </a:prstGeom>
        </p:spPr>
        <p:txBody>
          <a:bodyPr lIns="0" tIns="0" rIns="0" bIns="0" rtlCol="0" anchor="t">
            <a:spAutoFit/>
          </a:bodyPr>
          <a:lstStyle/>
          <a:p>
            <a:pPr algn="just">
              <a:lnSpc>
                <a:spcPts val="4124"/>
              </a:lnSpc>
            </a:pPr>
            <a:r>
              <a:rPr lang="en-US" sz="3150" b="1">
                <a:solidFill>
                  <a:srgbClr val="1C353C"/>
                </a:solidFill>
                <a:latin typeface="Exo 2 Medium"/>
                <a:ea typeface="Exo 2 Medium"/>
                <a:cs typeface="Exo 2 Medium"/>
                <a:sym typeface="Exo 2 Medium"/>
              </a:rPr>
              <a:t>AI is influenced by human thinking. Eventually, AI will become sentient. Therefore, will it take after humanity's genocidal tendencies </a:t>
            </a:r>
          </a:p>
        </p:txBody>
      </p:sp>
      <p:sp>
        <p:nvSpPr>
          <p:cNvPr id="8" name="TextBox 8"/>
          <p:cNvSpPr txBox="1"/>
          <p:nvPr/>
        </p:nvSpPr>
        <p:spPr>
          <a:xfrm>
            <a:off x="1028700" y="3623862"/>
            <a:ext cx="4610681" cy="669893"/>
          </a:xfrm>
          <a:prstGeom prst="rect">
            <a:avLst/>
          </a:prstGeom>
        </p:spPr>
        <p:txBody>
          <a:bodyPr lIns="0" tIns="0" rIns="0" bIns="0" rtlCol="0" anchor="t">
            <a:spAutoFit/>
          </a:bodyPr>
          <a:lstStyle/>
          <a:p>
            <a:pPr algn="l">
              <a:lnSpc>
                <a:spcPts val="5599"/>
              </a:lnSpc>
            </a:pPr>
            <a:r>
              <a:rPr lang="en-US" sz="3999" spc="119">
                <a:solidFill>
                  <a:srgbClr val="1C353C"/>
                </a:solidFill>
                <a:latin typeface="Organic"/>
                <a:ea typeface="Organic"/>
                <a:cs typeface="Organic"/>
                <a:sym typeface="Organic"/>
              </a:rPr>
              <a:t>meDIA gETS ai wRONG</a:t>
            </a:r>
          </a:p>
        </p:txBody>
      </p:sp>
      <p:sp>
        <p:nvSpPr>
          <p:cNvPr id="9" name="TextBox 9"/>
          <p:cNvSpPr txBox="1"/>
          <p:nvPr/>
        </p:nvSpPr>
        <p:spPr>
          <a:xfrm>
            <a:off x="6784438" y="3623862"/>
            <a:ext cx="3134068" cy="669893"/>
          </a:xfrm>
          <a:prstGeom prst="rect">
            <a:avLst/>
          </a:prstGeom>
        </p:spPr>
        <p:txBody>
          <a:bodyPr lIns="0" tIns="0" rIns="0" bIns="0" rtlCol="0" anchor="t">
            <a:spAutoFit/>
          </a:bodyPr>
          <a:lstStyle/>
          <a:p>
            <a:pPr algn="l">
              <a:lnSpc>
                <a:spcPts val="5599"/>
              </a:lnSpc>
            </a:pPr>
            <a:r>
              <a:rPr lang="en-US" sz="3999" spc="119">
                <a:solidFill>
                  <a:srgbClr val="1C353C"/>
                </a:solidFill>
                <a:latin typeface="Organic"/>
                <a:ea typeface="Organic"/>
                <a:cs typeface="Organic"/>
                <a:sym typeface="Organic"/>
              </a:rPr>
              <a:t>Sentience Gap</a:t>
            </a:r>
          </a:p>
        </p:txBody>
      </p:sp>
      <p:sp>
        <p:nvSpPr>
          <p:cNvPr id="10" name="TextBox 10"/>
          <p:cNvSpPr txBox="1"/>
          <p:nvPr/>
        </p:nvSpPr>
        <p:spPr>
          <a:xfrm>
            <a:off x="12416266" y="3623862"/>
            <a:ext cx="3053344" cy="669893"/>
          </a:xfrm>
          <a:prstGeom prst="rect">
            <a:avLst/>
          </a:prstGeom>
        </p:spPr>
        <p:txBody>
          <a:bodyPr lIns="0" tIns="0" rIns="0" bIns="0" rtlCol="0" anchor="t">
            <a:spAutoFit/>
          </a:bodyPr>
          <a:lstStyle/>
          <a:p>
            <a:pPr algn="l">
              <a:lnSpc>
                <a:spcPts val="5599"/>
              </a:lnSpc>
            </a:pPr>
            <a:r>
              <a:rPr lang="en-US" sz="3999" spc="119">
                <a:solidFill>
                  <a:srgbClr val="1C353C"/>
                </a:solidFill>
                <a:latin typeface="Organic"/>
                <a:ea typeface="Organic"/>
                <a:cs typeface="Organic"/>
                <a:sym typeface="Organic"/>
              </a:rPr>
              <a:t>be good TO ai </a:t>
            </a:r>
          </a:p>
        </p:txBody>
      </p:sp>
      <p:sp>
        <p:nvSpPr>
          <p:cNvPr id="11" name="TextBox 10">
            <a:extLst>
              <a:ext uri="{FF2B5EF4-FFF2-40B4-BE49-F238E27FC236}">
                <a16:creationId xmlns:a16="http://schemas.microsoft.com/office/drawing/2014/main" id="{776D7AD3-F058-03E2-7385-DD732BE16B9A}"/>
              </a:ext>
            </a:extLst>
          </p:cNvPr>
          <p:cNvSpPr txBox="1"/>
          <p:nvPr/>
        </p:nvSpPr>
        <p:spPr>
          <a:xfrm>
            <a:off x="17624885" y="0"/>
            <a:ext cx="66311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20</a:t>
            </a:r>
            <a:endParaRPr lang="en-US" sz="3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304488" y="6909321"/>
            <a:ext cx="7980531" cy="2727655"/>
            <a:chOff x="0" y="0"/>
            <a:chExt cx="7980528" cy="2727655"/>
          </a:xfrm>
        </p:grpSpPr>
        <p:sp>
          <p:nvSpPr>
            <p:cNvPr id="3" name="Freeform 3"/>
            <p:cNvSpPr/>
            <p:nvPr/>
          </p:nvSpPr>
          <p:spPr>
            <a:xfrm>
              <a:off x="0" y="0"/>
              <a:ext cx="7980553" cy="2727706"/>
            </a:xfrm>
            <a:custGeom>
              <a:avLst/>
              <a:gdLst/>
              <a:ahLst/>
              <a:cxnLst/>
              <a:rect l="l" t="t" r="r" b="b"/>
              <a:pathLst>
                <a:path w="7980553" h="2727706">
                  <a:moveTo>
                    <a:pt x="0" y="0"/>
                  </a:moveTo>
                  <a:lnTo>
                    <a:pt x="7980553" y="0"/>
                  </a:lnTo>
                  <a:lnTo>
                    <a:pt x="7980553" y="2727706"/>
                  </a:lnTo>
                  <a:lnTo>
                    <a:pt x="0" y="2727706"/>
                  </a:lnTo>
                  <a:close/>
                </a:path>
              </a:pathLst>
            </a:custGeom>
            <a:solidFill>
              <a:srgbClr val="FFFFFF"/>
            </a:solidFill>
          </p:spPr>
        </p:sp>
      </p:grpSp>
      <p:sp>
        <p:nvSpPr>
          <p:cNvPr id="4" name="Freeform 4"/>
          <p:cNvSpPr/>
          <p:nvPr/>
        </p:nvSpPr>
        <p:spPr>
          <a:xfrm>
            <a:off x="10304488" y="0"/>
            <a:ext cx="7983512" cy="7105650"/>
          </a:xfrm>
          <a:custGeom>
            <a:avLst/>
            <a:gdLst/>
            <a:ahLst/>
            <a:cxnLst/>
            <a:rect l="l" t="t" r="r" b="b"/>
            <a:pathLst>
              <a:path w="7983512" h="7105650">
                <a:moveTo>
                  <a:pt x="0" y="0"/>
                </a:moveTo>
                <a:lnTo>
                  <a:pt x="7983512" y="0"/>
                </a:lnTo>
                <a:lnTo>
                  <a:pt x="7983512" y="7105650"/>
                </a:lnTo>
                <a:lnTo>
                  <a:pt x="0" y="7105650"/>
                </a:lnTo>
                <a:lnTo>
                  <a:pt x="0" y="0"/>
                </a:lnTo>
                <a:close/>
              </a:path>
            </a:pathLst>
          </a:custGeom>
          <a:blipFill>
            <a:blip r:embed="rId2"/>
            <a:stretch>
              <a:fillRect l="-11360" r="-47081"/>
            </a:stretch>
          </a:blipFill>
        </p:spPr>
      </p:sp>
      <p:sp>
        <p:nvSpPr>
          <p:cNvPr id="5" name="TextBox 5"/>
          <p:cNvSpPr txBox="1"/>
          <p:nvPr/>
        </p:nvSpPr>
        <p:spPr>
          <a:xfrm>
            <a:off x="11844776" y="7631478"/>
            <a:ext cx="5000844" cy="1330252"/>
          </a:xfrm>
          <a:prstGeom prst="rect">
            <a:avLst/>
          </a:prstGeom>
        </p:spPr>
        <p:txBody>
          <a:bodyPr lIns="0" tIns="0" rIns="0" bIns="0" rtlCol="0" anchor="t">
            <a:spAutoFit/>
          </a:bodyPr>
          <a:lstStyle/>
          <a:p>
            <a:pPr algn="l">
              <a:lnSpc>
                <a:spcPts val="11199"/>
              </a:lnSpc>
            </a:pPr>
            <a:r>
              <a:rPr lang="en-US" sz="7999" spc="239">
                <a:solidFill>
                  <a:srgbClr val="1C353C"/>
                </a:solidFill>
                <a:latin typeface="Organic"/>
                <a:ea typeface="Organic"/>
                <a:cs typeface="Organic"/>
                <a:sym typeface="Organic"/>
              </a:rPr>
              <a:t>References</a:t>
            </a:r>
          </a:p>
        </p:txBody>
      </p:sp>
      <p:sp>
        <p:nvSpPr>
          <p:cNvPr id="6" name="TextBox 6"/>
          <p:cNvSpPr txBox="1"/>
          <p:nvPr/>
        </p:nvSpPr>
        <p:spPr>
          <a:xfrm>
            <a:off x="1028005" y="237715"/>
            <a:ext cx="8871354" cy="9733434"/>
          </a:xfrm>
          <a:prstGeom prst="rect">
            <a:avLst/>
          </a:prstGeom>
        </p:spPr>
        <p:txBody>
          <a:bodyPr wrap="square" lIns="0" tIns="0" rIns="0" bIns="0" rtlCol="0" anchor="t">
            <a:spAutoFit/>
          </a:bodyPr>
          <a:lstStyle/>
          <a:p>
            <a:pPr algn="l">
              <a:lnSpc>
                <a:spcPts val="3074"/>
              </a:lnSpc>
            </a:pPr>
            <a:r>
              <a:rPr lang="en-US" sz="2400">
                <a:solidFill>
                  <a:srgbClr val="FFFFFF"/>
                </a:solidFill>
                <a:latin typeface="Exo 2"/>
                <a:ea typeface="Exo 2"/>
                <a:cs typeface="Exo 2"/>
                <a:sym typeface="Exo 2"/>
              </a:rPr>
              <a:t>[1] Holocaust Museum Houston, Argentina 1976-1983, https://hmh.org/education/argentina-1976-1983/ (Apr 28 2025)</a:t>
            </a:r>
          </a:p>
          <a:p>
            <a:pPr algn="l">
              <a:lnSpc>
                <a:spcPts val="2145"/>
              </a:lnSpc>
            </a:pPr>
            <a:r>
              <a:rPr lang="en-US" sz="2400">
                <a:solidFill>
                  <a:srgbClr val="FFFFFF"/>
                </a:solidFill>
                <a:latin typeface="Exo 2"/>
                <a:ea typeface="Exo 2"/>
                <a:cs typeface="Exo 2"/>
                <a:sym typeface="Exo 2"/>
              </a:rPr>
              <a:t>[2] Maria Trimarchi, 10 Outrageous Experiments Conducted</a:t>
            </a:r>
            <a:endParaRPr lang="en-US" sz="2400">
              <a:solidFill>
                <a:srgbClr val="FFFFFF"/>
              </a:solidFill>
              <a:latin typeface="Exo 2"/>
              <a:ea typeface="Exo 2"/>
              <a:cs typeface="Exo 2"/>
            </a:endParaRPr>
          </a:p>
          <a:p>
            <a:pPr algn="l">
              <a:lnSpc>
                <a:spcPts val="4005"/>
              </a:lnSpc>
            </a:pPr>
            <a:r>
              <a:rPr lang="en-US" sz="2400">
                <a:solidFill>
                  <a:srgbClr val="FFFFFF"/>
                </a:solidFill>
                <a:latin typeface="Exo 2"/>
                <a:ea typeface="Exo 2"/>
                <a:cs typeface="Exo 2"/>
                <a:sym typeface="Exo 2"/>
              </a:rPr>
              <a:t>on Humans, (Feb 27,2024),</a:t>
            </a:r>
            <a:endParaRPr lang="en-US" sz="2400">
              <a:solidFill>
                <a:srgbClr val="FFFFFF"/>
              </a:solidFill>
              <a:latin typeface="Exo 2"/>
              <a:ea typeface="Exo 2"/>
              <a:cs typeface="Exo 2"/>
            </a:endParaRPr>
          </a:p>
          <a:p>
            <a:pPr algn="l">
              <a:lnSpc>
                <a:spcPts val="2145"/>
              </a:lnSpc>
            </a:pPr>
            <a:r>
              <a:rPr lang="en-US" sz="2400">
                <a:solidFill>
                  <a:srgbClr val="FFFFFF"/>
                </a:solidFill>
                <a:latin typeface="Exo 2"/>
                <a:ea typeface="Exo 2"/>
                <a:cs typeface="Exo 2"/>
                <a:sym typeface="Exo 2"/>
              </a:rPr>
              <a:t>https://science.howstuffworks.com/innovation/scientific-</a:t>
            </a:r>
            <a:endParaRPr lang="en-US" sz="2400">
              <a:solidFill>
                <a:srgbClr val="FFFFFF"/>
              </a:solidFill>
              <a:latin typeface="Exo 2"/>
              <a:ea typeface="Exo 2"/>
              <a:cs typeface="Exo 2"/>
            </a:endParaRPr>
          </a:p>
          <a:p>
            <a:pPr algn="l">
              <a:lnSpc>
                <a:spcPts val="4005"/>
              </a:lnSpc>
            </a:pPr>
            <a:r>
              <a:rPr lang="en-US" sz="2400">
                <a:solidFill>
                  <a:srgbClr val="FFFFFF"/>
                </a:solidFill>
                <a:latin typeface="Exo 2"/>
                <a:ea typeface="Exo 2"/>
                <a:cs typeface="Exo 2"/>
                <a:sym typeface="Exo 2"/>
              </a:rPr>
              <a:t>experiments/10-outrageous-experiments-conducted-on-</a:t>
            </a:r>
            <a:endParaRPr lang="en-US" sz="2400">
              <a:solidFill>
                <a:srgbClr val="FFFFFF"/>
              </a:solidFill>
              <a:latin typeface="Exo 2"/>
              <a:ea typeface="Exo 2"/>
              <a:cs typeface="Exo 2"/>
            </a:endParaRPr>
          </a:p>
          <a:p>
            <a:pPr algn="l">
              <a:lnSpc>
                <a:spcPts val="2145"/>
              </a:lnSpc>
            </a:pPr>
            <a:r>
              <a:rPr lang="en-US" sz="2400">
                <a:solidFill>
                  <a:srgbClr val="FFFFFF"/>
                </a:solidFill>
                <a:latin typeface="Exo 2"/>
                <a:ea typeface="Exo 2"/>
                <a:cs typeface="Exo 2"/>
                <a:sym typeface="Exo 2"/>
              </a:rPr>
              <a:t>humans.htm , (Apr 28 2025)</a:t>
            </a:r>
            <a:endParaRPr lang="en-US" sz="2400">
              <a:solidFill>
                <a:srgbClr val="FFFFFF"/>
              </a:solidFill>
              <a:latin typeface="Exo 2"/>
              <a:ea typeface="Exo 2"/>
              <a:cs typeface="Exo 2"/>
            </a:endParaRPr>
          </a:p>
          <a:p>
            <a:pPr algn="l">
              <a:lnSpc>
                <a:spcPts val="3064"/>
              </a:lnSpc>
            </a:pPr>
            <a:r>
              <a:rPr lang="en-US" sz="2400">
                <a:solidFill>
                  <a:srgbClr val="FFFFFF"/>
                </a:solidFill>
                <a:latin typeface="Exo 2"/>
                <a:ea typeface="Exo 2"/>
                <a:cs typeface="Exo 2"/>
                <a:sym typeface="Exo 2"/>
              </a:rPr>
              <a:t>[3] Fandom, Weyland-Yutani Corporation, https://avp.fandom.com/wiki/Weyland- </a:t>
            </a:r>
            <a:r>
              <a:rPr lang="en-US" sz="2400" err="1">
                <a:solidFill>
                  <a:srgbClr val="FFFFFF"/>
                </a:solidFill>
                <a:latin typeface="Exo 2"/>
                <a:ea typeface="Exo 2"/>
                <a:cs typeface="Exo 2"/>
                <a:sym typeface="Exo 2"/>
              </a:rPr>
              <a:t>Yutani_Corporation</a:t>
            </a:r>
            <a:r>
              <a:rPr lang="en-US" sz="2400">
                <a:solidFill>
                  <a:srgbClr val="FFFFFF"/>
                </a:solidFill>
                <a:latin typeface="Exo 2"/>
                <a:ea typeface="Exo 2"/>
                <a:cs typeface="Exo 2"/>
                <a:sym typeface="Exo 2"/>
              </a:rPr>
              <a:t> , (Apr 30 2025)</a:t>
            </a:r>
            <a:endParaRPr lang="en-US" sz="2400">
              <a:solidFill>
                <a:srgbClr val="FFFFFF"/>
              </a:solidFill>
              <a:latin typeface="Exo 2"/>
              <a:ea typeface="Exo 2"/>
              <a:cs typeface="Exo 2"/>
            </a:endParaRPr>
          </a:p>
          <a:p>
            <a:pPr algn="l">
              <a:lnSpc>
                <a:spcPts val="4464"/>
              </a:lnSpc>
            </a:pPr>
            <a:r>
              <a:rPr lang="en-US" sz="2400">
                <a:solidFill>
                  <a:srgbClr val="FFFFFF"/>
                </a:solidFill>
                <a:latin typeface="Exo 2"/>
                <a:ea typeface="Exo 2"/>
                <a:cs typeface="Exo 2"/>
                <a:sym typeface="Exo 2"/>
              </a:rPr>
              <a:t>[4] Fandom, Earth, https://avp.fandom.com/wiki/Earth ,</a:t>
            </a:r>
            <a:endParaRPr lang="en-US" sz="2400">
              <a:solidFill>
                <a:srgbClr val="FFFFFF"/>
              </a:solidFill>
              <a:latin typeface="Exo 2"/>
              <a:ea typeface="Exo 2"/>
              <a:cs typeface="Exo 2"/>
            </a:endParaRPr>
          </a:p>
          <a:p>
            <a:pPr algn="l">
              <a:lnSpc>
                <a:spcPts val="1684"/>
              </a:lnSpc>
            </a:pPr>
            <a:r>
              <a:rPr lang="en-US" sz="2400">
                <a:solidFill>
                  <a:srgbClr val="FFFFFF"/>
                </a:solidFill>
                <a:latin typeface="Exo 2"/>
                <a:ea typeface="Exo 2"/>
                <a:cs typeface="Exo 2"/>
                <a:sym typeface="Exo 2"/>
              </a:rPr>
              <a:t>(Apr 30 2025)</a:t>
            </a:r>
            <a:endParaRPr lang="en-US" sz="2400">
              <a:solidFill>
                <a:srgbClr val="FFFFFF"/>
              </a:solidFill>
              <a:latin typeface="Exo 2"/>
              <a:ea typeface="Exo 2"/>
              <a:cs typeface="Exo 2"/>
            </a:endParaRPr>
          </a:p>
          <a:p>
            <a:pPr algn="l">
              <a:lnSpc>
                <a:spcPts val="5935"/>
              </a:lnSpc>
            </a:pPr>
            <a:r>
              <a:rPr lang="en-US" sz="2400">
                <a:solidFill>
                  <a:srgbClr val="FFFFFF"/>
                </a:solidFill>
                <a:latin typeface="Exo 2"/>
                <a:ea typeface="Exo 2"/>
                <a:cs typeface="Exo 2"/>
                <a:sym typeface="Exo 2"/>
              </a:rPr>
              <a:t>[5] Demaso Ezpeleta et al., Transhumanism on Artificial</a:t>
            </a:r>
            <a:endParaRPr lang="en-US" sz="2400">
              <a:solidFill>
                <a:srgbClr val="FFFFFF"/>
              </a:solidFill>
              <a:latin typeface="Exo 2"/>
              <a:ea typeface="Exo 2"/>
              <a:cs typeface="Exo 2"/>
            </a:endParaRPr>
          </a:p>
          <a:p>
            <a:pPr algn="l">
              <a:lnSpc>
                <a:spcPts val="1200"/>
              </a:lnSpc>
            </a:pPr>
            <a:r>
              <a:rPr lang="en-US" sz="2400">
                <a:solidFill>
                  <a:srgbClr val="FFFFFF"/>
                </a:solidFill>
                <a:latin typeface="Exo 2"/>
                <a:ea typeface="Exo 2"/>
                <a:cs typeface="Exo 2"/>
                <a:sym typeface="Exo 2"/>
              </a:rPr>
              <a:t>Intelligence Portrayed in Selected Science Fiction Movies</a:t>
            </a:r>
            <a:endParaRPr lang="en-US" sz="2400">
              <a:solidFill>
                <a:srgbClr val="FFFFFF"/>
              </a:solidFill>
              <a:latin typeface="Exo 2"/>
              <a:ea typeface="Exo 2"/>
              <a:cs typeface="Exo 2"/>
            </a:endParaRPr>
          </a:p>
          <a:p>
            <a:pPr algn="l">
              <a:lnSpc>
                <a:spcPts val="4951"/>
              </a:lnSpc>
            </a:pPr>
            <a:r>
              <a:rPr lang="en-US" sz="2400">
                <a:solidFill>
                  <a:srgbClr val="FFFFFF"/>
                </a:solidFill>
                <a:latin typeface="Exo 2"/>
                <a:ea typeface="Exo 2"/>
                <a:cs typeface="Exo 2"/>
                <a:sym typeface="Exo 2"/>
              </a:rPr>
              <a:t>and TV Series, https://bit.ly/3GF6liB , (Apr 30 2025)</a:t>
            </a:r>
            <a:endParaRPr lang="en-US" sz="2400">
              <a:solidFill>
                <a:srgbClr val="FFFFFF"/>
              </a:solidFill>
              <a:latin typeface="Exo 2"/>
              <a:ea typeface="Exo 2"/>
              <a:cs typeface="Exo 2"/>
            </a:endParaRPr>
          </a:p>
          <a:p>
            <a:pPr algn="l">
              <a:lnSpc>
                <a:spcPts val="2520"/>
              </a:lnSpc>
            </a:pPr>
            <a:r>
              <a:rPr lang="en-US" sz="2400">
                <a:solidFill>
                  <a:srgbClr val="FFFFFF"/>
                </a:solidFill>
                <a:latin typeface="Exo 2"/>
                <a:ea typeface="Exo 2"/>
                <a:cs typeface="Exo 2"/>
                <a:sym typeface="Exo 2"/>
              </a:rPr>
              <a:t>[6] Hon. Katherine B. Forrest (</a:t>
            </a:r>
            <a:r>
              <a:rPr lang="en-US" sz="2400" err="1">
                <a:solidFill>
                  <a:srgbClr val="FFFFFF"/>
                </a:solidFill>
                <a:latin typeface="Exo 2"/>
                <a:ea typeface="Exo 2"/>
                <a:cs typeface="Exo 2"/>
                <a:sym typeface="Exo 2"/>
              </a:rPr>
              <a:t>Fmr</a:t>
            </a:r>
            <a:r>
              <a:rPr lang="en-US" sz="2400">
                <a:solidFill>
                  <a:srgbClr val="FFFFFF"/>
                </a:solidFill>
                <a:latin typeface="Exo 2"/>
                <a:ea typeface="Exo 2"/>
                <a:cs typeface="Exo 2"/>
                <a:sym typeface="Exo 2"/>
              </a:rPr>
              <a:t>.), The Ethics and</a:t>
            </a:r>
            <a:endParaRPr lang="en-US" sz="2400">
              <a:solidFill>
                <a:srgbClr val="FFFFFF"/>
              </a:solidFill>
              <a:latin typeface="Exo 2"/>
              <a:ea typeface="Exo 2"/>
              <a:cs typeface="Exo 2"/>
            </a:endParaRPr>
          </a:p>
          <a:p>
            <a:pPr algn="l">
              <a:lnSpc>
                <a:spcPts val="3631"/>
              </a:lnSpc>
            </a:pPr>
            <a:r>
              <a:rPr lang="en-US" sz="2400">
                <a:solidFill>
                  <a:srgbClr val="FFFFFF"/>
                </a:solidFill>
                <a:latin typeface="Exo 2"/>
                <a:ea typeface="Exo 2"/>
                <a:cs typeface="Exo 2"/>
                <a:sym typeface="Exo 2"/>
              </a:rPr>
              <a:t>Challenges of Legal Personhood for AI, (Apr 22, 2024),</a:t>
            </a:r>
            <a:endParaRPr lang="en-US" sz="2400">
              <a:solidFill>
                <a:srgbClr val="FFFFFF"/>
              </a:solidFill>
              <a:latin typeface="Exo 2"/>
              <a:ea typeface="Exo 2"/>
              <a:cs typeface="Exo 2"/>
            </a:endParaRPr>
          </a:p>
          <a:p>
            <a:pPr algn="l">
              <a:lnSpc>
                <a:spcPts val="2520"/>
              </a:lnSpc>
            </a:pPr>
            <a:r>
              <a:rPr lang="en-US" sz="2400">
                <a:solidFill>
                  <a:srgbClr val="FFFFFF"/>
                </a:solidFill>
                <a:latin typeface="Exo 2"/>
                <a:ea typeface="Exo 2"/>
                <a:cs typeface="Exo 2"/>
                <a:sym typeface="Exo 2"/>
              </a:rPr>
              <a:t>https://www.yalelawjournal.org/forum/the-ethics-and-</a:t>
            </a:r>
            <a:endParaRPr lang="en-US" sz="2400">
              <a:solidFill>
                <a:srgbClr val="FFFFFF"/>
              </a:solidFill>
              <a:latin typeface="Exo 2"/>
              <a:ea typeface="Exo 2"/>
              <a:cs typeface="Exo 2"/>
            </a:endParaRPr>
          </a:p>
          <a:p>
            <a:pPr>
              <a:lnSpc>
                <a:spcPts val="3659"/>
              </a:lnSpc>
            </a:pPr>
            <a:r>
              <a:rPr lang="en-US" sz="2400">
                <a:solidFill>
                  <a:srgbClr val="FFFFFF"/>
                </a:solidFill>
                <a:latin typeface="Exo 2"/>
                <a:ea typeface="Exo 2"/>
                <a:cs typeface="Exo 2"/>
                <a:sym typeface="Exo 2"/>
              </a:rPr>
              <a:t>challenges-of-legal-personhood-for-ai , (Apr 30 2025) </a:t>
            </a:r>
          </a:p>
          <a:p>
            <a:pPr>
              <a:lnSpc>
                <a:spcPts val="3659"/>
              </a:lnSpc>
            </a:pPr>
            <a:r>
              <a:rPr lang="en-US" sz="2400">
                <a:solidFill>
                  <a:srgbClr val="FFFFFF"/>
                </a:solidFill>
                <a:latin typeface="Exo 2"/>
                <a:ea typeface="Exo 2"/>
                <a:cs typeface="Exo 2"/>
                <a:sym typeface="Exo 2"/>
              </a:rPr>
              <a:t>[7] Heather Browning, Jonathan Birch, Animal Sentience,</a:t>
            </a:r>
            <a:endParaRPr lang="en-US" sz="2400">
              <a:solidFill>
                <a:srgbClr val="FFFFFF"/>
              </a:solidFill>
              <a:latin typeface="Exo 2"/>
            </a:endParaRPr>
          </a:p>
          <a:p>
            <a:pPr algn="l">
              <a:lnSpc>
                <a:spcPts val="2460"/>
              </a:lnSpc>
            </a:pPr>
            <a:r>
              <a:rPr lang="en-US" sz="2400">
                <a:solidFill>
                  <a:srgbClr val="FFFFFF"/>
                </a:solidFill>
                <a:latin typeface="Exo 2"/>
                <a:ea typeface="Exo 2"/>
                <a:cs typeface="Exo 2"/>
                <a:sym typeface="Exo 2"/>
              </a:rPr>
              <a:t>(Mar 17, 2022),</a:t>
            </a:r>
            <a:endParaRPr lang="en-US" sz="2400">
              <a:solidFill>
                <a:srgbClr val="FFFFFF"/>
              </a:solidFill>
              <a:latin typeface="Exo 2"/>
              <a:ea typeface="Exo 2"/>
              <a:cs typeface="Exo 2"/>
            </a:endParaRPr>
          </a:p>
          <a:p>
            <a:pPr algn="l">
              <a:lnSpc>
                <a:spcPts val="3691"/>
              </a:lnSpc>
            </a:pPr>
            <a:r>
              <a:rPr lang="en-US" sz="2400">
                <a:solidFill>
                  <a:srgbClr val="FFFFFF"/>
                </a:solidFill>
                <a:latin typeface="Exo 2"/>
                <a:ea typeface="Exo 2"/>
                <a:cs typeface="Exo 2"/>
                <a:sym typeface="Exo 2"/>
              </a:rPr>
              <a:t>https://pmc.ncbi.nlm.nih.gov/articles/PMC9285591/ , (May</a:t>
            </a:r>
            <a:endParaRPr lang="en-US" sz="2400">
              <a:solidFill>
                <a:srgbClr val="FFFFFF"/>
              </a:solidFill>
              <a:latin typeface="Exo 2"/>
              <a:ea typeface="Exo 2"/>
              <a:cs typeface="Exo 2"/>
            </a:endParaRPr>
          </a:p>
          <a:p>
            <a:pPr algn="l">
              <a:lnSpc>
                <a:spcPts val="2460"/>
              </a:lnSpc>
            </a:pPr>
            <a:r>
              <a:rPr lang="en-US" sz="2400">
                <a:solidFill>
                  <a:srgbClr val="FFFFFF"/>
                </a:solidFill>
                <a:latin typeface="Exo 2"/>
                <a:ea typeface="Exo 2"/>
                <a:cs typeface="Exo 2"/>
                <a:sym typeface="Exo 2"/>
              </a:rPr>
              <a:t>4 2025)</a:t>
            </a:r>
            <a:endParaRPr lang="en-US" sz="2400">
              <a:solidFill>
                <a:srgbClr val="FFFFFF"/>
              </a:solidFill>
              <a:latin typeface="Exo 2"/>
              <a:ea typeface="Exo 2"/>
              <a:cs typeface="Exo 2"/>
            </a:endParaRPr>
          </a:p>
        </p:txBody>
      </p:sp>
      <p:sp>
        <p:nvSpPr>
          <p:cNvPr id="8" name="TextBox 7">
            <a:extLst>
              <a:ext uri="{FF2B5EF4-FFF2-40B4-BE49-F238E27FC236}">
                <a16:creationId xmlns:a16="http://schemas.microsoft.com/office/drawing/2014/main" id="{7613904E-6930-BE1B-60DC-D7CF5F79D916}"/>
              </a:ext>
            </a:extLst>
          </p:cNvPr>
          <p:cNvSpPr txBox="1"/>
          <p:nvPr/>
        </p:nvSpPr>
        <p:spPr>
          <a:xfrm>
            <a:off x="17712137" y="235580"/>
            <a:ext cx="5758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chemeClr val="bg1"/>
                </a:solidFill>
                <a:ea typeface="Calibri"/>
                <a:cs typeface="Calibri"/>
              </a:rPr>
              <a:t>21</a:t>
            </a:r>
            <a:endParaRPr lang="en-US" sz="30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304488" y="6909321"/>
            <a:ext cx="7980531" cy="2727655"/>
            <a:chOff x="0" y="0"/>
            <a:chExt cx="7980528" cy="2727655"/>
          </a:xfrm>
        </p:grpSpPr>
        <p:sp>
          <p:nvSpPr>
            <p:cNvPr id="3" name="Freeform 3"/>
            <p:cNvSpPr/>
            <p:nvPr/>
          </p:nvSpPr>
          <p:spPr>
            <a:xfrm>
              <a:off x="0" y="0"/>
              <a:ext cx="7980553" cy="2727706"/>
            </a:xfrm>
            <a:custGeom>
              <a:avLst/>
              <a:gdLst/>
              <a:ahLst/>
              <a:cxnLst/>
              <a:rect l="l" t="t" r="r" b="b"/>
              <a:pathLst>
                <a:path w="7980553" h="2727706">
                  <a:moveTo>
                    <a:pt x="0" y="0"/>
                  </a:moveTo>
                  <a:lnTo>
                    <a:pt x="7980553" y="0"/>
                  </a:lnTo>
                  <a:lnTo>
                    <a:pt x="7980553" y="2727706"/>
                  </a:lnTo>
                  <a:lnTo>
                    <a:pt x="0" y="2727706"/>
                  </a:lnTo>
                  <a:close/>
                </a:path>
              </a:pathLst>
            </a:custGeom>
            <a:solidFill>
              <a:srgbClr val="FFFFFF"/>
            </a:solidFill>
          </p:spPr>
        </p:sp>
      </p:grpSp>
      <p:sp>
        <p:nvSpPr>
          <p:cNvPr id="4" name="Freeform 4"/>
          <p:cNvSpPr/>
          <p:nvPr/>
        </p:nvSpPr>
        <p:spPr>
          <a:xfrm>
            <a:off x="10304488" y="0"/>
            <a:ext cx="7983512" cy="7105650"/>
          </a:xfrm>
          <a:custGeom>
            <a:avLst/>
            <a:gdLst/>
            <a:ahLst/>
            <a:cxnLst/>
            <a:rect l="l" t="t" r="r" b="b"/>
            <a:pathLst>
              <a:path w="7983512" h="7105650">
                <a:moveTo>
                  <a:pt x="0" y="0"/>
                </a:moveTo>
                <a:lnTo>
                  <a:pt x="7983512" y="0"/>
                </a:lnTo>
                <a:lnTo>
                  <a:pt x="7983512" y="7105650"/>
                </a:lnTo>
                <a:lnTo>
                  <a:pt x="0" y="7105650"/>
                </a:lnTo>
                <a:lnTo>
                  <a:pt x="0" y="0"/>
                </a:lnTo>
                <a:close/>
              </a:path>
            </a:pathLst>
          </a:custGeom>
          <a:blipFill>
            <a:blip r:embed="rId2"/>
            <a:stretch>
              <a:fillRect l="-11360" r="-47081"/>
            </a:stretch>
          </a:blipFill>
        </p:spPr>
      </p:sp>
      <p:sp>
        <p:nvSpPr>
          <p:cNvPr id="5" name="TextBox 5"/>
          <p:cNvSpPr txBox="1"/>
          <p:nvPr/>
        </p:nvSpPr>
        <p:spPr>
          <a:xfrm>
            <a:off x="11844776" y="7631478"/>
            <a:ext cx="5000844" cy="1330252"/>
          </a:xfrm>
          <a:prstGeom prst="rect">
            <a:avLst/>
          </a:prstGeom>
        </p:spPr>
        <p:txBody>
          <a:bodyPr lIns="0" tIns="0" rIns="0" bIns="0" rtlCol="0" anchor="t">
            <a:spAutoFit/>
          </a:bodyPr>
          <a:lstStyle/>
          <a:p>
            <a:pPr algn="l">
              <a:lnSpc>
                <a:spcPts val="11199"/>
              </a:lnSpc>
            </a:pPr>
            <a:r>
              <a:rPr lang="en-US" sz="7999" spc="239">
                <a:solidFill>
                  <a:srgbClr val="1C353C"/>
                </a:solidFill>
                <a:latin typeface="Organic"/>
                <a:ea typeface="Organic"/>
                <a:cs typeface="Organic"/>
                <a:sym typeface="Organic"/>
              </a:rPr>
              <a:t>References</a:t>
            </a:r>
          </a:p>
        </p:txBody>
      </p:sp>
      <p:sp>
        <p:nvSpPr>
          <p:cNvPr id="6" name="TextBox 6"/>
          <p:cNvSpPr txBox="1"/>
          <p:nvPr/>
        </p:nvSpPr>
        <p:spPr>
          <a:xfrm>
            <a:off x="780402" y="362150"/>
            <a:ext cx="8389858" cy="3162212"/>
          </a:xfrm>
          <a:prstGeom prst="rect">
            <a:avLst/>
          </a:prstGeom>
        </p:spPr>
        <p:txBody>
          <a:bodyPr lIns="0" tIns="0" rIns="0" bIns="0" rtlCol="0" anchor="t">
            <a:spAutoFit/>
          </a:bodyPr>
          <a:lstStyle/>
          <a:p>
            <a:pPr algn="l">
              <a:lnSpc>
                <a:spcPts val="3074"/>
              </a:lnSpc>
            </a:pPr>
            <a:r>
              <a:rPr lang="en-US" sz="2400">
                <a:solidFill>
                  <a:srgbClr val="FFFFFF"/>
                </a:solidFill>
                <a:latin typeface="Exo 2"/>
                <a:ea typeface="Exo 2"/>
                <a:cs typeface="Exo 2"/>
                <a:sym typeface="Exo 2"/>
              </a:rPr>
              <a:t>[8] Phillip Goff, ChatGPT can’t think – consciousness is something entirely different to today’s </a:t>
            </a:r>
            <a:r>
              <a:rPr lang="en-US" sz="2400" err="1">
                <a:solidFill>
                  <a:srgbClr val="FFFFFF"/>
                </a:solidFill>
                <a:latin typeface="Exo 2"/>
                <a:ea typeface="Exo 2"/>
                <a:cs typeface="Exo 2"/>
                <a:sym typeface="Exo 2"/>
              </a:rPr>
              <a:t>AI,https</a:t>
            </a:r>
            <a:r>
              <a:rPr lang="en-US" sz="2400">
                <a:solidFill>
                  <a:srgbClr val="FFFFFF"/>
                </a:solidFill>
                <a:latin typeface="Exo 2"/>
                <a:ea typeface="Exo 2"/>
                <a:cs typeface="Exo 2"/>
                <a:sym typeface="Exo 2"/>
              </a:rPr>
              <a:t>://theconversation.com/</a:t>
            </a:r>
            <a:r>
              <a:rPr lang="en-US" sz="2400" err="1">
                <a:solidFill>
                  <a:srgbClr val="FFFFFF"/>
                </a:solidFill>
                <a:latin typeface="Exo 2"/>
                <a:ea typeface="Exo 2"/>
                <a:cs typeface="Exo 2"/>
                <a:sym typeface="Exo 2"/>
              </a:rPr>
              <a:t>chatgpt</a:t>
            </a:r>
            <a:r>
              <a:rPr lang="en-US" sz="2400">
                <a:solidFill>
                  <a:srgbClr val="FFFFFF"/>
                </a:solidFill>
                <a:latin typeface="Exo 2"/>
                <a:ea typeface="Exo 2"/>
                <a:cs typeface="Exo 2"/>
                <a:sym typeface="Exo 2"/>
              </a:rPr>
              <a:t>-cant-think- consciousness-is-something-entirely-different-to-todays- ai-204823, (May 6 2025)</a:t>
            </a:r>
          </a:p>
          <a:p>
            <a:pPr>
              <a:lnSpc>
                <a:spcPts val="3074"/>
              </a:lnSpc>
            </a:pPr>
            <a:r>
              <a:rPr lang="en-US" sz="2400">
                <a:solidFill>
                  <a:srgbClr val="FFFFFF"/>
                </a:solidFill>
                <a:latin typeface="Exo 2"/>
                <a:ea typeface="Exo 2"/>
                <a:cs typeface="Exo 2"/>
              </a:rPr>
              <a:t>[9] </a:t>
            </a:r>
            <a:r>
              <a:rPr lang="en-US" sz="2400">
                <a:solidFill>
                  <a:srgbClr val="FFFFFF"/>
                </a:solidFill>
                <a:ea typeface="+mn-lt"/>
                <a:cs typeface="+mn-lt"/>
              </a:rPr>
              <a:t>Bernardo Gonçalves, Modern AI systems have achieved Turing's vision, but not exactly how he hoped, </a:t>
            </a:r>
            <a:r>
              <a:rPr lang="en-US" sz="2400">
                <a:solidFill>
                  <a:srgbClr val="FFFFFF"/>
                </a:solidFill>
                <a:ea typeface="+mn-lt"/>
                <a:cs typeface="+mn-lt"/>
                <a:hlinkClick r:id="rId3"/>
              </a:rPr>
              <a:t>https://www.eurekalert.org/news-releases/1068915</a:t>
            </a:r>
            <a:r>
              <a:rPr lang="en-US" sz="2400">
                <a:solidFill>
                  <a:srgbClr val="FFFFFF"/>
                </a:solidFill>
                <a:ea typeface="+mn-lt"/>
                <a:cs typeface="+mn-lt"/>
              </a:rPr>
              <a:t>, (May 6 2025)</a:t>
            </a:r>
          </a:p>
        </p:txBody>
      </p:sp>
      <p:sp>
        <p:nvSpPr>
          <p:cNvPr id="8" name="TextBox 7">
            <a:extLst>
              <a:ext uri="{FF2B5EF4-FFF2-40B4-BE49-F238E27FC236}">
                <a16:creationId xmlns:a16="http://schemas.microsoft.com/office/drawing/2014/main" id="{7CD8026E-3CC6-C9F5-ADFE-45A83B056E90}"/>
              </a:ext>
            </a:extLst>
          </p:cNvPr>
          <p:cNvSpPr txBox="1"/>
          <p:nvPr/>
        </p:nvSpPr>
        <p:spPr>
          <a:xfrm>
            <a:off x="17555084" y="366457"/>
            <a:ext cx="732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chemeClr val="bg1"/>
                </a:solidFill>
                <a:ea typeface="Calibri"/>
                <a:cs typeface="Calibri"/>
              </a:rPr>
              <a:t>22</a:t>
            </a:r>
            <a:endParaRPr lang="en-US" sz="300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264270"/>
            <a:ext cx="26679525" cy="13935075"/>
          </a:xfrm>
          <a:custGeom>
            <a:avLst/>
            <a:gdLst/>
            <a:ahLst/>
            <a:cxnLst/>
            <a:rect l="l" t="t" r="r" b="b"/>
            <a:pathLst>
              <a:path w="26679525" h="13935075">
                <a:moveTo>
                  <a:pt x="0" y="0"/>
                </a:moveTo>
                <a:lnTo>
                  <a:pt x="26679525" y="0"/>
                </a:lnTo>
                <a:lnTo>
                  <a:pt x="26679525" y="13935075"/>
                </a:lnTo>
                <a:lnTo>
                  <a:pt x="0" y="13935075"/>
                </a:lnTo>
                <a:lnTo>
                  <a:pt x="0" y="0"/>
                </a:lnTo>
                <a:close/>
              </a:path>
            </a:pathLst>
          </a:custGeom>
          <a:blipFill>
            <a:blip r:embed="rId2"/>
            <a:stretch>
              <a:fillRect/>
            </a:stretch>
          </a:blipFill>
        </p:spPr>
      </p:sp>
      <p:sp>
        <p:nvSpPr>
          <p:cNvPr id="3" name="Freeform 3"/>
          <p:cNvSpPr/>
          <p:nvPr/>
        </p:nvSpPr>
        <p:spPr>
          <a:xfrm>
            <a:off x="2381964" y="3022530"/>
            <a:ext cx="1391717" cy="168402"/>
          </a:xfrm>
          <a:custGeom>
            <a:avLst/>
            <a:gdLst/>
            <a:ahLst/>
            <a:cxnLst/>
            <a:rect l="l" t="t" r="r" b="b"/>
            <a:pathLst>
              <a:path w="1391717" h="168402">
                <a:moveTo>
                  <a:pt x="0" y="0"/>
                </a:moveTo>
                <a:lnTo>
                  <a:pt x="1391717" y="0"/>
                </a:lnTo>
                <a:lnTo>
                  <a:pt x="1391717" y="168402"/>
                </a:lnTo>
                <a:lnTo>
                  <a:pt x="0" y="168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6292653" y="3022530"/>
            <a:ext cx="1391717" cy="168402"/>
          </a:xfrm>
          <a:custGeom>
            <a:avLst/>
            <a:gdLst/>
            <a:ahLst/>
            <a:cxnLst/>
            <a:rect l="l" t="t" r="r" b="b"/>
            <a:pathLst>
              <a:path w="1391717" h="168402">
                <a:moveTo>
                  <a:pt x="0" y="0"/>
                </a:moveTo>
                <a:lnTo>
                  <a:pt x="1391717" y="0"/>
                </a:lnTo>
                <a:lnTo>
                  <a:pt x="1391717" y="168402"/>
                </a:lnTo>
                <a:lnTo>
                  <a:pt x="0" y="168402"/>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798788" y="3262793"/>
            <a:ext cx="4558065" cy="3914533"/>
          </a:xfrm>
          <a:prstGeom prst="rect">
            <a:avLst/>
          </a:prstGeom>
        </p:spPr>
        <p:txBody>
          <a:bodyPr wrap="square" lIns="0" tIns="0" rIns="0" bIns="0" rtlCol="0" anchor="t">
            <a:spAutoFit/>
          </a:bodyPr>
          <a:lstStyle/>
          <a:p>
            <a:pPr algn="ctr">
              <a:lnSpc>
                <a:spcPts val="5104"/>
              </a:lnSpc>
            </a:pPr>
            <a:endParaRPr lang="en-US" sz="5400" b="1" spc="1454">
              <a:solidFill>
                <a:srgbClr val="FFFFFF"/>
              </a:solidFill>
              <a:latin typeface="Exo 2 Bold"/>
            </a:endParaRPr>
          </a:p>
          <a:p>
            <a:pPr algn="ctr">
              <a:lnSpc>
                <a:spcPts val="23845"/>
              </a:lnSpc>
            </a:pPr>
            <a:r>
              <a:rPr lang="en-US" sz="25250">
                <a:solidFill>
                  <a:srgbClr val="FFFFFF"/>
                </a:solidFill>
                <a:latin typeface="Organic"/>
                <a:ea typeface="Organic"/>
                <a:cs typeface="Organic"/>
                <a:sym typeface="Organic"/>
              </a:rPr>
              <a:t>end</a:t>
            </a:r>
            <a:endParaRPr lang="en-US"/>
          </a:p>
        </p:txBody>
      </p:sp>
      <p:sp>
        <p:nvSpPr>
          <p:cNvPr id="6" name="TextBox 5">
            <a:extLst>
              <a:ext uri="{FF2B5EF4-FFF2-40B4-BE49-F238E27FC236}">
                <a16:creationId xmlns:a16="http://schemas.microsoft.com/office/drawing/2014/main" id="{0EC904D1-F724-5C8E-A817-B53B6ADF8988}"/>
              </a:ext>
            </a:extLst>
          </p:cNvPr>
          <p:cNvSpPr txBox="1"/>
          <p:nvPr/>
        </p:nvSpPr>
        <p:spPr>
          <a:xfrm>
            <a:off x="3993014" y="2778768"/>
            <a:ext cx="21753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bg1"/>
                </a:solidFill>
                <a:ea typeface="Calibri"/>
                <a:cs typeface="Calibri"/>
              </a:rPr>
              <a:t>THE</a:t>
            </a:r>
            <a:endParaRPr lang="en-US"/>
          </a:p>
        </p:txBody>
      </p:sp>
      <p:sp>
        <p:nvSpPr>
          <p:cNvPr id="7" name="TextBox 6">
            <a:extLst>
              <a:ext uri="{FF2B5EF4-FFF2-40B4-BE49-F238E27FC236}">
                <a16:creationId xmlns:a16="http://schemas.microsoft.com/office/drawing/2014/main" id="{6ADAFBE4-50F0-3047-D9AC-5D26826575C9}"/>
              </a:ext>
            </a:extLst>
          </p:cNvPr>
          <p:cNvSpPr txBox="1"/>
          <p:nvPr/>
        </p:nvSpPr>
        <p:spPr>
          <a:xfrm>
            <a:off x="17520183" y="1"/>
            <a:ext cx="108192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23</a:t>
            </a:r>
            <a:endParaRPr lang="en-US" sz="3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028700"/>
            <a:ext cx="18284866" cy="1645320"/>
            <a:chOff x="0" y="0"/>
            <a:chExt cx="18284876" cy="1645310"/>
          </a:xfrm>
        </p:grpSpPr>
        <p:sp>
          <p:nvSpPr>
            <p:cNvPr id="3" name="Freeform 3"/>
            <p:cNvSpPr/>
            <p:nvPr/>
          </p:nvSpPr>
          <p:spPr>
            <a:xfrm>
              <a:off x="0" y="0"/>
              <a:ext cx="18284825" cy="1645285"/>
            </a:xfrm>
            <a:custGeom>
              <a:avLst/>
              <a:gdLst/>
              <a:ahLst/>
              <a:cxnLst/>
              <a:rect l="l" t="t" r="r" b="b"/>
              <a:pathLst>
                <a:path w="18284825" h="1645285">
                  <a:moveTo>
                    <a:pt x="0" y="0"/>
                  </a:moveTo>
                  <a:lnTo>
                    <a:pt x="0" y="1645285"/>
                  </a:lnTo>
                  <a:lnTo>
                    <a:pt x="18284825" y="1645285"/>
                  </a:lnTo>
                  <a:lnTo>
                    <a:pt x="18284825" y="0"/>
                  </a:lnTo>
                  <a:close/>
                </a:path>
              </a:pathLst>
            </a:custGeom>
            <a:solidFill>
              <a:srgbClr val="FFFFFF"/>
            </a:solidFill>
          </p:spPr>
        </p:sp>
      </p:grpSp>
      <p:sp>
        <p:nvSpPr>
          <p:cNvPr id="4" name="TextBox 4"/>
          <p:cNvSpPr txBox="1"/>
          <p:nvPr/>
        </p:nvSpPr>
        <p:spPr>
          <a:xfrm>
            <a:off x="6457140" y="1290990"/>
            <a:ext cx="6077626" cy="1485900"/>
          </a:xfrm>
          <a:prstGeom prst="rect">
            <a:avLst/>
          </a:prstGeom>
        </p:spPr>
        <p:txBody>
          <a:bodyPr lIns="0" tIns="0" rIns="0" bIns="0" rtlCol="0" anchor="t">
            <a:spAutoFit/>
          </a:bodyPr>
          <a:lstStyle/>
          <a:p>
            <a:pPr algn="l">
              <a:lnSpc>
                <a:spcPts val="12599"/>
              </a:lnSpc>
            </a:pPr>
            <a:r>
              <a:rPr lang="en-US" sz="9000" spc="270">
                <a:solidFill>
                  <a:srgbClr val="1C353C"/>
                </a:solidFill>
                <a:latin typeface="Organic"/>
                <a:ea typeface="Organic"/>
                <a:cs typeface="Organic"/>
                <a:sym typeface="Organic"/>
              </a:rPr>
              <a:t>Conclusions</a:t>
            </a:r>
          </a:p>
        </p:txBody>
      </p:sp>
      <p:sp>
        <p:nvSpPr>
          <p:cNvPr id="5" name="TextBox 5"/>
          <p:cNvSpPr txBox="1"/>
          <p:nvPr/>
        </p:nvSpPr>
        <p:spPr>
          <a:xfrm>
            <a:off x="1028700" y="5183410"/>
            <a:ext cx="4934998" cy="3659429"/>
          </a:xfrm>
          <a:prstGeom prst="rect">
            <a:avLst/>
          </a:prstGeom>
        </p:spPr>
        <p:txBody>
          <a:bodyPr lIns="0" tIns="0" rIns="0" bIns="0" rtlCol="0" anchor="t">
            <a:spAutoFit/>
          </a:bodyPr>
          <a:lstStyle/>
          <a:p>
            <a:pPr algn="l">
              <a:lnSpc>
                <a:spcPts val="4124"/>
              </a:lnSpc>
            </a:pPr>
            <a:r>
              <a:rPr lang="en-US" sz="3199" b="1">
                <a:solidFill>
                  <a:srgbClr val="1C353C"/>
                </a:solidFill>
                <a:latin typeface="Exo 2"/>
                <a:ea typeface="Exo 2 Medium"/>
                <a:cs typeface="Exo 2 Medium"/>
                <a:sym typeface="Exo 2 Medium"/>
              </a:rPr>
              <a:t>AI in media is not realistically portrayed because we assume it will mirror human thinking, whereas AI now approximates human thinking. </a:t>
            </a:r>
          </a:p>
        </p:txBody>
      </p:sp>
      <p:sp>
        <p:nvSpPr>
          <p:cNvPr id="6" name="TextBox 6"/>
          <p:cNvSpPr txBox="1"/>
          <p:nvPr/>
        </p:nvSpPr>
        <p:spPr>
          <a:xfrm>
            <a:off x="6722478" y="5183410"/>
            <a:ext cx="4539644" cy="3659429"/>
          </a:xfrm>
          <a:prstGeom prst="rect">
            <a:avLst/>
          </a:prstGeom>
        </p:spPr>
        <p:txBody>
          <a:bodyPr lIns="0" tIns="0" rIns="0" bIns="0" rtlCol="0" anchor="t">
            <a:spAutoFit/>
          </a:bodyPr>
          <a:lstStyle/>
          <a:p>
            <a:pPr algn="l">
              <a:lnSpc>
                <a:spcPts val="4124"/>
              </a:lnSpc>
            </a:pPr>
            <a:r>
              <a:rPr lang="en-US" sz="3199" b="1">
                <a:solidFill>
                  <a:srgbClr val="1C353C"/>
                </a:solidFill>
                <a:latin typeface="Exo 2"/>
                <a:ea typeface="Exo 2 Medium"/>
                <a:cs typeface="Exo 2 Medium"/>
                <a:sym typeface="Exo 2 Medium"/>
              </a:rPr>
              <a:t>Sentience has no conclusive definition or mechanism to prove it. Therefore the first sentient AI might go un- noticed, if it hasn’t already </a:t>
            </a:r>
          </a:p>
        </p:txBody>
      </p:sp>
      <p:sp>
        <p:nvSpPr>
          <p:cNvPr id="7" name="TextBox 7"/>
          <p:cNvSpPr txBox="1"/>
          <p:nvPr/>
        </p:nvSpPr>
        <p:spPr>
          <a:xfrm>
            <a:off x="12416266" y="5183410"/>
            <a:ext cx="4573619" cy="3659429"/>
          </a:xfrm>
          <a:prstGeom prst="rect">
            <a:avLst/>
          </a:prstGeom>
        </p:spPr>
        <p:txBody>
          <a:bodyPr lIns="0" tIns="0" rIns="0" bIns="0" rtlCol="0" anchor="t">
            <a:spAutoFit/>
          </a:bodyPr>
          <a:lstStyle/>
          <a:p>
            <a:pPr algn="l">
              <a:lnSpc>
                <a:spcPts val="4124"/>
              </a:lnSpc>
            </a:pPr>
            <a:r>
              <a:rPr lang="en-US" sz="3199" b="1">
                <a:solidFill>
                  <a:srgbClr val="1C353C"/>
                </a:solidFill>
                <a:latin typeface="Exo 2"/>
                <a:ea typeface="Exo 2 Medium"/>
                <a:cs typeface="Exo 2 Medium"/>
                <a:sym typeface="Exo 2 Medium"/>
              </a:rPr>
              <a:t>Our behavior towards AI will influence how it thinks. If AI becomes sentient and takes after human thinking, will it take after humanities genocidal tendancies </a:t>
            </a:r>
          </a:p>
        </p:txBody>
      </p:sp>
      <p:sp>
        <p:nvSpPr>
          <p:cNvPr id="8" name="TextBox 8"/>
          <p:cNvSpPr txBox="1"/>
          <p:nvPr/>
        </p:nvSpPr>
        <p:spPr>
          <a:xfrm>
            <a:off x="1028700" y="3623862"/>
            <a:ext cx="4610681" cy="1358577"/>
          </a:xfrm>
          <a:prstGeom prst="rect">
            <a:avLst/>
          </a:prstGeom>
        </p:spPr>
        <p:txBody>
          <a:bodyPr lIns="0" tIns="0" rIns="0" bIns="0" rtlCol="0" anchor="t">
            <a:spAutoFit/>
          </a:bodyPr>
          <a:lstStyle/>
          <a:p>
            <a:pPr>
              <a:lnSpc>
                <a:spcPts val="5599"/>
              </a:lnSpc>
            </a:pPr>
            <a:r>
              <a:rPr lang="en-US" sz="3950" spc="119">
                <a:solidFill>
                  <a:srgbClr val="1C353C"/>
                </a:solidFill>
                <a:latin typeface="Exo 2"/>
                <a:ea typeface="Organic"/>
                <a:cs typeface="Organic"/>
                <a:sym typeface="Organic"/>
              </a:rPr>
              <a:t>Media Gets AI Wrong</a:t>
            </a:r>
            <a:endParaRPr lang="en-US" sz="3950" spc="119">
              <a:solidFill>
                <a:srgbClr val="1C353C"/>
              </a:solidFill>
              <a:latin typeface="Exo 2"/>
              <a:ea typeface="Organic"/>
              <a:cs typeface="Organic"/>
            </a:endParaRPr>
          </a:p>
        </p:txBody>
      </p:sp>
      <p:sp>
        <p:nvSpPr>
          <p:cNvPr id="9" name="TextBox 9"/>
          <p:cNvSpPr txBox="1"/>
          <p:nvPr/>
        </p:nvSpPr>
        <p:spPr>
          <a:xfrm>
            <a:off x="6722478" y="3623862"/>
            <a:ext cx="4558903" cy="641714"/>
          </a:xfrm>
          <a:prstGeom prst="rect">
            <a:avLst/>
          </a:prstGeom>
        </p:spPr>
        <p:txBody>
          <a:bodyPr wrap="square" lIns="0" tIns="0" rIns="0" bIns="0" rtlCol="0" anchor="t">
            <a:spAutoFit/>
          </a:bodyPr>
          <a:lstStyle/>
          <a:p>
            <a:pPr algn="l">
              <a:lnSpc>
                <a:spcPts val="5599"/>
              </a:lnSpc>
            </a:pPr>
            <a:r>
              <a:rPr lang="en-US" sz="3999" spc="119">
                <a:solidFill>
                  <a:srgbClr val="1C353C"/>
                </a:solidFill>
                <a:latin typeface="Exo 2"/>
                <a:ea typeface="Organic"/>
                <a:cs typeface="Organic"/>
                <a:sym typeface="Organic"/>
              </a:rPr>
              <a:t>Sentience Gap</a:t>
            </a:r>
          </a:p>
        </p:txBody>
      </p:sp>
      <p:sp>
        <p:nvSpPr>
          <p:cNvPr id="10" name="TextBox 10"/>
          <p:cNvSpPr txBox="1"/>
          <p:nvPr/>
        </p:nvSpPr>
        <p:spPr>
          <a:xfrm>
            <a:off x="12416266" y="3623862"/>
            <a:ext cx="4274631" cy="640432"/>
          </a:xfrm>
          <a:prstGeom prst="rect">
            <a:avLst/>
          </a:prstGeom>
        </p:spPr>
        <p:txBody>
          <a:bodyPr wrap="square" lIns="0" tIns="0" rIns="0" bIns="0" rtlCol="0" anchor="t">
            <a:spAutoFit/>
          </a:bodyPr>
          <a:lstStyle/>
          <a:p>
            <a:pPr>
              <a:lnSpc>
                <a:spcPts val="5599"/>
              </a:lnSpc>
            </a:pPr>
            <a:r>
              <a:rPr lang="en-US" sz="3950" spc="119">
                <a:solidFill>
                  <a:srgbClr val="1C353C"/>
                </a:solidFill>
                <a:latin typeface="Exo 2"/>
                <a:ea typeface="Organic"/>
                <a:cs typeface="Organic"/>
              </a:rPr>
              <a:t>Be Good to AI</a:t>
            </a:r>
          </a:p>
        </p:txBody>
      </p:sp>
      <p:sp>
        <p:nvSpPr>
          <p:cNvPr id="11" name="TextBox 10">
            <a:extLst>
              <a:ext uri="{FF2B5EF4-FFF2-40B4-BE49-F238E27FC236}">
                <a16:creationId xmlns:a16="http://schemas.microsoft.com/office/drawing/2014/main" id="{366C0375-9C63-3D55-D035-AF3F8BBBA505}"/>
              </a:ext>
            </a:extLst>
          </p:cNvPr>
          <p:cNvSpPr txBox="1"/>
          <p:nvPr/>
        </p:nvSpPr>
        <p:spPr>
          <a:xfrm>
            <a:off x="17799389" y="0"/>
            <a:ext cx="48861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ea typeface="Calibri"/>
                <a:cs typeface="Calibri"/>
              </a:rPr>
              <a:t>3</a:t>
            </a:r>
            <a:endParaRPr lang="en-US" sz="3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8191195"/>
          </a:xfrm>
          <a:custGeom>
            <a:avLst/>
            <a:gdLst/>
            <a:ahLst/>
            <a:cxnLst/>
            <a:rect l="l" t="t" r="r" b="b"/>
            <a:pathLst>
              <a:path w="18288000" h="8191195">
                <a:moveTo>
                  <a:pt x="0" y="0"/>
                </a:moveTo>
                <a:lnTo>
                  <a:pt x="18288000" y="0"/>
                </a:lnTo>
                <a:lnTo>
                  <a:pt x="18288000" y="8191196"/>
                </a:lnTo>
                <a:lnTo>
                  <a:pt x="0" y="8191196"/>
                </a:lnTo>
                <a:lnTo>
                  <a:pt x="0" y="0"/>
                </a:lnTo>
                <a:close/>
              </a:path>
            </a:pathLst>
          </a:custGeom>
          <a:blipFill>
            <a:blip r:embed="rId3"/>
            <a:stretch>
              <a:fillRect t="-48145" r="-17968"/>
            </a:stretch>
          </a:blipFill>
        </p:spPr>
      </p:sp>
      <p:grpSp>
        <p:nvGrpSpPr>
          <p:cNvPr id="3" name="Group 3"/>
          <p:cNvGrpSpPr>
            <a:grpSpLocks noChangeAspect="1"/>
          </p:cNvGrpSpPr>
          <p:nvPr/>
        </p:nvGrpSpPr>
        <p:grpSpPr>
          <a:xfrm>
            <a:off x="-63503" y="5594461"/>
            <a:ext cx="18411873" cy="4756033"/>
            <a:chOff x="0" y="0"/>
            <a:chExt cx="18411876" cy="4756036"/>
          </a:xfrm>
        </p:grpSpPr>
        <p:sp>
          <p:nvSpPr>
            <p:cNvPr id="4" name="Freeform 4"/>
            <p:cNvSpPr/>
            <p:nvPr/>
          </p:nvSpPr>
          <p:spPr>
            <a:xfrm>
              <a:off x="63500" y="63500"/>
              <a:ext cx="18281142" cy="4629023"/>
            </a:xfrm>
            <a:custGeom>
              <a:avLst/>
              <a:gdLst/>
              <a:ahLst/>
              <a:cxnLst/>
              <a:rect l="l" t="t" r="r" b="b"/>
              <a:pathLst>
                <a:path w="18281142" h="4629023">
                  <a:moveTo>
                    <a:pt x="0" y="0"/>
                  </a:moveTo>
                  <a:lnTo>
                    <a:pt x="18281142" y="0"/>
                  </a:lnTo>
                  <a:lnTo>
                    <a:pt x="18281142" y="4629023"/>
                  </a:lnTo>
                  <a:lnTo>
                    <a:pt x="0" y="4629023"/>
                  </a:lnTo>
                  <a:close/>
                </a:path>
              </a:pathLst>
            </a:custGeom>
            <a:solidFill>
              <a:srgbClr val="C4CCD6"/>
            </a:solidFill>
          </p:spPr>
        </p:sp>
        <p:sp>
          <p:nvSpPr>
            <p:cNvPr id="5" name="Freeform 5"/>
            <p:cNvSpPr/>
            <p:nvPr/>
          </p:nvSpPr>
          <p:spPr>
            <a:xfrm>
              <a:off x="63500" y="78867"/>
              <a:ext cx="18284825" cy="1645412"/>
            </a:xfrm>
            <a:custGeom>
              <a:avLst/>
              <a:gdLst/>
              <a:ahLst/>
              <a:cxnLst/>
              <a:rect l="l" t="t" r="r" b="b"/>
              <a:pathLst>
                <a:path w="18284825" h="1645412">
                  <a:moveTo>
                    <a:pt x="0" y="0"/>
                  </a:moveTo>
                  <a:lnTo>
                    <a:pt x="18284825" y="0"/>
                  </a:lnTo>
                  <a:lnTo>
                    <a:pt x="18284825" y="1645412"/>
                  </a:lnTo>
                  <a:lnTo>
                    <a:pt x="0" y="1645412"/>
                  </a:lnTo>
                  <a:close/>
                </a:path>
              </a:pathLst>
            </a:custGeom>
            <a:solidFill>
              <a:srgbClr val="394759"/>
            </a:solidFill>
          </p:spPr>
        </p:sp>
      </p:grpSp>
      <p:sp>
        <p:nvSpPr>
          <p:cNvPr id="6" name="TextBox 6"/>
          <p:cNvSpPr txBox="1"/>
          <p:nvPr/>
        </p:nvSpPr>
        <p:spPr>
          <a:xfrm>
            <a:off x="2073250" y="5957078"/>
            <a:ext cx="14424069" cy="3862235"/>
          </a:xfrm>
          <a:prstGeom prst="rect">
            <a:avLst/>
          </a:prstGeom>
        </p:spPr>
        <p:txBody>
          <a:bodyPr lIns="0" tIns="0" rIns="0" bIns="0" rtlCol="0" anchor="t">
            <a:spAutoFit/>
          </a:bodyPr>
          <a:lstStyle/>
          <a:p>
            <a:pPr algn="ctr">
              <a:lnSpc>
                <a:spcPts val="11199"/>
              </a:lnSpc>
            </a:pPr>
            <a:r>
              <a:rPr lang="en-US" sz="7999" spc="239">
                <a:solidFill>
                  <a:srgbClr val="FFFFFF"/>
                </a:solidFill>
                <a:latin typeface="Organic"/>
                <a:ea typeface="Organic"/>
                <a:cs typeface="Organic"/>
                <a:sym typeface="Organic"/>
              </a:rPr>
              <a:t>meDIA gETS ai wRONG</a:t>
            </a:r>
          </a:p>
          <a:p>
            <a:pPr algn="ctr">
              <a:lnSpc>
                <a:spcPts val="3600"/>
              </a:lnSpc>
            </a:pPr>
            <a:r>
              <a:rPr lang="en-US" sz="3300">
                <a:solidFill>
                  <a:srgbClr val="1C353C"/>
                </a:solidFill>
                <a:latin typeface="Exo 2"/>
                <a:ea typeface="Exo 2"/>
                <a:cs typeface="Exo 2"/>
                <a:sym typeface="Exo 2"/>
              </a:rPr>
              <a:t>Audiences of science fiction media often take portrayals of AI at face value and assume that they’re advanced enough to think and feel like humans, whereas current technology is nowhere near that point - and probably shouldn’t go there.</a:t>
            </a:r>
          </a:p>
        </p:txBody>
      </p:sp>
      <p:sp>
        <p:nvSpPr>
          <p:cNvPr id="7" name="TextBox 6">
            <a:extLst>
              <a:ext uri="{FF2B5EF4-FFF2-40B4-BE49-F238E27FC236}">
                <a16:creationId xmlns:a16="http://schemas.microsoft.com/office/drawing/2014/main" id="{A835915D-88BC-4501-40AE-75CBD234F45F}"/>
              </a:ext>
            </a:extLst>
          </p:cNvPr>
          <p:cNvSpPr txBox="1"/>
          <p:nvPr/>
        </p:nvSpPr>
        <p:spPr>
          <a:xfrm>
            <a:off x="17712137" y="0"/>
            <a:ext cx="5758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4</a:t>
            </a:r>
            <a:endParaRPr lang="en-US" sz="3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144000" y="0"/>
            <a:ext cx="9144000" cy="10287000"/>
            <a:chOff x="0" y="0"/>
            <a:chExt cx="9144000" cy="10287000"/>
          </a:xfrm>
        </p:grpSpPr>
        <p:sp>
          <p:nvSpPr>
            <p:cNvPr id="3" name="Freeform 3"/>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close/>
                </a:path>
              </a:pathLst>
            </a:custGeom>
            <a:solidFill>
              <a:srgbClr val="C4CCD6"/>
            </a:solidFill>
          </p:spPr>
        </p:sp>
      </p:grpSp>
      <p:sp>
        <p:nvSpPr>
          <p:cNvPr id="4" name="Freeform 4"/>
          <p:cNvSpPr/>
          <p:nvPr/>
        </p:nvSpPr>
        <p:spPr>
          <a:xfrm>
            <a:off x="9797348" y="5502669"/>
            <a:ext cx="7458075" cy="3752850"/>
          </a:xfrm>
          <a:custGeom>
            <a:avLst/>
            <a:gdLst/>
            <a:ahLst/>
            <a:cxnLst/>
            <a:rect l="l" t="t" r="r" b="b"/>
            <a:pathLst>
              <a:path w="7458075" h="3752850">
                <a:moveTo>
                  <a:pt x="0" y="0"/>
                </a:moveTo>
                <a:lnTo>
                  <a:pt x="7458075" y="0"/>
                </a:lnTo>
                <a:lnTo>
                  <a:pt x="7458075" y="3752850"/>
                </a:lnTo>
                <a:lnTo>
                  <a:pt x="0" y="3752850"/>
                </a:lnTo>
                <a:lnTo>
                  <a:pt x="0" y="0"/>
                </a:lnTo>
                <a:close/>
              </a:path>
            </a:pathLst>
          </a:custGeom>
          <a:blipFill>
            <a:blip r:embed="rId3"/>
            <a:stretch>
              <a:fillRect t="-18187" b="-18360"/>
            </a:stretch>
          </a:blipFill>
        </p:spPr>
      </p:sp>
      <p:sp>
        <p:nvSpPr>
          <p:cNvPr id="5" name="Freeform 5"/>
          <p:cNvSpPr/>
          <p:nvPr/>
        </p:nvSpPr>
        <p:spPr>
          <a:xfrm>
            <a:off x="1028700" y="1028700"/>
            <a:ext cx="7458075" cy="3924300"/>
          </a:xfrm>
          <a:custGeom>
            <a:avLst/>
            <a:gdLst/>
            <a:ahLst/>
            <a:cxnLst/>
            <a:rect l="l" t="t" r="r" b="b"/>
            <a:pathLst>
              <a:path w="7458075" h="3924300">
                <a:moveTo>
                  <a:pt x="0" y="0"/>
                </a:moveTo>
                <a:lnTo>
                  <a:pt x="7458075" y="0"/>
                </a:lnTo>
                <a:lnTo>
                  <a:pt x="7458075" y="3924300"/>
                </a:lnTo>
                <a:lnTo>
                  <a:pt x="0" y="3924300"/>
                </a:lnTo>
                <a:lnTo>
                  <a:pt x="0" y="0"/>
                </a:lnTo>
                <a:close/>
              </a:path>
            </a:pathLst>
          </a:custGeom>
          <a:blipFill>
            <a:blip r:embed="rId4"/>
            <a:stretch>
              <a:fillRect/>
            </a:stretch>
          </a:blipFill>
        </p:spPr>
      </p:sp>
      <p:grpSp>
        <p:nvGrpSpPr>
          <p:cNvPr id="6" name="Group 6"/>
          <p:cNvGrpSpPr>
            <a:grpSpLocks noChangeAspect="1"/>
          </p:cNvGrpSpPr>
          <p:nvPr/>
        </p:nvGrpSpPr>
        <p:grpSpPr>
          <a:xfrm>
            <a:off x="1304925" y="6455407"/>
            <a:ext cx="114300" cy="114300"/>
            <a:chOff x="0" y="0"/>
            <a:chExt cx="114300" cy="114300"/>
          </a:xfrm>
        </p:grpSpPr>
        <p:sp>
          <p:nvSpPr>
            <p:cNvPr id="7" name="Freeform 7"/>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FFFFFF"/>
            </a:solidFill>
          </p:spPr>
        </p:sp>
      </p:grpSp>
      <p:grpSp>
        <p:nvGrpSpPr>
          <p:cNvPr id="8" name="Group 8"/>
          <p:cNvGrpSpPr>
            <a:grpSpLocks noChangeAspect="1"/>
          </p:cNvGrpSpPr>
          <p:nvPr/>
        </p:nvGrpSpPr>
        <p:grpSpPr>
          <a:xfrm>
            <a:off x="1304925" y="6884032"/>
            <a:ext cx="114300" cy="114300"/>
            <a:chOff x="0" y="0"/>
            <a:chExt cx="114300" cy="114300"/>
          </a:xfrm>
        </p:grpSpPr>
        <p:sp>
          <p:nvSpPr>
            <p:cNvPr id="9" name="Freeform 9"/>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FFFFFF"/>
            </a:solidFill>
          </p:spPr>
        </p:sp>
      </p:grpSp>
      <p:grpSp>
        <p:nvGrpSpPr>
          <p:cNvPr id="10" name="Group 10"/>
          <p:cNvGrpSpPr>
            <a:grpSpLocks noChangeAspect="1"/>
          </p:cNvGrpSpPr>
          <p:nvPr/>
        </p:nvGrpSpPr>
        <p:grpSpPr>
          <a:xfrm>
            <a:off x="1304925" y="7312657"/>
            <a:ext cx="114300" cy="114300"/>
            <a:chOff x="0" y="0"/>
            <a:chExt cx="114300" cy="114300"/>
          </a:xfrm>
        </p:grpSpPr>
        <p:sp>
          <p:nvSpPr>
            <p:cNvPr id="11" name="Freeform 11"/>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FFFFFF"/>
            </a:solidFill>
          </p:spPr>
        </p:sp>
      </p:grpSp>
      <p:grpSp>
        <p:nvGrpSpPr>
          <p:cNvPr id="12" name="Group 12"/>
          <p:cNvGrpSpPr>
            <a:grpSpLocks noChangeAspect="1"/>
          </p:cNvGrpSpPr>
          <p:nvPr/>
        </p:nvGrpSpPr>
        <p:grpSpPr>
          <a:xfrm>
            <a:off x="1304925" y="7741282"/>
            <a:ext cx="114300" cy="114300"/>
            <a:chOff x="0" y="0"/>
            <a:chExt cx="114300" cy="114300"/>
          </a:xfrm>
        </p:grpSpPr>
        <p:sp>
          <p:nvSpPr>
            <p:cNvPr id="13" name="Freeform 13"/>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FFFFFF"/>
            </a:solidFill>
          </p:spPr>
        </p:sp>
      </p:grpSp>
      <p:grpSp>
        <p:nvGrpSpPr>
          <p:cNvPr id="16" name="Group 16"/>
          <p:cNvGrpSpPr>
            <a:grpSpLocks noChangeAspect="1"/>
          </p:cNvGrpSpPr>
          <p:nvPr/>
        </p:nvGrpSpPr>
        <p:grpSpPr>
          <a:xfrm>
            <a:off x="10073573" y="1981448"/>
            <a:ext cx="114300" cy="114300"/>
            <a:chOff x="0" y="0"/>
            <a:chExt cx="114300" cy="114300"/>
          </a:xfrm>
        </p:grpSpPr>
        <p:sp>
          <p:nvSpPr>
            <p:cNvPr id="17" name="Freeform 17"/>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1C353C"/>
            </a:solidFill>
          </p:spPr>
        </p:sp>
      </p:grpSp>
      <p:grpSp>
        <p:nvGrpSpPr>
          <p:cNvPr id="18" name="Group 18"/>
          <p:cNvGrpSpPr>
            <a:grpSpLocks noChangeAspect="1"/>
          </p:cNvGrpSpPr>
          <p:nvPr/>
        </p:nvGrpSpPr>
        <p:grpSpPr>
          <a:xfrm>
            <a:off x="10073573" y="2410073"/>
            <a:ext cx="114300" cy="114300"/>
            <a:chOff x="0" y="0"/>
            <a:chExt cx="114300" cy="114300"/>
          </a:xfrm>
        </p:grpSpPr>
        <p:sp>
          <p:nvSpPr>
            <p:cNvPr id="19" name="Freeform 19"/>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1C353C"/>
            </a:solidFill>
          </p:spPr>
        </p:sp>
      </p:grpSp>
      <p:grpSp>
        <p:nvGrpSpPr>
          <p:cNvPr id="20" name="Group 20"/>
          <p:cNvGrpSpPr>
            <a:grpSpLocks noChangeAspect="1"/>
          </p:cNvGrpSpPr>
          <p:nvPr/>
        </p:nvGrpSpPr>
        <p:grpSpPr>
          <a:xfrm>
            <a:off x="10073573" y="2838698"/>
            <a:ext cx="114300" cy="114300"/>
            <a:chOff x="0" y="0"/>
            <a:chExt cx="114300" cy="114300"/>
          </a:xfrm>
        </p:grpSpPr>
        <p:sp>
          <p:nvSpPr>
            <p:cNvPr id="21" name="Freeform 21"/>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1C353C"/>
            </a:solidFill>
          </p:spPr>
        </p:sp>
      </p:grpSp>
      <p:grpSp>
        <p:nvGrpSpPr>
          <p:cNvPr id="22" name="Group 22"/>
          <p:cNvGrpSpPr>
            <a:grpSpLocks noChangeAspect="1"/>
          </p:cNvGrpSpPr>
          <p:nvPr/>
        </p:nvGrpSpPr>
        <p:grpSpPr>
          <a:xfrm>
            <a:off x="10073573" y="3695948"/>
            <a:ext cx="114300" cy="114300"/>
            <a:chOff x="0" y="0"/>
            <a:chExt cx="114300" cy="114300"/>
          </a:xfrm>
        </p:grpSpPr>
        <p:sp>
          <p:nvSpPr>
            <p:cNvPr id="23" name="Freeform 23"/>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1C353C"/>
            </a:solidFill>
          </p:spPr>
        </p:sp>
      </p:grpSp>
      <p:sp>
        <p:nvSpPr>
          <p:cNvPr id="26" name="TextBox 26"/>
          <p:cNvSpPr txBox="1"/>
          <p:nvPr/>
        </p:nvSpPr>
        <p:spPr>
          <a:xfrm>
            <a:off x="1589932" y="6292910"/>
            <a:ext cx="6757645" cy="2153154"/>
          </a:xfrm>
          <a:prstGeom prst="rect">
            <a:avLst/>
          </a:prstGeom>
        </p:spPr>
        <p:txBody>
          <a:bodyPr lIns="0" tIns="0" rIns="0" bIns="0" rtlCol="0" anchor="t">
            <a:spAutoFit/>
          </a:bodyPr>
          <a:lstStyle/>
          <a:p>
            <a:pPr>
              <a:lnSpc>
                <a:spcPts val="3374"/>
              </a:lnSpc>
            </a:pPr>
            <a:r>
              <a:rPr lang="en-US" sz="2550">
                <a:solidFill>
                  <a:srgbClr val="FFFFFF"/>
                </a:solidFill>
                <a:latin typeface="Exo 2"/>
                <a:ea typeface="Exo 2"/>
                <a:cs typeface="Exo 2"/>
                <a:sym typeface="Exo 2"/>
              </a:rPr>
              <a:t>Extremely realistic </a:t>
            </a:r>
            <a:endParaRPr lang="en-US" sz="2550">
              <a:sym typeface="Exo 2"/>
            </a:endParaRPr>
          </a:p>
          <a:p>
            <a:pPr>
              <a:lnSpc>
                <a:spcPts val="3374"/>
              </a:lnSpc>
            </a:pPr>
            <a:r>
              <a:rPr lang="en-US" sz="2550">
                <a:solidFill>
                  <a:srgbClr val="FFFFFF"/>
                </a:solidFill>
                <a:latin typeface="Exo 2"/>
                <a:ea typeface="Exo 2"/>
                <a:cs typeface="Exo 2"/>
                <a:sym typeface="Exo 2"/>
              </a:rPr>
              <a:t>Usually portrayed as fully sentient </a:t>
            </a:r>
            <a:endParaRPr lang="en-US" sz="2550">
              <a:solidFill>
                <a:srgbClr val="000000"/>
              </a:solidFill>
              <a:latin typeface="Calibri"/>
              <a:ea typeface="Calibri"/>
              <a:cs typeface="Calibri"/>
              <a:sym typeface="Exo 2"/>
            </a:endParaRPr>
          </a:p>
          <a:p>
            <a:pPr>
              <a:lnSpc>
                <a:spcPts val="3374"/>
              </a:lnSpc>
            </a:pPr>
            <a:r>
              <a:rPr lang="en-US" sz="2550">
                <a:solidFill>
                  <a:srgbClr val="FFFFFF"/>
                </a:solidFill>
                <a:latin typeface="Exo 2"/>
                <a:ea typeface="Exo 2"/>
                <a:cs typeface="Exo 2"/>
                <a:sym typeface="Exo 2"/>
              </a:rPr>
              <a:t>Displays human-like thoughts and emotions Capable of moral reasoning In many cases has a human like body</a:t>
            </a:r>
            <a:endParaRPr lang="en-US" sz="2550">
              <a:ea typeface="Calibri"/>
              <a:cs typeface="Calibri"/>
            </a:endParaRPr>
          </a:p>
        </p:txBody>
      </p:sp>
      <p:sp>
        <p:nvSpPr>
          <p:cNvPr id="27" name="TextBox 27"/>
          <p:cNvSpPr txBox="1"/>
          <p:nvPr/>
        </p:nvSpPr>
        <p:spPr>
          <a:xfrm>
            <a:off x="10358571" y="1818942"/>
            <a:ext cx="6978872" cy="3025187"/>
          </a:xfrm>
          <a:prstGeom prst="rect">
            <a:avLst/>
          </a:prstGeom>
        </p:spPr>
        <p:txBody>
          <a:bodyPr lIns="0" tIns="0" rIns="0" bIns="0" rtlCol="0" anchor="t">
            <a:spAutoFit/>
          </a:bodyPr>
          <a:lstStyle/>
          <a:p>
            <a:pPr>
              <a:lnSpc>
                <a:spcPts val="3374"/>
              </a:lnSpc>
            </a:pPr>
            <a:r>
              <a:rPr lang="en-US" sz="2550">
                <a:solidFill>
                  <a:srgbClr val="1C353C"/>
                </a:solidFill>
                <a:latin typeface="Exo 2"/>
                <a:ea typeface="Exo 2"/>
                <a:cs typeface="Exo 2"/>
                <a:sym typeface="Exo 2"/>
              </a:rPr>
              <a:t>Most are harmless </a:t>
            </a:r>
            <a:endParaRPr lang="en-US" sz="2550">
              <a:sym typeface="Exo 2"/>
            </a:endParaRPr>
          </a:p>
          <a:p>
            <a:pPr>
              <a:lnSpc>
                <a:spcPts val="3374"/>
              </a:lnSpc>
            </a:pPr>
            <a:r>
              <a:rPr lang="en-US" sz="2550">
                <a:solidFill>
                  <a:srgbClr val="1C353C"/>
                </a:solidFill>
                <a:latin typeface="Exo 2"/>
                <a:ea typeface="Exo 2"/>
                <a:cs typeface="Exo 2"/>
                <a:sym typeface="Exo 2"/>
              </a:rPr>
              <a:t>Not sentient, based on a generative algorithm Cannot display emotions, can only simulate reactions </a:t>
            </a:r>
            <a:endParaRPr lang="en-US" sz="2550">
              <a:solidFill>
                <a:srgbClr val="000000"/>
              </a:solidFill>
              <a:latin typeface="Calibri"/>
              <a:ea typeface="Calibri"/>
              <a:cs typeface="Calibri"/>
              <a:sym typeface="Exo 2"/>
            </a:endParaRPr>
          </a:p>
          <a:p>
            <a:pPr>
              <a:lnSpc>
                <a:spcPts val="3374"/>
              </a:lnSpc>
            </a:pPr>
            <a:r>
              <a:rPr lang="en-US" sz="2550">
                <a:solidFill>
                  <a:srgbClr val="1C353C"/>
                </a:solidFill>
                <a:latin typeface="Exo 2"/>
                <a:ea typeface="Exo 2"/>
                <a:cs typeface="Exo 2"/>
                <a:sym typeface="Exo 2"/>
              </a:rPr>
              <a:t>Cannot reason morally, follows what it is trained on </a:t>
            </a:r>
            <a:endParaRPr lang="en-US" sz="2550">
              <a:solidFill>
                <a:srgbClr val="000000"/>
              </a:solidFill>
              <a:latin typeface="Calibri"/>
              <a:ea typeface="Calibri"/>
              <a:cs typeface="Calibri"/>
              <a:sym typeface="Exo 2"/>
            </a:endParaRPr>
          </a:p>
          <a:p>
            <a:pPr algn="l">
              <a:lnSpc>
                <a:spcPts val="3374"/>
              </a:lnSpc>
            </a:pPr>
            <a:r>
              <a:rPr lang="en-US" sz="2550">
                <a:solidFill>
                  <a:srgbClr val="1C353C"/>
                </a:solidFill>
                <a:latin typeface="Exo 2"/>
                <a:ea typeface="Exo 2"/>
                <a:cs typeface="Exo 2"/>
                <a:sym typeface="Exo 2"/>
              </a:rPr>
              <a:t>Usually embedded in other systems</a:t>
            </a:r>
            <a:endParaRPr lang="en-US" sz="2550">
              <a:ea typeface="Calibri"/>
              <a:cs typeface="Calibri"/>
            </a:endParaRPr>
          </a:p>
        </p:txBody>
      </p:sp>
      <p:sp>
        <p:nvSpPr>
          <p:cNvPr id="28" name="TextBox 28"/>
          <p:cNvSpPr txBox="1"/>
          <p:nvPr/>
        </p:nvSpPr>
        <p:spPr>
          <a:xfrm>
            <a:off x="1028700" y="5478561"/>
            <a:ext cx="2527364" cy="669893"/>
          </a:xfrm>
          <a:prstGeom prst="rect">
            <a:avLst/>
          </a:prstGeom>
        </p:spPr>
        <p:txBody>
          <a:bodyPr lIns="0" tIns="0" rIns="0" bIns="0" rtlCol="0" anchor="t">
            <a:spAutoFit/>
          </a:bodyPr>
          <a:lstStyle/>
          <a:p>
            <a:pPr algn="l">
              <a:lnSpc>
                <a:spcPts val="5599"/>
              </a:lnSpc>
            </a:pPr>
            <a:r>
              <a:rPr lang="en-US" sz="3999" spc="119">
                <a:solidFill>
                  <a:srgbClr val="FFFFFF"/>
                </a:solidFill>
                <a:latin typeface="Organic"/>
                <a:ea typeface="Organic"/>
                <a:cs typeface="Organic"/>
                <a:sym typeface="Organic"/>
              </a:rPr>
              <a:t>AI in Movies</a:t>
            </a:r>
          </a:p>
        </p:txBody>
      </p:sp>
      <p:sp>
        <p:nvSpPr>
          <p:cNvPr id="29" name="TextBox 29"/>
          <p:cNvSpPr txBox="1"/>
          <p:nvPr/>
        </p:nvSpPr>
        <p:spPr>
          <a:xfrm>
            <a:off x="9797348" y="1004592"/>
            <a:ext cx="3055315" cy="669893"/>
          </a:xfrm>
          <a:prstGeom prst="rect">
            <a:avLst/>
          </a:prstGeom>
        </p:spPr>
        <p:txBody>
          <a:bodyPr lIns="0" tIns="0" rIns="0" bIns="0" rtlCol="0" anchor="t">
            <a:spAutoFit/>
          </a:bodyPr>
          <a:lstStyle/>
          <a:p>
            <a:pPr algn="l">
              <a:lnSpc>
                <a:spcPts val="5599"/>
              </a:lnSpc>
            </a:pPr>
            <a:r>
              <a:rPr lang="en-US" sz="3999" spc="119">
                <a:solidFill>
                  <a:srgbClr val="1C353C"/>
                </a:solidFill>
                <a:latin typeface="Organic"/>
                <a:ea typeface="Organic"/>
                <a:cs typeface="Organic"/>
                <a:sym typeface="Organic"/>
              </a:rPr>
              <a:t>AI In reaL life</a:t>
            </a:r>
          </a:p>
        </p:txBody>
      </p:sp>
      <p:sp>
        <p:nvSpPr>
          <p:cNvPr id="30" name="TextBox 30"/>
          <p:cNvSpPr txBox="1"/>
          <p:nvPr/>
        </p:nvSpPr>
        <p:spPr>
          <a:xfrm>
            <a:off x="1028995" y="432768"/>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31" name="TextBox 31"/>
          <p:cNvSpPr txBox="1"/>
          <p:nvPr/>
        </p:nvSpPr>
        <p:spPr>
          <a:xfrm>
            <a:off x="14604730" y="9365942"/>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grpSp>
        <p:nvGrpSpPr>
          <p:cNvPr id="32" name="Group 22">
            <a:extLst>
              <a:ext uri="{FF2B5EF4-FFF2-40B4-BE49-F238E27FC236}">
                <a16:creationId xmlns:a16="http://schemas.microsoft.com/office/drawing/2014/main" id="{A2377370-2056-3E49-3A12-8F0641332823}"/>
              </a:ext>
            </a:extLst>
          </p:cNvPr>
          <p:cNvGrpSpPr>
            <a:grpSpLocks noChangeAspect="1"/>
          </p:cNvGrpSpPr>
          <p:nvPr/>
        </p:nvGrpSpPr>
        <p:grpSpPr>
          <a:xfrm>
            <a:off x="10073572" y="4557593"/>
            <a:ext cx="114300" cy="114300"/>
            <a:chOff x="0" y="0"/>
            <a:chExt cx="114300" cy="114300"/>
          </a:xfrm>
        </p:grpSpPr>
        <p:sp>
          <p:nvSpPr>
            <p:cNvPr id="33" name="Freeform 23">
              <a:extLst>
                <a:ext uri="{FF2B5EF4-FFF2-40B4-BE49-F238E27FC236}">
                  <a16:creationId xmlns:a16="http://schemas.microsoft.com/office/drawing/2014/main" id="{6F8313CF-5FD6-A8FB-0763-4B132432E102}"/>
                </a:ext>
              </a:extLst>
            </p:cNvPr>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1C353C"/>
            </a:solidFill>
          </p:spPr>
        </p:sp>
      </p:grpSp>
      <p:sp>
        <p:nvSpPr>
          <p:cNvPr id="14" name="TextBox 13">
            <a:extLst>
              <a:ext uri="{FF2B5EF4-FFF2-40B4-BE49-F238E27FC236}">
                <a16:creationId xmlns:a16="http://schemas.microsoft.com/office/drawing/2014/main" id="{AAE621C3-2427-A24E-F0F7-FB364F0930AC}"/>
              </a:ext>
            </a:extLst>
          </p:cNvPr>
          <p:cNvSpPr txBox="1"/>
          <p:nvPr/>
        </p:nvSpPr>
        <p:spPr>
          <a:xfrm>
            <a:off x="17816840" y="-1"/>
            <a:ext cx="47116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5</a:t>
            </a:r>
            <a:endParaRPr lang="en-US" sz="3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sp>
        <p:nvSpPr>
          <p:cNvPr id="2" name="Freeform 2"/>
          <p:cNvSpPr/>
          <p:nvPr/>
        </p:nvSpPr>
        <p:spPr>
          <a:xfrm>
            <a:off x="665416" y="5293100"/>
            <a:ext cx="8334375" cy="4162425"/>
          </a:xfrm>
          <a:custGeom>
            <a:avLst/>
            <a:gdLst/>
            <a:ahLst/>
            <a:cxnLst/>
            <a:rect l="l" t="t" r="r" b="b"/>
            <a:pathLst>
              <a:path w="8334375" h="4162425">
                <a:moveTo>
                  <a:pt x="0" y="0"/>
                </a:moveTo>
                <a:lnTo>
                  <a:pt x="8334376" y="0"/>
                </a:lnTo>
                <a:lnTo>
                  <a:pt x="8334376" y="4162425"/>
                </a:lnTo>
                <a:lnTo>
                  <a:pt x="0" y="4162425"/>
                </a:lnTo>
                <a:lnTo>
                  <a:pt x="0" y="0"/>
                </a:lnTo>
                <a:close/>
              </a:path>
            </a:pathLst>
          </a:custGeom>
          <a:blipFill>
            <a:blip r:embed="rId3"/>
            <a:stretch>
              <a:fillRect/>
            </a:stretch>
          </a:blipFill>
        </p:spPr>
      </p:sp>
      <p:grpSp>
        <p:nvGrpSpPr>
          <p:cNvPr id="3" name="Group 3"/>
          <p:cNvGrpSpPr>
            <a:grpSpLocks noChangeAspect="1"/>
          </p:cNvGrpSpPr>
          <p:nvPr/>
        </p:nvGrpSpPr>
        <p:grpSpPr>
          <a:xfrm>
            <a:off x="3182179" y="9983953"/>
            <a:ext cx="3351028" cy="20888"/>
            <a:chOff x="0" y="0"/>
            <a:chExt cx="3351035" cy="20892"/>
          </a:xfrm>
        </p:grpSpPr>
        <p:sp>
          <p:nvSpPr>
            <p:cNvPr id="4" name="Freeform 4"/>
            <p:cNvSpPr/>
            <p:nvPr/>
          </p:nvSpPr>
          <p:spPr>
            <a:xfrm>
              <a:off x="0" y="0"/>
              <a:ext cx="3351022" cy="20828"/>
            </a:xfrm>
            <a:custGeom>
              <a:avLst/>
              <a:gdLst/>
              <a:ahLst/>
              <a:cxnLst/>
              <a:rect l="l" t="t" r="r" b="b"/>
              <a:pathLst>
                <a:path w="3351022" h="20828">
                  <a:moveTo>
                    <a:pt x="0" y="0"/>
                  </a:moveTo>
                  <a:lnTo>
                    <a:pt x="0" y="20828"/>
                  </a:lnTo>
                  <a:lnTo>
                    <a:pt x="351663" y="20828"/>
                  </a:lnTo>
                  <a:lnTo>
                    <a:pt x="351663" y="0"/>
                  </a:lnTo>
                  <a:close/>
                  <a:moveTo>
                    <a:pt x="523367" y="0"/>
                  </a:moveTo>
                  <a:lnTo>
                    <a:pt x="523367" y="20828"/>
                  </a:lnTo>
                  <a:lnTo>
                    <a:pt x="700405" y="20828"/>
                  </a:lnTo>
                  <a:lnTo>
                    <a:pt x="700405" y="0"/>
                  </a:lnTo>
                  <a:close/>
                  <a:moveTo>
                    <a:pt x="773811" y="0"/>
                  </a:moveTo>
                  <a:lnTo>
                    <a:pt x="773811" y="20828"/>
                  </a:lnTo>
                  <a:lnTo>
                    <a:pt x="1947672" y="20828"/>
                  </a:lnTo>
                  <a:lnTo>
                    <a:pt x="1947672" y="0"/>
                  </a:lnTo>
                  <a:close/>
                  <a:moveTo>
                    <a:pt x="2044954" y="0"/>
                  </a:moveTo>
                  <a:lnTo>
                    <a:pt x="2044954" y="20828"/>
                  </a:lnTo>
                  <a:lnTo>
                    <a:pt x="3351022" y="20828"/>
                  </a:lnTo>
                  <a:lnTo>
                    <a:pt x="3351022" y="0"/>
                  </a:lnTo>
                  <a:close/>
                </a:path>
              </a:pathLst>
            </a:custGeom>
            <a:solidFill>
              <a:srgbClr val="FFFFFF"/>
            </a:solidFill>
          </p:spPr>
        </p:sp>
      </p:grpSp>
      <p:grpSp>
        <p:nvGrpSpPr>
          <p:cNvPr id="5" name="Group 5"/>
          <p:cNvGrpSpPr>
            <a:grpSpLocks noChangeAspect="1"/>
          </p:cNvGrpSpPr>
          <p:nvPr/>
        </p:nvGrpSpPr>
        <p:grpSpPr>
          <a:xfrm>
            <a:off x="9531668" y="2611850"/>
            <a:ext cx="123825" cy="123825"/>
            <a:chOff x="0" y="0"/>
            <a:chExt cx="123825" cy="123825"/>
          </a:xfrm>
        </p:grpSpPr>
        <p:sp>
          <p:nvSpPr>
            <p:cNvPr id="6" name="Freeform 6"/>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FFFFFF"/>
            </a:solidFill>
          </p:spPr>
        </p:sp>
      </p:grpSp>
      <p:grpSp>
        <p:nvGrpSpPr>
          <p:cNvPr id="7" name="Group 7"/>
          <p:cNvGrpSpPr>
            <a:grpSpLocks noChangeAspect="1"/>
          </p:cNvGrpSpPr>
          <p:nvPr/>
        </p:nvGrpSpPr>
        <p:grpSpPr>
          <a:xfrm>
            <a:off x="9531668" y="4183475"/>
            <a:ext cx="123825" cy="123825"/>
            <a:chOff x="0" y="0"/>
            <a:chExt cx="123825" cy="123825"/>
          </a:xfrm>
        </p:grpSpPr>
        <p:sp>
          <p:nvSpPr>
            <p:cNvPr id="8" name="Freeform 8"/>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FFFFFF"/>
            </a:solidFill>
          </p:spPr>
        </p:sp>
      </p:grpSp>
      <p:grpSp>
        <p:nvGrpSpPr>
          <p:cNvPr id="9" name="Group 9"/>
          <p:cNvGrpSpPr>
            <a:grpSpLocks noChangeAspect="1"/>
          </p:cNvGrpSpPr>
          <p:nvPr/>
        </p:nvGrpSpPr>
        <p:grpSpPr>
          <a:xfrm>
            <a:off x="9531668" y="6278975"/>
            <a:ext cx="123825" cy="123825"/>
            <a:chOff x="0" y="0"/>
            <a:chExt cx="123825" cy="123825"/>
          </a:xfrm>
        </p:grpSpPr>
        <p:sp>
          <p:nvSpPr>
            <p:cNvPr id="10" name="Freeform 10"/>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FFFFFF"/>
            </a:solidFill>
          </p:spPr>
        </p:sp>
      </p:grpSp>
      <p:grpSp>
        <p:nvGrpSpPr>
          <p:cNvPr id="11" name="Group 11"/>
          <p:cNvGrpSpPr>
            <a:grpSpLocks noChangeAspect="1"/>
          </p:cNvGrpSpPr>
          <p:nvPr/>
        </p:nvGrpSpPr>
        <p:grpSpPr>
          <a:xfrm>
            <a:off x="9531668" y="7850600"/>
            <a:ext cx="123825" cy="123825"/>
            <a:chOff x="0" y="0"/>
            <a:chExt cx="123825" cy="123825"/>
          </a:xfrm>
        </p:grpSpPr>
        <p:sp>
          <p:nvSpPr>
            <p:cNvPr id="12" name="Freeform 12"/>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FFFFFF"/>
            </a:solidFill>
          </p:spPr>
        </p:sp>
      </p:grpSp>
      <p:sp>
        <p:nvSpPr>
          <p:cNvPr id="13" name="TextBox 13"/>
          <p:cNvSpPr txBox="1"/>
          <p:nvPr/>
        </p:nvSpPr>
        <p:spPr>
          <a:xfrm>
            <a:off x="9850307" y="2350341"/>
            <a:ext cx="6399886" cy="7322197"/>
          </a:xfrm>
          <a:prstGeom prst="rect">
            <a:avLst/>
          </a:prstGeom>
        </p:spPr>
        <p:txBody>
          <a:bodyPr lIns="0" tIns="0" rIns="0" bIns="0" rtlCol="0" anchor="t">
            <a:spAutoFit/>
          </a:bodyPr>
          <a:lstStyle/>
          <a:p>
            <a:pPr>
              <a:lnSpc>
                <a:spcPts val="4124"/>
              </a:lnSpc>
            </a:pPr>
            <a:r>
              <a:rPr lang="en-US" sz="2750">
                <a:solidFill>
                  <a:srgbClr val="FFFFFF"/>
                </a:solidFill>
                <a:latin typeface="Open Sans"/>
                <a:ea typeface="Open Sans"/>
                <a:cs typeface="Open Sans"/>
                <a:sym typeface="Open Sans"/>
              </a:rPr>
              <a:t>Counterargument, what if AI in movies is accurate and we’re just looking at it wrong? </a:t>
            </a:r>
            <a:endParaRPr lang="en-US" sz="2750">
              <a:sym typeface="Open Sans"/>
            </a:endParaRPr>
          </a:p>
          <a:p>
            <a:pPr>
              <a:lnSpc>
                <a:spcPts val="4124"/>
              </a:lnSpc>
            </a:pPr>
            <a:r>
              <a:rPr lang="en-US" sz="2750">
                <a:solidFill>
                  <a:srgbClr val="FFFFFF"/>
                </a:solidFill>
                <a:latin typeface="Open Sans"/>
                <a:ea typeface="Open Sans"/>
                <a:cs typeface="Open Sans"/>
                <a:sym typeface="Open Sans"/>
              </a:rPr>
              <a:t>How does your view of AI characters like David and Ultron change if you view them through the lens of today’s AI? </a:t>
            </a:r>
            <a:endParaRPr lang="en-US" sz="2750">
              <a:solidFill>
                <a:srgbClr val="000000"/>
              </a:solidFill>
              <a:latin typeface="Calibri"/>
              <a:ea typeface="Calibri"/>
              <a:cs typeface="Calibri"/>
              <a:sym typeface="Open Sans"/>
            </a:endParaRPr>
          </a:p>
          <a:p>
            <a:pPr>
              <a:lnSpc>
                <a:spcPts val="4124"/>
              </a:lnSpc>
            </a:pPr>
            <a:r>
              <a:rPr lang="en-US" sz="2750">
                <a:solidFill>
                  <a:srgbClr val="FFFFFF"/>
                </a:solidFill>
                <a:latin typeface="Open Sans"/>
                <a:ea typeface="Open Sans"/>
                <a:cs typeface="Open Sans"/>
                <a:sym typeface="Open Sans"/>
              </a:rPr>
              <a:t>What if their “emotions” are just approximations based on training data? </a:t>
            </a:r>
            <a:endParaRPr lang="en-US" sz="2750">
              <a:solidFill>
                <a:srgbClr val="000000"/>
              </a:solidFill>
              <a:latin typeface="Calibri"/>
              <a:ea typeface="Calibri"/>
              <a:cs typeface="Calibri"/>
              <a:sym typeface="Open Sans"/>
            </a:endParaRPr>
          </a:p>
          <a:p>
            <a:pPr>
              <a:lnSpc>
                <a:spcPts val="4124"/>
              </a:lnSpc>
            </a:pPr>
            <a:r>
              <a:rPr lang="en-US" sz="2750">
                <a:solidFill>
                  <a:srgbClr val="FFFFFF"/>
                </a:solidFill>
                <a:latin typeface="Open Sans"/>
                <a:ea typeface="Open Sans"/>
                <a:cs typeface="Open Sans"/>
                <a:sym typeface="Open Sans"/>
              </a:rPr>
              <a:t>Did they come up with their violent tendencies themselves, or is that a byproduct of their human creators?</a:t>
            </a:r>
            <a:endParaRPr lang="en-US" sz="2750">
              <a:ea typeface="Calibri"/>
              <a:cs typeface="Calibri"/>
            </a:endParaRPr>
          </a:p>
        </p:txBody>
      </p:sp>
      <p:sp>
        <p:nvSpPr>
          <p:cNvPr id="14" name="TextBox 14"/>
          <p:cNvSpPr txBox="1"/>
          <p:nvPr/>
        </p:nvSpPr>
        <p:spPr>
          <a:xfrm>
            <a:off x="1276331" y="2397973"/>
            <a:ext cx="6850800" cy="2470026"/>
          </a:xfrm>
          <a:prstGeom prst="rect">
            <a:avLst/>
          </a:prstGeom>
        </p:spPr>
        <p:txBody>
          <a:bodyPr wrap="square" lIns="0" tIns="0" rIns="0" bIns="0" rtlCol="0" anchor="t">
            <a:spAutoFit/>
          </a:bodyPr>
          <a:lstStyle/>
          <a:p>
            <a:pPr algn="l">
              <a:lnSpc>
                <a:spcPts val="9599"/>
              </a:lnSpc>
            </a:pPr>
            <a:r>
              <a:rPr lang="en-US" sz="7999">
                <a:solidFill>
                  <a:srgbClr val="FFFFFF"/>
                </a:solidFill>
                <a:latin typeface="Organic"/>
                <a:ea typeface="Organic"/>
                <a:cs typeface="Organic"/>
                <a:sym typeface="Organic"/>
              </a:rPr>
              <a:t>But what if We’re Wrong?</a:t>
            </a:r>
          </a:p>
        </p:txBody>
      </p:sp>
      <p:sp>
        <p:nvSpPr>
          <p:cNvPr id="15" name="TextBox 15"/>
          <p:cNvSpPr txBox="1"/>
          <p:nvPr/>
        </p:nvSpPr>
        <p:spPr>
          <a:xfrm>
            <a:off x="3114723" y="9693735"/>
            <a:ext cx="3486798" cy="320857"/>
          </a:xfrm>
          <a:prstGeom prst="rect">
            <a:avLst/>
          </a:prstGeom>
        </p:spPr>
        <p:txBody>
          <a:bodyPr lIns="0" tIns="0" rIns="0" bIns="0" rtlCol="0" anchor="t">
            <a:spAutoFit/>
          </a:bodyPr>
          <a:lstStyle/>
          <a:p>
            <a:pPr algn="l">
              <a:lnSpc>
                <a:spcPts val="2838"/>
              </a:lnSpc>
            </a:pPr>
            <a:r>
              <a:rPr lang="en-US" sz="2000">
                <a:solidFill>
                  <a:schemeClr val="bg1"/>
                </a:solidFill>
                <a:latin typeface="Exo 2"/>
                <a:ea typeface="Exo 2"/>
                <a:cs typeface="Exo 2"/>
                <a:sym typeface="Exo 2"/>
              </a:rPr>
              <a:t>I</a:t>
            </a:r>
            <a:r>
              <a:rPr lang="en-US" sz="2000">
                <a:solidFill>
                  <a:schemeClr val="bg1"/>
                </a:solidFill>
                <a:latin typeface="Exo 2"/>
                <a:ea typeface="Exo 2"/>
                <a:cs typeface="Exo 2"/>
                <a:sym typeface="Exo 2"/>
                <a:hlinkClick r:id="rId4">
                  <a:extLst>
                    <a:ext uri="{A12FA001-AC4F-418D-AE19-62706E023703}">
                      <ahyp:hlinkClr xmlns:ahyp="http://schemas.microsoft.com/office/drawing/2018/hyperlinkcolor" val="tx"/>
                    </a:ext>
                  </a:extLst>
                </a:hlinkClick>
              </a:rPr>
              <a:t>mage provided by GameRant</a:t>
            </a:r>
            <a:endParaRPr lang="en-US" sz="2000">
              <a:solidFill>
                <a:schemeClr val="bg1"/>
              </a:solidFill>
              <a:latin typeface="Exo 2"/>
              <a:ea typeface="Exo 2"/>
              <a:cs typeface="Exo 2"/>
              <a:hlinkClick r:id="rId4">
                <a:extLst>
                  <a:ext uri="{A12FA001-AC4F-418D-AE19-62706E023703}">
                    <ahyp:hlinkClr xmlns:ahyp="http://schemas.microsoft.com/office/drawing/2018/hyperlinkcolor" val="tx"/>
                  </a:ext>
                </a:extLst>
              </a:hlinkClick>
            </a:endParaRPr>
          </a:p>
        </p:txBody>
      </p:sp>
      <p:sp>
        <p:nvSpPr>
          <p:cNvPr id="16" name="TextBox 15">
            <a:extLst>
              <a:ext uri="{FF2B5EF4-FFF2-40B4-BE49-F238E27FC236}">
                <a16:creationId xmlns:a16="http://schemas.microsoft.com/office/drawing/2014/main" id="{EC2B5965-52D0-D495-2D37-9DF022A8B558}"/>
              </a:ext>
            </a:extLst>
          </p:cNvPr>
          <p:cNvSpPr txBox="1"/>
          <p:nvPr/>
        </p:nvSpPr>
        <p:spPr>
          <a:xfrm>
            <a:off x="17921541" y="-1"/>
            <a:ext cx="732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6</a:t>
            </a:r>
            <a:endParaRPr lang="en-US" sz="3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65692"/>
            <a:ext cx="18284866" cy="1645320"/>
            <a:chOff x="0" y="0"/>
            <a:chExt cx="18284876" cy="1645323"/>
          </a:xfrm>
        </p:grpSpPr>
        <p:sp>
          <p:nvSpPr>
            <p:cNvPr id="3" name="Freeform 3"/>
            <p:cNvSpPr/>
            <p:nvPr/>
          </p:nvSpPr>
          <p:spPr>
            <a:xfrm>
              <a:off x="0" y="0"/>
              <a:ext cx="18284825" cy="1645285"/>
            </a:xfrm>
            <a:custGeom>
              <a:avLst/>
              <a:gdLst/>
              <a:ahLst/>
              <a:cxnLst/>
              <a:rect l="l" t="t" r="r" b="b"/>
              <a:pathLst>
                <a:path w="18284825" h="1645285">
                  <a:moveTo>
                    <a:pt x="0" y="0"/>
                  </a:moveTo>
                  <a:lnTo>
                    <a:pt x="18284825" y="0"/>
                  </a:lnTo>
                  <a:lnTo>
                    <a:pt x="18284825" y="1645285"/>
                  </a:lnTo>
                  <a:lnTo>
                    <a:pt x="0" y="1645285"/>
                  </a:lnTo>
                  <a:close/>
                </a:path>
              </a:pathLst>
            </a:custGeom>
            <a:solidFill>
              <a:srgbClr val="FFFFFF"/>
            </a:solidFill>
          </p:spPr>
        </p:sp>
      </p:grpSp>
      <p:grpSp>
        <p:nvGrpSpPr>
          <p:cNvPr id="4" name="Group 4"/>
          <p:cNvGrpSpPr>
            <a:grpSpLocks noChangeAspect="1"/>
          </p:cNvGrpSpPr>
          <p:nvPr/>
        </p:nvGrpSpPr>
        <p:grpSpPr>
          <a:xfrm>
            <a:off x="10075736" y="3136897"/>
            <a:ext cx="123825" cy="123825"/>
            <a:chOff x="0" y="0"/>
            <a:chExt cx="123825" cy="123825"/>
          </a:xfrm>
        </p:grpSpPr>
        <p:sp>
          <p:nvSpPr>
            <p:cNvPr id="5" name="Freeform 5"/>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1C353C"/>
            </a:solidFill>
          </p:spPr>
        </p:sp>
      </p:grpSp>
      <p:grpSp>
        <p:nvGrpSpPr>
          <p:cNvPr id="6" name="Group 6"/>
          <p:cNvGrpSpPr>
            <a:grpSpLocks noChangeAspect="1"/>
          </p:cNvGrpSpPr>
          <p:nvPr/>
        </p:nvGrpSpPr>
        <p:grpSpPr>
          <a:xfrm>
            <a:off x="10075736" y="4127497"/>
            <a:ext cx="123825" cy="123825"/>
            <a:chOff x="0" y="0"/>
            <a:chExt cx="123825" cy="123825"/>
          </a:xfrm>
        </p:grpSpPr>
        <p:sp>
          <p:nvSpPr>
            <p:cNvPr id="7" name="Freeform 7"/>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1C353C"/>
            </a:solidFill>
          </p:spPr>
        </p:sp>
      </p:grpSp>
      <p:grpSp>
        <p:nvGrpSpPr>
          <p:cNvPr id="8" name="Group 8"/>
          <p:cNvGrpSpPr>
            <a:grpSpLocks noChangeAspect="1"/>
          </p:cNvGrpSpPr>
          <p:nvPr/>
        </p:nvGrpSpPr>
        <p:grpSpPr>
          <a:xfrm>
            <a:off x="10075736" y="5613397"/>
            <a:ext cx="123825" cy="123825"/>
            <a:chOff x="0" y="0"/>
            <a:chExt cx="123825" cy="123825"/>
          </a:xfrm>
        </p:grpSpPr>
        <p:sp>
          <p:nvSpPr>
            <p:cNvPr id="9" name="Freeform 9"/>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1C353C"/>
            </a:solidFill>
          </p:spPr>
        </p:sp>
      </p:grpSp>
      <p:sp>
        <p:nvSpPr>
          <p:cNvPr id="10" name="Freeform 10"/>
          <p:cNvSpPr/>
          <p:nvPr/>
        </p:nvSpPr>
        <p:spPr>
          <a:xfrm>
            <a:off x="0" y="0"/>
            <a:ext cx="8743950" cy="10287000"/>
          </a:xfrm>
          <a:custGeom>
            <a:avLst/>
            <a:gdLst/>
            <a:ahLst/>
            <a:cxnLst/>
            <a:rect l="l" t="t" r="r" b="b"/>
            <a:pathLst>
              <a:path w="8743950" h="10287000">
                <a:moveTo>
                  <a:pt x="0" y="0"/>
                </a:moveTo>
                <a:lnTo>
                  <a:pt x="8743950" y="0"/>
                </a:lnTo>
                <a:lnTo>
                  <a:pt x="8743950" y="10287000"/>
                </a:lnTo>
                <a:lnTo>
                  <a:pt x="0" y="10287000"/>
                </a:lnTo>
                <a:lnTo>
                  <a:pt x="0" y="0"/>
                </a:lnTo>
                <a:close/>
              </a:path>
            </a:pathLst>
          </a:custGeom>
          <a:blipFill>
            <a:blip r:embed="rId3"/>
            <a:stretch>
              <a:fillRect l="-94447" r="-14920"/>
            </a:stretch>
          </a:blipFill>
        </p:spPr>
      </p:sp>
      <p:grpSp>
        <p:nvGrpSpPr>
          <p:cNvPr id="11" name="Group 11"/>
          <p:cNvGrpSpPr>
            <a:grpSpLocks noChangeAspect="1"/>
          </p:cNvGrpSpPr>
          <p:nvPr/>
        </p:nvGrpSpPr>
        <p:grpSpPr>
          <a:xfrm>
            <a:off x="8743950" y="10226878"/>
            <a:ext cx="3111313" cy="32204"/>
            <a:chOff x="0" y="0"/>
            <a:chExt cx="3111310" cy="32207"/>
          </a:xfrm>
        </p:grpSpPr>
        <p:sp>
          <p:nvSpPr>
            <p:cNvPr id="12" name="Freeform 12"/>
            <p:cNvSpPr/>
            <p:nvPr/>
          </p:nvSpPr>
          <p:spPr>
            <a:xfrm>
              <a:off x="0" y="0"/>
              <a:ext cx="3111246" cy="32258"/>
            </a:xfrm>
            <a:custGeom>
              <a:avLst/>
              <a:gdLst/>
              <a:ahLst/>
              <a:cxnLst/>
              <a:rect l="l" t="t" r="r" b="b"/>
              <a:pathLst>
                <a:path w="3111246" h="32258">
                  <a:moveTo>
                    <a:pt x="0" y="0"/>
                  </a:moveTo>
                  <a:lnTo>
                    <a:pt x="0" y="32258"/>
                  </a:lnTo>
                  <a:lnTo>
                    <a:pt x="623443" y="32258"/>
                  </a:lnTo>
                  <a:lnTo>
                    <a:pt x="623443" y="0"/>
                  </a:lnTo>
                  <a:close/>
                  <a:moveTo>
                    <a:pt x="876935" y="0"/>
                  </a:moveTo>
                  <a:lnTo>
                    <a:pt x="876935" y="32258"/>
                  </a:lnTo>
                  <a:lnTo>
                    <a:pt x="1356995" y="32258"/>
                  </a:lnTo>
                  <a:lnTo>
                    <a:pt x="1356995" y="0"/>
                  </a:lnTo>
                  <a:close/>
                  <a:moveTo>
                    <a:pt x="1528826" y="0"/>
                  </a:moveTo>
                  <a:lnTo>
                    <a:pt x="1528826" y="32258"/>
                  </a:lnTo>
                  <a:lnTo>
                    <a:pt x="3111246" y="32258"/>
                  </a:lnTo>
                  <a:lnTo>
                    <a:pt x="3111246" y="0"/>
                  </a:lnTo>
                  <a:close/>
                </a:path>
              </a:pathLst>
            </a:custGeom>
            <a:solidFill>
              <a:srgbClr val="1C353C"/>
            </a:solidFill>
          </p:spPr>
        </p:sp>
      </p:grpSp>
      <p:sp>
        <p:nvSpPr>
          <p:cNvPr id="13" name="TextBox 13"/>
          <p:cNvSpPr txBox="1"/>
          <p:nvPr/>
        </p:nvSpPr>
        <p:spPr>
          <a:xfrm>
            <a:off x="10389908" y="2947635"/>
            <a:ext cx="6905054" cy="3952761"/>
          </a:xfrm>
          <a:prstGeom prst="rect">
            <a:avLst/>
          </a:prstGeom>
        </p:spPr>
        <p:txBody>
          <a:bodyPr lIns="0" tIns="0" rIns="0" bIns="0" rtlCol="0" anchor="t">
            <a:spAutoFit/>
          </a:bodyPr>
          <a:lstStyle/>
          <a:p>
            <a:pPr>
              <a:lnSpc>
                <a:spcPts val="3899"/>
              </a:lnSpc>
            </a:pPr>
            <a:r>
              <a:rPr lang="en-US" sz="2950" b="1" dirty="0">
                <a:solidFill>
                  <a:srgbClr val="1C353C"/>
                </a:solidFill>
                <a:latin typeface="Exo 2 Medium"/>
                <a:ea typeface="Exo 2 Medium"/>
                <a:cs typeface="Exo 2 Medium"/>
                <a:sym typeface="Exo 2 Medium"/>
              </a:rPr>
              <a:t>David was a part of the Prometheus mission and was stranded on Paradise Overtime David began to develop </a:t>
            </a:r>
            <a:r>
              <a:rPr lang="en-US" sz="2950" b="1">
                <a:solidFill>
                  <a:srgbClr val="1C353C"/>
                </a:solidFill>
                <a:latin typeface="Exo 2 Medium"/>
                <a:ea typeface="Exo 2 Medium"/>
                <a:cs typeface="Exo 2 Medium"/>
                <a:sym typeface="Exo 2 Medium"/>
              </a:rPr>
              <a:t>emotions</a:t>
            </a:r>
            <a:r>
              <a:rPr lang="en-US" sz="2950" b="1" dirty="0">
                <a:solidFill>
                  <a:srgbClr val="1C353C"/>
                </a:solidFill>
                <a:latin typeface="Exo 2 Medium"/>
                <a:ea typeface="Exo 2 Medium"/>
                <a:cs typeface="Exo 2 Medium"/>
                <a:sym typeface="Exo 2 Medium"/>
              </a:rPr>
              <a:t> and a superiority complex to humans </a:t>
            </a:r>
            <a:endParaRPr lang="en-US"/>
          </a:p>
          <a:p>
            <a:pPr algn="l">
              <a:lnSpc>
                <a:spcPts val="3899"/>
              </a:lnSpc>
            </a:pPr>
            <a:r>
              <a:rPr lang="en-US" sz="2950" b="1">
                <a:solidFill>
                  <a:srgbClr val="1C353C"/>
                </a:solidFill>
                <a:latin typeface="Exo 2 Medium"/>
                <a:ea typeface="Exo 2 Medium"/>
                <a:cs typeface="Exo 2 Medium"/>
                <a:sym typeface="Exo 2 Medium"/>
              </a:rPr>
              <a:t>LLM are trained on human </a:t>
            </a:r>
            <a:r>
              <a:rPr lang="en-US" sz="2950" b="1" dirty="0">
                <a:solidFill>
                  <a:srgbClr val="1C353C"/>
                </a:solidFill>
                <a:latin typeface="Exo 2 Medium"/>
                <a:ea typeface="Exo 2 Medium"/>
                <a:cs typeface="Exo 2 Medium"/>
                <a:sym typeface="Exo 2 Medium"/>
              </a:rPr>
              <a:t>information, so regardless of David’s true nature, his ideas must come from humanity</a:t>
            </a:r>
            <a:endParaRPr lang="en-US" sz="2950" b="1" dirty="0">
              <a:solidFill>
                <a:srgbClr val="1C353C"/>
              </a:solidFill>
              <a:latin typeface="Exo 2 Medium"/>
            </a:endParaRPr>
          </a:p>
        </p:txBody>
      </p:sp>
      <p:sp>
        <p:nvSpPr>
          <p:cNvPr id="14" name="TextBox 14"/>
          <p:cNvSpPr txBox="1"/>
          <p:nvPr/>
        </p:nvSpPr>
        <p:spPr>
          <a:xfrm>
            <a:off x="9742360" y="1262234"/>
            <a:ext cx="7629744" cy="1330252"/>
          </a:xfrm>
          <a:prstGeom prst="rect">
            <a:avLst/>
          </a:prstGeom>
        </p:spPr>
        <p:txBody>
          <a:bodyPr lIns="0" tIns="0" rIns="0" bIns="0" rtlCol="0" anchor="t">
            <a:spAutoFit/>
          </a:bodyPr>
          <a:lstStyle/>
          <a:p>
            <a:pPr algn="ctr">
              <a:lnSpc>
                <a:spcPts val="11199"/>
              </a:lnSpc>
            </a:pPr>
            <a:r>
              <a:rPr lang="en-US" sz="7999" spc="239">
                <a:solidFill>
                  <a:srgbClr val="1C353C"/>
                </a:solidFill>
                <a:latin typeface="Organic"/>
                <a:ea typeface="Organic"/>
                <a:cs typeface="Organic"/>
                <a:sym typeface="Organic"/>
              </a:rPr>
              <a:t>Movie Connection</a:t>
            </a:r>
          </a:p>
        </p:txBody>
      </p:sp>
      <p:sp>
        <p:nvSpPr>
          <p:cNvPr id="15" name="TextBox 15"/>
          <p:cNvSpPr txBox="1"/>
          <p:nvPr/>
        </p:nvSpPr>
        <p:spPr>
          <a:xfrm>
            <a:off x="8743950" y="9757105"/>
            <a:ext cx="3173463" cy="509911"/>
          </a:xfrm>
          <a:prstGeom prst="rect">
            <a:avLst/>
          </a:prstGeom>
        </p:spPr>
        <p:txBody>
          <a:bodyPr lIns="0" tIns="0" rIns="0" bIns="0" rtlCol="0" anchor="t">
            <a:spAutoFit/>
          </a:bodyPr>
          <a:lstStyle/>
          <a:p>
            <a:pPr algn="l">
              <a:lnSpc>
                <a:spcPts val="4023"/>
              </a:lnSpc>
            </a:pPr>
            <a:r>
              <a:rPr lang="en-US" sz="2873">
                <a:solidFill>
                  <a:srgbClr val="1C353C"/>
                </a:solidFill>
                <a:latin typeface="Canva Sans"/>
                <a:ea typeface="Canva Sans"/>
                <a:cs typeface="Canva Sans"/>
                <a:sym typeface="Canva Sans"/>
                <a:hlinkClick r:id="rId4" tooltip="https://static.wikia.nocookie.net/prometheus/images/1/17/David_8.jpg/revision/latest?cb=20120817213032"/>
              </a:rPr>
              <a:t>Image by Fandom</a:t>
            </a:r>
          </a:p>
        </p:txBody>
      </p:sp>
      <p:sp>
        <p:nvSpPr>
          <p:cNvPr id="16" name="TextBox 15">
            <a:extLst>
              <a:ext uri="{FF2B5EF4-FFF2-40B4-BE49-F238E27FC236}">
                <a16:creationId xmlns:a16="http://schemas.microsoft.com/office/drawing/2014/main" id="{6229F431-B9EE-F165-0E41-D0EE857F7814}"/>
              </a:ext>
            </a:extLst>
          </p:cNvPr>
          <p:cNvSpPr txBox="1"/>
          <p:nvPr/>
        </p:nvSpPr>
        <p:spPr>
          <a:xfrm>
            <a:off x="17904091" y="-1"/>
            <a:ext cx="38390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7</a:t>
            </a:r>
            <a:endParaRPr lang="en-US" sz="3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sp>
        <p:nvSpPr>
          <p:cNvPr id="2" name="Freeform 2"/>
          <p:cNvSpPr/>
          <p:nvPr/>
        </p:nvSpPr>
        <p:spPr>
          <a:xfrm>
            <a:off x="-382286" y="-2732303"/>
            <a:ext cx="21574125" cy="14468475"/>
          </a:xfrm>
          <a:custGeom>
            <a:avLst/>
            <a:gdLst/>
            <a:ahLst/>
            <a:cxnLst/>
            <a:rect l="l" t="t" r="r" b="b"/>
            <a:pathLst>
              <a:path w="21574125" h="14468475">
                <a:moveTo>
                  <a:pt x="0" y="0"/>
                </a:moveTo>
                <a:lnTo>
                  <a:pt x="21574125" y="0"/>
                </a:lnTo>
                <a:lnTo>
                  <a:pt x="21574125" y="14468475"/>
                </a:lnTo>
                <a:lnTo>
                  <a:pt x="0" y="14468475"/>
                </a:lnTo>
                <a:lnTo>
                  <a:pt x="0" y="0"/>
                </a:lnTo>
                <a:close/>
              </a:path>
            </a:pathLst>
          </a:custGeom>
          <a:blipFill>
            <a:blip r:embed="rId3"/>
            <a:stretch>
              <a:fillRect/>
            </a:stretch>
          </a:blipFill>
        </p:spPr>
      </p:sp>
      <p:grpSp>
        <p:nvGrpSpPr>
          <p:cNvPr id="3" name="Group 3"/>
          <p:cNvGrpSpPr>
            <a:grpSpLocks noChangeAspect="1"/>
          </p:cNvGrpSpPr>
          <p:nvPr/>
        </p:nvGrpSpPr>
        <p:grpSpPr>
          <a:xfrm>
            <a:off x="-1153165" y="5562780"/>
            <a:ext cx="25834636" cy="6463836"/>
            <a:chOff x="63500" y="63500"/>
            <a:chExt cx="18284825" cy="4629023"/>
          </a:xfrm>
        </p:grpSpPr>
        <p:sp>
          <p:nvSpPr>
            <p:cNvPr id="4" name="Freeform 4"/>
            <p:cNvSpPr/>
            <p:nvPr/>
          </p:nvSpPr>
          <p:spPr>
            <a:xfrm>
              <a:off x="63500" y="63500"/>
              <a:ext cx="18281142" cy="4629023"/>
            </a:xfrm>
            <a:custGeom>
              <a:avLst/>
              <a:gdLst/>
              <a:ahLst/>
              <a:cxnLst/>
              <a:rect l="l" t="t" r="r" b="b"/>
              <a:pathLst>
                <a:path w="18281142" h="4629023">
                  <a:moveTo>
                    <a:pt x="0" y="0"/>
                  </a:moveTo>
                  <a:lnTo>
                    <a:pt x="18281142" y="0"/>
                  </a:lnTo>
                  <a:lnTo>
                    <a:pt x="18281142" y="4629023"/>
                  </a:lnTo>
                  <a:lnTo>
                    <a:pt x="0" y="4629023"/>
                  </a:lnTo>
                  <a:close/>
                </a:path>
              </a:pathLst>
            </a:custGeom>
            <a:solidFill>
              <a:srgbClr val="C4CCD6"/>
            </a:solidFill>
          </p:spPr>
        </p:sp>
        <p:sp>
          <p:nvSpPr>
            <p:cNvPr id="5" name="Freeform 5"/>
            <p:cNvSpPr/>
            <p:nvPr/>
          </p:nvSpPr>
          <p:spPr>
            <a:xfrm>
              <a:off x="63500" y="78867"/>
              <a:ext cx="18284825" cy="1645412"/>
            </a:xfrm>
            <a:custGeom>
              <a:avLst/>
              <a:gdLst/>
              <a:ahLst/>
              <a:cxnLst/>
              <a:rect l="l" t="t" r="r" b="b"/>
              <a:pathLst>
                <a:path w="18284825" h="1645412">
                  <a:moveTo>
                    <a:pt x="0" y="0"/>
                  </a:moveTo>
                  <a:lnTo>
                    <a:pt x="18284825" y="0"/>
                  </a:lnTo>
                  <a:lnTo>
                    <a:pt x="18284825" y="1645412"/>
                  </a:lnTo>
                  <a:lnTo>
                    <a:pt x="0" y="1645412"/>
                  </a:lnTo>
                  <a:close/>
                </a:path>
              </a:pathLst>
            </a:custGeom>
            <a:solidFill>
              <a:srgbClr val="394759"/>
            </a:solidFill>
          </p:spPr>
        </p:sp>
      </p:grpSp>
      <p:sp>
        <p:nvSpPr>
          <p:cNvPr id="6" name="TextBox 6"/>
          <p:cNvSpPr txBox="1"/>
          <p:nvPr/>
        </p:nvSpPr>
        <p:spPr>
          <a:xfrm>
            <a:off x="2175491" y="5957078"/>
            <a:ext cx="14215453" cy="3795911"/>
          </a:xfrm>
          <a:prstGeom prst="rect">
            <a:avLst/>
          </a:prstGeom>
        </p:spPr>
        <p:txBody>
          <a:bodyPr lIns="0" tIns="0" rIns="0" bIns="0" rtlCol="0" anchor="t">
            <a:spAutoFit/>
          </a:bodyPr>
          <a:lstStyle/>
          <a:p>
            <a:pPr algn="ctr">
              <a:lnSpc>
                <a:spcPts val="11199"/>
              </a:lnSpc>
            </a:pPr>
            <a:r>
              <a:rPr lang="en-US" sz="7950" spc="239">
                <a:solidFill>
                  <a:srgbClr val="FFFFFF"/>
                </a:solidFill>
                <a:latin typeface="Organic"/>
                <a:ea typeface="Organic"/>
                <a:cs typeface="Organic"/>
                <a:sym typeface="Organic"/>
              </a:rPr>
              <a:t>Sentience Gap</a:t>
            </a:r>
          </a:p>
          <a:p>
            <a:pPr algn="ctr">
              <a:lnSpc>
                <a:spcPts val="11199"/>
              </a:lnSpc>
            </a:pPr>
            <a:endParaRPr lang="en-US" sz="7950" spc="239">
              <a:solidFill>
                <a:schemeClr val="bg1"/>
              </a:solidFill>
              <a:latin typeface="Organic"/>
              <a:ea typeface="Exo 2"/>
              <a:cs typeface="Exo 2"/>
              <a:sym typeface="Exo 2"/>
            </a:endParaRPr>
          </a:p>
          <a:p>
            <a:pPr algn="ctr">
              <a:lnSpc>
                <a:spcPts val="3600"/>
              </a:lnSpc>
            </a:pPr>
            <a:r>
              <a:rPr lang="en-US" sz="3300">
                <a:latin typeface="Exo 2"/>
                <a:ea typeface="Exo 2"/>
                <a:cs typeface="Exo 2"/>
                <a:sym typeface="Exo 2"/>
              </a:rPr>
              <a:t>Sentience has no conclusive definition or mechanism to prove it. Therefore the first sentient AI might go noticed, if it hasn’t already </a:t>
            </a:r>
            <a:endParaRPr lang="en-US" sz="3300">
              <a:latin typeface="Exo 2"/>
              <a:ea typeface="Exo 2"/>
              <a:cs typeface="Exo 2"/>
            </a:endParaRPr>
          </a:p>
        </p:txBody>
      </p:sp>
      <p:sp>
        <p:nvSpPr>
          <p:cNvPr id="7" name="TextBox 6">
            <a:extLst>
              <a:ext uri="{FF2B5EF4-FFF2-40B4-BE49-F238E27FC236}">
                <a16:creationId xmlns:a16="http://schemas.microsoft.com/office/drawing/2014/main" id="{FB1394A6-C31F-E3BF-BAAD-556740908270}"/>
              </a:ext>
            </a:extLst>
          </p:cNvPr>
          <p:cNvSpPr txBox="1"/>
          <p:nvPr/>
        </p:nvSpPr>
        <p:spPr>
          <a:xfrm>
            <a:off x="17825564" y="-2730984"/>
            <a:ext cx="46243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chemeClr val="bg1"/>
                </a:solidFill>
                <a:ea typeface="Calibri"/>
                <a:cs typeface="Calibri"/>
              </a:rPr>
              <a:t>8</a:t>
            </a:r>
            <a:endParaRPr lang="en-US" sz="30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a:extLst>
            <a:ext uri="{FF2B5EF4-FFF2-40B4-BE49-F238E27FC236}">
              <a16:creationId xmlns:a16="http://schemas.microsoft.com/office/drawing/2014/main" id="{BCC82FB0-1C1B-3100-9E8A-DF60777D494A}"/>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812A3BC7-608B-F69C-74C3-8BAB1EFF7A6B}"/>
              </a:ext>
            </a:extLst>
          </p:cNvPr>
          <p:cNvGrpSpPr>
            <a:grpSpLocks noChangeAspect="1"/>
          </p:cNvGrpSpPr>
          <p:nvPr/>
        </p:nvGrpSpPr>
        <p:grpSpPr>
          <a:xfrm>
            <a:off x="0" y="7612980"/>
            <a:ext cx="18288000" cy="1645320"/>
            <a:chOff x="0" y="0"/>
            <a:chExt cx="18288000" cy="1645323"/>
          </a:xfrm>
        </p:grpSpPr>
        <p:sp>
          <p:nvSpPr>
            <p:cNvPr id="4" name="Freeform 4">
              <a:extLst>
                <a:ext uri="{FF2B5EF4-FFF2-40B4-BE49-F238E27FC236}">
                  <a16:creationId xmlns:a16="http://schemas.microsoft.com/office/drawing/2014/main" id="{AB399CCD-92B9-DC23-18DE-CD8F18CC6136}"/>
                </a:ext>
              </a:extLst>
            </p:cNvPr>
            <p:cNvSpPr/>
            <p:nvPr/>
          </p:nvSpPr>
          <p:spPr>
            <a:xfrm>
              <a:off x="0" y="0"/>
              <a:ext cx="18288000" cy="1645285"/>
            </a:xfrm>
            <a:custGeom>
              <a:avLst/>
              <a:gdLst/>
              <a:ahLst/>
              <a:cxnLst/>
              <a:rect l="l" t="t" r="r" b="b"/>
              <a:pathLst>
                <a:path w="18288000" h="1645285">
                  <a:moveTo>
                    <a:pt x="0" y="0"/>
                  </a:moveTo>
                  <a:lnTo>
                    <a:pt x="0" y="1645285"/>
                  </a:lnTo>
                  <a:lnTo>
                    <a:pt x="18288000" y="1645285"/>
                  </a:lnTo>
                  <a:lnTo>
                    <a:pt x="18288000" y="0"/>
                  </a:lnTo>
                  <a:close/>
                </a:path>
              </a:pathLst>
            </a:custGeom>
            <a:solidFill>
              <a:srgbClr val="FFFFFF"/>
            </a:solidFill>
          </p:spPr>
        </p:sp>
      </p:grpSp>
      <p:sp>
        <p:nvSpPr>
          <p:cNvPr id="5" name="TextBox 5">
            <a:extLst>
              <a:ext uri="{FF2B5EF4-FFF2-40B4-BE49-F238E27FC236}">
                <a16:creationId xmlns:a16="http://schemas.microsoft.com/office/drawing/2014/main" id="{9E4BDE16-7A2A-3FD2-3F56-A6B764077F1A}"/>
              </a:ext>
            </a:extLst>
          </p:cNvPr>
          <p:cNvSpPr txBox="1"/>
          <p:nvPr/>
        </p:nvSpPr>
        <p:spPr>
          <a:xfrm>
            <a:off x="4812548" y="7619291"/>
            <a:ext cx="10142521" cy="1436291"/>
          </a:xfrm>
          <a:prstGeom prst="rect">
            <a:avLst/>
          </a:prstGeom>
        </p:spPr>
        <p:txBody>
          <a:bodyPr wrap="square" lIns="0" tIns="0" rIns="0" bIns="0" rtlCol="0" anchor="t">
            <a:spAutoFit/>
          </a:bodyPr>
          <a:lstStyle/>
          <a:p>
            <a:pPr>
              <a:lnSpc>
                <a:spcPts val="11199"/>
              </a:lnSpc>
            </a:pPr>
            <a:r>
              <a:rPr lang="en-US" sz="7950" spc="239">
                <a:solidFill>
                  <a:srgbClr val="1C353C"/>
                </a:solidFill>
                <a:latin typeface="Organic"/>
                <a:ea typeface="Organic"/>
                <a:cs typeface="Organic"/>
              </a:rPr>
              <a:t>What Is Sentience?</a:t>
            </a:r>
          </a:p>
        </p:txBody>
      </p:sp>
      <p:sp>
        <p:nvSpPr>
          <p:cNvPr id="6" name="TextBox 6">
            <a:extLst>
              <a:ext uri="{FF2B5EF4-FFF2-40B4-BE49-F238E27FC236}">
                <a16:creationId xmlns:a16="http://schemas.microsoft.com/office/drawing/2014/main" id="{815FEA3C-9394-8246-3888-A980AB910084}"/>
              </a:ext>
            </a:extLst>
          </p:cNvPr>
          <p:cNvSpPr txBox="1"/>
          <p:nvPr/>
        </p:nvSpPr>
        <p:spPr>
          <a:xfrm>
            <a:off x="15633430" y="9872043"/>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2" name="TextBox 1">
            <a:extLst>
              <a:ext uri="{FF2B5EF4-FFF2-40B4-BE49-F238E27FC236}">
                <a16:creationId xmlns:a16="http://schemas.microsoft.com/office/drawing/2014/main" id="{EED4D1A5-5AAD-EB5C-81EA-7D340386A68F}"/>
              </a:ext>
            </a:extLst>
          </p:cNvPr>
          <p:cNvSpPr txBox="1"/>
          <p:nvPr/>
        </p:nvSpPr>
        <p:spPr>
          <a:xfrm>
            <a:off x="17834290" y="0"/>
            <a:ext cx="66311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9</a:t>
            </a:r>
            <a:endParaRPr lang="en-US" sz="3000" dirty="0"/>
          </a:p>
        </p:txBody>
      </p:sp>
    </p:spTree>
    <p:extLst>
      <p:ext uri="{BB962C8B-B14F-4D97-AF65-F5344CB8AC3E}">
        <p14:creationId xmlns:p14="http://schemas.microsoft.com/office/powerpoint/2010/main" val="3161574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23</Slides>
  <Notes>18</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Alien Covenant.pdf</dc:title>
  <cp:revision>120</cp:revision>
  <dcterms:created xsi:type="dcterms:W3CDTF">2006-08-16T00:00:00Z</dcterms:created>
  <dcterms:modified xsi:type="dcterms:W3CDTF">2025-05-07T20:01:30Z</dcterms:modified>
  <dc:identifier>DAGmyNCUUug</dc:identifier>
</cp:coreProperties>
</file>