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272" r:id="rId3"/>
    <p:sldId id="608" r:id="rId4"/>
    <p:sldId id="672" r:id="rId5"/>
    <p:sldId id="641" r:id="rId6"/>
    <p:sldId id="710" r:id="rId7"/>
    <p:sldId id="270" r:id="rId8"/>
    <p:sldId id="268" r:id="rId9"/>
    <p:sldId id="275" r:id="rId10"/>
    <p:sldId id="711" r:id="rId11"/>
    <p:sldId id="273" r:id="rId12"/>
    <p:sldId id="267" r:id="rId13"/>
    <p:sldId id="712" r:id="rId14"/>
    <p:sldId id="713" r:id="rId15"/>
    <p:sldId id="276" r:id="rId16"/>
    <p:sldId id="277" r:id="rId17"/>
    <p:sldId id="278" r:id="rId18"/>
    <p:sldId id="280" r:id="rId19"/>
    <p:sldId id="279" r:id="rId20"/>
    <p:sldId id="281" r:id="rId21"/>
    <p:sldId id="284" r:id="rId22"/>
    <p:sldId id="714" r:id="rId23"/>
    <p:sldId id="673" r:id="rId24"/>
    <p:sldId id="704" r:id="rId25"/>
    <p:sldId id="609" r:id="rId26"/>
    <p:sldId id="610" r:id="rId27"/>
    <p:sldId id="269"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98F9A86-2207-8D41-84E7-02269C5F353F}">
          <p14:sldIdLst>
            <p14:sldId id="256"/>
            <p14:sldId id="272"/>
            <p14:sldId id="608"/>
            <p14:sldId id="672"/>
            <p14:sldId id="641"/>
          </p14:sldIdLst>
        </p14:section>
        <p14:section name="Students" id="{98A4CB69-D533-B044-959E-70CE1E65BA60}">
          <p14:sldIdLst>
            <p14:sldId id="710"/>
            <p14:sldId id="270"/>
            <p14:sldId id="268"/>
            <p14:sldId id="275"/>
            <p14:sldId id="711"/>
            <p14:sldId id="273"/>
            <p14:sldId id="267"/>
            <p14:sldId id="712"/>
            <p14:sldId id="713"/>
            <p14:sldId id="276"/>
            <p14:sldId id="277"/>
            <p14:sldId id="278"/>
            <p14:sldId id="280"/>
            <p14:sldId id="279"/>
            <p14:sldId id="281"/>
            <p14:sldId id="284"/>
            <p14:sldId id="714"/>
          </p14:sldIdLst>
        </p14:section>
        <p14:section name="Common" id="{52F535B8-693D-D148-93BE-0078B2A61C27}">
          <p14:sldIdLst>
            <p14:sldId id="673"/>
            <p14:sldId id="704"/>
            <p14:sldId id="609"/>
            <p14:sldId id="610"/>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98" autoAdjust="0"/>
    <p:restoredTop sz="79322" autoAdjust="0"/>
  </p:normalViewPr>
  <p:slideViewPr>
    <p:cSldViewPr snapToGrid="0" snapToObjects="1">
      <p:cViewPr varScale="1">
        <p:scale>
          <a:sx n="157" d="100"/>
          <a:sy n="157" d="100"/>
        </p:scale>
        <p:origin x="656" y="136"/>
      </p:cViewPr>
      <p:guideLst>
        <p:guide orient="horz" pos="162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10/10/24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10/10/24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&lt;Rebuttal&gt;</a:t>
            </a:r>
          </a:p>
          <a:p>
            <a:endParaRPr lang="en-US" dirty="0"/>
          </a:p>
          <a:p>
            <a:r>
              <a:rPr lang="en-US" sz="1200" dirty="0"/>
              <a:t>Short term vs Long Term fixes</a:t>
            </a:r>
          </a:p>
          <a:p>
            <a:r>
              <a:rPr lang="en-US" sz="1200" dirty="0"/>
              <a:t>Significant disruptions</a:t>
            </a:r>
          </a:p>
          <a:p>
            <a:r>
              <a:rPr lang="en-US" sz="1200" dirty="0"/>
              <a:t>Complexity raises the likelihood of issues</a:t>
            </a:r>
          </a:p>
          <a:p>
            <a:r>
              <a:rPr lang="en-US" sz="1200" dirty="0"/>
              <a:t>National Security, Critical Infrastructure, Public Safety</a:t>
            </a:r>
          </a:p>
          <a:p>
            <a:r>
              <a:rPr lang="en-US" sz="1200" dirty="0"/>
              <a:t>Severe, lasting consequences</a:t>
            </a:r>
          </a:p>
          <a:p>
            <a:r>
              <a:rPr lang="en-US" sz="1200" dirty="0"/>
              <a:t>Reactive </a:t>
            </a:r>
            <a:r>
              <a:rPr lang="en-US" sz="1200" dirty="0">
                <a:sym typeface="Wingdings" pitchFamily="2" charset="2"/>
              </a:rPr>
              <a:t> Proactive</a:t>
            </a:r>
          </a:p>
          <a:p>
            <a:r>
              <a:rPr lang="en-US" sz="1200" dirty="0" err="1">
                <a:sym typeface="Wingdings" pitchFamily="2" charset="2"/>
              </a:rPr>
              <a:t>Safegaurd</a:t>
            </a:r>
            <a:endParaRPr lang="en-US" sz="1200" dirty="0"/>
          </a:p>
          <a:p>
            <a:endParaRPr lang="en-US" dirty="0"/>
          </a:p>
          <a:p>
            <a:pPr algn="l" rtl="0">
              <a:spcBef>
                <a:spcPts val="1200"/>
              </a:spcBef>
              <a:spcAft>
                <a:spcPts val="1200"/>
              </a:spcAft>
            </a:pPr>
            <a:r>
              <a:rPr lang="en-US" sz="1800" b="0" i="0" u="none" strike="noStrike" dirty="0">
                <a:solidFill>
                  <a:srgbClr val="000000"/>
                </a:solidFill>
                <a:effectLst/>
                <a:latin typeface="Arial" panose="020B0604020202020204" pitchFamily="34" charset="0"/>
              </a:rPr>
              <a:t>While disaster recovery mechanisms and redundancy systems can mitigate short-term damage, they do not fully address the long-term vulnerabilities created by overreliance on technology. </a:t>
            </a:r>
          </a:p>
          <a:p>
            <a:pPr algn="l"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algn="l" rtl="0">
              <a:spcBef>
                <a:spcPts val="1200"/>
              </a:spcBef>
              <a:spcAft>
                <a:spcPts val="1200"/>
              </a:spcAft>
            </a:pPr>
            <a:r>
              <a:rPr lang="en-US" sz="1800" b="0" i="0" u="none" strike="noStrike" dirty="0">
                <a:solidFill>
                  <a:srgbClr val="000000"/>
                </a:solidFill>
                <a:effectLst/>
                <a:latin typeface="Arial" panose="020B0604020202020204" pitchFamily="34" charset="0"/>
              </a:rPr>
              <a:t>As evidenced by the 2024 CrowdStrike outage, even industries with sophisticated contingency plans experienced significant disruption. Additionally, the complexity of modern technological infrastructure increases the likelihood of cascading failures, where the breakdown of one system triggers failures across others. The high stakes tied to technology dependence, including national security, critical infrastructure, and public safety, mean that even temporary outages can have severe, lasting consequences. </a:t>
            </a:r>
          </a:p>
          <a:p>
            <a:pPr algn="l"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algn="l" rtl="0">
              <a:spcBef>
                <a:spcPts val="1200"/>
              </a:spcBef>
              <a:spcAft>
                <a:spcPts val="1200"/>
              </a:spcAft>
            </a:pPr>
            <a:r>
              <a:rPr lang="en-US" sz="1800" b="0" i="0" u="none" strike="noStrike" dirty="0">
                <a:solidFill>
                  <a:srgbClr val="000000"/>
                </a:solidFill>
                <a:effectLst/>
                <a:latin typeface="Arial" panose="020B0604020202020204" pitchFamily="34" charset="0"/>
              </a:rPr>
              <a:t>Thus, while technology brings immense benefits, society’s approach to digital infrastructure must shift from reactive measures to proactive, systemic solutions to safeguard against increasingly sophisticated and far-reaching threats.</a:t>
            </a:r>
            <a:endParaRPr lang="en-US" b="0" i="0" u="none" strike="noStrike" dirty="0">
              <a:solidFill>
                <a:srgbClr val="000000"/>
              </a:solidFill>
              <a:effectLs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41062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&lt;Solutions&gt;</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1. Decentralization and Diversification of Infrastructure:</a:t>
            </a:r>
            <a:endParaRPr lang="en-US" b="1" i="0" u="none" strike="noStrike" dirty="0">
              <a:solidFill>
                <a:srgbClr val="000000"/>
              </a:solidFill>
              <a:effectLst/>
            </a:endParaRPr>
          </a:p>
          <a:p>
            <a:pPr algn="l" rtl="0" fontAlgn="base">
              <a:spcBef>
                <a:spcPts val="120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 Solution: </a:t>
            </a:r>
            <a:r>
              <a:rPr lang="en-US" sz="1800" b="0" i="0" u="none" strike="noStrike" dirty="0">
                <a:solidFill>
                  <a:srgbClr val="000000"/>
                </a:solidFill>
                <a:effectLst/>
                <a:latin typeface="Arial" panose="020B0604020202020204" pitchFamily="34" charset="0"/>
              </a:rPr>
              <a:t>Encourage the decentralization of critical infrastructure, distributing data and services across multiple geographic locations and cloud providers. This reduces the risk of widespread failure if one system goes down. Using blockchain or other decentralized networks can also increase resilience by eliminating dependence on a single point of failure. Having some locally and main centers spread out reduces the reach of a data leak or error.</a:t>
            </a:r>
          </a:p>
          <a:p>
            <a:pPr algn="l" rtl="0" fontAlgn="base">
              <a:spcBef>
                <a:spcPts val="120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algn="l" rtl="0">
              <a:spcBef>
                <a:spcPts val="1400"/>
              </a:spcBef>
              <a:spcAft>
                <a:spcPts val="400"/>
              </a:spcAft>
            </a:pPr>
            <a:r>
              <a:rPr lang="en-US" sz="1800" b="1" i="0" u="none" strike="noStrike" dirty="0">
                <a:solidFill>
                  <a:srgbClr val="000000"/>
                </a:solidFill>
                <a:effectLst/>
                <a:latin typeface="Arial" panose="020B0604020202020204" pitchFamily="34" charset="0"/>
              </a:rPr>
              <a:t>2. Enhanced Cybersecurity Measures:</a:t>
            </a:r>
            <a:endParaRPr lang="en-US" b="1" i="0" u="none" strike="noStrike" dirty="0">
              <a:solidFill>
                <a:srgbClr val="000000"/>
              </a:solidFill>
              <a:effectLst/>
            </a:endParaRPr>
          </a:p>
          <a:p>
            <a:pPr algn="l"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 Solution:</a:t>
            </a:r>
            <a:r>
              <a:rPr lang="en-US" sz="1800" b="0" i="0" u="none" strike="noStrike" dirty="0">
                <a:solidFill>
                  <a:srgbClr val="000000"/>
                </a:solidFill>
                <a:effectLst/>
                <a:latin typeface="Arial" panose="020B0604020202020204" pitchFamily="34" charset="0"/>
              </a:rPr>
              <a:t> Strengthen cybersecurity frameworks through multi-layered defense strategies, continuous monitoring, and rapid threat detection systems. This includes integrating artificial intelligence (AI) and machine learning to identify and respond to threats in real-time. Organizations should regularly update and patch systems, enforce strict authentication processes, and conduct routine penetration testing.</a:t>
            </a:r>
          </a:p>
          <a:p>
            <a:pPr algn="l" rtl="0" fontAlgn="base">
              <a:spcBef>
                <a:spcPts val="0"/>
              </a:spcBef>
              <a:spcAft>
                <a:spcPts val="120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algn="l" rtl="0">
              <a:spcBef>
                <a:spcPts val="1400"/>
              </a:spcBef>
              <a:spcAft>
                <a:spcPts val="400"/>
              </a:spcAft>
            </a:pPr>
            <a:r>
              <a:rPr lang="en-US" sz="1800" b="1" i="0" u="none" strike="noStrike" dirty="0">
                <a:solidFill>
                  <a:srgbClr val="000000"/>
                </a:solidFill>
                <a:effectLst/>
                <a:latin typeface="Arial" panose="020B0604020202020204" pitchFamily="34" charset="0"/>
              </a:rPr>
              <a:t>3. Investment in AI-Powered Predictive Maintenance:</a:t>
            </a:r>
            <a:endParaRPr lang="en-US" b="1" i="0" u="none" strike="noStrike" dirty="0">
              <a:solidFill>
                <a:srgbClr val="000000"/>
              </a:solidFill>
              <a:effectLst/>
            </a:endParaRPr>
          </a:p>
          <a:p>
            <a:pPr algn="l" rtl="0" fontAlgn="base">
              <a:spcBef>
                <a:spcPts val="0"/>
              </a:spcBef>
              <a:spcAft>
                <a:spcPts val="120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 Solution:</a:t>
            </a:r>
            <a:r>
              <a:rPr lang="en-US" sz="1800" b="0" i="0" u="none" strike="noStrike" dirty="0">
                <a:solidFill>
                  <a:srgbClr val="000000"/>
                </a:solidFill>
                <a:effectLst/>
                <a:latin typeface="Arial" panose="020B0604020202020204" pitchFamily="34" charset="0"/>
              </a:rPr>
              <a:t> Use AI and machine learning for predictive maintenance, which can foresee potential breakdowns before they occur. By analyzing data from sensors and system logs, AI can predict equipment failure, cyber-attacks, or performance bottlenecks, allowing for preventative action.</a:t>
            </a:r>
          </a:p>
          <a:p>
            <a:pPr algn="l" rtl="0" fontAlgn="base">
              <a:spcBef>
                <a:spcPts val="0"/>
              </a:spcBef>
              <a:spcAft>
                <a:spcPts val="120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algn="l" rtl="0">
              <a:spcBef>
                <a:spcPts val="1400"/>
              </a:spcBef>
              <a:spcAft>
                <a:spcPts val="400"/>
              </a:spcAft>
            </a:pPr>
            <a:r>
              <a:rPr lang="en-US" sz="1800" b="1" i="0" u="none" strike="noStrike" dirty="0">
                <a:solidFill>
                  <a:srgbClr val="000000"/>
                </a:solidFill>
                <a:effectLst/>
                <a:latin typeface="Arial" panose="020B0604020202020204" pitchFamily="34" charset="0"/>
              </a:rPr>
              <a:t>4. Disaster Recovery and Response Planning:</a:t>
            </a:r>
            <a:endParaRPr lang="en-US" b="1" i="0" u="none" strike="noStrike" dirty="0">
              <a:solidFill>
                <a:srgbClr val="000000"/>
              </a:solidFill>
              <a:effectLst/>
            </a:endParaRPr>
          </a:p>
          <a:p>
            <a:pPr algn="l" rtl="0" fontAlgn="base">
              <a:spcBef>
                <a:spcPts val="120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 Solution:</a:t>
            </a:r>
            <a:r>
              <a:rPr lang="en-US" sz="1800" b="0" i="0" u="none" strike="noStrike" dirty="0">
                <a:solidFill>
                  <a:srgbClr val="000000"/>
                </a:solidFill>
                <a:effectLst/>
                <a:latin typeface="Arial" panose="020B0604020202020204" pitchFamily="34" charset="0"/>
              </a:rPr>
              <a:t> Mandate disaster recovery plans that include regular drills and testing. These plans should outline steps for maintaining operations during outages and quickly recovering lost data or functionality. Business continuity plans should be updated regularly and stress-tested against worst-case scenarios.</a:t>
            </a:r>
          </a:p>
          <a:p>
            <a:pPr algn="l" rtl="0" fontAlgn="base">
              <a:spcBef>
                <a:spcPts val="120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algn="l" rtl="0">
              <a:spcBef>
                <a:spcPts val="1400"/>
              </a:spcBef>
              <a:spcAft>
                <a:spcPts val="400"/>
              </a:spcAft>
            </a:pPr>
            <a:r>
              <a:rPr lang="en-US" sz="1800" b="1" i="0" u="none" strike="noStrike" dirty="0">
                <a:solidFill>
                  <a:srgbClr val="000000"/>
                </a:solidFill>
                <a:effectLst/>
                <a:latin typeface="Arial" panose="020B0604020202020204" pitchFamily="34" charset="0"/>
              </a:rPr>
              <a:t>5. Sustainable Infrastructure Development:</a:t>
            </a:r>
            <a:endParaRPr lang="en-US" b="1" i="0" u="none" strike="noStrike" dirty="0">
              <a:solidFill>
                <a:srgbClr val="000000"/>
              </a:solidFill>
              <a:effectLst/>
            </a:endParaRPr>
          </a:p>
          <a:p>
            <a:pPr algn="l" rtl="0" fontAlgn="base">
              <a:spcBef>
                <a:spcPts val="0"/>
              </a:spcBef>
              <a:spcAft>
                <a:spcPts val="120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 Solution:</a:t>
            </a:r>
            <a:r>
              <a:rPr lang="en-US" sz="1800" b="0" i="0" u="none" strike="noStrike" dirty="0">
                <a:solidFill>
                  <a:srgbClr val="000000"/>
                </a:solidFill>
                <a:effectLst/>
                <a:latin typeface="Arial" panose="020B0604020202020204" pitchFamily="34" charset="0"/>
              </a:rPr>
              <a:t> Invest in sustainable, scalable infrastructure designed to withstand increasing demands and environmental stresses, such as climate change. Governments and industries should prioritize smart grids, renewable energy sources, and energy-efficient technologies that are less vulnerable to fluctuations and outages.</a:t>
            </a:r>
          </a:p>
          <a:p>
            <a:pPr algn="l" rtl="0" fontAlgn="base">
              <a:spcBef>
                <a:spcPts val="0"/>
              </a:spcBef>
              <a:spcAft>
                <a:spcPts val="120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algn="l" rtl="0" fontAlgn="base">
              <a:spcBef>
                <a:spcPts val="0"/>
              </a:spcBef>
              <a:spcAft>
                <a:spcPts val="1200"/>
              </a:spcAft>
              <a:buFont typeface="Arial" panose="020B0604020202020204" pitchFamily="34" charset="0"/>
              <a:buChar char="•"/>
            </a:pPr>
            <a:r>
              <a:rPr lang="en-US" sz="2800" b="0" i="0" u="none" strike="noStrike" dirty="0">
                <a:solidFill>
                  <a:srgbClr val="2D3041"/>
                </a:solidFill>
                <a:effectLst/>
                <a:latin typeface="Open Sans" panose="020B0606030504020204" pitchFamily="34" charset="0"/>
              </a:rPr>
              <a:t> Looking at the market snapshot, the global predictive maintenance market grew to $5.5 billion in 2022</a:t>
            </a:r>
            <a:r>
              <a:rPr lang="en-US" sz="1800" b="0" i="0" u="none" strike="noStrike" dirty="0">
                <a:solidFill>
                  <a:srgbClr val="000000"/>
                </a:solidFill>
                <a:effectLst/>
                <a:latin typeface="Arial" panose="020B0604020202020204" pitchFamily="34" charset="0"/>
              </a:rPr>
              <a:t> and is predicted to grow to $14,287 billion in 2028</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14590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348274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cs typeface="Calibri"/>
              </a:rPr>
              <a:t>Talk a bit about history of deep fake. </a:t>
            </a:r>
            <a:endParaRPr lang="en-US"/>
          </a:p>
          <a:p>
            <a:pPr marL="628650" lvl="1" indent="-171450">
              <a:buFont typeface="Courier New"/>
              <a:buChar char="o"/>
            </a:pPr>
            <a:r>
              <a:rPr lang="en-US" dirty="0">
                <a:cs typeface="Calibri"/>
              </a:rPr>
              <a:t>Lots of sources say deepfake was coined by a Reddit moderator in 2017. That one created a site -&gt; exchange pornographic pictures of celebrities -&gt; created by using open-source swapping-face technology.</a:t>
            </a:r>
          </a:p>
          <a:p>
            <a:pPr marL="628650" lvl="1" indent="-171450">
              <a:buFont typeface="Courier New"/>
              <a:buChar char="o"/>
            </a:pPr>
            <a:r>
              <a:rPr lang="en-US" dirty="0">
                <a:cs typeface="Calibri"/>
              </a:rPr>
              <a:t>With the explosion of AI recently, deepfake become more popular. </a:t>
            </a:r>
            <a:endParaRPr lang="en-US" dirty="0"/>
          </a:p>
          <a:p>
            <a:pPr marL="171450" indent="-171450">
              <a:buFont typeface="Calibri"/>
              <a:buChar char="-"/>
            </a:pPr>
            <a:r>
              <a:rPr lang="en-US" dirty="0">
                <a:cs typeface="Calibri"/>
              </a:rPr>
              <a:t>Then say definitions.</a:t>
            </a:r>
          </a:p>
          <a:p>
            <a:pPr marL="171450" indent="-171450">
              <a:buFont typeface="Calibri"/>
              <a:buChar char="-"/>
            </a:pP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756831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cs typeface="Calibri"/>
              </a:rPr>
              <a:t>Used to distort information.</a:t>
            </a:r>
          </a:p>
          <a:p>
            <a:pPr marL="171450" indent="-171450">
              <a:buFont typeface="Calibri"/>
              <a:buChar char="-"/>
            </a:pPr>
            <a:r>
              <a:rPr lang="en-US" dirty="0"/>
              <a:t>Deep-fake is used to </a:t>
            </a:r>
            <a:r>
              <a:rPr lang="en-US" dirty="0" err="1"/>
              <a:t>spead</a:t>
            </a:r>
            <a:r>
              <a:rPr lang="en-US" dirty="0"/>
              <a:t> wrong information during elections or political events. </a:t>
            </a:r>
          </a:p>
          <a:p>
            <a:pPr marL="171450" indent="-171450">
              <a:buFont typeface="Calibri"/>
              <a:buChar char="-"/>
            </a:pPr>
            <a:r>
              <a:rPr lang="en-US" dirty="0"/>
              <a:t>You can easily find a manipulated video that falsely showed Volodymyr Zelensky, the president of Ukraine, announcing a surrender. </a:t>
            </a:r>
            <a:endParaRPr lang="en-US" dirty="0">
              <a:cs typeface="Calibri"/>
            </a:endParaRPr>
          </a:p>
          <a:p>
            <a:pPr marL="171450" indent="-171450">
              <a:buFont typeface="Calibri"/>
              <a:buChar char="-"/>
            </a:pPr>
            <a:r>
              <a:rPr lang="en-US" dirty="0">
                <a:cs typeface="Calibri"/>
              </a:rPr>
              <a:t>At the beginning of 2024, thousands of residents in NH received a robocall imitate President Joe Biden's voice -&gt; with fake content "</a:t>
            </a:r>
            <a:r>
              <a:rPr lang="en-US" dirty="0"/>
              <a:t>Your vote makes a difference in November, not this Tuesday</a:t>
            </a:r>
            <a:r>
              <a:rPr lang="en-US" dirty="0">
                <a:cs typeface="Calibri"/>
              </a:rPr>
              <a:t>" -&gt; suppress NH voters.</a:t>
            </a:r>
          </a:p>
          <a:p>
            <a:pPr marL="171450" indent="-171450">
              <a:buFont typeface="Calibri"/>
              <a:buChar char="-"/>
            </a:pPr>
            <a:r>
              <a:rPr lang="en-US" dirty="0"/>
              <a:t>In 2023, DeSantis's campaign released a negative ad that used fake AI-made pictures of Donald Trump who is also running for president at that time, hugging Anthony Fauci. And Fauci, he is the former top medical advisor in the White House, and he is disliked by many of Trump's supporters.</a:t>
            </a:r>
            <a:endParaRPr lang="en-US" dirty="0">
              <a:cs typeface="Calibri"/>
            </a:endParaRPr>
          </a:p>
          <a:p>
            <a:pPr marL="171450" indent="-171450">
              <a:buFont typeface="Calibri"/>
              <a:buChar char="-"/>
            </a:pP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147237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ea typeface="Calibri"/>
                <a:cs typeface="Calibri"/>
              </a:rPr>
              <a:t>In 2019, </a:t>
            </a:r>
            <a:r>
              <a:rPr lang="en-US" dirty="0"/>
              <a:t>The CEO of a UK energy company thought he was talking to his boss from the parent company in Germany and was told to transfer €220,000 ($243,000) to a Hungarian supplier. However, it was actually a scammer using AI to fake the boss’s voice.</a:t>
            </a:r>
            <a:endParaRPr lang="en-US" dirty="0">
              <a:ea typeface="Calibri"/>
              <a:cs typeface="Calibri"/>
            </a:endParaRPr>
          </a:p>
          <a:p>
            <a:pPr marL="171450" indent="-171450">
              <a:buFont typeface="Calibri"/>
              <a:buChar char="-"/>
            </a:pPr>
            <a:endParaRPr lang="en-US" dirty="0"/>
          </a:p>
          <a:p>
            <a:pPr marL="171450" indent="-171450">
              <a:buFont typeface="Calibri"/>
              <a:buChar char="-"/>
            </a:pPr>
            <a:r>
              <a:rPr lang="en-US" dirty="0"/>
              <a:t>In January 2024, an employee at a Hong Kong-based firm sent $25 million to fraudsters after being instructed to do so by her chief financial officer (CFO) on a video call that also included other colleagues. And it turns out this fake call was created by deep-fake.</a:t>
            </a:r>
            <a:endParaRPr lang="en-US" dirty="0">
              <a:ea typeface="Calibri"/>
              <a:cs typeface="Calibri"/>
            </a:endParaRPr>
          </a:p>
          <a:p>
            <a:endParaRPr lang="en-US" dirty="0">
              <a:ea typeface="Calibri"/>
              <a:cs typeface="Calibri"/>
            </a:endParaRPr>
          </a:p>
          <a:p>
            <a:pPr marL="171450" indent="-171450">
              <a:buFont typeface="Calibri"/>
              <a:buChar char="-"/>
            </a:pPr>
            <a:r>
              <a:rPr lang="en-US" dirty="0"/>
              <a:t>Deloitte’s Center for Financial Services predicts that gen AI could enable fraud losses to reach US$40 billion in the United States by 2027, from US$12.3 billion in 2023, a compound annual growth rate of 32%.</a:t>
            </a:r>
            <a:endParaRPr lang="en-US" dirty="0">
              <a:ea typeface="Calibri"/>
              <a:cs typeface="Calibri"/>
            </a:endParaRPr>
          </a:p>
          <a:p>
            <a:pPr marL="171450" indent="-171450">
              <a:buFont typeface="Calibri"/>
              <a:buChar char="-"/>
            </a:pPr>
            <a:endParaRPr lang="en-US" dirty="0">
              <a:ea typeface="Calibri"/>
              <a:cs typeface="Calibri"/>
            </a:endParaRPr>
          </a:p>
          <a:p>
            <a:pPr marL="171450" indent="-171450">
              <a:buFont typeface="Calibri"/>
              <a:buChar char="-"/>
            </a:pPr>
            <a:r>
              <a:rPr lang="en-US" dirty="0">
                <a:ea typeface="Calibri"/>
                <a:cs typeface="Calibri"/>
              </a:rPr>
              <a:t>-&gt; raise question to transfer to next slide</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27327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ea typeface="Calibri"/>
                <a:cs typeface="Calibri"/>
              </a:rPr>
              <a:t>Question for the class about how much are people aware of deepfake consequences?</a:t>
            </a:r>
          </a:p>
          <a:p>
            <a:pPr marL="171450" indent="-171450">
              <a:buFont typeface="Calibri"/>
              <a:buChar char="-"/>
            </a:pPr>
            <a:endParaRPr lang="en-US" dirty="0">
              <a:ea typeface="Calibri"/>
              <a:cs typeface="Calibri"/>
            </a:endParaRPr>
          </a:p>
          <a:p>
            <a:pPr marL="171450" indent="-171450">
              <a:buFont typeface="Calibri"/>
              <a:buChar char="-"/>
            </a:pPr>
            <a:r>
              <a:rPr lang="en-US"/>
              <a:t>law enforcement agencies have received over 7,000 reports related to the online sextortion of minors and more than a dozen committed to succide</a:t>
            </a:r>
            <a:endParaRPr lang="en-US" dirty="0">
              <a:ea typeface="Calibri"/>
              <a:cs typeface="Calibri"/>
            </a:endParaRPr>
          </a:p>
          <a:p>
            <a:pPr marL="171450" indent="-171450">
              <a:buFont typeface="Calibri"/>
              <a:buChar char="-"/>
            </a:pPr>
            <a:endParaRPr lang="en-US" dirty="0">
              <a:ea typeface="Calibri"/>
              <a:cs typeface="Calibri"/>
            </a:endParaRPr>
          </a:p>
          <a:p>
            <a:pPr marL="171450" indent="-171450">
              <a:buFont typeface="Calibri"/>
              <a:buChar char="-"/>
            </a:pPr>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92811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t>Deepfakes are currently receiving a lot of policy attention. The European Union (EU) is working to finalize its landmark AI Act which would require disclosures regarding AI-generated content. </a:t>
            </a:r>
            <a:endParaRPr lang="en-US" dirty="0">
              <a:cs typeface="Calibri"/>
            </a:endParaRPr>
          </a:p>
          <a:p>
            <a:pPr marL="171450" indent="-171450">
              <a:buFont typeface="Calibri"/>
              <a:buChar char="-"/>
            </a:pPr>
            <a:r>
              <a:rPr lang="en-US" dirty="0"/>
              <a:t>China has rules restricting deepfakes. -&gt; more detail</a:t>
            </a:r>
            <a:endParaRPr lang="en-US" dirty="0">
              <a:cs typeface="Calibri"/>
            </a:endParaRPr>
          </a:p>
          <a:p>
            <a:pPr marL="171450" indent="-171450">
              <a:buFont typeface="Calibri"/>
              <a:buChar char="-"/>
            </a:pPr>
            <a:r>
              <a:rPr lang="en-US" dirty="0"/>
              <a:t>In the US, the White House secured a commitment from leading AI companies to watermark AI content, and several members of Congress have also proposed federal legislation related to deepfakes [a]</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480836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regulations around deepfakes are still catching up, it's important to take proactive steps to protect ourselves from the potential harms.</a:t>
            </a:r>
          </a:p>
          <a:p>
            <a:endParaRPr lang="en-US" dirty="0"/>
          </a:p>
          <a:p>
            <a:r>
              <a:rPr lang="en-US" dirty="0"/>
              <a:t>By recognition: The first and most import</a:t>
            </a:r>
          </a:p>
          <a:p>
            <a:r>
              <a:rPr lang="en-US" dirty="0"/>
              <a:t> - Audio: it's hard because AI almost can copy perfectly one's voice. Emotion and sentiment are especially difficult to get right in AI-generated audio. Slurred speech or mispronounced words. I think the best way is to always raise suspicion for anything related to financial.</a:t>
            </a:r>
            <a:endParaRPr lang="en-US" dirty="0">
              <a:ea typeface="Calibri"/>
              <a:cs typeface="Calibri"/>
            </a:endParaRPr>
          </a:p>
          <a:p>
            <a:r>
              <a:rPr lang="en-US" dirty="0"/>
              <a:t> - Video: unusual movements such as too much blinking or lack of blinking, the facial expression doesn't match the speech...</a:t>
            </a:r>
          </a:p>
          <a:p>
            <a:r>
              <a:rPr lang="en-US" dirty="0"/>
              <a:t> - Pictures: spot out illogic elements from the pictures</a:t>
            </a:r>
            <a:endParaRPr lang="en-US" dirty="0">
              <a:cs typeface="Calibri"/>
            </a:endParaRPr>
          </a:p>
          <a:p>
            <a:r>
              <a:rPr lang="en-US" dirty="0"/>
              <a:t> - Encourage people experience and learn how to use deep fake. There are few open sources such as </a:t>
            </a:r>
            <a:r>
              <a:rPr lang="en-US" dirty="0" err="1"/>
              <a:t>DeepFaceLab</a:t>
            </a:r>
            <a:r>
              <a:rPr lang="en-US" dirty="0"/>
              <a:t>, Wav2Lip ... </a:t>
            </a:r>
            <a:endParaRPr lang="en-US" dirty="0">
              <a:cs typeface="Calibri"/>
            </a:endParaRPr>
          </a:p>
          <a:p>
            <a:endParaRPr lang="en-US" dirty="0"/>
          </a:p>
          <a:p>
            <a:r>
              <a:rPr lang="en-US" dirty="0">
                <a:ea typeface="Calibri"/>
                <a:cs typeface="Calibri"/>
              </a:rPr>
              <a:t>By tech:</a:t>
            </a:r>
          </a:p>
          <a:p>
            <a:r>
              <a:rPr lang="en-US" dirty="0">
                <a:cs typeface="Calibri"/>
              </a:rPr>
              <a:t> - Lots of web app is built up to detect deepfake</a:t>
            </a:r>
          </a:p>
          <a:p>
            <a:endParaRPr lang="en-US" dirty="0">
              <a:ea typeface="Calibri"/>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67718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By tech:</a:t>
            </a:r>
          </a:p>
          <a:p>
            <a:r>
              <a:rPr lang="en-US" dirty="0">
                <a:cs typeface="Calibri"/>
              </a:rPr>
              <a:t> - Lots of web app is built up to detect deepfake. List all web app out -&gt; using data set to train the AI to detect it.</a:t>
            </a:r>
            <a:endParaRPr lang="en-US" dirty="0">
              <a:ea typeface="Calibri"/>
              <a:cs typeface="Calibri"/>
            </a:endParaRPr>
          </a:p>
          <a:p>
            <a:r>
              <a:rPr lang="en-US" dirty="0">
                <a:ea typeface="Calibri"/>
                <a:cs typeface="Calibri"/>
              </a:rPr>
              <a:t> - Other apps using pure machine learning technique to detect Deep-Fake -&gt; </a:t>
            </a:r>
            <a:r>
              <a:rPr lang="en-US" dirty="0" err="1">
                <a:ea typeface="Calibri"/>
                <a:cs typeface="Calibri"/>
              </a:rPr>
              <a:t>FakeCatcher</a:t>
            </a:r>
            <a:r>
              <a:rPr lang="en-US" dirty="0">
                <a:ea typeface="Calibri"/>
                <a:cs typeface="Calibri"/>
              </a:rPr>
              <a:t> using biological features of human like blood flow to recognize whether that video is a fake -&gt;  when our heart pump blood, our vein changing colors – </a:t>
            </a:r>
            <a:r>
              <a:rPr lang="en-US" dirty="0" err="1"/>
              <a:t>photoflexmography</a:t>
            </a:r>
            <a:r>
              <a:rPr lang="en-US" dirty="0"/>
              <a:t> (PPG) -&gt; collect all PPG signals all over the face and convert that into PPG map and then using machine learning on it -&gt; it can detect fake videos with 96% correct rate.</a:t>
            </a:r>
            <a:endParaRPr lang="en-US" dirty="0">
              <a:ea typeface="Calibri"/>
              <a:cs typeface="Calibri"/>
            </a:endParaRPr>
          </a:p>
          <a:p>
            <a:endParaRPr lang="en-US" dirty="0">
              <a:cs typeface="Calibri"/>
            </a:endParaRPr>
          </a:p>
          <a:p>
            <a:endParaRPr lang="en-US" dirty="0">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161649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Technologic: Critical Thinking, Ethics, Networked Communications, Information Privacy, Reliability, Professional Ethics?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David Autor</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Will automation take away all our jobs? </a:t>
            </a:r>
            <a:r>
              <a:rPr lang="en-US" sz="1200" kern="1200" dirty="0">
                <a:solidFill>
                  <a:schemeClr val="tx1"/>
                </a:solidFill>
                <a:effectLst/>
                <a:latin typeface="+mn-lt"/>
                <a:ea typeface="+mn-ea"/>
                <a:cs typeface="+mn-cs"/>
              </a:rPr>
              <a:t>(18:27) (2016)</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www.ted.com</a:t>
            </a:r>
            <a:r>
              <a:rPr lang="en-US" sz="1200" kern="1200" dirty="0">
                <a:solidFill>
                  <a:schemeClr val="tx1"/>
                </a:solidFill>
                <a:effectLst/>
                <a:latin typeface="+mn-lt"/>
                <a:ea typeface="+mn-ea"/>
                <a:cs typeface="+mn-cs"/>
              </a:rPr>
              <a:t>/talks/</a:t>
            </a:r>
            <a:r>
              <a:rPr lang="en-US" sz="1200" kern="1200" dirty="0" err="1">
                <a:solidFill>
                  <a:schemeClr val="tx1"/>
                </a:solidFill>
                <a:effectLst/>
                <a:latin typeface="+mn-lt"/>
                <a:ea typeface="+mn-ea"/>
                <a:cs typeface="+mn-cs"/>
              </a:rPr>
              <a:t>david_autor_will_automation_take_away_all_our_jobs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transcript?language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TEDxXambridge</a:t>
            </a:r>
            <a:r>
              <a:rPr lang="en-US" sz="1200" kern="1200" dirty="0">
                <a:solidFill>
                  <a:schemeClr val="tx1"/>
                </a:solidFill>
                <a:effectLst/>
                <a:latin typeface="+mn-lt"/>
                <a:ea typeface="+mn-ea"/>
                <a:cs typeface="+mn-cs"/>
              </a:rPr>
              <a:t>, 2016-12-19</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a:t>
            </a:r>
          </a:p>
          <a:p>
            <a:endParaRPr lang="en-US" dirty="0"/>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sz="1200" kern="1200" dirty="0">
              <a:solidFill>
                <a:schemeClr val="tx1"/>
              </a:solidFill>
              <a:latin typeface="+mn-lt"/>
              <a:ea typeface="+mn-ea"/>
              <a:cs typeface="+mn-cs"/>
            </a:endParaRPr>
          </a:p>
          <a:p>
            <a:pPr eaLnBrk="1" hangingPunct="1"/>
            <a:r>
              <a:rPr lang="en-US" b="0" i="0" dirty="0"/>
              <a:t>CPG Grey</a:t>
            </a:r>
            <a:br>
              <a:rPr lang="en-US" b="0" i="0" dirty="0"/>
            </a:br>
            <a:r>
              <a:rPr lang="en-US" b="1" i="0" dirty="0"/>
              <a:t>This Video Will Make You Angry [Thought Germs] (7:25) – 2015-03-10</a:t>
            </a:r>
          </a:p>
          <a:p>
            <a:pPr eaLnBrk="1" hangingPunct="1"/>
            <a:r>
              <a:rPr lang="en-US" i="0" dirty="0"/>
              <a:t>https://</a:t>
            </a:r>
            <a:r>
              <a:rPr lang="en-US" i="0" dirty="0" err="1"/>
              <a:t>www.youtube.com</a:t>
            </a:r>
            <a:r>
              <a:rPr lang="en-US" i="0" dirty="0"/>
              <a:t>/</a:t>
            </a:r>
            <a:r>
              <a:rPr lang="en-US" i="0" dirty="0" err="1"/>
              <a:t>watch?v</a:t>
            </a:r>
            <a:r>
              <a:rPr lang="en-US" i="0" dirty="0"/>
              <a:t>=rE3j_RHkqJc</a:t>
            </a:r>
            <a:endParaRPr lang="en-US" sz="1200" kern="1200" dirty="0">
              <a:solidFill>
                <a:schemeClr val="tx1"/>
              </a:solidFill>
              <a:latin typeface="+mn-lt"/>
              <a:ea typeface="+mn-ea"/>
              <a:cs typeface="+mn-cs"/>
            </a:endParaRPr>
          </a:p>
          <a:p>
            <a:endParaRPr lang="en-US"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Weird Al – It’s All About The Pentiums (3:34)</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=qpMvS1Q1sos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latin typeface="Arial" pitchFamily="-109" charset="0"/>
                <a:ea typeface="ＭＳ Ｐゴシック" pitchFamily="-109" charset="-128"/>
                <a:cs typeface="ＭＳ Ｐゴシック" pitchFamily="-109" charset="-128"/>
              </a:rPr>
              <a:t>TODO: Tie into Ray Kurzweil Singularity </a:t>
            </a: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Also Work links on web site http://</a:t>
            </a:r>
            <a:r>
              <a:rPr lang="en-US" sz="1200" b="1" kern="1200" baseline="0" dirty="0" err="1">
                <a:solidFill>
                  <a:schemeClr val="tx1"/>
                </a:solidFill>
                <a:latin typeface="+mn-lt"/>
                <a:ea typeface="+mn-ea"/>
                <a:cs typeface="+mn-cs"/>
              </a:rPr>
              <a:t>socialimps.keithpray.net</a:t>
            </a:r>
            <a:r>
              <a:rPr lang="en-US" sz="1200" b="1" kern="1200" baseline="0" dirty="0">
                <a:solidFill>
                  <a:schemeClr val="tx1"/>
                </a:solidFill>
                <a:latin typeface="+mn-lt"/>
                <a:ea typeface="+mn-ea"/>
                <a:cs typeface="+mn-cs"/>
              </a:rPr>
              <a:t>/documents/</a:t>
            </a:r>
          </a:p>
          <a:p>
            <a:r>
              <a:rPr lang="en-US" sz="1200" b="1" kern="1200" baseline="0" dirty="0">
                <a:solidFill>
                  <a:schemeClr val="tx1"/>
                </a:solidFill>
                <a:latin typeface="+mn-lt"/>
                <a:ea typeface="+mn-ea"/>
                <a:cs typeface="+mn-cs"/>
              </a:rPr>
              <a:t>-----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Passphrases (2:08 need to give context for video)</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firstlook.org</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theintercept</a:t>
            </a:r>
            <a:r>
              <a:rPr lang="en-US" baseline="0" dirty="0">
                <a:latin typeface="Arial" pitchFamily="-109" charset="0"/>
                <a:ea typeface="ＭＳ Ｐゴシック" pitchFamily="-109" charset="-128"/>
                <a:cs typeface="ＭＳ Ｐゴシック" pitchFamily="-109" charset="-128"/>
              </a:rPr>
              <a:t>/2015/03/26/passphrases-can-memorize-attackers-cant-guess/</a:t>
            </a:r>
          </a:p>
          <a:p>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p>
          <a:p>
            <a:r>
              <a:rPr lang="en-US" b="1" baseline="0" dirty="0">
                <a:latin typeface="Arial" pitchFamily="-109" charset="0"/>
                <a:ea typeface="ＭＳ Ｐゴシック" pitchFamily="-109" charset="-128"/>
                <a:cs typeface="ＭＳ Ｐゴシック" pitchFamily="-109" charset="-128"/>
              </a:rPr>
              <a:t>Weird Al – White and Nerdy (2:50) and look at lyrics</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=N9qYF9DZPdw</a:t>
            </a:r>
          </a:p>
          <a:p>
            <a:endParaRPr lang="en-US" baseline="0" dirty="0">
              <a:latin typeface="Arial" pitchFamily="-109" charset="0"/>
              <a:ea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br>
              <a:rPr lang="en-US" b="1" dirty="0">
                <a:latin typeface="Arial" pitchFamily="-109" charset="0"/>
                <a:ea typeface="ＭＳ Ｐゴシック" pitchFamily="-109" charset="-128"/>
                <a:cs typeface="ＭＳ Ｐゴシック" pitchFamily="-109" charset="-128"/>
              </a:rPr>
            </a:br>
            <a:r>
              <a:rPr lang="en-US" b="0" dirty="0">
                <a:latin typeface="Arial" pitchFamily="-109" charset="0"/>
                <a:ea typeface="ＭＳ Ｐゴシック" pitchFamily="-109" charset="-128"/>
                <a:cs typeface="ＭＳ Ｐゴシック" pitchFamily="-109" charset="-128"/>
              </a:rPr>
              <a:t>2006-08-21 released exclusively as digital download</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itchFamily="-109" charset="0"/>
                <a:ea typeface="ＭＳ Ｐゴシック" pitchFamily="-109" charset="-128"/>
                <a:cs typeface="ＭＳ Ｐゴシック" pitchFamily="-109" charset="-128"/>
              </a:rPr>
              <a:t>Styx - Mr. Roboto (1983) (5:34)</a:t>
            </a:r>
            <a:r>
              <a:rPr lang="en-US" dirty="0">
                <a:latin typeface="Arial" pitchFamily="-109" charset="0"/>
                <a:ea typeface="ＭＳ Ｐゴシック" pitchFamily="-109" charset="-128"/>
                <a:cs typeface="ＭＳ Ｐゴシック" pitchFamily="-109" charset="-128"/>
              </a:rPr>
              <a: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=uc6f_2nPSX8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itchFamily="-109" charset="0"/>
                <a:ea typeface="ＭＳ Ｐゴシック" pitchFamily="-109" charset="-128"/>
                <a:cs typeface="ＭＳ Ｐゴシック" pitchFamily="-109" charset="-128"/>
              </a:rPr>
              <a:t>Daft Punk - Technologic (2005)</a:t>
            </a:r>
            <a:r>
              <a:rPr lang="en-US" dirty="0">
                <a:latin typeface="Arial" pitchFamily="-109" charset="0"/>
                <a:ea typeface="ＭＳ Ｐゴシック" pitchFamily="-109" charset="-128"/>
                <a:cs typeface="ＭＳ Ｐゴシック" pitchFamily="-109" charset="-128"/>
              </a:rPr>
              <a:t> (2:55)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=D8K90hX4PrE </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366803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 unless publish </a:t>
            </a:r>
            <a:r>
              <a:rPr lang="en-US"/>
              <a:t>date later</a:t>
            </a:r>
            <a:endParaRPr lang="en-US" dirty="0"/>
          </a:p>
          <a:p>
            <a:pPr eaLnBrk="1" hangingPunct="1"/>
            <a:endParaRPr lang="en-US" b="1" baseline="0" dirty="0">
              <a:latin typeface="Arial" pitchFamily="-109" charset="0"/>
              <a:ea typeface="ＭＳ Ｐゴシック" pitchFamily="-109" charset="-128"/>
              <a:cs typeface="ＭＳ Ｐゴシック" pitchFamily="-109" charset="-128"/>
            </a:endParaRPr>
          </a:p>
          <a:p>
            <a:pPr eaLnBrk="1" hangingPunct="1"/>
            <a:r>
              <a:rPr lang="en-US" b="1" baseline="0" dirty="0">
                <a:latin typeface="Arial" pitchFamily="-109" charset="0"/>
                <a:ea typeface="ＭＳ Ｐゴシック" pitchFamily="-109" charset="-128"/>
                <a:cs typeface="ＭＳ Ｐゴシック" pitchFamily="-109" charset="-128"/>
              </a:rPr>
              <a:t>Last Week tonight with John Oliver – Patriot Act, Edward Snowden (33:14)</a:t>
            </a:r>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www.upworthy.com</a:t>
            </a:r>
            <a:r>
              <a:rPr lang="en-US" sz="1200" kern="1200" dirty="0">
                <a:solidFill>
                  <a:schemeClr val="tx1"/>
                </a:solidFill>
                <a:latin typeface="+mn-lt"/>
                <a:ea typeface="+mn-ea"/>
                <a:cs typeface="+mn-cs"/>
              </a:rPr>
              <a:t>/john-oliver-flew-10-hours-to-russia-to-interview-edward-snowden-and-get-him-on-record?c=ufb1</a:t>
            </a:r>
          </a:p>
          <a:p>
            <a:endParaRPr lang="en-US" baseline="0"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latin typeface="Arial" pitchFamily="-109" charset="0"/>
                <a:ea typeface="ＭＳ Ｐゴシック" pitchFamily="-109" charset="-128"/>
                <a:cs typeface="ＭＳ Ｐゴシック" pitchFamily="-109" charset="-128"/>
              </a:rPr>
              <a:t>TODO: Tie into Ray Kurzweil Singularity </a:t>
            </a: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Also Work links on web site http://</a:t>
            </a:r>
            <a:r>
              <a:rPr lang="en-US" sz="1200" b="1" kern="1200" baseline="0" dirty="0" err="1">
                <a:solidFill>
                  <a:schemeClr val="tx1"/>
                </a:solidFill>
                <a:latin typeface="+mn-lt"/>
                <a:ea typeface="+mn-ea"/>
                <a:cs typeface="+mn-cs"/>
              </a:rPr>
              <a:t>socialimps.keithpray.net</a:t>
            </a:r>
            <a:r>
              <a:rPr lang="en-US" sz="1200" b="1" kern="1200" baseline="0" dirty="0">
                <a:solidFill>
                  <a:schemeClr val="tx1"/>
                </a:solidFill>
                <a:latin typeface="+mn-lt"/>
                <a:ea typeface="+mn-ea"/>
                <a:cs typeface="+mn-cs"/>
              </a:rPr>
              <a:t>/documents/</a:t>
            </a:r>
          </a:p>
          <a:p>
            <a:r>
              <a:rPr lang="en-US" sz="1200" b="1" kern="1200" baseline="0" dirty="0">
                <a:solidFill>
                  <a:schemeClr val="tx1"/>
                </a:solidFill>
                <a:latin typeface="+mn-lt"/>
                <a:ea typeface="+mn-ea"/>
                <a:cs typeface="+mn-cs"/>
              </a:rPr>
              <a:t>-----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Passphrases (2:08 need to give context for video)</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firstlook.org</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theintercept</a:t>
            </a:r>
            <a:r>
              <a:rPr lang="en-US" baseline="0" dirty="0">
                <a:latin typeface="Arial" pitchFamily="-109" charset="0"/>
                <a:ea typeface="ＭＳ Ｐゴシック" pitchFamily="-109" charset="-128"/>
                <a:cs typeface="ＭＳ Ｐゴシック" pitchFamily="-109" charset="-128"/>
              </a:rPr>
              <a:t>/2015/03/26/passphrases-can-memorize-attackers-cant-guess/</a:t>
            </a:r>
          </a:p>
          <a:p>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2019-04-09</a:t>
            </a:r>
          </a:p>
          <a:p>
            <a:pPr eaLnBrk="1" hangingPunct="1"/>
            <a:endParaRPr lang="en-US" dirty="0">
              <a:latin typeface="Arial" pitchFamily="-109" charset="0"/>
              <a:ea typeface="ＭＳ Ｐゴシック" pitchFamily="-109" charset="-128"/>
              <a:cs typeface="ＭＳ Ｐゴシック" pitchFamily="-109" charset="-128"/>
            </a:endParaRPr>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pPr eaLnBrk="1" hangingPunct="1"/>
            <a:endParaRPr lang="en-US" b="1"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Why Electronic Voting is a BAD Idea – Computerphile (Tom Scott) (8:20)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627870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2021-04-03</a:t>
            </a: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781688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2021-04-03</a:t>
            </a:r>
          </a:p>
          <a:p>
            <a:endParaRPr lang="en-US" dirty="0"/>
          </a:p>
          <a:p>
            <a:r>
              <a:rPr lang="en-US" dirty="0" err="1"/>
              <a:t>Spyce</a:t>
            </a:r>
            <a:r>
              <a:rPr lang="en-US" dirty="0"/>
              <a:t> image: https://</a:t>
            </a:r>
            <a:r>
              <a:rPr lang="en-US" dirty="0" err="1"/>
              <a:t>www.engadget.com</a:t>
            </a:r>
            <a:r>
              <a:rPr lang="en-US" dirty="0"/>
              <a:t>/2018/05/04/</a:t>
            </a:r>
            <a:r>
              <a:rPr lang="en-US" dirty="0" err="1"/>
              <a:t>boston</a:t>
            </a:r>
            <a:r>
              <a:rPr lang="en-US" dirty="0"/>
              <a:t>-robotic-kitchen-</a:t>
            </a:r>
            <a:r>
              <a:rPr lang="en-US" dirty="0" err="1"/>
              <a:t>spyce</a:t>
            </a:r>
            <a:r>
              <a:rPr lang="en-US" dirty="0"/>
              <a:t>/ , 2018-05-04</a:t>
            </a:r>
          </a:p>
          <a:p>
            <a:endParaRPr lang="en-US" dirty="0"/>
          </a:p>
          <a:p>
            <a:r>
              <a:rPr lang="en-US" dirty="0"/>
              <a:t>Coders Programming Themselves Out of a Job image: Gabrielle Lurie, Reuters (date unknown)</a:t>
            </a:r>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917456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baseline="0" dirty="0">
                <a:latin typeface="Arial" charset="0"/>
                <a:ea typeface="ＭＳ Ｐゴシック" charset="-128"/>
                <a:cs typeface="ＭＳ Ｐゴシック" charset="-128"/>
              </a:rPr>
              <a:t>Automation Paper results. This term’s additions in RED</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45394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More Clear Conclusions</a:t>
            </a:r>
          </a:p>
          <a:p>
            <a:pPr marL="171450" indent="-171450">
              <a:buFont typeface="Arial" panose="020B0604020202020204" pitchFamily="34" charset="0"/>
              <a:buChar char="•"/>
            </a:pPr>
            <a:r>
              <a:rPr lang="en-US" dirty="0"/>
              <a:t>Significant Counter Points</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171450" indent="-171450">
              <a:buFont typeface="Arial" panose="020B0604020202020204" pitchFamily="34" charset="0"/>
              <a:buChar char="•"/>
            </a:pPr>
            <a:r>
              <a:rPr lang="en-US" dirty="0"/>
              <a:t>Clearly state conclusion</a:t>
            </a:r>
          </a:p>
          <a:p>
            <a:pPr lvl="1"/>
            <a:r>
              <a:rPr lang="en-US" dirty="0"/>
              <a:t>First statement preferred</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ea typeface="ＭＳ Ｐゴシック" charset="-128"/>
                <a:cs typeface="ＭＳ Ｐゴシック" charset="-128"/>
              </a:rPr>
              <a:t>Include Counter Point and Response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Include Author, Title, Publish Date, Publisher for references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Read paper aloud to proof</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87953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2062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If you don’t know me yet by the last day of classes this term, my name is Chloe Polit, and I will be covering the societal dependence on information technology and the implications of outages as it relates to recent global events. Getting into it… (next slide)</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56012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&lt;Conclusion and Argument&gt;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The world’s increasing reliance on technological infrastructure has created a fragile foundation for modern society, making the risks of large-scale outages and cyber incidents more dangerous than ever. As systems become more interconnected, disruptions, whether from hardware failures, software bugs, or cyberattacks, can ripple across industries and nations.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On the right you can see a survey taken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The 2024 CrowdStrike outage, for example, exposed vulnerabilities in cybersecurity, affecting many organizations that depend on these services to prevent breaches or leaks. Outages of this scale can cripple entire sectors, halt operations, and undermine trust in digital systems, leading to economic loss, public safety risks, and potential political instability. As digital infrastructure becomes more critical, ensuring its security and resilience must be a global priority to avoid catastrophic failures.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21090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&lt;Timeline and Impacts&gt;</a:t>
            </a:r>
          </a:p>
          <a:p>
            <a:endParaRPr lang="en-US" dirty="0"/>
          </a:p>
          <a:p>
            <a:r>
              <a:rPr lang="en-US" dirty="0"/>
              <a:t>Most of you have probably either heard about or been affected by the CrowdStrike outage that occurred in July over summer break. This was one of the most substantial outages in current history. To give a quick timeline on the events that occurred…</a:t>
            </a:r>
          </a:p>
          <a:p>
            <a:endParaRPr lang="en-US" dirty="0"/>
          </a:p>
          <a:p>
            <a:r>
              <a:rPr lang="en-US" dirty="0"/>
              <a:t>Coordinated Universal Time</a:t>
            </a:r>
          </a:p>
          <a:p>
            <a:endParaRPr lang="en-US" dirty="0"/>
          </a:p>
          <a:p>
            <a:pPr algn="l" rtl="0">
              <a:spcBef>
                <a:spcPts val="1200"/>
              </a:spcBef>
              <a:spcAft>
                <a:spcPts val="2700"/>
              </a:spcAft>
            </a:pPr>
            <a:r>
              <a:rPr lang="en-US" sz="1800" b="1" i="0" u="none" strike="noStrike" dirty="0">
                <a:solidFill>
                  <a:srgbClr val="373E4A"/>
                </a:solidFill>
                <a:effectLst/>
                <a:latin typeface="Arial" panose="020B0604020202020204" pitchFamily="34" charset="0"/>
              </a:rPr>
              <a:t>July 19, 2024, 04:09 UTC</a:t>
            </a:r>
            <a:r>
              <a:rPr lang="en-US" sz="1800" b="0" i="0" u="none" strike="noStrike" dirty="0">
                <a:solidFill>
                  <a:srgbClr val="373E4A"/>
                </a:solidFill>
                <a:effectLst/>
                <a:latin typeface="Arial" panose="020B0604020202020204" pitchFamily="34" charset="0"/>
              </a:rPr>
              <a:t>: CrowdStrike released a sensor configuration update to Windows systems as part of their ongoing operations. This update triggered a logic error that caused system crashes on impacted machines​.</a:t>
            </a:r>
          </a:p>
          <a:p>
            <a:pPr algn="l" rtl="0">
              <a:spcBef>
                <a:spcPts val="1200"/>
              </a:spcBef>
              <a:spcAft>
                <a:spcPts val="2700"/>
              </a:spcAft>
            </a:pPr>
            <a:endParaRPr lang="en-US" b="0" i="0" u="none" strike="noStrike" dirty="0">
              <a:solidFill>
                <a:srgbClr val="000000"/>
              </a:solidFill>
              <a:effectLst/>
            </a:endParaRPr>
          </a:p>
          <a:p>
            <a:pPr algn="l" rtl="0">
              <a:spcBef>
                <a:spcPts val="1200"/>
              </a:spcBef>
              <a:spcAft>
                <a:spcPts val="2700"/>
              </a:spcAft>
            </a:pPr>
            <a:r>
              <a:rPr lang="en-US" sz="1800" b="1" i="0" u="none" strike="noStrike" dirty="0">
                <a:solidFill>
                  <a:srgbClr val="373E4A"/>
                </a:solidFill>
                <a:effectLst/>
                <a:latin typeface="Arial" panose="020B0604020202020204" pitchFamily="34" charset="0"/>
              </a:rPr>
              <a:t>July 19, 2024, 05:27 UTC</a:t>
            </a:r>
            <a:r>
              <a:rPr lang="en-US" sz="1800" b="0" i="0" u="none" strike="noStrike" dirty="0">
                <a:solidFill>
                  <a:srgbClr val="373E4A"/>
                </a:solidFill>
                <a:effectLst/>
                <a:latin typeface="Arial" panose="020B0604020202020204" pitchFamily="34" charset="0"/>
              </a:rPr>
              <a:t>: CrowdStrike identified the issue and reverted the changes, but by then, many systems had already been affected. The update impacted Windows 10 and later versions, but did not affect Mac and Linux systems.</a:t>
            </a:r>
            <a:endParaRPr lang="en-US" b="0" i="0" u="none" strike="noStrike" dirty="0">
              <a:solidFill>
                <a:srgbClr val="000000"/>
              </a:solidFill>
              <a:effectLst/>
            </a:endParaRPr>
          </a:p>
          <a:p>
            <a:pPr algn="l" rtl="0">
              <a:spcBef>
                <a:spcPts val="1200"/>
              </a:spcBef>
              <a:spcAft>
                <a:spcPts val="2700"/>
              </a:spcAft>
            </a:pPr>
            <a:endParaRPr lang="en-US" b="0" i="0" u="none" strike="noStrike" dirty="0">
              <a:solidFill>
                <a:srgbClr val="000000"/>
              </a:solidFill>
              <a:effectLst/>
            </a:endParaRPr>
          </a:p>
          <a:p>
            <a:pPr algn="l" rtl="0">
              <a:spcBef>
                <a:spcPts val="1200"/>
              </a:spcBef>
              <a:spcAft>
                <a:spcPts val="2700"/>
              </a:spcAft>
            </a:pPr>
            <a:r>
              <a:rPr lang="en-US" sz="1800" b="1" i="0" u="none" strike="noStrike" dirty="0">
                <a:solidFill>
                  <a:srgbClr val="373E4A"/>
                </a:solidFill>
                <a:effectLst/>
                <a:latin typeface="Arial" panose="020B0604020202020204" pitchFamily="34" charset="0"/>
              </a:rPr>
              <a:t>July 19-22, 2024</a:t>
            </a:r>
            <a:r>
              <a:rPr lang="en-US" sz="1800" b="0" i="0" u="none" strike="noStrike" dirty="0">
                <a:solidFill>
                  <a:srgbClr val="373E4A"/>
                </a:solidFill>
                <a:effectLst/>
                <a:latin typeface="Arial" panose="020B0604020202020204" pitchFamily="34" charset="0"/>
              </a:rPr>
              <a:t>: CrowdStrike and Microsoft worked together to provide remediation steps. Affected machines required manual intervention to delete the faulty .sys file from the CrowdStrike directory. This process involved booting into Safe Mode or the Windows Recovery Environment, making recovery a time-consuming task for large organizations​. There are reports that cloud remediation is possible, but users must opt-in by submitting a request via the support portal and requesting to be included in cloud remediation and then rebooting.</a:t>
            </a:r>
          </a:p>
          <a:p>
            <a:pPr algn="l" rtl="0">
              <a:spcBef>
                <a:spcPts val="1200"/>
              </a:spcBef>
              <a:spcAft>
                <a:spcPts val="2700"/>
              </a:spcAft>
            </a:pPr>
            <a:endParaRPr lang="en-US" sz="1800" b="0" i="0" u="none" strike="noStrike" dirty="0">
              <a:solidFill>
                <a:srgbClr val="373E4A"/>
              </a:solidFill>
              <a:effectLst/>
              <a:latin typeface="Arial" panose="020B0604020202020204" pitchFamily="34" charset="0"/>
            </a:endParaRPr>
          </a:p>
          <a:p>
            <a:pPr algn="l" rtl="0">
              <a:spcBef>
                <a:spcPts val="1200"/>
              </a:spcBef>
              <a:spcAft>
                <a:spcPts val="2700"/>
              </a:spcAft>
            </a:pPr>
            <a:r>
              <a:rPr lang="en-US" sz="1800" b="0" i="0" u="none" strike="noStrike" dirty="0">
                <a:solidFill>
                  <a:srgbClr val="373E4A"/>
                </a:solidFill>
                <a:effectLst/>
                <a:latin typeface="Arial" panose="020B0604020202020204" pitchFamily="34" charset="0"/>
              </a:rPr>
              <a:t>As seen on the right, the airlines took about 72 hours to recover to a normal amount, however certain airlines such as Delta suffered the lasting effects for longer.</a:t>
            </a:r>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7B895-BCDB-886B-AA14-4A651950A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90C56-41F5-2246-8A2C-F56058522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58F293-A446-AA95-D956-80C2553908EA}"/>
              </a:ext>
            </a:extLst>
          </p:cNvPr>
          <p:cNvSpPr>
            <a:spLocks noGrp="1"/>
          </p:cNvSpPr>
          <p:nvPr>
            <p:ph type="body" idx="1"/>
          </p:nvPr>
        </p:nvSpPr>
        <p:spPr/>
        <p:txBody>
          <a:bodyPr/>
          <a:lstStyle/>
          <a:p>
            <a:r>
              <a:rPr lang="en-US" dirty="0"/>
              <a:t>&lt;Timeline and Impacts&gt;</a:t>
            </a:r>
          </a:p>
          <a:p>
            <a:endParaRPr lang="en-US" dirty="0"/>
          </a:p>
          <a:p>
            <a:pPr algn="l" rtl="0">
              <a:spcBef>
                <a:spcPts val="1200"/>
              </a:spcBef>
              <a:spcAft>
                <a:spcPts val="2700"/>
              </a:spcAft>
            </a:pPr>
            <a:r>
              <a:rPr lang="en-US" sz="1800" b="0" i="1" u="none" strike="noStrike" dirty="0">
                <a:solidFill>
                  <a:schemeClr val="tx1"/>
                </a:solidFill>
                <a:effectLst/>
                <a:latin typeface="Arial" panose="020B0604020202020204" pitchFamily="34" charset="0"/>
              </a:rPr>
              <a:t>Immediate Impact</a:t>
            </a:r>
            <a:r>
              <a:rPr lang="en-US" sz="1800" b="0" i="0" u="none" strike="noStrike" dirty="0">
                <a:solidFill>
                  <a:schemeClr val="tx1"/>
                </a:solidFill>
                <a:effectLst/>
                <a:latin typeface="Arial" panose="020B0604020202020204" pitchFamily="34" charset="0"/>
              </a:rPr>
              <a:t>: The faulty update caused significant disruptions globally. Approximately 8.5 million devices were affected, leading to outages in various sectors, including airlines, healthcare, and financial institutions. </a:t>
            </a:r>
          </a:p>
          <a:p>
            <a:pPr algn="l" rtl="0">
              <a:spcBef>
                <a:spcPts val="1200"/>
              </a:spcBef>
              <a:spcAft>
                <a:spcPts val="2700"/>
              </a:spcAft>
            </a:pPr>
            <a:endParaRPr lang="en-US" sz="1800" b="0" i="0" u="none" strike="noStrike" dirty="0">
              <a:solidFill>
                <a:schemeClr val="tx1"/>
              </a:solidFill>
              <a:effectLst/>
              <a:latin typeface="Arial" panose="020B0604020202020204" pitchFamily="34" charset="0"/>
            </a:endParaRPr>
          </a:p>
          <a:p>
            <a:pPr algn="l" rtl="0">
              <a:spcBef>
                <a:spcPts val="1200"/>
              </a:spcBef>
              <a:spcAft>
                <a:spcPts val="2700"/>
              </a:spcAft>
            </a:pPr>
            <a:r>
              <a:rPr lang="en-US" sz="1800" b="0" i="0" u="none" strike="noStrike" dirty="0">
                <a:solidFill>
                  <a:schemeClr val="tx1"/>
                </a:solidFill>
                <a:effectLst/>
                <a:latin typeface="Arial" panose="020B0604020202020204" pitchFamily="34" charset="0"/>
              </a:rPr>
              <a:t>Analyze statistics on slide</a:t>
            </a:r>
          </a:p>
          <a:p>
            <a:pPr algn="l" rtl="0">
              <a:spcBef>
                <a:spcPts val="1200"/>
              </a:spcBef>
              <a:spcAft>
                <a:spcPts val="2700"/>
              </a:spcAft>
            </a:pPr>
            <a:endParaRPr lang="en-US" sz="1800" b="0" i="0" u="none" strike="noStrike" dirty="0">
              <a:solidFill>
                <a:schemeClr val="tx1"/>
              </a:solidFill>
              <a:effectLst/>
              <a:latin typeface="Arial" panose="020B0604020202020204" pitchFamily="34" charset="0"/>
            </a:endParaRPr>
          </a:p>
          <a:p>
            <a:pPr algn="l" rtl="0">
              <a:spcBef>
                <a:spcPts val="1200"/>
              </a:spcBef>
              <a:spcAft>
                <a:spcPts val="2700"/>
              </a:spcAft>
            </a:pPr>
            <a:r>
              <a:rPr lang="en-US" sz="1800" b="0" i="0" u="none" strike="noStrike" dirty="0">
                <a:solidFill>
                  <a:schemeClr val="tx1"/>
                </a:solidFill>
                <a:effectLst/>
                <a:latin typeface="Arial" panose="020B0604020202020204" pitchFamily="34" charset="0"/>
              </a:rPr>
              <a:t>Delta Airlines was still struggling to return to normal operation as of July 23.</a:t>
            </a:r>
          </a:p>
          <a:p>
            <a:pPr algn="l" rtl="0">
              <a:spcBef>
                <a:spcPts val="1200"/>
              </a:spcBef>
              <a:spcAft>
                <a:spcPts val="2700"/>
              </a:spcAft>
            </a:pPr>
            <a:br>
              <a:rPr lang="en-US" dirty="0"/>
            </a:br>
            <a:br>
              <a:rPr lang="en-US" dirty="0"/>
            </a:br>
            <a:endParaRPr lang="en-US" dirty="0"/>
          </a:p>
        </p:txBody>
      </p:sp>
      <p:sp>
        <p:nvSpPr>
          <p:cNvPr id="4" name="Slide Number Placeholder 3">
            <a:extLst>
              <a:ext uri="{FF2B5EF4-FFF2-40B4-BE49-F238E27FC236}">
                <a16:creationId xmlns:a16="http://schemas.microsoft.com/office/drawing/2014/main" id="{2B677E8B-9A39-5E99-A5D0-30708CA8B499}"/>
              </a:ext>
            </a:extLst>
          </p:cNvPr>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69005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2024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2024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2024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2024 Keith A. Pray</a:t>
            </a:r>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2024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a:t>© 2024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www.flightaware.com/live/cancelled" TargetMode="External"/><Relationship Id="rId13" Type="http://schemas.openxmlformats.org/officeDocument/2006/relationships/hyperlink" Target="https://iot-analytics.com/predictive-maintenance-market/" TargetMode="External"/><Relationship Id="rId3" Type="http://schemas.openxmlformats.org/officeDocument/2006/relationships/hyperlink" Target="https://doi.org/10.5281/zenodo.12828222" TargetMode="External"/><Relationship Id="rId7" Type="http://schemas.openxmlformats.org/officeDocument/2006/relationships/hyperlink" Target="https://www.researchgate.net/profile/Olugbenro-Ogundipe/publication/384191414_The_shaky_foundation_of_global_technology_A_case_study_of_the_2024_crowdstrike_outage/links/66ed971119c9496b1faf0cec/The-shaky-foundation-of-global-technology-A-case-study-of-the-2024-crowdstrike-outage.pdf" TargetMode="External"/><Relationship Id="rId12" Type="http://schemas.openxmlformats.org/officeDocument/2006/relationships/hyperlink" Target="https://dotsecurity.com/insights/blog-reactive-proactive-cybersecurity-measur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bitsight.com/blog/crowdstrike-outage-timeline-and-analysis" TargetMode="External"/><Relationship Id="rId11" Type="http://schemas.openxmlformats.org/officeDocument/2006/relationships/hyperlink" Target="https://www.livedatatechnologies.com/" TargetMode="External"/><Relationship Id="rId5" Type="http://schemas.openxmlformats.org/officeDocument/2006/relationships/hyperlink" Target="https://www.researchgate.net/profile/Sayonara-De-Zoysa/publication/382625564_Microsoft-global-outages_caused_by_CrowdStrike_software_glitch/links/66a61b9c4433ad480e80d589/Microsoft-global-outages-caused-by-CrowdStrike-software-glitch.pdf" TargetMode="External"/><Relationship Id="rId10" Type="http://schemas.openxmlformats.org/officeDocument/2006/relationships/hyperlink" Target="https://civicscience.com/global-internet-outage-are-americans-concerned-over-internet-infrastructure/" TargetMode="External"/><Relationship Id="rId4" Type="http://schemas.openxmlformats.org/officeDocument/2006/relationships/hyperlink" Target="https://papers.ssrn.com/sol3/papers.cfm?abstract_id=4929163" TargetMode="External"/><Relationship Id="rId9" Type="http://schemas.openxmlformats.org/officeDocument/2006/relationships/hyperlink" Target="https://doi.org/10.1038/srep4449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etectfakes.kellogg.northwestern.edu/"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hyperlink" Target="https://www.medius.com/news/cid-AE4E2284A2CBFDAE/half-of-us-and-uk-finance-professionals-hit-by-deepfake-fraud-scams/" TargetMode="External"/><Relationship Id="rId13" Type="http://schemas.openxmlformats.org/officeDocument/2006/relationships/hyperlink" Target="https://www.reuters.com/legal/legalindustry/manipulating-reality-intersection-deepfakes-law-2024-02-01/#:~:text=Deepfakes%20can%20depict%20individuals%20in%20compromising%20or%20harmful,embarrassing%2C%20or%20violates%20their%20personal%20or%20professional%20ethics" TargetMode="External"/><Relationship Id="rId3" Type="http://schemas.openxmlformats.org/officeDocument/2006/relationships/hyperlink" Target="https://www.fortinet.com/resources/cyberglossary/deepfake" TargetMode="External"/><Relationship Id="rId7" Type="http://schemas.openxmlformats.org/officeDocument/2006/relationships/hyperlink" Target="https://sumsub.com/blog/top-kyc-trends/" TargetMode="External"/><Relationship Id="rId12" Type="http://schemas.openxmlformats.org/officeDocument/2006/relationships/hyperlink" Target="https://www.justice.gov/usao-sdin/pr/fbi-and-partners-issue-national-public-safety-alert-sextortion-schemes" TargetMode="External"/><Relationship Id="rId2" Type="http://schemas.openxmlformats.org/officeDocument/2006/relationships/hyperlink" Target="https://en.wikipedia.org/wiki/Deepfake" TargetMode="External"/><Relationship Id="rId1" Type="http://schemas.openxmlformats.org/officeDocument/2006/relationships/slideLayout" Target="../slideLayouts/slideLayout2.xml"/><Relationship Id="rId6" Type="http://schemas.openxmlformats.org/officeDocument/2006/relationships/hyperlink" Target="https://casmi.northwestern.edu/news/articles/2024/tracking-political-deepfakes-new-database-aims-to-inform-inspire-policy-solutions.html" TargetMode="External"/><Relationship Id="rId11" Type="http://schemas.openxmlformats.org/officeDocument/2006/relationships/hyperlink" Target="https://www.intel.com/content/www/us/en/newsroom/news/intel-introduces-real-time-deepfake-detector.html" TargetMode="External"/><Relationship Id="rId5" Type="http://schemas.openxmlformats.org/officeDocument/2006/relationships/hyperlink" Target="https://www.npr.org/2024/02/08/1229641751/ai-deepfakes-election-risks-lawmakers-tech-companies-artificial-intelligence" TargetMode="External"/><Relationship Id="rId15" Type="http://schemas.openxmlformats.org/officeDocument/2006/relationships/hyperlink" Target="https://www2.deloitte.com/us/en/insights/industry/financial-services/financial-services-industry-predictions/2024/deepfake-banking-fraud-risk-on-the-rise.html" TargetMode="External"/><Relationship Id="rId10" Type="http://schemas.openxmlformats.org/officeDocument/2006/relationships/hyperlink" Target="https://www.youtube.com/watch?v=aPTnq_1hWDE" TargetMode="External"/><Relationship Id="rId4" Type="http://schemas.openxmlformats.org/officeDocument/2006/relationships/hyperlink" Target="https://mitsloan.mit.edu/ideas-made-to-matter/deepfakes-explained" TargetMode="External"/><Relationship Id="rId9" Type="http://schemas.openxmlformats.org/officeDocument/2006/relationships/hyperlink" Target="https://www.mcafee.com/blogs/privacy-identity-protection/artificial-imposters-cybercriminals-turn-to-ai-voice-cloning-for-a-new-breed-of-scam/" TargetMode="External"/><Relationship Id="rId14" Type="http://schemas.openxmlformats.org/officeDocument/2006/relationships/hyperlink" Target="https://www.essex.ac.uk/research-projects/human-rights-big-data-and-technology/misinformation-and-disinformation-and-deep-fake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youtube.com/watch?v=7Pq-S557XQU" TargetMode="External"/><Relationship Id="rId13" Type="http://schemas.openxmlformats.org/officeDocument/2006/relationships/hyperlink" Target="https://socialimps.keithpray.net/documents/index.jsp?content=Passwords_(2024)_Liza_Levin_Silas_Joy.mp4" TargetMode="External"/><Relationship Id="rId18" Type="http://schemas.openxmlformats.org/officeDocument/2006/relationships/image" Target="../media/image22.png"/><Relationship Id="rId3" Type="http://schemas.openxmlformats.org/officeDocument/2006/relationships/hyperlink" Target="https://www.youtube.com/watch?v=zGM8PT1eAvY" TargetMode="External"/><Relationship Id="rId21" Type="http://schemas.openxmlformats.org/officeDocument/2006/relationships/image" Target="../media/image25.jpeg"/><Relationship Id="rId7" Type="http://schemas.openxmlformats.org/officeDocument/2006/relationships/hyperlink" Target="https://www.youtube.com/watch?v=8Gv0H-vPoDc" TargetMode="External"/><Relationship Id="rId12" Type="http://schemas.openxmlformats.org/officeDocument/2006/relationships/hyperlink" Target="https://www.youtube.com/watch?v=njos57IJf-0" TargetMode="External"/><Relationship Id="rId17" Type="http://schemas.openxmlformats.org/officeDocument/2006/relationships/image" Target="../media/image21.jpeg"/><Relationship Id="rId2" Type="http://schemas.openxmlformats.org/officeDocument/2006/relationships/notesSlide" Target="../notesSlides/notesSlide21.xml"/><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hyperlink" Target="https://www.youtube.com/watch?v=zvfD5rnkTws" TargetMode="External"/><Relationship Id="rId11" Type="http://schemas.openxmlformats.org/officeDocument/2006/relationships/hyperlink" Target="https://www.youtube.com/watch?v=D8K90hX4PrE" TargetMode="External"/><Relationship Id="rId24" Type="http://schemas.openxmlformats.org/officeDocument/2006/relationships/image" Target="../media/image28.png"/><Relationship Id="rId5" Type="http://schemas.openxmlformats.org/officeDocument/2006/relationships/hyperlink" Target="https://www.youtube.com/watch?v=N9qYF9DZPdw" TargetMode="External"/><Relationship Id="rId15" Type="http://schemas.openxmlformats.org/officeDocument/2006/relationships/image" Target="../media/image19.jpeg"/><Relationship Id="rId23" Type="http://schemas.openxmlformats.org/officeDocument/2006/relationships/image" Target="../media/image27.jpeg"/><Relationship Id="rId10" Type="http://schemas.openxmlformats.org/officeDocument/2006/relationships/hyperlink" Target="https://www.youtube.com/watch?v=rE3j_RHkqJc" TargetMode="External"/><Relationship Id="rId19" Type="http://schemas.openxmlformats.org/officeDocument/2006/relationships/image" Target="../media/image23.jpeg"/><Relationship Id="rId4" Type="http://schemas.openxmlformats.org/officeDocument/2006/relationships/hyperlink" Target="https://www.youtube.com/watch?v=qpMvS1Q1sos" TargetMode="External"/><Relationship Id="rId9" Type="http://schemas.openxmlformats.org/officeDocument/2006/relationships/hyperlink" Target="https://www.youtube.com/watch?v=tk862BbjWx4" TargetMode="External"/><Relationship Id="rId14" Type="http://schemas.openxmlformats.org/officeDocument/2006/relationships/image" Target="../media/image18.png"/><Relationship Id="rId22" Type="http://schemas.openxmlformats.org/officeDocument/2006/relationships/image" Target="../media/image26.jpeg"/></Relationships>
</file>

<file path=ppt/slides/_rels/slide24.xml.rels><?xml version="1.0" encoding="UTF-8" standalone="yes"?>
<Relationships xmlns="http://schemas.openxmlformats.org/package/2006/relationships"><Relationship Id="rId8" Type="http://schemas.openxmlformats.org/officeDocument/2006/relationships/hyperlink" Target="https://ncase.me/trust/" TargetMode="External"/><Relationship Id="rId13" Type="http://schemas.openxmlformats.org/officeDocument/2006/relationships/hyperlink" Target="https://www.youtube.com/watch?v=uc6f_2nPSX8" TargetMode="External"/><Relationship Id="rId18" Type="http://schemas.openxmlformats.org/officeDocument/2006/relationships/image" Target="../media/image31.jpeg"/><Relationship Id="rId26" Type="http://schemas.openxmlformats.org/officeDocument/2006/relationships/image" Target="../media/image39.jpeg"/><Relationship Id="rId3" Type="http://schemas.openxmlformats.org/officeDocument/2006/relationships/hyperlink" Target="https://www.youtube.com/watch?v=xx8f4x6C_KY" TargetMode="External"/><Relationship Id="rId21" Type="http://schemas.openxmlformats.org/officeDocument/2006/relationships/image" Target="../media/image34.jpeg"/><Relationship Id="rId7" Type="http://schemas.openxmlformats.org/officeDocument/2006/relationships/hyperlink" Target="https://www.youtube.com/watch?v=SvM7jFZGAec" TargetMode="External"/><Relationship Id="rId12" Type="http://schemas.openxmlformats.org/officeDocument/2006/relationships/hyperlink" Target="https://www.youtube.com/watch?v=IFe9wiDfb0E&amp;feature=youtu.be" TargetMode="External"/><Relationship Id="rId17" Type="http://schemas.openxmlformats.org/officeDocument/2006/relationships/image" Target="../media/image30.png"/><Relationship Id="rId25" Type="http://schemas.openxmlformats.org/officeDocument/2006/relationships/image" Target="../media/image38.jpeg"/><Relationship Id="rId2" Type="http://schemas.openxmlformats.org/officeDocument/2006/relationships/notesSlide" Target="../notesSlides/notesSlide22.xml"/><Relationship Id="rId16" Type="http://schemas.openxmlformats.org/officeDocument/2006/relationships/image" Target="../media/image29.jpeg"/><Relationship Id="rId20"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hyperlink" Target="http://www.upworthy.com/john-oliver-flew-10-hours-to-russia-to-interview-edward-snowden-and-get-him-on-record?c=ufb1" TargetMode="External"/><Relationship Id="rId11" Type="http://schemas.openxmlformats.org/officeDocument/2006/relationships/hyperlink" Target="https://www.youtube.com/watch?v=LkH2r-sNjQs" TargetMode="External"/><Relationship Id="rId24" Type="http://schemas.openxmlformats.org/officeDocument/2006/relationships/image" Target="../media/image37.jpeg"/><Relationship Id="rId5" Type="http://schemas.openxmlformats.org/officeDocument/2006/relationships/hyperlink" Target="https://www.youtube.com/watch?v=N9qYF9DZPdw" TargetMode="External"/><Relationship Id="rId15" Type="http://schemas.openxmlformats.org/officeDocument/2006/relationships/hyperlink" Target="https://www.youtube.com/watch?v=opRMrEfAIiI" TargetMode="External"/><Relationship Id="rId23" Type="http://schemas.openxmlformats.org/officeDocument/2006/relationships/image" Target="../media/image36.jpeg"/><Relationship Id="rId10" Type="http://schemas.openxmlformats.org/officeDocument/2006/relationships/hyperlink" Target="http://ed.ted.com/lessons/what-orwellian-really-means-noah-tavlin" TargetMode="External"/><Relationship Id="rId19" Type="http://schemas.openxmlformats.org/officeDocument/2006/relationships/image" Target="../media/image32.jpeg"/><Relationship Id="rId4" Type="http://schemas.openxmlformats.org/officeDocument/2006/relationships/hyperlink" Target="https://www.youtube.com/watch?v=qpMvS1Q1sos" TargetMode="External"/><Relationship Id="rId9" Type="http://schemas.openxmlformats.org/officeDocument/2006/relationships/hyperlink" Target="https://www.youtube.com/watch?v=30xueN12guw" TargetMode="External"/><Relationship Id="rId14" Type="http://schemas.openxmlformats.org/officeDocument/2006/relationships/hyperlink" Target="https://www.ted.com/talks/david_autor_will_automation_take_away_all_our_jobs/transcript?language=en" TargetMode="External"/><Relationship Id="rId22" Type="http://schemas.openxmlformats.org/officeDocument/2006/relationships/image" Target="../media/image35.jpeg"/></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s://www.bbc.com/news/technology-45686890" TargetMode="External"/><Relationship Id="rId7" Type="http://schemas.openxmlformats.org/officeDocument/2006/relationships/hyperlink" Target="https://twobithistory.org/2018/08/18/ada-lovelace-note-g.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theatlantic.com/technology/archive/2014/04/what-a-toilet-hoax-can-tell-us-about-the-future-of-surveillance/361408/" TargetMode="External"/><Relationship Id="rId11" Type="http://schemas.openxmlformats.org/officeDocument/2006/relationships/image" Target="../media/image43.png"/><Relationship Id="rId5" Type="http://schemas.openxmlformats.org/officeDocument/2006/relationships/hyperlink" Target="http://quantifiedtoilets.com/" TargetMode="External"/><Relationship Id="rId10" Type="http://schemas.openxmlformats.org/officeDocument/2006/relationships/image" Target="../media/image42.png"/><Relationship Id="rId4" Type="http://schemas.openxmlformats.org/officeDocument/2006/relationships/hyperlink" Target="https://www.wpi.edu/news/wpi-secures-28-million-develop-smartphone-app-help-assess-health-soldiers?utm_source=WPI+Today+-+Mailing+List&amp;utm_campaign=d4d0ad465a-EMAIL_CAMPAIGN_2018_08_31_05_30_COPY_01&amp;utm_medium=email&amp;utm_term=0_31b05cbe01-d4d0ad465a-441427549" TargetMode="External"/><Relationship Id="rId9" Type="http://schemas.openxmlformats.org/officeDocument/2006/relationships/image" Target="../media/image41.jpeg"/></Relationships>
</file>

<file path=ppt/slides/_rels/slide2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s://www.weforum.org/agenda/2018/07/we-know-ethics-should-inform-ai-but-which-ethics-robotics/" TargetMode="External"/><Relationship Id="rId7"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wsj.com/articles/berkshire-hathaways-stock-price-is-too-much-for-computers-11620168548" TargetMode="External"/><Relationship Id="rId5" Type="http://schemas.openxmlformats.org/officeDocument/2006/relationships/hyperlink" Target="https://www.theatlantic.com/technology/archive/2018/10/agents-of-automation/568795/" TargetMode="External"/><Relationship Id="rId10" Type="http://schemas.openxmlformats.org/officeDocument/2006/relationships/image" Target="../media/image47.jpeg"/><Relationship Id="rId4" Type="http://schemas.openxmlformats.org/officeDocument/2006/relationships/hyperlink" Target="https://www.americaninno.com/boston/bostinno-bytes/mit-born-spyce-raises-21m-series-a-to-open-new-robotic-restaurants/" TargetMode="External"/><Relationship Id="rId9"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r>
              <a:rPr lang="en-US" sz="2000" dirty="0"/>
              <a:t> </a:t>
            </a:r>
          </a:p>
        </p:txBody>
      </p:sp>
      <p:sp>
        <p:nvSpPr>
          <p:cNvPr id="2" name="Title 1"/>
          <p:cNvSpPr>
            <a:spLocks noGrp="1"/>
          </p:cNvSpPr>
          <p:nvPr>
            <p:ph type="ctrTitle"/>
          </p:nvPr>
        </p:nvSpPr>
        <p:spPr/>
        <p:txBody>
          <a:bodyPr/>
          <a:lstStyle/>
          <a:p>
            <a:r>
              <a:rPr lang="en-US"/>
              <a:t>Class 12-14</a:t>
            </a:r>
            <a:br>
              <a:rPr lang="en-US" dirty="0"/>
            </a:br>
            <a:r>
              <a:rPr lang="en-US" dirty="0"/>
              <a:t>Last Days</a:t>
            </a:r>
          </a:p>
        </p:txBody>
      </p:sp>
      <p:sp>
        <p:nvSpPr>
          <p:cNvPr id="4" name="Footer Placeholder 3"/>
          <p:cNvSpPr>
            <a:spLocks noGrp="1"/>
          </p:cNvSpPr>
          <p:nvPr>
            <p:ph type="ftr" sz="quarter" idx="3"/>
          </p:nvPr>
        </p:nvSpPr>
        <p:spPr/>
        <p:txBody>
          <a:bodyPr/>
          <a:lstStyle/>
          <a:p>
            <a:r>
              <a:rPr lang="en-US"/>
              <a:t>© 2024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Fixed short-term, unsure long-term?</a:t>
            </a:r>
          </a:p>
        </p:txBody>
      </p:sp>
      <p:sp>
        <p:nvSpPr>
          <p:cNvPr id="3" name="Content Placeholder 2"/>
          <p:cNvSpPr>
            <a:spLocks noGrp="1"/>
          </p:cNvSpPr>
          <p:nvPr>
            <p:ph sz="half" idx="1"/>
          </p:nvPr>
        </p:nvSpPr>
        <p:spPr>
          <a:xfrm>
            <a:off x="685800" y="1206245"/>
            <a:ext cx="3733800" cy="3499106"/>
          </a:xfrm>
        </p:spPr>
        <p:txBody>
          <a:bodyPr>
            <a:noAutofit/>
          </a:bodyPr>
          <a:lstStyle/>
          <a:p>
            <a:r>
              <a:rPr lang="en-US" sz="2000" dirty="0"/>
              <a:t>Short term vs Long Term fixes</a:t>
            </a:r>
          </a:p>
          <a:p>
            <a:r>
              <a:rPr lang="en-US" sz="2000" dirty="0"/>
              <a:t>Complexity and interdependency raises the likelihood of issues [7]</a:t>
            </a:r>
          </a:p>
          <a:p>
            <a:r>
              <a:rPr lang="en-US" sz="2000" dirty="0"/>
              <a:t>National Security, Critical Infrastructure, Public Safety</a:t>
            </a:r>
          </a:p>
          <a:p>
            <a:r>
              <a:rPr lang="en-US" sz="2000" dirty="0"/>
              <a:t>Reactive </a:t>
            </a:r>
            <a:r>
              <a:rPr lang="en-US" sz="2000" dirty="0">
                <a:sym typeface="Wingdings" pitchFamily="2" charset="2"/>
              </a:rPr>
              <a:t> Proactive [10]</a:t>
            </a:r>
          </a:p>
          <a:p>
            <a:r>
              <a:rPr lang="en-US" sz="2000" dirty="0">
                <a:sym typeface="Wingdings" pitchFamily="2" charset="2"/>
              </a:rPr>
              <a:t>Implement Safeguard</a:t>
            </a:r>
            <a:endParaRPr lang="en-US" sz="2000"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9" name="TextBox 8">
            <a:extLst>
              <a:ext uri="{FF2B5EF4-FFF2-40B4-BE49-F238E27FC236}">
                <a16:creationId xmlns:a16="http://schemas.microsoft.com/office/drawing/2014/main" id="{2F33F0CF-D3DD-16A0-7C26-356D31013D16}"/>
              </a:ext>
            </a:extLst>
          </p:cNvPr>
          <p:cNvSpPr txBox="1"/>
          <p:nvPr/>
        </p:nvSpPr>
        <p:spPr>
          <a:xfrm>
            <a:off x="5946161" y="0"/>
            <a:ext cx="2179682" cy="307777"/>
          </a:xfrm>
          <a:prstGeom prst="rect">
            <a:avLst/>
          </a:prstGeom>
          <a:noFill/>
        </p:spPr>
        <p:txBody>
          <a:bodyPr wrap="square" rtlCol="0">
            <a:spAutoFit/>
          </a:bodyPr>
          <a:lstStyle/>
          <a:p>
            <a:pPr algn="r"/>
            <a:r>
              <a:rPr lang="en-US" sz="1400" dirty="0">
                <a:latin typeface="+mj-lt"/>
              </a:rPr>
              <a:t>Chloë Polit</a:t>
            </a:r>
            <a:endParaRPr lang="en-US" sz="1400" dirty="0">
              <a:solidFill>
                <a:schemeClr val="tx1"/>
              </a:solidFill>
              <a:latin typeface="+mj-lt"/>
            </a:endParaRPr>
          </a:p>
        </p:txBody>
      </p:sp>
      <p:pic>
        <p:nvPicPr>
          <p:cNvPr id="8" name="Picture 7" descr="A comparison of a blue and black cover&#10;&#10;Description automatically generated">
            <a:extLst>
              <a:ext uri="{FF2B5EF4-FFF2-40B4-BE49-F238E27FC236}">
                <a16:creationId xmlns:a16="http://schemas.microsoft.com/office/drawing/2014/main" id="{2D0B26BD-81B4-9A54-0706-77AC658D4B9F}"/>
              </a:ext>
            </a:extLst>
          </p:cNvPr>
          <p:cNvPicPr>
            <a:picLocks noChangeAspect="1"/>
          </p:cNvPicPr>
          <p:nvPr/>
        </p:nvPicPr>
        <p:blipFill>
          <a:blip r:embed="rId3"/>
          <a:stretch>
            <a:fillRect/>
          </a:stretch>
        </p:blipFill>
        <p:spPr>
          <a:xfrm>
            <a:off x="4746812" y="1011399"/>
            <a:ext cx="3772348" cy="3805151"/>
          </a:xfrm>
          <a:prstGeom prst="rect">
            <a:avLst/>
          </a:prstGeom>
        </p:spPr>
      </p:pic>
      <p:sp>
        <p:nvSpPr>
          <p:cNvPr id="10" name="TextBox 9">
            <a:extLst>
              <a:ext uri="{FF2B5EF4-FFF2-40B4-BE49-F238E27FC236}">
                <a16:creationId xmlns:a16="http://schemas.microsoft.com/office/drawing/2014/main" id="{4DAFD6EF-7EC2-14AC-DD1B-0E1100F8B173}"/>
              </a:ext>
            </a:extLst>
          </p:cNvPr>
          <p:cNvSpPr txBox="1"/>
          <p:nvPr/>
        </p:nvSpPr>
        <p:spPr>
          <a:xfrm>
            <a:off x="4854388" y="4800600"/>
            <a:ext cx="708212" cy="230832"/>
          </a:xfrm>
          <a:prstGeom prst="rect">
            <a:avLst/>
          </a:prstGeom>
          <a:noFill/>
        </p:spPr>
        <p:txBody>
          <a:bodyPr wrap="square" rtlCol="0">
            <a:spAutoFit/>
          </a:bodyPr>
          <a:lstStyle/>
          <a:p>
            <a:pPr>
              <a:lnSpc>
                <a:spcPct val="90000"/>
              </a:lnSpc>
            </a:pPr>
            <a:r>
              <a:rPr lang="en-US" sz="1000" dirty="0"/>
              <a:t>[10]</a:t>
            </a:r>
          </a:p>
        </p:txBody>
      </p:sp>
    </p:spTree>
    <p:extLst>
      <p:ext uri="{BB962C8B-B14F-4D97-AF65-F5344CB8AC3E}">
        <p14:creationId xmlns:p14="http://schemas.microsoft.com/office/powerpoint/2010/main" val="543916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35" y="361950"/>
            <a:ext cx="8162366" cy="914400"/>
          </a:xfrm>
        </p:spPr>
        <p:txBody>
          <a:bodyPr/>
          <a:lstStyle/>
          <a:p>
            <a:r>
              <a:rPr lang="en-US" b="1" dirty="0"/>
              <a:t>solutions</a:t>
            </a:r>
          </a:p>
        </p:txBody>
      </p:sp>
      <p:sp>
        <p:nvSpPr>
          <p:cNvPr id="3" name="Content Placeholder 2"/>
          <p:cNvSpPr>
            <a:spLocks noGrp="1"/>
          </p:cNvSpPr>
          <p:nvPr>
            <p:ph sz="half" idx="1"/>
          </p:nvPr>
        </p:nvSpPr>
        <p:spPr>
          <a:xfrm>
            <a:off x="295835" y="1145754"/>
            <a:ext cx="4096944" cy="3559597"/>
          </a:xfrm>
        </p:spPr>
        <p:txBody>
          <a:bodyPr>
            <a:noAutofit/>
          </a:bodyPr>
          <a:lstStyle/>
          <a:p>
            <a:r>
              <a:rPr lang="en-US" sz="2000" dirty="0"/>
              <a:t>Decentralization and Diversification of infrastructure [2]</a:t>
            </a:r>
          </a:p>
          <a:p>
            <a:r>
              <a:rPr lang="en-US" sz="2000" dirty="0"/>
              <a:t>Enhance Cybersecurity Measures [10]</a:t>
            </a:r>
          </a:p>
          <a:p>
            <a:r>
              <a:rPr lang="en-US" sz="2000" dirty="0"/>
              <a:t>Investment in AI-Powered Predictive Maintenance [11]</a:t>
            </a:r>
          </a:p>
          <a:p>
            <a:r>
              <a:rPr lang="en-US" sz="2000" dirty="0"/>
              <a:t>Disaster Recovery and Response Planning</a:t>
            </a:r>
          </a:p>
          <a:p>
            <a:r>
              <a:rPr lang="en-US" sz="2000" dirty="0"/>
              <a:t>Sustainable Infrastructure Development</a:t>
            </a:r>
          </a:p>
          <a:p>
            <a:endParaRPr lang="en-US" sz="2000" dirty="0"/>
          </a:p>
        </p:txBody>
      </p:sp>
      <p:sp>
        <p:nvSpPr>
          <p:cNvPr id="5" name="Footer Placeholder 4"/>
          <p:cNvSpPr>
            <a:spLocks noGrp="1"/>
          </p:cNvSpPr>
          <p:nvPr>
            <p:ph type="ftr" sz="quarter" idx="11"/>
          </p:nvPr>
        </p:nvSpPr>
        <p:spPr/>
        <p:txBody>
          <a:bodyPr/>
          <a:lstStyle/>
          <a:p>
            <a:r>
              <a:rPr lang="sk-SK" dirty="0"/>
              <a:t>© 2024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8" name="TextBox 7">
            <a:extLst>
              <a:ext uri="{FF2B5EF4-FFF2-40B4-BE49-F238E27FC236}">
                <a16:creationId xmlns:a16="http://schemas.microsoft.com/office/drawing/2014/main" id="{98F4F23F-E1F1-34F4-1B92-DA4C47F95FA7}"/>
              </a:ext>
            </a:extLst>
          </p:cNvPr>
          <p:cNvSpPr txBox="1"/>
          <p:nvPr/>
        </p:nvSpPr>
        <p:spPr>
          <a:xfrm>
            <a:off x="5946161" y="0"/>
            <a:ext cx="2179682" cy="307777"/>
          </a:xfrm>
          <a:prstGeom prst="rect">
            <a:avLst/>
          </a:prstGeom>
          <a:noFill/>
        </p:spPr>
        <p:txBody>
          <a:bodyPr wrap="square" rtlCol="0">
            <a:spAutoFit/>
          </a:bodyPr>
          <a:lstStyle/>
          <a:p>
            <a:pPr algn="r"/>
            <a:r>
              <a:rPr lang="en-US" sz="1400" dirty="0">
                <a:latin typeface="+mj-lt"/>
              </a:rPr>
              <a:t>Chloë Polit</a:t>
            </a:r>
            <a:endParaRPr lang="en-US" sz="1400" dirty="0">
              <a:solidFill>
                <a:schemeClr val="tx1"/>
              </a:solidFill>
              <a:latin typeface="+mj-lt"/>
            </a:endParaRPr>
          </a:p>
        </p:txBody>
      </p:sp>
      <p:pic>
        <p:nvPicPr>
          <p:cNvPr id="9" name="Picture 8" descr="A group of logos with text&#10;&#10;Description automatically generated">
            <a:extLst>
              <a:ext uri="{FF2B5EF4-FFF2-40B4-BE49-F238E27FC236}">
                <a16:creationId xmlns:a16="http://schemas.microsoft.com/office/drawing/2014/main" id="{5690EA64-51C7-B815-D79B-616045EE3791}"/>
              </a:ext>
            </a:extLst>
          </p:cNvPr>
          <p:cNvPicPr>
            <a:picLocks noChangeAspect="1"/>
          </p:cNvPicPr>
          <p:nvPr/>
        </p:nvPicPr>
        <p:blipFill>
          <a:blip r:embed="rId3"/>
          <a:srcRect r="32145"/>
          <a:stretch/>
        </p:blipFill>
        <p:spPr>
          <a:xfrm>
            <a:off x="4392779" y="1251824"/>
            <a:ext cx="4571365" cy="2745921"/>
          </a:xfrm>
          <a:prstGeom prst="rect">
            <a:avLst/>
          </a:prstGeom>
        </p:spPr>
      </p:pic>
      <p:sp>
        <p:nvSpPr>
          <p:cNvPr id="12" name="Content Placeholder 11">
            <a:extLst>
              <a:ext uri="{FF2B5EF4-FFF2-40B4-BE49-F238E27FC236}">
                <a16:creationId xmlns:a16="http://schemas.microsoft.com/office/drawing/2014/main" id="{94624EA5-A42F-86F4-8A4E-C5857E34DD6B}"/>
              </a:ext>
            </a:extLst>
          </p:cNvPr>
          <p:cNvSpPr>
            <a:spLocks noGrp="1"/>
          </p:cNvSpPr>
          <p:nvPr>
            <p:ph sz="half" idx="2"/>
          </p:nvPr>
        </p:nvSpPr>
        <p:spPr>
          <a:xfrm>
            <a:off x="4724399" y="4028623"/>
            <a:ext cx="4239745" cy="676727"/>
          </a:xfrm>
        </p:spPr>
        <p:txBody>
          <a:bodyPr>
            <a:normAutofit/>
          </a:bodyPr>
          <a:lstStyle/>
          <a:p>
            <a:pPr marL="0" indent="0">
              <a:buNone/>
            </a:pPr>
            <a:r>
              <a:rPr lang="en-US" sz="1200" dirty="0"/>
              <a:t>Market snapshot: Predictive maintenance 2024[11]</a:t>
            </a:r>
          </a:p>
        </p:txBody>
      </p:sp>
    </p:spTree>
    <p:extLst>
      <p:ext uri="{BB962C8B-B14F-4D97-AF65-F5344CB8AC3E}">
        <p14:creationId xmlns:p14="http://schemas.microsoft.com/office/powerpoint/2010/main" val="1827312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519"/>
            <a:ext cx="8458200" cy="685434"/>
          </a:xfrm>
        </p:spPr>
        <p:txBody>
          <a:bodyPr/>
          <a:lstStyle/>
          <a:p>
            <a:r>
              <a:rPr lang="en-US" b="1" dirty="0"/>
              <a:t>References</a:t>
            </a:r>
          </a:p>
        </p:txBody>
      </p:sp>
      <p:sp>
        <p:nvSpPr>
          <p:cNvPr id="3" name="Content Placeholder 2"/>
          <p:cNvSpPr>
            <a:spLocks noGrp="1"/>
          </p:cNvSpPr>
          <p:nvPr>
            <p:ph idx="1"/>
          </p:nvPr>
        </p:nvSpPr>
        <p:spPr>
          <a:xfrm>
            <a:off x="0" y="712694"/>
            <a:ext cx="9144000" cy="4215287"/>
          </a:xfrm>
        </p:spPr>
        <p:txBody>
          <a:bodyPr lIns="91440">
            <a:noAutofit/>
          </a:bodyPr>
          <a:lstStyle/>
          <a:p>
            <a:pPr marL="0" indent="0">
              <a:spcBef>
                <a:spcPts val="600"/>
              </a:spcBef>
              <a:buNone/>
            </a:pPr>
            <a:r>
              <a:rPr lang="en-US" sz="1000" dirty="0"/>
              <a:t>[1] </a:t>
            </a:r>
            <a:r>
              <a:rPr lang="en-US" sz="1000" b="0" i="0" u="none" strike="noStrike" dirty="0">
                <a:effectLst/>
              </a:rPr>
              <a:t>Dr. A. </a:t>
            </a:r>
            <a:r>
              <a:rPr lang="en-US" sz="1000" b="0" i="0" u="none" strike="noStrike" dirty="0" err="1">
                <a:effectLst/>
              </a:rPr>
              <a:t>Shaji</a:t>
            </a:r>
            <a:r>
              <a:rPr lang="en-US" sz="1000" b="0" i="0" u="none" strike="noStrike" dirty="0">
                <a:effectLst/>
              </a:rPr>
              <a:t> George, "When Trust Fails: Examining Systemic Risk in the Digital Economy from the 2024 CrowdStrike Outage," </a:t>
            </a:r>
            <a:r>
              <a:rPr lang="en-US" sz="1000" b="0" i="1" u="none" strike="noStrike" dirty="0">
                <a:effectLst/>
              </a:rPr>
              <a:t>Partners Universal Multidisciplinary Research Journal</a:t>
            </a:r>
            <a:r>
              <a:rPr lang="en-US" sz="1000" b="0" i="0" u="none" strike="noStrike" dirty="0">
                <a:effectLst/>
              </a:rPr>
              <a:t>, Vol. 1, No. 2, pp. 134–152, 2024, </a:t>
            </a:r>
            <a:r>
              <a:rPr lang="en-US" sz="1000" b="0" i="0" dirty="0">
                <a:effectLst/>
                <a:hlinkClick r:id="rId3">
                  <a:extLst>
                    <a:ext uri="{A12FA001-AC4F-418D-AE19-62706E023703}">
                      <ahyp:hlinkClr xmlns:ahyp="http://schemas.microsoft.com/office/drawing/2018/hyperlinkcolor" val="tx"/>
                    </a:ext>
                  </a:extLst>
                </a:hlinkClick>
              </a:rPr>
              <a:t>https://doi.org/10.5281/zenodo.12828222</a:t>
            </a:r>
            <a:r>
              <a:rPr lang="en-US" sz="1000" b="0" i="0" u="none" strike="noStrike" dirty="0">
                <a:effectLst/>
              </a:rPr>
              <a:t> (accessed October 10, 2024).</a:t>
            </a:r>
          </a:p>
          <a:p>
            <a:pPr marL="0" indent="0">
              <a:spcBef>
                <a:spcPts val="600"/>
              </a:spcBef>
              <a:buNone/>
            </a:pPr>
            <a:r>
              <a:rPr lang="en-US" sz="1000" dirty="0"/>
              <a:t>[2] </a:t>
            </a:r>
            <a:r>
              <a:rPr lang="en-US" sz="1000" b="0" i="0" u="none" strike="noStrike" dirty="0">
                <a:effectLst/>
              </a:rPr>
              <a:t>Yassin Abdalla Abdelkarim, </a:t>
            </a:r>
            <a:r>
              <a:rPr lang="en-US" sz="1000" b="0" i="1" u="none" strike="noStrike" dirty="0">
                <a:effectLst/>
              </a:rPr>
              <a:t>Exploring the Preventive Contribution of Data Localization Against IT Outages: The CrowdStrike Case</a:t>
            </a:r>
            <a:r>
              <a:rPr lang="en-US" sz="1000" b="0" i="0" u="none" strike="noStrike" dirty="0">
                <a:effectLst/>
              </a:rPr>
              <a:t> (Egyptian Ministry of Justice; Leeds Beckett University, August 6, 2024), SSRN, </a:t>
            </a:r>
            <a:r>
              <a:rPr lang="en-US" sz="1000" b="0" i="0" dirty="0">
                <a:effectLst/>
                <a:hlinkClick r:id="rId4">
                  <a:extLst>
                    <a:ext uri="{A12FA001-AC4F-418D-AE19-62706E023703}">
                      <ahyp:hlinkClr xmlns:ahyp="http://schemas.microsoft.com/office/drawing/2018/hyperlinkcolor" val="tx"/>
                    </a:ext>
                  </a:extLst>
                </a:hlinkClick>
              </a:rPr>
              <a:t>https://papers.ssrn.com/sol3/papers.cfm?abstract_id=4929163</a:t>
            </a:r>
            <a:r>
              <a:rPr lang="en-US" sz="1000" b="0" i="0" u="none" strike="noStrike" dirty="0">
                <a:effectLst/>
              </a:rPr>
              <a:t> (accessed October 10, 2024).</a:t>
            </a:r>
          </a:p>
          <a:p>
            <a:pPr marL="0" indent="0">
              <a:spcBef>
                <a:spcPts val="600"/>
              </a:spcBef>
              <a:buNone/>
            </a:pPr>
            <a:r>
              <a:rPr lang="en-US" sz="1000" dirty="0"/>
              <a:t>[3] </a:t>
            </a:r>
            <a:r>
              <a:rPr lang="en-US" sz="1000" b="0" i="0" u="none" strike="noStrike" dirty="0">
                <a:effectLst/>
              </a:rPr>
              <a:t>Sayonara De </a:t>
            </a:r>
            <a:r>
              <a:rPr lang="en-US" sz="1000" b="0" i="0" u="none" strike="noStrike" dirty="0" err="1">
                <a:effectLst/>
              </a:rPr>
              <a:t>Zoysa</a:t>
            </a:r>
            <a:r>
              <a:rPr lang="en-US" sz="1000" b="0" i="0" u="none" strike="noStrike" dirty="0">
                <a:effectLst/>
              </a:rPr>
              <a:t>, </a:t>
            </a:r>
            <a:r>
              <a:rPr lang="en-US" sz="1000" b="0" i="1" u="none" strike="noStrike" dirty="0">
                <a:effectLst/>
              </a:rPr>
              <a:t>Microsoft Global Outages Caused by CrowdStrike Software Glitch</a:t>
            </a:r>
            <a:r>
              <a:rPr lang="en-US" sz="1000" b="0" i="0" u="none" strike="noStrike" dirty="0">
                <a:effectLst/>
              </a:rPr>
              <a:t> (2024), </a:t>
            </a:r>
            <a:r>
              <a:rPr lang="en-US" sz="1000" b="0" i="0" dirty="0">
                <a:effectLst/>
                <a:hlinkClick r:id="rId5">
                  <a:extLst>
                    <a:ext uri="{A12FA001-AC4F-418D-AE19-62706E023703}">
                      <ahyp:hlinkClr xmlns:ahyp="http://schemas.microsoft.com/office/drawing/2018/hyperlinkcolor" val="tx"/>
                    </a:ext>
                  </a:extLst>
                </a:hlinkClick>
              </a:rPr>
              <a:t>https://www.researchgate.net/profile/Sayonara-De-Zoysa/publication/382625564_Microsoft-global-outages_caused_by_CrowdStrike_software_glitch/links/66a61b9c4433ad480e80d589/Microsoft-global-outages-caused-by-CrowdStrike-software-glitch.pdf</a:t>
            </a:r>
            <a:r>
              <a:rPr lang="en-US" sz="1000" b="0" i="0" u="none" strike="noStrike" dirty="0">
                <a:effectLst/>
              </a:rPr>
              <a:t> (accessed October 10, 2024).</a:t>
            </a:r>
          </a:p>
          <a:p>
            <a:pPr marL="0" indent="0">
              <a:spcBef>
                <a:spcPts val="600"/>
              </a:spcBef>
              <a:buNone/>
            </a:pPr>
            <a:r>
              <a:rPr lang="en-US" sz="1000" dirty="0"/>
              <a:t>[4] </a:t>
            </a:r>
            <a:r>
              <a:rPr lang="en-US" sz="1000" b="0" i="0" u="none" strike="noStrike" dirty="0">
                <a:effectLst/>
              </a:rPr>
              <a:t>Pedro </a:t>
            </a:r>
            <a:r>
              <a:rPr lang="en-US" sz="1000" b="0" i="0" u="none" strike="noStrike" dirty="0" err="1">
                <a:effectLst/>
              </a:rPr>
              <a:t>Umbelino</a:t>
            </a:r>
            <a:r>
              <a:rPr lang="en-US" sz="1000" b="0" i="0" u="none" strike="noStrike" dirty="0">
                <a:effectLst/>
              </a:rPr>
              <a:t>, "CrowdStrike Outage Timeline and Analysis," </a:t>
            </a:r>
            <a:r>
              <a:rPr lang="en-US" sz="1000" b="0" i="1" u="none" strike="noStrike" dirty="0">
                <a:effectLst/>
              </a:rPr>
              <a:t>BitSight</a:t>
            </a:r>
            <a:r>
              <a:rPr lang="en-US" sz="1000" b="0" i="0" u="none" strike="noStrike" dirty="0">
                <a:effectLst/>
              </a:rPr>
              <a:t>, (2024), </a:t>
            </a:r>
            <a:r>
              <a:rPr lang="en-US" sz="1000" b="0" i="0" dirty="0">
                <a:effectLst/>
                <a:hlinkClick r:id="rId6">
                  <a:extLst>
                    <a:ext uri="{A12FA001-AC4F-418D-AE19-62706E023703}">
                      <ahyp:hlinkClr xmlns:ahyp="http://schemas.microsoft.com/office/drawing/2018/hyperlinkcolor" val="tx"/>
                    </a:ext>
                  </a:extLst>
                </a:hlinkClick>
              </a:rPr>
              <a:t>https://www.bitsight.com/blog/crowdstrike-outage-timeline-and-analysis</a:t>
            </a:r>
            <a:r>
              <a:rPr lang="en-US" sz="1000" b="0" i="0" u="none" strike="noStrike" dirty="0">
                <a:effectLst/>
              </a:rPr>
              <a:t> (accessed October 10, 2024).</a:t>
            </a:r>
          </a:p>
          <a:p>
            <a:pPr marL="0" indent="0">
              <a:spcBef>
                <a:spcPts val="600"/>
              </a:spcBef>
              <a:buNone/>
            </a:pPr>
            <a:r>
              <a:rPr lang="en-US" sz="1000" dirty="0"/>
              <a:t>[5] </a:t>
            </a:r>
            <a:r>
              <a:rPr lang="en-US" sz="1000" b="0" i="0" u="none" strike="noStrike" dirty="0" err="1">
                <a:effectLst/>
              </a:rPr>
              <a:t>Olugbenro</a:t>
            </a:r>
            <a:r>
              <a:rPr lang="en-US" sz="1000" b="0" i="0" u="none" strike="noStrike" dirty="0">
                <a:effectLst/>
              </a:rPr>
              <a:t> </a:t>
            </a:r>
            <a:r>
              <a:rPr lang="en-US" sz="1000" b="0" i="0" u="none" strike="noStrike" dirty="0" err="1">
                <a:effectLst/>
              </a:rPr>
              <a:t>Ogundipe</a:t>
            </a:r>
            <a:r>
              <a:rPr lang="en-US" sz="1000" b="0" i="0" u="none" strike="noStrike" dirty="0">
                <a:effectLst/>
              </a:rPr>
              <a:t>, </a:t>
            </a:r>
            <a:r>
              <a:rPr lang="en-US" sz="1000" b="0" i="1" u="none" strike="noStrike" dirty="0">
                <a:effectLst/>
              </a:rPr>
              <a:t>The Shaky Foundation of Global Technology: A Case Study of the 2024 CrowdStrike Outage</a:t>
            </a:r>
            <a:r>
              <a:rPr lang="en-US" sz="1000" b="0" i="0" u="none" strike="noStrike" dirty="0">
                <a:effectLst/>
              </a:rPr>
              <a:t>(2024), </a:t>
            </a:r>
            <a:r>
              <a:rPr lang="en-US" sz="1000" b="0" i="0" dirty="0">
                <a:effectLst/>
                <a:hlinkClick r:id="rId7">
                  <a:extLst>
                    <a:ext uri="{A12FA001-AC4F-418D-AE19-62706E023703}">
                      <ahyp:hlinkClr xmlns:ahyp="http://schemas.microsoft.com/office/drawing/2018/hyperlinkcolor" val="tx"/>
                    </a:ext>
                  </a:extLst>
                </a:hlinkClick>
              </a:rPr>
              <a:t>https://www.researchgate.net/profile/Olugbenro-Ogundipe/publication/384191414_The_shaky_foundation_of_global_technology_A_case_study_of_the_2024_crowdstrike_outage/links/66ed971119c9496b1faf0cec/The-shaky-foundation-of-global-technology-A-case-study-of-the-2024-crowdstrike-outage.pdf</a:t>
            </a:r>
            <a:r>
              <a:rPr lang="en-US" sz="1000" b="0" i="0" u="none" strike="noStrike" dirty="0">
                <a:effectLst/>
              </a:rPr>
              <a:t> (accessed October 10, 2024). </a:t>
            </a:r>
            <a:endParaRPr lang="en-US" sz="1000" dirty="0"/>
          </a:p>
          <a:p>
            <a:pPr marL="0" indent="0">
              <a:spcBef>
                <a:spcPts val="600"/>
              </a:spcBef>
              <a:buNone/>
            </a:pPr>
            <a:r>
              <a:rPr lang="en-US" sz="1000" b="0" i="0" u="none" strike="noStrike" dirty="0">
                <a:effectLst/>
              </a:rPr>
              <a:t>[6] FlightAware, "Live Airline Flight Cancellations Info &amp; Statistics," (July 2024), </a:t>
            </a:r>
            <a:r>
              <a:rPr lang="en-US" sz="1000" b="0" i="0" dirty="0">
                <a:effectLst/>
                <a:hlinkClick r:id="rId8">
                  <a:extLst>
                    <a:ext uri="{A12FA001-AC4F-418D-AE19-62706E023703}">
                      <ahyp:hlinkClr xmlns:ahyp="http://schemas.microsoft.com/office/drawing/2018/hyperlinkcolor" val="tx"/>
                    </a:ext>
                  </a:extLst>
                </a:hlinkClick>
              </a:rPr>
              <a:t>https://www.flightaware.com/live/cancelled</a:t>
            </a:r>
            <a:r>
              <a:rPr lang="en-US" sz="1000" b="0" i="0" u="none" strike="noStrike" dirty="0">
                <a:effectLst/>
              </a:rPr>
              <a:t> (Accessed: October 11, 2024).</a:t>
            </a:r>
          </a:p>
          <a:p>
            <a:pPr marL="0" indent="0">
              <a:spcBef>
                <a:spcPts val="600"/>
              </a:spcBef>
              <a:buNone/>
            </a:pPr>
            <a:r>
              <a:rPr lang="en-US" sz="1000" b="0" i="0" u="none" strike="noStrike" dirty="0">
                <a:effectLst/>
              </a:rPr>
              <a:t>[7] </a:t>
            </a:r>
            <a:r>
              <a:rPr lang="en-US" sz="1000" b="0" i="0" u="none" strike="noStrike" dirty="0" err="1">
                <a:effectLst/>
              </a:rPr>
              <a:t>Korkali</a:t>
            </a:r>
            <a:r>
              <a:rPr lang="en-US" sz="1000" b="0" i="0" u="none" strike="noStrike" dirty="0">
                <a:effectLst/>
              </a:rPr>
              <a:t>, M., Veneman, J., Tivnan, B., et al. "Reducing Cascading Failure Risk Increasing Infrastructure Network Interdependence," </a:t>
            </a:r>
            <a:r>
              <a:rPr lang="en-US" sz="1000" b="0" i="1" u="none" strike="noStrike" dirty="0">
                <a:effectLst/>
              </a:rPr>
              <a:t>Scientific Reports</a:t>
            </a:r>
            <a:r>
              <a:rPr lang="en-US" sz="1000" b="0" i="0" u="none" strike="noStrike" dirty="0">
                <a:effectLst/>
              </a:rPr>
              <a:t> 7, 44499 (2017). </a:t>
            </a:r>
            <a:r>
              <a:rPr lang="en-US" sz="1000" b="0" i="0" dirty="0">
                <a:effectLst/>
                <a:hlinkClick r:id="rId9">
                  <a:extLst>
                    <a:ext uri="{A12FA001-AC4F-418D-AE19-62706E023703}">
                      <ahyp:hlinkClr xmlns:ahyp="http://schemas.microsoft.com/office/drawing/2018/hyperlinkcolor" val="tx"/>
                    </a:ext>
                  </a:extLst>
                </a:hlinkClick>
              </a:rPr>
              <a:t>https://doi.org/10.1038/srep44499</a:t>
            </a:r>
            <a:r>
              <a:rPr lang="en-US" sz="1000" b="0" i="0" u="none" strike="noStrike" dirty="0">
                <a:effectLst/>
              </a:rPr>
              <a:t> (Accessed: October 11, 2024).</a:t>
            </a:r>
          </a:p>
          <a:p>
            <a:pPr marL="0" indent="0">
              <a:spcBef>
                <a:spcPts val="600"/>
              </a:spcBef>
              <a:buNone/>
            </a:pPr>
            <a:r>
              <a:rPr lang="en-US" sz="1000" dirty="0"/>
              <a:t>[8] </a:t>
            </a:r>
            <a:r>
              <a:rPr lang="en-US" sz="1000" b="0" i="0" u="none" strike="noStrike" dirty="0" err="1">
                <a:effectLst/>
              </a:rPr>
              <a:t>CivicScience</a:t>
            </a:r>
            <a:r>
              <a:rPr lang="en-US" sz="1000" b="0" i="0" u="none" strike="noStrike" dirty="0">
                <a:effectLst/>
              </a:rPr>
              <a:t>, "Global Internet Outage: Are Americans Concerned Over Internet Infrastructure?" (2023), </a:t>
            </a:r>
            <a:r>
              <a:rPr lang="en-US" sz="1000" b="0" i="0" dirty="0">
                <a:effectLst/>
                <a:hlinkClick r:id="rId10">
                  <a:extLst>
                    <a:ext uri="{A12FA001-AC4F-418D-AE19-62706E023703}">
                      <ahyp:hlinkClr xmlns:ahyp="http://schemas.microsoft.com/office/drawing/2018/hyperlinkcolor" val="tx"/>
                    </a:ext>
                  </a:extLst>
                </a:hlinkClick>
              </a:rPr>
              <a:t>https://civicscience.com/global-internet-outage-are-americans-concerned-over-internet-infrastructure/</a:t>
            </a:r>
            <a:r>
              <a:rPr lang="en-US" sz="1000" b="0" i="0" u="none" strike="noStrike" dirty="0">
                <a:effectLst/>
              </a:rPr>
              <a:t> (Accessed: October 11, 2024).</a:t>
            </a:r>
          </a:p>
          <a:p>
            <a:pPr marL="0" indent="0">
              <a:spcBef>
                <a:spcPts val="600"/>
              </a:spcBef>
              <a:buNone/>
            </a:pPr>
            <a:r>
              <a:rPr lang="en-US" sz="1000" dirty="0"/>
              <a:t>[9] </a:t>
            </a:r>
            <a:r>
              <a:rPr lang="en-US" sz="1000" b="0" i="0" u="none" strike="noStrike" dirty="0">
                <a:effectLst/>
              </a:rPr>
              <a:t>Live Data Technologies, "Preparing for an IT Outage?" (June 2023), </a:t>
            </a:r>
            <a:r>
              <a:rPr lang="en-US" sz="1000" b="0" i="0" dirty="0">
                <a:effectLst/>
                <a:hlinkClick r:id="rId11">
                  <a:extLst>
                    <a:ext uri="{A12FA001-AC4F-418D-AE19-62706E023703}">
                      <ahyp:hlinkClr xmlns:ahyp="http://schemas.microsoft.com/office/drawing/2018/hyperlinkcolor" val="tx"/>
                    </a:ext>
                  </a:extLst>
                </a:hlinkClick>
              </a:rPr>
              <a:t>https://www.livedatatechnologies.com</a:t>
            </a:r>
            <a:r>
              <a:rPr lang="en-US" sz="1000" b="0" i="0" u="none" strike="noStrike" dirty="0">
                <a:effectLst/>
              </a:rPr>
              <a:t> (Accessed: October 11, 2024).</a:t>
            </a:r>
          </a:p>
          <a:p>
            <a:pPr marL="0" indent="0">
              <a:spcBef>
                <a:spcPts val="600"/>
              </a:spcBef>
              <a:buNone/>
            </a:pPr>
            <a:r>
              <a:rPr lang="en-US" sz="1000" dirty="0"/>
              <a:t>[10] </a:t>
            </a:r>
            <a:r>
              <a:rPr lang="en-US" sz="1000" b="0" i="0" u="none" strike="noStrike" dirty="0">
                <a:effectLst/>
              </a:rPr>
              <a:t>DOT Security, "The Difference Between Reactive and Proactive Cybersecurity Measures," (2023), </a:t>
            </a:r>
            <a:r>
              <a:rPr lang="en-US" sz="1000" b="0" i="0" dirty="0">
                <a:effectLst/>
                <a:hlinkClick r:id="rId12">
                  <a:extLst>
                    <a:ext uri="{A12FA001-AC4F-418D-AE19-62706E023703}">
                      <ahyp:hlinkClr xmlns:ahyp="http://schemas.microsoft.com/office/drawing/2018/hyperlinkcolor" val="tx"/>
                    </a:ext>
                  </a:extLst>
                </a:hlinkClick>
              </a:rPr>
              <a:t>https://dotsecurity.com/insights/blog-reactive-proactive-cybersecurity-measures</a:t>
            </a:r>
            <a:r>
              <a:rPr lang="en-US" sz="1000" b="0" i="0" u="none" strike="noStrike" dirty="0">
                <a:effectLst/>
              </a:rPr>
              <a:t> (Accessed: October 11, 2024).</a:t>
            </a:r>
            <a:endParaRPr lang="en-US" sz="1000" dirty="0"/>
          </a:p>
          <a:p>
            <a:pPr marL="0" indent="0">
              <a:spcBef>
                <a:spcPts val="600"/>
              </a:spcBef>
              <a:buNone/>
            </a:pPr>
            <a:r>
              <a:rPr lang="en-US" sz="1000" b="0" i="0" u="none" strike="noStrike" dirty="0">
                <a:effectLst/>
              </a:rPr>
              <a:t>[11] IoT Analytics, "Predictive Maintenance Market: Insights and Trends," (2024), </a:t>
            </a:r>
            <a:r>
              <a:rPr lang="en-US" sz="1000" b="0" i="0" dirty="0">
                <a:effectLst/>
                <a:hlinkClick r:id="rId13">
                  <a:extLst>
                    <a:ext uri="{A12FA001-AC4F-418D-AE19-62706E023703}">
                      <ahyp:hlinkClr xmlns:ahyp="http://schemas.microsoft.com/office/drawing/2018/hyperlinkcolor" val="tx"/>
                    </a:ext>
                  </a:extLst>
                </a:hlinkClick>
              </a:rPr>
              <a:t>https://iot-analytics.com/predictive-maintenance-market/</a:t>
            </a:r>
            <a:r>
              <a:rPr lang="en-US" sz="1000" b="0" i="0" u="none" strike="noStrike" dirty="0">
                <a:effectLst/>
              </a:rPr>
              <a:t> (Accessed: October 11, 2024).</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a:extLst>
              <a:ext uri="{FF2B5EF4-FFF2-40B4-BE49-F238E27FC236}">
                <a16:creationId xmlns:a16="http://schemas.microsoft.com/office/drawing/2014/main" id="{23120C88-5D8C-C91E-3058-25ACA3A2D8C7}"/>
              </a:ext>
            </a:extLst>
          </p:cNvPr>
          <p:cNvSpPr txBox="1"/>
          <p:nvPr/>
        </p:nvSpPr>
        <p:spPr>
          <a:xfrm>
            <a:off x="5946161" y="0"/>
            <a:ext cx="2179682" cy="307777"/>
          </a:xfrm>
          <a:prstGeom prst="rect">
            <a:avLst/>
          </a:prstGeom>
          <a:noFill/>
        </p:spPr>
        <p:txBody>
          <a:bodyPr wrap="square" rtlCol="0">
            <a:spAutoFit/>
          </a:bodyPr>
          <a:lstStyle/>
          <a:p>
            <a:pPr algn="r"/>
            <a:r>
              <a:rPr lang="en-US" sz="1400" dirty="0">
                <a:latin typeface="+mj-lt"/>
              </a:rPr>
              <a:t>Chloë Polit</a:t>
            </a:r>
            <a:endParaRPr lang="en-US" sz="1400" dirty="0">
              <a:solidFill>
                <a:schemeClr val="tx1"/>
              </a:solidFill>
              <a:latin typeface="+mj-lt"/>
            </a:endParaRPr>
          </a:p>
        </p:txBody>
      </p:sp>
    </p:spTree>
    <p:extLst>
      <p:ext uri="{BB962C8B-B14F-4D97-AF65-F5344CB8AC3E}">
        <p14:creationId xmlns:p14="http://schemas.microsoft.com/office/powerpoint/2010/main" val="66329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ea typeface="Cambria"/>
              </a:rPr>
              <a:t>Trusting deep-fake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Tien Nguyen</a:t>
            </a:r>
            <a:endParaRPr lang="en-US" dirty="0">
              <a:ea typeface="Cambria"/>
            </a:endParaRP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295597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Conclusion</a:t>
            </a:r>
          </a:p>
        </p:txBody>
      </p:sp>
      <p:sp>
        <p:nvSpPr>
          <p:cNvPr id="3" name="Content Placeholder 2"/>
          <p:cNvSpPr>
            <a:spLocks noGrp="1"/>
          </p:cNvSpPr>
          <p:nvPr>
            <p:ph sz="half" idx="1"/>
          </p:nvPr>
        </p:nvSpPr>
        <p:spPr>
          <a:xfrm>
            <a:off x="685800" y="1294796"/>
            <a:ext cx="7565168" cy="3410555"/>
          </a:xfrm>
        </p:spPr>
        <p:txBody>
          <a:bodyPr vert="horz" lIns="91436" tIns="45718" rIns="91436" bIns="45718" rtlCol="0" anchor="t">
            <a:normAutofit/>
          </a:bodyPr>
          <a:lstStyle/>
          <a:p>
            <a:pPr marL="205740" indent="-205740"/>
            <a:r>
              <a:rPr lang="en-US" dirty="0">
                <a:ea typeface="Cambria"/>
              </a:rPr>
              <a:t>Know how to use Deep-Fake is the best way to avoid Deep-Fake.</a:t>
            </a:r>
          </a:p>
          <a:p>
            <a:pPr marL="205740" indent="-205740"/>
            <a:endParaRPr lang="en-US" dirty="0">
              <a:ea typeface="Cambria"/>
            </a:endParaRPr>
          </a:p>
          <a:p>
            <a:pPr marL="205740" indent="-205740"/>
            <a:r>
              <a:rPr lang="en-US" dirty="0">
                <a:ea typeface="Cambria"/>
              </a:rPr>
              <a:t>Misusing deep-fake could cause unreversible consequences.</a:t>
            </a:r>
          </a:p>
          <a:p>
            <a:pPr marL="205740" indent="-205740"/>
            <a:endParaRPr lang="en-US" dirty="0">
              <a:ea typeface="Cambria"/>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ea typeface="Cambria"/>
              </a:rPr>
              <a:t>Tien Nguyen</a:t>
            </a:r>
          </a:p>
        </p:txBody>
      </p:sp>
    </p:spTree>
    <p:extLst>
      <p:ext uri="{BB962C8B-B14F-4D97-AF65-F5344CB8AC3E}">
        <p14:creationId xmlns:p14="http://schemas.microsoft.com/office/powerpoint/2010/main" val="394273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What is deep-fake?</a:t>
            </a:r>
            <a:endParaRPr lang="en-US" dirty="0"/>
          </a:p>
        </p:txBody>
      </p:sp>
      <p:sp>
        <p:nvSpPr>
          <p:cNvPr id="3" name="Content Placeholder 2"/>
          <p:cNvSpPr>
            <a:spLocks noGrp="1"/>
          </p:cNvSpPr>
          <p:nvPr>
            <p:ph sz="half" idx="1"/>
          </p:nvPr>
        </p:nvSpPr>
        <p:spPr>
          <a:xfrm>
            <a:off x="685800" y="1305579"/>
            <a:ext cx="4039121" cy="3399772"/>
          </a:xfrm>
        </p:spPr>
        <p:txBody>
          <a:bodyPr vert="horz" lIns="91436" tIns="45718" rIns="91436" bIns="45718" rtlCol="0" anchor="t">
            <a:normAutofit lnSpcReduction="10000"/>
          </a:bodyPr>
          <a:lstStyle/>
          <a:p>
            <a:pPr marL="205740" indent="-205740"/>
            <a:r>
              <a:rPr lang="en-US" dirty="0">
                <a:ea typeface="Cambria"/>
              </a:rPr>
              <a:t>The term was coined in 2017 by a Reddit moderator [3].</a:t>
            </a:r>
            <a:endParaRPr lang="en-US"/>
          </a:p>
          <a:p>
            <a:pPr marL="205740" indent="-205740"/>
            <a:endParaRPr lang="en-US" dirty="0">
              <a:ea typeface="Cambria"/>
            </a:endParaRPr>
          </a:p>
          <a:p>
            <a:pPr marL="205740" indent="-205740"/>
            <a:r>
              <a:rPr lang="en-US" dirty="0">
                <a:ea typeface="Cambria"/>
              </a:rPr>
              <a:t>Audio, images or videos are generated using AI tool, to create the likeliness of real or non-existent people. [1]</a:t>
            </a:r>
            <a:endParaRPr lang="en-US"/>
          </a:p>
          <a:p>
            <a:pPr marL="205740" indent="-205740"/>
            <a:endParaRPr lang="en-US" dirty="0">
              <a:ea typeface="Cambria"/>
            </a:endParaRPr>
          </a:p>
          <a:p>
            <a:pPr marL="205740" indent="-205740"/>
            <a:r>
              <a:rPr lang="en-US" dirty="0">
                <a:ea typeface="Cambria"/>
              </a:rPr>
              <a:t>Deep-Fake is derived from combination of deep learning concept with something fake. [2]</a:t>
            </a:r>
            <a:endParaRPr lang="en-US" dirty="0"/>
          </a:p>
          <a:p>
            <a:pPr marL="205740" indent="-205740"/>
            <a:endParaRPr lang="en-US" dirty="0">
              <a:ea typeface="Cambria"/>
            </a:endParaRPr>
          </a:p>
          <a:p>
            <a:pPr marL="205740" indent="-205740"/>
            <a:endParaRPr lang="en-US" dirty="0">
              <a:ea typeface="Cambria"/>
            </a:endParaRPr>
          </a:p>
          <a:p>
            <a:pPr marL="205740" indent="-205740"/>
            <a:endParaRPr lang="en-US" dirty="0">
              <a:ea typeface="Cambria"/>
            </a:endParaRPr>
          </a:p>
        </p:txBody>
      </p:sp>
      <p:pic>
        <p:nvPicPr>
          <p:cNvPr id="8" name="Content Placeholder 7" descr="A person with a grid on her face&#10;&#10;Description automatically generated">
            <a:extLst>
              <a:ext uri="{FF2B5EF4-FFF2-40B4-BE49-F238E27FC236}">
                <a16:creationId xmlns:a16="http://schemas.microsoft.com/office/drawing/2014/main" id="{BE375648-AFE1-215B-2A16-FB4A184F0784}"/>
              </a:ext>
            </a:extLst>
          </p:cNvPr>
          <p:cNvPicPr>
            <a:picLocks noGrp="1" noChangeAspect="1"/>
          </p:cNvPicPr>
          <p:nvPr>
            <p:ph sz="half" idx="2"/>
          </p:nvPr>
        </p:nvPicPr>
        <p:blipFill>
          <a:blip r:embed="rId3"/>
          <a:stretch>
            <a:fillRect/>
          </a:stretch>
        </p:blipFill>
        <p:spPr>
          <a:xfrm>
            <a:off x="4719487" y="1641693"/>
            <a:ext cx="3881886" cy="2182483"/>
          </a:xfrm>
          <a:ln>
            <a:solidFill>
              <a:schemeClr val="bg1"/>
            </a:solidFill>
          </a:ln>
        </p:spPr>
      </p:pic>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ea typeface="Cambria"/>
              </a:rPr>
              <a:t>Tien Nguyen</a:t>
            </a:r>
          </a:p>
        </p:txBody>
      </p:sp>
      <p:sp>
        <p:nvSpPr>
          <p:cNvPr id="10" name="TextBox 9">
            <a:extLst>
              <a:ext uri="{FF2B5EF4-FFF2-40B4-BE49-F238E27FC236}">
                <a16:creationId xmlns:a16="http://schemas.microsoft.com/office/drawing/2014/main" id="{B820F5B4-3C95-9137-E2CB-E2885EAED3AE}"/>
              </a:ext>
            </a:extLst>
          </p:cNvPr>
          <p:cNvSpPr txBox="1"/>
          <p:nvPr/>
        </p:nvSpPr>
        <p:spPr>
          <a:xfrm>
            <a:off x="4723160" y="3831064"/>
            <a:ext cx="2303836" cy="203133"/>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800" dirty="0"/>
              <a:t>https://builtin.com/machine-learning/deepfake</a:t>
            </a:r>
            <a:endParaRPr lang="en-US" sz="800" dirty="0">
              <a:ea typeface="Cambria"/>
            </a:endParaRPr>
          </a:p>
        </p:txBody>
      </p:sp>
    </p:spTree>
    <p:extLst>
      <p:ext uri="{BB962C8B-B14F-4D97-AF65-F5344CB8AC3E}">
        <p14:creationId xmlns:p14="http://schemas.microsoft.com/office/powerpoint/2010/main" val="1603274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Spread of misinformation</a:t>
            </a:r>
            <a:endParaRPr lang="en-US" dirty="0" err="1"/>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ea typeface="Cambria"/>
              </a:rPr>
              <a:t>Tien Nguyen</a:t>
            </a:r>
          </a:p>
        </p:txBody>
      </p:sp>
      <p:sp>
        <p:nvSpPr>
          <p:cNvPr id="13" name="Content Placeholder 12">
            <a:extLst>
              <a:ext uri="{FF2B5EF4-FFF2-40B4-BE49-F238E27FC236}">
                <a16:creationId xmlns:a16="http://schemas.microsoft.com/office/drawing/2014/main" id="{9F7B920A-AC75-883B-E7B9-276DE8A3B0F7}"/>
              </a:ext>
            </a:extLst>
          </p:cNvPr>
          <p:cNvSpPr>
            <a:spLocks noGrp="1"/>
          </p:cNvSpPr>
          <p:nvPr>
            <p:ph sz="half" idx="1"/>
          </p:nvPr>
        </p:nvSpPr>
        <p:spPr/>
        <p:txBody>
          <a:bodyPr vert="horz" lIns="91436" tIns="45718" rIns="91436" bIns="45718" rtlCol="0" anchor="t">
            <a:normAutofit/>
          </a:bodyPr>
          <a:lstStyle/>
          <a:p>
            <a:pPr marL="205740" indent="-205740"/>
            <a:r>
              <a:rPr lang="en-US" dirty="0">
                <a:ea typeface="Cambria"/>
              </a:rPr>
              <a:t>Deep-fake is used to spread wrong information during war/ elections or political events.</a:t>
            </a:r>
          </a:p>
          <a:p>
            <a:pPr marL="411480" lvl="1" indent="-205740">
              <a:buFont typeface="Calibri" pitchFamily="18" charset="0"/>
              <a:buChar char="-"/>
            </a:pPr>
            <a:r>
              <a:rPr lang="en-US" dirty="0">
                <a:ea typeface="Cambria"/>
              </a:rPr>
              <a:t>A fake video of Volodymyr Zelensky, the president of Ukraine, announcing a surrender [4].</a:t>
            </a:r>
            <a:endParaRPr lang="en-US" dirty="0">
              <a:latin typeface="Cambria"/>
              <a:ea typeface="Cambria"/>
              <a:cs typeface="Calibri"/>
            </a:endParaRPr>
          </a:p>
          <a:p>
            <a:pPr marL="411480" lvl="1" indent="-205740">
              <a:buFont typeface="Calibri" pitchFamily="18" charset="0"/>
              <a:buChar char="-"/>
            </a:pPr>
            <a:r>
              <a:rPr lang="en-US" dirty="0">
                <a:ea typeface="Cambria"/>
              </a:rPr>
              <a:t>Thousands of New </a:t>
            </a:r>
            <a:r>
              <a:rPr lang="en-US" dirty="0" err="1">
                <a:ea typeface="Cambria"/>
              </a:rPr>
              <a:t>Hamshire</a:t>
            </a:r>
            <a:r>
              <a:rPr lang="en-US" dirty="0">
                <a:ea typeface="Cambria"/>
              </a:rPr>
              <a:t> residents received a call from deep-fake President Biden saying "Your vote makes a difference in November, not this Tuesday [5].</a:t>
            </a:r>
          </a:p>
          <a:p>
            <a:pPr marL="411480" lvl="1" indent="-205740">
              <a:buFont typeface="Calibri" pitchFamily="18" charset="0"/>
              <a:buChar char="-"/>
            </a:pPr>
            <a:r>
              <a:rPr lang="en-US" dirty="0" err="1">
                <a:ea typeface="Cambria"/>
              </a:rPr>
              <a:t>DeSanti's</a:t>
            </a:r>
            <a:r>
              <a:rPr lang="en-US" dirty="0">
                <a:ea typeface="Cambria"/>
              </a:rPr>
              <a:t> campaign against Donald Trump who was running for president in 2023 [7]</a:t>
            </a:r>
          </a:p>
          <a:p>
            <a:pPr marL="411480" lvl="1" indent="-205740">
              <a:buFont typeface="Calibri" pitchFamily="18" charset="0"/>
              <a:buChar char="-"/>
            </a:pPr>
            <a:endParaRPr lang="en-US" dirty="0">
              <a:ea typeface="Cambria"/>
            </a:endParaRPr>
          </a:p>
          <a:p>
            <a:pPr marL="411480" lvl="1" indent="-205740">
              <a:buFont typeface="Calibri" pitchFamily="18" charset="0"/>
              <a:buChar char="-"/>
            </a:pPr>
            <a:endParaRPr lang="en-US" dirty="0">
              <a:ea typeface="Cambria"/>
            </a:endParaRPr>
          </a:p>
          <a:p>
            <a:pPr marL="205740" indent="-205740"/>
            <a:endParaRPr lang="en-US" dirty="0">
              <a:ea typeface="Cambria"/>
            </a:endParaRPr>
          </a:p>
        </p:txBody>
      </p:sp>
      <p:pic>
        <p:nvPicPr>
          <p:cNvPr id="18" name="Content Placeholder 17" descr="A collage of a person and person&#10;&#10;Description automatically generated">
            <a:extLst>
              <a:ext uri="{FF2B5EF4-FFF2-40B4-BE49-F238E27FC236}">
                <a16:creationId xmlns:a16="http://schemas.microsoft.com/office/drawing/2014/main" id="{D3D63F9A-EC1F-B8EB-F83B-5567A55820A6}"/>
              </a:ext>
            </a:extLst>
          </p:cNvPr>
          <p:cNvPicPr>
            <a:picLocks noGrp="1" noChangeAspect="1"/>
          </p:cNvPicPr>
          <p:nvPr>
            <p:ph sz="half" idx="2"/>
          </p:nvPr>
        </p:nvPicPr>
        <p:blipFill>
          <a:blip r:embed="rId3"/>
          <a:stretch>
            <a:fillRect/>
          </a:stretch>
        </p:blipFill>
        <p:spPr>
          <a:xfrm>
            <a:off x="4983192" y="1349939"/>
            <a:ext cx="3733800" cy="2107194"/>
          </a:xfrm>
        </p:spPr>
      </p:pic>
      <p:sp>
        <p:nvSpPr>
          <p:cNvPr id="19" name="TextBox 18">
            <a:extLst>
              <a:ext uri="{FF2B5EF4-FFF2-40B4-BE49-F238E27FC236}">
                <a16:creationId xmlns:a16="http://schemas.microsoft.com/office/drawing/2014/main" id="{DF37BD58-A62F-27B8-DA21-138FF0FEB617}"/>
              </a:ext>
            </a:extLst>
          </p:cNvPr>
          <p:cNvSpPr txBox="1"/>
          <p:nvPr/>
        </p:nvSpPr>
        <p:spPr>
          <a:xfrm>
            <a:off x="4909450" y="3525946"/>
            <a:ext cx="3716149"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800" dirty="0">
                <a:ea typeface="+mn-lt"/>
                <a:cs typeface="+mn-lt"/>
              </a:rPr>
              <a:t>[7] “Video from Republican presidential candidate and Florida Gov. Ron DeSantis includes an image with three fake photos of former President Donald Trump and Dr. Anthony Fauci hugging. These three images appear to be AI-generated. “</a:t>
            </a:r>
            <a:endParaRPr lang="en-US" sz="800" dirty="0">
              <a:ea typeface="Cambria"/>
            </a:endParaRPr>
          </a:p>
        </p:txBody>
      </p:sp>
    </p:spTree>
    <p:extLst>
      <p:ext uri="{BB962C8B-B14F-4D97-AF65-F5344CB8AC3E}">
        <p14:creationId xmlns:p14="http://schemas.microsoft.com/office/powerpoint/2010/main" val="4240222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As a method of fraud</a:t>
            </a:r>
          </a:p>
        </p:txBody>
      </p:sp>
      <p:sp>
        <p:nvSpPr>
          <p:cNvPr id="3" name="Content Placeholder 2"/>
          <p:cNvSpPr>
            <a:spLocks noGrp="1"/>
          </p:cNvSpPr>
          <p:nvPr>
            <p:ph sz="half" idx="1"/>
          </p:nvPr>
        </p:nvSpPr>
        <p:spPr>
          <a:xfrm>
            <a:off x="685800" y="1305579"/>
            <a:ext cx="4039121" cy="3399772"/>
          </a:xfrm>
        </p:spPr>
        <p:txBody>
          <a:bodyPr vert="horz" lIns="91436" tIns="45718" rIns="91436" bIns="45718" rtlCol="0" anchor="t">
            <a:normAutofit/>
          </a:bodyPr>
          <a:lstStyle/>
          <a:p>
            <a:pPr marL="205740" indent="-205740"/>
            <a:r>
              <a:rPr lang="en-US" dirty="0">
                <a:ea typeface="Cambria"/>
              </a:rPr>
              <a:t>Everyone can be the target of deep-fake. Especially, big </a:t>
            </a:r>
            <a:r>
              <a:rPr lang="en-US">
                <a:ea typeface="Cambria"/>
              </a:rPr>
              <a:t>cooporations.</a:t>
            </a:r>
            <a:endParaRPr lang="en-US"/>
          </a:p>
          <a:p>
            <a:pPr marL="411480" lvl="1" indent="-205740">
              <a:buFont typeface="Courier New" pitchFamily="34" charset="0"/>
              <a:buChar char="o"/>
            </a:pPr>
            <a:r>
              <a:rPr lang="en-US">
                <a:ea typeface="+mn-lt"/>
                <a:cs typeface="+mn-lt"/>
              </a:rPr>
              <a:t>87% professionals</a:t>
            </a:r>
            <a:r>
              <a:rPr lang="en-US" dirty="0">
                <a:ea typeface="+mn-lt"/>
                <a:cs typeface="+mn-lt"/>
              </a:rPr>
              <a:t> would make a payment if instructed by their CEO or CFO, and </a:t>
            </a:r>
            <a:r>
              <a:rPr lang="en-US">
                <a:ea typeface="+mn-lt"/>
                <a:cs typeface="+mn-lt"/>
              </a:rPr>
              <a:t>57% can do so </a:t>
            </a:r>
            <a:r>
              <a:rPr lang="en-US" dirty="0">
                <a:ea typeface="+mn-lt"/>
                <a:cs typeface="+mn-lt"/>
              </a:rPr>
              <a:t>without needing extra </a:t>
            </a:r>
            <a:r>
              <a:rPr lang="en-US">
                <a:ea typeface="+mn-lt"/>
                <a:cs typeface="+mn-lt"/>
              </a:rPr>
              <a:t>approval. [9]</a:t>
            </a:r>
            <a:endParaRPr lang="en-US" dirty="0">
              <a:ea typeface="+mn-lt"/>
              <a:cs typeface="+mn-lt"/>
            </a:endParaRPr>
          </a:p>
          <a:p>
            <a:pPr marL="411480" lvl="1" indent="-205740">
              <a:buFont typeface="Courier New" pitchFamily="34" charset="0"/>
              <a:buChar char="o"/>
            </a:pPr>
            <a:r>
              <a:rPr lang="en-US" dirty="0">
                <a:ea typeface="+mn-lt"/>
                <a:cs typeface="+mn-lt"/>
              </a:rPr>
              <a:t>Deepfake fraud increased by 1,740% in North America and by 1,530% in the Asia-Pacific region in 2022. [8]</a:t>
            </a:r>
          </a:p>
          <a:p>
            <a:pPr marL="411480" lvl="1" indent="-205740">
              <a:buFont typeface="Courier New" pitchFamily="34" charset="0"/>
              <a:buChar char="o"/>
            </a:pPr>
            <a:r>
              <a:rPr lang="en-US" dirty="0">
                <a:ea typeface="Cambria"/>
              </a:rPr>
              <a:t>Crypto sector is the main target sector of fraud attack (88%) [8]</a:t>
            </a:r>
          </a:p>
          <a:p>
            <a:pPr marL="411480" lvl="1" indent="-205740">
              <a:buFont typeface="Courier New" pitchFamily="34" charset="0"/>
              <a:buChar char="o"/>
            </a:pPr>
            <a:endParaRPr lang="en-US" dirty="0">
              <a:ea typeface="Cambria"/>
            </a:endParaRPr>
          </a:p>
          <a:p>
            <a:pPr marL="411480" lvl="1" indent="-205740">
              <a:buFont typeface="Courier New" pitchFamily="34" charset="0"/>
              <a:buChar char="o"/>
            </a:pPr>
            <a:endParaRPr lang="en-US" dirty="0">
              <a:ea typeface="Cambria"/>
            </a:endParaRPr>
          </a:p>
          <a:p>
            <a:pPr marL="205740" indent="-205740"/>
            <a:endParaRPr lang="en-US" dirty="0">
              <a:ea typeface="Cambria"/>
            </a:endParaRPr>
          </a:p>
          <a:p>
            <a:pPr marL="205740" indent="-205740"/>
            <a:endParaRPr lang="en-US" dirty="0">
              <a:ea typeface="Cambria"/>
            </a:endParaRPr>
          </a:p>
        </p:txBody>
      </p:sp>
      <p:pic>
        <p:nvPicPr>
          <p:cNvPr id="8" name="Content Placeholder 7">
            <a:extLst>
              <a:ext uri="{FF2B5EF4-FFF2-40B4-BE49-F238E27FC236}">
                <a16:creationId xmlns:a16="http://schemas.microsoft.com/office/drawing/2014/main" id="{8DF8A001-8877-9830-AF14-95732F6FCCFF}"/>
              </a:ext>
            </a:extLst>
          </p:cNvPr>
          <p:cNvPicPr>
            <a:picLocks noGrp="1" noChangeAspect="1"/>
          </p:cNvPicPr>
          <p:nvPr>
            <p:ph sz="half" idx="2"/>
          </p:nvPr>
        </p:nvPicPr>
        <p:blipFill>
          <a:blip r:embed="rId3"/>
          <a:stretch>
            <a:fillRect/>
          </a:stretch>
        </p:blipFill>
        <p:spPr>
          <a:xfrm>
            <a:off x="4992087" y="1274263"/>
            <a:ext cx="3707296" cy="3384115"/>
          </a:xfrm>
          <a:ln>
            <a:solidFill>
              <a:schemeClr val="bg1"/>
            </a:solidFill>
          </a:ln>
        </p:spPr>
      </p:pic>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251695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blackmail</a:t>
            </a:r>
            <a:endParaRPr lang="en-US" dirty="0"/>
          </a:p>
        </p:txBody>
      </p:sp>
      <p:sp>
        <p:nvSpPr>
          <p:cNvPr id="3" name="Content Placeholder 2"/>
          <p:cNvSpPr>
            <a:spLocks noGrp="1"/>
          </p:cNvSpPr>
          <p:nvPr>
            <p:ph sz="half" idx="1"/>
          </p:nvPr>
        </p:nvSpPr>
        <p:spPr>
          <a:xfrm>
            <a:off x="685800" y="1294796"/>
            <a:ext cx="3866593" cy="3410555"/>
          </a:xfrm>
        </p:spPr>
        <p:txBody>
          <a:bodyPr vert="horz" lIns="91436" tIns="45718" rIns="91436" bIns="45718" rtlCol="0" anchor="t">
            <a:normAutofit/>
          </a:bodyPr>
          <a:lstStyle/>
          <a:p>
            <a:pPr marL="205740" indent="-205740"/>
            <a:r>
              <a:rPr lang="en-US" dirty="0">
                <a:ea typeface="Cambria"/>
              </a:rPr>
              <a:t>Extort money by harmful or embarrassing content</a:t>
            </a:r>
          </a:p>
          <a:p>
            <a:pPr marL="411480" lvl="1" indent="-205740">
              <a:buFont typeface="Courier New" pitchFamily="34" charset="0"/>
              <a:buChar char="o"/>
            </a:pPr>
            <a:r>
              <a:rPr lang="en-US">
                <a:ea typeface="Cambria"/>
              </a:rPr>
              <a:t>According to FBI, in 2022, 7000 reports related to online sextortion of minors. [13]</a:t>
            </a:r>
            <a:endParaRPr lang="en-US" dirty="0">
              <a:ea typeface="Cambria"/>
            </a:endParaRPr>
          </a:p>
          <a:p>
            <a:pPr marL="411480" lvl="1" indent="-205740">
              <a:buFont typeface="Courier New" pitchFamily="34" charset="0"/>
              <a:buChar char="o"/>
            </a:pPr>
            <a:r>
              <a:rPr lang="en-US">
                <a:ea typeface="+mn-lt"/>
                <a:cs typeface="+mn-lt"/>
              </a:rPr>
              <a:t>More than a dozen sextortion victims were reported to have died by suicide [13]</a:t>
            </a:r>
            <a:endParaRPr lang="en-US" dirty="0">
              <a:ea typeface="Cambria"/>
            </a:endParaRPr>
          </a:p>
          <a:p>
            <a:pPr marL="205740" indent="-205740"/>
            <a:r>
              <a:rPr lang="en-US" dirty="0">
                <a:ea typeface="Cambria"/>
              </a:rPr>
              <a:t>Almost impossible to track those criminals.</a:t>
            </a:r>
          </a:p>
          <a:p>
            <a:pPr marL="205740" indent="-205740"/>
            <a:endParaRPr lang="en-US" dirty="0">
              <a:ea typeface="Cambria"/>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Tien Nguyen</a:t>
            </a:r>
            <a:endParaRPr lang="en-US" sz="1400" dirty="0">
              <a:solidFill>
                <a:schemeClr val="tx1"/>
              </a:solidFill>
              <a:latin typeface="+mj-lt"/>
              <a:ea typeface="Cambria"/>
            </a:endParaRPr>
          </a:p>
        </p:txBody>
      </p:sp>
      <p:pic>
        <p:nvPicPr>
          <p:cNvPr id="11" name="Content Placeholder 10" descr="A person holding a mirror&#10;&#10;Description automatically generated">
            <a:extLst>
              <a:ext uri="{FF2B5EF4-FFF2-40B4-BE49-F238E27FC236}">
                <a16:creationId xmlns:a16="http://schemas.microsoft.com/office/drawing/2014/main" id="{1DC35A1A-A8D3-F49F-E68A-DE290CEADEB3}"/>
              </a:ext>
            </a:extLst>
          </p:cNvPr>
          <p:cNvPicPr>
            <a:picLocks noGrp="1" noChangeAspect="1"/>
          </p:cNvPicPr>
          <p:nvPr>
            <p:ph sz="half" idx="2"/>
          </p:nvPr>
        </p:nvPicPr>
        <p:blipFill>
          <a:blip r:embed="rId3"/>
          <a:stretch>
            <a:fillRect/>
          </a:stretch>
        </p:blipFill>
        <p:spPr>
          <a:xfrm>
            <a:off x="4557115" y="1117820"/>
            <a:ext cx="4462743" cy="2512920"/>
          </a:xfrm>
        </p:spPr>
      </p:pic>
    </p:spTree>
    <p:extLst>
      <p:ext uri="{BB962C8B-B14F-4D97-AF65-F5344CB8AC3E}">
        <p14:creationId xmlns:p14="http://schemas.microsoft.com/office/powerpoint/2010/main" val="3379408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ea typeface="Cambria"/>
              </a:rPr>
              <a:t>REgulations</a:t>
            </a:r>
            <a:endParaRPr lang="en-US" dirty="0" err="1"/>
          </a:p>
        </p:txBody>
      </p:sp>
      <p:sp>
        <p:nvSpPr>
          <p:cNvPr id="3" name="Content Placeholder 2"/>
          <p:cNvSpPr>
            <a:spLocks noGrp="1"/>
          </p:cNvSpPr>
          <p:nvPr>
            <p:ph sz="half" idx="1"/>
          </p:nvPr>
        </p:nvSpPr>
        <p:spPr>
          <a:xfrm>
            <a:off x="685800" y="1294796"/>
            <a:ext cx="7759262" cy="3410555"/>
          </a:xfrm>
        </p:spPr>
        <p:txBody>
          <a:bodyPr vert="horz" lIns="91436" tIns="45718" rIns="91436" bIns="45718" rtlCol="0" anchor="t">
            <a:normAutofit/>
          </a:bodyPr>
          <a:lstStyle/>
          <a:p>
            <a:pPr marL="205740" indent="-205740"/>
            <a:r>
              <a:rPr lang="en-US" dirty="0">
                <a:ea typeface="Cambria"/>
              </a:rPr>
              <a:t>We should have regulations on deep-fake products</a:t>
            </a:r>
          </a:p>
          <a:p>
            <a:pPr marL="411480" lvl="1" indent="-205740">
              <a:buFont typeface="Courier New" pitchFamily="34" charset="0"/>
              <a:buChar char="o"/>
            </a:pPr>
            <a:r>
              <a:rPr lang="en-US" dirty="0">
                <a:ea typeface="Cambria"/>
              </a:rPr>
              <a:t>EU working on to finalize its landmark AI Act</a:t>
            </a:r>
          </a:p>
          <a:p>
            <a:pPr marL="411480" lvl="1" indent="-205740">
              <a:buFont typeface="Courier New" pitchFamily="34" charset="0"/>
              <a:buChar char="o"/>
            </a:pPr>
            <a:r>
              <a:rPr lang="en-US" dirty="0">
                <a:solidFill>
                  <a:srgbClr val="FFFFFF"/>
                </a:solidFill>
                <a:latin typeface="Cambria"/>
                <a:ea typeface="Cambria"/>
                <a:cs typeface="Calibri"/>
              </a:rPr>
              <a:t>China has strict rules on </a:t>
            </a:r>
            <a:r>
              <a:rPr lang="en-US" dirty="0" err="1">
                <a:solidFill>
                  <a:srgbClr val="FFFFFF"/>
                </a:solidFill>
                <a:latin typeface="Cambria"/>
                <a:ea typeface="Cambria"/>
                <a:cs typeface="Calibri"/>
              </a:rPr>
              <a:t>DeepFake</a:t>
            </a:r>
          </a:p>
          <a:p>
            <a:pPr marL="411480" lvl="1" indent="-205740">
              <a:buFont typeface="Courier New" pitchFamily="34" charset="0"/>
              <a:buChar char="o"/>
            </a:pPr>
            <a:r>
              <a:rPr lang="en-US" dirty="0">
                <a:solidFill>
                  <a:srgbClr val="FFFFFF"/>
                </a:solidFill>
                <a:latin typeface="Cambria"/>
                <a:ea typeface="Cambria"/>
                <a:cs typeface="Calibri"/>
              </a:rPr>
              <a:t>The US propose </a:t>
            </a:r>
            <a:r>
              <a:rPr lang="en-US" dirty="0" err="1">
                <a:solidFill>
                  <a:srgbClr val="FFFFFF"/>
                </a:solidFill>
                <a:latin typeface="Cambria"/>
                <a:ea typeface="Cambria"/>
                <a:cs typeface="Calibri"/>
              </a:rPr>
              <a:t>fedaral</a:t>
            </a:r>
            <a:r>
              <a:rPr lang="en-US" dirty="0">
                <a:solidFill>
                  <a:srgbClr val="FFFFFF"/>
                </a:solidFill>
                <a:latin typeface="Cambria"/>
                <a:ea typeface="Cambria"/>
                <a:cs typeface="Calibri"/>
              </a:rPr>
              <a:t> legislation related to </a:t>
            </a:r>
            <a:r>
              <a:rPr lang="en-US" dirty="0" err="1">
                <a:solidFill>
                  <a:srgbClr val="FFFFFF"/>
                </a:solidFill>
                <a:latin typeface="Cambria"/>
                <a:ea typeface="Cambria"/>
                <a:cs typeface="Calibri"/>
              </a:rPr>
              <a:t>DeepFake</a:t>
            </a:r>
            <a:r>
              <a:rPr lang="en-US" dirty="0">
                <a:solidFill>
                  <a:srgbClr val="FFFFFF"/>
                </a:solidFill>
                <a:latin typeface="Cambria"/>
                <a:ea typeface="Cambria"/>
                <a:cs typeface="Calibri"/>
              </a:rPr>
              <a:t>.</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ea typeface="Cambria"/>
              </a:rPr>
              <a:t>Tien Nguyen</a:t>
            </a:r>
          </a:p>
        </p:txBody>
      </p:sp>
    </p:spTree>
    <p:extLst>
      <p:ext uri="{BB962C8B-B14F-4D97-AF65-F5344CB8AC3E}">
        <p14:creationId xmlns:p14="http://schemas.microsoft.com/office/powerpoint/2010/main" val="346665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normAutofit/>
          </a:bodyPr>
          <a:lstStyle/>
          <a:p>
            <a:pPr marL="457200" indent="-457200">
              <a:buFont typeface="+mj-lt"/>
              <a:buAutoNum type="arabicPeriod"/>
            </a:pPr>
            <a:r>
              <a:rPr lang="en-US" dirty="0"/>
              <a:t>Class 12: Assistant Evaluation - Group Presentations</a:t>
            </a:r>
          </a:p>
          <a:p>
            <a:pPr marL="457200" indent="-457200">
              <a:buFont typeface="+mj-lt"/>
              <a:buAutoNum type="arabicPeriod"/>
            </a:pPr>
            <a:r>
              <a:rPr lang="en-US" dirty="0"/>
              <a:t>Class 13: Course Evaluations - Group Presentations</a:t>
            </a:r>
          </a:p>
          <a:p>
            <a:pPr marL="457200" indent="-457200">
              <a:buFont typeface="+mj-lt"/>
              <a:buAutoNum type="arabicPeriod"/>
            </a:pPr>
            <a:r>
              <a:rPr lang="en-US" dirty="0"/>
              <a:t>Class 14:</a:t>
            </a:r>
          </a:p>
          <a:p>
            <a:pPr marL="662968" lvl="1" indent="-457200">
              <a:buFont typeface="+mj-lt"/>
              <a:buAutoNum type="arabicPeriod"/>
            </a:pPr>
            <a:r>
              <a:rPr lang="en-US" dirty="0"/>
              <a:t>Group Evaluations version 2</a:t>
            </a:r>
          </a:p>
          <a:p>
            <a:pPr marL="662968" lvl="1" indent="-457200">
              <a:buFont typeface="+mj-lt"/>
              <a:buAutoNum type="arabicPeriod"/>
            </a:pPr>
            <a:r>
              <a:rPr lang="en-US" dirty="0"/>
              <a:t>Automation Paper Results</a:t>
            </a:r>
          </a:p>
          <a:p>
            <a:pPr marL="662968" lvl="1" indent="-457200">
              <a:buFont typeface="+mj-lt"/>
              <a:buAutoNum type="arabicPeriod"/>
            </a:pPr>
            <a:r>
              <a:rPr lang="en-US" dirty="0"/>
              <a:t>Points to date</a:t>
            </a:r>
          </a:p>
          <a:p>
            <a:pPr marL="662968" lvl="1" indent="-457200">
              <a:buFont typeface="+mj-lt"/>
              <a:buAutoNum type="arabicPeriod"/>
            </a:pPr>
            <a:r>
              <a:rPr lang="en-US" dirty="0"/>
              <a:t>Students Present </a:t>
            </a:r>
          </a:p>
          <a:p>
            <a:pPr marL="662968" lvl="1" indent="-457200">
              <a:buFont typeface="+mj-lt"/>
              <a:buAutoNum type="arabicPeriod"/>
            </a:pPr>
            <a:r>
              <a:rPr lang="en-US" dirty="0"/>
              <a:t>Students’ Choice</a:t>
            </a:r>
          </a:p>
        </p:txBody>
      </p:sp>
      <p:sp>
        <p:nvSpPr>
          <p:cNvPr id="4" name="Footer Placeholder 3"/>
          <p:cNvSpPr>
            <a:spLocks noGrp="1"/>
          </p:cNvSpPr>
          <p:nvPr>
            <p:ph type="ftr" sz="quarter" idx="11"/>
          </p:nvPr>
        </p:nvSpPr>
        <p:spPr/>
        <p:txBody>
          <a:bodyPr/>
          <a:lstStyle/>
          <a:p>
            <a:r>
              <a:rPr lang="en-US"/>
              <a:t>© 2024 Keith A. Pray</a:t>
            </a:r>
          </a:p>
        </p:txBody>
      </p:sp>
      <p:sp>
        <p:nvSpPr>
          <p:cNvPr id="3" name="Slide Number Placeholder 2">
            <a:extLst>
              <a:ext uri="{FF2B5EF4-FFF2-40B4-BE49-F238E27FC236}">
                <a16:creationId xmlns:a16="http://schemas.microsoft.com/office/drawing/2014/main" id="{4204A6F0-715B-A74F-B2FB-AB1837807D23}"/>
              </a:ext>
            </a:extLst>
          </p:cNvPr>
          <p:cNvSpPr>
            <a:spLocks noGrp="1"/>
          </p:cNvSpPr>
          <p:nvPr>
            <p:ph type="sldNum" sz="quarter" idx="12"/>
          </p:nvPr>
        </p:nvSpPr>
        <p:spPr/>
        <p:txBody>
          <a:bodyPr/>
          <a:lstStyle/>
          <a:p>
            <a:fld id="{A2A17EAB-8B51-5C40-8776-6683E51FA7A0}" type="slidenum">
              <a:rPr lang="en-US" smtClean="0"/>
              <a:t>2</a:t>
            </a:fld>
            <a:endParaRPr lang="en-US"/>
          </a:p>
        </p:txBody>
      </p:sp>
      <p:pic>
        <p:nvPicPr>
          <p:cNvPr id="2" name="Picture 1">
            <a:extLst>
              <a:ext uri="{FF2B5EF4-FFF2-40B4-BE49-F238E27FC236}">
                <a16:creationId xmlns:a16="http://schemas.microsoft.com/office/drawing/2014/main" id="{A1E3B271-E401-175E-5F91-D6AEF81702E2}"/>
              </a:ext>
            </a:extLst>
          </p:cNvPr>
          <p:cNvPicPr>
            <a:picLocks noChangeAspect="1"/>
          </p:cNvPicPr>
          <p:nvPr/>
        </p:nvPicPr>
        <p:blipFill>
          <a:blip r:embed="rId3"/>
          <a:stretch>
            <a:fillRect/>
          </a:stretch>
        </p:blipFill>
        <p:spPr>
          <a:xfrm>
            <a:off x="6700205" y="2129853"/>
            <a:ext cx="2225309" cy="3013648"/>
          </a:xfrm>
          <a:prstGeom prst="rect">
            <a:avLst/>
          </a:prstGeom>
        </p:spPr>
      </p:pic>
    </p:spTree>
    <p:extLst>
      <p:ext uri="{BB962C8B-B14F-4D97-AF65-F5344CB8AC3E}">
        <p14:creationId xmlns:p14="http://schemas.microsoft.com/office/powerpoint/2010/main" val="2049610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How to detect deep-fake?</a:t>
            </a:r>
            <a:endParaRPr lang="en-US" dirty="0"/>
          </a:p>
        </p:txBody>
      </p:sp>
      <p:sp>
        <p:nvSpPr>
          <p:cNvPr id="3" name="Content Placeholder 2"/>
          <p:cNvSpPr>
            <a:spLocks noGrp="1"/>
          </p:cNvSpPr>
          <p:nvPr>
            <p:ph sz="half" idx="1"/>
          </p:nvPr>
        </p:nvSpPr>
        <p:spPr>
          <a:xfrm>
            <a:off x="685800" y="1294796"/>
            <a:ext cx="3737197" cy="3410555"/>
          </a:xfrm>
        </p:spPr>
        <p:txBody>
          <a:bodyPr vert="horz" lIns="91436" tIns="45718" rIns="91436" bIns="45718" rtlCol="0" anchor="t">
            <a:normAutofit/>
          </a:bodyPr>
          <a:lstStyle/>
          <a:p>
            <a:pPr marL="205740" indent="-205740"/>
            <a:r>
              <a:rPr lang="en-US" dirty="0">
                <a:ea typeface="Cambria"/>
              </a:rPr>
              <a:t>By raising the knowledge in recognition of deep-fake</a:t>
            </a:r>
          </a:p>
          <a:p>
            <a:pPr marL="411480" lvl="1" indent="-205740">
              <a:buFont typeface="Calibri" pitchFamily="34" charset="0"/>
              <a:buChar char="-"/>
            </a:pPr>
            <a:r>
              <a:rPr lang="en-US" dirty="0">
                <a:ea typeface="Cambria"/>
              </a:rPr>
              <a:t>It's usually complicated</a:t>
            </a:r>
          </a:p>
          <a:p>
            <a:pPr marL="411480" lvl="1" indent="-205740">
              <a:buFont typeface="Calibri" pitchFamily="34" charset="0"/>
              <a:buChar char="-"/>
            </a:pPr>
            <a:r>
              <a:rPr lang="en-US" dirty="0">
                <a:ea typeface="Cambria"/>
              </a:rPr>
              <a:t>3 seconds of audio to produce a voice clone matching up to 85% [10].</a:t>
            </a:r>
          </a:p>
          <a:p>
            <a:pPr marL="411480" lvl="1" indent="-205740">
              <a:buFont typeface="Calibri" pitchFamily="34" charset="0"/>
              <a:buChar char="-"/>
            </a:pPr>
            <a:r>
              <a:rPr lang="en-US" dirty="0">
                <a:ea typeface="Cambria"/>
              </a:rPr>
              <a:t>Illogic elements in deep-fake videos.</a:t>
            </a:r>
          </a:p>
          <a:p>
            <a:pPr marL="411480" lvl="1" indent="-205740">
              <a:buFont typeface="Calibri" pitchFamily="34" charset="0"/>
              <a:buChar char="-"/>
            </a:pPr>
            <a:r>
              <a:rPr lang="en-US" dirty="0">
                <a:ea typeface="Cambria"/>
              </a:rPr>
              <a:t>Learn how to use deep-fake. Open sources such as </a:t>
            </a:r>
            <a:r>
              <a:rPr lang="en-US" dirty="0" err="1">
                <a:ea typeface="Cambria"/>
              </a:rPr>
              <a:t>DeepFaceLab</a:t>
            </a:r>
            <a:r>
              <a:rPr lang="en-US" dirty="0">
                <a:ea typeface="Cambria"/>
              </a:rPr>
              <a:t>, Wav2Lip...</a:t>
            </a:r>
          </a:p>
          <a:p>
            <a:pPr marL="617220" lvl="2" indent="-205740">
              <a:buFont typeface="Wingdings" pitchFamily="34" charset="0"/>
              <a:buChar char="§"/>
            </a:pPr>
            <a:r>
              <a:rPr lang="en-US" dirty="0">
                <a:ea typeface="+mn-lt"/>
                <a:cs typeface="+mn-lt"/>
                <a:hlinkClick r:id="rId3"/>
              </a:rPr>
              <a:t>Knowledge check</a:t>
            </a:r>
            <a:endParaRPr lang="en-US" dirty="0">
              <a:ea typeface="+mn-lt"/>
              <a:cs typeface="+mn-lt"/>
            </a:endParaRPr>
          </a:p>
          <a:p>
            <a:pPr marL="0" indent="0">
              <a:buNone/>
            </a:pPr>
            <a:endParaRPr lang="en-US" dirty="0">
              <a:ea typeface="Cambria"/>
            </a:endParaRPr>
          </a:p>
          <a:p>
            <a:pPr marL="205740" indent="-205740">
              <a:buFont typeface="Arial" pitchFamily="34" charset="0"/>
              <a:buChar char="•"/>
            </a:pPr>
            <a:endParaRPr lang="en-US" dirty="0">
              <a:ea typeface="Cambria"/>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ea typeface="Cambria"/>
              </a:rPr>
              <a:t>Tien Nguyen</a:t>
            </a:r>
          </a:p>
        </p:txBody>
      </p:sp>
      <p:sp>
        <p:nvSpPr>
          <p:cNvPr id="9" name="TextBox 8">
            <a:extLst>
              <a:ext uri="{FF2B5EF4-FFF2-40B4-BE49-F238E27FC236}">
                <a16:creationId xmlns:a16="http://schemas.microsoft.com/office/drawing/2014/main" id="{E39DAEED-077B-C433-9CA7-E05A1E3E26A9}"/>
              </a:ext>
            </a:extLst>
          </p:cNvPr>
          <p:cNvSpPr txBox="1"/>
          <p:nvPr/>
        </p:nvSpPr>
        <p:spPr>
          <a:xfrm>
            <a:off x="4415744" y="3544513"/>
            <a:ext cx="2916183" cy="203133"/>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800" dirty="0">
                <a:ea typeface="+mn-lt"/>
                <a:cs typeface="+mn-lt"/>
              </a:rPr>
              <a:t>https://sosafe-awareness.com/blog/how-to-spot-a-deepfake/</a:t>
            </a:r>
            <a:endParaRPr lang="en-US" dirty="0"/>
          </a:p>
        </p:txBody>
      </p:sp>
      <p:pic>
        <p:nvPicPr>
          <p:cNvPr id="4" name="Picture 3" descr="A collage of a person&amp;#39;s face&#10;&#10;Description automatically generated">
            <a:extLst>
              <a:ext uri="{FF2B5EF4-FFF2-40B4-BE49-F238E27FC236}">
                <a16:creationId xmlns:a16="http://schemas.microsoft.com/office/drawing/2014/main" id="{3F25563B-A857-0DD5-81D6-8A95BE2C3BBC}"/>
              </a:ext>
            </a:extLst>
          </p:cNvPr>
          <p:cNvPicPr>
            <a:picLocks noChangeAspect="1"/>
          </p:cNvPicPr>
          <p:nvPr/>
        </p:nvPicPr>
        <p:blipFill>
          <a:blip r:embed="rId4"/>
          <a:stretch>
            <a:fillRect/>
          </a:stretch>
        </p:blipFill>
        <p:spPr>
          <a:xfrm>
            <a:off x="4453387" y="1256222"/>
            <a:ext cx="4572000" cy="2286000"/>
          </a:xfrm>
          <a:prstGeom prst="rect">
            <a:avLst/>
          </a:prstGeom>
        </p:spPr>
      </p:pic>
    </p:spTree>
    <p:extLst>
      <p:ext uri="{BB962C8B-B14F-4D97-AF65-F5344CB8AC3E}">
        <p14:creationId xmlns:p14="http://schemas.microsoft.com/office/powerpoint/2010/main" val="150553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How to detect deep-fake?</a:t>
            </a:r>
            <a:endParaRPr lang="en-US" dirty="0"/>
          </a:p>
        </p:txBody>
      </p:sp>
      <p:sp>
        <p:nvSpPr>
          <p:cNvPr id="3" name="Content Placeholder 2"/>
          <p:cNvSpPr>
            <a:spLocks noGrp="1"/>
          </p:cNvSpPr>
          <p:nvPr>
            <p:ph sz="half" idx="1"/>
          </p:nvPr>
        </p:nvSpPr>
        <p:spPr>
          <a:xfrm>
            <a:off x="5291418" y="1135113"/>
            <a:ext cx="3737197" cy="3410555"/>
          </a:xfrm>
        </p:spPr>
        <p:txBody>
          <a:bodyPr vert="horz" lIns="91436" tIns="45718" rIns="91436" bIns="45718" rtlCol="0" anchor="t">
            <a:normAutofit/>
          </a:bodyPr>
          <a:lstStyle/>
          <a:p>
            <a:pPr marL="205740" indent="-205740">
              <a:buFont typeface="Arial"/>
              <a:buChar char="•"/>
            </a:pPr>
            <a:r>
              <a:rPr lang="en-US" dirty="0">
                <a:ea typeface="Cambria"/>
              </a:rPr>
              <a:t>By technology tools:</a:t>
            </a:r>
          </a:p>
          <a:p>
            <a:pPr marL="411480" lvl="1" indent="-205740">
              <a:buFont typeface="Calibri,Sans-Serif"/>
              <a:buChar char="-"/>
            </a:pPr>
            <a:r>
              <a:rPr lang="en-US" dirty="0" err="1">
                <a:ea typeface="Cambria"/>
              </a:rPr>
              <a:t>Sentinal</a:t>
            </a:r>
            <a:r>
              <a:rPr lang="en-US" dirty="0">
                <a:ea typeface="Cambria"/>
              </a:rPr>
              <a:t>, </a:t>
            </a:r>
            <a:r>
              <a:rPr lang="en-US" dirty="0" err="1">
                <a:ea typeface="Cambria"/>
              </a:rPr>
              <a:t>Attestive</a:t>
            </a:r>
            <a:r>
              <a:rPr lang="en-US" dirty="0">
                <a:ea typeface="Cambria"/>
              </a:rPr>
              <a:t>, </a:t>
            </a:r>
            <a:r>
              <a:rPr lang="en-US" dirty="0" err="1">
                <a:ea typeface="Cambria"/>
              </a:rPr>
              <a:t>FakeCatcher</a:t>
            </a:r>
            <a:r>
              <a:rPr lang="en-US" dirty="0">
                <a:ea typeface="Cambria"/>
              </a:rPr>
              <a:t> (by Intel)…</a:t>
            </a:r>
          </a:p>
          <a:p>
            <a:pPr marL="411480" lvl="1" indent="-205740">
              <a:buFont typeface="Calibri,Sans-Serif"/>
              <a:buChar char="-"/>
            </a:pPr>
            <a:r>
              <a:rPr lang="en-US" dirty="0">
                <a:ea typeface="Cambria"/>
              </a:rPr>
              <a:t>Detect Deep-Fake tech by using blood flow – </a:t>
            </a:r>
            <a:r>
              <a:rPr lang="en-US" dirty="0" err="1">
                <a:ea typeface="Cambria"/>
              </a:rPr>
              <a:t>FakeCatcher</a:t>
            </a:r>
            <a:r>
              <a:rPr lang="en-US" dirty="0">
                <a:ea typeface="Cambria"/>
              </a:rPr>
              <a:t> [11]</a:t>
            </a:r>
          </a:p>
          <a:p>
            <a:pPr marL="617220" lvl="2" indent="-205740">
              <a:buFont typeface="Wingdings"/>
              <a:buChar char="§"/>
            </a:pPr>
            <a:r>
              <a:rPr lang="en-US" err="1">
                <a:ea typeface="Cambria"/>
              </a:rPr>
              <a:t>Photoflexmography</a:t>
            </a:r>
            <a:r>
              <a:rPr lang="en-US" dirty="0">
                <a:ea typeface="Cambria"/>
              </a:rPr>
              <a:t>  (PPG)</a:t>
            </a:r>
          </a:p>
          <a:p>
            <a:pPr marL="617220" lvl="2" indent="-205740">
              <a:buFont typeface="Wingdings"/>
              <a:buChar char="§"/>
            </a:pPr>
            <a:r>
              <a:rPr lang="en-US" dirty="0">
                <a:ea typeface="+mn-lt"/>
                <a:cs typeface="+mn-lt"/>
              </a:rPr>
              <a:t>Real-time</a:t>
            </a:r>
          </a:p>
          <a:p>
            <a:pPr marL="617220" lvl="2" indent="-205740">
              <a:buFont typeface="Wingdings"/>
              <a:buChar char="§"/>
            </a:pPr>
            <a:r>
              <a:rPr lang="en" dirty="0">
                <a:ea typeface="+mn-lt"/>
                <a:cs typeface="+mn-lt"/>
              </a:rPr>
              <a:t>96% accuracy rate [12]</a:t>
            </a:r>
            <a:endParaRPr lang="en-US" dirty="0">
              <a:ea typeface="Cambria"/>
            </a:endParaRPr>
          </a:p>
          <a:p>
            <a:pPr marL="205740" indent="-205740"/>
            <a:endParaRPr lang="en-US" dirty="0">
              <a:ea typeface="Cambria"/>
            </a:endParaRPr>
          </a:p>
          <a:p>
            <a:pPr marL="0" indent="0">
              <a:buNone/>
            </a:pPr>
            <a:endParaRPr lang="en-US" dirty="0">
              <a:ea typeface="Cambria"/>
            </a:endParaRPr>
          </a:p>
          <a:p>
            <a:pPr marL="205740" indent="-205740"/>
            <a:endParaRPr lang="en-US" dirty="0">
              <a:ea typeface="Cambria"/>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ea typeface="Cambria"/>
              </a:rPr>
              <a:t>Tien Nguyen</a:t>
            </a:r>
          </a:p>
        </p:txBody>
      </p:sp>
      <p:pic>
        <p:nvPicPr>
          <p:cNvPr id="12" name="Picture 11" descr="A person with different facial features&#10;&#10;Description automatically generated">
            <a:extLst>
              <a:ext uri="{FF2B5EF4-FFF2-40B4-BE49-F238E27FC236}">
                <a16:creationId xmlns:a16="http://schemas.microsoft.com/office/drawing/2014/main" id="{20F9D155-8D95-0C84-C38E-A842BD85C3F0}"/>
              </a:ext>
            </a:extLst>
          </p:cNvPr>
          <p:cNvPicPr>
            <a:picLocks noChangeAspect="1"/>
          </p:cNvPicPr>
          <p:nvPr/>
        </p:nvPicPr>
        <p:blipFill>
          <a:blip r:embed="rId3"/>
          <a:stretch>
            <a:fillRect/>
          </a:stretch>
        </p:blipFill>
        <p:spPr>
          <a:xfrm>
            <a:off x="151279" y="1137883"/>
            <a:ext cx="5143501" cy="2506344"/>
          </a:xfrm>
          <a:prstGeom prst="rect">
            <a:avLst/>
          </a:prstGeom>
        </p:spPr>
      </p:pic>
      <p:pic>
        <p:nvPicPr>
          <p:cNvPr id="13" name="Picture 12" descr="A graph of different colored lines&#10;&#10;Description automatically generated">
            <a:extLst>
              <a:ext uri="{FF2B5EF4-FFF2-40B4-BE49-F238E27FC236}">
                <a16:creationId xmlns:a16="http://schemas.microsoft.com/office/drawing/2014/main" id="{DDA472ED-740E-ACE0-B026-13C8E86F2267}"/>
              </a:ext>
            </a:extLst>
          </p:cNvPr>
          <p:cNvPicPr>
            <a:picLocks noChangeAspect="1"/>
          </p:cNvPicPr>
          <p:nvPr/>
        </p:nvPicPr>
        <p:blipFill>
          <a:blip r:embed="rId4"/>
          <a:stretch>
            <a:fillRect/>
          </a:stretch>
        </p:blipFill>
        <p:spPr>
          <a:xfrm>
            <a:off x="2975163" y="3689786"/>
            <a:ext cx="5672979" cy="1377826"/>
          </a:xfrm>
          <a:prstGeom prst="rect">
            <a:avLst/>
          </a:prstGeom>
        </p:spPr>
      </p:pic>
      <p:sp>
        <p:nvSpPr>
          <p:cNvPr id="14" name="TextBox 13">
            <a:extLst>
              <a:ext uri="{FF2B5EF4-FFF2-40B4-BE49-F238E27FC236}">
                <a16:creationId xmlns:a16="http://schemas.microsoft.com/office/drawing/2014/main" id="{E1501D4E-86BA-73BF-E46B-B2ACF1322837}"/>
              </a:ext>
            </a:extLst>
          </p:cNvPr>
          <p:cNvSpPr txBox="1"/>
          <p:nvPr/>
        </p:nvSpPr>
        <p:spPr>
          <a:xfrm>
            <a:off x="146514" y="3689886"/>
            <a:ext cx="2775119" cy="203133"/>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800" dirty="0">
                <a:ea typeface="+mn-lt"/>
                <a:cs typeface="+mn-lt"/>
              </a:rPr>
              <a:t>Both images coming from http://arxiv.org/pdf/1901.02212</a:t>
            </a:r>
            <a:endParaRPr lang="en-US" sz="800" dirty="0"/>
          </a:p>
        </p:txBody>
      </p:sp>
    </p:spTree>
    <p:extLst>
      <p:ext uri="{BB962C8B-B14F-4D97-AF65-F5344CB8AC3E}">
        <p14:creationId xmlns:p14="http://schemas.microsoft.com/office/powerpoint/2010/main" val="1283039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02125"/>
            <a:ext cx="8142194" cy="3487270"/>
          </a:xfrm>
        </p:spPr>
        <p:txBody>
          <a:bodyPr vert="horz" lIns="91440" tIns="45718" rIns="91436" bIns="45718" rtlCol="0" anchor="t">
            <a:normAutofit fontScale="25000" lnSpcReduction="20000"/>
          </a:bodyPr>
          <a:lstStyle/>
          <a:p>
            <a:pPr marL="0" indent="0">
              <a:spcBef>
                <a:spcPts val="600"/>
              </a:spcBef>
              <a:buNone/>
            </a:pPr>
            <a:r>
              <a:rPr lang="en-US" sz="3600" dirty="0"/>
              <a:t>[1] </a:t>
            </a:r>
            <a:r>
              <a:rPr lang="en-US" sz="3600" dirty="0">
                <a:ea typeface="+mn-lt"/>
                <a:cs typeface="+mn-lt"/>
                <a:hlinkClick r:id="rId2"/>
              </a:rPr>
              <a:t>Deepfake - Wikipedia</a:t>
            </a:r>
            <a:endParaRPr lang="en-US" sz="3600" dirty="0">
              <a:ea typeface="Cambria"/>
            </a:endParaRPr>
          </a:p>
          <a:p>
            <a:pPr marL="0" indent="0">
              <a:spcBef>
                <a:spcPts val="600"/>
              </a:spcBef>
              <a:buNone/>
            </a:pPr>
            <a:r>
              <a:rPr lang="en-US" sz="3600" dirty="0"/>
              <a:t>[2] </a:t>
            </a:r>
            <a:r>
              <a:rPr lang="en-US" sz="3600" dirty="0">
                <a:ea typeface="+mn-lt"/>
                <a:cs typeface="+mn-lt"/>
                <a:hlinkClick r:id="rId3"/>
              </a:rPr>
              <a:t>What Is Deepfake: AI Endangering Your Cybersecurity? | Fortinet</a:t>
            </a:r>
            <a:endParaRPr lang="en-US" sz="3600" dirty="0">
              <a:ea typeface="Cambria"/>
            </a:endParaRPr>
          </a:p>
          <a:p>
            <a:pPr marL="0" indent="0">
              <a:spcBef>
                <a:spcPts val="600"/>
              </a:spcBef>
              <a:buNone/>
            </a:pPr>
            <a:r>
              <a:rPr lang="en-US" sz="3600" dirty="0"/>
              <a:t>[3] </a:t>
            </a:r>
            <a:r>
              <a:rPr lang="en-US" sz="3600" dirty="0">
                <a:hlinkClick r:id="rId4"/>
              </a:rPr>
              <a:t>https://mitsloan.mit.edu/ideas-made-to-matter/deepfakes-explained</a:t>
            </a:r>
            <a:endParaRPr lang="en-US" sz="3600" dirty="0">
              <a:ea typeface="Cambria"/>
            </a:endParaRPr>
          </a:p>
          <a:p>
            <a:pPr marL="0" indent="0">
              <a:spcBef>
                <a:spcPts val="600"/>
              </a:spcBef>
              <a:buNone/>
            </a:pPr>
            <a:r>
              <a:rPr lang="en-US" sz="3600" dirty="0"/>
              <a:t>[4] https://www.npr.org/2022/03/16/1087062648/deepfake-video-zelenskyy-experts-war-manipulation-ukraine-russia</a:t>
            </a:r>
            <a:endParaRPr lang="en-US" sz="3600" dirty="0">
              <a:ea typeface="Cambria"/>
            </a:endParaRPr>
          </a:p>
          <a:p>
            <a:pPr marL="0" indent="0">
              <a:spcBef>
                <a:spcPts val="600"/>
              </a:spcBef>
              <a:buNone/>
            </a:pPr>
            <a:r>
              <a:rPr lang="en-US" sz="3600" dirty="0"/>
              <a:t>[5] </a:t>
            </a:r>
            <a:r>
              <a:rPr lang="en-US" sz="3600" dirty="0">
                <a:ea typeface="+mn-lt"/>
                <a:cs typeface="+mn-lt"/>
                <a:hlinkClick r:id="rId5"/>
              </a:rPr>
              <a:t>https://www.npr.org/2024/02/08/1229641751/ai-deepfakes-election-risks-lawmakers-tech-companies-artificial-intelligence</a:t>
            </a:r>
            <a:endParaRPr lang="en-US" sz="3600" dirty="0">
              <a:ea typeface="Cambria"/>
            </a:endParaRPr>
          </a:p>
          <a:p>
            <a:pPr marL="0" indent="0">
              <a:spcBef>
                <a:spcPts val="600"/>
              </a:spcBef>
              <a:buNone/>
            </a:pPr>
            <a:r>
              <a:rPr lang="en-US" sz="3600" dirty="0">
                <a:ea typeface="Cambria"/>
              </a:rPr>
              <a:t>[6] </a:t>
            </a:r>
            <a:r>
              <a:rPr lang="en-US" sz="3600" dirty="0">
                <a:ea typeface="+mn-lt"/>
                <a:cs typeface="+mn-lt"/>
                <a:hlinkClick r:id="rId6"/>
              </a:rPr>
              <a:t>https://casmi.northwestern.edu/news/articles/2024/tracking-political-deepfakes-new-database-aims-to-inform-inspire-policy-solutions.html</a:t>
            </a:r>
            <a:endParaRPr lang="en-US" sz="3600" dirty="0">
              <a:ea typeface="Cambria"/>
            </a:endParaRPr>
          </a:p>
          <a:p>
            <a:pPr marL="0" indent="0">
              <a:spcBef>
                <a:spcPts val="600"/>
              </a:spcBef>
              <a:buNone/>
            </a:pPr>
            <a:r>
              <a:rPr lang="en-US" sz="3600" dirty="0">
                <a:ea typeface="Cambria"/>
              </a:rPr>
              <a:t>[7]</a:t>
            </a:r>
            <a:r>
              <a:rPr lang="en-US" sz="3600" dirty="0">
                <a:ea typeface="+mn-lt"/>
                <a:cs typeface="+mn-lt"/>
              </a:rPr>
              <a:t>https://www.npr.org/2023/06/08/1181097435/desantis-campaign-shares-apparent-ai-generated-fake-images-of-trump-and-fauci</a:t>
            </a:r>
            <a:endParaRPr lang="en-US" sz="3600" dirty="0">
              <a:ea typeface="Cambria"/>
            </a:endParaRPr>
          </a:p>
          <a:p>
            <a:pPr marL="0" indent="0">
              <a:spcBef>
                <a:spcPts val="600"/>
              </a:spcBef>
              <a:buNone/>
            </a:pPr>
            <a:r>
              <a:rPr lang="en-US" sz="3600" dirty="0">
                <a:ea typeface="Cambria"/>
              </a:rPr>
              <a:t>[8] </a:t>
            </a:r>
            <a:r>
              <a:rPr lang="en-US" sz="3600" dirty="0">
                <a:ea typeface="+mn-lt"/>
                <a:cs typeface="+mn-lt"/>
                <a:hlinkClick r:id="rId7"/>
              </a:rPr>
              <a:t>https://sumsub.com/blog/top-kyc-trends/</a:t>
            </a:r>
            <a:endParaRPr lang="en-US" sz="3600" dirty="0">
              <a:ea typeface="Cambria"/>
            </a:endParaRPr>
          </a:p>
          <a:p>
            <a:pPr marL="0" indent="0">
              <a:spcBef>
                <a:spcPts val="600"/>
              </a:spcBef>
              <a:buNone/>
            </a:pPr>
            <a:r>
              <a:rPr lang="en-US" sz="3600" dirty="0">
                <a:ea typeface="Cambria"/>
              </a:rPr>
              <a:t>[9] </a:t>
            </a:r>
            <a:r>
              <a:rPr lang="en-US" sz="3600" dirty="0">
                <a:ea typeface="+mn-lt"/>
                <a:cs typeface="+mn-lt"/>
                <a:hlinkClick r:id="rId8"/>
              </a:rPr>
              <a:t>https://www.medius.com/news/cid-AE4E2284A2CBFDAE/half-of-us-and-uk-finance-professionals-hit-by-deepfake-fraud-scams/</a:t>
            </a:r>
            <a:endParaRPr lang="en-US" sz="3600" dirty="0">
              <a:ea typeface="Cambria"/>
            </a:endParaRPr>
          </a:p>
          <a:p>
            <a:pPr marL="0" indent="0">
              <a:spcBef>
                <a:spcPts val="600"/>
              </a:spcBef>
              <a:buNone/>
            </a:pPr>
            <a:r>
              <a:rPr lang="en-US" sz="3600" dirty="0">
                <a:ea typeface="Cambria"/>
              </a:rPr>
              <a:t>[10] </a:t>
            </a:r>
            <a:r>
              <a:rPr lang="en-US" sz="3600" dirty="0">
                <a:ea typeface="+mn-lt"/>
                <a:cs typeface="+mn-lt"/>
                <a:hlinkClick r:id="rId9"/>
              </a:rPr>
              <a:t>https://www.mcafee.com/blogs/privacy-identity-protection/artificial-imposters-cybercriminals-turn-to-ai-voice-cloning-for-a-new-breed-of-scam/</a:t>
            </a:r>
            <a:endParaRPr lang="en-US" sz="3600" dirty="0">
              <a:ea typeface="Cambria"/>
            </a:endParaRPr>
          </a:p>
          <a:p>
            <a:pPr marL="0" indent="0">
              <a:spcBef>
                <a:spcPts val="600"/>
              </a:spcBef>
              <a:buNone/>
            </a:pPr>
            <a:r>
              <a:rPr lang="en-US" sz="3600" dirty="0">
                <a:ea typeface="Cambria"/>
              </a:rPr>
              <a:t>[11] </a:t>
            </a:r>
            <a:r>
              <a:rPr lang="en-US" sz="3600" dirty="0">
                <a:ea typeface="+mn-lt"/>
                <a:cs typeface="+mn-lt"/>
                <a:hlinkClick r:id="rId10"/>
              </a:rPr>
              <a:t>https://www.youtube.com/watch?v=aPTnq_1hWDE</a:t>
            </a:r>
            <a:endParaRPr lang="en-US" sz="3600" dirty="0">
              <a:ea typeface="Cambria"/>
            </a:endParaRPr>
          </a:p>
          <a:p>
            <a:pPr marL="0" indent="0">
              <a:spcBef>
                <a:spcPts val="600"/>
              </a:spcBef>
              <a:buNone/>
            </a:pPr>
            <a:r>
              <a:rPr lang="en-US" sz="3600" dirty="0">
                <a:ea typeface="Cambria"/>
              </a:rPr>
              <a:t>[12] </a:t>
            </a:r>
            <a:r>
              <a:rPr lang="en-US" sz="3600" dirty="0">
                <a:ea typeface="+mn-lt"/>
                <a:cs typeface="+mn-lt"/>
                <a:hlinkClick r:id="rId11"/>
              </a:rPr>
              <a:t>https://www.intel.com/content/www/us/en/newsroom/news/intel-introduces-real-time-deepfake-detector.html</a:t>
            </a:r>
            <a:endParaRPr lang="en-US" sz="3600" dirty="0">
              <a:ea typeface="Cambria"/>
            </a:endParaRPr>
          </a:p>
          <a:p>
            <a:pPr marL="0" indent="0">
              <a:spcBef>
                <a:spcPts val="600"/>
              </a:spcBef>
              <a:buNone/>
            </a:pPr>
            <a:r>
              <a:rPr lang="en-US" sz="3600" dirty="0">
                <a:ea typeface="Cambria"/>
              </a:rPr>
              <a:t>[13] </a:t>
            </a:r>
            <a:r>
              <a:rPr lang="en-US" sz="3600" dirty="0">
                <a:ea typeface="+mn-lt"/>
                <a:cs typeface="+mn-lt"/>
                <a:hlinkClick r:id="rId12"/>
              </a:rPr>
              <a:t>https://www.justice.gov/usao-sdin/pr/fbi-and-partners-issue-national-public-safety-alert-sextortion-schemes</a:t>
            </a:r>
            <a:endParaRPr lang="en-US" sz="3600" dirty="0">
              <a:ea typeface="Cambria"/>
            </a:endParaRPr>
          </a:p>
          <a:p>
            <a:pPr marL="0" indent="0">
              <a:spcBef>
                <a:spcPts val="600"/>
              </a:spcBef>
              <a:buNone/>
            </a:pPr>
            <a:r>
              <a:rPr lang="en-US" sz="3600" dirty="0">
                <a:ea typeface="Cambria"/>
              </a:rPr>
              <a:t>[14] </a:t>
            </a:r>
            <a:r>
              <a:rPr lang="en-US" sz="3600" dirty="0">
                <a:ea typeface="Cambria"/>
                <a:hlinkClick r:id="rId13"/>
              </a:rPr>
              <a:t>https://www.reuters.com/legal/legalindustry/manipulating-reality-intersection-deepfakes-law-2024-02-01/#:~:text=Deepfakes%20can%20depict%20individuals%20in%20compromising%20or%20harmful,embarrassing%2C%20or%20violates%20their%20personal%20or%20professional%20ethics</a:t>
            </a:r>
            <a:r>
              <a:rPr lang="en-US" sz="3600" dirty="0">
                <a:ea typeface="Cambria"/>
              </a:rPr>
              <a:t>.</a:t>
            </a:r>
          </a:p>
          <a:p>
            <a:pPr marL="0" indent="0">
              <a:spcBef>
                <a:spcPts val="600"/>
              </a:spcBef>
              <a:buNone/>
            </a:pPr>
            <a:r>
              <a:rPr lang="en-US" sz="3600" dirty="0">
                <a:ea typeface="Cambria"/>
              </a:rPr>
              <a:t>[15] </a:t>
            </a:r>
            <a:r>
              <a:rPr lang="en-US" sz="3600" dirty="0">
                <a:ea typeface="Cambria"/>
                <a:hlinkClick r:id="rId14"/>
              </a:rPr>
              <a:t>https://www.essex.ac.uk/research-projects/human-rights-big-data-and-technology/misinformation-and-disinformation-and-deep-fakes</a:t>
            </a:r>
            <a:endParaRPr lang="en-US" sz="3600" dirty="0">
              <a:ea typeface="Cambria"/>
            </a:endParaRPr>
          </a:p>
          <a:p>
            <a:pPr marL="0" indent="0">
              <a:spcBef>
                <a:spcPts val="600"/>
              </a:spcBef>
              <a:buNone/>
            </a:pPr>
            <a:r>
              <a:rPr lang="en-US" sz="3600" dirty="0">
                <a:ea typeface="Cambria"/>
              </a:rPr>
              <a:t>[16] </a:t>
            </a:r>
            <a:r>
              <a:rPr lang="en-US" sz="3600" dirty="0">
                <a:ea typeface="Cambria"/>
                <a:hlinkClick r:id="rId15"/>
              </a:rPr>
              <a:t>https://www2.deloitte.com/us/en/insights/industry/financial-services/financial-services-industry-predictions/2024/deepfake-banking-fraud-risk-on-the-rise.html</a:t>
            </a:r>
            <a:endParaRPr lang="en-US" sz="3600" dirty="0">
              <a:ea typeface="Cambria"/>
            </a:endParaRPr>
          </a:p>
          <a:p>
            <a:pPr marL="0" indent="0">
              <a:spcBef>
                <a:spcPts val="600"/>
              </a:spcBef>
              <a:buNone/>
            </a:pPr>
            <a:r>
              <a:rPr lang="en-US" sz="3600" dirty="0">
                <a:ea typeface="Cambria"/>
              </a:rPr>
              <a:t>[17]  </a:t>
            </a:r>
            <a:r>
              <a:rPr lang="en-US" sz="3600" dirty="0">
                <a:ea typeface="Cambria"/>
                <a:hlinkClick r:id="rId4"/>
              </a:rPr>
              <a:t>https://mitsloan.mit.edu/ideas-made-to-matter/deepfakes-explained</a:t>
            </a:r>
            <a:endParaRPr lang="en-US" sz="3600" dirty="0">
              <a:ea typeface="Cambria"/>
            </a:endParaRPr>
          </a:p>
          <a:p>
            <a:pPr marL="0" indent="0">
              <a:spcBef>
                <a:spcPts val="600"/>
              </a:spcBef>
              <a:buNone/>
            </a:pPr>
            <a:r>
              <a:rPr lang="en-US" sz="3600" dirty="0">
                <a:ea typeface="Cambria"/>
              </a:rPr>
              <a:t>[a] </a:t>
            </a:r>
            <a:r>
              <a:rPr lang="en-US" sz="3600" dirty="0">
                <a:ea typeface="Cambria"/>
                <a:hlinkClick r:id="rId6"/>
              </a:rPr>
              <a:t>https://casmi.northwestern.edu/news/articles/2024/tracking-political-deepfakes-new-database-aims-to-inform-inspire-policy-solutions.html</a:t>
            </a:r>
            <a:endParaRPr lang="en-US" sz="3600" dirty="0">
              <a:ea typeface="Cambria"/>
            </a:endParaRPr>
          </a:p>
          <a:p>
            <a:pPr marL="0" indent="0">
              <a:spcBef>
                <a:spcPts val="600"/>
              </a:spcBef>
              <a:buNone/>
            </a:pPr>
            <a:endParaRPr lang="en-US" sz="3800" dirty="0">
              <a:ea typeface="Cambria"/>
            </a:endParaRPr>
          </a:p>
          <a:p>
            <a:pPr marL="0" indent="0">
              <a:spcBef>
                <a:spcPts val="600"/>
              </a:spcBef>
              <a:buNone/>
            </a:pPr>
            <a:endParaRPr lang="en-US" sz="3800" dirty="0">
              <a:ea typeface="Cambria"/>
            </a:endParaRPr>
          </a:p>
          <a:p>
            <a:pPr marL="0" indent="0">
              <a:spcBef>
                <a:spcPts val="600"/>
              </a:spcBef>
              <a:buNone/>
            </a:pPr>
            <a:endParaRPr lang="en-US" sz="3800" dirty="0">
              <a:ea typeface="Cambria"/>
            </a:endParaRPr>
          </a:p>
          <a:p>
            <a:pPr marL="0" indent="0">
              <a:spcBef>
                <a:spcPts val="600"/>
              </a:spcBef>
              <a:buNone/>
            </a:pPr>
            <a:endParaRPr lang="en-US" sz="2800" dirty="0">
              <a:ea typeface="Cambria"/>
            </a:endParaRPr>
          </a:p>
          <a:p>
            <a:pPr marL="0" indent="0">
              <a:spcBef>
                <a:spcPts val="600"/>
              </a:spcBef>
              <a:buNone/>
            </a:pPr>
            <a:endParaRPr lang="en-US" sz="3800" dirty="0">
              <a:ea typeface="Cambria"/>
            </a:endParaRPr>
          </a:p>
          <a:p>
            <a:pPr marL="0" indent="0">
              <a:spcBef>
                <a:spcPts val="600"/>
              </a:spcBef>
              <a:buNone/>
            </a:pPr>
            <a:endParaRPr lang="en-US" sz="3800" dirty="0">
              <a:ea typeface="Cambria"/>
            </a:endParaRPr>
          </a:p>
          <a:p>
            <a:pPr marL="0" indent="0">
              <a:spcBef>
                <a:spcPts val="600"/>
              </a:spcBef>
              <a:buNone/>
            </a:pPr>
            <a:r>
              <a:rPr lang="en-US" dirty="0">
                <a:ea typeface="Cambria"/>
              </a:rPr>
              <a: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ea typeface="Cambria"/>
              </a:rPr>
              <a:t>Tien Nguyen</a:t>
            </a:r>
          </a:p>
        </p:txBody>
      </p:sp>
    </p:spTree>
    <p:extLst>
      <p:ext uri="{BB962C8B-B14F-4D97-AF65-F5344CB8AC3E}">
        <p14:creationId xmlns:p14="http://schemas.microsoft.com/office/powerpoint/2010/main" val="2114395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Choice – Interesting Videos (1/2)</a:t>
            </a:r>
          </a:p>
        </p:txBody>
      </p:sp>
      <p:sp>
        <p:nvSpPr>
          <p:cNvPr id="3" name="Content Placeholder 2"/>
          <p:cNvSpPr>
            <a:spLocks noGrp="1"/>
          </p:cNvSpPr>
          <p:nvPr>
            <p:ph sz="half" idx="1"/>
          </p:nvPr>
        </p:nvSpPr>
        <p:spPr>
          <a:xfrm>
            <a:off x="685800" y="1264396"/>
            <a:ext cx="3276599" cy="3879103"/>
          </a:xfrm>
        </p:spPr>
        <p:txBody>
          <a:bodyPr>
            <a:normAutofit lnSpcReduction="10000"/>
          </a:bodyPr>
          <a:lstStyle/>
          <a:p>
            <a:pPr marL="205768" lvl="1" indent="0">
              <a:buNone/>
            </a:pPr>
            <a:r>
              <a:rPr lang="en-US" dirty="0">
                <a:hlinkClick r:id="rId3"/>
              </a:rPr>
              <a:t>Don’t Download This Song</a:t>
            </a:r>
            <a:r>
              <a:rPr lang="en-US" dirty="0"/>
              <a:t> (2006)</a:t>
            </a:r>
          </a:p>
          <a:p>
            <a:pPr marL="205768" lvl="1" indent="0">
              <a:buNone/>
            </a:pPr>
            <a:r>
              <a:rPr lang="en-US" dirty="0"/>
              <a:t>- Weird Al (3:53)</a:t>
            </a:r>
            <a:endParaRPr lang="en-US" dirty="0">
              <a:hlinkClick r:id="rId4"/>
            </a:endParaRPr>
          </a:p>
          <a:p>
            <a:pPr marL="205768" lvl="1" indent="0">
              <a:buNone/>
            </a:pPr>
            <a:endParaRPr lang="en-US" dirty="0">
              <a:hlinkClick r:id="rId4"/>
            </a:endParaRPr>
          </a:p>
          <a:p>
            <a:pPr marL="205768" lvl="1" indent="0">
              <a:buNone/>
            </a:pPr>
            <a:r>
              <a:rPr lang="en-US" dirty="0">
                <a:hlinkClick r:id="rId4"/>
              </a:rPr>
              <a:t>It’s All About The Pentiums</a:t>
            </a:r>
            <a:r>
              <a:rPr lang="en-US" dirty="0"/>
              <a:t> (1999)</a:t>
            </a:r>
          </a:p>
          <a:p>
            <a:pPr marL="205768" lvl="1" indent="0">
              <a:buNone/>
            </a:pPr>
            <a:r>
              <a:rPr lang="en-US" dirty="0"/>
              <a:t>- Weird Al (3:34) </a:t>
            </a:r>
          </a:p>
          <a:p>
            <a:pPr marL="205768" lvl="1" indent="0">
              <a:buNone/>
            </a:pPr>
            <a:endParaRPr lang="en-US" dirty="0">
              <a:ea typeface="ＭＳ Ｐゴシック" pitchFamily="-109" charset="-128"/>
              <a:cs typeface="ＭＳ Ｐゴシック" pitchFamily="-109" charset="-128"/>
              <a:hlinkClick r:id="rId5"/>
            </a:endParaRPr>
          </a:p>
          <a:p>
            <a:pPr marL="205768" lvl="1" indent="0">
              <a:buNone/>
            </a:pPr>
            <a:r>
              <a:rPr lang="en-US" dirty="0">
                <a:ea typeface="ＭＳ Ｐゴシック" pitchFamily="-109" charset="-128"/>
                <a:cs typeface="ＭＳ Ｐゴシック" pitchFamily="-109" charset="-128"/>
                <a:hlinkClick r:id="rId5"/>
              </a:rPr>
              <a:t>White and Nerdy</a:t>
            </a:r>
            <a:r>
              <a:rPr lang="en-US" dirty="0">
                <a:ea typeface="ＭＳ Ｐゴシック" pitchFamily="-109" charset="-128"/>
                <a:cs typeface="ＭＳ Ｐゴシック" pitchFamily="-109" charset="-128"/>
              </a:rPr>
              <a:t>  (2006)</a:t>
            </a:r>
          </a:p>
          <a:p>
            <a:pPr marL="205768" lvl="1" indent="0">
              <a:buNone/>
            </a:pPr>
            <a:r>
              <a:rPr lang="en-US" dirty="0">
                <a:ea typeface="ＭＳ Ｐゴシック" pitchFamily="-109" charset="-128"/>
                <a:cs typeface="ＭＳ Ｐゴシック" pitchFamily="-109" charset="-128"/>
              </a:rPr>
              <a:t>- Weird Al (2:50)</a:t>
            </a:r>
            <a:endParaRPr lang="en-US" dirty="0"/>
          </a:p>
          <a:p>
            <a:pPr marL="205768" lvl="1" indent="0">
              <a:buNone/>
            </a:pPr>
            <a:endParaRPr lang="en-US" dirty="0"/>
          </a:p>
          <a:p>
            <a:pPr marL="205768" lvl="1" indent="0">
              <a:buNone/>
            </a:pPr>
            <a:r>
              <a:rPr lang="en-US" dirty="0">
                <a:hlinkClick r:id="rId6"/>
              </a:rPr>
              <a:t>Virus Alert</a:t>
            </a:r>
            <a:r>
              <a:rPr lang="en-US" dirty="0"/>
              <a:t> (2006)</a:t>
            </a:r>
          </a:p>
          <a:p>
            <a:pPr marL="205768" lvl="1" indent="0">
              <a:buNone/>
            </a:pPr>
            <a:r>
              <a:rPr lang="en-US" dirty="0"/>
              <a:t>- Weird Al (3:43)</a:t>
            </a:r>
          </a:p>
          <a:p>
            <a:pPr marL="205768" lvl="1" indent="0">
              <a:buNone/>
            </a:pPr>
            <a:endParaRPr lang="en-US" dirty="0"/>
          </a:p>
          <a:p>
            <a:pPr marL="205768" lvl="1" indent="0">
              <a:buNone/>
            </a:pPr>
            <a:r>
              <a:rPr lang="en-US" dirty="0">
                <a:hlinkClick r:id="rId7"/>
              </a:rPr>
              <a:t>Word Crimes</a:t>
            </a:r>
            <a:r>
              <a:rPr lang="en-US" dirty="0"/>
              <a:t> (2014)</a:t>
            </a:r>
          </a:p>
          <a:p>
            <a:pPr marL="205768" lvl="1" indent="0">
              <a:buNone/>
            </a:pPr>
            <a:r>
              <a:rPr lang="en-US" dirty="0"/>
              <a:t>- Weird Al (3:45)</a:t>
            </a:r>
            <a:endParaRPr lang="en-US" dirty="0">
              <a:hlinkClick r:id="rId8"/>
            </a:endParaRPr>
          </a:p>
        </p:txBody>
      </p:sp>
      <p:sp>
        <p:nvSpPr>
          <p:cNvPr id="6" name="Content Placeholder 5">
            <a:extLst>
              <a:ext uri="{FF2B5EF4-FFF2-40B4-BE49-F238E27FC236}">
                <a16:creationId xmlns:a16="http://schemas.microsoft.com/office/drawing/2014/main" id="{4DEAEBCE-6FA8-B245-B04C-E1F63182EFDB}"/>
              </a:ext>
            </a:extLst>
          </p:cNvPr>
          <p:cNvSpPr>
            <a:spLocks noGrp="1"/>
          </p:cNvSpPr>
          <p:nvPr>
            <p:ph sz="half" idx="2"/>
          </p:nvPr>
        </p:nvSpPr>
        <p:spPr>
          <a:xfrm>
            <a:off x="5104411" y="1264396"/>
            <a:ext cx="3733800" cy="3802903"/>
          </a:xfrm>
        </p:spPr>
        <p:txBody>
          <a:bodyPr>
            <a:normAutofit lnSpcReduction="10000"/>
          </a:bodyPr>
          <a:lstStyle/>
          <a:p>
            <a:pPr marL="205768" lvl="1" indent="0">
              <a:buNone/>
            </a:pPr>
            <a:r>
              <a:rPr lang="en-US" dirty="0">
                <a:hlinkClick r:id="rId9"/>
              </a:rPr>
              <a:t>Copyright: Forever Less One Day</a:t>
            </a:r>
            <a:r>
              <a:rPr lang="en-US" dirty="0"/>
              <a:t> (2011)</a:t>
            </a:r>
          </a:p>
          <a:p>
            <a:pPr marL="205768" lvl="1" indent="0">
              <a:buNone/>
            </a:pPr>
            <a:r>
              <a:rPr lang="en-US" dirty="0"/>
              <a:t>- CGP Grey (6:27)</a:t>
            </a:r>
          </a:p>
          <a:p>
            <a:pPr marL="205768" lvl="1" indent="0">
              <a:buNone/>
            </a:pPr>
            <a:r>
              <a:rPr lang="en-US" dirty="0">
                <a:hlinkClick r:id="rId8"/>
              </a:rPr>
              <a:t>Humans Need Not Apply</a:t>
            </a:r>
            <a:r>
              <a:rPr lang="en-US" dirty="0"/>
              <a:t> (2014)</a:t>
            </a:r>
          </a:p>
          <a:p>
            <a:pPr marL="205768" lvl="1" indent="0">
              <a:buNone/>
            </a:pPr>
            <a:r>
              <a:rPr lang="en-US" dirty="0"/>
              <a:t>- CGP Grey (15:00)</a:t>
            </a:r>
          </a:p>
          <a:p>
            <a:pPr marL="205768" lvl="1" indent="0">
              <a:buNone/>
            </a:pPr>
            <a:r>
              <a:rPr lang="en-US" dirty="0">
                <a:hlinkClick r:id="rId10"/>
              </a:rPr>
              <a:t>This Video Will Make You Angry</a:t>
            </a:r>
            <a:r>
              <a:rPr lang="en-US" dirty="0"/>
              <a:t> (2015)</a:t>
            </a:r>
          </a:p>
          <a:p>
            <a:pPr marL="205768" lvl="1" indent="0">
              <a:buNone/>
            </a:pPr>
            <a:r>
              <a:rPr lang="en-US" dirty="0"/>
              <a:t>- CGP Grey (7:25)</a:t>
            </a:r>
          </a:p>
          <a:p>
            <a:pPr marL="205768" lvl="1" indent="0">
              <a:buNone/>
            </a:pPr>
            <a:r>
              <a:rPr lang="en-US" dirty="0">
                <a:hlinkClick r:id="rId11"/>
              </a:rPr>
              <a:t>Technologic</a:t>
            </a:r>
            <a:r>
              <a:rPr lang="en-US" dirty="0"/>
              <a:t> (2005). </a:t>
            </a:r>
            <a:r>
              <a:rPr lang="en-US" b="1" dirty="0">
                <a:sym typeface="Wingdings" pitchFamily="2" charset="2"/>
              </a:rPr>
              <a:t> Which topic?</a:t>
            </a:r>
            <a:endParaRPr lang="en-US" b="1" dirty="0"/>
          </a:p>
          <a:p>
            <a:pPr marL="205768" lvl="1" indent="0">
              <a:buNone/>
            </a:pPr>
            <a:r>
              <a:rPr lang="en-US" dirty="0"/>
              <a:t>- Daft Punk (2:55)</a:t>
            </a:r>
            <a:br>
              <a:rPr lang="en-US" dirty="0"/>
            </a:br>
            <a:endParaRPr lang="en-US" dirty="0"/>
          </a:p>
          <a:p>
            <a:pPr marL="205768" lvl="1" indent="0">
              <a:buNone/>
            </a:pPr>
            <a:r>
              <a:rPr lang="en-US" dirty="0">
                <a:hlinkClick r:id="rId12"/>
              </a:rPr>
              <a:t>Epic Rap Battles of History: Steve Jobs vs. Bill Gates</a:t>
            </a:r>
            <a:r>
              <a:rPr lang="en-US" dirty="0"/>
              <a:t> (2013) (2:47)</a:t>
            </a:r>
          </a:p>
          <a:p>
            <a:pPr marL="205768" lvl="1" indent="0">
              <a:buNone/>
            </a:pPr>
            <a:endParaRPr lang="en-US" dirty="0"/>
          </a:p>
          <a:p>
            <a:pPr marL="205768" lvl="1" indent="0">
              <a:buNone/>
            </a:pPr>
            <a:r>
              <a:rPr lang="en-US" dirty="0">
                <a:hlinkClick r:id="rId13"/>
              </a:rPr>
              <a:t>Passwords</a:t>
            </a:r>
            <a:r>
              <a:rPr lang="en-US" dirty="0"/>
              <a:t> (2024) </a:t>
            </a:r>
            <a:r>
              <a:rPr lang="en-US" b="1" dirty="0"/>
              <a:t> </a:t>
            </a:r>
            <a:r>
              <a:rPr lang="en-US" b="1" dirty="0">
                <a:sym typeface="Wingdings" pitchFamily="2" charset="2"/>
              </a:rPr>
              <a:t> Compare</a:t>
            </a:r>
            <a:endParaRPr lang="en-US" b="1" dirty="0"/>
          </a:p>
          <a:p>
            <a:pPr marL="205768" lvl="1" indent="0">
              <a:buNone/>
            </a:pPr>
            <a:r>
              <a:rPr lang="en-US" dirty="0"/>
              <a:t>- Elizabeth Levin, Silas Joy (WPI CS3043) (5:37)</a:t>
            </a:r>
          </a:p>
        </p:txBody>
      </p:sp>
      <p:sp>
        <p:nvSpPr>
          <p:cNvPr id="4" name="Footer Placeholder 3"/>
          <p:cNvSpPr>
            <a:spLocks noGrp="1"/>
          </p:cNvSpPr>
          <p:nvPr>
            <p:ph type="ftr" sz="quarter" idx="11"/>
          </p:nvPr>
        </p:nvSpPr>
        <p:spPr>
          <a:xfrm>
            <a:off x="-2222500" y="6780000"/>
            <a:ext cx="717865" cy="45719"/>
          </a:xfrm>
        </p:spPr>
        <p:txBody>
          <a:bodyPr/>
          <a:lstStyle/>
          <a:p>
            <a:r>
              <a:rPr lang="en-US"/>
              <a:t>© 2024 Keith A. Pray</a:t>
            </a:r>
          </a:p>
        </p:txBody>
      </p:sp>
      <p:pic>
        <p:nvPicPr>
          <p:cNvPr id="1032" name="Picture 8" descr="Image result for humans need not apply">
            <a:hlinkClick r:id="rId8"/>
            <a:extLst>
              <a:ext uri="{FF2B5EF4-FFF2-40B4-BE49-F238E27FC236}">
                <a16:creationId xmlns:a16="http://schemas.microsoft.com/office/drawing/2014/main" id="{91EA0BBC-178D-354F-9AAD-E506297D970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1422" y="1824826"/>
            <a:ext cx="914400" cy="3361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9D58864-7D03-4041-B6FB-B0533D673E59}"/>
              </a:ext>
            </a:extLst>
          </p:cNvPr>
          <p:cNvSpPr>
            <a:spLocks noGrp="1"/>
          </p:cNvSpPr>
          <p:nvPr>
            <p:ph type="sldNum" sz="quarter" idx="12"/>
          </p:nvPr>
        </p:nvSpPr>
        <p:spPr/>
        <p:txBody>
          <a:bodyPr/>
          <a:lstStyle/>
          <a:p>
            <a:fld id="{A2A17EAB-8B51-5C40-8776-6683E51FA7A0}" type="slidenum">
              <a:rPr lang="en-US" smtClean="0"/>
              <a:t>23</a:t>
            </a:fld>
            <a:endParaRPr lang="en-US"/>
          </a:p>
        </p:txBody>
      </p:sp>
      <p:pic>
        <p:nvPicPr>
          <p:cNvPr id="11" name="Picture 4" descr="Image result for its all about the pentiums">
            <a:extLst>
              <a:ext uri="{FF2B5EF4-FFF2-40B4-BE49-F238E27FC236}">
                <a16:creationId xmlns:a16="http://schemas.microsoft.com/office/drawing/2014/main" id="{BF1C4E25-BDDF-0445-9857-170EE104F86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905002"/>
            <a:ext cx="914400" cy="802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white and nerdy">
            <a:extLst>
              <a:ext uri="{FF2B5EF4-FFF2-40B4-BE49-F238E27FC236}">
                <a16:creationId xmlns:a16="http://schemas.microsoft.com/office/drawing/2014/main" id="{3E99AEB3-B9DD-CB46-B3F4-2EFA086A07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2774455"/>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is Video Will Make You Angry - YouTube">
            <a:extLst>
              <a:ext uri="{FF2B5EF4-FFF2-40B4-BE49-F238E27FC236}">
                <a16:creationId xmlns:a16="http://schemas.microsoft.com/office/drawing/2014/main" id="{411142C5-C29B-594E-8ABA-EEB80BBFB37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42411" y="2256862"/>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492152-1554050-1-raikfcquaxqncofqfm.stackpathdns.com/wp-content/uploads/2019/10/dontdownloadthissong-675-sized.png">
            <a:hlinkClick r:id="rId3"/>
            <a:extLst>
              <a:ext uri="{FF2B5EF4-FFF2-40B4-BE49-F238E27FC236}">
                <a16:creationId xmlns:a16="http://schemas.microsoft.com/office/drawing/2014/main" id="{332614EE-8113-924B-81A4-FF203BF55A5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1264396"/>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pyright: Forever Less One Day - YouTube">
            <a:hlinkClick r:id="rId9"/>
            <a:extLst>
              <a:ext uri="{FF2B5EF4-FFF2-40B4-BE49-F238E27FC236}">
                <a16:creationId xmlns:a16="http://schemas.microsoft.com/office/drawing/2014/main" id="{8DCD9CC6-91B8-FA48-8AA7-5D271609F21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1422" y="1282953"/>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irus Alert | Music Video Wiki | Fandom">
            <a:hlinkClick r:id="rId6"/>
            <a:extLst>
              <a:ext uri="{FF2B5EF4-FFF2-40B4-BE49-F238E27FC236}">
                <a16:creationId xmlns:a16="http://schemas.microsoft.com/office/drawing/2014/main" id="{03380902-4E96-B74E-9857-DA225DC42BF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3578523"/>
            <a:ext cx="914400" cy="6834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img.youtube.com/vi/8Gv0H-vPoDc/hqdefault.jpg">
            <a:hlinkClick r:id="rId7"/>
            <a:extLst>
              <a:ext uri="{FF2B5EF4-FFF2-40B4-BE49-F238E27FC236}">
                <a16:creationId xmlns:a16="http://schemas.microsoft.com/office/drawing/2014/main" id="{1E3A55C8-C54E-0C42-AAF1-8A571A6949C0}"/>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12487" b="12853"/>
          <a:stretch/>
        </p:blipFill>
        <p:spPr bwMode="auto">
          <a:xfrm>
            <a:off x="-1" y="4389242"/>
            <a:ext cx="914400" cy="5120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teve Jobs vs Bill Gates. Epic Rap Battles of History - YouTube">
            <a:hlinkClick r:id="rId12"/>
            <a:extLst>
              <a:ext uri="{FF2B5EF4-FFF2-40B4-BE49-F238E27FC236}">
                <a16:creationId xmlns:a16="http://schemas.microsoft.com/office/drawing/2014/main" id="{9BCC97F5-32B9-554D-BE6C-18AB4ED269F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1422" y="3499842"/>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a:extLst>
              <a:ext uri="{FF2B5EF4-FFF2-40B4-BE49-F238E27FC236}">
                <a16:creationId xmlns:a16="http://schemas.microsoft.com/office/drawing/2014/main" id="{49D035E2-6330-4A5D-57EE-5D6750C16E5A}"/>
              </a:ext>
            </a:extLst>
          </p:cNvPr>
          <p:cNvSpPr txBox="1">
            <a:spLocks/>
          </p:cNvSpPr>
          <p:nvPr/>
        </p:nvSpPr>
        <p:spPr>
          <a:xfrm>
            <a:off x="0" y="4997196"/>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2023 Keith A. Pray</a:t>
            </a:r>
            <a:endParaRPr lang="en-US" dirty="0"/>
          </a:p>
        </p:txBody>
      </p:sp>
      <p:pic>
        <p:nvPicPr>
          <p:cNvPr id="15" name="Picture 2">
            <a:hlinkClick r:id="rId11"/>
            <a:extLst>
              <a:ext uri="{FF2B5EF4-FFF2-40B4-BE49-F238E27FC236}">
                <a16:creationId xmlns:a16="http://schemas.microsoft.com/office/drawing/2014/main" id="{F9738249-501D-D25E-F383-734597B6DDD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41422" y="2859739"/>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13"/>
            <a:extLst>
              <a:ext uri="{FF2B5EF4-FFF2-40B4-BE49-F238E27FC236}">
                <a16:creationId xmlns:a16="http://schemas.microsoft.com/office/drawing/2014/main" id="{48A79A36-4687-98EC-8A90-B6A95B080459}"/>
              </a:ext>
            </a:extLst>
          </p:cNvPr>
          <p:cNvPicPr>
            <a:picLocks noChangeAspect="1"/>
          </p:cNvPicPr>
          <p:nvPr/>
        </p:nvPicPr>
        <p:blipFill>
          <a:blip r:embed="rId24"/>
          <a:stretch>
            <a:fillRect/>
          </a:stretch>
        </p:blipFill>
        <p:spPr>
          <a:xfrm>
            <a:off x="4334202" y="4310137"/>
            <a:ext cx="914400" cy="513695"/>
          </a:xfrm>
          <a:prstGeom prst="rect">
            <a:avLst/>
          </a:prstGeom>
        </p:spPr>
      </p:pic>
    </p:spTree>
    <p:extLst>
      <p:ext uri="{BB962C8B-B14F-4D97-AF65-F5344CB8AC3E}">
        <p14:creationId xmlns:p14="http://schemas.microsoft.com/office/powerpoint/2010/main" val="1296382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Choice – Interesting Videos (2/2)</a:t>
            </a:r>
          </a:p>
        </p:txBody>
      </p:sp>
      <p:sp>
        <p:nvSpPr>
          <p:cNvPr id="3" name="Content Placeholder 2"/>
          <p:cNvSpPr>
            <a:spLocks noGrp="1"/>
          </p:cNvSpPr>
          <p:nvPr>
            <p:ph sz="half" idx="1"/>
          </p:nvPr>
        </p:nvSpPr>
        <p:spPr>
          <a:xfrm>
            <a:off x="685800" y="1222409"/>
            <a:ext cx="3276599" cy="3790187"/>
          </a:xfrm>
        </p:spPr>
        <p:txBody>
          <a:bodyPr>
            <a:normAutofit/>
          </a:bodyPr>
          <a:lstStyle/>
          <a:p>
            <a:pPr marL="205768" lvl="1" indent="0">
              <a:buNone/>
            </a:pPr>
            <a:r>
              <a:rPr lang="en-US" dirty="0">
                <a:hlinkClick r:id="rId3"/>
              </a:rPr>
              <a:t>MSNBC on Denver's Automated Baggage System</a:t>
            </a:r>
            <a:r>
              <a:rPr lang="en-US" dirty="0"/>
              <a:t> (2010) (2:27)</a:t>
            </a:r>
            <a:endParaRPr lang="en-US" dirty="0">
              <a:hlinkClick r:id="rId4"/>
            </a:endParaRPr>
          </a:p>
          <a:p>
            <a:pPr marL="205768" lvl="1" indent="0">
              <a:buNone/>
            </a:pPr>
            <a:endParaRPr lang="en-US" dirty="0">
              <a:ea typeface="ＭＳ Ｐゴシック" pitchFamily="-109" charset="-128"/>
              <a:cs typeface="ＭＳ Ｐゴシック" pitchFamily="-109" charset="-128"/>
              <a:hlinkClick r:id="rId5"/>
            </a:endParaRPr>
          </a:p>
          <a:p>
            <a:pPr marL="205768" lvl="1" indent="0">
              <a:buNone/>
            </a:pPr>
            <a:r>
              <a:rPr lang="en-US" dirty="0">
                <a:hlinkClick r:id="rId6"/>
              </a:rPr>
              <a:t>Last Week tonight with John Oliver</a:t>
            </a:r>
            <a:r>
              <a:rPr lang="en-US" dirty="0"/>
              <a:t>  (2015) - Snowden (33:14) </a:t>
            </a:r>
            <a:endParaRPr lang="en-US" dirty="0">
              <a:ea typeface="ＭＳ Ｐゴシック" pitchFamily="-109" charset="-128"/>
              <a:cs typeface="ＭＳ Ｐゴシック" pitchFamily="-109" charset="-128"/>
            </a:endParaRPr>
          </a:p>
          <a:p>
            <a:pPr marL="205768" lvl="1" indent="0">
              <a:buNone/>
            </a:pPr>
            <a:endParaRPr lang="en-US" dirty="0">
              <a:ea typeface="ＭＳ Ｐゴシック" pitchFamily="-109" charset="-128"/>
              <a:cs typeface="ＭＳ Ｐゴシック" pitchFamily="-109" charset="-128"/>
            </a:endParaRPr>
          </a:p>
          <a:p>
            <a:pPr marL="205768" lvl="1" indent="0">
              <a:buNone/>
            </a:pPr>
            <a:r>
              <a:rPr lang="en-US" dirty="0">
                <a:ea typeface="ＭＳ Ｐゴシック" pitchFamily="-109" charset="-128"/>
                <a:cs typeface="ＭＳ Ｐゴシック" pitchFamily="-109" charset="-128"/>
                <a:hlinkClick r:id="rId7"/>
              </a:rPr>
              <a:t>3D Printed Homes</a:t>
            </a:r>
            <a:r>
              <a:rPr lang="en-US" dirty="0">
                <a:ea typeface="ＭＳ Ｐゴシック" pitchFamily="-109" charset="-128"/>
                <a:cs typeface="ＭＳ Ｐゴシック" pitchFamily="-109" charset="-128"/>
              </a:rPr>
              <a:t> (2018)</a:t>
            </a:r>
          </a:p>
          <a:p>
            <a:pPr marL="205768" lvl="1" indent="0">
              <a:buNone/>
            </a:pPr>
            <a:r>
              <a:rPr lang="en-US" dirty="0">
                <a:ea typeface="ＭＳ Ｐゴシック" pitchFamily="-109" charset="-128"/>
                <a:cs typeface="ＭＳ Ｐゴシック" pitchFamily="-109" charset="-128"/>
              </a:rPr>
              <a:t>- News Story (1:28)</a:t>
            </a:r>
            <a:endParaRPr lang="en-US" dirty="0">
              <a:ea typeface="ＭＳ Ｐゴシック" pitchFamily="-109" charset="-128"/>
              <a:cs typeface="ＭＳ Ｐゴシック" pitchFamily="-109" charset="-128"/>
              <a:hlinkClick r:id="rId5"/>
            </a:endParaRPr>
          </a:p>
          <a:p>
            <a:pPr marL="205768" lvl="1" indent="0">
              <a:buNone/>
            </a:pPr>
            <a:endParaRPr lang="en-US" dirty="0"/>
          </a:p>
          <a:p>
            <a:pPr marL="205768" lvl="1" indent="0">
              <a:buNone/>
            </a:pPr>
            <a:r>
              <a:rPr lang="en-US" dirty="0">
                <a:hlinkClick r:id="rId8"/>
              </a:rPr>
              <a:t>The Game Of Trust</a:t>
            </a:r>
            <a:r>
              <a:rPr lang="en-US" dirty="0"/>
              <a:t> (2017) </a:t>
            </a:r>
            <a:br>
              <a:rPr lang="en-US" dirty="0"/>
            </a:br>
            <a:r>
              <a:rPr lang="en-US" dirty="0"/>
              <a:t>- Nicky Case</a:t>
            </a:r>
          </a:p>
          <a:p>
            <a:pPr marL="205768" lvl="1" indent="0">
              <a:buNone/>
            </a:pPr>
            <a:br>
              <a:rPr lang="en-US" dirty="0">
                <a:hlinkClick r:id="rId9"/>
              </a:rPr>
            </a:br>
            <a:r>
              <a:rPr lang="en-US" dirty="0">
                <a:hlinkClick r:id="rId9"/>
              </a:rPr>
              <a:t>Adobe Firefly</a:t>
            </a:r>
            <a:r>
              <a:rPr lang="en-US" dirty="0"/>
              <a:t> (2023) </a:t>
            </a:r>
            <a:br>
              <a:rPr lang="en-US" dirty="0"/>
            </a:br>
            <a:r>
              <a:rPr lang="en-US" dirty="0"/>
              <a:t>- Adobe (1:16)</a:t>
            </a:r>
          </a:p>
        </p:txBody>
      </p:sp>
      <p:sp>
        <p:nvSpPr>
          <p:cNvPr id="6" name="Content Placeholder 5">
            <a:extLst>
              <a:ext uri="{FF2B5EF4-FFF2-40B4-BE49-F238E27FC236}">
                <a16:creationId xmlns:a16="http://schemas.microsoft.com/office/drawing/2014/main" id="{4DEAEBCE-6FA8-B245-B04C-E1F63182EFDB}"/>
              </a:ext>
            </a:extLst>
          </p:cNvPr>
          <p:cNvSpPr>
            <a:spLocks noGrp="1"/>
          </p:cNvSpPr>
          <p:nvPr>
            <p:ph sz="half" idx="2"/>
          </p:nvPr>
        </p:nvSpPr>
        <p:spPr>
          <a:xfrm>
            <a:off x="5104411" y="1222409"/>
            <a:ext cx="3733800" cy="3686475"/>
          </a:xfrm>
        </p:spPr>
        <p:txBody>
          <a:bodyPr>
            <a:noAutofit/>
          </a:bodyPr>
          <a:lstStyle/>
          <a:p>
            <a:pPr marL="205768" lvl="1" indent="0">
              <a:buNone/>
            </a:pPr>
            <a:r>
              <a:rPr lang="en-US" dirty="0">
                <a:hlinkClick r:id="rId10"/>
              </a:rPr>
              <a:t>What "Orwellian" really means</a:t>
            </a:r>
            <a:r>
              <a:rPr lang="en-US" dirty="0"/>
              <a:t> (2015) </a:t>
            </a:r>
            <a:br>
              <a:rPr lang="en-US" dirty="0"/>
            </a:br>
            <a:r>
              <a:rPr lang="en-US" dirty="0"/>
              <a:t>- Noah </a:t>
            </a:r>
            <a:r>
              <a:rPr lang="en-US" dirty="0" err="1"/>
              <a:t>Tavlin</a:t>
            </a:r>
            <a:r>
              <a:rPr lang="en-US" dirty="0"/>
              <a:t> (5:31)</a:t>
            </a:r>
          </a:p>
          <a:p>
            <a:pPr marL="205768" lvl="1" indent="0">
              <a:buNone/>
            </a:pPr>
            <a:br>
              <a:rPr lang="en-US" dirty="0"/>
            </a:br>
            <a:r>
              <a:rPr lang="en-US" dirty="0">
                <a:hlinkClick r:id="rId11"/>
              </a:rPr>
              <a:t>Why Electronic Voting is Still a Bad Idea</a:t>
            </a:r>
            <a:r>
              <a:rPr lang="en-US" dirty="0"/>
              <a:t> (2019) - Tom Scott (12:00)</a:t>
            </a:r>
          </a:p>
          <a:p>
            <a:pPr marL="205768" lvl="1" indent="0">
              <a:buNone/>
            </a:pPr>
            <a:br>
              <a:rPr lang="en-US" dirty="0">
                <a:hlinkClick r:id="rId12"/>
              </a:rPr>
            </a:br>
            <a:r>
              <a:rPr lang="en-US" dirty="0">
                <a:hlinkClick r:id="rId12"/>
              </a:rPr>
              <a:t>Welcome To Life</a:t>
            </a:r>
            <a:r>
              <a:rPr lang="en-US" dirty="0"/>
              <a:t> (2012)</a:t>
            </a:r>
            <a:br>
              <a:rPr lang="en-US" dirty="0"/>
            </a:br>
            <a:r>
              <a:rPr lang="en-US" dirty="0"/>
              <a:t>- Tom Scott (2:44)</a:t>
            </a:r>
          </a:p>
          <a:p>
            <a:pPr marL="205768" lvl="1" indent="0">
              <a:buNone/>
            </a:pPr>
            <a:r>
              <a:rPr lang="en-US" dirty="0">
                <a:hlinkClick r:id="rId13"/>
              </a:rPr>
              <a:t>Mr. Roboto</a:t>
            </a:r>
            <a:r>
              <a:rPr lang="en-US" dirty="0"/>
              <a:t> (1983) </a:t>
            </a:r>
          </a:p>
          <a:p>
            <a:pPr marL="205768" lvl="1" indent="0">
              <a:buNone/>
            </a:pPr>
            <a:r>
              <a:rPr lang="en-US" dirty="0"/>
              <a:t>- Styx (5:34)</a:t>
            </a:r>
          </a:p>
          <a:p>
            <a:pPr marL="205768" lvl="1" indent="0">
              <a:buNone/>
            </a:pPr>
            <a:r>
              <a:rPr lang="en-US" dirty="0">
                <a:hlinkClick r:id="rId14"/>
              </a:rPr>
              <a:t>Will automation take away all our jobs?</a:t>
            </a:r>
            <a:r>
              <a:rPr lang="en-US" dirty="0"/>
              <a:t> (2016) – David Autor (18:27)</a:t>
            </a:r>
          </a:p>
          <a:p>
            <a:pPr marL="205768" lvl="1" indent="0">
              <a:buNone/>
            </a:pPr>
            <a:endParaRPr lang="en-US" dirty="0"/>
          </a:p>
          <a:p>
            <a:pPr marL="205768" lvl="1" indent="0">
              <a:buNone/>
            </a:pPr>
            <a:r>
              <a:rPr lang="en-US" dirty="0">
                <a:hlinkClick r:id="rId15"/>
              </a:rPr>
              <a:t>What is your password?</a:t>
            </a:r>
            <a:r>
              <a:rPr lang="en-US" dirty="0"/>
              <a:t> (2015)</a:t>
            </a:r>
          </a:p>
          <a:p>
            <a:pPr marL="205768" lvl="1" indent="0">
              <a:buNone/>
            </a:pPr>
            <a:r>
              <a:rPr lang="en-US" dirty="0"/>
              <a:t>- Jimmy Kimmel Live (2:49)</a:t>
            </a:r>
          </a:p>
        </p:txBody>
      </p:sp>
      <p:sp>
        <p:nvSpPr>
          <p:cNvPr id="4" name="Footer Placeholder 3"/>
          <p:cNvSpPr>
            <a:spLocks noGrp="1"/>
          </p:cNvSpPr>
          <p:nvPr>
            <p:ph type="ftr" sz="quarter" idx="11"/>
          </p:nvPr>
        </p:nvSpPr>
        <p:spPr>
          <a:xfrm>
            <a:off x="-2222500" y="6780000"/>
            <a:ext cx="717865" cy="45719"/>
          </a:xfrm>
        </p:spPr>
        <p:txBody>
          <a:bodyPr/>
          <a:lstStyle/>
          <a:p>
            <a:r>
              <a:rPr lang="en-US"/>
              <a:t>© 2024 Keith A. Pray</a:t>
            </a:r>
          </a:p>
        </p:txBody>
      </p:sp>
      <p:pic>
        <p:nvPicPr>
          <p:cNvPr id="1038" name="Picture 14" descr="Video for what orwellian really means">
            <a:extLst>
              <a:ext uri="{FF2B5EF4-FFF2-40B4-BE49-F238E27FC236}">
                <a16:creationId xmlns:a16="http://schemas.microsoft.com/office/drawing/2014/main" id="{4ECFA0E8-2EB4-E245-AD1B-58465CD8D63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1422" y="1124747"/>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9D58864-7D03-4041-B6FB-B0533D673E59}"/>
              </a:ext>
            </a:extLst>
          </p:cNvPr>
          <p:cNvSpPr>
            <a:spLocks noGrp="1"/>
          </p:cNvSpPr>
          <p:nvPr>
            <p:ph type="sldNum" sz="quarter" idx="12"/>
          </p:nvPr>
        </p:nvSpPr>
        <p:spPr/>
        <p:txBody>
          <a:bodyPr/>
          <a:lstStyle/>
          <a:p>
            <a:fld id="{A2A17EAB-8B51-5C40-8776-6683E51FA7A0}" type="slidenum">
              <a:rPr lang="en-US" smtClean="0"/>
              <a:t>24</a:t>
            </a:fld>
            <a:endParaRPr lang="en-US" dirty="0"/>
          </a:p>
        </p:txBody>
      </p:sp>
      <p:pic>
        <p:nvPicPr>
          <p:cNvPr id="14" name="Picture 2" descr="https://ncase.me/trust/assets/conclusion/summary.png">
            <a:extLst>
              <a:ext uri="{FF2B5EF4-FFF2-40B4-BE49-F238E27FC236}">
                <a16:creationId xmlns:a16="http://schemas.microsoft.com/office/drawing/2014/main" id="{3582C3A5-CFB7-9A46-8D85-B20CC84E9257}"/>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b="70058"/>
          <a:stretch/>
        </p:blipFill>
        <p:spPr bwMode="auto">
          <a:xfrm>
            <a:off x="22345" y="3502083"/>
            <a:ext cx="9161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SNBC on Denver's Automated Baggage System - YouTube">
            <a:hlinkClick r:id="rId3"/>
            <a:extLst>
              <a:ext uri="{FF2B5EF4-FFF2-40B4-BE49-F238E27FC236}">
                <a16:creationId xmlns:a16="http://schemas.microsoft.com/office/drawing/2014/main" id="{69F69105-1790-8247-9B42-1D2A94F37709}"/>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7052" r="8821"/>
          <a:stretch/>
        </p:blipFill>
        <p:spPr bwMode="auto">
          <a:xfrm>
            <a:off x="0" y="1225419"/>
            <a:ext cx="914400" cy="6123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upworthy.com/nugget/5522874d613031000c270000/attachments/JohnOliverEdwardSnowden7-600eed8723d684a41064eb03f58b9348.jpg?auto=format&amp;ixlib=imgixjs-3.3.0">
            <a:extLst>
              <a:ext uri="{FF2B5EF4-FFF2-40B4-BE49-F238E27FC236}">
                <a16:creationId xmlns:a16="http://schemas.microsoft.com/office/drawing/2014/main" id="{5145E00D-B167-2041-B3AB-99EBFAF787A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2031009"/>
            <a:ext cx="914400" cy="4754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CON 3D printed house for the developing world starts at $4,000">
            <a:hlinkClick r:id="rId7"/>
            <a:extLst>
              <a:ext uri="{FF2B5EF4-FFF2-40B4-BE49-F238E27FC236}">
                <a16:creationId xmlns:a16="http://schemas.microsoft.com/office/drawing/2014/main" id="{227291FB-5AD7-ED4D-9AB1-6DA5C875196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2795003"/>
            <a:ext cx="914400" cy="553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Video for welcome to life tom scott">
            <a:hlinkClick r:id="rId12"/>
            <a:extLst>
              <a:ext uri="{FF2B5EF4-FFF2-40B4-BE49-F238E27FC236}">
                <a16:creationId xmlns:a16="http://schemas.microsoft.com/office/drawing/2014/main" id="{2057DF79-3A01-1647-8417-5D81C050D03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1422" y="245841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Why Electronic Voting Is Still A Bad Idea - YouTube">
            <a:hlinkClick r:id="rId11"/>
            <a:extLst>
              <a:ext uri="{FF2B5EF4-FFF2-40B4-BE49-F238E27FC236}">
                <a16:creationId xmlns:a16="http://schemas.microsoft.com/office/drawing/2014/main" id="{AE8107FE-1DB8-8D49-A8C3-42135933CBF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1422" y="1898859"/>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tyx - 'Mr. Roboto' Music Video from 1983 | The '80s Ruled">
            <a:hlinkClick r:id="rId13"/>
            <a:extLst>
              <a:ext uri="{FF2B5EF4-FFF2-40B4-BE49-F238E27FC236}">
                <a16:creationId xmlns:a16="http://schemas.microsoft.com/office/drawing/2014/main" id="{26D1275E-D4FE-634D-A62D-9247C6A1A2C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41422" y="3182187"/>
            <a:ext cx="914400" cy="5537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hlinkClick r:id="rId9"/>
            <a:extLst>
              <a:ext uri="{FF2B5EF4-FFF2-40B4-BE49-F238E27FC236}">
                <a16:creationId xmlns:a16="http://schemas.microsoft.com/office/drawing/2014/main" id="{A5AAD2F6-905F-6258-A66E-CDAF782B101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1838" y="4348699"/>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311E0837-BA85-E93B-F995-BB52D79A5CEC}"/>
              </a:ext>
            </a:extLst>
          </p:cNvPr>
          <p:cNvSpPr txBox="1">
            <a:spLocks/>
          </p:cNvSpPr>
          <p:nvPr/>
        </p:nvSpPr>
        <p:spPr>
          <a:xfrm>
            <a:off x="0" y="4997196"/>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2023 Keith A. Pray</a:t>
            </a:r>
            <a:endParaRPr lang="en-US" dirty="0"/>
          </a:p>
        </p:txBody>
      </p:sp>
      <p:pic>
        <p:nvPicPr>
          <p:cNvPr id="10" name="Picture 2" descr="David Autor: Will automation take away all our jobs? | TED Talk">
            <a:hlinkClick r:id="rId14"/>
            <a:extLst>
              <a:ext uri="{FF2B5EF4-FFF2-40B4-BE49-F238E27FC236}">
                <a16:creationId xmlns:a16="http://schemas.microsoft.com/office/drawing/2014/main" id="{D2E0F863-1F8C-3CC6-4A95-F53AD67D89D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41422" y="3760475"/>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hat is Your Password? - YouTube">
            <a:hlinkClick r:id="rId15"/>
            <a:extLst>
              <a:ext uri="{FF2B5EF4-FFF2-40B4-BE49-F238E27FC236}">
                <a16:creationId xmlns:a16="http://schemas.microsoft.com/office/drawing/2014/main" id="{E9260DFF-C16B-64AE-4929-710FE5BBE1C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41422" y="4507243"/>
            <a:ext cx="914400" cy="5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922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AE1010-8814-F14C-8C19-2C837C9F8EEE}"/>
              </a:ext>
            </a:extLst>
          </p:cNvPr>
          <p:cNvSpPr>
            <a:spLocks noGrp="1"/>
          </p:cNvSpPr>
          <p:nvPr>
            <p:ph type="title"/>
          </p:nvPr>
        </p:nvSpPr>
        <p:spPr/>
        <p:txBody>
          <a:bodyPr/>
          <a:lstStyle/>
          <a:p>
            <a:r>
              <a:rPr lang="en-US" dirty="0"/>
              <a:t>Student Choice – Interesting Articles 1/2</a:t>
            </a:r>
          </a:p>
        </p:txBody>
      </p:sp>
      <p:sp>
        <p:nvSpPr>
          <p:cNvPr id="8" name="Content Placeholder 7">
            <a:extLst>
              <a:ext uri="{FF2B5EF4-FFF2-40B4-BE49-F238E27FC236}">
                <a16:creationId xmlns:a16="http://schemas.microsoft.com/office/drawing/2014/main" id="{4E804DD4-C487-4749-9DA9-C06C0FFE6A0D}"/>
              </a:ext>
            </a:extLst>
          </p:cNvPr>
          <p:cNvSpPr>
            <a:spLocks noGrp="1"/>
          </p:cNvSpPr>
          <p:nvPr>
            <p:ph idx="1"/>
          </p:nvPr>
        </p:nvSpPr>
        <p:spPr>
          <a:xfrm>
            <a:off x="685800" y="1001027"/>
            <a:ext cx="7772400" cy="3704324"/>
          </a:xfrm>
        </p:spPr>
        <p:txBody>
          <a:bodyPr>
            <a:normAutofit/>
          </a:bodyPr>
          <a:lstStyle/>
          <a:p>
            <a:r>
              <a:rPr lang="en-US" dirty="0"/>
              <a:t>Communications of The ACM – Latest edition (through library)</a:t>
            </a:r>
          </a:p>
          <a:p>
            <a:r>
              <a:rPr lang="en-US" dirty="0">
                <a:hlinkClick r:id="rId3"/>
              </a:rPr>
              <a:t>Facebook security breach: Up to 50m accounts attacked</a:t>
            </a:r>
            <a:r>
              <a:rPr lang="en-US" b="1" dirty="0">
                <a:hlinkClick r:id="rId3"/>
              </a:rPr>
              <a:t> - </a:t>
            </a:r>
            <a:r>
              <a:rPr lang="en-US" dirty="0">
                <a:hlinkClick r:id="rId3"/>
              </a:rPr>
              <a:t>Dave Lee, North America technology reporter</a:t>
            </a:r>
            <a:r>
              <a:rPr lang="en-US" dirty="0"/>
              <a:t>, 2018-09-29 </a:t>
            </a:r>
          </a:p>
          <a:p>
            <a:r>
              <a:rPr lang="en-US" dirty="0">
                <a:hlinkClick r:id="rId4"/>
              </a:rPr>
              <a:t>WPI Secures $2.8 Million to Develop a Smartphone App to Help Assess the Health of Soldiers</a:t>
            </a:r>
            <a:r>
              <a:rPr lang="en-US" dirty="0"/>
              <a:t>, 2018-09-24</a:t>
            </a:r>
          </a:p>
          <a:p>
            <a:r>
              <a:rPr lang="en-US" dirty="0">
                <a:hlinkClick r:id="rId5"/>
              </a:rPr>
              <a:t>Quantified Toilets</a:t>
            </a:r>
            <a:r>
              <a:rPr lang="en-US" dirty="0"/>
              <a:t>, 2014, Quantified Toilets LLC (empty)</a:t>
            </a:r>
            <a:br>
              <a:rPr lang="en-US" dirty="0"/>
            </a:br>
            <a:r>
              <a:rPr lang="en-US" dirty="0">
                <a:hlinkClick r:id="rId6"/>
              </a:rPr>
              <a:t>What a Toilet Hoax Can Tell Us About the Future of Surveillance</a:t>
            </a:r>
            <a:r>
              <a:rPr lang="en-US" dirty="0"/>
              <a:t> – Jennifer </a:t>
            </a:r>
            <a:r>
              <a:rPr lang="en-US" dirty="0" err="1"/>
              <a:t>Golbeck</a:t>
            </a:r>
            <a:r>
              <a:rPr lang="en-US" dirty="0"/>
              <a:t>, The Atlantic, 2014-04-29</a:t>
            </a:r>
          </a:p>
          <a:p>
            <a:r>
              <a:rPr lang="en-US" dirty="0">
                <a:hlinkClick r:id="rId7"/>
              </a:rPr>
              <a:t>What Did Ada Lovelace's Program Actually Do?</a:t>
            </a:r>
            <a:r>
              <a:rPr lang="en-US" dirty="0"/>
              <a:t> - Sinclair Target, 2018-08-18 (First Programming Bug 1843?)</a:t>
            </a:r>
          </a:p>
        </p:txBody>
      </p:sp>
      <p:sp>
        <p:nvSpPr>
          <p:cNvPr id="5" name="Footer Placeholder 4">
            <a:extLst>
              <a:ext uri="{FF2B5EF4-FFF2-40B4-BE49-F238E27FC236}">
                <a16:creationId xmlns:a16="http://schemas.microsoft.com/office/drawing/2014/main" id="{008D47C9-308D-2842-8EF6-E760A1692C7C}"/>
              </a:ext>
            </a:extLst>
          </p:cNvPr>
          <p:cNvSpPr>
            <a:spLocks noGrp="1"/>
          </p:cNvSpPr>
          <p:nvPr>
            <p:ph type="ftr" sz="quarter" idx="11"/>
          </p:nvPr>
        </p:nvSpPr>
        <p:spPr/>
        <p:txBody>
          <a:bodyPr/>
          <a:lstStyle/>
          <a:p>
            <a:r>
              <a:rPr lang="en-US"/>
              <a:t>© 2024 Keith A. Pray</a:t>
            </a:r>
            <a:endParaRPr lang="en-US" dirty="0"/>
          </a:p>
        </p:txBody>
      </p:sp>
      <p:pic>
        <p:nvPicPr>
          <p:cNvPr id="3074" name="Picture 2" descr="Smartphone users silhouetted against the Facebook logo (file photo)">
            <a:extLst>
              <a:ext uri="{FF2B5EF4-FFF2-40B4-BE49-F238E27FC236}">
                <a16:creationId xmlns:a16="http://schemas.microsoft.com/office/drawing/2014/main" id="{15E6B5CE-2B70-D04E-AEE1-3835983F68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1451158"/>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rpa Research Team">
            <a:extLst>
              <a:ext uri="{FF2B5EF4-FFF2-40B4-BE49-F238E27FC236}">
                <a16:creationId xmlns:a16="http://schemas.microsoft.com/office/drawing/2014/main" id="{111AD935-AEF5-0940-B1E0-2F05B3588B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2125576"/>
            <a:ext cx="914400" cy="6089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Quantified Toilets">
            <a:extLst>
              <a:ext uri="{FF2B5EF4-FFF2-40B4-BE49-F238E27FC236}">
                <a16:creationId xmlns:a16="http://schemas.microsoft.com/office/drawing/2014/main" id="{8244A82B-33D3-A440-8497-3C8BD79CE0B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86883"/>
          <a:stretch/>
        </p:blipFill>
        <p:spPr bwMode="auto">
          <a:xfrm>
            <a:off x="8422109" y="3059300"/>
            <a:ext cx="477395"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twobithistory.org/images/triangular_numbers2.png">
            <a:extLst>
              <a:ext uri="{FF2B5EF4-FFF2-40B4-BE49-F238E27FC236}">
                <a16:creationId xmlns:a16="http://schemas.microsoft.com/office/drawing/2014/main" id="{7FC32C31-3E22-D54E-B540-00FF2092B8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3974981"/>
            <a:ext cx="914400" cy="73037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30D06FB-07C4-8F44-84D6-316AACCAA31C}"/>
              </a:ext>
            </a:extLst>
          </p:cNvPr>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585111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5303-6866-0646-A2BF-C9CC056A0090}"/>
              </a:ext>
            </a:extLst>
          </p:cNvPr>
          <p:cNvSpPr>
            <a:spLocks noGrp="1"/>
          </p:cNvSpPr>
          <p:nvPr>
            <p:ph type="title"/>
          </p:nvPr>
        </p:nvSpPr>
        <p:spPr/>
        <p:txBody>
          <a:bodyPr/>
          <a:lstStyle/>
          <a:p>
            <a:r>
              <a:rPr lang="en-US" dirty="0"/>
              <a:t>Student Choice – Interesting Articles 2/2</a:t>
            </a:r>
          </a:p>
        </p:txBody>
      </p:sp>
      <p:sp>
        <p:nvSpPr>
          <p:cNvPr id="3" name="Content Placeholder 2">
            <a:extLst>
              <a:ext uri="{FF2B5EF4-FFF2-40B4-BE49-F238E27FC236}">
                <a16:creationId xmlns:a16="http://schemas.microsoft.com/office/drawing/2014/main" id="{DA4A4D3E-6574-BB41-BB67-E932179DF5A7}"/>
              </a:ext>
            </a:extLst>
          </p:cNvPr>
          <p:cNvSpPr>
            <a:spLocks noGrp="1"/>
          </p:cNvSpPr>
          <p:nvPr>
            <p:ph idx="1"/>
          </p:nvPr>
        </p:nvSpPr>
        <p:spPr/>
        <p:txBody>
          <a:bodyPr>
            <a:normAutofit lnSpcReduction="10000"/>
          </a:bodyPr>
          <a:lstStyle/>
          <a:p>
            <a:r>
              <a:rPr lang="en-US" dirty="0">
                <a:hlinkClick r:id="rId3"/>
              </a:rPr>
              <a:t>We know ethics should inform AI. But which ethics?</a:t>
            </a:r>
            <a:r>
              <a:rPr lang="en-US" dirty="0"/>
              <a:t> - Mauro Guillen, World Economic Forum, 2018-07-26</a:t>
            </a:r>
            <a:endParaRPr lang="en-US" dirty="0">
              <a:hlinkClick r:id="rId4"/>
            </a:endParaRPr>
          </a:p>
          <a:p>
            <a:r>
              <a:rPr lang="en-US" dirty="0">
                <a:hlinkClick r:id="rId4"/>
              </a:rPr>
              <a:t>MIT-born Spyce raises $21M to open new robotic restaurants</a:t>
            </a:r>
            <a:r>
              <a:rPr lang="en-US" dirty="0"/>
              <a:t> - Lucia Maffei, </a:t>
            </a:r>
            <a:r>
              <a:rPr lang="en-US" dirty="0" err="1"/>
              <a:t>BostInno</a:t>
            </a:r>
            <a:r>
              <a:rPr lang="en-US" dirty="0"/>
              <a:t>, 2018-09-07</a:t>
            </a:r>
          </a:p>
          <a:p>
            <a:r>
              <a:rPr lang="en-US" dirty="0">
                <a:hlinkClick r:id="rId5"/>
              </a:rPr>
              <a:t>The Coders Programming Themselves Out of a Job</a:t>
            </a:r>
            <a:r>
              <a:rPr lang="en-US" dirty="0"/>
              <a:t> - Brian Merchant, The Atlantic, 2018-10-02</a:t>
            </a:r>
          </a:p>
          <a:p>
            <a:r>
              <a:rPr lang="en-US" b="1" dirty="0">
                <a:hlinkClick r:id="rId6"/>
              </a:rPr>
              <a:t>Berkshire Hathaway’s Stock Price Is Too Much for Computers</a:t>
            </a:r>
            <a:r>
              <a:rPr lang="en-US" b="1" dirty="0"/>
              <a:t> - </a:t>
            </a:r>
            <a:r>
              <a:rPr lang="en-US" dirty="0"/>
              <a:t>Alexander </a:t>
            </a:r>
            <a:r>
              <a:rPr lang="en-US" dirty="0" err="1"/>
              <a:t>Osipovich</a:t>
            </a:r>
            <a:r>
              <a:rPr lang="en-US" dirty="0"/>
              <a:t>, The Wall Street Journal, 2021-05-05 (approaching $429,496.7295 32 bit limit) (access limited)</a:t>
            </a:r>
            <a:endParaRPr lang="en-US" b="1" dirty="0"/>
          </a:p>
          <a:p>
            <a:endParaRPr lang="en-US" dirty="0"/>
          </a:p>
          <a:p>
            <a:endParaRPr lang="en-US" dirty="0"/>
          </a:p>
        </p:txBody>
      </p:sp>
      <p:sp>
        <p:nvSpPr>
          <p:cNvPr id="4" name="Footer Placeholder 3">
            <a:extLst>
              <a:ext uri="{FF2B5EF4-FFF2-40B4-BE49-F238E27FC236}">
                <a16:creationId xmlns:a16="http://schemas.microsoft.com/office/drawing/2014/main" id="{30038064-FF7D-B24F-928E-327A1B520C90}"/>
              </a:ext>
            </a:extLst>
          </p:cNvPr>
          <p:cNvSpPr>
            <a:spLocks noGrp="1"/>
          </p:cNvSpPr>
          <p:nvPr>
            <p:ph type="ftr" sz="quarter" idx="11"/>
          </p:nvPr>
        </p:nvSpPr>
        <p:spPr/>
        <p:txBody>
          <a:bodyPr/>
          <a:lstStyle/>
          <a:p>
            <a:r>
              <a:rPr lang="en-US"/>
              <a:t>© 2024 Keith A. Pray</a:t>
            </a:r>
            <a:endParaRPr lang="en-US" dirty="0"/>
          </a:p>
        </p:txBody>
      </p:sp>
      <p:pic>
        <p:nvPicPr>
          <p:cNvPr id="4098" name="Picture 2" descr="Image result for spyce restaurant">
            <a:extLst>
              <a:ext uri="{FF2B5EF4-FFF2-40B4-BE49-F238E27FC236}">
                <a16:creationId xmlns:a16="http://schemas.microsoft.com/office/drawing/2014/main" id="{3CA01ED8-0718-B849-AADC-E29D97B0C0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2082387"/>
            <a:ext cx="914400" cy="5724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dn.theatlantic.com/assets/media/img/2018/08/30/RTX38KFM/1920.jpg?1535668765">
            <a:extLst>
              <a:ext uri="{FF2B5EF4-FFF2-40B4-BE49-F238E27FC236}">
                <a16:creationId xmlns:a16="http://schemas.microsoft.com/office/drawing/2014/main" id="{458E1C1C-1222-AC4E-8E8A-2E913AC828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2815176"/>
            <a:ext cx="914400"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1A3CBE2-4CBA-A347-B9F4-F38BFD2BFB73}"/>
              </a:ext>
            </a:extLst>
          </p:cNvPr>
          <p:cNvSpPr>
            <a:spLocks noGrp="1"/>
          </p:cNvSpPr>
          <p:nvPr>
            <p:ph type="sldNum" sz="quarter" idx="12"/>
          </p:nvPr>
        </p:nvSpPr>
        <p:spPr/>
        <p:txBody>
          <a:bodyPr/>
          <a:lstStyle/>
          <a:p>
            <a:fld id="{A2A17EAB-8B51-5C40-8776-6683E51FA7A0}" type="slidenum">
              <a:rPr lang="en-US" smtClean="0"/>
              <a:t>26</a:t>
            </a:fld>
            <a:endParaRPr lang="en-US"/>
          </a:p>
        </p:txBody>
      </p:sp>
      <p:pic>
        <p:nvPicPr>
          <p:cNvPr id="1026" name="Picture 2" descr="https://si.wsj.net/public/resources/images/HC-GW588_Buffet_G_20181120133032.jpg">
            <a:extLst>
              <a:ext uri="{FF2B5EF4-FFF2-40B4-BE49-F238E27FC236}">
                <a16:creationId xmlns:a16="http://schemas.microsoft.com/office/drawing/2014/main" id="{A022F171-C9FC-7241-8BFF-E70F238DB1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3500977"/>
            <a:ext cx="914400" cy="10773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     ">
            <a:extLst>
              <a:ext uri="{FF2B5EF4-FFF2-40B4-BE49-F238E27FC236}">
                <a16:creationId xmlns:a16="http://schemas.microsoft.com/office/drawing/2014/main" id="{B42EB407-F5F4-0B41-8689-6F22E93ED4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9600" y="1328658"/>
            <a:ext cx="914400" cy="66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90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12-14</a:t>
            </a:r>
            <a:br>
              <a:rPr lang="en-US" dirty="0"/>
            </a:br>
            <a:r>
              <a:rPr lang="en-US" dirty="0"/>
              <a:t>The End</a:t>
            </a:r>
          </a:p>
        </p:txBody>
      </p:sp>
      <p:sp>
        <p:nvSpPr>
          <p:cNvPr id="4" name="Footer Placeholder 3"/>
          <p:cNvSpPr>
            <a:spLocks noGrp="1"/>
          </p:cNvSpPr>
          <p:nvPr>
            <p:ph type="ftr" sz="quarter" idx="3"/>
          </p:nvPr>
        </p:nvSpPr>
        <p:spPr/>
        <p:txBody>
          <a:bodyPr/>
          <a:lstStyle/>
          <a:p>
            <a:r>
              <a:rPr lang="en-US"/>
              <a:t>© 2024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3F83D1-386E-2454-A883-C8FB4B533193}"/>
              </a:ext>
            </a:extLst>
          </p:cNvPr>
          <p:cNvPicPr>
            <a:picLocks noChangeAspect="1"/>
          </p:cNvPicPr>
          <p:nvPr/>
        </p:nvPicPr>
        <p:blipFill>
          <a:blip r:embed="rId3"/>
          <a:stretch>
            <a:fillRect/>
          </a:stretch>
        </p:blipFill>
        <p:spPr>
          <a:xfrm>
            <a:off x="234364" y="312063"/>
            <a:ext cx="8675271" cy="4724400"/>
          </a:xfrm>
          <a:prstGeom prst="rect">
            <a:avLst/>
          </a:prstGeom>
          <a:noFill/>
        </p:spPr>
      </p:pic>
      <p:sp>
        <p:nvSpPr>
          <p:cNvPr id="13" name="Slide Number Placeholder 12" hidden="1">
            <a:extLst>
              <a:ext uri="{FF2B5EF4-FFF2-40B4-BE49-F238E27FC236}">
                <a16:creationId xmlns:a16="http://schemas.microsoft.com/office/drawing/2014/main" id="{5846E2CA-08B5-7740-90F4-A94CBD7CDBB6}"/>
              </a:ext>
            </a:extLst>
          </p:cNvPr>
          <p:cNvSpPr>
            <a:spLocks noGrp="1"/>
          </p:cNvSpPr>
          <p:nvPr>
            <p:ph type="sldNum" sz="quarter" idx="12"/>
          </p:nvPr>
        </p:nvSpPr>
        <p:spPr/>
        <p:txBody>
          <a:bodyPr/>
          <a:lstStyle/>
          <a:p>
            <a:pPr>
              <a:spcAft>
                <a:spcPts val="600"/>
              </a:spcAft>
            </a:pPr>
            <a:fld id="{A2A17EAB-8B51-5C40-8776-6683E51FA7A0}" type="slidenum">
              <a:rPr lang="en-US" smtClean="0"/>
              <a:pPr>
                <a:spcAft>
                  <a:spcPts val="600"/>
                </a:spcAft>
              </a:pPr>
              <a:t>3</a:t>
            </a:fld>
            <a:endParaRPr lang="en-US"/>
          </a:p>
        </p:txBody>
      </p:sp>
      <p:sp>
        <p:nvSpPr>
          <p:cNvPr id="4" name="Footer Placeholder 3"/>
          <p:cNvSpPr>
            <a:spLocks noGrp="1"/>
          </p:cNvSpPr>
          <p:nvPr>
            <p:ph type="ftr" sz="quarter" idx="11"/>
          </p:nvPr>
        </p:nvSpPr>
        <p:spPr/>
        <p:txBody>
          <a:bodyPr/>
          <a:lstStyle/>
          <a:p>
            <a:pPr>
              <a:spcAft>
                <a:spcPts val="600"/>
              </a:spcAft>
            </a:pPr>
            <a:r>
              <a:rPr lang="sk-SK"/>
              <a:t>© 2024 Keith A. Pray</a:t>
            </a:r>
            <a:endParaRPr lang="en-US"/>
          </a:p>
        </p:txBody>
      </p:sp>
    </p:spTree>
    <p:extLst>
      <p:ext uri="{BB962C8B-B14F-4D97-AF65-F5344CB8AC3E}">
        <p14:creationId xmlns:p14="http://schemas.microsoft.com/office/powerpoint/2010/main" val="262015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6732" y="1065576"/>
            <a:ext cx="2941928" cy="3352800"/>
          </a:xfrm>
        </p:spPr>
        <p:txBody>
          <a:bodyPr>
            <a:normAutofit/>
          </a:bodyPr>
          <a:lstStyle/>
          <a:p>
            <a:r>
              <a:rPr lang="en-US" dirty="0"/>
              <a:t>Consistent performance!</a:t>
            </a:r>
          </a:p>
          <a:p>
            <a:r>
              <a:rPr lang="en-US" dirty="0"/>
              <a:t>Many students highest grade yet!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dirty="0"/>
          </a:p>
        </p:txBody>
      </p:sp>
      <p:pic>
        <p:nvPicPr>
          <p:cNvPr id="8" name="Picture 7">
            <a:extLst>
              <a:ext uri="{FF2B5EF4-FFF2-40B4-BE49-F238E27FC236}">
                <a16:creationId xmlns:a16="http://schemas.microsoft.com/office/drawing/2014/main" id="{72892DEB-3B41-9550-431C-D72141663F4A}"/>
              </a:ext>
            </a:extLst>
          </p:cNvPr>
          <p:cNvPicPr>
            <a:picLocks noChangeAspect="1"/>
          </p:cNvPicPr>
          <p:nvPr/>
        </p:nvPicPr>
        <p:blipFill>
          <a:blip r:embed="rId3"/>
          <a:stretch>
            <a:fillRect/>
          </a:stretch>
        </p:blipFill>
        <p:spPr>
          <a:xfrm>
            <a:off x="3128471" y="361950"/>
            <a:ext cx="5893742" cy="4483908"/>
          </a:xfrm>
          <a:prstGeom prst="rect">
            <a:avLst/>
          </a:prstGeom>
        </p:spPr>
      </p:pic>
    </p:spTree>
    <p:extLst>
      <p:ext uri="{BB962C8B-B14F-4D97-AF65-F5344CB8AC3E}">
        <p14:creationId xmlns:p14="http://schemas.microsoft.com/office/powerpoint/2010/main" val="1331492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194209" y="1352551"/>
            <a:ext cx="3025678" cy="3352800"/>
          </a:xfrm>
        </p:spPr>
        <p:txBody>
          <a:bodyPr/>
          <a:lstStyle/>
          <a:p>
            <a:pPr marL="0" indent="0">
              <a:buNone/>
            </a:pPr>
            <a:r>
              <a:rPr lang="en-US" dirty="0"/>
              <a:t>58 Max Possible</a:t>
            </a:r>
          </a:p>
          <a:p>
            <a:pPr marL="0" indent="0">
              <a:buNone/>
            </a:pPr>
            <a:r>
              <a:rPr lang="en-US" dirty="0"/>
              <a:t>- Discussion 1-13</a:t>
            </a:r>
            <a:br>
              <a:rPr lang="en-US" dirty="0"/>
            </a:br>
            <a:r>
              <a:rPr lang="en-US" dirty="0"/>
              <a:t>- Papers 1-4</a:t>
            </a:r>
          </a:p>
          <a:p>
            <a:pPr marL="0" indent="0">
              <a:buNone/>
            </a:pPr>
            <a:endParaRPr lang="en-US" dirty="0"/>
          </a:p>
          <a:p>
            <a:pPr marL="0" indent="0">
              <a:buNone/>
            </a:pPr>
            <a:r>
              <a:rPr lang="en-US" dirty="0"/>
              <a:t>Does not include points:</a:t>
            </a:r>
          </a:p>
          <a:p>
            <a:pPr marL="0" indent="0">
              <a:buNone/>
            </a:pPr>
            <a:r>
              <a:rPr lang="en-US" dirty="0"/>
              <a:t>- 2 Discussion</a:t>
            </a:r>
            <a:br>
              <a:rPr lang="en-US" dirty="0"/>
            </a:br>
            <a:r>
              <a:rPr lang="en-US" dirty="0"/>
              <a:t>- 10 Individual Presentation</a:t>
            </a:r>
            <a:br>
              <a:rPr lang="en-US" dirty="0"/>
            </a:br>
            <a:r>
              <a:rPr lang="en-US" dirty="0"/>
              <a:t>- 35 Group Project</a:t>
            </a:r>
            <a:br>
              <a:rPr lang="en-US" dirty="0"/>
            </a:br>
            <a:r>
              <a:rPr lang="en-US" dirty="0"/>
              <a:t>- Extra Credit</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5</a:t>
            </a:fld>
            <a:endParaRPr lang="en-US"/>
          </a:p>
        </p:txBody>
      </p:sp>
      <p:pic>
        <p:nvPicPr>
          <p:cNvPr id="11" name="Picture 10">
            <a:extLst>
              <a:ext uri="{FF2B5EF4-FFF2-40B4-BE49-F238E27FC236}">
                <a16:creationId xmlns:a16="http://schemas.microsoft.com/office/drawing/2014/main" id="{F32C245F-635E-2D5D-2284-A5CC05A62E21}"/>
              </a:ext>
            </a:extLst>
          </p:cNvPr>
          <p:cNvPicPr>
            <a:picLocks noChangeAspect="1"/>
          </p:cNvPicPr>
          <p:nvPr/>
        </p:nvPicPr>
        <p:blipFill>
          <a:blip r:embed="rId3"/>
          <a:stretch>
            <a:fillRect/>
          </a:stretch>
        </p:blipFill>
        <p:spPr>
          <a:xfrm>
            <a:off x="3131304" y="335482"/>
            <a:ext cx="5705969" cy="4808018"/>
          </a:xfrm>
          <a:prstGeom prst="rect">
            <a:avLst/>
          </a:prstGeom>
        </p:spPr>
      </p:pic>
    </p:spTree>
    <p:extLst>
      <p:ext uri="{BB962C8B-B14F-4D97-AF65-F5344CB8AC3E}">
        <p14:creationId xmlns:p14="http://schemas.microsoft.com/office/powerpoint/2010/main" val="77033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Depending on </a:t>
            </a:r>
            <a:r>
              <a:rPr lang="en-US" dirty="0" err="1"/>
              <a:t>i.t</a:t>
            </a:r>
            <a:r>
              <a:rPr lang="en-US" dirty="0"/>
              <a: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By: Chloë Polit</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327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12" y="361949"/>
            <a:ext cx="8780929" cy="1258193"/>
          </a:xfrm>
        </p:spPr>
        <p:txBody>
          <a:bodyPr>
            <a:noAutofit/>
          </a:bodyPr>
          <a:lstStyle/>
          <a:p>
            <a:pPr>
              <a:lnSpc>
                <a:spcPct val="100000"/>
              </a:lnSpc>
            </a:pPr>
            <a:r>
              <a:rPr lang="en-US" sz="2400" b="1" dirty="0"/>
              <a:t>Currently, information technology dependence for infrastructure leaves us vulnerable</a:t>
            </a:r>
          </a:p>
        </p:txBody>
      </p:sp>
      <p:sp>
        <p:nvSpPr>
          <p:cNvPr id="3" name="Content Placeholder 2"/>
          <p:cNvSpPr>
            <a:spLocks noGrp="1"/>
          </p:cNvSpPr>
          <p:nvPr>
            <p:ph sz="half" idx="1"/>
          </p:nvPr>
        </p:nvSpPr>
        <p:spPr>
          <a:xfrm>
            <a:off x="89366" y="1452282"/>
            <a:ext cx="4280929" cy="3355534"/>
          </a:xfrm>
        </p:spPr>
        <p:txBody>
          <a:bodyPr>
            <a:noAutofit/>
          </a:bodyPr>
          <a:lstStyle/>
          <a:p>
            <a:r>
              <a:rPr lang="en-US" sz="2000" dirty="0"/>
              <a:t>Disruptions ripple across industries, nations, and sectors [1]</a:t>
            </a:r>
          </a:p>
          <a:p>
            <a:r>
              <a:rPr lang="en-US" sz="2000" dirty="0"/>
              <a:t>Stock markets, banks, airlines, emergency services, tech companies, etc. are all affected by these outages</a:t>
            </a:r>
          </a:p>
          <a:p>
            <a:r>
              <a:rPr lang="en-US" sz="2000" dirty="0"/>
              <a:t>Small scale effects: halt operations</a:t>
            </a:r>
          </a:p>
          <a:p>
            <a:r>
              <a:rPr lang="en-US" sz="2000" dirty="0"/>
              <a:t>Large scale effects: economic loss, public safety risks, potential political instability</a:t>
            </a:r>
          </a:p>
          <a:p>
            <a:endParaRPr lang="en-US" sz="2000" dirty="0"/>
          </a:p>
        </p:txBody>
      </p:sp>
      <p:sp>
        <p:nvSpPr>
          <p:cNvPr id="5" name="Footer Placeholder 4"/>
          <p:cNvSpPr>
            <a:spLocks noGrp="1"/>
          </p:cNvSpPr>
          <p:nvPr>
            <p:ph type="ftr" sz="quarter" idx="11"/>
          </p:nvPr>
        </p:nvSpPr>
        <p:spPr/>
        <p:txBody>
          <a:bodyPr/>
          <a:lstStyle/>
          <a:p>
            <a:r>
              <a:rPr lang="sk-SK" dirty="0"/>
              <a:t>© 2024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5946161" y="0"/>
            <a:ext cx="2179682" cy="307777"/>
          </a:xfrm>
          <a:prstGeom prst="rect">
            <a:avLst/>
          </a:prstGeom>
          <a:noFill/>
        </p:spPr>
        <p:txBody>
          <a:bodyPr wrap="square" rtlCol="0">
            <a:spAutoFit/>
          </a:bodyPr>
          <a:lstStyle/>
          <a:p>
            <a:pPr algn="r"/>
            <a:r>
              <a:rPr lang="en-US" sz="1400" dirty="0">
                <a:latin typeface="+mj-lt"/>
              </a:rPr>
              <a:t>Chloë Polit</a:t>
            </a:r>
            <a:endParaRPr lang="en-US" sz="1400" dirty="0">
              <a:solidFill>
                <a:schemeClr val="tx1"/>
              </a:solidFill>
              <a:latin typeface="+mj-lt"/>
            </a:endParaRPr>
          </a:p>
        </p:txBody>
      </p:sp>
      <p:pic>
        <p:nvPicPr>
          <p:cNvPr id="15" name="Picture 14" descr="A screenshot of a graph&#10;&#10;Description automatically generated">
            <a:extLst>
              <a:ext uri="{FF2B5EF4-FFF2-40B4-BE49-F238E27FC236}">
                <a16:creationId xmlns:a16="http://schemas.microsoft.com/office/drawing/2014/main" id="{C765F321-A72E-2038-3902-DF8BFEE4CB98}"/>
              </a:ext>
            </a:extLst>
          </p:cNvPr>
          <p:cNvPicPr>
            <a:picLocks noChangeAspect="1"/>
          </p:cNvPicPr>
          <p:nvPr/>
        </p:nvPicPr>
        <p:blipFill>
          <a:blip r:embed="rId3"/>
          <a:stretch>
            <a:fillRect/>
          </a:stretch>
        </p:blipFill>
        <p:spPr>
          <a:xfrm>
            <a:off x="4213693" y="1620142"/>
            <a:ext cx="4840941" cy="2807032"/>
          </a:xfrm>
          <a:prstGeom prst="rect">
            <a:avLst/>
          </a:prstGeom>
        </p:spPr>
      </p:pic>
      <p:sp>
        <p:nvSpPr>
          <p:cNvPr id="19" name="TextBox 18">
            <a:extLst>
              <a:ext uri="{FF2B5EF4-FFF2-40B4-BE49-F238E27FC236}">
                <a16:creationId xmlns:a16="http://schemas.microsoft.com/office/drawing/2014/main" id="{A99D8F7A-F5ED-5727-95D7-121CA0DD3E77}"/>
              </a:ext>
            </a:extLst>
          </p:cNvPr>
          <p:cNvSpPr txBox="1"/>
          <p:nvPr/>
        </p:nvSpPr>
        <p:spPr>
          <a:xfrm>
            <a:off x="4572000" y="4409762"/>
            <a:ext cx="4043646" cy="230832"/>
          </a:xfrm>
          <a:prstGeom prst="rect">
            <a:avLst/>
          </a:prstGeom>
          <a:noFill/>
        </p:spPr>
        <p:txBody>
          <a:bodyPr wrap="square" rtlCol="0">
            <a:spAutoFit/>
          </a:bodyPr>
          <a:lstStyle/>
          <a:p>
            <a:pPr>
              <a:lnSpc>
                <a:spcPct val="90000"/>
              </a:lnSpc>
            </a:pPr>
            <a:r>
              <a:rPr lang="en-US" sz="1000" dirty="0"/>
              <a:t>Survey taken during CrowdStrike Outage [8]</a:t>
            </a:r>
          </a:p>
        </p:txBody>
      </p:sp>
    </p:spTree>
    <p:extLst>
      <p:ext uri="{BB962C8B-B14F-4D97-AF65-F5344CB8AC3E}">
        <p14:creationId xmlns:p14="http://schemas.microsoft.com/office/powerpoint/2010/main" val="314568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9" y="344017"/>
            <a:ext cx="4249270" cy="1309970"/>
          </a:xfrm>
        </p:spPr>
        <p:txBody>
          <a:bodyPr/>
          <a:lstStyle/>
          <a:p>
            <a:r>
              <a:rPr lang="en-US" b="1" dirty="0" err="1"/>
              <a:t>Crowdstrike</a:t>
            </a:r>
            <a:r>
              <a:rPr lang="en-US" b="1" dirty="0"/>
              <a:t> timeline [4]</a:t>
            </a:r>
          </a:p>
        </p:txBody>
      </p:sp>
      <p:sp>
        <p:nvSpPr>
          <p:cNvPr id="3" name="Content Placeholder 2"/>
          <p:cNvSpPr>
            <a:spLocks noGrp="1"/>
          </p:cNvSpPr>
          <p:nvPr>
            <p:ph sz="half" idx="1"/>
          </p:nvPr>
        </p:nvSpPr>
        <p:spPr>
          <a:xfrm>
            <a:off x="201707" y="1653987"/>
            <a:ext cx="4034117" cy="3051363"/>
          </a:xfrm>
        </p:spPr>
        <p:txBody>
          <a:bodyPr/>
          <a:lstStyle/>
          <a:p>
            <a:r>
              <a:rPr lang="en-US" dirty="0"/>
              <a:t>July 19</a:t>
            </a:r>
            <a:r>
              <a:rPr lang="en-US" baseline="30000" dirty="0"/>
              <a:t>th</a:t>
            </a:r>
            <a:r>
              <a:rPr lang="en-US" dirty="0"/>
              <a:t>, 2024, 4:09 UTC: Sensor Configuration Update released to Windows</a:t>
            </a:r>
          </a:p>
          <a:p>
            <a:r>
              <a:rPr lang="en-US" dirty="0"/>
              <a:t>July 19</a:t>
            </a:r>
            <a:r>
              <a:rPr lang="en-US" baseline="30000" dirty="0"/>
              <a:t>th</a:t>
            </a:r>
            <a:r>
              <a:rPr lang="en-US" dirty="0"/>
              <a:t>, 2024, 5:27 UTC: Changes were reverted and original issue was resolved</a:t>
            </a:r>
          </a:p>
          <a:p>
            <a:r>
              <a:rPr lang="en-US" dirty="0"/>
              <a:t>July 19-22, 2024: CrowdStrike and Microsoft work together to remediate affected technology worldwide</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5959608" y="0"/>
            <a:ext cx="2179682" cy="307777"/>
          </a:xfrm>
          <a:prstGeom prst="rect">
            <a:avLst/>
          </a:prstGeom>
          <a:noFill/>
        </p:spPr>
        <p:txBody>
          <a:bodyPr wrap="square" rtlCol="0">
            <a:spAutoFit/>
          </a:bodyPr>
          <a:lstStyle/>
          <a:p>
            <a:pPr algn="r"/>
            <a:r>
              <a:rPr lang="en-US" sz="1400" dirty="0">
                <a:latin typeface="+mj-lt"/>
              </a:rPr>
              <a:t>Chloë Polit</a:t>
            </a:r>
            <a:endParaRPr lang="en-US" sz="1400" dirty="0">
              <a:solidFill>
                <a:schemeClr val="tx1"/>
              </a:solidFill>
              <a:latin typeface="+mj-lt"/>
            </a:endParaRPr>
          </a:p>
        </p:txBody>
      </p:sp>
      <p:pic>
        <p:nvPicPr>
          <p:cNvPr id="8" name="Picture 7" descr="A graph of the global flight&#10;&#10;Description automatically generated with medium confidence">
            <a:extLst>
              <a:ext uri="{FF2B5EF4-FFF2-40B4-BE49-F238E27FC236}">
                <a16:creationId xmlns:a16="http://schemas.microsoft.com/office/drawing/2014/main" id="{2716DAE0-22B5-3C4F-0358-5754159648CA}"/>
              </a:ext>
            </a:extLst>
          </p:cNvPr>
          <p:cNvPicPr>
            <a:picLocks noChangeAspect="1"/>
          </p:cNvPicPr>
          <p:nvPr/>
        </p:nvPicPr>
        <p:blipFill>
          <a:blip r:embed="rId3"/>
          <a:stretch>
            <a:fillRect/>
          </a:stretch>
        </p:blipFill>
        <p:spPr>
          <a:xfrm>
            <a:off x="4343399" y="401910"/>
            <a:ext cx="4598893" cy="4432309"/>
          </a:xfrm>
          <a:prstGeom prst="rect">
            <a:avLst/>
          </a:prstGeom>
          <a:ln>
            <a:solidFill>
              <a:schemeClr val="tx1"/>
            </a:solidFill>
          </a:ln>
          <a:effectLst>
            <a:glow rad="63500">
              <a:schemeClr val="tx1">
                <a:lumMod val="95000"/>
                <a:alpha val="40000"/>
              </a:schemeClr>
            </a:glow>
          </a:effectLst>
        </p:spPr>
      </p:pic>
      <p:sp>
        <p:nvSpPr>
          <p:cNvPr id="9" name="TextBox 8">
            <a:extLst>
              <a:ext uri="{FF2B5EF4-FFF2-40B4-BE49-F238E27FC236}">
                <a16:creationId xmlns:a16="http://schemas.microsoft.com/office/drawing/2014/main" id="{447ABB59-1D95-6E20-48D9-A2361551C57E}"/>
              </a:ext>
            </a:extLst>
          </p:cNvPr>
          <p:cNvSpPr txBox="1"/>
          <p:nvPr/>
        </p:nvSpPr>
        <p:spPr>
          <a:xfrm>
            <a:off x="4343399" y="4834219"/>
            <a:ext cx="887507" cy="230832"/>
          </a:xfrm>
          <a:prstGeom prst="rect">
            <a:avLst/>
          </a:prstGeom>
          <a:noFill/>
        </p:spPr>
        <p:txBody>
          <a:bodyPr wrap="square" rtlCol="0">
            <a:spAutoFit/>
          </a:bodyPr>
          <a:lstStyle/>
          <a:p>
            <a:pPr>
              <a:lnSpc>
                <a:spcPct val="90000"/>
              </a:lnSpc>
            </a:pPr>
            <a:r>
              <a:rPr lang="en-US" sz="1000" dirty="0"/>
              <a:t>[9]</a:t>
            </a:r>
          </a:p>
        </p:txBody>
      </p:sp>
    </p:spTree>
    <p:extLst>
      <p:ext uri="{BB962C8B-B14F-4D97-AF65-F5344CB8AC3E}">
        <p14:creationId xmlns:p14="http://schemas.microsoft.com/office/powerpoint/2010/main" val="2075725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FE1BA-97F2-5338-9958-D5CD7375E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99D34-0742-63CA-7310-8372309ADD62}"/>
              </a:ext>
            </a:extLst>
          </p:cNvPr>
          <p:cNvSpPr>
            <a:spLocks noGrp="1"/>
          </p:cNvSpPr>
          <p:nvPr>
            <p:ph type="title"/>
          </p:nvPr>
        </p:nvSpPr>
        <p:spPr>
          <a:xfrm>
            <a:off x="210472" y="222859"/>
            <a:ext cx="7772400" cy="914400"/>
          </a:xfrm>
        </p:spPr>
        <p:txBody>
          <a:bodyPr/>
          <a:lstStyle/>
          <a:p>
            <a:r>
              <a:rPr lang="en-US" b="1" dirty="0" err="1"/>
              <a:t>Crowdstrike</a:t>
            </a:r>
            <a:r>
              <a:rPr lang="en-US" b="1" dirty="0"/>
              <a:t> impacts in airline sector [6]</a:t>
            </a:r>
          </a:p>
        </p:txBody>
      </p:sp>
      <p:sp>
        <p:nvSpPr>
          <p:cNvPr id="3" name="Content Placeholder 2">
            <a:extLst>
              <a:ext uri="{FF2B5EF4-FFF2-40B4-BE49-F238E27FC236}">
                <a16:creationId xmlns:a16="http://schemas.microsoft.com/office/drawing/2014/main" id="{A3ACF806-95D6-63F2-FC68-B94089D4E5DD}"/>
              </a:ext>
            </a:extLst>
          </p:cNvPr>
          <p:cNvSpPr>
            <a:spLocks noGrp="1"/>
          </p:cNvSpPr>
          <p:nvPr>
            <p:ph sz="half" idx="1"/>
          </p:nvPr>
        </p:nvSpPr>
        <p:spPr>
          <a:xfrm>
            <a:off x="210472" y="1035424"/>
            <a:ext cx="4020670" cy="3556749"/>
          </a:xfrm>
        </p:spPr>
        <p:txBody>
          <a:bodyPr>
            <a:normAutofit lnSpcReduction="10000"/>
          </a:bodyPr>
          <a:lstStyle/>
          <a:p>
            <a:r>
              <a:rPr lang="en-US" sz="2000" dirty="0"/>
              <a:t>8.5 million devices affected [4]</a:t>
            </a:r>
          </a:p>
          <a:p>
            <a:r>
              <a:rPr lang="en-US" sz="2000" dirty="0"/>
              <a:t>Projected between $4-6 billion losses [1]</a:t>
            </a:r>
          </a:p>
          <a:p>
            <a:r>
              <a:rPr lang="en-US" sz="2000" dirty="0"/>
              <a:t>Total delays Saturday: 35,204</a:t>
            </a:r>
          </a:p>
          <a:p>
            <a:r>
              <a:rPr lang="en-US" sz="2000" dirty="0"/>
              <a:t>Total delays within, into, or out of United States Saturday: 9,149</a:t>
            </a:r>
          </a:p>
          <a:p>
            <a:r>
              <a:rPr lang="en-US" sz="2000" b="0" i="0" u="none" strike="noStrike" dirty="0">
                <a:effectLst/>
              </a:rPr>
              <a:t>Total cancellations Saturday: 2,881</a:t>
            </a:r>
          </a:p>
          <a:p>
            <a:pPr algn="l" rtl="0">
              <a:spcBef>
                <a:spcPts val="1200"/>
              </a:spcBef>
              <a:spcAft>
                <a:spcPts val="2700"/>
              </a:spcAft>
            </a:pPr>
            <a:r>
              <a:rPr lang="en-US" sz="2000" b="0" i="0" u="none" strike="noStrike" dirty="0">
                <a:effectLst/>
              </a:rPr>
              <a:t>Total cancellations within, into, or out of the United States Saturday: 2,145</a:t>
            </a:r>
          </a:p>
        </p:txBody>
      </p:sp>
      <p:sp>
        <p:nvSpPr>
          <p:cNvPr id="4" name="Content Placeholder 3">
            <a:extLst>
              <a:ext uri="{FF2B5EF4-FFF2-40B4-BE49-F238E27FC236}">
                <a16:creationId xmlns:a16="http://schemas.microsoft.com/office/drawing/2014/main" id="{63E9F34F-4CCC-428F-8782-F2B837B3C8DE}"/>
              </a:ext>
            </a:extLst>
          </p:cNvPr>
          <p:cNvSpPr>
            <a:spLocks noGrp="1"/>
          </p:cNvSpPr>
          <p:nvPr>
            <p:ph sz="half" idx="2"/>
          </p:nvPr>
        </p:nvSpPr>
        <p:spPr>
          <a:ln>
            <a:solidFill>
              <a:schemeClr val="bg1"/>
            </a:solidFill>
          </a:ln>
        </p:spPr>
        <p:txBody>
          <a:bodyPr anchor="ctr">
            <a:normAutofit lnSpcReduction="10000"/>
          </a:bodyPr>
          <a:lstStyle/>
          <a:p>
            <a:pPr marL="0" indent="0" algn="ctr">
              <a:buNone/>
            </a:pPr>
            <a:r>
              <a:rPr lang="en-US" dirty="0"/>
              <a:t>&lt;Graphic as big as will fit&gt;</a:t>
            </a:r>
          </a:p>
        </p:txBody>
      </p:sp>
      <p:sp>
        <p:nvSpPr>
          <p:cNvPr id="5" name="Footer Placeholder 4">
            <a:extLst>
              <a:ext uri="{FF2B5EF4-FFF2-40B4-BE49-F238E27FC236}">
                <a16:creationId xmlns:a16="http://schemas.microsoft.com/office/drawing/2014/main" id="{017247A7-4E55-06A4-E27D-C7042211A4B1}"/>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367EF647-3854-BF8C-BDD1-242BC22667A2}"/>
              </a:ext>
            </a:extLst>
          </p:cNvPr>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a:extLst>
              <a:ext uri="{FF2B5EF4-FFF2-40B4-BE49-F238E27FC236}">
                <a16:creationId xmlns:a16="http://schemas.microsoft.com/office/drawing/2014/main" id="{B218F2B4-B2B9-3CDA-F69E-1A89906076A9}"/>
              </a:ext>
            </a:extLst>
          </p:cNvPr>
          <p:cNvSpPr txBox="1"/>
          <p:nvPr/>
        </p:nvSpPr>
        <p:spPr>
          <a:xfrm>
            <a:off x="5959608" y="0"/>
            <a:ext cx="2179682" cy="307777"/>
          </a:xfrm>
          <a:prstGeom prst="rect">
            <a:avLst/>
          </a:prstGeom>
          <a:noFill/>
        </p:spPr>
        <p:txBody>
          <a:bodyPr wrap="square" rtlCol="0">
            <a:spAutoFit/>
          </a:bodyPr>
          <a:lstStyle/>
          <a:p>
            <a:pPr algn="r"/>
            <a:r>
              <a:rPr lang="en-US" sz="1400" dirty="0">
                <a:latin typeface="+mj-lt"/>
              </a:rPr>
              <a:t>Chloë Polit</a:t>
            </a:r>
            <a:endParaRPr lang="en-US" sz="1400" dirty="0">
              <a:solidFill>
                <a:schemeClr val="tx1"/>
              </a:solidFill>
              <a:latin typeface="+mj-lt"/>
            </a:endParaRPr>
          </a:p>
        </p:txBody>
      </p:sp>
      <p:pic>
        <p:nvPicPr>
          <p:cNvPr id="10" name="Picture 9" descr="A screenshot of a flight schedule&#10;&#10;Description automatically generated">
            <a:extLst>
              <a:ext uri="{FF2B5EF4-FFF2-40B4-BE49-F238E27FC236}">
                <a16:creationId xmlns:a16="http://schemas.microsoft.com/office/drawing/2014/main" id="{A7996194-9FD5-785C-00DC-D34610E84536}"/>
              </a:ext>
            </a:extLst>
          </p:cNvPr>
          <p:cNvPicPr>
            <a:picLocks noChangeAspect="1"/>
          </p:cNvPicPr>
          <p:nvPr/>
        </p:nvPicPr>
        <p:blipFill>
          <a:blip r:embed="rId3"/>
          <a:stretch>
            <a:fillRect/>
          </a:stretch>
        </p:blipFill>
        <p:spPr>
          <a:xfrm>
            <a:off x="4231142" y="924417"/>
            <a:ext cx="4567916" cy="3780934"/>
          </a:xfrm>
          <a:prstGeom prst="rect">
            <a:avLst/>
          </a:prstGeom>
          <a:effectLst>
            <a:glow rad="101600">
              <a:schemeClr val="tx1">
                <a:alpha val="40000"/>
              </a:schemeClr>
            </a:glow>
          </a:effectLst>
        </p:spPr>
      </p:pic>
      <p:sp>
        <p:nvSpPr>
          <p:cNvPr id="8" name="TextBox 7">
            <a:extLst>
              <a:ext uri="{FF2B5EF4-FFF2-40B4-BE49-F238E27FC236}">
                <a16:creationId xmlns:a16="http://schemas.microsoft.com/office/drawing/2014/main" id="{36540731-071D-BA17-41C4-DDFB987B8255}"/>
              </a:ext>
            </a:extLst>
          </p:cNvPr>
          <p:cNvSpPr txBox="1"/>
          <p:nvPr/>
        </p:nvSpPr>
        <p:spPr>
          <a:xfrm>
            <a:off x="8283388" y="4705351"/>
            <a:ext cx="515670" cy="230832"/>
          </a:xfrm>
          <a:prstGeom prst="rect">
            <a:avLst/>
          </a:prstGeom>
          <a:noFill/>
        </p:spPr>
        <p:txBody>
          <a:bodyPr wrap="square" rtlCol="0">
            <a:spAutoFit/>
          </a:bodyPr>
          <a:lstStyle/>
          <a:p>
            <a:pPr>
              <a:lnSpc>
                <a:spcPct val="90000"/>
              </a:lnSpc>
            </a:pPr>
            <a:r>
              <a:rPr lang="en-US" sz="1000" dirty="0"/>
              <a:t>[6]</a:t>
            </a:r>
          </a:p>
        </p:txBody>
      </p:sp>
    </p:spTree>
    <p:extLst>
      <p:ext uri="{BB962C8B-B14F-4D97-AF65-F5344CB8AC3E}">
        <p14:creationId xmlns:p14="http://schemas.microsoft.com/office/powerpoint/2010/main" val="426766438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85963</TotalTime>
  <Words>5224</Words>
  <Application>Microsoft Macintosh PowerPoint</Application>
  <PresentationFormat>On-screen Show (16:9)</PresentationFormat>
  <Paragraphs>517</Paragraphs>
  <Slides>27</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Arial</vt:lpstr>
      <vt:lpstr>Calibri</vt:lpstr>
      <vt:lpstr>Calibri,Sans-Serif</vt:lpstr>
      <vt:lpstr>Cambria</vt:lpstr>
      <vt:lpstr>Courier New</vt:lpstr>
      <vt:lpstr>Open Sans</vt:lpstr>
      <vt:lpstr>Wingdings</vt:lpstr>
      <vt:lpstr>Red Radial 16x9</vt:lpstr>
      <vt:lpstr>Class 12-14 Last Days</vt:lpstr>
      <vt:lpstr>Overview</vt:lpstr>
      <vt:lpstr>PowerPoint Presentation</vt:lpstr>
      <vt:lpstr>Papers</vt:lpstr>
      <vt:lpstr>Grades To Date</vt:lpstr>
      <vt:lpstr>Depending on i.t.</vt:lpstr>
      <vt:lpstr>Currently, information technology dependence for infrastructure leaves us vulnerable</vt:lpstr>
      <vt:lpstr>Crowdstrike timeline [4]</vt:lpstr>
      <vt:lpstr>Crowdstrike impacts in airline sector [6]</vt:lpstr>
      <vt:lpstr>Fixed short-term, unsure long-term?</vt:lpstr>
      <vt:lpstr>solutions</vt:lpstr>
      <vt:lpstr>References</vt:lpstr>
      <vt:lpstr>Trusting deep-fake</vt:lpstr>
      <vt:lpstr>Conclusion</vt:lpstr>
      <vt:lpstr>What is deep-fake?</vt:lpstr>
      <vt:lpstr>Spread of misinformation</vt:lpstr>
      <vt:lpstr>As a method of fraud</vt:lpstr>
      <vt:lpstr>blackmail</vt:lpstr>
      <vt:lpstr>REgulations</vt:lpstr>
      <vt:lpstr>How to detect deep-fake?</vt:lpstr>
      <vt:lpstr>How to detect deep-fake?</vt:lpstr>
      <vt:lpstr>References</vt:lpstr>
      <vt:lpstr>Student Choice – Interesting Videos (1/2)</vt:lpstr>
      <vt:lpstr>Student Choice – Interesting Videos (2/2)</vt:lpstr>
      <vt:lpstr>Student Choice – Interesting Articles 1/2</vt:lpstr>
      <vt:lpstr>Student Choice – Interesting Articles 2/2</vt:lpstr>
      <vt:lpstr>Class 12-14 The End</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613</cp:revision>
  <cp:lastPrinted>2014-10-13T02:14:09Z</cp:lastPrinted>
  <dcterms:created xsi:type="dcterms:W3CDTF">2014-08-25T02:19:16Z</dcterms:created>
  <dcterms:modified xsi:type="dcterms:W3CDTF">2024-10-11T22:38:59Z</dcterms:modified>
</cp:coreProperties>
</file>