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7"/>
  </p:notesMasterIdLst>
  <p:handoutMasterIdLst>
    <p:handoutMasterId r:id="rId38"/>
  </p:handoutMasterIdLst>
  <p:sldIdLst>
    <p:sldId id="256" r:id="rId2"/>
    <p:sldId id="672" r:id="rId3"/>
    <p:sldId id="641" r:id="rId4"/>
    <p:sldId id="259" r:id="rId5"/>
    <p:sldId id="642" r:id="rId6"/>
    <p:sldId id="277" r:id="rId7"/>
    <p:sldId id="683" r:id="rId8"/>
    <p:sldId id="287" r:id="rId9"/>
    <p:sldId id="288" r:id="rId10"/>
    <p:sldId id="676" r:id="rId11"/>
    <p:sldId id="286" r:id="rId12"/>
    <p:sldId id="704" r:id="rId13"/>
    <p:sldId id="705" r:id="rId14"/>
    <p:sldId id="706" r:id="rId15"/>
    <p:sldId id="271" r:id="rId16"/>
    <p:sldId id="707" r:id="rId17"/>
    <p:sldId id="708" r:id="rId18"/>
    <p:sldId id="709" r:id="rId19"/>
    <p:sldId id="703" r:id="rId20"/>
    <p:sldId id="272" r:id="rId21"/>
    <p:sldId id="275" r:id="rId22"/>
    <p:sldId id="268" r:id="rId23"/>
    <p:sldId id="273" r:id="rId24"/>
    <p:sldId id="267" r:id="rId25"/>
    <p:sldId id="698" r:id="rId26"/>
    <p:sldId id="278" r:id="rId27"/>
    <p:sldId id="270" r:id="rId28"/>
    <p:sldId id="699" r:id="rId29"/>
    <p:sldId id="276" r:id="rId30"/>
    <p:sldId id="700" r:id="rId31"/>
    <p:sldId id="274" r:id="rId32"/>
    <p:sldId id="701" r:id="rId33"/>
    <p:sldId id="702" r:id="rId34"/>
    <p:sldId id="269" r:id="rId35"/>
    <p:sldId id="640"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E5B815C9-4D06-5C4A-92CD-7189A3430B49}">
          <p14:sldIdLst>
            <p14:sldId id="256"/>
            <p14:sldId id="672"/>
            <p14:sldId id="641"/>
            <p14:sldId id="259"/>
            <p14:sldId id="642"/>
            <p14:sldId id="277"/>
            <p14:sldId id="683"/>
            <p14:sldId id="287"/>
            <p14:sldId id="288"/>
            <p14:sldId id="676"/>
            <p14:sldId id="286"/>
          </p14:sldIdLst>
        </p14:section>
        <p14:section name="Students" id="{7AEC99C5-6AD7-4C48-9541-C71471BFF483}">
          <p14:sldIdLst>
            <p14:sldId id="704"/>
            <p14:sldId id="705"/>
            <p14:sldId id="706"/>
            <p14:sldId id="271"/>
            <p14:sldId id="707"/>
            <p14:sldId id="708"/>
            <p14:sldId id="709"/>
            <p14:sldId id="703"/>
            <p14:sldId id="272"/>
            <p14:sldId id="275"/>
            <p14:sldId id="268"/>
            <p14:sldId id="273"/>
            <p14:sldId id="267"/>
            <p14:sldId id="698"/>
            <p14:sldId id="278"/>
            <p14:sldId id="270"/>
            <p14:sldId id="699"/>
            <p14:sldId id="276"/>
            <p14:sldId id="700"/>
            <p14:sldId id="274"/>
            <p14:sldId id="701"/>
            <p14:sldId id="702"/>
          </p14:sldIdLst>
        </p14:section>
        <p14:section name="Common" id="{5F5BD8AD-FCBB-DD40-9D0D-1E96422641E9}">
          <p14:sldIdLst>
            <p14:sldId id="269"/>
            <p14:sldId id="64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ney, Fiona H" initials="HFH"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40" autoAdjust="0"/>
    <p:restoredTop sz="80491" autoAdjust="0"/>
  </p:normalViewPr>
  <p:slideViewPr>
    <p:cSldViewPr snapToGrid="0" snapToObjects="1">
      <p:cViewPr varScale="1">
        <p:scale>
          <a:sx n="160" d="100"/>
          <a:sy n="160" d="100"/>
        </p:scale>
        <p:origin x="512" y="176"/>
      </p:cViewPr>
      <p:guideLst>
        <p:guide orient="horz" pos="1620"/>
        <p:guide pos="2880"/>
      </p:guideLst>
    </p:cSldViewPr>
  </p:slid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9/30/24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9/30/24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ommitstrip.com/en/2016/04/14/meanwhile-in-a-parallel-universe-3/"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xkcd.com/329"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latin typeface="Arial" pitchFamily="-109" charset="0"/>
                <a:ea typeface="ＭＳ Ｐゴシック" pitchFamily="-109" charset="-128"/>
                <a:cs typeface="ＭＳ Ｐゴシック" pitchFamily="-109" charset="-128"/>
              </a:rPr>
              <a:t>Styx - Mr. Roboto (1983) (5:34)</a:t>
            </a:r>
            <a:r>
              <a:rPr lang="en-US" dirty="0">
                <a:latin typeface="Arial" pitchFamily="-109" charset="0"/>
                <a:ea typeface="ＭＳ Ｐゴシック" pitchFamily="-109" charset="-128"/>
                <a:cs typeface="ＭＳ Ｐゴシック" pitchFamily="-109" charset="-128"/>
              </a:rPr>
              <a:t> </a:t>
            </a:r>
            <a:br>
              <a:rPr lang="en-US" dirty="0">
                <a:latin typeface="Arial" pitchFamily="-109" charset="0"/>
                <a:ea typeface="ＭＳ Ｐゴシック" pitchFamily="-109" charset="-128"/>
                <a:cs typeface="ＭＳ Ｐゴシック" pitchFamily="-109" charset="-128"/>
              </a:rPr>
            </a:br>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=uc6f_2nPSX8 </a:t>
            </a:r>
          </a:p>
          <a:p>
            <a:pPr eaLnBrk="1" hangingPunct="1"/>
            <a:endParaRPr lang="en-US" dirty="0">
              <a:latin typeface="Arial" pitchFamily="-109" charset="0"/>
              <a:ea typeface="ＭＳ Ｐゴシック" pitchFamily="-109" charset="-128"/>
              <a:cs typeface="ＭＳ Ｐゴシック" pitchFamily="-109" charset="-128"/>
            </a:endParaRPr>
          </a:p>
          <a:p>
            <a:pPr eaLnBrk="1" hangingPunct="1"/>
            <a:r>
              <a:rPr lang="en-US" dirty="0">
                <a:latin typeface="Arial" pitchFamily="-109" charset="0"/>
                <a:ea typeface="ＭＳ Ｐゴシック" pitchFamily="-109" charset="-128"/>
                <a:cs typeface="ＭＳ Ｐゴシック" pitchFamily="-109" charset="-128"/>
              </a:rPr>
              <a:t>Ask about Automation paper:</a:t>
            </a:r>
          </a:p>
          <a:p>
            <a:pPr marL="171450" indent="-171450" eaLnBrk="1" hangingPunct="1">
              <a:buFont typeface="Arial" panose="020B0604020202020204" pitchFamily="34" charset="0"/>
              <a:buChar char="•"/>
            </a:pPr>
            <a:r>
              <a:rPr lang="en-US" dirty="0">
                <a:latin typeface="Arial" pitchFamily="-109" charset="0"/>
                <a:ea typeface="ＭＳ Ｐゴシック" pitchFamily="-109" charset="-128"/>
                <a:cs typeface="ＭＳ Ｐゴシック" pitchFamily="-109" charset="-128"/>
              </a:rPr>
              <a:t>What did people choose to automate</a:t>
            </a:r>
          </a:p>
          <a:p>
            <a:pPr marL="171450" indent="-171450" eaLnBrk="1" hangingPunct="1">
              <a:buFont typeface="Arial" panose="020B0604020202020204" pitchFamily="34" charset="0"/>
              <a:buChar char="•"/>
            </a:pPr>
            <a:r>
              <a:rPr lang="en-US" dirty="0">
                <a:latin typeface="Arial" pitchFamily="-109" charset="0"/>
                <a:ea typeface="ＭＳ Ｐゴシック" pitchFamily="-109" charset="-128"/>
                <a:cs typeface="ＭＳ Ｐゴシック" pitchFamily="-109" charset="-128"/>
              </a:rPr>
              <a:t>Share 1 </a:t>
            </a:r>
            <a:r>
              <a:rPr lang="en-US">
                <a:latin typeface="Arial" pitchFamily="-109" charset="0"/>
                <a:ea typeface="ＭＳ Ｐゴシック" pitchFamily="-109" charset="-128"/>
                <a:cs typeface="ＭＳ Ｐゴシック" pitchFamily="-109" charset="-128"/>
              </a:rPr>
              <a:t>main reason  </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hlinkClick r:id="rId3"/>
              </a:rPr>
              <a:t>http://www.commitstrip.com/en/2016/04/14/meanwhile-in-a-parallel-universe-3/</a:t>
            </a:r>
            <a:r>
              <a:rPr lang="en-US" sz="1200" dirty="0">
                <a:solidFill>
                  <a:schemeClr val="tx1"/>
                </a:solidFill>
              </a:rPr>
              <a:t> (2016-04-14)</a:t>
            </a:r>
          </a:p>
          <a:p>
            <a:endParaRPr lang="en-US" sz="1200" dirty="0">
              <a:solidFill>
                <a:schemeClr val="tx1"/>
              </a:solidFill>
            </a:endParaRPr>
          </a:p>
          <a:p>
            <a:r>
              <a:rPr lang="en-US" dirty="0">
                <a:hlinkClick r:id="rId4"/>
              </a:rPr>
              <a:t>https://xkcd.com/329/</a:t>
            </a:r>
            <a:r>
              <a:rPr lang="en-US" dirty="0"/>
              <a:t> (2007-10-15)</a:t>
            </a:r>
          </a:p>
          <a:p>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Greetings + opening sentence</a:t>
            </a:r>
          </a:p>
        </p:txBody>
      </p:sp>
      <p:sp>
        <p:nvSpPr>
          <p:cNvPr id="4" name="Slide Number Placeholder 3"/>
          <p:cNvSpPr>
            <a:spLocks noGrp="1"/>
          </p:cNvSpPr>
          <p:nvPr>
            <p:ph type="sldNum" sz="quarter" idx="5"/>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899355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 of gig workers in the spring of 2020: [3]</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Workers treated as contractors, not employees [3]</a:t>
            </a:r>
          </a:p>
          <a:p>
            <a:pPr marL="171450" indent="-171450">
              <a:buFont typeface="Arial" panose="020B0604020202020204" pitchFamily="34" charset="0"/>
              <a:buChar char="•"/>
            </a:pPr>
            <a:r>
              <a:rPr lang="en-US" dirty="0"/>
              <a:t>62% of gig workers lost earnings due to technical difficulties (compared to 19% with FTE) [1]</a:t>
            </a:r>
          </a:p>
          <a:p>
            <a:pPr marL="171450" indent="-171450">
              <a:buFont typeface="Arial" panose="020B0604020202020204" pitchFamily="34" charset="0"/>
              <a:buChar char="•"/>
            </a:pPr>
            <a:r>
              <a:rPr lang="en-US" dirty="0"/>
              <a:t>30% of workers used the Supplemental Nutrition Assistance Program, twice the rate of W-2 service sector workers [1]</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Examples of gigs: baby-sitter, musicians, truck drivers, artist, food delivery person, freelancer programmers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Negative aspects of the gig economy (poor benefits):</a:t>
            </a:r>
          </a:p>
          <a:p>
            <a:pPr marL="171450" indent="-171450">
              <a:buFont typeface="Arial" panose="020B0604020202020204" pitchFamily="34" charset="0"/>
              <a:buChar char="•"/>
            </a:pPr>
            <a:r>
              <a:rPr lang="en-US" b="0" i="0" dirty="0">
                <a:solidFill>
                  <a:srgbClr val="111111"/>
                </a:solidFill>
                <a:effectLst/>
                <a:latin typeface="Georgia" panose="02040502050405020303" pitchFamily="18" charset="0"/>
              </a:rPr>
              <a:t>Full-time employees get company-sponsored benefits [2]</a:t>
            </a:r>
          </a:p>
          <a:p>
            <a:pPr marL="171450" indent="-171450">
              <a:buFont typeface="Arial" panose="020B0604020202020204" pitchFamily="34" charset="0"/>
              <a:buChar char="•"/>
            </a:pPr>
            <a:r>
              <a:rPr lang="en-US" b="0" i="0" dirty="0">
                <a:solidFill>
                  <a:srgbClr val="111111"/>
                </a:solidFill>
                <a:effectLst/>
                <a:latin typeface="Georgia" panose="02040502050405020303" pitchFamily="18" charset="0"/>
              </a:rPr>
              <a:t>Part-time employees don’t get benefits but rather just job flexibility [2]</a:t>
            </a:r>
            <a:endParaRPr lang="en-US" dirty="0"/>
          </a:p>
          <a:p>
            <a:pPr marL="171450" indent="-171450">
              <a:buFont typeface="Arial" panose="020B0604020202020204" pitchFamily="34" charset="0"/>
              <a:buChar char="•"/>
            </a:pPr>
            <a:r>
              <a:rPr lang="en-US" b="0" i="0" dirty="0">
                <a:solidFill>
                  <a:srgbClr val="191919"/>
                </a:solidFill>
                <a:effectLst/>
                <a:latin typeface="Inter"/>
              </a:rPr>
              <a:t>employer-sponsored benefits gained from long term work [2]</a:t>
            </a:r>
          </a:p>
          <a:p>
            <a:pPr marL="171450" indent="-171450">
              <a:buFont typeface="Arial" panose="020B0604020202020204" pitchFamily="34" charset="0"/>
              <a:buChar char="•"/>
            </a:pPr>
            <a:r>
              <a:rPr lang="en-US" b="0" i="0" dirty="0">
                <a:solidFill>
                  <a:srgbClr val="191919"/>
                </a:solidFill>
                <a:effectLst/>
                <a:latin typeface="Inter"/>
              </a:rPr>
              <a:t>Gig work values flexibility, difficult to apply those same benefits to someone who comes and leaves</a:t>
            </a:r>
            <a:r>
              <a:rPr lang="en-US" dirty="0"/>
              <a:t> [2]</a:t>
            </a:r>
          </a:p>
          <a:p>
            <a:pPr marL="0" indent="0">
              <a:buFont typeface="Arial" panose="020B0604020202020204" pitchFamily="34" charset="0"/>
              <a:buNone/>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Uber and Lyft use algorithm to dictate when and where workers get gigs</a:t>
            </a:r>
          </a:p>
          <a:p>
            <a:pPr marL="171450" indent="-171450">
              <a:buFont typeface="Arial" panose="020B0604020202020204" pitchFamily="34" charset="0"/>
              <a:buChar char="•"/>
            </a:pPr>
            <a:r>
              <a:rPr lang="en-US" dirty="0"/>
              <a:t>pay rate and performance evaluations are calculated behind the scenes</a:t>
            </a:r>
          </a:p>
          <a:p>
            <a:endParaRPr lang="en-US" dirty="0"/>
          </a:p>
          <a:p>
            <a:r>
              <a:rPr lang="en-US" dirty="0"/>
              <a:t>Control of workers (Uber example): [4]</a:t>
            </a:r>
          </a:p>
          <a:p>
            <a:endParaRPr lang="en-US" dirty="0"/>
          </a:p>
          <a:p>
            <a:pPr marL="171450" indent="-171450">
              <a:buFont typeface="Arial" panose="020B0604020202020204" pitchFamily="34" charset="0"/>
              <a:buChar char="•"/>
            </a:pPr>
            <a:r>
              <a:rPr lang="en-US" dirty="0"/>
              <a:t>Drivers monitored and reviewed by algorithms once they log into app</a:t>
            </a:r>
          </a:p>
          <a:p>
            <a:pPr marL="171450" indent="-171450">
              <a:buFont typeface="Arial" panose="020B0604020202020204" pitchFamily="34" charset="0"/>
              <a:buChar char="•"/>
            </a:pPr>
            <a:r>
              <a:rPr lang="en-US" dirty="0"/>
              <a:t>Tracks their GPS location and speed</a:t>
            </a:r>
          </a:p>
          <a:p>
            <a:pPr marL="171450" indent="-171450">
              <a:buFont typeface="Arial" panose="020B0604020202020204" pitchFamily="34" charset="0"/>
              <a:buChar char="•"/>
            </a:pPr>
            <a:r>
              <a:rPr lang="en-US" dirty="0"/>
              <a:t>Algorithm generated route planning</a:t>
            </a:r>
          </a:p>
          <a:p>
            <a:pPr marL="171450" indent="-171450">
              <a:buFont typeface="Arial" panose="020B0604020202020204" pitchFamily="34" charset="0"/>
              <a:buChar char="•"/>
            </a:pPr>
            <a:r>
              <a:rPr lang="en-US" dirty="0"/>
              <a:t>Pay-rate and customer satisfaction rate generation by algorithms</a:t>
            </a:r>
            <a:br>
              <a:rPr lang="en-US" dirty="0"/>
            </a:b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err="1"/>
              <a:t>Meituan</a:t>
            </a:r>
            <a:r>
              <a:rPr lang="en-US" dirty="0"/>
              <a:t> Takeaway: [4]</a:t>
            </a:r>
          </a:p>
          <a:p>
            <a:pPr marL="171450" indent="-171450">
              <a:buFont typeface="Arial" panose="020B0604020202020204" pitchFamily="34" charset="0"/>
              <a:buChar char="•"/>
            </a:pPr>
            <a:r>
              <a:rPr lang="en-US" dirty="0"/>
              <a:t>Fast food delivery service, popular in China</a:t>
            </a:r>
          </a:p>
          <a:p>
            <a:pPr marL="171450" indent="-171450">
              <a:buFont typeface="Arial" panose="020B0604020202020204" pitchFamily="34" charset="0"/>
              <a:buChar char="•"/>
            </a:pPr>
            <a:r>
              <a:rPr lang="en-US" dirty="0"/>
              <a:t>Algorithmic pressure on riders (tight deadlines, prioritize efficiency)</a:t>
            </a:r>
          </a:p>
          <a:p>
            <a:pPr marL="171450" indent="-171450">
              <a:buFont typeface="Arial" panose="020B0604020202020204" pitchFamily="34" charset="0"/>
              <a:buChar char="•"/>
            </a:pPr>
            <a:r>
              <a:rPr lang="en-US" dirty="0"/>
              <a:t>Low pay and instability (delivery demand)</a:t>
            </a:r>
          </a:p>
          <a:p>
            <a:pPr marL="171450" indent="-171450">
              <a:buFont typeface="Arial" panose="020B0604020202020204" pitchFamily="34" charset="0"/>
              <a:buChar char="•"/>
            </a:pPr>
            <a:r>
              <a:rPr lang="en-US" dirty="0"/>
              <a:t>No guaranteed minimum wage, health insurance or benefits</a:t>
            </a:r>
          </a:p>
          <a:p>
            <a:pPr marL="171450" indent="-171450">
              <a:buFont typeface="Arial" panose="020B0604020202020204" pitchFamily="34" charset="0"/>
              <a:buChar char="•"/>
            </a:pPr>
            <a:r>
              <a:rPr lang="en-US" dirty="0"/>
              <a:t>Riders are powerless</a:t>
            </a:r>
            <a:br>
              <a:rPr lang="en-US" dirty="0"/>
            </a:b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698977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Graph:</a:t>
            </a:r>
          </a:p>
          <a:p>
            <a:pPr marL="171450" indent="-171450">
              <a:buFont typeface="Arial" panose="020B0604020202020204" pitchFamily="34" charset="0"/>
              <a:buChar char="•"/>
            </a:pPr>
            <a:r>
              <a:rPr lang="en-US" dirty="0"/>
              <a:t>Increased sales due to shelter in place orders [6]</a:t>
            </a:r>
          </a:p>
          <a:p>
            <a:pPr marL="171450" indent="-171450">
              <a:buFont typeface="Arial" panose="020B0604020202020204" pitchFamily="34" charset="0"/>
              <a:buChar char="•"/>
            </a:pPr>
            <a:r>
              <a:rPr lang="en-US" dirty="0"/>
              <a:t>Uber 76% of US rideshare spending (Lyft 24%) [6]</a:t>
            </a:r>
          </a:p>
          <a:p>
            <a:pPr marL="171450" indent="-171450">
              <a:buFont typeface="Arial" panose="020B0604020202020204" pitchFamily="34" charset="0"/>
              <a:buChar char="•"/>
            </a:pPr>
            <a:r>
              <a:rPr lang="en-US" dirty="0"/>
              <a:t>Little curve during 2021 is inflation’s result on consumer spending [6]</a:t>
            </a:r>
          </a:p>
          <a:p>
            <a:pPr marL="171450" indent="-171450">
              <a:buFont typeface="Arial" panose="020B0604020202020204" pitchFamily="34" charset="0"/>
              <a:buChar char="•"/>
            </a:pPr>
            <a:r>
              <a:rPr lang="en-US" dirty="0"/>
              <a:t>Seasonal trends [6]</a:t>
            </a:r>
          </a:p>
          <a:p>
            <a:pPr marL="171450" indent="-171450">
              <a:buFont typeface="Arial" panose="020B0604020202020204" pitchFamily="34" charset="0"/>
              <a:buChar char="•"/>
            </a:pPr>
            <a:r>
              <a:rPr lang="en-US" dirty="0"/>
              <a:t>Uber new offering of Uber one membership and Lyft with food delivery [6]</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Consensus:</a:t>
            </a:r>
          </a:p>
          <a:p>
            <a:pPr marL="171450" indent="-171450">
              <a:buFontTx/>
              <a:buChar char="-"/>
            </a:pPr>
            <a:r>
              <a:rPr lang="en-US" dirty="0"/>
              <a:t>unstable incomes</a:t>
            </a:r>
          </a:p>
          <a:p>
            <a:pPr marL="171450" indent="-171450">
              <a:buFontTx/>
              <a:buChar char="-"/>
            </a:pPr>
            <a:r>
              <a:rPr lang="en-US" dirty="0"/>
              <a:t>fluctuating demand</a:t>
            </a:r>
          </a:p>
          <a:p>
            <a:pPr marL="171450" indent="-171450">
              <a:buFontTx/>
              <a:buChar char="-"/>
            </a:pPr>
            <a:r>
              <a:rPr lang="en-US" dirty="0"/>
              <a:t>Competition</a:t>
            </a:r>
          </a:p>
          <a:p>
            <a:pPr marL="171450" indent="-171450">
              <a:buFontTx/>
              <a:buChar char="-"/>
            </a:pPr>
            <a:r>
              <a:rPr lang="en-US" dirty="0"/>
              <a:t>platform policies (e.g., surge pricing)</a:t>
            </a:r>
          </a:p>
          <a:p>
            <a:pPr marL="171450" indent="-171450">
              <a:buFontTx/>
              <a:buChar char="-"/>
            </a:pPr>
            <a:r>
              <a:rPr lang="en-US" dirty="0"/>
              <a:t>without a steady paycheck, planning for long-term financial stability is hard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148806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Gig economy promotes flexibility</a:t>
            </a:r>
          </a:p>
          <a:p>
            <a:pPr marL="171450" indent="-171450">
              <a:buFontTx/>
              <a:buChar char="-"/>
            </a:pPr>
            <a:r>
              <a:rPr lang="en-US" dirty="0"/>
              <a:t>TWMV (motorcycles)</a:t>
            </a:r>
          </a:p>
          <a:p>
            <a:pPr marL="171450" indent="-171450">
              <a:buFontTx/>
              <a:buChar char="-"/>
            </a:pPr>
            <a:r>
              <a:rPr lang="en-US" dirty="0"/>
              <a:t>working unsocial and irregular hours (Schor and Atwood-Charles 2017), overwork, sleep deprivation, and exhaustion</a:t>
            </a:r>
          </a:p>
          <a:p>
            <a:pPr marL="171450" indent="-171450">
              <a:buFontTx/>
              <a:buChar char="-"/>
            </a:pPr>
            <a:r>
              <a:rPr lang="en-US" dirty="0"/>
              <a:t>Factors that can impact and increase health risks:</a:t>
            </a:r>
          </a:p>
          <a:p>
            <a:pPr marL="628650" lvl="1" indent="-171450">
              <a:buFontTx/>
              <a:buChar char="-"/>
            </a:pPr>
            <a:r>
              <a:rPr lang="en-US" dirty="0"/>
              <a:t>Night riding, weather conditions, fatigue from long working hours, aggressive riding, time pressure, physical strain from two-wheel vehicles [5]</a:t>
            </a:r>
            <a:br>
              <a:rPr lang="en-US" dirty="0"/>
            </a:br>
            <a:endParaRPr lang="en-US" dirty="0"/>
          </a:p>
          <a:p>
            <a:pPr marL="171450" indent="-171450">
              <a:buFontTx/>
              <a:buChar char="-"/>
            </a:pPr>
            <a:r>
              <a:rPr lang="en-US" dirty="0"/>
              <a:t>42% experienced vehicle damage from a collision [5]</a:t>
            </a:r>
          </a:p>
          <a:p>
            <a:pPr marL="171450" indent="-171450">
              <a:buFontTx/>
              <a:buChar char="-"/>
            </a:pPr>
            <a:r>
              <a:rPr lang="en-US" dirty="0"/>
              <a:t>10% reported injuries from collisions [5]</a:t>
            </a:r>
          </a:p>
          <a:p>
            <a:pPr marL="171450" indent="-171450">
              <a:buFontTx/>
              <a:buChar char="-"/>
            </a:pPr>
            <a:r>
              <a:rPr lang="en-US" dirty="0"/>
              <a:t>40% said their app-based work caused driving distractions[5]</a:t>
            </a:r>
          </a:p>
          <a:p>
            <a:pPr marL="171450" indent="-171450">
              <a:buFontTx/>
              <a:buChar char="-"/>
            </a:pPr>
            <a:r>
              <a:rPr lang="en-US" dirty="0"/>
              <a:t>16% struggled to stay awake due to fatigue while driving [5]</a:t>
            </a:r>
          </a:p>
          <a:p>
            <a:pPr marL="171450" indent="-171450">
              <a:buFontTx/>
              <a:buChar char="-"/>
            </a:pPr>
            <a:r>
              <a:rPr lang="en-US" dirty="0"/>
              <a:t>47% felt time pressure led them to exceed speed limits [5]</a:t>
            </a:r>
          </a:p>
          <a:p>
            <a:pPr marL="171450" indent="-171450">
              <a:buFontTx/>
              <a:buChar char="-"/>
            </a:pPr>
            <a:r>
              <a:rPr lang="en-US" dirty="0"/>
              <a:t>30% drove through red lights [5]</a:t>
            </a:r>
          </a:p>
          <a:p>
            <a:pPr marL="171450" indent="-171450">
              <a:buFontTx/>
              <a:buChar char="-"/>
            </a:pPr>
            <a:r>
              <a:rPr lang="en-US" dirty="0"/>
              <a:t>67% said the company didn’t suggest taking rest breaks [5]</a:t>
            </a:r>
          </a:p>
          <a:p>
            <a:pPr marL="0" indent="0">
              <a:buFontTx/>
              <a:buNone/>
            </a:pPr>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3403504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Between 2011 and 2017, the 1099-K tax form required gig companies to report payments only if [7]</a:t>
            </a:r>
          </a:p>
          <a:p>
            <a:pPr marL="628650" lvl="1" indent="-171450">
              <a:buFont typeface="Arial" panose="020B0604020202020204" pitchFamily="34" charset="0"/>
              <a:buChar char="•"/>
            </a:pPr>
            <a:r>
              <a:rPr lang="en-US" dirty="0"/>
              <a:t>More than 200 transactions and $20000 annually</a:t>
            </a:r>
          </a:p>
          <a:p>
            <a:pPr marL="171450" lvl="0" indent="-171450">
              <a:buFont typeface="Arial" panose="020B0604020202020204" pitchFamily="34" charset="0"/>
              <a:buChar char="•"/>
            </a:pPr>
            <a:r>
              <a:rPr lang="en-US" dirty="0"/>
              <a:t>In 2018, 770 000 gig workers did not receive a 1099 because they didn’t meet the standards [7]</a:t>
            </a:r>
          </a:p>
          <a:p>
            <a:pPr marL="171450" lvl="0" indent="-171450">
              <a:buFont typeface="Arial" panose="020B0604020202020204" pitchFamily="34" charset="0"/>
              <a:buChar char="•"/>
            </a:pPr>
            <a:r>
              <a:rPr lang="en-US" dirty="0"/>
              <a:t>Since 2014, 90% of gig workers have been in transportation [7]</a:t>
            </a:r>
          </a:p>
          <a:p>
            <a:pPr marL="628650" lvl="1" indent="-171450">
              <a:buFont typeface="Arial" panose="020B0604020202020204" pitchFamily="34" charset="0"/>
              <a:buChar char="•"/>
            </a:pPr>
            <a:r>
              <a:rPr lang="en-US" dirty="0"/>
              <a:t>Most people avoid taxes by earning less than $20000 annually</a:t>
            </a:r>
          </a:p>
          <a:p>
            <a:pPr marL="171450" lvl="0" indent="-171450">
              <a:buFont typeface="Arial" panose="020B0604020202020204" pitchFamily="34" charset="0"/>
              <a:buChar char="•"/>
            </a:pPr>
            <a:r>
              <a:rPr lang="en-US" dirty="0"/>
              <a:t>Pandemic marks a surge in new gig workers (2.1 million), additional 3.1 in 2021 [7]</a:t>
            </a:r>
          </a:p>
          <a:p>
            <a:pPr marL="171450" lvl="0" indent="-171450">
              <a:buFont typeface="Arial" panose="020B0604020202020204" pitchFamily="34" charset="0"/>
              <a:buChar char="•"/>
            </a:pPr>
            <a:r>
              <a:rPr lang="en-US" dirty="0"/>
              <a:t>Pandemic Unemployment Assistance on Gig workers: [7]</a:t>
            </a:r>
          </a:p>
          <a:p>
            <a:pPr marL="628650" lvl="1" indent="-171450">
              <a:buFont typeface="Arial" panose="020B0604020202020204" pitchFamily="34" charset="0"/>
              <a:buChar char="•"/>
            </a:pPr>
            <a:r>
              <a:rPr lang="en-US" dirty="0"/>
              <a:t>Gig workers did not qualify for unemployment insurance, except if combined with traditional employment</a:t>
            </a:r>
          </a:p>
          <a:p>
            <a:pPr marL="628650" lvl="1" indent="-171450">
              <a:buFont typeface="Arial" panose="020B0604020202020204" pitchFamily="34" charset="0"/>
              <a:buChar char="•"/>
            </a:pPr>
            <a:r>
              <a:rPr lang="en-US" dirty="0"/>
              <a:t>During covid this changed</a:t>
            </a:r>
          </a:p>
          <a:p>
            <a:pPr marL="628650" lvl="1" indent="-171450">
              <a:buFont typeface="Arial" panose="020B0604020202020204" pitchFamily="34" charset="0"/>
              <a:buChar char="•"/>
            </a:pPr>
            <a:r>
              <a:rPr lang="en-US" dirty="0"/>
              <a:t>Gig workers received 6 times increased pay as a result from 2020 to 2021</a:t>
            </a:r>
          </a:p>
          <a:p>
            <a:pPr marL="628650" lvl="1" indent="-171450">
              <a:buFont typeface="Arial" panose="020B0604020202020204" pitchFamily="34" charset="0"/>
              <a:buChar char="•"/>
            </a:pPr>
            <a:r>
              <a:rPr lang="en-US" dirty="0"/>
              <a:t>Workers exited to benefit from generous UI benefits</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159002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09863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topic: </a:t>
            </a:r>
            <a:r>
              <a:rPr lang="en-US" dirty="0" err="1"/>
              <a:t>iCyborg</a:t>
            </a:r>
            <a:endParaRPr lang="en-US" dirty="0"/>
          </a:p>
          <a:p>
            <a:r>
              <a:rPr lang="en-US" dirty="0"/>
              <a:t>For purpose of this presentation </a:t>
            </a:r>
            <a:r>
              <a:rPr lang="en-US" dirty="0" err="1"/>
              <a:t>iCyborg</a:t>
            </a:r>
            <a:r>
              <a:rPr lang="en-US" dirty="0"/>
              <a:t> will be referring to invasive interfaces, which is technology that is integrated into the mind or body</a:t>
            </a:r>
          </a:p>
          <a:p>
            <a:r>
              <a:rPr lang="en-US" dirty="0"/>
              <a:t>Should technology be integrated with our brains and bodies? </a:t>
            </a:r>
          </a:p>
        </p:txBody>
      </p:sp>
      <p:sp>
        <p:nvSpPr>
          <p:cNvPr id="4" name="Slide Number Placeholder 3"/>
          <p:cNvSpPr>
            <a:spLocks noGrp="1"/>
          </p:cNvSpPr>
          <p:nvPr>
            <p:ph type="sldNum" sz="quarter" idx="5"/>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153596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Technology should only be integrated for health reasons</a:t>
            </a:r>
          </a:p>
          <a:p>
            <a:endParaRPr lang="en-US" dirty="0"/>
          </a:p>
          <a:p>
            <a:r>
              <a:rPr lang="en-US" dirty="0"/>
              <a:t>Invasive interfaces are a type of technology that works directly with neurons and the brain.</a:t>
            </a:r>
          </a:p>
          <a:p>
            <a:r>
              <a:rPr lang="en-US" dirty="0"/>
              <a:t>On this slide there are two examples of this type of technology. </a:t>
            </a:r>
          </a:p>
          <a:p>
            <a:r>
              <a:rPr lang="en-US" dirty="0"/>
              <a:t>On the left is an example of this technology to create prosthetics and the right is a </a:t>
            </a:r>
            <a:r>
              <a:rPr lang="en-US" dirty="0" err="1"/>
              <a:t>neuralink</a:t>
            </a:r>
            <a:r>
              <a:rPr lang="en-US" dirty="0"/>
              <a:t> </a:t>
            </a:r>
          </a:p>
          <a:p>
            <a:r>
              <a:rPr lang="en-US" dirty="0" err="1"/>
              <a:t>Invsaive</a:t>
            </a:r>
            <a:r>
              <a:rPr lang="en-US" dirty="0"/>
              <a:t> interfaces should only be used to help people for health reasons</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1524142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a:buFont typeface="Arial" panose="020B0604020202020204" pitchFamily="34" charset="0"/>
              <a:buChar char="•"/>
            </a:pPr>
            <a:r>
              <a:rPr lang="en-US" dirty="0"/>
              <a:t>Clearly state conclusion</a:t>
            </a:r>
          </a:p>
          <a:p>
            <a:pPr lvl="1"/>
            <a:r>
              <a:rPr lang="en-US" dirty="0"/>
              <a:t>First statement preferred</a:t>
            </a:r>
          </a:p>
          <a:p>
            <a:pPr marL="171450" indent="-171450">
              <a:buFont typeface="Arial" charset="0"/>
              <a:buChar char="•"/>
            </a:pPr>
            <a:r>
              <a:rPr lang="en-US" dirty="0"/>
              <a:t>Absolute statements are difficult to prove</a:t>
            </a:r>
          </a:p>
          <a:p>
            <a:pPr marL="628650" lvl="1" indent="-171450">
              <a:buFont typeface="Arial" charset="0"/>
              <a:buChar char="•"/>
            </a:pPr>
            <a:r>
              <a:rPr lang="en-US" dirty="0"/>
              <a:t>Avoid: all, always, any, every, everyone, never, none</a:t>
            </a:r>
            <a:r>
              <a:rPr lang="is-IS" dirty="0"/>
              <a:t>…</a:t>
            </a:r>
            <a:r>
              <a:rPr lang="en-US" dirty="0"/>
              <a:t> unless you can show it</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a:buFont typeface="Arial" panose="020B0604020202020204" pitchFamily="34" charset="0"/>
              <a:buChar char="•"/>
            </a:pPr>
            <a:r>
              <a:rPr lang="en-US" dirty="0"/>
              <a:t>Hyperbole is the best thing ever!</a:t>
            </a:r>
          </a:p>
          <a:p>
            <a:pPr marL="628650" lvl="1" indent="-171450">
              <a:buFont typeface="Arial" panose="020B0604020202020204" pitchFamily="34" charset="0"/>
              <a:buChar char="•"/>
            </a:pPr>
            <a:r>
              <a:rPr lang="en-US" dirty="0"/>
              <a:t>but not in these papers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template, saves time (and -1 point)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ea typeface="ＭＳ Ｐゴシック" charset="-128"/>
                <a:cs typeface="ＭＳ Ｐゴシック" charset="-128"/>
              </a:rPr>
              <a:t>Include Counter Point and Response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Include Author, Title, Publish Date, Publisher for references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Read paper aloud to proof</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Changing a couple words does not constitute paraphrasing.</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Include tests/results in Appendix</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Ask for help if you have trouble with backing data</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Define test strategy clearly</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2879533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Reason invasive interfaces should be used to help:</a:t>
            </a:r>
          </a:p>
          <a:p>
            <a:r>
              <a:rPr lang="en-US" dirty="0"/>
              <a:t>	- Electrodes can be successfully integrated and used for prosthetics</a:t>
            </a:r>
          </a:p>
          <a:p>
            <a:r>
              <a:rPr lang="en-US" dirty="0"/>
              <a:t>	- Evidence: a study following patients for 16 years only had a 2% failure rate</a:t>
            </a:r>
          </a:p>
          <a:p>
            <a:r>
              <a:rPr lang="en-US" dirty="0"/>
              <a:t>	- People who cannot speak can use these systems to communicate</a:t>
            </a:r>
          </a:p>
          <a:p>
            <a:r>
              <a:rPr lang="en-US" dirty="0"/>
              <a:t>	-Evidence: average Word Error Rate Percent is only 35%, which means the majority of the time it is accurate</a:t>
            </a:r>
          </a:p>
          <a:p>
            <a:r>
              <a:rPr lang="en-US" dirty="0"/>
              <a:t>	-Graph: The data is skewed to the right, which means that most people had 0-25 percent error rate</a:t>
            </a:r>
          </a:p>
          <a:p>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2585451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Reason invasive interfaces should not be used for people who do not need it </a:t>
            </a:r>
          </a:p>
          <a:p>
            <a:r>
              <a:rPr lang="en-US" dirty="0"/>
              <a:t>	- Internet addiction leads to anxiety</a:t>
            </a:r>
          </a:p>
          <a:p>
            <a:r>
              <a:rPr lang="en-US" dirty="0"/>
              <a:t>	-Evidence: 60% students are addicted to phones and 54.3% of people have high levels stress already, this can be seen on the graph</a:t>
            </a:r>
          </a:p>
          <a:p>
            <a:r>
              <a:rPr lang="en-US" dirty="0"/>
              <a:t>	-Evidence: positive correlation of r = 0.2 between smartphone addiction and anxiety.</a:t>
            </a:r>
          </a:p>
          <a:p>
            <a:r>
              <a:rPr lang="en-US" dirty="0"/>
              <a:t>	-Evidence: accessibility of twitter helped </a:t>
            </a:r>
            <a:r>
              <a:rPr lang="en-US" dirty="0" err="1"/>
              <a:t>contribure</a:t>
            </a:r>
            <a:r>
              <a:rPr lang="en-US" dirty="0"/>
              <a:t> to internet addiction for both women and men with p-scores of 0.045 and 0.02 respectively </a:t>
            </a:r>
          </a:p>
          <a:p>
            <a:r>
              <a:rPr lang="en-US" dirty="0"/>
              <a:t>	-Point to make: having technology inside your brain will make it even more accessible and addictive, leading to more anxiety </a:t>
            </a:r>
          </a:p>
          <a:p>
            <a:endParaRPr lang="en-US" dirty="0"/>
          </a:p>
          <a:p>
            <a:r>
              <a:rPr lang="en-US" dirty="0"/>
              <a:t>	-People are concerned about always being contactable and amount of screen time already</a:t>
            </a:r>
          </a:p>
          <a:p>
            <a:r>
              <a:rPr lang="en-US" dirty="0"/>
              <a:t>	-Evidence: 43% of people have concerns about being contactable at any given moment</a:t>
            </a:r>
          </a:p>
          <a:p>
            <a:r>
              <a:rPr lang="en-US" dirty="0"/>
              <a:t>	-Evidence: average American spend 11 hours a day looking at screens</a:t>
            </a:r>
          </a:p>
          <a:p>
            <a:r>
              <a:rPr lang="en-US" dirty="0"/>
              <a:t>	-Point to make: if technology is implanted into your nervous system, it will make people even more contactable and spend more time on screens</a:t>
            </a:r>
          </a:p>
          <a:p>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Reason invasive interfaces should not be used for people who do not need it </a:t>
            </a:r>
          </a:p>
          <a:p>
            <a:r>
              <a:rPr lang="en-US" dirty="0"/>
              <a:t>	-Integration, like the </a:t>
            </a:r>
            <a:r>
              <a:rPr lang="en-US" dirty="0" err="1"/>
              <a:t>neuralink</a:t>
            </a:r>
            <a:r>
              <a:rPr lang="en-US" dirty="0"/>
              <a:t>, will allow for highly private info to be collected</a:t>
            </a:r>
          </a:p>
          <a:p>
            <a:r>
              <a:rPr lang="en-US" dirty="0"/>
              <a:t>	-Evidence: Devices like the </a:t>
            </a:r>
            <a:r>
              <a:rPr lang="en-US" dirty="0" err="1"/>
              <a:t>neuralink</a:t>
            </a:r>
            <a:r>
              <a:rPr lang="en-US" dirty="0"/>
              <a:t> connect to the cerebral cortex, which is where emotion regulation is</a:t>
            </a:r>
          </a:p>
          <a:p>
            <a:r>
              <a:rPr lang="en-US" dirty="0"/>
              <a:t>	-Evidence: 82% of people are already concerned about private data </a:t>
            </a:r>
          </a:p>
          <a:p>
            <a:r>
              <a:rPr lang="en-US" dirty="0"/>
              <a:t>	-Point to make: having a device inside the cerebral cortex will allow businesses to collect data on people’s exact emotions and invade more privacy</a:t>
            </a:r>
          </a:p>
          <a:p>
            <a:endParaRPr lang="en-US" dirty="0"/>
          </a:p>
          <a:p>
            <a:r>
              <a:rPr lang="en-US" dirty="0"/>
              <a:t>	-Businesses should not be trusted with more private information</a:t>
            </a:r>
          </a:p>
          <a:p>
            <a:r>
              <a:rPr lang="en-US" dirty="0"/>
              <a:t>	-Evidence: As can be seen in the graph, businesses leak the second most information per institute</a:t>
            </a:r>
          </a:p>
          <a:p>
            <a:r>
              <a:rPr lang="en-US" dirty="0"/>
              <a:t>	-Evidence: In 2020, America lost 945 billion dollars in cybersecurity attacks, taking data or destroying data</a:t>
            </a:r>
          </a:p>
          <a:p>
            <a:r>
              <a:rPr lang="en-US" dirty="0"/>
              <a:t>	-Point to make: giving businesses more data, will allow more private information to be leaked </a:t>
            </a: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3722868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Counter point/Additional Info:</a:t>
            </a:r>
          </a:p>
          <a:p>
            <a:r>
              <a:rPr lang="en-US" dirty="0"/>
              <a:t>	There Is little long-term testing when it comes to invasive interfaces [10]</a:t>
            </a:r>
          </a:p>
          <a:p>
            <a:r>
              <a:rPr lang="en-US" dirty="0"/>
              <a:t>	Animal testing with invasive interfaces have mostly been unsuccessful [10]</a:t>
            </a:r>
          </a:p>
        </p:txBody>
      </p:sp>
      <p:sp>
        <p:nvSpPr>
          <p:cNvPr id="4" name="Slide Number Placeholder 3"/>
          <p:cNvSpPr>
            <a:spLocks noGrp="1"/>
          </p:cNvSpPr>
          <p:nvPr>
            <p:ph type="sldNum" sz="quarter" idx="5"/>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2371043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Hey everyone, my name’s Benson Lin, and I’ll be talking about automated vehicles and why they’re the future of transportation.</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676529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Alright, before diving in, let’s run through the levels of autonomous driving real quick. It’s broken down into six levels, from 0 to 5—basically going from you doing all the work, to the car driving itself</a:t>
            </a:r>
            <a:endParaRPr lang="en-US" dirty="0">
              <a:cs typeface="Calibri"/>
            </a:endParaRPr>
          </a:p>
          <a:p>
            <a:pPr marL="171450" indent="-171450">
              <a:buFont typeface="Arial"/>
              <a:buChar char="•"/>
            </a:pPr>
            <a:r>
              <a:rPr lang="en-US" b="1" dirty="0"/>
              <a:t>Level 0</a:t>
            </a:r>
            <a:r>
              <a:rPr lang="en-US" dirty="0"/>
              <a:t> – No automation at all. You’re the one doing everything. Hands on the wheel, foot on the pedal. The car’s just along for the ride.</a:t>
            </a:r>
            <a:endParaRPr lang="en-US" dirty="0">
              <a:cs typeface="Calibri"/>
            </a:endParaRPr>
          </a:p>
          <a:p>
            <a:pPr marL="171450" indent="-171450">
              <a:buFont typeface="Arial"/>
              <a:buChar char="•"/>
            </a:pPr>
            <a:r>
              <a:rPr lang="en-US" b="1" dirty="0"/>
              <a:t>Level 1</a:t>
            </a:r>
            <a:r>
              <a:rPr lang="en-US" dirty="0"/>
              <a:t> – Here you get a bit of backup. You’ve got things like adaptive cruise control helping out, but you’re still handling the steering and braking. The car’s not in charge yet.</a:t>
            </a:r>
            <a:endParaRPr lang="en-US" dirty="0">
              <a:cs typeface="Calibri"/>
            </a:endParaRPr>
          </a:p>
          <a:p>
            <a:pPr marL="171450" indent="-171450">
              <a:buFont typeface="Arial"/>
              <a:buChar char="•"/>
            </a:pPr>
            <a:r>
              <a:rPr lang="en-US" b="1" dirty="0"/>
              <a:t>Level 2</a:t>
            </a:r>
            <a:r>
              <a:rPr lang="en-US" dirty="0"/>
              <a:t> – Now it gets interesting. The car can handle steering and acceleration by itself, but you still </a:t>
            </a:r>
            <a:r>
              <a:rPr lang="en-US" err="1"/>
              <a:t>gotta</a:t>
            </a:r>
            <a:r>
              <a:rPr lang="en-US" dirty="0"/>
              <a:t> stay alert with your hands on the wheel. Think Tesla Autopilot—it does a lot, but you’re not off the hook yet.</a:t>
            </a:r>
            <a:endParaRPr lang="en-US" dirty="0">
              <a:cs typeface="Calibri"/>
            </a:endParaRPr>
          </a:p>
          <a:p>
            <a:pPr marL="171450" indent="-171450">
              <a:buFont typeface="Arial"/>
              <a:buChar char="•"/>
            </a:pPr>
            <a:r>
              <a:rPr lang="en-US" b="1" dirty="0"/>
              <a:t>Level 3</a:t>
            </a:r>
            <a:r>
              <a:rPr lang="en-US" dirty="0"/>
              <a:t> – Conditional automation. In certain situations, the car can fully take over driving, but you need to be ready to step in if something goes down.</a:t>
            </a:r>
            <a:endParaRPr lang="en-US" dirty="0">
              <a:cs typeface="Calibri"/>
            </a:endParaRPr>
          </a:p>
          <a:p>
            <a:pPr marL="171450" indent="-171450">
              <a:buFont typeface="Arial"/>
              <a:buChar char="•"/>
            </a:pPr>
            <a:r>
              <a:rPr lang="en-US" b="1" dirty="0"/>
              <a:t>Level 4</a:t>
            </a:r>
            <a:r>
              <a:rPr lang="en-US" dirty="0"/>
              <a:t> – Full self-driving, but only in specific zones, like city streets or highways. The car does its thing without any input from you, but it’s not perfect everywhere.</a:t>
            </a:r>
            <a:endParaRPr lang="en-US" dirty="0">
              <a:cs typeface="Calibri"/>
            </a:endParaRPr>
          </a:p>
          <a:p>
            <a:pPr marL="171450" indent="-171450">
              <a:buFont typeface="Arial"/>
              <a:buChar char="•"/>
            </a:pPr>
            <a:r>
              <a:rPr lang="en-US" b="1" dirty="0"/>
              <a:t>Level 5</a:t>
            </a:r>
            <a:r>
              <a:rPr lang="en-US" dirty="0"/>
              <a:t> – The holy grail of automation. Full autonomy, no steering wheel, no pedals, no driver needed at all. The car handles everything in every condition, so you can kick back and relax</a:t>
            </a:r>
          </a:p>
          <a:p>
            <a:pPr marL="171450" indent="-171450">
              <a:buFont typeface="Arial"/>
              <a:buChar char="•"/>
            </a:pPr>
            <a:endParaRPr lang="en-US" dirty="0">
              <a:ea typeface="Calibri"/>
              <a:cs typeface="Calibri"/>
            </a:endParaRPr>
          </a:p>
          <a:p>
            <a:r>
              <a:rPr lang="en-US" dirty="0"/>
              <a:t>Right now, we’re seeing </a:t>
            </a:r>
            <a:r>
              <a:rPr lang="en-US" b="1" dirty="0"/>
              <a:t>Level 2 and 3</a:t>
            </a:r>
            <a:r>
              <a:rPr lang="en-US" dirty="0"/>
              <a:t> systems actively being tested and deployed in places like </a:t>
            </a:r>
            <a:r>
              <a:rPr lang="en-US" b="1" dirty="0"/>
              <a:t>Silicon Valley</a:t>
            </a:r>
            <a:r>
              <a:rPr lang="en-US" dirty="0"/>
              <a:t>, </a:t>
            </a:r>
            <a:r>
              <a:rPr lang="en-US" b="1" dirty="0"/>
              <a:t>Germany</a:t>
            </a:r>
            <a:r>
              <a:rPr lang="en-US" dirty="0"/>
              <a:t>, and </a:t>
            </a:r>
            <a:r>
              <a:rPr lang="en-US" b="1" dirty="0"/>
              <a:t>Japan</a:t>
            </a:r>
            <a:r>
              <a:rPr lang="en-US" dirty="0"/>
              <a:t>. These systems still need </a:t>
            </a:r>
            <a:r>
              <a:rPr lang="en-US" b="1" dirty="0"/>
              <a:t>driver oversight</a:t>
            </a:r>
            <a:r>
              <a:rPr lang="en-US" dirty="0"/>
              <a:t>, but the car handles most of the heavy lifting—things like </a:t>
            </a:r>
            <a:r>
              <a:rPr lang="en-US" b="1" dirty="0"/>
              <a:t>steering</a:t>
            </a:r>
            <a:r>
              <a:rPr lang="en-US" dirty="0"/>
              <a:t>, </a:t>
            </a:r>
            <a:r>
              <a:rPr lang="en-US" b="1" dirty="0"/>
              <a:t>braking</a:t>
            </a:r>
            <a:r>
              <a:rPr lang="en-US" dirty="0"/>
              <a:t>, and </a:t>
            </a:r>
            <a:r>
              <a:rPr lang="en-US" b="1" dirty="0"/>
              <a:t>accelerating</a:t>
            </a:r>
            <a:r>
              <a:rPr lang="en-US" dirty="0"/>
              <a:t>.</a:t>
            </a:r>
            <a:endParaRPr lang="en-US" dirty="0">
              <a:ea typeface="Calibri"/>
              <a:cs typeface="Calibri"/>
            </a:endParaRPr>
          </a:p>
          <a:p>
            <a:endParaRPr lang="en-US" dirty="0">
              <a:ea typeface="Calibri"/>
              <a:cs typeface="Calibri"/>
            </a:endParaRPr>
          </a:p>
          <a:p>
            <a:r>
              <a:rPr lang="en-US" dirty="0"/>
              <a:t>But the real game-changer is where we’re headed: </a:t>
            </a:r>
            <a:r>
              <a:rPr lang="en-US" b="1" dirty="0"/>
              <a:t>Level 4 and Level 5</a:t>
            </a:r>
            <a:r>
              <a:rPr lang="en-US" dirty="0"/>
              <a:t> autonomy. This is where companies like </a:t>
            </a:r>
            <a:r>
              <a:rPr lang="en-US" b="1" dirty="0"/>
              <a:t>Waymo</a:t>
            </a:r>
            <a:r>
              <a:rPr lang="en-US" dirty="0"/>
              <a:t>, </a:t>
            </a:r>
            <a:r>
              <a:rPr lang="en-US" b="1" dirty="0"/>
              <a:t>Tesla </a:t>
            </a:r>
            <a:r>
              <a:rPr lang="en-US" dirty="0"/>
              <a:t>are pushing the limits. We’re talking about fully autonomous vehicles that don’t need human intervention at all. These will be </a:t>
            </a:r>
            <a:r>
              <a:rPr lang="en-US" b="1" dirty="0"/>
              <a:t>safer</a:t>
            </a:r>
            <a:r>
              <a:rPr lang="en-US" dirty="0"/>
              <a:t>, more </a:t>
            </a:r>
            <a:r>
              <a:rPr lang="en-US" b="1" dirty="0"/>
              <a:t>efficient</a:t>
            </a:r>
            <a:r>
              <a:rPr lang="en-US" dirty="0"/>
              <a:t>, and available on a much </a:t>
            </a:r>
            <a:r>
              <a:rPr lang="en-US" b="1" dirty="0"/>
              <a:t>larger scale</a:t>
            </a:r>
            <a:endParaRPr lang="en-US" dirty="0">
              <a:ea typeface="Calibri"/>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584420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Alright, first of all, human error is the biggest reason for car crashes. According to the NHTSA, 94% of crashes happen because of mistakes we make behind the wheel. That’s stuff like getting distracted, driving too fast, or just making bad decisions.</a:t>
            </a:r>
            <a:endParaRPr lang="en-US" dirty="0">
              <a:ea typeface="Calibri"/>
              <a:cs typeface="Calibri"/>
            </a:endParaRPr>
          </a:p>
          <a:p>
            <a:endParaRPr lang="en-US" dirty="0">
              <a:cs typeface="Calibri"/>
            </a:endParaRPr>
          </a:p>
          <a:p>
            <a:r>
              <a:rPr lang="en-US" dirty="0">
                <a:cs typeface="Calibri"/>
              </a:rPr>
              <a:t>For example, between 2020 and 2021, crashes shot up by 16%, bringing the total to 6.1 million in the U.S. alone.</a:t>
            </a:r>
            <a:endParaRPr lang="en-US" dirty="0">
              <a:ea typeface="Calibri"/>
              <a:cs typeface="Calibri"/>
            </a:endParaRPr>
          </a:p>
          <a:p>
            <a:endParaRPr lang="en-US" dirty="0">
              <a:cs typeface="Calibri"/>
            </a:endParaRPr>
          </a:p>
          <a:p>
            <a:r>
              <a:rPr lang="en-US" dirty="0">
                <a:cs typeface="Calibri"/>
              </a:rPr>
              <a:t>But it’s not always just us messing up. 21% of crashes happen because of bad weather, including slick roads, ice, heavy rain, and whatever else there is. </a:t>
            </a:r>
            <a:endParaRPr lang="en-US" dirty="0"/>
          </a:p>
          <a:p>
            <a:endParaRPr lang="en-US" dirty="0">
              <a:cs typeface="Calibri"/>
            </a:endParaRPr>
          </a:p>
          <a:p>
            <a:r>
              <a:rPr lang="en-US" dirty="0">
                <a:cs typeface="Calibri"/>
              </a:rPr>
              <a:t>And of course, we have drunk driving. In 2021, over 13,000 people died because someone couldn’t stay off the booze before getting behind the wheel. That’s like 30% of all road deaths. </a:t>
            </a:r>
            <a:r>
              <a:rPr lang="en-US" dirty="0"/>
              <a:t>And it doesn’t just end with lives lost since they also take a huge hit on the economy, around $44 billion annually.</a:t>
            </a:r>
            <a:endParaRPr lang="en-US" dirty="0">
              <a:cs typeface="Calibri"/>
            </a:endParaRPr>
          </a:p>
          <a:p>
            <a:endParaRPr lang="en-US" b="1" dirty="0">
              <a:cs typeface="Calibri"/>
            </a:endParaRPr>
          </a:p>
          <a:p>
            <a:r>
              <a:rPr lang="en-US" dirty="0">
                <a:cs typeface="Calibri"/>
              </a:rPr>
              <a:t>REFERENCE TO THE CHART</a:t>
            </a:r>
          </a:p>
          <a:p>
            <a:endParaRPr lang="en-US" dirty="0">
              <a:cs typeface="Calibri"/>
            </a:endParaRPr>
          </a:p>
          <a:p>
            <a:r>
              <a:rPr lang="en-US" dirty="0">
                <a:cs typeface="Calibri"/>
              </a:rPr>
              <a:t>As you can see on the chart, a lot of these crashes come down to two types of mistakes: recognition errors, where drivers fail to notice hazards, and decision errors, like speeding or misjudging distances. A lot of these could be avoided with better automation and this is where self-driving cars could really cut down on these numbers.</a:t>
            </a:r>
            <a:endParaRPr lang="en-US" dirty="0"/>
          </a:p>
          <a:p>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3624463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are autonomous vehicles changing the game when it comes to road safety. </a:t>
            </a:r>
            <a:endParaRPr lang="en-US" b="1" dirty="0">
              <a:ea typeface="Calibri"/>
              <a:cs typeface="Calibri"/>
            </a:endParaRPr>
          </a:p>
          <a:p>
            <a:endParaRPr lang="en-US" dirty="0">
              <a:ea typeface="Calibri"/>
              <a:cs typeface="Calibri"/>
            </a:endParaRPr>
          </a:p>
          <a:p>
            <a:r>
              <a:rPr lang="en-US" dirty="0"/>
              <a:t>First, in </a:t>
            </a:r>
            <a:r>
              <a:rPr lang="en-US" b="1" dirty="0"/>
              <a:t>real-world applications</a:t>
            </a:r>
            <a:r>
              <a:rPr lang="en-US" dirty="0"/>
              <a:t>, AVs have already made some noticeable differences. For example, </a:t>
            </a:r>
            <a:r>
              <a:rPr lang="en-US" b="1" dirty="0"/>
              <a:t>T-bone crashes</a:t>
            </a:r>
            <a:r>
              <a:rPr lang="en-US" dirty="0"/>
              <a:t>—also known as broadside accidents—are significantly lower with AVs. They account for only </a:t>
            </a:r>
            <a:r>
              <a:rPr lang="en-US" b="1" dirty="0"/>
              <a:t>5.7%</a:t>
            </a:r>
            <a:r>
              <a:rPr lang="en-US" dirty="0"/>
              <a:t> of AV accidents, compared to </a:t>
            </a:r>
            <a:r>
              <a:rPr lang="en-US" b="1" dirty="0"/>
              <a:t>25.8%</a:t>
            </a:r>
            <a:r>
              <a:rPr lang="en-US" dirty="0"/>
              <a:t> for human-driven vehicles. </a:t>
            </a:r>
            <a:r>
              <a:rPr lang="en-US" b="1" dirty="0"/>
              <a:t>Pedestrian accidents</a:t>
            </a:r>
            <a:r>
              <a:rPr lang="en-US" dirty="0"/>
              <a:t> are another area where AVs excel. In certain studies, </a:t>
            </a:r>
            <a:r>
              <a:rPr lang="en-US" b="1" dirty="0"/>
              <a:t>0%</a:t>
            </a:r>
            <a:r>
              <a:rPr lang="en-US" dirty="0"/>
              <a:t> of AV-related accidents involve pedestrians, compared to </a:t>
            </a:r>
            <a:r>
              <a:rPr lang="en-US" b="1" dirty="0"/>
              <a:t>16.3%</a:t>
            </a:r>
            <a:r>
              <a:rPr lang="en-US"/>
              <a:t> for human-driven cars. These numbers show that while the technology is still evolving, it’s already reducing some of the most dangerous types of crashes.</a:t>
            </a:r>
          </a:p>
          <a:p>
            <a:endParaRPr lang="en-US" dirty="0"/>
          </a:p>
          <a:p>
            <a:r>
              <a:rPr lang="en-US" dirty="0"/>
              <a:t>Now let’s talk about the future potential. According to studies using Advanced Driver Assistance Systems (ADAS), once AVs are fully rolled out, we’re looking at about </a:t>
            </a:r>
            <a:r>
              <a:rPr lang="en-US" b="1" dirty="0"/>
              <a:t>18,925 fewer accidents.</a:t>
            </a:r>
            <a:r>
              <a:rPr lang="en-US" dirty="0"/>
              <a:t> That includes a 31.7% drop in intersection crashes and </a:t>
            </a:r>
            <a:r>
              <a:rPr lang="en-US" b="1" dirty="0"/>
              <a:t>25.17% fewer rear-end collisions</a:t>
            </a:r>
            <a:r>
              <a:rPr lang="en-US" dirty="0"/>
              <a:t>. They could also cut down on lane departures and pedestrian crashes. Basically, as the tech levels up and more AVs hit the streets, the impact could be huge.</a:t>
            </a:r>
            <a:endParaRPr lang="en-US" dirty="0">
              <a:ea typeface="Calibri"/>
              <a:cs typeface="Calibri"/>
            </a:endParaRPr>
          </a:p>
          <a:p>
            <a:endParaRPr lang="en-US" dirty="0">
              <a:cs typeface="Calibri"/>
            </a:endParaRPr>
          </a:p>
          <a:p>
            <a:r>
              <a:rPr lang="en-US" dirty="0"/>
              <a:t>REFERENCE TO THE CHART </a:t>
            </a:r>
          </a:p>
          <a:p>
            <a:br>
              <a:rPr lang="en-US" dirty="0">
                <a:cs typeface="+mn-lt"/>
              </a:rPr>
            </a:br>
            <a:r>
              <a:rPr lang="en-US" dirty="0"/>
              <a:t>Here are the statistics displayed visually for each sector. They’re not </a:t>
            </a:r>
            <a:r>
              <a:rPr lang="en-US" dirty="0" err="1"/>
              <a:t>gonna</a:t>
            </a:r>
            <a:r>
              <a:rPr lang="en-US" dirty="0"/>
              <a:t> eliminate everything, but they’ll knock out a lot of the most common and dangerous ones, making our roads </a:t>
            </a:r>
            <a:r>
              <a:rPr lang="en-US" b="1" dirty="0"/>
              <a:t>way safer</a:t>
            </a:r>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3949877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up is traffic congestion. First, traffic congestions wrecks both the economy and the environment. To give you an idea, back in 2017, traffic jams cost the U.S. economy a massive $166 billion [4]. That’s lost productivity, higher fuel costs, and a huge hit on infrastructure. Fast forward to 2022, and the average driver shelled out an extra $134 on fuel compared to 2021, just because they were stuck in traffic longer [5]. More time in traffic means more cash burned at the pump.</a:t>
            </a:r>
          </a:p>
          <a:p>
            <a:endParaRPr lang="en-US" dirty="0">
              <a:cs typeface="Calibri"/>
            </a:endParaRPr>
          </a:p>
          <a:p>
            <a:r>
              <a:rPr lang="en-US" dirty="0"/>
              <a:t>Now, let’s break down the </a:t>
            </a:r>
            <a:r>
              <a:rPr lang="en-US" b="1" dirty="0"/>
              <a:t>time</a:t>
            </a:r>
            <a:r>
              <a:rPr lang="en-US" dirty="0"/>
              <a:t> side of it. On average, drivers are losing about </a:t>
            </a:r>
            <a:r>
              <a:rPr lang="en-US" b="1" dirty="0"/>
              <a:t>54 hours</a:t>
            </a:r>
            <a:r>
              <a:rPr lang="en-US" dirty="0"/>
              <a:t> a year sitting in traffic—which is about equivalent to over a week of workdays. That’s more than </a:t>
            </a:r>
            <a:r>
              <a:rPr lang="en-US" b="1" dirty="0"/>
              <a:t>two full days</a:t>
            </a:r>
            <a:r>
              <a:rPr lang="en-US" dirty="0"/>
              <a:t> wasted—just sitting there, staring at the bumper in front of you. And while you’re stuck, you’re burning through an extra </a:t>
            </a:r>
            <a:r>
              <a:rPr lang="en-US" b="1" dirty="0"/>
              <a:t>21 gallons of fuel</a:t>
            </a:r>
            <a:r>
              <a:rPr lang="en-US" dirty="0"/>
              <a:t> a year [4]. So yeah, all of this? It’s just money straight down the drain, and it’s trashing the environment in the process</a:t>
            </a:r>
            <a:endParaRPr lang="en-US" dirty="0">
              <a:ea typeface="Calibri"/>
              <a:cs typeface="Calibri"/>
            </a:endParaRPr>
          </a:p>
          <a:p>
            <a:endParaRPr lang="en-US" dirty="0">
              <a:ea typeface="Calibri"/>
              <a:cs typeface="Calibri"/>
            </a:endParaRPr>
          </a:p>
          <a:p>
            <a:r>
              <a:rPr lang="en-US" dirty="0">
                <a:cs typeface="Calibri"/>
              </a:rPr>
              <a:t>REFERENCE TO THE CHART</a:t>
            </a:r>
            <a:br>
              <a:rPr lang="en-US" dirty="0">
                <a:cs typeface="+mn-lt"/>
              </a:rPr>
            </a:br>
            <a:br>
              <a:rPr lang="en-US" dirty="0">
                <a:cs typeface="+mn-lt"/>
              </a:rPr>
            </a:br>
            <a:r>
              <a:rPr lang="en-US" dirty="0"/>
              <a:t>As you can see from the graph, it shows how congestion costs hit different regions across the U.S. Places like the west, south, and specific spots like Houston. While this graph highlights </a:t>
            </a:r>
            <a:r>
              <a:rPr lang="en-US" b="1" dirty="0"/>
              <a:t>regional costs</a:t>
            </a:r>
            <a:r>
              <a:rPr lang="en-US" dirty="0"/>
              <a:t>, it’s clear how congestion adds up over time, and when you add it all together across the country, it contributes to the </a:t>
            </a:r>
            <a:r>
              <a:rPr lang="en-US" b="1" dirty="0"/>
              <a:t>$166 billion</a:t>
            </a:r>
            <a:r>
              <a:rPr lang="en-US" dirty="0"/>
              <a:t> total in economic loss we talked about earlier.</a:t>
            </a:r>
            <a:endParaRPr lang="en-US" dirty="0">
              <a:ea typeface="Calibri"/>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2635079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is where </a:t>
            </a:r>
            <a:r>
              <a:rPr lang="en-US" b="1" dirty="0"/>
              <a:t>autonomous vehicles</a:t>
            </a:r>
            <a:r>
              <a:rPr lang="en-US" dirty="0"/>
              <a:t> can really step in and cut down on traffic congestion by fixing the inefficiencies we deal with from human drivers.</a:t>
            </a:r>
          </a:p>
          <a:p>
            <a:endParaRPr lang="en-US" dirty="0"/>
          </a:p>
          <a:p>
            <a:r>
              <a:rPr lang="en-US" dirty="0"/>
              <a:t>First off, a study from the University of Illinois shows that if </a:t>
            </a:r>
            <a:r>
              <a:rPr lang="en-US" b="1" dirty="0"/>
              <a:t>just 10%</a:t>
            </a:r>
            <a:r>
              <a:rPr lang="en-US" dirty="0"/>
              <a:t> of cars were AVs, we could drop congestion caused by human errors by </a:t>
            </a:r>
            <a:r>
              <a:rPr lang="en-US" b="1" dirty="0"/>
              <a:t>up to 40%</a:t>
            </a:r>
            <a:r>
              <a:rPr lang="en-US" dirty="0"/>
              <a:t> [10]. That’s because AVs get rid of those annoying traffic waves , that stop-and-go patterns we all hate from people reacting too slow.</a:t>
            </a:r>
            <a:endParaRPr lang="en-US" dirty="0">
              <a:ea typeface="Calibri"/>
              <a:cs typeface="Calibri"/>
            </a:endParaRPr>
          </a:p>
          <a:p>
            <a:endParaRPr lang="en-US" dirty="0">
              <a:ea typeface="Calibri"/>
              <a:cs typeface="Calibri"/>
            </a:endParaRPr>
          </a:p>
          <a:p>
            <a:r>
              <a:rPr lang="en-US" dirty="0"/>
              <a:t>Second, AVs can increase lane capacity. We’re talking about </a:t>
            </a:r>
            <a:r>
              <a:rPr lang="en-US" b="1" dirty="0"/>
              <a:t>1.78 times</a:t>
            </a:r>
            <a:r>
              <a:rPr lang="en-US" dirty="0"/>
              <a:t> more cars fitting on the same road compared to regular human-driven vehicles.</a:t>
            </a:r>
          </a:p>
          <a:p>
            <a:endParaRPr lang="en-US" dirty="0"/>
          </a:p>
          <a:p>
            <a:r>
              <a:rPr lang="en-US" dirty="0"/>
              <a:t>Then there's platooning—where AVs drive close together in sync. This cuts down aerodynamic drag, saving </a:t>
            </a:r>
            <a:r>
              <a:rPr lang="en-US" b="1" dirty="0"/>
              <a:t>10-15%</a:t>
            </a:r>
            <a:r>
              <a:rPr lang="en-US" dirty="0"/>
              <a:t> on fuel. Plus, platooning means less of that constant stopping and starting, which keeps traffic flowing.</a:t>
            </a:r>
            <a:endParaRPr lang="en-US" dirty="0">
              <a:ea typeface="Calibri"/>
              <a:cs typeface="Calibri"/>
            </a:endParaRPr>
          </a:p>
          <a:p>
            <a:endParaRPr lang="en-US" dirty="0">
              <a:ea typeface="Calibri"/>
              <a:cs typeface="Calibri"/>
            </a:endParaRPr>
          </a:p>
          <a:p>
            <a:r>
              <a:rPr lang="en-US" dirty="0"/>
              <a:t>And lastly, with </a:t>
            </a:r>
            <a:r>
              <a:rPr lang="en-US" b="1" dirty="0"/>
              <a:t>adaptive cruise control</a:t>
            </a:r>
            <a:r>
              <a:rPr lang="en-US" dirty="0"/>
              <a:t>, AVs can cut fuel consumption by about </a:t>
            </a:r>
            <a:r>
              <a:rPr lang="en-US" b="1" dirty="0"/>
              <a:t>5-7%</a:t>
            </a:r>
            <a:r>
              <a:rPr lang="en-US" dirty="0"/>
              <a:t> compared to human drivers [17]. So not only are AVs helping </a:t>
            </a:r>
            <a:r>
              <a:rPr lang="en-US" b="1" dirty="0"/>
              <a:t>kill congestion</a:t>
            </a:r>
            <a:r>
              <a:rPr lang="en-US" dirty="0"/>
              <a:t>, but they’re also making your ride more </a:t>
            </a:r>
            <a:r>
              <a:rPr lang="en-US" b="1" dirty="0"/>
              <a:t>fuel-efficient</a:t>
            </a:r>
            <a:r>
              <a:rPr lang="en-US" dirty="0"/>
              <a:t> and better for the environment.</a:t>
            </a:r>
            <a:endParaRPr lang="en-US" dirty="0">
              <a:ea typeface="Calibri"/>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839900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20626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And lastly, we</a:t>
            </a:r>
            <a:r>
              <a:rPr lang="en-US" dirty="0"/>
              <a:t> have driving issues especially for seniors and people with disabilities</a:t>
            </a:r>
            <a:endParaRPr lang="en-US" dirty="0">
              <a:ea typeface="Calibri"/>
              <a:cs typeface="Calibri"/>
            </a:endParaRPr>
          </a:p>
          <a:p>
            <a:endParaRPr lang="en-US" dirty="0">
              <a:ea typeface="Calibri"/>
              <a:cs typeface="Calibri"/>
            </a:endParaRPr>
          </a:p>
          <a:p>
            <a:r>
              <a:rPr lang="en-US" dirty="0"/>
              <a:t>Right now, </a:t>
            </a:r>
            <a:r>
              <a:rPr lang="en-US" b="1" dirty="0"/>
              <a:t>25.5 million working-age Americans</a:t>
            </a:r>
            <a:r>
              <a:rPr lang="en-US" dirty="0"/>
              <a:t> live with disabilities that can make driving difficult or impossible [9]. That’s a huge chunk of the population that would seriously benefit from better transportation options</a:t>
            </a:r>
            <a:endParaRPr lang="en-US" dirty="0">
              <a:ea typeface="Calibri"/>
              <a:cs typeface="Calibri"/>
            </a:endParaRPr>
          </a:p>
          <a:p>
            <a:endParaRPr lang="en-US" dirty="0"/>
          </a:p>
          <a:p>
            <a:r>
              <a:rPr lang="en-US" dirty="0"/>
              <a:t>Then, you got seniors For those aged 65-69, the fatal crash rate is sitting at around 12.6 deaths per 100,000, but the second they hit 70, that number starts climbing. As they age, they’re becoming more vulnerable on the road [7] </a:t>
            </a:r>
            <a:endParaRPr lang="en-US" dirty="0">
              <a:ea typeface="Calibri"/>
              <a:cs typeface="Calibri"/>
            </a:endParaRPr>
          </a:p>
          <a:p>
            <a:endParaRPr lang="en-US" dirty="0">
              <a:ea typeface="Calibri"/>
              <a:cs typeface="Calibri"/>
            </a:endParaRPr>
          </a:p>
          <a:p>
            <a:r>
              <a:rPr lang="en-US" dirty="0"/>
              <a:t>When you compare that to teens, the crash rate for them is sitting at about 14 deaths per 100,000. So the risk between teens and seniors is pretty close </a:t>
            </a:r>
            <a:endParaRPr lang="en-US" dirty="0">
              <a:ea typeface="Calibri"/>
              <a:cs typeface="Calibri"/>
            </a:endParaRPr>
          </a:p>
          <a:p>
            <a:r>
              <a:rPr lang="en-US" dirty="0"/>
              <a:t>. </a:t>
            </a:r>
          </a:p>
          <a:p>
            <a:r>
              <a:rPr lang="en-US" dirty="0"/>
              <a:t>But this is also beyond driving, since transportation issues also mess with healthcare access. </a:t>
            </a:r>
            <a:r>
              <a:rPr lang="en-US" b="1" dirty="0"/>
              <a:t>5.8 million Americans</a:t>
            </a:r>
            <a:r>
              <a:rPr lang="en-US" dirty="0"/>
              <a:t>—about </a:t>
            </a:r>
            <a:r>
              <a:rPr lang="en-US" b="1" dirty="0"/>
              <a:t>1.8% of the population</a:t>
            </a:r>
            <a:r>
              <a:rPr lang="en-US" dirty="0"/>
              <a:t>—have delayed medical care because they didn’t have reliable transportation [15]. This problem hits the elderly and disabled even harder.</a:t>
            </a:r>
            <a:endParaRPr lang="en-US">
              <a:ea typeface="Calibri"/>
              <a:cs typeface="Calibri"/>
            </a:endParaRPr>
          </a:p>
          <a:p>
            <a:endParaRPr lang="en-US" dirty="0">
              <a:ea typeface="Calibri"/>
              <a:cs typeface="Calibri"/>
            </a:endParaRPr>
          </a:p>
          <a:p>
            <a:r>
              <a:rPr lang="en-US" dirty="0">
                <a:ea typeface="Calibri"/>
                <a:cs typeface="Calibri"/>
              </a:rPr>
              <a:t>REFERENCE TO THE CHART</a:t>
            </a:r>
          </a:p>
          <a:p>
            <a:endParaRPr lang="en-US" dirty="0">
              <a:ea typeface="Calibri"/>
              <a:cs typeface="Calibri"/>
            </a:endParaRPr>
          </a:p>
          <a:p>
            <a:r>
              <a:rPr lang="en-US" dirty="0"/>
              <a:t>Take a look at this graph. It shows the percentage of people reporting </a:t>
            </a:r>
            <a:r>
              <a:rPr lang="en-US" b="1" dirty="0"/>
              <a:t>travel-limiting disabilities</a:t>
            </a:r>
            <a:r>
              <a:rPr lang="en-US" dirty="0"/>
              <a:t> across different age groups in 2017 and 2022. As you can see, mobility limitations really jump as people get older, especially for those over 65. </a:t>
            </a:r>
            <a:r>
              <a:rPr lang="en-US" b="1" dirty="0"/>
              <a:t>Autonomous vehicles</a:t>
            </a:r>
            <a:r>
              <a:rPr lang="en-US" dirty="0"/>
              <a:t> could be a total game-changer here, offering </a:t>
            </a:r>
            <a:r>
              <a:rPr lang="en-US" b="1" dirty="0"/>
              <a:t>reliable, accessible transport</a:t>
            </a:r>
            <a:r>
              <a:rPr lang="en-US" dirty="0"/>
              <a:t> that makes it easier to get to healthcare appointments and overall improves </a:t>
            </a:r>
            <a:r>
              <a:rPr lang="en-US" b="1" dirty="0"/>
              <a:t>quality of life</a:t>
            </a:r>
            <a:endParaRPr lang="en-US" b="1" dirty="0">
              <a:ea typeface="Calibri"/>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5681984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AVs provide a reliable transportation option for older adults who no longer drive. In a way, AVs give them their freedom back—they’re no longer stuck at home relying on others to get them around.</a:t>
            </a:r>
            <a:endParaRPr lang="en-US" dirty="0">
              <a:ea typeface="Calibri"/>
              <a:cs typeface="Calibri"/>
            </a:endParaRPr>
          </a:p>
          <a:p>
            <a:endParaRPr lang="en-US" dirty="0"/>
          </a:p>
          <a:p>
            <a:r>
              <a:rPr lang="en-US" dirty="0"/>
              <a:t>In addition, 14.3% of adults aged 18 to 64 with disabilities are living in zero-vehicle households [18]. That’s a huge chunk of the population that’s very limited when it comes to mobility. AVs can level the playing field, giving them the same equitable access to transportation and improving their quality of life [19]</a:t>
            </a:r>
            <a:endParaRPr lang="en-US" dirty="0">
              <a:ea typeface="Calibri"/>
              <a:cs typeface="Calibri"/>
            </a:endParaRPr>
          </a:p>
          <a:p>
            <a:endParaRPr lang="en-US" dirty="0">
              <a:ea typeface="Calibri"/>
              <a:cs typeface="Calibri"/>
            </a:endParaRPr>
          </a:p>
          <a:p>
            <a:r>
              <a:rPr lang="en-US" dirty="0"/>
              <a:t>And finally, AVs helps solve major healthcare challenges. For older adults, AVs can offer door-to-door transport, so the elderly can stay in their homes longer, and people with disabilities can get the care they need without worrying about how they’re going to get there.</a:t>
            </a:r>
            <a:endParaRPr lang="en-US" dirty="0">
              <a:ea typeface="Calibri"/>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3367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If there’s time and we didn’t get to it:</a:t>
            </a:r>
          </a:p>
          <a:p>
            <a:pPr eaLnBrk="1" hangingPunct="1"/>
            <a:endParaRPr lang="en-US" dirty="0">
              <a:latin typeface="Arial" charset="0"/>
              <a:ea typeface="ＭＳ Ｐゴシック" charset="-128"/>
              <a:cs typeface="ＭＳ Ｐゴシック"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Kickstarter Charter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www.kickstarter.com</a:t>
            </a:r>
            <a:r>
              <a:rPr lang="en-US" b="0" dirty="0"/>
              <a:t>/</a:t>
            </a:r>
            <a:r>
              <a:rPr lang="en-US" b="0" dirty="0" err="1"/>
              <a:t>charter?ref</a:t>
            </a:r>
            <a:r>
              <a:rPr lang="en-US" b="0" dirty="0"/>
              <a:t>=</a:t>
            </a:r>
            <a:r>
              <a:rPr lang="en-US" b="0" dirty="0" err="1"/>
              <a:t>about_subnav</a:t>
            </a:r>
            <a:endParaRPr lang="en-US" b="0" dirty="0"/>
          </a:p>
          <a:p>
            <a:pPr eaLnBrk="1" hangingPunct="1"/>
            <a:endParaRPr lang="en-US" dirty="0">
              <a:latin typeface="Arial" charset="0"/>
              <a:ea typeface="ＭＳ Ｐゴシック" charset="-128"/>
              <a:cs typeface="ＭＳ Ｐゴシック" charset="-128"/>
            </a:endParaRPr>
          </a:p>
          <a:p>
            <a:r>
              <a:rPr lang="en-US" dirty="0"/>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Humans Need Not Apply (15:00) – 2014-08-13</a:t>
            </a:r>
            <a:endParaRPr lang="en-US" dirty="0"/>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=7Pq-S557XQU</a:t>
            </a:r>
          </a:p>
          <a:p>
            <a:r>
              <a:rPr lang="en-US" sz="1200" kern="1200" dirty="0">
                <a:solidFill>
                  <a:schemeClr val="tx1"/>
                </a:solidFill>
                <a:latin typeface="+mn-lt"/>
                <a:ea typeface="+mn-ea"/>
                <a:cs typeface="+mn-cs"/>
              </a:rPr>
              <a:t>Last access 2016-04-22</a:t>
            </a:r>
          </a:p>
          <a:p>
            <a:endParaRPr lang="en-US" dirty="0"/>
          </a:p>
          <a:p>
            <a:r>
              <a:rPr lang="en-US" b="1" dirty="0"/>
              <a:t>These 3D printed homes can be constructed for $4,000 (3:00 – 2018-04-02)</a:t>
            </a:r>
          </a:p>
          <a:p>
            <a:r>
              <a:rPr lang="en-US" dirty="0"/>
              <a:t>http://</a:t>
            </a:r>
            <a:r>
              <a:rPr lang="en-US" dirty="0" err="1"/>
              <a:t>www.businessinsider.com</a:t>
            </a:r>
            <a:r>
              <a:rPr lang="en-US" dirty="0"/>
              <a:t>/3d-printed-homes-constructed-icon-new-story-tech-charity-4000-dollars-2018-3</a:t>
            </a:r>
          </a:p>
          <a:p>
            <a:r>
              <a:rPr lang="en-US" dirty="0"/>
              <a:t>https://</a:t>
            </a:r>
            <a:r>
              <a:rPr lang="en-US" dirty="0" err="1"/>
              <a:t>www.youtube.com</a:t>
            </a:r>
            <a:r>
              <a:rPr lang="en-US" dirty="0"/>
              <a:t>/</a:t>
            </a:r>
            <a:r>
              <a:rPr lang="en-US" dirty="0" err="1"/>
              <a:t>watch?v</a:t>
            </a:r>
            <a:r>
              <a:rPr lang="en-US" dirty="0"/>
              <a:t>=SvM7jFZGAec (1:28)</a:t>
            </a:r>
          </a:p>
          <a:p>
            <a:r>
              <a:rPr lang="en-US" dirty="0"/>
              <a:t>Last access 2018-04-22</a:t>
            </a:r>
          </a:p>
          <a:p>
            <a:endParaRPr lang="en-US" dirty="0"/>
          </a:p>
          <a:p>
            <a:r>
              <a:rPr lang="en-US" dirty="0"/>
              <a:t>Look at:</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Intelligent Machines</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/news/technology-33978561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Likelihood of robot taking your job</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/news/technology-34066941</a:t>
            </a:r>
          </a:p>
        </p:txBody>
      </p:sp>
      <p:sp>
        <p:nvSpPr>
          <p:cNvPr id="4" name="Slide Number Placeholder 3"/>
          <p:cNvSpPr>
            <a:spLocks noGrp="1"/>
          </p:cNvSpPr>
          <p:nvPr>
            <p:ph type="sldNum" sz="quarter" idx="10"/>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35</a:t>
            </a:fld>
            <a:endParaRPr lang="en-US" dirty="0"/>
          </a:p>
        </p:txBody>
      </p:sp>
    </p:spTree>
    <p:extLst>
      <p:ext uri="{BB962C8B-B14F-4D97-AF65-F5344CB8AC3E}">
        <p14:creationId xmlns:p14="http://schemas.microsoft.com/office/powerpoint/2010/main" val="2108708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Used to be full circle. Might have to retire this if no one know what emacs and vi are.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CRISPR: Clustered Regularly Interspaced Short Palindromic Repeats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Allows permanent modification of genes within organisms.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Published </a:t>
            </a:r>
            <a:r>
              <a:rPr lang="en-US" dirty="0"/>
              <a:t>2017-04-12 according to https://</a:t>
            </a:r>
            <a:r>
              <a:rPr lang="en-US" dirty="0" err="1"/>
              <a:t>www.explainxkcd.com</a:t>
            </a:r>
            <a:r>
              <a:rPr lang="en-US" dirty="0"/>
              <a:t>/wiki/</a:t>
            </a:r>
            <a:r>
              <a:rPr lang="en-US" dirty="0" err="1"/>
              <a:t>index.php</a:t>
            </a:r>
            <a:r>
              <a:rPr lang="en-US" dirty="0"/>
              <a:t>/</a:t>
            </a:r>
            <a:r>
              <a:rPr lang="en-US" dirty="0" err="1"/>
              <a:t>List_of_all_comics</a:t>
            </a:r>
            <a:r>
              <a:rPr lang="en-US" dirty="0"/>
              <a:t>_(1501-2000) </a:t>
            </a: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err="1"/>
              <a:t>Kickstarter</a:t>
            </a:r>
            <a:r>
              <a:rPr lang="en-US" b="1" dirty="0"/>
              <a:t> Charter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www.kickstarter.com</a:t>
            </a:r>
            <a:r>
              <a:rPr lang="en-US" b="0" dirty="0"/>
              <a:t>/</a:t>
            </a:r>
            <a:r>
              <a:rPr lang="en-US" b="0" dirty="0" err="1"/>
              <a:t>charter?ref</a:t>
            </a:r>
            <a:r>
              <a:rPr lang="en-US" b="0" dirty="0"/>
              <a:t>=</a:t>
            </a:r>
            <a:r>
              <a:rPr lang="en-US" b="0" dirty="0" err="1"/>
              <a:t>about_subnav</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Full circle (not quite since the Emacs/VIM comic no longer used… may have to retire this as students seem to not be aware of different text editors).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CRISPR: Clustered Regularly Interspaced Short Palindromic Repeats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Allows permanent modification of genes within organisms.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Published </a:t>
            </a:r>
            <a:r>
              <a:rPr lang="en-US" dirty="0"/>
              <a:t>2017-04-12 according to https://</a:t>
            </a:r>
            <a:r>
              <a:rPr lang="en-US" dirty="0" err="1"/>
              <a:t>www.explainxkcd.com</a:t>
            </a:r>
            <a:r>
              <a:rPr lang="en-US" dirty="0"/>
              <a:t>/wiki/</a:t>
            </a:r>
            <a:r>
              <a:rPr lang="en-US" dirty="0" err="1"/>
              <a:t>index.php</a:t>
            </a:r>
            <a:r>
              <a:rPr lang="en-US" dirty="0"/>
              <a:t>/</a:t>
            </a:r>
            <a:r>
              <a:rPr lang="en-US" dirty="0" err="1"/>
              <a:t>List_of_all_comics</a:t>
            </a:r>
            <a:r>
              <a:rPr lang="en-US" dirty="0"/>
              <a:t>_(1501-2000) </a:t>
            </a: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err="1"/>
              <a:t>Kickstarter</a:t>
            </a:r>
            <a:r>
              <a:rPr lang="en-US" b="1" dirty="0"/>
              <a:t> Charter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www.kickstarter.com</a:t>
            </a:r>
            <a:r>
              <a:rPr lang="en-US" b="0" dirty="0"/>
              <a:t>/</a:t>
            </a:r>
            <a:r>
              <a:rPr lang="en-US" b="0" dirty="0" err="1"/>
              <a:t>charter?ref</a:t>
            </a:r>
            <a:r>
              <a:rPr lang="en-US" b="0" dirty="0"/>
              <a:t>=</a:t>
            </a:r>
            <a:r>
              <a:rPr lang="en-US" b="0" dirty="0" err="1"/>
              <a:t>about_subnav</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1663960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Poll class:</a:t>
            </a:r>
          </a:p>
          <a:p>
            <a:r>
              <a:rPr lang="en-US" sz="1200" kern="1200" dirty="0">
                <a:solidFill>
                  <a:schemeClr val="tx1"/>
                </a:solidFill>
                <a:latin typeface="+mn-lt"/>
                <a:ea typeface="+mn-ea"/>
                <a:cs typeface="+mn-cs"/>
              </a:rPr>
              <a:t>Expected salary range upon graduation? Min, Max? Put in spreadsheet.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Assume</a:t>
            </a:r>
            <a:r>
              <a:rPr lang="en-US" sz="1200" kern="1200" baseline="0" dirty="0">
                <a:solidFill>
                  <a:schemeClr val="tx1"/>
                </a:solidFill>
                <a:latin typeface="+mn-lt"/>
                <a:ea typeface="+mn-ea"/>
                <a:cs typeface="+mn-cs"/>
              </a:rPr>
              <a:t> 40 hour work week.</a:t>
            </a:r>
          </a:p>
          <a:p>
            <a:r>
              <a:rPr lang="en-US" sz="1200" kern="1200" baseline="0" dirty="0">
                <a:solidFill>
                  <a:schemeClr val="tx1"/>
                </a:solidFill>
                <a:latin typeface="+mn-lt"/>
                <a:ea typeface="+mn-ea"/>
                <a:cs typeface="+mn-cs"/>
              </a:rPr>
              <a:t>How many people would work:</a:t>
            </a:r>
          </a:p>
          <a:p>
            <a:r>
              <a:rPr lang="en-US" sz="1200" kern="1200" baseline="0" dirty="0">
                <a:solidFill>
                  <a:schemeClr val="tx1"/>
                </a:solidFill>
                <a:latin typeface="+mn-lt"/>
                <a:ea typeface="+mn-ea"/>
                <a:cs typeface="+mn-cs"/>
              </a:rPr>
              <a:t>32 hours for 0.8 * Max? </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24 hours for 0.6 * Max? </a:t>
            </a:r>
          </a:p>
          <a:p>
            <a:r>
              <a:rPr lang="is-IS" sz="1200" kern="1200" dirty="0">
                <a:solidFill>
                  <a:schemeClr val="tx1"/>
                </a:solidFill>
                <a:latin typeface="+mn-lt"/>
                <a:ea typeface="+mn-ea"/>
                <a:cs typeface="+mn-cs"/>
              </a:rPr>
              <a:t>…continue until Min is reached.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split into groups of 4-5 for this.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Fill time with Work Discussion on Course Web Site</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3504621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Humans Need Not Apply (15:00) – 2014-08-13</a:t>
            </a:r>
            <a:endParaRPr lang="en-US" dirty="0"/>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=7Pq-S557XQU</a:t>
            </a:r>
          </a:p>
          <a:p>
            <a:r>
              <a:rPr lang="en-US" sz="1200" kern="1200" dirty="0">
                <a:solidFill>
                  <a:schemeClr val="tx1"/>
                </a:solidFill>
                <a:latin typeface="+mn-lt"/>
                <a:ea typeface="+mn-ea"/>
                <a:cs typeface="+mn-cs"/>
              </a:rPr>
              <a:t>Last access 2016-04-22</a:t>
            </a:r>
          </a:p>
          <a:p>
            <a:pPr eaLnBrk="1" hangingPunct="1"/>
            <a:endParaRPr lang="en-US" sz="1200" kern="1200" dirty="0">
              <a:solidFill>
                <a:schemeClr val="tx1"/>
              </a:solidFill>
              <a:effectLst/>
              <a:latin typeface="+mn-lt"/>
              <a:ea typeface="+mn-ea"/>
              <a:cs typeface="+mn-cs"/>
            </a:endParaRPr>
          </a:p>
          <a:p>
            <a:r>
              <a:rPr lang="en-US" b="1" dirty="0"/>
              <a:t>These 3D printed homes can be constructed for $4,000 (3:00 – 2018-04-02)</a:t>
            </a:r>
          </a:p>
          <a:p>
            <a:r>
              <a:rPr lang="en-US" dirty="0"/>
              <a:t>http://</a:t>
            </a:r>
            <a:r>
              <a:rPr lang="en-US" dirty="0" err="1"/>
              <a:t>www.businessinsider.com</a:t>
            </a:r>
            <a:r>
              <a:rPr lang="en-US" dirty="0"/>
              <a:t>/3d-printed-homes-constructed-icon-new-story-tech-charity-4000-dollars-2018-3</a:t>
            </a:r>
          </a:p>
          <a:p>
            <a:r>
              <a:rPr lang="en-US" dirty="0"/>
              <a:t>https://</a:t>
            </a:r>
            <a:r>
              <a:rPr lang="en-US" dirty="0" err="1"/>
              <a:t>www.youtube.com</a:t>
            </a:r>
            <a:r>
              <a:rPr lang="en-US" dirty="0"/>
              <a:t>/</a:t>
            </a:r>
            <a:r>
              <a:rPr lang="en-US" dirty="0" err="1"/>
              <a:t>watch?v</a:t>
            </a:r>
            <a:r>
              <a:rPr lang="en-US" dirty="0"/>
              <a:t>=SvM7jFZGAec (1:28)</a:t>
            </a:r>
          </a:p>
          <a:p>
            <a:r>
              <a:rPr lang="en-US" dirty="0"/>
              <a:t>Last access 2018-04-22</a:t>
            </a:r>
          </a:p>
          <a:p>
            <a:pPr eaLnBrk="1" hangingPunct="1"/>
            <a:endParaRPr lang="en-US" sz="1200" kern="1200" dirty="0">
              <a:solidFill>
                <a:schemeClr val="tx1"/>
              </a:solidFill>
              <a:effectLst/>
              <a:latin typeface="+mn-lt"/>
              <a:ea typeface="+mn-ea"/>
              <a:cs typeface="+mn-cs"/>
            </a:endParaRPr>
          </a:p>
          <a:p>
            <a:pPr eaLnBrk="1" hangingPunct="1"/>
            <a:r>
              <a:rPr lang="en-US" sz="1200" kern="1200" dirty="0">
                <a:solidFill>
                  <a:schemeClr val="tx1"/>
                </a:solidFill>
                <a:effectLst/>
                <a:latin typeface="+mn-lt"/>
                <a:ea typeface="+mn-ea"/>
                <a:cs typeface="+mn-cs"/>
              </a:rPr>
              <a:t>David Autor</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Will automation take away all our jobs? </a:t>
            </a:r>
            <a:r>
              <a:rPr lang="en-US" sz="1200" kern="1200" dirty="0">
                <a:solidFill>
                  <a:schemeClr val="tx1"/>
                </a:solidFill>
                <a:effectLst/>
                <a:latin typeface="+mn-lt"/>
                <a:ea typeface="+mn-ea"/>
                <a:cs typeface="+mn-cs"/>
              </a:rPr>
              <a:t>(18:27) (2016)</a:t>
            </a:r>
            <a:br>
              <a:rPr lang="en-US" dirty="0">
                <a:latin typeface="Arial" charset="0"/>
                <a:ea typeface="ＭＳ Ｐゴシック" charset="-128"/>
                <a:cs typeface="ＭＳ Ｐゴシック" charset="-128"/>
              </a:rPr>
            </a:b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www.ted.com</a:t>
            </a:r>
            <a:r>
              <a:rPr lang="en-US" sz="1200" kern="1200" dirty="0">
                <a:solidFill>
                  <a:schemeClr val="tx1"/>
                </a:solidFill>
                <a:effectLst/>
                <a:latin typeface="+mn-lt"/>
                <a:ea typeface="+mn-ea"/>
                <a:cs typeface="+mn-cs"/>
              </a:rPr>
              <a:t>/talks/</a:t>
            </a:r>
            <a:r>
              <a:rPr lang="en-US" sz="1200" kern="1200" dirty="0" err="1">
                <a:solidFill>
                  <a:schemeClr val="tx1"/>
                </a:solidFill>
                <a:effectLst/>
                <a:latin typeface="+mn-lt"/>
                <a:ea typeface="+mn-ea"/>
                <a:cs typeface="+mn-cs"/>
              </a:rPr>
              <a:t>david_autor_will_automation_take_away_all_our_jobs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transcript?language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en</a:t>
            </a:r>
            <a:br>
              <a:rPr lang="en-US" sz="1200" kern="1200" dirty="0">
                <a:solidFill>
                  <a:schemeClr val="tx1"/>
                </a:solidFill>
                <a:effectLst/>
                <a:latin typeface="+mn-lt"/>
                <a:ea typeface="+mn-ea"/>
                <a:cs typeface="+mn-cs"/>
              </a:rPr>
            </a:br>
            <a:r>
              <a:rPr lang="en-US" sz="1200" kern="1200" dirty="0" err="1">
                <a:solidFill>
                  <a:schemeClr val="tx1"/>
                </a:solidFill>
                <a:effectLst/>
                <a:latin typeface="+mn-lt"/>
                <a:ea typeface="+mn-ea"/>
                <a:cs typeface="+mn-cs"/>
              </a:rPr>
              <a:t>TEDxXambridge</a:t>
            </a:r>
            <a:r>
              <a:rPr lang="en-US" sz="1200" kern="1200" dirty="0">
                <a:solidFill>
                  <a:schemeClr val="tx1"/>
                </a:solidFill>
                <a:effectLst/>
                <a:latin typeface="+mn-lt"/>
                <a:ea typeface="+mn-ea"/>
                <a:cs typeface="+mn-cs"/>
              </a:rPr>
              <a:t>, 2016-12-19</a:t>
            </a:r>
            <a:br>
              <a:rPr lang="en-US" dirty="0">
                <a:effectLst/>
              </a:rPr>
            </a:b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Review</a:t>
            </a:r>
            <a:r>
              <a:rPr lang="en-US" baseline="0" dirty="0">
                <a:latin typeface="Arial" charset="0"/>
                <a:ea typeface="ＭＳ Ｐゴシック" charset="-128"/>
                <a:cs typeface="ＭＳ Ｐゴシック" charset="-128"/>
              </a:rPr>
              <a:t> Group Assignment Details.</a:t>
            </a:r>
          </a:p>
          <a:p>
            <a:pPr eaLnBrk="1" hangingPunct="1"/>
            <a:r>
              <a:rPr lang="en-US" baseline="0" dirty="0">
                <a:latin typeface="Arial" charset="0"/>
                <a:ea typeface="ＭＳ Ｐゴシック" charset="-128"/>
                <a:cs typeface="ＭＳ Ｐゴシック" charset="-128"/>
              </a:rPr>
              <a:t>Or first </a:t>
            </a:r>
            <a:r>
              <a:rPr lang="en-US" dirty="0"/>
              <a:t>watch video: depends on student presentations, no thunder stealing.</a:t>
            </a:r>
          </a:p>
          <a:p>
            <a:endParaRPr lang="en-US" dirty="0"/>
          </a:p>
          <a:p>
            <a:r>
              <a:rPr lang="en-US" dirty="0"/>
              <a:t>Look at:</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Intelligent Machines</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/news/technology-33978561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Likelihood of robot taking your job</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/news/technology-34066941</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2024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2024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2024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2024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2024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2024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uc6f_2nPSX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xkcd.com/329/"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016/j.jth.2019.02.007"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socialimps.com/assignments/reference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emf"/><Relationship Id="rId4" Type="http://schemas.openxmlformats.org/officeDocument/2006/relationships/hyperlink" Target="https://socialimps.com/assignments/paper-guidelin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s://www.sciencedirect.com/science/article/pii/S0747563215303162?via%3Dihub"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hyperlink" Target="https://link.springer.com/chapter/10.1007/978-3-030-50232-4_17" TargetMode="External"/><Relationship Id="rId13" Type="http://schemas.openxmlformats.org/officeDocument/2006/relationships/hyperlink" Target="https://www.ncbi.nlm.nih.gov/pmc/articles/PMC8124386/" TargetMode="External"/><Relationship Id="rId3" Type="http://schemas.openxmlformats.org/officeDocument/2006/relationships/hyperlink" Target="https://www.ncbi.nlm.nih.gov/pmc/articles/PMC9714519/" TargetMode="External"/><Relationship Id="rId7" Type="http://schemas.openxmlformats.org/officeDocument/2006/relationships/hyperlink" Target="https://www.sciencedirect.com/science/article/pii/S0747563215303162?via%3Dihub" TargetMode="External"/><Relationship Id="rId12" Type="http://schemas.openxmlformats.org/officeDocument/2006/relationships/hyperlink" Target="https://www.frontiersin.org/journals/neuroscience/articles/10.3389/fnins.2017.00497/ful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tandfonline.com/doi/full/10.1111/ajpy.12281#abstract" TargetMode="External"/><Relationship Id="rId11" Type="http://schemas.openxmlformats.org/officeDocument/2006/relationships/hyperlink" Target="https://www.ncbi.nlm.nih.gov/pmc/articles/PMC8853293/" TargetMode="External"/><Relationship Id="rId5" Type="http://schemas.openxmlformats.org/officeDocument/2006/relationships/hyperlink" Target="https://www.emerald.com/insight/content/doi/10.1108/09685221111173049/full/html?casa_token=9kIEDlaQCd4AAAAA:ZPeyWvEFbyh6YD2kTxFeENJ4MS80I32jms61ZZMsCua5WaGm9RFX1hE3KTa9H0fA1KFs-YBn5LjwgAfARPXu3oTnsnMzM6ZQakedM3q0w3Fgvq4lBPPo" TargetMode="External"/><Relationship Id="rId10" Type="http://schemas.openxmlformats.org/officeDocument/2006/relationships/hyperlink" Target="https://www.nature.com/articles/s41599-021-00787-w" TargetMode="External"/><Relationship Id="rId4" Type="http://schemas.openxmlformats.org/officeDocument/2006/relationships/hyperlink" Target="https://link.springer.com/article/10.1186/s12984-020-00667-5#Sec22" TargetMode="External"/><Relationship Id="rId9" Type="http://schemas.openxmlformats.org/officeDocument/2006/relationships/hyperlink" Target="https://neuralink.com/"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hyperlink" Target="http://www.iihs.org/topics/fatality-statistics/detail/older-people" TargetMode="External"/><Relationship Id="rId13" Type="http://schemas.openxmlformats.org/officeDocument/2006/relationships/hyperlink" Target="https://www.ardurecoverycenter.com/economic-costs-of-excessive-alcohol-use/" TargetMode="External"/><Relationship Id="rId18" Type="http://schemas.openxmlformats.org/officeDocument/2006/relationships/hyperlink" Target="https://www.axios.com/2019/08/07/volvo-study-self-driving-cars-fuel-efficiency" TargetMode="External"/><Relationship Id="rId3" Type="http://schemas.openxmlformats.org/officeDocument/2006/relationships/hyperlink" Target="https://www.knrlegal.com/car-accident-lawyer/self-driving-car-accident-statistics/" TargetMode="External"/><Relationship Id="rId7" Type="http://schemas.openxmlformats.org/officeDocument/2006/relationships/hyperlink" Target="https://www.iihs.org/topics/fatality-statistics/detail/older-people" TargetMode="External"/><Relationship Id="rId12" Type="http://schemas.openxmlformats.org/officeDocument/2006/relationships/hyperlink" Target="https://ops.fhwa.dot.gov/weather/q1_roadimpact.htm" TargetMode="External"/><Relationship Id="rId17" Type="http://schemas.openxmlformats.org/officeDocument/2006/relationships/hyperlink" Target="http://dx.doi.org/10.1016/j.trip.2022.100670" TargetMode="External"/><Relationship Id="rId2" Type="http://schemas.openxmlformats.org/officeDocument/2006/relationships/hyperlink" Target="https://www.lawinfo.com/resources/car-accident/how-many-car-accidents-are-caused-by-human-er.html" TargetMode="External"/><Relationship Id="rId16" Type="http://schemas.openxmlformats.org/officeDocument/2006/relationships/hyperlink" Target="https://doi.org/10.2105/AJPH.2020.305579" TargetMode="External"/><Relationship Id="rId20" Type="http://schemas.openxmlformats.org/officeDocument/2006/relationships/hyperlink" Target="https://www.bts.gov/travel-patterns-with-disabilities" TargetMode="External"/><Relationship Id="rId1" Type="http://schemas.openxmlformats.org/officeDocument/2006/relationships/slideLayout" Target="../slideLayouts/slideLayout2.xml"/><Relationship Id="rId6" Type="http://schemas.openxmlformats.org/officeDocument/2006/relationships/hyperlink" Target="https://doi.org/10.1007%2Fs41062-022-00763-6" TargetMode="External"/><Relationship Id="rId11" Type="http://schemas.openxmlformats.org/officeDocument/2006/relationships/hyperlink" Target="https://cee.illinois.edu/news/experiments-show-few-self-driving-cars-can-dramatically-improve-traffic-flow" TargetMode="External"/><Relationship Id="rId5" Type="http://schemas.openxmlformats.org/officeDocument/2006/relationships/hyperlink" Target="https://finance.yahoo.com/news/traffic-congestion-costs-commuters-valuable-122500799.html" TargetMode="External"/><Relationship Id="rId15" Type="http://schemas.openxmlformats.org/officeDocument/2006/relationships/hyperlink" Target="https://frontiergroup.org/articles/war-error-rethinking-what-matters-automated-vehicle-safety/" TargetMode="External"/><Relationship Id="rId10" Type="http://schemas.openxmlformats.org/officeDocument/2006/relationships/hyperlink" Target="https://www.bts.gov/sites/bts.dot.gov/files/2022-01/travel-patterns-american-adults-disabilities-updated-01-03-22.pdf" TargetMode="External"/><Relationship Id="rId19" Type="http://schemas.openxmlformats.org/officeDocument/2006/relationships/hyperlink" Target="https://ir.canterbury.ac.nz/server/api/core/bitstreams/d428eb7c-af81-481e-9361-1f97912dff86/content" TargetMode="External"/><Relationship Id="rId4" Type="http://schemas.openxmlformats.org/officeDocument/2006/relationships/hyperlink" Target="https://static.tti.tamu.edu/tti.tamu.edu/documents/umr/archive/mobility-report-2019.pdf" TargetMode="External"/><Relationship Id="rId9" Type="http://schemas.openxmlformats.org/officeDocument/2006/relationships/hyperlink" Target="https://gridstrategiesllc.com/wp-content/uploads/transmission-congestion-costs-in-the-us-2021-update.pdf" TargetMode="External"/><Relationship Id="rId14" Type="http://schemas.openxmlformats.org/officeDocument/2006/relationships/hyperlink" Target="https://news.virginia.edu/content/us-population-will-grow-bigger-and-get-older"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www.youtube.com/watch?v=7Pq-S557XQU" TargetMode="External"/><Relationship Id="rId7" Type="http://schemas.openxmlformats.org/officeDocument/2006/relationships/hyperlink" Target="https://www.ted.com/talks/david_autor_will_automation_take_away_all_our_jobs/transcript?language=e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www.youtube.com/watch?v=SvM7jFZGAec" TargetMode="External"/><Relationship Id="rId4" Type="http://schemas.openxmlformats.org/officeDocument/2006/relationships/image" Target="../media/image7.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r>
              <a:rPr lang="en-US" dirty="0"/>
              <a:t>Class 11</a:t>
            </a:r>
            <a:br>
              <a:rPr lang="en-US" dirty="0"/>
            </a:br>
            <a:r>
              <a:rPr lang="en-US" dirty="0"/>
              <a:t>Livelihood </a:t>
            </a:r>
          </a:p>
        </p:txBody>
      </p:sp>
      <p:pic>
        <p:nvPicPr>
          <p:cNvPr id="5" name="Picture 4" descr="Styx - 'Mr. Roboto' Music Video from 1983 | The '80s Ruled">
            <a:hlinkClick r:id="rId3"/>
            <a:extLst>
              <a:ext uri="{FF2B5EF4-FFF2-40B4-BE49-F238E27FC236}">
                <a16:creationId xmlns:a16="http://schemas.microsoft.com/office/drawing/2014/main" id="{E39C8FB7-116A-8745-99E1-7809484F8B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622" y="4428501"/>
            <a:ext cx="914400" cy="55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4D522-FCDE-554F-AD66-E97E4E8A0F26}"/>
              </a:ext>
            </a:extLst>
          </p:cNvPr>
          <p:cNvSpPr>
            <a:spLocks noGrp="1"/>
          </p:cNvSpPr>
          <p:nvPr>
            <p:ph type="title"/>
          </p:nvPr>
        </p:nvSpPr>
        <p:spPr/>
        <p:txBody>
          <a:bodyPr/>
          <a:lstStyle/>
          <a:p>
            <a:r>
              <a:rPr lang="en-US" dirty="0"/>
              <a:t>Assignment Reminders</a:t>
            </a:r>
          </a:p>
        </p:txBody>
      </p:sp>
      <p:sp>
        <p:nvSpPr>
          <p:cNvPr id="3" name="Content Placeholder 2">
            <a:extLst>
              <a:ext uri="{FF2B5EF4-FFF2-40B4-BE49-F238E27FC236}">
                <a16:creationId xmlns:a16="http://schemas.microsoft.com/office/drawing/2014/main" id="{2EAA3F04-7A05-8A4B-B9BB-6A46492EA8F4}"/>
              </a:ext>
            </a:extLst>
          </p:cNvPr>
          <p:cNvSpPr>
            <a:spLocks noGrp="1"/>
          </p:cNvSpPr>
          <p:nvPr>
            <p:ph idx="1"/>
          </p:nvPr>
        </p:nvSpPr>
        <p:spPr/>
        <p:txBody>
          <a:bodyPr/>
          <a:lstStyle/>
          <a:p>
            <a:r>
              <a:rPr lang="en-US" dirty="0"/>
              <a:t>Finish all reading</a:t>
            </a:r>
          </a:p>
          <a:p>
            <a:r>
              <a:rPr lang="en-US" dirty="0"/>
              <a:t>Finish Automation Paper</a:t>
            </a:r>
          </a:p>
          <a:p>
            <a:r>
              <a:rPr lang="en-US" dirty="0"/>
              <a:t>Optional Game Paper due last day of class</a:t>
            </a:r>
          </a:p>
          <a:p>
            <a:r>
              <a:rPr lang="en-US" dirty="0"/>
              <a:t>Group Web Sites and Presentations</a:t>
            </a:r>
          </a:p>
          <a:p>
            <a:r>
              <a:rPr lang="en-US" dirty="0"/>
              <a:t>If your group is not presenting next class prepare 3 questions for each group that is presenting by visiting their web sites.</a:t>
            </a:r>
          </a:p>
          <a:p>
            <a:pPr lvl="1"/>
            <a:r>
              <a:rPr lang="en-US" dirty="0"/>
              <a:t>See Group Project Details</a:t>
            </a:r>
          </a:p>
        </p:txBody>
      </p:sp>
      <p:sp>
        <p:nvSpPr>
          <p:cNvPr id="4" name="Footer Placeholder 3">
            <a:extLst>
              <a:ext uri="{FF2B5EF4-FFF2-40B4-BE49-F238E27FC236}">
                <a16:creationId xmlns:a16="http://schemas.microsoft.com/office/drawing/2014/main" id="{94C6FAD6-7012-1E46-A037-23A05903C5CF}"/>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4BD82B7D-C29E-444C-84A4-4922C33AA533}"/>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1225691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0219"/>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2024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11</a:t>
            </a:fld>
            <a:endParaRPr lang="en-US"/>
          </a:p>
        </p:txBody>
      </p:sp>
      <p:pic>
        <p:nvPicPr>
          <p:cNvPr id="10" name="Picture 2" descr="Strip-Test-Turing-inverse-(650-final)(english)">
            <a:extLst>
              <a:ext uri="{FF2B5EF4-FFF2-40B4-BE49-F238E27FC236}">
                <a16:creationId xmlns:a16="http://schemas.microsoft.com/office/drawing/2014/main" id="{57E06F7B-870A-9B47-BCD9-0E3BB398F6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47" t="4162" r="3033" b="1476"/>
          <a:stretch/>
        </p:blipFill>
        <p:spPr bwMode="auto">
          <a:xfrm>
            <a:off x="3251740" y="318172"/>
            <a:ext cx="3492288" cy="482532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uring Test">
            <a:extLst>
              <a:ext uri="{FF2B5EF4-FFF2-40B4-BE49-F238E27FC236}">
                <a16:creationId xmlns:a16="http://schemas.microsoft.com/office/drawing/2014/main" id="{D9556A98-5C1B-AD4A-8250-A9F6B50104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1419" y="963539"/>
            <a:ext cx="2382581" cy="293355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A74ABB9-8E87-384A-85FD-1FA5E9CDFA52}"/>
              </a:ext>
            </a:extLst>
          </p:cNvPr>
          <p:cNvSpPr txBox="1"/>
          <p:nvPr/>
        </p:nvSpPr>
        <p:spPr>
          <a:xfrm rot="5400000">
            <a:off x="7761662" y="2868360"/>
            <a:ext cx="433965" cy="2427139"/>
          </a:xfrm>
          <a:prstGeom prst="rect">
            <a:avLst/>
          </a:prstGeom>
          <a:noFill/>
        </p:spPr>
        <p:txBody>
          <a:bodyPr vert="vert270" wrap="none" rtlCol="0">
            <a:spAutoFit/>
          </a:bodyPr>
          <a:lstStyle/>
          <a:p>
            <a:pPr>
              <a:lnSpc>
                <a:spcPct val="90000"/>
              </a:lnSpc>
            </a:pPr>
            <a:r>
              <a:rPr lang="en-US" dirty="0">
                <a:hlinkClick r:id="rId5"/>
              </a:rPr>
              <a:t>https://xkcd.com/329/</a:t>
            </a:r>
            <a:endParaRPr lang="en-US" u="sng" dirty="0"/>
          </a:p>
        </p:txBody>
      </p:sp>
    </p:spTree>
    <p:extLst>
      <p:ext uri="{BB962C8B-B14F-4D97-AF65-F5344CB8AC3E}">
        <p14:creationId xmlns:p14="http://schemas.microsoft.com/office/powerpoint/2010/main" val="34799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Gig economy: Dark side</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Joseph Thesmar</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1520621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gig economy exploits workers</a:t>
            </a:r>
          </a:p>
        </p:txBody>
      </p:sp>
      <p:sp>
        <p:nvSpPr>
          <p:cNvPr id="3" name="Content Placeholder 2"/>
          <p:cNvSpPr>
            <a:spLocks noGrp="1"/>
          </p:cNvSpPr>
          <p:nvPr>
            <p:ph sz="half" idx="1"/>
          </p:nvPr>
        </p:nvSpPr>
        <p:spPr/>
        <p:txBody>
          <a:bodyPr/>
          <a:lstStyle/>
          <a:p>
            <a:r>
              <a:rPr lang="en-US" dirty="0"/>
              <a:t>About “14% of gig workers earned less than the federal minimum wage” [1]</a:t>
            </a:r>
          </a:p>
          <a:p>
            <a:r>
              <a:rPr lang="en-US" dirty="0"/>
              <a:t>Lack of job security and benefits [3]</a:t>
            </a:r>
          </a:p>
          <a:p>
            <a:r>
              <a:rPr lang="en-US" dirty="0"/>
              <a:t>Platforms profit at workers’ expense </a:t>
            </a:r>
          </a:p>
        </p:txBody>
      </p:sp>
      <p:pic>
        <p:nvPicPr>
          <p:cNvPr id="10" name="Content Placeholder 9">
            <a:extLst>
              <a:ext uri="{FF2B5EF4-FFF2-40B4-BE49-F238E27FC236}">
                <a16:creationId xmlns:a16="http://schemas.microsoft.com/office/drawing/2014/main" id="{31ED7332-2C92-CC70-F32F-BEDE0E30EEAA}"/>
              </a:ext>
            </a:extLst>
          </p:cNvPr>
          <p:cNvPicPr>
            <a:picLocks noGrp="1" noChangeAspect="1"/>
          </p:cNvPicPr>
          <p:nvPr>
            <p:ph sz="half" idx="2"/>
          </p:nvPr>
        </p:nvPicPr>
        <p:blipFill>
          <a:blip r:embed="rId3"/>
          <a:srcRect t="14717"/>
          <a:stretch/>
        </p:blipFill>
        <p:spPr>
          <a:xfrm>
            <a:off x="4375396" y="1270858"/>
            <a:ext cx="4576276" cy="2304970"/>
          </a:xfrm>
          <a:ln>
            <a:solidFill>
              <a:schemeClr val="bg1"/>
            </a:solidFill>
          </a:ln>
        </p:spPr>
      </p:pic>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Joseph Thesmar</a:t>
            </a:r>
            <a:endParaRPr lang="en-US" sz="1400" dirty="0">
              <a:solidFill>
                <a:schemeClr val="tx1"/>
              </a:solidFill>
              <a:latin typeface="+mj-lt"/>
            </a:endParaRPr>
          </a:p>
        </p:txBody>
      </p:sp>
      <p:sp>
        <p:nvSpPr>
          <p:cNvPr id="12" name="TextBox 11">
            <a:extLst>
              <a:ext uri="{FF2B5EF4-FFF2-40B4-BE49-F238E27FC236}">
                <a16:creationId xmlns:a16="http://schemas.microsoft.com/office/drawing/2014/main" id="{CF47D431-6ECF-318D-62B5-E73F4146663F}"/>
              </a:ext>
            </a:extLst>
          </p:cNvPr>
          <p:cNvSpPr txBox="1"/>
          <p:nvPr/>
        </p:nvSpPr>
        <p:spPr>
          <a:xfrm>
            <a:off x="4383813" y="3732514"/>
            <a:ext cx="4567859" cy="646331"/>
          </a:xfrm>
          <a:prstGeom prst="rect">
            <a:avLst/>
          </a:prstGeom>
          <a:noFill/>
        </p:spPr>
        <p:txBody>
          <a:bodyPr wrap="square">
            <a:spAutoFit/>
          </a:bodyPr>
          <a:lstStyle/>
          <a:p>
            <a:pPr algn="ctr"/>
            <a:r>
              <a:rPr lang="en-US" dirty="0"/>
              <a:t>Fig 1: Comparison of employee vs. independent contractor job protections [1]</a:t>
            </a:r>
          </a:p>
        </p:txBody>
      </p:sp>
    </p:spTree>
    <p:extLst>
      <p:ext uri="{BB962C8B-B14F-4D97-AF65-F5344CB8AC3E}">
        <p14:creationId xmlns:p14="http://schemas.microsoft.com/office/powerpoint/2010/main" val="1703401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Gig Platforms leverage technology to control workers</a:t>
            </a:r>
          </a:p>
        </p:txBody>
      </p:sp>
      <p:sp>
        <p:nvSpPr>
          <p:cNvPr id="3" name="Content Placeholder 2"/>
          <p:cNvSpPr>
            <a:spLocks noGrp="1"/>
          </p:cNvSpPr>
          <p:nvPr>
            <p:ph sz="half" idx="1"/>
          </p:nvPr>
        </p:nvSpPr>
        <p:spPr/>
        <p:txBody>
          <a:bodyPr/>
          <a:lstStyle/>
          <a:p>
            <a:r>
              <a:rPr lang="en-US" dirty="0"/>
              <a:t>Algorithm control over wages and tasks [4]</a:t>
            </a:r>
          </a:p>
          <a:p>
            <a:r>
              <a:rPr lang="en-US" b="0" i="0" dirty="0">
                <a:effectLst/>
                <a:latin typeface="__fkGroteskNeue_598ab8"/>
              </a:rPr>
              <a:t>Workers often receive incomplete information about tasks [4]</a:t>
            </a:r>
            <a:endParaRPr lang="en-US" dirty="0"/>
          </a:p>
          <a:p>
            <a:r>
              <a:rPr lang="en-US" dirty="0"/>
              <a:t>Workers controlled through behavioral nudges like notifications [4]</a:t>
            </a:r>
          </a:p>
        </p:txBody>
      </p:sp>
      <p:pic>
        <p:nvPicPr>
          <p:cNvPr id="9" name="Content Placeholder 8">
            <a:extLst>
              <a:ext uri="{FF2B5EF4-FFF2-40B4-BE49-F238E27FC236}">
                <a16:creationId xmlns:a16="http://schemas.microsoft.com/office/drawing/2014/main" id="{5A8680A7-D52B-F5AA-C33E-21F3E2DF63B1}"/>
              </a:ext>
            </a:extLst>
          </p:cNvPr>
          <p:cNvPicPr>
            <a:picLocks noGrp="1" noChangeAspect="1"/>
          </p:cNvPicPr>
          <p:nvPr>
            <p:ph sz="half" idx="2"/>
          </p:nvPr>
        </p:nvPicPr>
        <p:blipFill>
          <a:blip r:embed="rId3"/>
          <a:stretch>
            <a:fillRect/>
          </a:stretch>
        </p:blipFill>
        <p:spPr>
          <a:xfrm>
            <a:off x="5229729" y="986937"/>
            <a:ext cx="3056019" cy="3169625"/>
          </a:xfrm>
          <a:ln>
            <a:solidFill>
              <a:schemeClr val="bg1"/>
            </a:solidFill>
          </a:ln>
        </p:spPr>
      </p:pic>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Joseph Thesmar</a:t>
            </a:r>
            <a:endParaRPr lang="en-US" sz="1400" dirty="0">
              <a:solidFill>
                <a:schemeClr val="tx1"/>
              </a:solidFill>
              <a:latin typeface="+mj-lt"/>
            </a:endParaRPr>
          </a:p>
        </p:txBody>
      </p:sp>
      <p:sp>
        <p:nvSpPr>
          <p:cNvPr id="11" name="TextBox 10">
            <a:extLst>
              <a:ext uri="{FF2B5EF4-FFF2-40B4-BE49-F238E27FC236}">
                <a16:creationId xmlns:a16="http://schemas.microsoft.com/office/drawing/2014/main" id="{EB893158-F23B-EE1E-D2C2-03AFF8D1ED05}"/>
              </a:ext>
            </a:extLst>
          </p:cNvPr>
          <p:cNvSpPr txBox="1"/>
          <p:nvPr/>
        </p:nvSpPr>
        <p:spPr>
          <a:xfrm>
            <a:off x="4742849" y="4156561"/>
            <a:ext cx="4168540" cy="646331"/>
          </a:xfrm>
          <a:prstGeom prst="rect">
            <a:avLst/>
          </a:prstGeom>
          <a:noFill/>
        </p:spPr>
        <p:txBody>
          <a:bodyPr wrap="square">
            <a:spAutoFit/>
          </a:bodyPr>
          <a:lstStyle/>
          <a:p>
            <a:pPr algn="ctr"/>
            <a:r>
              <a:rPr lang="en-US" dirty="0"/>
              <a:t>Fig. 2. The evolution of </a:t>
            </a:r>
            <a:r>
              <a:rPr lang="en-US" dirty="0" err="1"/>
              <a:t>Meituan</a:t>
            </a:r>
            <a:r>
              <a:rPr lang="en-US" dirty="0"/>
              <a:t> Takeaway [4]</a:t>
            </a:r>
          </a:p>
        </p:txBody>
      </p:sp>
    </p:spTree>
    <p:extLst>
      <p:ext uri="{BB962C8B-B14F-4D97-AF65-F5344CB8AC3E}">
        <p14:creationId xmlns:p14="http://schemas.microsoft.com/office/powerpoint/2010/main" val="2432341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Workers face financial instability</a:t>
            </a:r>
          </a:p>
        </p:txBody>
      </p:sp>
      <p:sp>
        <p:nvSpPr>
          <p:cNvPr id="3" name="Content Placeholder 2"/>
          <p:cNvSpPr>
            <a:spLocks noGrp="1"/>
          </p:cNvSpPr>
          <p:nvPr>
            <p:ph sz="half" idx="1"/>
          </p:nvPr>
        </p:nvSpPr>
        <p:spPr/>
        <p:txBody>
          <a:bodyPr/>
          <a:lstStyle/>
          <a:p>
            <a:r>
              <a:rPr lang="en-US" dirty="0"/>
              <a:t>Fluctuating earnings and inconsistent work </a:t>
            </a:r>
          </a:p>
          <a:p>
            <a:r>
              <a:rPr lang="en-US" dirty="0"/>
              <a:t>High dependence on summer and post pandemic demand surges [6]</a:t>
            </a:r>
          </a:p>
          <a:p>
            <a:r>
              <a:rPr lang="en-US" dirty="0"/>
              <a:t>No safety nets for slow periods [6]</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Joseph Thesmar</a:t>
            </a:r>
            <a:endParaRPr lang="en-US" sz="1400" dirty="0">
              <a:solidFill>
                <a:schemeClr val="tx1"/>
              </a:solidFill>
              <a:latin typeface="+mj-lt"/>
            </a:endParaRPr>
          </a:p>
        </p:txBody>
      </p:sp>
      <p:sp>
        <p:nvSpPr>
          <p:cNvPr id="11" name="TextBox 10">
            <a:extLst>
              <a:ext uri="{FF2B5EF4-FFF2-40B4-BE49-F238E27FC236}">
                <a16:creationId xmlns:a16="http://schemas.microsoft.com/office/drawing/2014/main" id="{C638292A-8BE9-D8A5-64A7-E247635A885F}"/>
              </a:ext>
            </a:extLst>
          </p:cNvPr>
          <p:cNvSpPr txBox="1"/>
          <p:nvPr/>
        </p:nvSpPr>
        <p:spPr>
          <a:xfrm>
            <a:off x="4181468" y="3963038"/>
            <a:ext cx="4810132" cy="369332"/>
          </a:xfrm>
          <a:prstGeom prst="rect">
            <a:avLst/>
          </a:prstGeom>
          <a:noFill/>
        </p:spPr>
        <p:txBody>
          <a:bodyPr wrap="square">
            <a:spAutoFit/>
          </a:bodyPr>
          <a:lstStyle/>
          <a:p>
            <a:pPr algn="ctr"/>
            <a:r>
              <a:rPr lang="en-US" b="0" i="0" dirty="0">
                <a:effectLst/>
              </a:rPr>
              <a:t>Fig 3</a:t>
            </a:r>
            <a:r>
              <a:rPr lang="en-US" dirty="0"/>
              <a:t>. Uber monthly sales over time [6] </a:t>
            </a:r>
          </a:p>
        </p:txBody>
      </p:sp>
      <p:pic>
        <p:nvPicPr>
          <p:cNvPr id="12" name="Picture 11">
            <a:extLst>
              <a:ext uri="{FF2B5EF4-FFF2-40B4-BE49-F238E27FC236}">
                <a16:creationId xmlns:a16="http://schemas.microsoft.com/office/drawing/2014/main" id="{A99AC857-C23B-9287-C41B-8A1139AA9376}"/>
              </a:ext>
            </a:extLst>
          </p:cNvPr>
          <p:cNvPicPr>
            <a:picLocks noChangeAspect="1"/>
          </p:cNvPicPr>
          <p:nvPr/>
        </p:nvPicPr>
        <p:blipFill>
          <a:blip r:embed="rId3"/>
          <a:stretch>
            <a:fillRect/>
          </a:stretch>
        </p:blipFill>
        <p:spPr>
          <a:xfrm>
            <a:off x="4419600" y="1205377"/>
            <a:ext cx="4572000" cy="2465815"/>
          </a:xfrm>
          <a:prstGeom prst="rect">
            <a:avLst/>
          </a:prstGeom>
        </p:spPr>
      </p:pic>
    </p:spTree>
    <p:extLst>
      <p:ext uri="{BB962C8B-B14F-4D97-AF65-F5344CB8AC3E}">
        <p14:creationId xmlns:p14="http://schemas.microsoft.com/office/powerpoint/2010/main" val="2767006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and Safety Risks are overlooked</a:t>
            </a:r>
          </a:p>
        </p:txBody>
      </p:sp>
      <p:sp>
        <p:nvSpPr>
          <p:cNvPr id="3" name="Content Placeholder 2"/>
          <p:cNvSpPr>
            <a:spLocks noGrp="1"/>
          </p:cNvSpPr>
          <p:nvPr>
            <p:ph sz="half" idx="1"/>
          </p:nvPr>
        </p:nvSpPr>
        <p:spPr/>
        <p:txBody>
          <a:bodyPr/>
          <a:lstStyle/>
          <a:p>
            <a:r>
              <a:rPr lang="en-US" dirty="0"/>
              <a:t>Higher risks in physically demanding jobs (delivering, driving) [5]</a:t>
            </a:r>
          </a:p>
          <a:p>
            <a:r>
              <a:rPr lang="en-US" dirty="0"/>
              <a:t>75% admitted to take action to avoid a collision [5]</a:t>
            </a:r>
          </a:p>
          <a:p>
            <a:r>
              <a:rPr lang="en-US" dirty="0"/>
              <a:t>Only 26% felt their company cared about their safety [5]</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Joseph Thesmar</a:t>
            </a:r>
            <a:endParaRPr lang="en-US" sz="1400" dirty="0">
              <a:solidFill>
                <a:schemeClr val="tx1"/>
              </a:solidFill>
              <a:latin typeface="+mj-lt"/>
            </a:endParaRPr>
          </a:p>
        </p:txBody>
      </p:sp>
      <p:sp>
        <p:nvSpPr>
          <p:cNvPr id="12" name="TextBox 11">
            <a:extLst>
              <a:ext uri="{FF2B5EF4-FFF2-40B4-BE49-F238E27FC236}">
                <a16:creationId xmlns:a16="http://schemas.microsoft.com/office/drawing/2014/main" id="{F75DBBAE-6268-4DA9-BD8A-ABD587220DCB}"/>
              </a:ext>
            </a:extLst>
          </p:cNvPr>
          <p:cNvSpPr txBox="1"/>
          <p:nvPr/>
        </p:nvSpPr>
        <p:spPr>
          <a:xfrm>
            <a:off x="4572000" y="3583311"/>
            <a:ext cx="3981692" cy="840230"/>
          </a:xfrm>
          <a:prstGeom prst="rect">
            <a:avLst/>
          </a:prstGeom>
          <a:noFill/>
        </p:spPr>
        <p:txBody>
          <a:bodyPr wrap="square" rtlCol="0">
            <a:spAutoFit/>
          </a:bodyPr>
          <a:lstStyle/>
          <a:p>
            <a:pPr algn="ctr">
              <a:lnSpc>
                <a:spcPct val="90000"/>
              </a:lnSpc>
            </a:pPr>
            <a:r>
              <a:rPr lang="en-US" dirty="0"/>
              <a:t>Fig 4. % Agreement with 'Driven Through a Red Light Under Pressure' by Vehicle Type [5]</a:t>
            </a:r>
          </a:p>
        </p:txBody>
      </p:sp>
      <p:pic>
        <p:nvPicPr>
          <p:cNvPr id="18" name="Picture 17">
            <a:extLst>
              <a:ext uri="{FF2B5EF4-FFF2-40B4-BE49-F238E27FC236}">
                <a16:creationId xmlns:a16="http://schemas.microsoft.com/office/drawing/2014/main" id="{78C1CD00-1B96-298F-4C01-4F7AD00914A1}"/>
              </a:ext>
            </a:extLst>
          </p:cNvPr>
          <p:cNvPicPr>
            <a:picLocks noChangeAspect="1"/>
          </p:cNvPicPr>
          <p:nvPr/>
        </p:nvPicPr>
        <p:blipFill>
          <a:blip r:embed="rId3"/>
          <a:stretch>
            <a:fillRect/>
          </a:stretch>
        </p:blipFill>
        <p:spPr>
          <a:xfrm>
            <a:off x="4120586" y="1286738"/>
            <a:ext cx="4906209" cy="2296574"/>
          </a:xfrm>
          <a:prstGeom prst="rect">
            <a:avLst/>
          </a:prstGeom>
        </p:spPr>
      </p:pic>
    </p:spTree>
    <p:extLst>
      <p:ext uri="{BB962C8B-B14F-4D97-AF65-F5344CB8AC3E}">
        <p14:creationId xmlns:p14="http://schemas.microsoft.com/office/powerpoint/2010/main" val="3087504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Unreported income and Growth of platform-based gig work</a:t>
            </a:r>
          </a:p>
        </p:txBody>
      </p:sp>
      <p:sp>
        <p:nvSpPr>
          <p:cNvPr id="3" name="Content Placeholder 2"/>
          <p:cNvSpPr>
            <a:spLocks noGrp="1"/>
          </p:cNvSpPr>
          <p:nvPr>
            <p:ph sz="half" idx="1"/>
          </p:nvPr>
        </p:nvSpPr>
        <p:spPr/>
        <p:txBody>
          <a:bodyPr/>
          <a:lstStyle/>
          <a:p>
            <a:r>
              <a:rPr lang="en-US" dirty="0"/>
              <a:t>Gig workers grew by 3.1 million [7]</a:t>
            </a:r>
          </a:p>
          <a:p>
            <a:r>
              <a:rPr lang="en-US" dirty="0"/>
              <a:t>Over 90% of gig jobs in 2019 involved transportation platforms [7]</a:t>
            </a:r>
          </a:p>
          <a:p>
            <a:r>
              <a:rPr lang="en-US" dirty="0"/>
              <a:t>1099-K gap led to $323.4 million in unreported income [7]</a:t>
            </a:r>
          </a:p>
          <a:p>
            <a:endParaRPr lang="en-US" dirty="0"/>
          </a:p>
          <a:p>
            <a:endParaRPr lang="en-US" dirty="0"/>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Joseph Thesmar</a:t>
            </a:r>
            <a:endParaRPr lang="en-US" sz="1400" dirty="0">
              <a:solidFill>
                <a:schemeClr val="tx1"/>
              </a:solidFill>
              <a:latin typeface="+mj-lt"/>
            </a:endParaRPr>
          </a:p>
        </p:txBody>
      </p:sp>
      <p:sp>
        <p:nvSpPr>
          <p:cNvPr id="12" name="TextBox 11">
            <a:extLst>
              <a:ext uri="{FF2B5EF4-FFF2-40B4-BE49-F238E27FC236}">
                <a16:creationId xmlns:a16="http://schemas.microsoft.com/office/drawing/2014/main" id="{F75DBBAE-6268-4DA9-BD8A-ABD587220DCB}"/>
              </a:ext>
            </a:extLst>
          </p:cNvPr>
          <p:cNvSpPr txBox="1"/>
          <p:nvPr/>
        </p:nvSpPr>
        <p:spPr>
          <a:xfrm>
            <a:off x="4356408" y="3820135"/>
            <a:ext cx="4515093" cy="590931"/>
          </a:xfrm>
          <a:prstGeom prst="rect">
            <a:avLst/>
          </a:prstGeom>
          <a:noFill/>
        </p:spPr>
        <p:txBody>
          <a:bodyPr wrap="square" rtlCol="0">
            <a:spAutoFit/>
          </a:bodyPr>
          <a:lstStyle/>
          <a:p>
            <a:pPr algn="ctr">
              <a:lnSpc>
                <a:spcPct val="90000"/>
              </a:lnSpc>
            </a:pPr>
            <a:r>
              <a:rPr lang="en-US" dirty="0"/>
              <a:t>Fig 5. Surge in Gig Workers with Platform Payments (2012-2021) [7]</a:t>
            </a:r>
          </a:p>
        </p:txBody>
      </p:sp>
      <p:pic>
        <p:nvPicPr>
          <p:cNvPr id="8" name="Picture 7">
            <a:extLst>
              <a:ext uri="{FF2B5EF4-FFF2-40B4-BE49-F238E27FC236}">
                <a16:creationId xmlns:a16="http://schemas.microsoft.com/office/drawing/2014/main" id="{827137A8-D6CE-CA34-4B28-B2109CB76A7A}"/>
              </a:ext>
            </a:extLst>
          </p:cNvPr>
          <p:cNvPicPr>
            <a:picLocks noChangeAspect="1"/>
          </p:cNvPicPr>
          <p:nvPr/>
        </p:nvPicPr>
        <p:blipFill>
          <a:blip r:embed="rId3"/>
          <a:srcRect t="20436"/>
          <a:stretch/>
        </p:blipFill>
        <p:spPr>
          <a:xfrm>
            <a:off x="4356408" y="1341931"/>
            <a:ext cx="4515093" cy="2387116"/>
          </a:xfrm>
          <a:prstGeom prst="rect">
            <a:avLst/>
          </a:prstGeom>
        </p:spPr>
      </p:pic>
    </p:spTree>
    <p:extLst>
      <p:ext uri="{BB962C8B-B14F-4D97-AF65-F5344CB8AC3E}">
        <p14:creationId xmlns:p14="http://schemas.microsoft.com/office/powerpoint/2010/main" val="826671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a:bodyPr>
          <a:lstStyle/>
          <a:p>
            <a:pPr marL="0" indent="0">
              <a:lnSpc>
                <a:spcPct val="100000"/>
              </a:lnSpc>
              <a:spcBef>
                <a:spcPts val="600"/>
              </a:spcBef>
              <a:buNone/>
            </a:pPr>
            <a:r>
              <a:rPr lang="en-US" sz="1200" dirty="0"/>
              <a:t>[1] </a:t>
            </a:r>
            <a:r>
              <a:rPr lang="en-US" sz="1200" b="0" i="0" dirty="0">
                <a:effectLst/>
                <a:latin typeface="__fkGroteskNeue_598ab8"/>
              </a:rPr>
              <a:t>Economic Policy Institute. "National Survey of Gig Workers Paints a Picture of Poor Working Conditions, Low Pay." EPI, 1 June 2021</a:t>
            </a:r>
          </a:p>
          <a:p>
            <a:pPr marL="0" indent="0">
              <a:lnSpc>
                <a:spcPct val="100000"/>
              </a:lnSpc>
              <a:spcBef>
                <a:spcPts val="600"/>
              </a:spcBef>
              <a:buNone/>
            </a:pPr>
            <a:r>
              <a:rPr lang="en-US" sz="1200" dirty="0"/>
              <a:t>[2] </a:t>
            </a:r>
            <a:r>
              <a:rPr lang="en-US" sz="1200" b="0" i="0" dirty="0">
                <a:effectLst/>
                <a:latin typeface="__fkGroteskNeue_598ab8"/>
              </a:rPr>
              <a:t>Brookings Institution. "How Should We Provide Benefits to Gig Workers?" Brookings, 23 June 2022</a:t>
            </a:r>
            <a:endParaRPr lang="en-US" sz="1200" dirty="0"/>
          </a:p>
          <a:p>
            <a:pPr marL="0" indent="0">
              <a:lnSpc>
                <a:spcPct val="100000"/>
              </a:lnSpc>
              <a:spcBef>
                <a:spcPts val="600"/>
              </a:spcBef>
              <a:buNone/>
            </a:pPr>
            <a:r>
              <a:rPr lang="en-US" sz="1200" dirty="0"/>
              <a:t>[3] </a:t>
            </a:r>
            <a:r>
              <a:rPr lang="en-US" sz="1200" b="0" i="0" dirty="0" err="1">
                <a:effectLst/>
                <a:latin typeface="__fkGroteskNeue_598ab8"/>
              </a:rPr>
              <a:t>Prassl</a:t>
            </a:r>
            <a:r>
              <a:rPr lang="en-US" sz="1200" b="0" i="0" dirty="0">
                <a:effectLst/>
                <a:latin typeface="__fkGroteskNeue_598ab8"/>
              </a:rPr>
              <a:t>, Jeremias. "Humans as a Service: The Promise and Perils of Work in the Gig Economy." Oxford University Press, 2018.</a:t>
            </a:r>
          </a:p>
          <a:p>
            <a:pPr marL="0" indent="0">
              <a:lnSpc>
                <a:spcPct val="100000"/>
              </a:lnSpc>
              <a:spcBef>
                <a:spcPts val="600"/>
              </a:spcBef>
              <a:buNone/>
            </a:pPr>
            <a:r>
              <a:rPr lang="en-US" sz="1200" dirty="0"/>
              <a:t>[4] </a:t>
            </a:r>
            <a:r>
              <a:rPr lang="en-US" sz="1200" b="0" i="0" dirty="0">
                <a:effectLst/>
                <a:latin typeface="__fkGroteskNeue_598ab8"/>
              </a:rPr>
              <a:t>Wood, Alex J., et al. "Good Gig, Bad Gig: Autonomy and Algorithmic Control in the Global Gig Economy." Work, Employment and Society, vol. 33, no. 1, 2019, pp. 56-75.</a:t>
            </a:r>
          </a:p>
          <a:p>
            <a:pPr marL="0" indent="0">
              <a:lnSpc>
                <a:spcPct val="100000"/>
              </a:lnSpc>
              <a:spcBef>
                <a:spcPts val="600"/>
              </a:spcBef>
              <a:buNone/>
            </a:pPr>
            <a:r>
              <a:rPr lang="en-US" sz="1200" dirty="0"/>
              <a:t>[5] Christie, Nicola, and Heather Ward. "The Health and Safety Risks for People Who Drive for Work in the Gig Economy." </a:t>
            </a:r>
            <a:r>
              <a:rPr lang="en-US" sz="1200" i="1" dirty="0"/>
              <a:t>Journal of Transport &amp; Health</a:t>
            </a:r>
            <a:r>
              <a:rPr lang="en-US" sz="1200" dirty="0"/>
              <a:t>, vol. 12, 2019, pp. 115-127. Elsevier, </a:t>
            </a:r>
            <a:r>
              <a:rPr lang="en-US" sz="1200" dirty="0">
                <a:hlinkClick r:id="rId3"/>
              </a:rPr>
              <a:t>https://doi.org/10.1016/j.jth.2019.02.007</a:t>
            </a:r>
            <a:r>
              <a:rPr lang="en-US" sz="1200" dirty="0"/>
              <a:t>.</a:t>
            </a:r>
          </a:p>
          <a:p>
            <a:pPr marL="0" indent="0">
              <a:lnSpc>
                <a:spcPct val="100000"/>
              </a:lnSpc>
              <a:spcBef>
                <a:spcPts val="600"/>
              </a:spcBef>
              <a:buNone/>
            </a:pPr>
            <a:r>
              <a:rPr lang="en-US" sz="1200" dirty="0"/>
              <a:t>[6]</a:t>
            </a:r>
            <a:r>
              <a:rPr lang="en-US" sz="1200" b="0" i="0" dirty="0">
                <a:effectLst/>
                <a:latin typeface="__fkGroteskNeue_598ab8"/>
              </a:rPr>
              <a:t> Kaczmarski, Michael. Title: The U.S. Rideshare Industry: Uber vs. Lyft (Bloomberg Second Measure, 2023), Page: 1.</a:t>
            </a:r>
          </a:p>
          <a:p>
            <a:pPr marL="0" indent="0">
              <a:lnSpc>
                <a:spcPct val="100000"/>
              </a:lnSpc>
              <a:spcBef>
                <a:spcPts val="600"/>
              </a:spcBef>
              <a:buNone/>
            </a:pPr>
            <a:r>
              <a:rPr lang="en-US" sz="1200" dirty="0">
                <a:latin typeface="__fkGroteskNeue_598ab8"/>
              </a:rPr>
              <a:t>[7] </a:t>
            </a:r>
            <a:r>
              <a:rPr lang="en-US" sz="1200" b="0" i="0" dirty="0">
                <a:effectLst/>
                <a:latin typeface="__fkGroteskNeue_598ab8"/>
              </a:rPr>
              <a:t>Laurent </a:t>
            </a:r>
            <a:r>
              <a:rPr lang="en-US" sz="1200" b="0" i="0" dirty="0" err="1">
                <a:effectLst/>
                <a:latin typeface="__fkGroteskNeue_598ab8"/>
              </a:rPr>
              <a:t>Belsie</a:t>
            </a:r>
            <a:r>
              <a:rPr lang="en-US" sz="1200" b="0" i="0" dirty="0">
                <a:effectLst/>
                <a:latin typeface="__fkGroteskNeue_598ab8"/>
              </a:rPr>
              <a:t>, Title: The Evolving Role of Gig Work during the COVID-19 Pandemic (National Bureau of Economic Research, 2023), Page: 1.</a:t>
            </a:r>
            <a:endParaRPr lang="en-US" sz="1200" dirty="0"/>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18</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Joseph Thesmar</a:t>
            </a:r>
            <a:endParaRPr lang="en-US" sz="1400" dirty="0">
              <a:solidFill>
                <a:schemeClr val="tx1"/>
              </a:solidFill>
              <a:latin typeface="+mj-lt"/>
            </a:endParaRPr>
          </a:p>
        </p:txBody>
      </p:sp>
    </p:spTree>
    <p:extLst>
      <p:ext uri="{BB962C8B-B14F-4D97-AF65-F5344CB8AC3E}">
        <p14:creationId xmlns:p14="http://schemas.microsoft.com/office/powerpoint/2010/main" val="355609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br>
              <a:rPr lang="en-US" dirty="0">
                <a:latin typeface="AIGDT" panose="00000400000000000000" pitchFamily="2" charset="2"/>
              </a:rPr>
            </a:br>
            <a:r>
              <a:rPr lang="en-US" dirty="0" err="1">
                <a:latin typeface="+mn-lt"/>
                <a:cs typeface="Times New Roman" panose="02020603050405020304" pitchFamily="18" charset="0"/>
              </a:rPr>
              <a:t>i-</a:t>
            </a:r>
            <a:r>
              <a:rPr lang="en-US" dirty="0" err="1">
                <a:latin typeface="+mn-lt"/>
              </a:rPr>
              <a:t>CyBORG</a:t>
            </a:r>
            <a:endParaRPr lang="en-US" dirty="0">
              <a:latin typeface="+mn-lt"/>
            </a:endParaRP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Kimberly Cummings</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19</a:t>
            </a:fld>
            <a:endParaRPr lang="en-US"/>
          </a:p>
        </p:txBody>
      </p:sp>
    </p:spTree>
    <p:extLst>
      <p:ext uri="{BB962C8B-B14F-4D97-AF65-F5344CB8AC3E}">
        <p14:creationId xmlns:p14="http://schemas.microsoft.com/office/powerpoint/2010/main" val="63274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a:xfrm>
            <a:off x="126732" y="1065576"/>
            <a:ext cx="2941928" cy="3931620"/>
          </a:xfrm>
        </p:spPr>
        <p:txBody>
          <a:bodyPr>
            <a:normAutofit/>
          </a:bodyPr>
          <a:lstStyle/>
          <a:p>
            <a:r>
              <a:rPr lang="en-US" dirty="0"/>
              <a:t>Excellent improvement!</a:t>
            </a:r>
          </a:p>
          <a:p>
            <a:r>
              <a:rPr lang="en-US" dirty="0"/>
              <a:t>Better quantification, some improvement left to be had</a:t>
            </a:r>
          </a:p>
          <a:p>
            <a:r>
              <a:rPr lang="en-US" dirty="0"/>
              <a:t>Use high quality sources</a:t>
            </a:r>
          </a:p>
          <a:p>
            <a:r>
              <a:rPr lang="en-US" dirty="0">
                <a:hlinkClick r:id="rId3"/>
              </a:rPr>
              <a:t>https://socialimps.com/assignments/references/</a:t>
            </a:r>
            <a:r>
              <a:rPr lang="en-US" dirty="0"/>
              <a:t> </a:t>
            </a:r>
          </a:p>
          <a:p>
            <a:endParaRPr lang="en-US" dirty="0"/>
          </a:p>
          <a:p>
            <a:r>
              <a:rPr lang="en-US" dirty="0">
                <a:hlinkClick r:id="rId4"/>
              </a:rPr>
              <a:t>https://socialimps.com/assignments/paper-guidelines/</a:t>
            </a:r>
            <a:r>
              <a:rPr lang="en-US" dirty="0"/>
              <a:t> </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pic>
        <p:nvPicPr>
          <p:cNvPr id="8" name="Picture 7">
            <a:extLst>
              <a:ext uri="{FF2B5EF4-FFF2-40B4-BE49-F238E27FC236}">
                <a16:creationId xmlns:a16="http://schemas.microsoft.com/office/drawing/2014/main" id="{A8FC0C34-FBD3-A384-436A-0F88CFFC8633}"/>
              </a:ext>
            </a:extLst>
          </p:cNvPr>
          <p:cNvPicPr>
            <a:picLocks noChangeAspect="1"/>
          </p:cNvPicPr>
          <p:nvPr/>
        </p:nvPicPr>
        <p:blipFill>
          <a:blip r:embed="rId5"/>
          <a:stretch>
            <a:fillRect/>
          </a:stretch>
        </p:blipFill>
        <p:spPr>
          <a:xfrm>
            <a:off x="3051336" y="361950"/>
            <a:ext cx="6092664" cy="4635246"/>
          </a:xfrm>
          <a:prstGeom prst="rect">
            <a:avLst/>
          </a:prstGeom>
        </p:spPr>
      </p:pic>
    </p:spTree>
    <p:extLst>
      <p:ext uri="{BB962C8B-B14F-4D97-AF65-F5344CB8AC3E}">
        <p14:creationId xmlns:p14="http://schemas.microsoft.com/office/powerpoint/2010/main" val="1331492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Kimberly Cummings</a:t>
            </a:r>
            <a:endParaRPr lang="en-US" sz="1400" dirty="0">
              <a:solidFill>
                <a:schemeClr val="tx1"/>
              </a:solidFill>
              <a:latin typeface="+mj-lt"/>
            </a:endParaRPr>
          </a:p>
        </p:txBody>
      </p:sp>
      <p:sp>
        <p:nvSpPr>
          <p:cNvPr id="3" name="Title 1">
            <a:extLst>
              <a:ext uri="{FF2B5EF4-FFF2-40B4-BE49-F238E27FC236}">
                <a16:creationId xmlns:a16="http://schemas.microsoft.com/office/drawing/2014/main" id="{69FF2D0D-76F0-4A52-569E-F3AB5605F5D9}"/>
              </a:ext>
            </a:extLst>
          </p:cNvPr>
          <p:cNvSpPr txBox="1">
            <a:spLocks/>
          </p:cNvSpPr>
          <p:nvPr/>
        </p:nvSpPr>
        <p:spPr>
          <a:xfrm>
            <a:off x="881416" y="562103"/>
            <a:ext cx="7513053" cy="1494448"/>
          </a:xfrm>
          <a:prstGeom prst="rect">
            <a:avLst/>
          </a:prstGeom>
          <a:effectLst/>
        </p:spPr>
        <p:txBody>
          <a:bodyPr vert="horz" lIns="91436" tIns="45718" rIns="91436" bIns="45718" rtlCol="0" anchor="ctr" anchorCtr="0">
            <a:normAutofit/>
          </a:bodyPr>
          <a:lst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a:lstStyle>
          <a:p>
            <a:pPr algn="ctr"/>
            <a:r>
              <a:rPr lang="en-US" dirty="0"/>
              <a:t>Technology should only be integrated for Health Reasons</a:t>
            </a:r>
          </a:p>
        </p:txBody>
      </p:sp>
      <p:pic>
        <p:nvPicPr>
          <p:cNvPr id="4" name="Picture 3">
            <a:extLst>
              <a:ext uri="{FF2B5EF4-FFF2-40B4-BE49-F238E27FC236}">
                <a16:creationId xmlns:a16="http://schemas.microsoft.com/office/drawing/2014/main" id="{B9BF3BB6-E882-7A1E-2FFD-609254B4E9A1}"/>
              </a:ext>
            </a:extLst>
          </p:cNvPr>
          <p:cNvPicPr>
            <a:picLocks noChangeAspect="1"/>
          </p:cNvPicPr>
          <p:nvPr/>
        </p:nvPicPr>
        <p:blipFill>
          <a:blip r:embed="rId3"/>
          <a:stretch>
            <a:fillRect/>
          </a:stretch>
        </p:blipFill>
        <p:spPr>
          <a:xfrm>
            <a:off x="5702778" y="1853851"/>
            <a:ext cx="3128802" cy="2754735"/>
          </a:xfrm>
          <a:prstGeom prst="rect">
            <a:avLst/>
          </a:prstGeom>
        </p:spPr>
      </p:pic>
      <p:sp>
        <p:nvSpPr>
          <p:cNvPr id="8" name="Content Placeholder 3">
            <a:extLst>
              <a:ext uri="{FF2B5EF4-FFF2-40B4-BE49-F238E27FC236}">
                <a16:creationId xmlns:a16="http://schemas.microsoft.com/office/drawing/2014/main" id="{6DDC98C2-1F7A-A652-0C1D-574C5BDB1B14}"/>
              </a:ext>
            </a:extLst>
          </p:cNvPr>
          <p:cNvSpPr txBox="1">
            <a:spLocks/>
          </p:cNvSpPr>
          <p:nvPr/>
        </p:nvSpPr>
        <p:spPr>
          <a:xfrm>
            <a:off x="5611091" y="1644396"/>
            <a:ext cx="3733800" cy="3352800"/>
          </a:xfrm>
          <a:prstGeom prst="rect">
            <a:avLst/>
          </a:prstGeom>
          <a:ln>
            <a:noFill/>
          </a:ln>
        </p:spPr>
        <p:txBody>
          <a:bodyPr vert="horz" lIns="91436" tIns="45718" rIns="91436" bIns="45718" rtlCol="0" anchor="ctr">
            <a:normAutofit fontScale="92500" lnSpcReduction="200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baseline="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baseline="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baseline="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baseline="0">
                <a:solidFill>
                  <a:schemeClr val="tx1"/>
                </a:solidFill>
                <a:latin typeface="+mn-lt"/>
                <a:ea typeface="+mn-ea"/>
                <a:cs typeface="+mn-cs"/>
              </a:defRPr>
            </a:lvl9pPr>
          </a:lstStyle>
          <a:p>
            <a:pPr marL="0" indent="0" algn="ctr">
              <a:buFont typeface="Arial" pitchFamily="34" charset="0"/>
              <a:buNone/>
            </a:pPr>
            <a:endParaRPr lang="en-US" dirty="0"/>
          </a:p>
          <a:p>
            <a:pPr marL="0" indent="0" algn="ctr">
              <a:buFont typeface="Arial" pitchFamily="34" charset="0"/>
              <a:buNone/>
            </a:pPr>
            <a:endParaRPr lang="en-US" dirty="0"/>
          </a:p>
          <a:p>
            <a:pPr marL="0" indent="0" algn="ctr">
              <a:buFont typeface="Arial" pitchFamily="34" charset="0"/>
              <a:buNone/>
            </a:pPr>
            <a:endParaRPr lang="en-US" dirty="0"/>
          </a:p>
          <a:p>
            <a:pPr marL="0" indent="0" algn="ctr">
              <a:buFont typeface="Arial" pitchFamily="34" charset="0"/>
              <a:buNone/>
            </a:pPr>
            <a:endParaRPr lang="en-US" dirty="0"/>
          </a:p>
          <a:p>
            <a:pPr marL="0" indent="0" algn="ctr">
              <a:buFont typeface="Arial" pitchFamily="34" charset="0"/>
              <a:buNone/>
            </a:pPr>
            <a:endParaRPr lang="en-US" dirty="0"/>
          </a:p>
          <a:p>
            <a:pPr marL="0" indent="0" algn="ctr">
              <a:buFont typeface="Arial" pitchFamily="34" charset="0"/>
              <a:buNone/>
            </a:pPr>
            <a:endParaRPr lang="en-US" dirty="0"/>
          </a:p>
          <a:p>
            <a:pPr marL="0" indent="0" algn="ctr">
              <a:buFont typeface="Arial" pitchFamily="34" charset="0"/>
              <a:buNone/>
            </a:pPr>
            <a:endParaRPr lang="en-US" dirty="0"/>
          </a:p>
          <a:p>
            <a:pPr marL="0" indent="0" algn="ctr">
              <a:buFont typeface="Arial" pitchFamily="34" charset="0"/>
              <a:buNone/>
            </a:pPr>
            <a:endParaRPr lang="en-US" dirty="0"/>
          </a:p>
          <a:p>
            <a:pPr marL="0" indent="0" algn="ctr">
              <a:buFont typeface="Arial" pitchFamily="34" charset="0"/>
              <a:buNone/>
            </a:pPr>
            <a:endParaRPr lang="en-US" dirty="0"/>
          </a:p>
          <a:p>
            <a:pPr marL="0" indent="0" algn="ctr">
              <a:buFont typeface="Arial" pitchFamily="34" charset="0"/>
              <a:buNone/>
            </a:pPr>
            <a:r>
              <a:rPr lang="en-US" dirty="0" err="1"/>
              <a:t>Neuralink</a:t>
            </a:r>
            <a:r>
              <a:rPr lang="en-US" dirty="0"/>
              <a:t> [7]</a:t>
            </a:r>
          </a:p>
        </p:txBody>
      </p:sp>
      <p:pic>
        <p:nvPicPr>
          <p:cNvPr id="10" name="Picture 9">
            <a:extLst>
              <a:ext uri="{FF2B5EF4-FFF2-40B4-BE49-F238E27FC236}">
                <a16:creationId xmlns:a16="http://schemas.microsoft.com/office/drawing/2014/main" id="{1443E628-0A35-7A70-BF91-34EDEFFFF703}"/>
              </a:ext>
            </a:extLst>
          </p:cNvPr>
          <p:cNvPicPr>
            <a:picLocks noChangeAspect="1"/>
          </p:cNvPicPr>
          <p:nvPr/>
        </p:nvPicPr>
        <p:blipFill>
          <a:blip r:embed="rId4"/>
          <a:stretch>
            <a:fillRect/>
          </a:stretch>
        </p:blipFill>
        <p:spPr>
          <a:xfrm>
            <a:off x="344168" y="1970809"/>
            <a:ext cx="4874263" cy="2317173"/>
          </a:xfrm>
          <a:prstGeom prst="rect">
            <a:avLst/>
          </a:prstGeom>
        </p:spPr>
      </p:pic>
      <p:sp>
        <p:nvSpPr>
          <p:cNvPr id="11" name="Content Placeholder 3">
            <a:extLst>
              <a:ext uri="{FF2B5EF4-FFF2-40B4-BE49-F238E27FC236}">
                <a16:creationId xmlns:a16="http://schemas.microsoft.com/office/drawing/2014/main" id="{E9E812BC-B61F-02B7-EEF2-AF10C8D11058}"/>
              </a:ext>
            </a:extLst>
          </p:cNvPr>
          <p:cNvSpPr txBox="1">
            <a:spLocks/>
          </p:cNvSpPr>
          <p:nvPr/>
        </p:nvSpPr>
        <p:spPr>
          <a:xfrm>
            <a:off x="1006107" y="1374272"/>
            <a:ext cx="3733800" cy="3352800"/>
          </a:xfrm>
          <a:prstGeom prst="rect">
            <a:avLst/>
          </a:prstGeom>
          <a:ln>
            <a:noFill/>
          </a:ln>
        </p:spPr>
        <p:txBody>
          <a:bodyPr vert="horz" lIns="91436" tIns="45718" rIns="91436" bIns="45718" rtlCol="0" anchor="ctr">
            <a:normAutofit fontScale="92500" lnSpcReduction="200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baseline="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baseline="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baseline="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baseline="0">
                <a:solidFill>
                  <a:schemeClr val="tx1"/>
                </a:solidFill>
                <a:latin typeface="+mn-lt"/>
                <a:ea typeface="+mn-ea"/>
                <a:cs typeface="+mn-cs"/>
              </a:defRPr>
            </a:lvl9pPr>
          </a:lstStyle>
          <a:p>
            <a:pPr marL="0" indent="0" algn="ctr">
              <a:buFont typeface="Arial" pitchFamily="34" charset="0"/>
              <a:buNone/>
            </a:pPr>
            <a:endParaRPr lang="en-US" dirty="0"/>
          </a:p>
          <a:p>
            <a:pPr marL="0" indent="0" algn="ctr">
              <a:buFont typeface="Arial" pitchFamily="34" charset="0"/>
              <a:buNone/>
            </a:pPr>
            <a:endParaRPr lang="en-US" dirty="0"/>
          </a:p>
          <a:p>
            <a:pPr marL="0" indent="0" algn="ctr">
              <a:buFont typeface="Arial" pitchFamily="34" charset="0"/>
              <a:buNone/>
            </a:pPr>
            <a:endParaRPr lang="en-US" dirty="0"/>
          </a:p>
          <a:p>
            <a:pPr marL="0" indent="0" algn="ctr">
              <a:buFont typeface="Arial" pitchFamily="34" charset="0"/>
              <a:buNone/>
            </a:pPr>
            <a:endParaRPr lang="en-US" dirty="0"/>
          </a:p>
          <a:p>
            <a:pPr marL="0" indent="0" algn="ctr">
              <a:buFont typeface="Arial" pitchFamily="34" charset="0"/>
              <a:buNone/>
            </a:pPr>
            <a:endParaRPr lang="en-US" dirty="0"/>
          </a:p>
          <a:p>
            <a:pPr marL="0" indent="0" algn="ctr">
              <a:buFont typeface="Arial" pitchFamily="34" charset="0"/>
              <a:buNone/>
            </a:pPr>
            <a:endParaRPr lang="en-US" dirty="0"/>
          </a:p>
          <a:p>
            <a:pPr marL="0" indent="0" algn="ctr">
              <a:buFont typeface="Arial" pitchFamily="34" charset="0"/>
              <a:buNone/>
            </a:pPr>
            <a:endParaRPr lang="en-US" dirty="0"/>
          </a:p>
          <a:p>
            <a:pPr marL="0" indent="0" algn="ctr">
              <a:buFont typeface="Arial" pitchFamily="34" charset="0"/>
              <a:buNone/>
            </a:pPr>
            <a:endParaRPr lang="en-US" dirty="0"/>
          </a:p>
          <a:p>
            <a:pPr marL="0" indent="0" algn="ctr">
              <a:buFont typeface="Arial" pitchFamily="34" charset="0"/>
              <a:buNone/>
            </a:pPr>
            <a:endParaRPr lang="en-US" dirty="0"/>
          </a:p>
          <a:p>
            <a:pPr marL="0" indent="0" algn="ctr">
              <a:buFont typeface="Arial" pitchFamily="34" charset="0"/>
              <a:buNone/>
            </a:pPr>
            <a:r>
              <a:rPr lang="en-US" dirty="0"/>
              <a:t>Implantable Myoelectric Sensor [2]</a:t>
            </a:r>
          </a:p>
        </p:txBody>
      </p:sp>
    </p:spTree>
    <p:extLst>
      <p:ext uri="{BB962C8B-B14F-4D97-AF65-F5344CB8AC3E}">
        <p14:creationId xmlns:p14="http://schemas.microsoft.com/office/powerpoint/2010/main" val="176293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06" y="425475"/>
            <a:ext cx="8083884" cy="914400"/>
          </a:xfrm>
        </p:spPr>
        <p:txBody>
          <a:bodyPr/>
          <a:lstStyle/>
          <a:p>
            <a:r>
              <a:rPr lang="en-US" dirty="0"/>
              <a:t>Invasive Interfaces can help disabled people</a:t>
            </a:r>
          </a:p>
        </p:txBody>
      </p:sp>
      <p:sp>
        <p:nvSpPr>
          <p:cNvPr id="3" name="Content Placeholder 2"/>
          <p:cNvSpPr>
            <a:spLocks noGrp="1"/>
          </p:cNvSpPr>
          <p:nvPr>
            <p:ph sz="half" idx="1"/>
          </p:nvPr>
        </p:nvSpPr>
        <p:spPr>
          <a:xfrm>
            <a:off x="418424" y="1358686"/>
            <a:ext cx="4153576" cy="3473121"/>
          </a:xfrm>
        </p:spPr>
        <p:txBody>
          <a:bodyPr>
            <a:normAutofit/>
          </a:bodyPr>
          <a:lstStyle/>
          <a:p>
            <a:pPr marL="0" indent="0">
              <a:buNone/>
            </a:pPr>
            <a:r>
              <a:rPr lang="en-US" dirty="0"/>
              <a:t>Has been successfully implemented and used for prosthetics  </a:t>
            </a:r>
          </a:p>
          <a:p>
            <a:r>
              <a:rPr lang="en-US" dirty="0"/>
              <a:t>failure rate was less than 2% [2]</a:t>
            </a:r>
          </a:p>
          <a:p>
            <a:endParaRPr lang="en-US" dirty="0"/>
          </a:p>
          <a:p>
            <a:pPr marL="0" indent="0">
              <a:buNone/>
            </a:pPr>
            <a:r>
              <a:rPr lang="en-US" dirty="0"/>
              <a:t>Allows people to communicate who lack the ability to speak</a:t>
            </a:r>
          </a:p>
          <a:p>
            <a:r>
              <a:rPr lang="en-US" dirty="0">
                <a:latin typeface="Cambria" panose="02040503050406030204" pitchFamily="18" charset="0"/>
              </a:rPr>
              <a:t>There is only a 35% average Word Error Rate (WER) percent </a:t>
            </a:r>
            <a:r>
              <a:rPr lang="en-US" b="0" i="0" dirty="0">
                <a:effectLst/>
                <a:latin typeface="Cambria" panose="02040503050406030204" pitchFamily="18" charset="0"/>
              </a:rPr>
              <a:t>[1]</a:t>
            </a:r>
            <a:endParaRPr lang="en-US" dirty="0"/>
          </a:p>
        </p:txBody>
      </p:sp>
      <p:sp>
        <p:nvSpPr>
          <p:cNvPr id="4" name="Content Placeholder 3"/>
          <p:cNvSpPr>
            <a:spLocks noGrp="1"/>
          </p:cNvSpPr>
          <p:nvPr>
            <p:ph sz="half" idx="2"/>
          </p:nvPr>
        </p:nvSpPr>
        <p:spPr>
          <a:xfrm>
            <a:off x="4606228" y="984635"/>
            <a:ext cx="4119348" cy="3352800"/>
          </a:xfrm>
          <a:ln>
            <a:noFill/>
          </a:ln>
        </p:spPr>
        <p:txBody>
          <a:bodyPr anchor="ctr">
            <a:noAutofit/>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Majority of trials had a WER less than 25% [1]</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Kimberly Cummings</a:t>
            </a:r>
          </a:p>
        </p:txBody>
      </p:sp>
      <p:pic>
        <p:nvPicPr>
          <p:cNvPr id="9" name="Picture 8">
            <a:extLst>
              <a:ext uri="{FF2B5EF4-FFF2-40B4-BE49-F238E27FC236}">
                <a16:creationId xmlns:a16="http://schemas.microsoft.com/office/drawing/2014/main" id="{6286F340-5440-714C-BD83-AC7C92D9A18B}"/>
              </a:ext>
            </a:extLst>
          </p:cNvPr>
          <p:cNvPicPr>
            <a:picLocks noChangeAspect="1"/>
          </p:cNvPicPr>
          <p:nvPr/>
        </p:nvPicPr>
        <p:blipFill>
          <a:blip r:embed="rId3"/>
          <a:stretch>
            <a:fillRect/>
          </a:stretch>
        </p:blipFill>
        <p:spPr>
          <a:xfrm>
            <a:off x="4536112" y="1457334"/>
            <a:ext cx="4259580" cy="2762642"/>
          </a:xfrm>
          <a:prstGeom prst="rect">
            <a:avLst/>
          </a:prstGeom>
        </p:spPr>
      </p:pic>
    </p:spTree>
    <p:extLst>
      <p:ext uri="{BB962C8B-B14F-4D97-AF65-F5344CB8AC3E}">
        <p14:creationId xmlns:p14="http://schemas.microsoft.com/office/powerpoint/2010/main" val="3534864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Easy-access technology leads to anxiety</a:t>
            </a:r>
          </a:p>
        </p:txBody>
      </p:sp>
      <p:sp>
        <p:nvSpPr>
          <p:cNvPr id="4" name="Content Placeholder 3"/>
          <p:cNvSpPr>
            <a:spLocks noGrp="1"/>
          </p:cNvSpPr>
          <p:nvPr>
            <p:ph sz="half" idx="2"/>
          </p:nvPr>
        </p:nvSpPr>
        <p:spPr>
          <a:xfrm>
            <a:off x="4750875" y="2689358"/>
            <a:ext cx="3907477" cy="3352800"/>
          </a:xfrm>
          <a:ln>
            <a:noFill/>
          </a:ln>
        </p:spPr>
        <p:txBody>
          <a:bodyPr anchor="ctr">
            <a:normAutofit/>
          </a:bodyPr>
          <a:lstStyle/>
          <a:p>
            <a:pPr marL="0" indent="0" algn="ctr">
              <a:buNone/>
            </a:pPr>
            <a:r>
              <a:rPr lang="en-US" dirty="0"/>
              <a:t>High amounts of technology addiction and technology anxiety [6]</a:t>
            </a:r>
          </a:p>
        </p:txBody>
      </p:sp>
      <p:sp>
        <p:nvSpPr>
          <p:cNvPr id="5" name="Footer Placeholder 4"/>
          <p:cNvSpPr>
            <a:spLocks noGrp="1"/>
          </p:cNvSpPr>
          <p:nvPr>
            <p:ph type="ftr" sz="quarter" idx="11"/>
          </p:nvPr>
        </p:nvSpPr>
        <p:spPr/>
        <p:txBody>
          <a:bodyPr/>
          <a:lstStyle/>
          <a:p>
            <a:r>
              <a:rPr lang="sk-SK" dirty="0"/>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Kimberly Cummings</a:t>
            </a:r>
          </a:p>
        </p:txBody>
      </p:sp>
      <p:pic>
        <p:nvPicPr>
          <p:cNvPr id="9" name="Picture 8">
            <a:extLst>
              <a:ext uri="{FF2B5EF4-FFF2-40B4-BE49-F238E27FC236}">
                <a16:creationId xmlns:a16="http://schemas.microsoft.com/office/drawing/2014/main" id="{19BF8DAA-7452-A9FD-68AC-15EE2361AF7A}"/>
              </a:ext>
            </a:extLst>
          </p:cNvPr>
          <p:cNvPicPr>
            <a:picLocks noChangeAspect="1"/>
          </p:cNvPicPr>
          <p:nvPr/>
        </p:nvPicPr>
        <p:blipFill>
          <a:blip r:embed="rId3"/>
          <a:stretch>
            <a:fillRect/>
          </a:stretch>
        </p:blipFill>
        <p:spPr>
          <a:xfrm>
            <a:off x="4572000" y="1473444"/>
            <a:ext cx="4265228" cy="2607430"/>
          </a:xfrm>
          <a:prstGeom prst="rect">
            <a:avLst/>
          </a:prstGeom>
        </p:spPr>
      </p:pic>
      <p:sp>
        <p:nvSpPr>
          <p:cNvPr id="10" name="Content Placeholder 2">
            <a:extLst>
              <a:ext uri="{FF2B5EF4-FFF2-40B4-BE49-F238E27FC236}">
                <a16:creationId xmlns:a16="http://schemas.microsoft.com/office/drawing/2014/main" id="{53DEDF85-7B3C-A5DA-7164-BAF8D4C3D67B}"/>
              </a:ext>
            </a:extLst>
          </p:cNvPr>
          <p:cNvSpPr txBox="1">
            <a:spLocks/>
          </p:cNvSpPr>
          <p:nvPr/>
        </p:nvSpPr>
        <p:spPr>
          <a:xfrm>
            <a:off x="374073" y="1080051"/>
            <a:ext cx="4074713" cy="3762113"/>
          </a:xfrm>
          <a:prstGeom prst="rect">
            <a:avLst/>
          </a:prstGeom>
        </p:spPr>
        <p:txBody>
          <a:bodyPr vert="horz" lIns="91436" tIns="45718" rIns="91436" bIns="45718" rtlCol="0">
            <a:normAutofit fontScale="77500" lnSpcReduction="200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None/>
            </a:pPr>
            <a:r>
              <a:rPr lang="en-US" dirty="0"/>
              <a:t>Too much internet leads to anxiety</a:t>
            </a:r>
          </a:p>
          <a:p>
            <a:r>
              <a:rPr lang="en-US" dirty="0"/>
              <a:t>60% of US students are addicted to phones [4]</a:t>
            </a:r>
            <a:endParaRPr lang="en-US" dirty="0">
              <a:hlinkClick r:id="rId4"/>
            </a:endParaRPr>
          </a:p>
          <a:p>
            <a:r>
              <a:rPr lang="en-US" dirty="0"/>
              <a:t>54.3% of people have high levels of stress [5]</a:t>
            </a:r>
          </a:p>
          <a:p>
            <a:r>
              <a:rPr lang="en-US" dirty="0"/>
              <a:t>Positive correlation of r = 0.2 and p &lt; 0.002 between smartphone addiction and anxiety [5]</a:t>
            </a:r>
          </a:p>
          <a:p>
            <a:r>
              <a:rPr lang="en-US" b="0" i="0" u="none" strike="noStrike" dirty="0">
                <a:effectLst/>
                <a:latin typeface="+mj-lt"/>
              </a:rPr>
              <a:t>Accessibility of Twitter has a positive correlatio</a:t>
            </a:r>
            <a:r>
              <a:rPr lang="en-US" dirty="0">
                <a:latin typeface="+mj-lt"/>
              </a:rPr>
              <a:t>n with </a:t>
            </a:r>
            <a:r>
              <a:rPr lang="en-US" b="0" i="0" u="none" strike="noStrike" dirty="0">
                <a:effectLst/>
                <a:latin typeface="+mj-lt"/>
              </a:rPr>
              <a:t>internet addiction [11].</a:t>
            </a:r>
            <a:endParaRPr lang="en-US" dirty="0">
              <a:latin typeface="+mj-lt"/>
            </a:endParaRPr>
          </a:p>
          <a:p>
            <a:pPr marL="0" indent="0">
              <a:buNone/>
            </a:pPr>
            <a:r>
              <a:rPr lang="en-US" dirty="0"/>
              <a:t>People are already concerned they are too contactable </a:t>
            </a:r>
          </a:p>
          <a:p>
            <a:r>
              <a:rPr lang="en-US" dirty="0"/>
              <a:t>43% of people have concerns about always being contactable [4]</a:t>
            </a:r>
          </a:p>
          <a:p>
            <a:r>
              <a:rPr lang="en-US" dirty="0"/>
              <a:t>Average American spends 11 hours a day looking at screens [4]  </a:t>
            </a:r>
          </a:p>
          <a:p>
            <a:pPr marL="0" indent="0">
              <a:buNone/>
            </a:pPr>
            <a:r>
              <a:rPr lang="en-US" dirty="0"/>
              <a:t>Invasive technology will increase accessibility of technology</a:t>
            </a:r>
          </a:p>
        </p:txBody>
      </p:sp>
    </p:spTree>
    <p:extLst>
      <p:ext uri="{BB962C8B-B14F-4D97-AF65-F5344CB8AC3E}">
        <p14:creationId xmlns:p14="http://schemas.microsoft.com/office/powerpoint/2010/main" val="2075725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733" y="372337"/>
            <a:ext cx="7772400" cy="914400"/>
          </a:xfrm>
        </p:spPr>
        <p:txBody>
          <a:bodyPr/>
          <a:lstStyle/>
          <a:p>
            <a:r>
              <a:rPr lang="en-US" dirty="0"/>
              <a:t>Businesses will have access to private data</a:t>
            </a:r>
          </a:p>
        </p:txBody>
      </p:sp>
      <p:sp>
        <p:nvSpPr>
          <p:cNvPr id="3" name="Content Placeholder 2"/>
          <p:cNvSpPr>
            <a:spLocks noGrp="1"/>
          </p:cNvSpPr>
          <p:nvPr>
            <p:ph sz="half" idx="1"/>
          </p:nvPr>
        </p:nvSpPr>
        <p:spPr>
          <a:xfrm>
            <a:off x="697741" y="1048605"/>
            <a:ext cx="3733800" cy="3671681"/>
          </a:xfrm>
        </p:spPr>
        <p:txBody>
          <a:bodyPr>
            <a:normAutofit fontScale="92500" lnSpcReduction="10000"/>
          </a:bodyPr>
          <a:lstStyle/>
          <a:p>
            <a:pPr marL="0" indent="0">
              <a:buNone/>
            </a:pPr>
            <a:r>
              <a:rPr lang="en-US" dirty="0"/>
              <a:t>Invasive interfaces will allow more private and personal data to be spread</a:t>
            </a:r>
          </a:p>
          <a:p>
            <a:r>
              <a:rPr lang="en-US" dirty="0" err="1"/>
              <a:t>Neuralink</a:t>
            </a:r>
            <a:r>
              <a:rPr lang="en-US" dirty="0"/>
              <a:t> has 1024 electrodes in the cerebral cortex [7]</a:t>
            </a:r>
          </a:p>
          <a:p>
            <a:r>
              <a:rPr lang="en-US" dirty="0"/>
              <a:t>82% of people are either somewhat concerned or very concerned about privacy concerns [8]</a:t>
            </a:r>
            <a:endParaRPr lang="en-US" b="0" i="0" dirty="0">
              <a:solidFill>
                <a:srgbClr val="212121"/>
              </a:solidFill>
              <a:effectLst/>
              <a:latin typeface="Cambria" panose="02040503050406030204" pitchFamily="18" charset="0"/>
            </a:endParaRPr>
          </a:p>
          <a:p>
            <a:pPr marL="0" indent="0">
              <a:buNone/>
            </a:pPr>
            <a:r>
              <a:rPr lang="en-US" dirty="0">
                <a:latin typeface="Cambria" panose="02040503050406030204" pitchFamily="18" charset="0"/>
              </a:rPr>
              <a:t>Businesses should not be trusted with your brain data</a:t>
            </a:r>
            <a:endParaRPr lang="en-US" dirty="0"/>
          </a:p>
          <a:p>
            <a:r>
              <a:rPr lang="en-US" dirty="0"/>
              <a:t>Businesses account for 36.12% of data leaks [3]</a:t>
            </a:r>
          </a:p>
          <a:p>
            <a:r>
              <a:rPr lang="en-US" dirty="0"/>
              <a:t>945 billion dollars lost due to cybersecurity attacks in 2020 [9]</a:t>
            </a:r>
          </a:p>
        </p:txBody>
      </p:sp>
      <p:sp>
        <p:nvSpPr>
          <p:cNvPr id="4" name="Content Placeholder 3"/>
          <p:cNvSpPr>
            <a:spLocks noGrp="1"/>
          </p:cNvSpPr>
          <p:nvPr>
            <p:ph sz="half" idx="2"/>
          </p:nvPr>
        </p:nvSpPr>
        <p:spPr>
          <a:xfrm>
            <a:off x="5181601" y="3126869"/>
            <a:ext cx="3563312" cy="3352800"/>
          </a:xfrm>
          <a:ln>
            <a:noFill/>
          </a:ln>
        </p:spPr>
        <p:txBody>
          <a:bodyPr anchor="ctr">
            <a:normAutofit fontScale="92500" lnSpcReduction="10000"/>
          </a:bodyPr>
          <a:lstStyle/>
          <a:p>
            <a:pPr marL="0" indent="0" algn="ctr">
              <a:buNone/>
            </a:pPr>
            <a:r>
              <a:rPr lang="en-US" dirty="0"/>
              <a:t>Businesses leak the second most amount of information [3]</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Kimberly Cummings</a:t>
            </a:r>
          </a:p>
        </p:txBody>
      </p:sp>
      <p:pic>
        <p:nvPicPr>
          <p:cNvPr id="11" name="Picture 10">
            <a:extLst>
              <a:ext uri="{FF2B5EF4-FFF2-40B4-BE49-F238E27FC236}">
                <a16:creationId xmlns:a16="http://schemas.microsoft.com/office/drawing/2014/main" id="{8AE1C904-84AA-8FB2-8110-9476888EA188}"/>
              </a:ext>
            </a:extLst>
          </p:cNvPr>
          <p:cNvPicPr>
            <a:picLocks noChangeAspect="1"/>
          </p:cNvPicPr>
          <p:nvPr/>
        </p:nvPicPr>
        <p:blipFill>
          <a:blip r:embed="rId3"/>
          <a:stretch>
            <a:fillRect/>
          </a:stretch>
        </p:blipFill>
        <p:spPr>
          <a:xfrm>
            <a:off x="5352714" y="1040007"/>
            <a:ext cx="3093545" cy="3403369"/>
          </a:xfrm>
          <a:prstGeom prst="rect">
            <a:avLst/>
          </a:prstGeom>
        </p:spPr>
      </p:pic>
    </p:spTree>
    <p:extLst>
      <p:ext uri="{BB962C8B-B14F-4D97-AF65-F5344CB8AC3E}">
        <p14:creationId xmlns:p14="http://schemas.microsoft.com/office/powerpoint/2010/main" val="2108054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0" y="1080326"/>
            <a:ext cx="9144000" cy="3589866"/>
          </a:xfrm>
        </p:spPr>
        <p:txBody>
          <a:bodyPr lIns="91440">
            <a:noAutofit/>
          </a:bodyPr>
          <a:lstStyle/>
          <a:p>
            <a:pPr marL="0" indent="0">
              <a:lnSpc>
                <a:spcPct val="100000"/>
              </a:lnSpc>
              <a:spcBef>
                <a:spcPts val="600"/>
              </a:spcBef>
              <a:buNone/>
            </a:pPr>
            <a:r>
              <a:rPr lang="en-US" sz="900" dirty="0"/>
              <a:t>[1] </a:t>
            </a:r>
            <a:r>
              <a:rPr lang="en-US" sz="900" dirty="0" err="1"/>
              <a:t>Anumanchipalli</a:t>
            </a:r>
            <a:r>
              <a:rPr lang="en-US" sz="900" dirty="0"/>
              <a:t> G. et al., Speech Synthesis from Neural Decoding of Spoken Sentences, (National Library of Medicine, 2019 Apr 24, </a:t>
            </a:r>
            <a:r>
              <a:rPr lang="en-US" sz="900" dirty="0">
                <a:hlinkClick r:id="rId3"/>
              </a:rPr>
              <a:t>https://www.ncbi.nlm.nih.gov/pmc/articles/PMC9714519/</a:t>
            </a:r>
            <a:r>
              <a:rPr lang="en-US" sz="900" dirty="0"/>
              <a:t>   (09/27/2024)</a:t>
            </a:r>
          </a:p>
          <a:p>
            <a:pPr marL="0" indent="0">
              <a:lnSpc>
                <a:spcPct val="100000"/>
              </a:lnSpc>
              <a:spcBef>
                <a:spcPts val="600"/>
              </a:spcBef>
              <a:buNone/>
            </a:pPr>
            <a:r>
              <a:rPr lang="en-US" sz="900" dirty="0"/>
              <a:t>[2] </a:t>
            </a:r>
            <a:r>
              <a:rPr lang="en-US" sz="900" dirty="0" err="1"/>
              <a:t>Yildiz</a:t>
            </a:r>
            <a:r>
              <a:rPr lang="en-US" sz="900" dirty="0"/>
              <a:t> K. et al., Interfaces with the Peripheral Nervous System for the Control of a </a:t>
            </a:r>
            <a:r>
              <a:rPr lang="en-US" sz="900" dirty="0" err="1"/>
              <a:t>Neuroprosthetic</a:t>
            </a:r>
            <a:r>
              <a:rPr lang="en-US" sz="900" dirty="0"/>
              <a:t> limb: a review, (Springer Link, 2020 Mar 10), </a:t>
            </a:r>
            <a:r>
              <a:rPr lang="en-US" sz="900" dirty="0">
                <a:hlinkClick r:id="rId4"/>
              </a:rPr>
              <a:t>https://link.springer.com/article/10.1186/s12984-020-00667-5#Sec22</a:t>
            </a:r>
            <a:r>
              <a:rPr lang="en-US" sz="900" dirty="0"/>
              <a:t> (09/27/2024)</a:t>
            </a:r>
          </a:p>
          <a:p>
            <a:pPr marL="0" indent="0">
              <a:lnSpc>
                <a:spcPct val="100000"/>
              </a:lnSpc>
              <a:spcBef>
                <a:spcPts val="600"/>
              </a:spcBef>
              <a:buNone/>
            </a:pPr>
            <a:r>
              <a:rPr lang="en-US" sz="900" dirty="0"/>
              <a:t>[3] Garrison C. and Ncube M., A longitudinal Analysis of Data Breaches, (Emerald Insight, 2011 Oct), </a:t>
            </a:r>
            <a:r>
              <a:rPr lang="en-US" sz="900" dirty="0">
                <a:hlinkClick r:id="rId5"/>
              </a:rPr>
              <a:t>https://www.emerald.com/insight/content/doi/10.1108/09685221111173049/full/html?casa_token=9kIEDlaQCd4AAAAA:ZPeyWvEFbyh6YD2kTxFeENJ4MS80I32jms61ZZMsCua5WaGm9RFX1hE3KTa9H0fA1KFs-YBn5LjwgAfARPXu3oTnsnMzM6ZQakedM3q0w3Fgvq4lBPPo</a:t>
            </a:r>
            <a:r>
              <a:rPr lang="en-US" sz="900" dirty="0"/>
              <a:t> (09/27/2024)</a:t>
            </a:r>
          </a:p>
          <a:p>
            <a:pPr marL="0" indent="0">
              <a:lnSpc>
                <a:spcPct val="100000"/>
              </a:lnSpc>
              <a:spcBef>
                <a:spcPts val="600"/>
              </a:spcBef>
              <a:buNone/>
            </a:pPr>
            <a:r>
              <a:rPr lang="en-US" sz="900" dirty="0"/>
              <a:t>[4] </a:t>
            </a:r>
            <a:r>
              <a:rPr lang="en-US" sz="900" dirty="0" err="1"/>
              <a:t>Oraison</a:t>
            </a:r>
            <a:r>
              <a:rPr lang="en-US" sz="900" dirty="0"/>
              <a:t> H. et al., Smartphone Distraction-Addiction: Examining the Relationship Between Psychosocial Variables and Patterns of Use, (Taylor &amp; Francis, 2019 Apr 29), </a:t>
            </a:r>
            <a:r>
              <a:rPr lang="en-US" sz="900" dirty="0">
                <a:hlinkClick r:id="rId6"/>
              </a:rPr>
              <a:t>https://www.tandfonline.com/doi/full/10.1111/ajpy.12281#abstract</a:t>
            </a:r>
            <a:r>
              <a:rPr lang="en-US" sz="900" dirty="0"/>
              <a:t> (09/27/2024)</a:t>
            </a:r>
          </a:p>
          <a:p>
            <a:pPr marL="0" indent="0">
              <a:lnSpc>
                <a:spcPct val="100000"/>
              </a:lnSpc>
              <a:spcBef>
                <a:spcPts val="600"/>
              </a:spcBef>
              <a:buNone/>
            </a:pPr>
            <a:r>
              <a:rPr lang="en-US" sz="900" dirty="0"/>
              <a:t>[5] Samaha M. and </a:t>
            </a:r>
            <a:r>
              <a:rPr lang="en-US" sz="900" dirty="0" err="1"/>
              <a:t>Hawi</a:t>
            </a:r>
            <a:r>
              <a:rPr lang="en-US" sz="900" dirty="0"/>
              <a:t> N., Relationships among Smartphone Addiction, Stress, Academic Performance, and Satisfaction with Life, (ScienceDirect, 2016 Apr), </a:t>
            </a:r>
            <a:r>
              <a:rPr lang="en-US" sz="900" dirty="0">
                <a:hlinkClick r:id="rId7"/>
              </a:rPr>
              <a:t>https://www.sciencedirect.com/science/article/pii/S0747563215303162?via%3Dihub</a:t>
            </a:r>
            <a:r>
              <a:rPr lang="en-US" sz="900" dirty="0"/>
              <a:t> (09/27/2024)</a:t>
            </a:r>
          </a:p>
          <a:p>
            <a:pPr marL="0" indent="0">
              <a:lnSpc>
                <a:spcPct val="100000"/>
              </a:lnSpc>
              <a:spcBef>
                <a:spcPts val="600"/>
              </a:spcBef>
              <a:buNone/>
            </a:pPr>
            <a:r>
              <a:rPr lang="en-US" sz="900" dirty="0"/>
              <a:t>[6] Hsieh Y. et al., A Study on Technology Anxiety Among Different Ages and Genders, (Springer Link, 2020 July 10), </a:t>
            </a:r>
            <a:r>
              <a:rPr lang="en-US" sz="900" dirty="0">
                <a:hlinkClick r:id="rId8"/>
              </a:rPr>
              <a:t>https://link.springer.com/chapter/10.1007/978-3-030-50232-4_17</a:t>
            </a:r>
            <a:r>
              <a:rPr lang="en-US" sz="900" dirty="0"/>
              <a:t> (09/27/2024)</a:t>
            </a:r>
          </a:p>
          <a:p>
            <a:pPr marL="0" indent="0">
              <a:lnSpc>
                <a:spcPct val="100000"/>
              </a:lnSpc>
              <a:spcBef>
                <a:spcPts val="600"/>
              </a:spcBef>
              <a:buNone/>
            </a:pPr>
            <a:r>
              <a:rPr lang="en-US" sz="900" dirty="0"/>
              <a:t>[7] </a:t>
            </a:r>
            <a:r>
              <a:rPr lang="en-US" sz="900" dirty="0" err="1"/>
              <a:t>Neuralink</a:t>
            </a:r>
            <a:r>
              <a:rPr lang="en-US" sz="900" dirty="0"/>
              <a:t> 2024, Redefining the Boundaries of Human Capabilities Requires Pioneers, (2024), </a:t>
            </a:r>
            <a:r>
              <a:rPr lang="en-US" sz="900" dirty="0">
                <a:hlinkClick r:id="rId9"/>
              </a:rPr>
              <a:t>https://neuralink.com/</a:t>
            </a:r>
            <a:r>
              <a:rPr lang="en-US" sz="900" dirty="0"/>
              <a:t> (09/27/2024)</a:t>
            </a:r>
          </a:p>
          <a:p>
            <a:pPr marL="0" indent="0">
              <a:lnSpc>
                <a:spcPct val="100000"/>
              </a:lnSpc>
              <a:spcBef>
                <a:spcPts val="600"/>
              </a:spcBef>
              <a:buNone/>
            </a:pPr>
            <a:r>
              <a:rPr lang="en-US" sz="900" dirty="0"/>
              <a:t>[8] </a:t>
            </a:r>
            <a:r>
              <a:rPr lang="en-US" sz="900" dirty="0" err="1"/>
              <a:t>Kozyreva</a:t>
            </a:r>
            <a:r>
              <a:rPr lang="en-US" sz="900" dirty="0"/>
              <a:t> A., et al., Public Attitudes Towards Algorithmic Personalization and Use of Personal Data Online: Evidence from Germany, Great Britain, and the United States, (Humanities &amp; Social Sciences Communications, 2021 May 14), </a:t>
            </a:r>
            <a:r>
              <a:rPr lang="en-US" sz="900" dirty="0">
                <a:hlinkClick r:id="rId10"/>
              </a:rPr>
              <a:t>https://www.nature.com/articles/s41599-021-00787-w</a:t>
            </a:r>
            <a:r>
              <a:rPr lang="en-US" sz="900" dirty="0"/>
              <a:t> (09/27/2024)</a:t>
            </a:r>
          </a:p>
          <a:p>
            <a:pPr marL="0" indent="0">
              <a:lnSpc>
                <a:spcPct val="100000"/>
              </a:lnSpc>
              <a:spcBef>
                <a:spcPts val="600"/>
              </a:spcBef>
              <a:buNone/>
            </a:pPr>
            <a:r>
              <a:rPr lang="en-US" sz="900" dirty="0"/>
              <a:t>[9] Cremer F., et al., Cyber Risk and Cybersecurity: a Systematic Review of Data Availability, (National Library of Medicine, 2022 Feb 17), </a:t>
            </a:r>
            <a:r>
              <a:rPr lang="en-US" sz="900" dirty="0">
                <a:hlinkClick r:id="rId11"/>
              </a:rPr>
              <a:t>https://www.ncbi.nlm.nih.gov/pmc/articles/PMC8853293/</a:t>
            </a:r>
            <a:r>
              <a:rPr lang="en-US" sz="900" dirty="0"/>
              <a:t> (09/27/2024)</a:t>
            </a:r>
          </a:p>
          <a:p>
            <a:pPr marL="0" indent="0">
              <a:lnSpc>
                <a:spcPct val="100000"/>
              </a:lnSpc>
              <a:spcBef>
                <a:spcPts val="600"/>
              </a:spcBef>
              <a:buNone/>
            </a:pPr>
            <a:r>
              <a:rPr lang="en-US" sz="900" dirty="0"/>
              <a:t>[10] </a:t>
            </a:r>
            <a:r>
              <a:rPr lang="en-US" sz="900" dirty="0" err="1"/>
              <a:t>Lotti</a:t>
            </a:r>
            <a:r>
              <a:rPr lang="en-US" sz="900" dirty="0"/>
              <a:t> F. et al., Invasive Intraneural Interfaces: Foreign Body Reaction Issues, (Frontiers, 2017 Sept 05), </a:t>
            </a:r>
            <a:r>
              <a:rPr lang="en-US" sz="900" dirty="0">
                <a:hlinkClick r:id="rId12"/>
              </a:rPr>
              <a:t>https://www.frontiersin.org/journals/neuroscience/articles/10.3389/fnins.2017.00497/full</a:t>
            </a:r>
            <a:r>
              <a:rPr lang="en-US" sz="900" dirty="0"/>
              <a:t>  (09/27/2024)</a:t>
            </a:r>
          </a:p>
          <a:p>
            <a:pPr marL="0" indent="0">
              <a:lnSpc>
                <a:spcPct val="100000"/>
              </a:lnSpc>
              <a:spcBef>
                <a:spcPts val="600"/>
              </a:spcBef>
              <a:buNone/>
            </a:pPr>
            <a:r>
              <a:rPr lang="en-US" sz="900" b="0" i="0" u="none" strike="noStrike" dirty="0">
                <a:effectLst/>
                <a:latin typeface="Lato" panose="020F0502020204030203" pitchFamily="34" charset="0"/>
              </a:rPr>
              <a:t>[11] </a:t>
            </a:r>
            <a:r>
              <a:rPr lang="en-US" sz="900" b="0" i="0" u="none" strike="noStrike" dirty="0" err="1">
                <a:effectLst/>
                <a:latin typeface="Lato" panose="020F0502020204030203" pitchFamily="34" charset="0"/>
              </a:rPr>
              <a:t>Kawabe</a:t>
            </a:r>
            <a:r>
              <a:rPr lang="en-US" sz="900" b="0" i="0" u="none" strike="noStrike" dirty="0">
                <a:effectLst/>
                <a:latin typeface="Lato" panose="020F0502020204030203" pitchFamily="34" charset="0"/>
              </a:rPr>
              <a:t> K. et al., Association between Internet Addiction and Application Usage among Junior High School Students: A Field Survey, (National Library of Medicine, May 1st 2021), </a:t>
            </a:r>
            <a:r>
              <a:rPr lang="en-US" sz="900" b="0" i="0" u="sng" strike="noStrike" dirty="0">
                <a:effectLst/>
                <a:latin typeface="Lato" panose="020F0502020204030203" pitchFamily="34" charset="0"/>
                <a:hlinkClick r:id="rId13"/>
              </a:rPr>
              <a:t>https://www.ncbi.nlm.nih.gov/pmc/articles/PMC8124386/</a:t>
            </a:r>
            <a:r>
              <a:rPr lang="en-US" sz="900" b="0" i="0" u="none" strike="noStrike" dirty="0">
                <a:effectLst/>
                <a:latin typeface="Lato" panose="020F0502020204030203" pitchFamily="34" charset="0"/>
              </a:rPr>
              <a:t> (09/22/2024)</a:t>
            </a:r>
            <a:endParaRPr lang="en-US" sz="900" dirty="0">
              <a:effectLst/>
            </a:endParaRP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Kimberly Cummings</a:t>
            </a:r>
          </a:p>
        </p:txBody>
      </p:sp>
    </p:spTree>
    <p:extLst>
      <p:ext uri="{BB962C8B-B14F-4D97-AF65-F5344CB8AC3E}">
        <p14:creationId xmlns:p14="http://schemas.microsoft.com/office/powerpoint/2010/main" val="663296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Automated vehicles are the future of TRANSPORTATION</a:t>
            </a:r>
            <a:endParaRPr lang="en-US" dirty="0">
              <a:ea typeface="Cambria"/>
            </a:endParaRP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ea typeface="Cambria"/>
              </a:rPr>
              <a:t>Benson Lin</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25</a:t>
            </a:fld>
            <a:endParaRPr lang="en-US"/>
          </a:p>
        </p:txBody>
      </p:sp>
    </p:spTree>
    <p:extLst>
      <p:ext uri="{BB962C8B-B14F-4D97-AF65-F5344CB8AC3E}">
        <p14:creationId xmlns:p14="http://schemas.microsoft.com/office/powerpoint/2010/main" val="2588072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371396"/>
            <a:ext cx="8844552" cy="919123"/>
          </a:xfrm>
        </p:spPr>
        <p:txBody>
          <a:bodyPr/>
          <a:lstStyle/>
          <a:p>
            <a:r>
              <a:rPr lang="en-US" dirty="0">
                <a:ea typeface="+mj-lt"/>
                <a:cs typeface="+mj-lt"/>
              </a:rPr>
              <a:t>What are autonomous vehicles?</a:t>
            </a:r>
            <a:endParaRPr lang="en-US" dirty="0"/>
          </a:p>
        </p:txBody>
      </p:sp>
      <p:sp>
        <p:nvSpPr>
          <p:cNvPr id="3" name="Content Placeholder 2"/>
          <p:cNvSpPr>
            <a:spLocks noGrp="1"/>
          </p:cNvSpPr>
          <p:nvPr>
            <p:ph sz="half" idx="1"/>
          </p:nvPr>
        </p:nvSpPr>
        <p:spPr>
          <a:xfrm>
            <a:off x="166255" y="1177497"/>
            <a:ext cx="2948696" cy="3352800"/>
          </a:xfrm>
        </p:spPr>
        <p:txBody>
          <a:bodyPr vert="horz" lIns="91436" tIns="45718" rIns="91436" bIns="45718" rtlCol="0" anchor="t">
            <a:noAutofit/>
          </a:bodyPr>
          <a:lstStyle/>
          <a:p>
            <a:pPr marL="205740" lvl="1" indent="0">
              <a:lnSpc>
                <a:spcPct val="100000"/>
              </a:lnSpc>
              <a:spcBef>
                <a:spcPts val="0"/>
              </a:spcBef>
              <a:buNone/>
            </a:pPr>
            <a:r>
              <a:rPr lang="en-US" sz="1800" i="1" u="sng" dirty="0">
                <a:solidFill>
                  <a:srgbClr val="FFC000"/>
                </a:solidFill>
                <a:ea typeface="Cambria"/>
                <a:cs typeface="Calibri"/>
              </a:rPr>
              <a:t>CURRENT STATUS</a:t>
            </a:r>
            <a:endParaRPr lang="en-US" sz="1800">
              <a:ea typeface="Cambria"/>
              <a:cs typeface="Calibri"/>
            </a:endParaRPr>
          </a:p>
          <a:p>
            <a:pPr marL="411480" lvl="1" indent="-205740">
              <a:lnSpc>
                <a:spcPct val="100000"/>
              </a:lnSpc>
              <a:spcBef>
                <a:spcPts val="0"/>
              </a:spcBef>
              <a:buFont typeface="Cambria" pitchFamily="34" charset="0"/>
            </a:pPr>
            <a:r>
              <a:rPr lang="en-US" sz="1800" dirty="0">
                <a:ea typeface="Cambria"/>
                <a:cs typeface="Calibri"/>
              </a:rPr>
              <a:t>Level 2 &amp; 3 currently being tested and deployed in various regions:</a:t>
            </a:r>
            <a:endParaRPr lang="en-US" sz="1800">
              <a:ea typeface="Cambria"/>
              <a:cs typeface="Calibri"/>
            </a:endParaRPr>
          </a:p>
          <a:p>
            <a:pPr marL="411480" lvl="1" indent="-205740">
              <a:lnSpc>
                <a:spcPct val="100000"/>
              </a:lnSpc>
              <a:spcBef>
                <a:spcPts val="0"/>
              </a:spcBef>
              <a:buFont typeface="Cambria" pitchFamily="34" charset="0"/>
            </a:pPr>
            <a:endParaRPr lang="en-US" sz="1800" dirty="0">
              <a:ea typeface="Cambria"/>
              <a:cs typeface="Calibri"/>
            </a:endParaRPr>
          </a:p>
          <a:p>
            <a:pPr marL="411480" lvl="1" indent="-205740">
              <a:lnSpc>
                <a:spcPct val="100000"/>
              </a:lnSpc>
              <a:spcBef>
                <a:spcPts val="0"/>
              </a:spcBef>
              <a:buFont typeface="Cambria" pitchFamily="34" charset="0"/>
            </a:pPr>
            <a:r>
              <a:rPr lang="en-US" sz="1800" dirty="0">
                <a:ea typeface="Cambria"/>
                <a:cs typeface="Calibri"/>
              </a:rPr>
              <a:t>U.S (Silicon Valley)</a:t>
            </a:r>
            <a:endParaRPr lang="en-US" sz="1800">
              <a:ea typeface="Cambria"/>
              <a:cs typeface="Calibri"/>
            </a:endParaRPr>
          </a:p>
          <a:p>
            <a:pPr marL="411480" lvl="1" indent="-205740">
              <a:lnSpc>
                <a:spcPct val="100000"/>
              </a:lnSpc>
              <a:spcBef>
                <a:spcPts val="0"/>
              </a:spcBef>
              <a:buFont typeface="Cambria" pitchFamily="34" charset="0"/>
            </a:pPr>
            <a:r>
              <a:rPr lang="en-US" sz="1800" dirty="0">
                <a:ea typeface="Cambria"/>
                <a:cs typeface="Calibri"/>
              </a:rPr>
              <a:t>Europe (Germany, UK)</a:t>
            </a:r>
            <a:endParaRPr lang="en-US" sz="1800">
              <a:ea typeface="Cambria"/>
              <a:cs typeface="Calibri"/>
            </a:endParaRPr>
          </a:p>
          <a:p>
            <a:pPr marL="411480" lvl="1" indent="-205740">
              <a:lnSpc>
                <a:spcPct val="100000"/>
              </a:lnSpc>
              <a:spcBef>
                <a:spcPts val="0"/>
              </a:spcBef>
              <a:buFont typeface="Cambria" pitchFamily="34" charset="0"/>
            </a:pPr>
            <a:r>
              <a:rPr lang="en-US" sz="1800" dirty="0">
                <a:ea typeface="Cambria"/>
                <a:cs typeface="Calibri"/>
              </a:rPr>
              <a:t>Asia (China, Japan)</a:t>
            </a:r>
            <a:endParaRPr lang="en-US" sz="1800">
              <a:ea typeface="Cambria"/>
              <a:cs typeface="Calibri"/>
            </a:endParaRPr>
          </a:p>
          <a:p>
            <a:pPr marL="411480" lvl="1" indent="-205740">
              <a:lnSpc>
                <a:spcPct val="100000"/>
              </a:lnSpc>
              <a:spcBef>
                <a:spcPts val="0"/>
              </a:spcBef>
              <a:buFont typeface="Cambria" pitchFamily="34" charset="0"/>
            </a:pPr>
            <a:endParaRPr lang="en-US" sz="1800" dirty="0">
              <a:ea typeface="Cambria"/>
              <a:cs typeface="Calibri"/>
            </a:endParaRPr>
          </a:p>
          <a:p>
            <a:pPr marL="205740" lvl="1" indent="0">
              <a:lnSpc>
                <a:spcPct val="100000"/>
              </a:lnSpc>
              <a:spcBef>
                <a:spcPts val="0"/>
              </a:spcBef>
              <a:buNone/>
            </a:pPr>
            <a:r>
              <a:rPr lang="en-US" sz="1800" i="1" u="sng" dirty="0">
                <a:solidFill>
                  <a:srgbClr val="FFC000"/>
                </a:solidFill>
                <a:ea typeface="Cambria"/>
                <a:cs typeface="Calibri"/>
              </a:rPr>
              <a:t>GOAL</a:t>
            </a:r>
          </a:p>
          <a:p>
            <a:pPr marL="411480" lvl="1" indent="-205740">
              <a:lnSpc>
                <a:spcPct val="100000"/>
              </a:lnSpc>
              <a:spcBef>
                <a:spcPts val="0"/>
              </a:spcBef>
              <a:buFont typeface="Cambria"/>
              <a:buChar char="–"/>
            </a:pPr>
            <a:r>
              <a:rPr lang="en-US" sz="1800" dirty="0">
                <a:ea typeface="Cambria"/>
                <a:cs typeface="Calibri"/>
              </a:rPr>
              <a:t>Achieve level 5! </a:t>
            </a:r>
          </a:p>
          <a:p>
            <a:pPr marL="205740" lvl="1" indent="0">
              <a:lnSpc>
                <a:spcPct val="100000"/>
              </a:lnSpc>
              <a:spcBef>
                <a:spcPts val="0"/>
              </a:spcBef>
              <a:buNone/>
            </a:pPr>
            <a:r>
              <a:rPr lang="en-US" sz="1800" dirty="0">
                <a:ea typeface="Cambria"/>
                <a:cs typeface="Calibri"/>
              </a:rPr>
              <a:t>(Full Automation)</a:t>
            </a:r>
          </a:p>
          <a:p>
            <a:pPr marL="411480" lvl="1" indent="-205740">
              <a:lnSpc>
                <a:spcPct val="100000"/>
              </a:lnSpc>
              <a:spcBef>
                <a:spcPts val="0"/>
              </a:spcBef>
              <a:buFont typeface="Cambria"/>
              <a:buChar char="–"/>
            </a:pPr>
            <a:endParaRPr lang="en-US" sz="1800" dirty="0">
              <a:ea typeface="Cambria"/>
              <a:cs typeface="Calibri"/>
            </a:endParaRPr>
          </a:p>
          <a:p>
            <a:pPr marL="205740" lvl="1" indent="0">
              <a:lnSpc>
                <a:spcPct val="100000"/>
              </a:lnSpc>
              <a:spcBef>
                <a:spcPts val="0"/>
              </a:spcBef>
              <a:buNone/>
            </a:pPr>
            <a:endParaRPr lang="en-US" sz="1800" dirty="0">
              <a:ea typeface="Cambria"/>
              <a:cs typeface="Calibri"/>
            </a:endParaRPr>
          </a:p>
          <a:p>
            <a:pPr marL="205740" lvl="1" indent="0">
              <a:lnSpc>
                <a:spcPct val="100000"/>
              </a:lnSpc>
              <a:spcBef>
                <a:spcPts val="0"/>
              </a:spcBef>
              <a:buNone/>
            </a:pPr>
            <a:endParaRPr lang="en-US" sz="1800" i="1" u="sng" dirty="0">
              <a:ea typeface="Cambria"/>
              <a:cs typeface="Calibri"/>
            </a:endParaRP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Benson Lin</a:t>
            </a:r>
            <a:endParaRPr lang="en-US" dirty="0"/>
          </a:p>
        </p:txBody>
      </p:sp>
      <p:pic>
        <p:nvPicPr>
          <p:cNvPr id="9" name="Picture 8" descr="A screenshot of a computer&#10;&#10;Description automatically generated">
            <a:extLst>
              <a:ext uri="{FF2B5EF4-FFF2-40B4-BE49-F238E27FC236}">
                <a16:creationId xmlns:a16="http://schemas.microsoft.com/office/drawing/2014/main" id="{717526B9-DBF0-78B0-6F76-3630FEF21EAD}"/>
              </a:ext>
            </a:extLst>
          </p:cNvPr>
          <p:cNvPicPr>
            <a:picLocks noChangeAspect="1"/>
          </p:cNvPicPr>
          <p:nvPr/>
        </p:nvPicPr>
        <p:blipFill>
          <a:blip r:embed="rId3"/>
          <a:srcRect l="6072" t="6721" r="7606" b="5092"/>
          <a:stretch/>
        </p:blipFill>
        <p:spPr>
          <a:xfrm>
            <a:off x="3076160" y="975618"/>
            <a:ext cx="5880820" cy="3791411"/>
          </a:xfrm>
          <a:prstGeom prst="rect">
            <a:avLst/>
          </a:prstGeom>
        </p:spPr>
      </p:pic>
      <p:sp>
        <p:nvSpPr>
          <p:cNvPr id="12" name="Content Placeholder 2">
            <a:extLst>
              <a:ext uri="{FF2B5EF4-FFF2-40B4-BE49-F238E27FC236}">
                <a16:creationId xmlns:a16="http://schemas.microsoft.com/office/drawing/2014/main" id="{761A87EA-282D-EC42-3B0D-3675D6701A18}"/>
              </a:ext>
            </a:extLst>
          </p:cNvPr>
          <p:cNvSpPr txBox="1">
            <a:spLocks/>
          </p:cNvSpPr>
          <p:nvPr/>
        </p:nvSpPr>
        <p:spPr>
          <a:xfrm>
            <a:off x="5774743" y="4764858"/>
            <a:ext cx="481252" cy="610699"/>
          </a:xfrm>
          <a:prstGeom prst="rect">
            <a:avLst/>
          </a:prstGeom>
        </p:spPr>
        <p:txBody>
          <a:bodyPr vert="horz" lIns="91436" tIns="45718" rIns="91436" bIns="45718" rtlCol="0" anchor="t">
            <a:no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lnSpc>
                <a:spcPct val="100000"/>
              </a:lnSpc>
              <a:spcBef>
                <a:spcPts val="0"/>
              </a:spcBef>
              <a:buNone/>
            </a:pPr>
            <a:r>
              <a:rPr lang="en-US">
                <a:ea typeface="Cambria"/>
                <a:cs typeface="Calibri"/>
              </a:rPr>
              <a:t>[2]</a:t>
            </a:r>
            <a:endParaRPr lang="en-US" sz="1800">
              <a:ea typeface="Cambria"/>
              <a:cs typeface="Calibri"/>
            </a:endParaRPr>
          </a:p>
        </p:txBody>
      </p:sp>
    </p:spTree>
    <p:extLst>
      <p:ext uri="{BB962C8B-B14F-4D97-AF65-F5344CB8AC3E}">
        <p14:creationId xmlns:p14="http://schemas.microsoft.com/office/powerpoint/2010/main" val="54882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371396"/>
            <a:ext cx="8844552" cy="919123"/>
          </a:xfrm>
        </p:spPr>
        <p:txBody>
          <a:bodyPr/>
          <a:lstStyle/>
          <a:p>
            <a:r>
              <a:rPr lang="en-US" dirty="0">
                <a:ea typeface="+mj-lt"/>
                <a:cs typeface="+mj-lt"/>
              </a:rPr>
              <a:t>The Leading Cause of Accidents</a:t>
            </a:r>
            <a:endParaRPr lang="en-US" dirty="0"/>
          </a:p>
        </p:txBody>
      </p:sp>
      <p:sp>
        <p:nvSpPr>
          <p:cNvPr id="3" name="Content Placeholder 2"/>
          <p:cNvSpPr>
            <a:spLocks noGrp="1"/>
          </p:cNvSpPr>
          <p:nvPr>
            <p:ph sz="half" idx="1"/>
          </p:nvPr>
        </p:nvSpPr>
        <p:spPr>
          <a:xfrm>
            <a:off x="166254" y="1110218"/>
            <a:ext cx="4399808" cy="3742336"/>
          </a:xfrm>
        </p:spPr>
        <p:txBody>
          <a:bodyPr vert="horz" lIns="91436" tIns="45718" rIns="91436" bIns="45718" rtlCol="0" anchor="t">
            <a:noAutofit/>
          </a:bodyPr>
          <a:lstStyle/>
          <a:p>
            <a:pPr marL="205740" indent="-205740">
              <a:lnSpc>
                <a:spcPct val="100000"/>
              </a:lnSpc>
              <a:spcBef>
                <a:spcPts val="0"/>
              </a:spcBef>
            </a:pPr>
            <a:r>
              <a:rPr lang="en-US" i="1" u="sng" dirty="0">
                <a:solidFill>
                  <a:srgbClr val="FFC000"/>
                </a:solidFill>
                <a:ea typeface="Calibri"/>
                <a:cs typeface="Calibri"/>
              </a:rPr>
              <a:t>MOST CAR ACCIDENTS ARE FROM HUMAN ERRORS</a:t>
            </a:r>
            <a:endParaRPr lang="en-US" i="1" u="sng" dirty="0">
              <a:solidFill>
                <a:srgbClr val="FFC000"/>
              </a:solidFill>
              <a:latin typeface="Cambria"/>
              <a:ea typeface="Calibri"/>
              <a:cs typeface="Calibri"/>
            </a:endParaRPr>
          </a:p>
          <a:p>
            <a:pPr marL="411480" lvl="1" indent="-205740">
              <a:lnSpc>
                <a:spcPct val="100000"/>
              </a:lnSpc>
              <a:spcBef>
                <a:spcPts val="0"/>
              </a:spcBef>
              <a:buFont typeface="Cambria" pitchFamily="34" charset="0"/>
            </a:pPr>
            <a:r>
              <a:rPr lang="en-US" sz="1600" dirty="0">
                <a:ea typeface="Cambria"/>
              </a:rPr>
              <a:t>94% </a:t>
            </a:r>
            <a:r>
              <a:rPr lang="en-US" sz="1600" b="1" dirty="0">
                <a:ea typeface="+mn-lt"/>
                <a:cs typeface="+mn-lt"/>
              </a:rPr>
              <a:t>of Accidents</a:t>
            </a:r>
            <a:r>
              <a:rPr lang="en-US" sz="1600" dirty="0">
                <a:ea typeface="+mn-lt"/>
                <a:cs typeface="+mn-lt"/>
              </a:rPr>
              <a:t> are caused by driver-related mistakes [1].</a:t>
            </a:r>
          </a:p>
          <a:p>
            <a:pPr marL="411480" lvl="1" indent="-205740">
              <a:lnSpc>
                <a:spcPct val="100000"/>
              </a:lnSpc>
              <a:spcBef>
                <a:spcPts val="0"/>
              </a:spcBef>
              <a:buFont typeface="Cambria" pitchFamily="34" charset="0"/>
            </a:pPr>
            <a:r>
              <a:rPr lang="en-US" sz="1600" b="1" dirty="0">
                <a:ea typeface="+mn-lt"/>
                <a:cs typeface="+mn-lt"/>
              </a:rPr>
              <a:t>Traffic Crashes</a:t>
            </a:r>
            <a:r>
              <a:rPr lang="en-US" sz="1600" dirty="0">
                <a:ea typeface="+mn-lt"/>
                <a:cs typeface="+mn-lt"/>
              </a:rPr>
              <a:t>: Up by </a:t>
            </a:r>
            <a:r>
              <a:rPr lang="en-US" sz="1600" b="1" dirty="0">
                <a:ea typeface="+mn-lt"/>
                <a:cs typeface="+mn-lt"/>
              </a:rPr>
              <a:t>16%</a:t>
            </a:r>
            <a:r>
              <a:rPr lang="en-US" sz="1600" dirty="0">
                <a:ea typeface="+mn-lt"/>
                <a:cs typeface="+mn-lt"/>
              </a:rPr>
              <a:t> (2020-2021) to 6.1M. [1]</a:t>
            </a:r>
          </a:p>
          <a:p>
            <a:pPr marL="411480" lvl="1" indent="-205740">
              <a:lnSpc>
                <a:spcPct val="100000"/>
              </a:lnSpc>
              <a:spcBef>
                <a:spcPts val="0"/>
              </a:spcBef>
              <a:buFont typeface="Cambria" pitchFamily="34" charset="0"/>
              <a:buChar char="–"/>
            </a:pPr>
            <a:r>
              <a:rPr lang="en-US" sz="1600" b="1" dirty="0">
                <a:solidFill>
                  <a:srgbClr val="FFFFFF"/>
                </a:solidFill>
                <a:ea typeface="+mn-lt"/>
                <a:cs typeface="+mn-lt"/>
              </a:rPr>
              <a:t>21% of Crashes</a:t>
            </a:r>
            <a:r>
              <a:rPr lang="en-US" sz="1600" dirty="0">
                <a:solidFill>
                  <a:srgbClr val="FFFFFF"/>
                </a:solidFill>
                <a:ea typeface="+mn-lt"/>
                <a:cs typeface="+mn-lt"/>
              </a:rPr>
              <a:t>: Weather-related (slick or icy roads). [11]</a:t>
            </a:r>
          </a:p>
          <a:p>
            <a:pPr marL="411480" lvl="1" indent="-205740">
              <a:lnSpc>
                <a:spcPct val="100000"/>
              </a:lnSpc>
              <a:spcBef>
                <a:spcPts val="0"/>
              </a:spcBef>
              <a:buFont typeface="Cambria" pitchFamily="34" charset="0"/>
            </a:pPr>
            <a:r>
              <a:rPr lang="en-US" sz="1600" b="1" dirty="0">
                <a:ea typeface="+mn-lt"/>
                <a:cs typeface="+mn-lt"/>
              </a:rPr>
              <a:t>13,000 Deaths</a:t>
            </a:r>
            <a:r>
              <a:rPr lang="en-US" sz="1600" dirty="0">
                <a:ea typeface="+mn-lt"/>
                <a:cs typeface="+mn-lt"/>
              </a:rPr>
              <a:t> in 2021 from drunk driving. [1]</a:t>
            </a:r>
          </a:p>
          <a:p>
            <a:pPr marL="411480" lvl="1" indent="-205740">
              <a:lnSpc>
                <a:spcPct val="100000"/>
              </a:lnSpc>
              <a:spcBef>
                <a:spcPts val="0"/>
              </a:spcBef>
              <a:buFont typeface="Cambria" pitchFamily="34" charset="0"/>
            </a:pPr>
            <a:r>
              <a:rPr lang="en-US" sz="1600" b="1" dirty="0">
                <a:ea typeface="+mn-lt"/>
                <a:cs typeface="+mn-lt"/>
              </a:rPr>
              <a:t>$44 Billion</a:t>
            </a:r>
            <a:r>
              <a:rPr lang="en-US" sz="1600" dirty="0">
                <a:ea typeface="+mn-lt"/>
                <a:cs typeface="+mn-lt"/>
              </a:rPr>
              <a:t> in annual damages due to alcohol-related crashes. [12]</a:t>
            </a:r>
          </a:p>
          <a:p>
            <a:pPr marL="411480" lvl="1" indent="-205740">
              <a:lnSpc>
                <a:spcPct val="100000"/>
              </a:lnSpc>
              <a:spcBef>
                <a:spcPts val="0"/>
              </a:spcBef>
              <a:buFont typeface="Cambria" pitchFamily="34" charset="0"/>
            </a:pPr>
            <a:endParaRPr lang="en-US" sz="1600" dirty="0">
              <a:ea typeface="Cambria"/>
            </a:endParaRPr>
          </a:p>
          <a:p>
            <a:pPr marL="411480" lvl="1" indent="-205740">
              <a:lnSpc>
                <a:spcPct val="100000"/>
              </a:lnSpc>
              <a:spcBef>
                <a:spcPts val="0"/>
              </a:spcBef>
              <a:buFont typeface="Cambria" pitchFamily="34" charset="0"/>
            </a:pPr>
            <a:endParaRPr lang="en-US" sz="1800" dirty="0">
              <a:ea typeface="Cambria"/>
            </a:endParaRPr>
          </a:p>
          <a:p>
            <a:pPr marL="411480" lvl="1" indent="-205740">
              <a:lnSpc>
                <a:spcPct val="100000"/>
              </a:lnSpc>
              <a:spcBef>
                <a:spcPts val="0"/>
              </a:spcBef>
              <a:buFont typeface="Cambria" pitchFamily="34" charset="0"/>
            </a:pPr>
            <a:endParaRPr lang="en-US" sz="1800" dirty="0">
              <a:ea typeface="Cambria"/>
            </a:endParaRP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Benson Lin</a:t>
            </a:r>
            <a:endParaRPr lang="en-US" dirty="0"/>
          </a:p>
        </p:txBody>
      </p:sp>
      <p:sp>
        <p:nvSpPr>
          <p:cNvPr id="12" name="Title 1">
            <a:extLst>
              <a:ext uri="{FF2B5EF4-FFF2-40B4-BE49-F238E27FC236}">
                <a16:creationId xmlns:a16="http://schemas.microsoft.com/office/drawing/2014/main" id="{918E5599-AA8B-DA2E-D401-22F7DB37BE61}"/>
              </a:ext>
            </a:extLst>
          </p:cNvPr>
          <p:cNvSpPr txBox="1">
            <a:spLocks/>
          </p:cNvSpPr>
          <p:nvPr/>
        </p:nvSpPr>
        <p:spPr>
          <a:xfrm>
            <a:off x="5074813" y="4230941"/>
            <a:ext cx="3935668" cy="913108"/>
          </a:xfrm>
          <a:prstGeom prst="rect">
            <a:avLst/>
          </a:prstGeom>
          <a:effectLst/>
        </p:spPr>
        <p:txBody>
          <a:bodyPr vert="horz" lIns="91436" tIns="45718" rIns="91436" bIns="45718" rtlCol="0" anchor="ctr" anchorCtr="0">
            <a:normAutofit/>
          </a:bodyPr>
          <a:lst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a:lstStyle>
          <a:p>
            <a:pPr algn="ctr"/>
            <a:r>
              <a:rPr lang="en-US" sz="1600">
                <a:ea typeface="Cambria"/>
              </a:rPr>
              <a:t>[14] Show THE REASONS BEHIND CAR CRASHES</a:t>
            </a:r>
          </a:p>
        </p:txBody>
      </p:sp>
      <p:pic>
        <p:nvPicPr>
          <p:cNvPr id="13" name="Picture 12" descr="A pie chart with text&#10;&#10;Description automatically generated">
            <a:extLst>
              <a:ext uri="{FF2B5EF4-FFF2-40B4-BE49-F238E27FC236}">
                <a16:creationId xmlns:a16="http://schemas.microsoft.com/office/drawing/2014/main" id="{8633D874-A289-EB51-8DB4-25D9DEEFF4B3}"/>
              </a:ext>
            </a:extLst>
          </p:cNvPr>
          <p:cNvPicPr>
            <a:picLocks noChangeAspect="1"/>
          </p:cNvPicPr>
          <p:nvPr/>
        </p:nvPicPr>
        <p:blipFill>
          <a:blip r:embed="rId3"/>
          <a:stretch>
            <a:fillRect/>
          </a:stretch>
        </p:blipFill>
        <p:spPr>
          <a:xfrm>
            <a:off x="4681297" y="1011015"/>
            <a:ext cx="4329354" cy="3123604"/>
          </a:xfrm>
          <a:prstGeom prst="rect">
            <a:avLst/>
          </a:prstGeom>
        </p:spPr>
      </p:pic>
    </p:spTree>
    <p:extLst>
      <p:ext uri="{BB962C8B-B14F-4D97-AF65-F5344CB8AC3E}">
        <p14:creationId xmlns:p14="http://schemas.microsoft.com/office/powerpoint/2010/main" val="2959529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371396"/>
            <a:ext cx="8844552" cy="919123"/>
          </a:xfrm>
        </p:spPr>
        <p:txBody>
          <a:bodyPr>
            <a:normAutofit/>
          </a:bodyPr>
          <a:lstStyle/>
          <a:p>
            <a:r>
              <a:rPr lang="en-US" dirty="0">
                <a:solidFill>
                  <a:srgbClr val="FFFFFF"/>
                </a:solidFill>
                <a:latin typeface="Cambria"/>
                <a:ea typeface="Cambria"/>
                <a:cs typeface="+mj-lt"/>
              </a:rPr>
              <a:t>REDUCES ACCIDENTS </a:t>
            </a:r>
            <a:endParaRPr lang="en-US" dirty="0">
              <a:ea typeface="Cambria"/>
            </a:endParaRPr>
          </a:p>
        </p:txBody>
      </p:sp>
      <p:sp>
        <p:nvSpPr>
          <p:cNvPr id="3" name="Content Placeholder 2"/>
          <p:cNvSpPr>
            <a:spLocks noGrp="1"/>
          </p:cNvSpPr>
          <p:nvPr>
            <p:ph sz="half" idx="1"/>
          </p:nvPr>
        </p:nvSpPr>
        <p:spPr>
          <a:xfrm>
            <a:off x="166255" y="1068865"/>
            <a:ext cx="4536520" cy="3352800"/>
          </a:xfrm>
        </p:spPr>
        <p:txBody>
          <a:bodyPr vert="horz" lIns="91436" tIns="45718" rIns="91436" bIns="45718" rtlCol="0" anchor="t">
            <a:noAutofit/>
          </a:bodyPr>
          <a:lstStyle/>
          <a:p>
            <a:pPr marL="205740" indent="-205740">
              <a:lnSpc>
                <a:spcPct val="100000"/>
              </a:lnSpc>
              <a:spcBef>
                <a:spcPts val="0"/>
              </a:spcBef>
            </a:pPr>
            <a:r>
              <a:rPr lang="en-US" i="1" u="sng" dirty="0">
                <a:solidFill>
                  <a:srgbClr val="FFC000"/>
                </a:solidFill>
                <a:latin typeface="Cambria"/>
                <a:ea typeface="+mn-lt"/>
                <a:cs typeface="+mn-lt"/>
              </a:rPr>
              <a:t>AV IMPROVES ROAD SAFETY</a:t>
            </a:r>
            <a:endParaRPr lang="en-US" i="1" u="sng" dirty="0">
              <a:solidFill>
                <a:srgbClr val="FFC000"/>
              </a:solidFill>
              <a:latin typeface="Cambria"/>
              <a:ea typeface="Cambria"/>
              <a:cs typeface="Calibri"/>
            </a:endParaRPr>
          </a:p>
          <a:p>
            <a:pPr marL="411480" lvl="1" indent="-205740">
              <a:lnSpc>
                <a:spcPct val="100000"/>
              </a:lnSpc>
              <a:spcBef>
                <a:spcPts val="0"/>
              </a:spcBef>
            </a:pPr>
            <a:r>
              <a:rPr lang="en-US" sz="1800" dirty="0">
                <a:solidFill>
                  <a:srgbClr val="FFFFFF"/>
                </a:solidFill>
                <a:ea typeface="+mn-lt"/>
                <a:cs typeface="+mn-lt"/>
              </a:rPr>
              <a:t>Fewer pedestrian accidents: </a:t>
            </a:r>
            <a:r>
              <a:rPr lang="en-US" sz="1800" b="1" dirty="0">
                <a:solidFill>
                  <a:srgbClr val="FFFFFF"/>
                </a:solidFill>
                <a:ea typeface="+mn-lt"/>
                <a:cs typeface="+mn-lt"/>
              </a:rPr>
              <a:t>0% for AVs</a:t>
            </a:r>
            <a:r>
              <a:rPr lang="en-US" sz="1800" dirty="0">
                <a:solidFill>
                  <a:srgbClr val="FFFFFF"/>
                </a:solidFill>
                <a:ea typeface="+mn-lt"/>
                <a:cs typeface="+mn-lt"/>
              </a:rPr>
              <a:t> vs. </a:t>
            </a:r>
            <a:r>
              <a:rPr lang="en-US" sz="1800" b="1" dirty="0">
                <a:solidFill>
                  <a:srgbClr val="FFFFFF"/>
                </a:solidFill>
                <a:ea typeface="+mn-lt"/>
                <a:cs typeface="+mn-lt"/>
              </a:rPr>
              <a:t>16.3% for human drivers</a:t>
            </a:r>
            <a:endParaRPr lang="en-US" sz="1800" dirty="0">
              <a:solidFill>
                <a:srgbClr val="FFFFFF"/>
              </a:solidFill>
              <a:latin typeface="Cambria"/>
              <a:ea typeface="Cambria"/>
              <a:cs typeface="Calibri"/>
            </a:endParaRPr>
          </a:p>
          <a:p>
            <a:pPr marL="411480" lvl="1" indent="-205740">
              <a:lnSpc>
                <a:spcPct val="100000"/>
              </a:lnSpc>
              <a:spcBef>
                <a:spcPts val="0"/>
              </a:spcBef>
            </a:pPr>
            <a:r>
              <a:rPr lang="en-US" sz="1800" dirty="0">
                <a:solidFill>
                  <a:srgbClr val="FFFFFF"/>
                </a:solidFill>
                <a:ea typeface="+mn-lt"/>
                <a:cs typeface="+mn-lt"/>
              </a:rPr>
              <a:t>Drastic reduction in T-bone collisions: 5.7% for AVs vs. 25.8% for humans</a:t>
            </a:r>
            <a:endParaRPr lang="en-US" sz="1800" b="1" dirty="0">
              <a:solidFill>
                <a:srgbClr val="FFFFFF"/>
              </a:solidFill>
              <a:latin typeface="Cambria"/>
              <a:ea typeface="Cambria"/>
              <a:cs typeface="Calibri"/>
            </a:endParaRPr>
          </a:p>
          <a:p>
            <a:pPr marL="411480" lvl="1" indent="-205740">
              <a:lnSpc>
                <a:spcPct val="100000"/>
              </a:lnSpc>
              <a:spcBef>
                <a:spcPts val="0"/>
              </a:spcBef>
              <a:buFont typeface="Cambria" pitchFamily="18" charset="0"/>
              <a:buChar char="–"/>
            </a:pPr>
            <a:r>
              <a:rPr lang="en-US" sz="1800" dirty="0">
                <a:solidFill>
                  <a:srgbClr val="FFFFFF"/>
                </a:solidFill>
                <a:ea typeface="+mn-lt"/>
                <a:cs typeface="+mn-lt"/>
              </a:rPr>
              <a:t>Majority of AV accidents are rear-end collisions (</a:t>
            </a:r>
            <a:r>
              <a:rPr lang="en-US" sz="1800" b="1" dirty="0">
                <a:solidFill>
                  <a:srgbClr val="FFFFFF"/>
                </a:solidFill>
                <a:ea typeface="+mn-lt"/>
                <a:cs typeface="+mn-lt"/>
              </a:rPr>
              <a:t>64%</a:t>
            </a:r>
            <a:r>
              <a:rPr lang="en-US" sz="1800" dirty="0">
                <a:solidFill>
                  <a:srgbClr val="FFFFFF"/>
                </a:solidFill>
                <a:ea typeface="+mn-lt"/>
                <a:cs typeface="+mn-lt"/>
              </a:rPr>
              <a:t>)</a:t>
            </a:r>
          </a:p>
          <a:p>
            <a:pPr marL="411480" lvl="1" indent="-205740">
              <a:lnSpc>
                <a:spcPct val="100000"/>
              </a:lnSpc>
              <a:spcBef>
                <a:spcPts val="0"/>
              </a:spcBef>
              <a:buFont typeface="Cambria" pitchFamily="34" charset="0"/>
              <a:buChar char="–"/>
            </a:pPr>
            <a:endParaRPr lang="en-US" i="1" dirty="0">
              <a:solidFill>
                <a:srgbClr val="FFFFFF"/>
              </a:solidFill>
              <a:latin typeface="Cambria"/>
              <a:ea typeface="Calibri"/>
              <a:cs typeface="Calibri"/>
            </a:endParaRPr>
          </a:p>
          <a:p>
            <a:pPr marL="205740" indent="-205740">
              <a:lnSpc>
                <a:spcPct val="100000"/>
              </a:lnSpc>
              <a:spcBef>
                <a:spcPts val="0"/>
              </a:spcBef>
            </a:pPr>
            <a:r>
              <a:rPr lang="en-US" i="1" u="sng" dirty="0">
                <a:solidFill>
                  <a:srgbClr val="FFC000"/>
                </a:solidFill>
                <a:latin typeface="Cambria"/>
                <a:ea typeface="Calibri"/>
                <a:cs typeface="Calibri"/>
              </a:rPr>
              <a:t>SIGNIFICANT REDUCTIONS</a:t>
            </a:r>
          </a:p>
          <a:p>
            <a:pPr marL="411480" lvl="1" indent="-205740">
              <a:lnSpc>
                <a:spcPct val="100000"/>
              </a:lnSpc>
              <a:spcBef>
                <a:spcPts val="0"/>
              </a:spcBef>
              <a:buFont typeface="Cambria" pitchFamily="34" charset="0"/>
            </a:pPr>
            <a:r>
              <a:rPr lang="en-US" sz="1800" b="1" dirty="0">
                <a:ea typeface="+mn-lt"/>
                <a:cs typeface="+mn-lt"/>
              </a:rPr>
              <a:t>Rear-End Collisions:</a:t>
            </a:r>
            <a:r>
              <a:rPr lang="en-US" sz="1800" dirty="0">
                <a:ea typeface="+mn-lt"/>
                <a:cs typeface="+mn-lt"/>
              </a:rPr>
              <a:t> Reduced by 25.17% (4,763 accidents) [16]</a:t>
            </a:r>
            <a:endParaRPr lang="en-US" sz="1800" dirty="0">
              <a:latin typeface="Cambria"/>
              <a:ea typeface="Calibri"/>
              <a:cs typeface="Calibri"/>
            </a:endParaRPr>
          </a:p>
          <a:p>
            <a:pPr marL="411480" lvl="1" indent="-205740">
              <a:lnSpc>
                <a:spcPct val="100000"/>
              </a:lnSpc>
              <a:spcBef>
                <a:spcPts val="0"/>
              </a:spcBef>
              <a:buFont typeface="Cambria" pitchFamily="34" charset="0"/>
            </a:pPr>
            <a:r>
              <a:rPr lang="en-US" sz="1800" b="1" dirty="0">
                <a:latin typeface="Cambria"/>
                <a:ea typeface="Calibri"/>
                <a:cs typeface="Calibri"/>
              </a:rPr>
              <a:t>Intersection Accidents:</a:t>
            </a:r>
            <a:r>
              <a:rPr lang="en-US" sz="1800" dirty="0">
                <a:latin typeface="Cambria"/>
                <a:ea typeface="Calibri"/>
                <a:cs typeface="Calibri"/>
              </a:rPr>
              <a:t> Reduced by 31.7% (5999) accidents [16]</a:t>
            </a:r>
          </a:p>
          <a:p>
            <a:pPr marL="411480" lvl="1" indent="-205740">
              <a:lnSpc>
                <a:spcPct val="100000"/>
              </a:lnSpc>
              <a:spcBef>
                <a:spcPts val="0"/>
              </a:spcBef>
              <a:buFont typeface="Cambria" pitchFamily="34" charset="0"/>
            </a:pPr>
            <a:r>
              <a:rPr lang="en-US" sz="1800" b="1" dirty="0">
                <a:ea typeface="+mn-lt"/>
                <a:cs typeface="+mn-lt"/>
              </a:rPr>
              <a:t>Total Reduction:</a:t>
            </a:r>
            <a:r>
              <a:rPr lang="en-US" sz="1800" dirty="0">
                <a:ea typeface="+mn-lt"/>
                <a:cs typeface="+mn-lt"/>
              </a:rPr>
              <a:t> 18,925 accidents. [16]</a:t>
            </a:r>
            <a:endParaRPr lang="en-US" sz="1800" dirty="0">
              <a:latin typeface="Cambria"/>
              <a:ea typeface="Calibri"/>
              <a:cs typeface="Calibri"/>
            </a:endParaRPr>
          </a:p>
          <a:p>
            <a:pPr marL="411480" lvl="1" indent="-205740">
              <a:lnSpc>
                <a:spcPct val="100000"/>
              </a:lnSpc>
              <a:spcBef>
                <a:spcPts val="0"/>
              </a:spcBef>
              <a:buFont typeface="Cambria" pitchFamily="34" charset="0"/>
            </a:pPr>
            <a:endParaRPr lang="en-US" sz="1800" dirty="0">
              <a:latin typeface="Cambria"/>
              <a:ea typeface="Calibri"/>
              <a:cs typeface="Calibri"/>
            </a:endParaRP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Benson Lin</a:t>
            </a:r>
            <a:endParaRPr lang="en-US" dirty="0"/>
          </a:p>
        </p:txBody>
      </p:sp>
      <p:pic>
        <p:nvPicPr>
          <p:cNvPr id="8" name="Picture 7" descr="A graph of a number of blue squares&#10;&#10;Description automatically generated">
            <a:extLst>
              <a:ext uri="{FF2B5EF4-FFF2-40B4-BE49-F238E27FC236}">
                <a16:creationId xmlns:a16="http://schemas.microsoft.com/office/drawing/2014/main" id="{AEA8914B-D565-AD0D-3BED-5D98093953CE}"/>
              </a:ext>
            </a:extLst>
          </p:cNvPr>
          <p:cNvPicPr>
            <a:picLocks noChangeAspect="1"/>
          </p:cNvPicPr>
          <p:nvPr/>
        </p:nvPicPr>
        <p:blipFill>
          <a:blip r:embed="rId3"/>
          <a:stretch>
            <a:fillRect/>
          </a:stretch>
        </p:blipFill>
        <p:spPr>
          <a:xfrm>
            <a:off x="4705439" y="920523"/>
            <a:ext cx="4124495" cy="3124977"/>
          </a:xfrm>
          <a:prstGeom prst="rect">
            <a:avLst/>
          </a:prstGeom>
        </p:spPr>
      </p:pic>
      <p:sp>
        <p:nvSpPr>
          <p:cNvPr id="10" name="Title 1">
            <a:extLst>
              <a:ext uri="{FF2B5EF4-FFF2-40B4-BE49-F238E27FC236}">
                <a16:creationId xmlns:a16="http://schemas.microsoft.com/office/drawing/2014/main" id="{88933847-2ABB-A435-9ED5-65B5A78E2843}"/>
              </a:ext>
            </a:extLst>
          </p:cNvPr>
          <p:cNvSpPr txBox="1">
            <a:spLocks/>
          </p:cNvSpPr>
          <p:nvPr/>
        </p:nvSpPr>
        <p:spPr>
          <a:xfrm>
            <a:off x="5090988" y="3966757"/>
            <a:ext cx="3935668" cy="913108"/>
          </a:xfrm>
          <a:prstGeom prst="rect">
            <a:avLst/>
          </a:prstGeom>
          <a:effectLst/>
        </p:spPr>
        <p:txBody>
          <a:bodyPr vert="horz" lIns="91436" tIns="45718" rIns="91436" bIns="45718" rtlCol="0" anchor="ctr" anchorCtr="0">
            <a:normAutofit/>
          </a:bodyPr>
          <a:lst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a:lstStyle>
          <a:p>
            <a:pPr algn="ctr"/>
            <a:r>
              <a:rPr lang="en-US" sz="1600" dirty="0">
                <a:ea typeface="Cambria"/>
              </a:rPr>
              <a:t>[16] HUGE POTENTIAL FOR REDUCING ACCIDENTS</a:t>
            </a:r>
          </a:p>
        </p:txBody>
      </p:sp>
    </p:spTree>
    <p:extLst>
      <p:ext uri="{BB962C8B-B14F-4D97-AF65-F5344CB8AC3E}">
        <p14:creationId xmlns:p14="http://schemas.microsoft.com/office/powerpoint/2010/main" val="613019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0286" y="3944776"/>
            <a:ext cx="3935668" cy="913108"/>
          </a:xfrm>
        </p:spPr>
        <p:txBody>
          <a:bodyPr>
            <a:normAutofit/>
          </a:bodyPr>
          <a:lstStyle/>
          <a:p>
            <a:pPr algn="ctr"/>
            <a:r>
              <a:rPr lang="en-US" sz="1600" dirty="0">
                <a:ea typeface="Cambria"/>
              </a:rPr>
              <a:t>[8] CONGESTIONS wastes significant time and resources</a:t>
            </a:r>
          </a:p>
        </p:txBody>
      </p:sp>
      <p:sp>
        <p:nvSpPr>
          <p:cNvPr id="3" name="Content Placeholder 2"/>
          <p:cNvSpPr>
            <a:spLocks noGrp="1"/>
          </p:cNvSpPr>
          <p:nvPr>
            <p:ph sz="half" idx="1"/>
          </p:nvPr>
        </p:nvSpPr>
        <p:spPr>
          <a:xfrm>
            <a:off x="166255" y="1177497"/>
            <a:ext cx="4536520" cy="3352800"/>
          </a:xfrm>
        </p:spPr>
        <p:txBody>
          <a:bodyPr vert="horz" lIns="91436" tIns="45718" rIns="91436" bIns="45718" rtlCol="0" anchor="t">
            <a:noAutofit/>
          </a:bodyPr>
          <a:lstStyle/>
          <a:p>
            <a:pPr marL="205740" indent="-205740">
              <a:lnSpc>
                <a:spcPct val="100000"/>
              </a:lnSpc>
              <a:spcBef>
                <a:spcPts val="0"/>
              </a:spcBef>
            </a:pPr>
            <a:r>
              <a:rPr lang="en-US" i="1" u="sng" dirty="0">
                <a:solidFill>
                  <a:srgbClr val="FFC000"/>
                </a:solidFill>
                <a:latin typeface="Cambria"/>
                <a:ea typeface="Cambria"/>
                <a:cs typeface="Calibri"/>
              </a:rPr>
              <a:t>SIGNIFICANT ECONOMIC CONCERNS </a:t>
            </a:r>
          </a:p>
          <a:p>
            <a:pPr marL="411480" lvl="1" indent="-205740">
              <a:lnSpc>
                <a:spcPct val="100000"/>
              </a:lnSpc>
              <a:spcBef>
                <a:spcPts val="0"/>
              </a:spcBef>
            </a:pPr>
            <a:r>
              <a:rPr lang="en-US" sz="1800" dirty="0">
                <a:latin typeface="Cambria"/>
                <a:ea typeface="Cambria"/>
                <a:cs typeface="Calibri"/>
              </a:rPr>
              <a:t>In 2017, congestion cost the economy $166 billion [4]</a:t>
            </a:r>
          </a:p>
          <a:p>
            <a:pPr marL="411480" lvl="1" indent="-205740">
              <a:lnSpc>
                <a:spcPct val="100000"/>
              </a:lnSpc>
              <a:spcBef>
                <a:spcPts val="0"/>
              </a:spcBef>
            </a:pPr>
            <a:r>
              <a:rPr lang="en-US" sz="1800" dirty="0">
                <a:solidFill>
                  <a:srgbClr val="FFFFFF"/>
                </a:solidFill>
                <a:latin typeface="Cambria"/>
                <a:ea typeface="Cambria"/>
                <a:cs typeface="Calibri"/>
              </a:rPr>
              <a:t>Average drivers paid $134 more for fuel in 2022 than 2021. [5]</a:t>
            </a:r>
          </a:p>
          <a:p>
            <a:pPr marL="411480" lvl="1" indent="-205740">
              <a:lnSpc>
                <a:spcPct val="100000"/>
              </a:lnSpc>
              <a:spcBef>
                <a:spcPts val="0"/>
              </a:spcBef>
            </a:pPr>
            <a:endParaRPr lang="en-US" dirty="0">
              <a:solidFill>
                <a:srgbClr val="FFFFFF"/>
              </a:solidFill>
              <a:latin typeface="Cambria"/>
              <a:ea typeface="Cambria"/>
              <a:cs typeface="Calibri"/>
            </a:endParaRPr>
          </a:p>
          <a:p>
            <a:pPr marL="411480" lvl="1" indent="-205740">
              <a:lnSpc>
                <a:spcPct val="100000"/>
              </a:lnSpc>
              <a:spcBef>
                <a:spcPts val="0"/>
              </a:spcBef>
            </a:pPr>
            <a:endParaRPr lang="en-US" dirty="0">
              <a:solidFill>
                <a:srgbClr val="FFFFFF"/>
              </a:solidFill>
              <a:latin typeface="Cambria"/>
              <a:ea typeface="Cambria"/>
              <a:cs typeface="Calibri"/>
            </a:endParaRPr>
          </a:p>
          <a:p>
            <a:pPr marL="205740" indent="-205740">
              <a:lnSpc>
                <a:spcPct val="100000"/>
              </a:lnSpc>
              <a:spcBef>
                <a:spcPts val="0"/>
              </a:spcBef>
            </a:pPr>
            <a:r>
              <a:rPr lang="en-US" i="1" u="sng" dirty="0">
                <a:solidFill>
                  <a:srgbClr val="FFC000"/>
                </a:solidFill>
                <a:latin typeface="Cambria"/>
                <a:ea typeface="Calibri"/>
                <a:cs typeface="Calibri"/>
              </a:rPr>
              <a:t>TIME AND FUEL WASTED FOR AVG DRIVER</a:t>
            </a:r>
          </a:p>
          <a:p>
            <a:pPr marL="411480" lvl="1" indent="-205740">
              <a:lnSpc>
                <a:spcPct val="100000"/>
              </a:lnSpc>
              <a:spcBef>
                <a:spcPts val="0"/>
              </a:spcBef>
              <a:buFont typeface="Cambria" pitchFamily="34" charset="0"/>
              <a:buChar char="–"/>
            </a:pPr>
            <a:r>
              <a:rPr lang="en-US" sz="1800" dirty="0">
                <a:solidFill>
                  <a:srgbClr val="FFFFFF"/>
                </a:solidFill>
                <a:latin typeface="Cambria"/>
                <a:ea typeface="Calibri"/>
                <a:cs typeface="Calibri"/>
              </a:rPr>
              <a:t>Spent 54 hours per year stuck in traffic [4]</a:t>
            </a:r>
          </a:p>
          <a:p>
            <a:pPr marL="411480" lvl="1" indent="-205740">
              <a:lnSpc>
                <a:spcPct val="100000"/>
              </a:lnSpc>
              <a:spcBef>
                <a:spcPts val="0"/>
              </a:spcBef>
              <a:buFont typeface="Cambria" pitchFamily="34" charset="0"/>
              <a:buChar char="–"/>
            </a:pPr>
            <a:r>
              <a:rPr lang="en-US" sz="1800" dirty="0">
                <a:solidFill>
                  <a:srgbClr val="FFFFFF"/>
                </a:solidFill>
                <a:latin typeface="Cambria"/>
                <a:ea typeface="Calibri"/>
                <a:cs typeface="Calibri"/>
              </a:rPr>
              <a:t>Wasted 21 gallons of fuel [4]</a:t>
            </a:r>
          </a:p>
          <a:p>
            <a:pPr marL="411480" lvl="1" indent="-205740">
              <a:lnSpc>
                <a:spcPct val="100000"/>
              </a:lnSpc>
              <a:spcBef>
                <a:spcPts val="0"/>
              </a:spcBef>
              <a:buFont typeface="Cambria" pitchFamily="34" charset="0"/>
              <a:buChar char="–"/>
            </a:pPr>
            <a:endParaRPr lang="en-US" sz="1800" dirty="0">
              <a:solidFill>
                <a:srgbClr val="FFFFFF"/>
              </a:solidFill>
              <a:latin typeface="Cambria"/>
              <a:ea typeface="Calibri"/>
              <a:cs typeface="Calibri"/>
            </a:endParaRPr>
          </a:p>
          <a:p>
            <a:pPr marL="411480" lvl="1" indent="-205740">
              <a:lnSpc>
                <a:spcPct val="100000"/>
              </a:lnSpc>
              <a:spcBef>
                <a:spcPts val="0"/>
              </a:spcBef>
              <a:buFont typeface="Cambria" pitchFamily="34" charset="0"/>
              <a:buChar char="–"/>
            </a:pPr>
            <a:endParaRPr lang="en-US" sz="1800" dirty="0">
              <a:solidFill>
                <a:srgbClr val="FFFFFF"/>
              </a:solidFill>
              <a:latin typeface="Cambria"/>
              <a:ea typeface="Calibri"/>
              <a:cs typeface="Calibri"/>
            </a:endParaRP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Benson Lin</a:t>
            </a:r>
            <a:endParaRPr lang="en-US" dirty="0"/>
          </a:p>
        </p:txBody>
      </p:sp>
      <p:pic>
        <p:nvPicPr>
          <p:cNvPr id="11" name="Picture 10" descr="A graph of different colored bars&#10;&#10;Description automatically generated">
            <a:extLst>
              <a:ext uri="{FF2B5EF4-FFF2-40B4-BE49-F238E27FC236}">
                <a16:creationId xmlns:a16="http://schemas.microsoft.com/office/drawing/2014/main" id="{EAE9D3CC-5A5D-A87A-56E6-28C888CB49F4}"/>
              </a:ext>
            </a:extLst>
          </p:cNvPr>
          <p:cNvPicPr>
            <a:picLocks noChangeAspect="1"/>
          </p:cNvPicPr>
          <p:nvPr/>
        </p:nvPicPr>
        <p:blipFill>
          <a:blip r:embed="rId3"/>
          <a:stretch>
            <a:fillRect/>
          </a:stretch>
        </p:blipFill>
        <p:spPr>
          <a:xfrm>
            <a:off x="4918572" y="1283828"/>
            <a:ext cx="3607299" cy="2726984"/>
          </a:xfrm>
          <a:prstGeom prst="rect">
            <a:avLst/>
          </a:prstGeom>
        </p:spPr>
      </p:pic>
      <p:sp>
        <p:nvSpPr>
          <p:cNvPr id="13" name="Title 1">
            <a:extLst>
              <a:ext uri="{FF2B5EF4-FFF2-40B4-BE49-F238E27FC236}">
                <a16:creationId xmlns:a16="http://schemas.microsoft.com/office/drawing/2014/main" id="{5E11C22C-1AA3-944F-9489-7E38E9A246D8}"/>
              </a:ext>
            </a:extLst>
          </p:cNvPr>
          <p:cNvSpPr txBox="1">
            <a:spLocks/>
          </p:cNvSpPr>
          <p:nvPr/>
        </p:nvSpPr>
        <p:spPr>
          <a:xfrm>
            <a:off x="318655" y="523796"/>
            <a:ext cx="8844552" cy="919123"/>
          </a:xfrm>
          <a:prstGeom prst="rect">
            <a:avLst/>
          </a:prstGeom>
          <a:effectLst/>
        </p:spPr>
        <p:txBody>
          <a:bodyPr vert="horz" lIns="91436" tIns="45718" rIns="91436" bIns="45718" rtlCol="0" anchor="ctr" anchorCtr="0">
            <a:normAutofit/>
          </a:bodyPr>
          <a:lst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a:lstStyle>
          <a:p>
            <a:r>
              <a:rPr lang="en-US">
                <a:ea typeface="Cambria"/>
              </a:rPr>
              <a:t>Traffic congestions = COST + fuel + TIME WASTED</a:t>
            </a:r>
            <a:endParaRPr lang="en-US" dirty="0"/>
          </a:p>
        </p:txBody>
      </p:sp>
    </p:spTree>
    <p:extLst>
      <p:ext uri="{BB962C8B-B14F-4D97-AF65-F5344CB8AC3E}">
        <p14:creationId xmlns:p14="http://schemas.microsoft.com/office/powerpoint/2010/main" val="4233712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B184FB-3CA3-A84C-9DE0-B9D7B7DCDA7C}"/>
              </a:ext>
            </a:extLst>
          </p:cNvPr>
          <p:cNvSpPr>
            <a:spLocks noGrp="1"/>
          </p:cNvSpPr>
          <p:nvPr>
            <p:ph type="title"/>
          </p:nvPr>
        </p:nvSpPr>
        <p:spPr/>
        <p:txBody>
          <a:bodyPr/>
          <a:lstStyle/>
          <a:p>
            <a:r>
              <a:rPr lang="en-US" dirty="0"/>
              <a:t>Grades</a:t>
            </a:r>
            <a:br>
              <a:rPr lang="en-US" dirty="0"/>
            </a:br>
            <a:r>
              <a:rPr lang="en-US" dirty="0"/>
              <a:t>To Date</a:t>
            </a:r>
          </a:p>
        </p:txBody>
      </p:sp>
      <p:sp>
        <p:nvSpPr>
          <p:cNvPr id="3" name="Content Placeholder 2">
            <a:extLst>
              <a:ext uri="{FF2B5EF4-FFF2-40B4-BE49-F238E27FC236}">
                <a16:creationId xmlns:a16="http://schemas.microsoft.com/office/drawing/2014/main" id="{441F7036-20FB-024E-8014-FAB323652A70}"/>
              </a:ext>
            </a:extLst>
          </p:cNvPr>
          <p:cNvSpPr>
            <a:spLocks noGrp="1"/>
          </p:cNvSpPr>
          <p:nvPr>
            <p:ph sz="half" idx="1"/>
          </p:nvPr>
        </p:nvSpPr>
        <p:spPr>
          <a:xfrm>
            <a:off x="685800" y="1352551"/>
            <a:ext cx="2318712" cy="3352800"/>
          </a:xfrm>
        </p:spPr>
        <p:txBody>
          <a:bodyPr/>
          <a:lstStyle/>
          <a:p>
            <a:pPr marL="0" indent="0">
              <a:buNone/>
            </a:pPr>
            <a:r>
              <a:rPr lang="en-US" dirty="0"/>
              <a:t>44 Max Possible</a:t>
            </a:r>
          </a:p>
          <a:p>
            <a:pPr marL="0" indent="0">
              <a:buNone/>
            </a:pPr>
            <a:r>
              <a:rPr lang="en-US" dirty="0"/>
              <a:t>- Discussion 1-10</a:t>
            </a:r>
            <a:br>
              <a:rPr lang="en-US" dirty="0"/>
            </a:br>
            <a:r>
              <a:rPr lang="en-US" dirty="0"/>
              <a:t>- Papers 1-3</a:t>
            </a:r>
          </a:p>
        </p:txBody>
      </p:sp>
      <p:sp>
        <p:nvSpPr>
          <p:cNvPr id="5" name="Footer Placeholder 4">
            <a:extLst>
              <a:ext uri="{FF2B5EF4-FFF2-40B4-BE49-F238E27FC236}">
                <a16:creationId xmlns:a16="http://schemas.microsoft.com/office/drawing/2014/main" id="{7E07422E-793C-6B4B-8DBC-95168E5DBA51}"/>
              </a:ext>
            </a:extLst>
          </p:cNvPr>
          <p:cNvSpPr>
            <a:spLocks noGrp="1"/>
          </p:cNvSpPr>
          <p:nvPr>
            <p:ph type="ftr" sz="quarter" idx="11"/>
          </p:nvPr>
        </p:nvSpPr>
        <p:spPr/>
        <p:txBody>
          <a:bodyPr/>
          <a:lstStyle/>
          <a:p>
            <a:r>
              <a:rPr lang="sk-SK"/>
              <a:t>© 2024 Keith A. Pray</a:t>
            </a:r>
            <a:endParaRPr lang="en-US" dirty="0"/>
          </a:p>
        </p:txBody>
      </p:sp>
      <p:sp>
        <p:nvSpPr>
          <p:cNvPr id="6" name="Slide Number Placeholder 5">
            <a:extLst>
              <a:ext uri="{FF2B5EF4-FFF2-40B4-BE49-F238E27FC236}">
                <a16:creationId xmlns:a16="http://schemas.microsoft.com/office/drawing/2014/main" id="{F4972E41-C8FD-884D-AAE3-A618B194726D}"/>
              </a:ext>
            </a:extLst>
          </p:cNvPr>
          <p:cNvSpPr>
            <a:spLocks noGrp="1"/>
          </p:cNvSpPr>
          <p:nvPr>
            <p:ph type="sldNum" sz="quarter" idx="12"/>
          </p:nvPr>
        </p:nvSpPr>
        <p:spPr/>
        <p:txBody>
          <a:bodyPr/>
          <a:lstStyle/>
          <a:p>
            <a:fld id="{A2A17EAB-8B51-5C40-8776-6683E51FA7A0}" type="slidenum">
              <a:rPr lang="en-US" smtClean="0"/>
              <a:t>3</a:t>
            </a:fld>
            <a:endParaRPr lang="en-US"/>
          </a:p>
        </p:txBody>
      </p:sp>
      <p:pic>
        <p:nvPicPr>
          <p:cNvPr id="11" name="Picture 10">
            <a:extLst>
              <a:ext uri="{FF2B5EF4-FFF2-40B4-BE49-F238E27FC236}">
                <a16:creationId xmlns:a16="http://schemas.microsoft.com/office/drawing/2014/main" id="{745B7015-36D7-24CD-9915-16320C6E3897}"/>
              </a:ext>
            </a:extLst>
          </p:cNvPr>
          <p:cNvPicPr>
            <a:picLocks noChangeAspect="1"/>
          </p:cNvPicPr>
          <p:nvPr/>
        </p:nvPicPr>
        <p:blipFill>
          <a:blip r:embed="rId3"/>
          <a:stretch>
            <a:fillRect/>
          </a:stretch>
        </p:blipFill>
        <p:spPr>
          <a:xfrm>
            <a:off x="2767054" y="336211"/>
            <a:ext cx="5691146" cy="4795528"/>
          </a:xfrm>
          <a:prstGeom prst="rect">
            <a:avLst/>
          </a:prstGeom>
        </p:spPr>
      </p:pic>
    </p:spTree>
    <p:extLst>
      <p:ext uri="{BB962C8B-B14F-4D97-AF65-F5344CB8AC3E}">
        <p14:creationId xmlns:p14="http://schemas.microsoft.com/office/powerpoint/2010/main" val="770339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371396"/>
            <a:ext cx="8844552" cy="919123"/>
          </a:xfrm>
        </p:spPr>
        <p:txBody>
          <a:bodyPr>
            <a:normAutofit/>
          </a:bodyPr>
          <a:lstStyle/>
          <a:p>
            <a:r>
              <a:rPr lang="en-US" dirty="0">
                <a:solidFill>
                  <a:srgbClr val="FFFFFF"/>
                </a:solidFill>
                <a:latin typeface="Cambria"/>
                <a:ea typeface="Cambria"/>
                <a:cs typeface="+mj-lt"/>
              </a:rPr>
              <a:t>REDUCING TRAFFIC CONGESTION </a:t>
            </a:r>
            <a:endParaRPr lang="en-US" dirty="0"/>
          </a:p>
        </p:txBody>
      </p:sp>
      <p:sp>
        <p:nvSpPr>
          <p:cNvPr id="3" name="Content Placeholder 2"/>
          <p:cNvSpPr>
            <a:spLocks noGrp="1"/>
          </p:cNvSpPr>
          <p:nvPr>
            <p:ph sz="half" idx="1"/>
          </p:nvPr>
        </p:nvSpPr>
        <p:spPr>
          <a:xfrm>
            <a:off x="166255" y="1177497"/>
            <a:ext cx="7893470" cy="3352800"/>
          </a:xfrm>
        </p:spPr>
        <p:txBody>
          <a:bodyPr vert="horz" lIns="91436" tIns="45718" rIns="91436" bIns="45718" rtlCol="0" anchor="t">
            <a:noAutofit/>
          </a:bodyPr>
          <a:lstStyle/>
          <a:p>
            <a:pPr marL="205740" indent="-205740">
              <a:lnSpc>
                <a:spcPct val="100000"/>
              </a:lnSpc>
              <a:spcBef>
                <a:spcPts val="0"/>
              </a:spcBef>
            </a:pPr>
            <a:r>
              <a:rPr lang="en-US" i="1" u="sng" dirty="0">
                <a:solidFill>
                  <a:srgbClr val="FFC000"/>
                </a:solidFill>
                <a:ea typeface="Cambria"/>
                <a:cs typeface="Calibri"/>
              </a:rPr>
              <a:t>REDUCING TRAFFIC WAVES &amp; INCREASING LANE CAPACITY</a:t>
            </a:r>
          </a:p>
          <a:p>
            <a:pPr marL="411480" lvl="1" indent="-205740">
              <a:lnSpc>
                <a:spcPct val="100000"/>
              </a:lnSpc>
              <a:spcBef>
                <a:spcPts val="0"/>
              </a:spcBef>
              <a:buFont typeface="Calibri" pitchFamily="18" charset="0"/>
              <a:buChar char="-"/>
            </a:pPr>
            <a:r>
              <a:rPr lang="en-US" sz="1600" dirty="0">
                <a:solidFill>
                  <a:srgbClr val="FFFFFF"/>
                </a:solidFill>
                <a:ea typeface="+mn-lt"/>
                <a:cs typeface="+mn-lt"/>
              </a:rPr>
              <a:t>According to a study by the UIUC, if just </a:t>
            </a:r>
            <a:r>
              <a:rPr lang="en-US" sz="1600" b="1" dirty="0">
                <a:solidFill>
                  <a:srgbClr val="FFFFFF"/>
                </a:solidFill>
                <a:ea typeface="+mn-lt"/>
                <a:cs typeface="+mn-lt"/>
              </a:rPr>
              <a:t>10% of cars</a:t>
            </a:r>
            <a:r>
              <a:rPr lang="en-US" sz="1600" dirty="0">
                <a:solidFill>
                  <a:srgbClr val="FFFFFF"/>
                </a:solidFill>
                <a:ea typeface="+mn-lt"/>
                <a:cs typeface="+mn-lt"/>
              </a:rPr>
              <a:t> on the road are autonomous, traffic congestion caused by human errors could be </a:t>
            </a:r>
            <a:r>
              <a:rPr lang="en-US" sz="1600" b="1" dirty="0">
                <a:solidFill>
                  <a:srgbClr val="FFFFFF"/>
                </a:solidFill>
                <a:ea typeface="+mn-lt"/>
                <a:cs typeface="+mn-lt"/>
              </a:rPr>
              <a:t>reduced by 40% </a:t>
            </a:r>
            <a:r>
              <a:rPr lang="en-US" sz="1600" dirty="0">
                <a:solidFill>
                  <a:srgbClr val="FFFFFF"/>
                </a:solidFill>
                <a:ea typeface="+mn-lt"/>
                <a:cs typeface="+mn-lt"/>
              </a:rPr>
              <a:t>[10]</a:t>
            </a:r>
          </a:p>
          <a:p>
            <a:pPr marL="411480" lvl="1" indent="-205740">
              <a:lnSpc>
                <a:spcPct val="100000"/>
              </a:lnSpc>
              <a:spcBef>
                <a:spcPts val="0"/>
              </a:spcBef>
              <a:buFont typeface="Calibri" pitchFamily="18" charset="0"/>
              <a:buChar char="-"/>
            </a:pPr>
            <a:endParaRPr lang="en-US" sz="1600" dirty="0">
              <a:solidFill>
                <a:srgbClr val="FFFFFF"/>
              </a:solidFill>
              <a:ea typeface="+mn-lt"/>
              <a:cs typeface="+mn-lt"/>
            </a:endParaRPr>
          </a:p>
          <a:p>
            <a:pPr marL="411480" lvl="1" indent="-205740">
              <a:lnSpc>
                <a:spcPct val="100000"/>
              </a:lnSpc>
              <a:spcBef>
                <a:spcPts val="0"/>
              </a:spcBef>
              <a:buFont typeface="Calibri" pitchFamily="18" charset="0"/>
              <a:buChar char="-"/>
            </a:pPr>
            <a:r>
              <a:rPr lang="en-US" sz="1600" dirty="0">
                <a:solidFill>
                  <a:srgbClr val="FFFFFF"/>
                </a:solidFill>
                <a:ea typeface="+mn-lt"/>
                <a:cs typeface="+mn-lt"/>
              </a:rPr>
              <a:t>AVs can increase lane capacity by </a:t>
            </a:r>
            <a:r>
              <a:rPr lang="en-US" sz="1600" b="1" dirty="0">
                <a:solidFill>
                  <a:srgbClr val="FFFFFF"/>
                </a:solidFill>
                <a:ea typeface="+mn-lt"/>
                <a:cs typeface="+mn-lt"/>
              </a:rPr>
              <a:t>1.78 times </a:t>
            </a:r>
            <a:r>
              <a:rPr lang="en-US" sz="1600" dirty="0">
                <a:solidFill>
                  <a:srgbClr val="FFFFFF"/>
                </a:solidFill>
                <a:ea typeface="+mn-lt"/>
                <a:cs typeface="+mn-lt"/>
              </a:rPr>
              <a:t>[6]</a:t>
            </a:r>
            <a:endParaRPr lang="en-US" sz="1600" b="1" dirty="0">
              <a:solidFill>
                <a:srgbClr val="FFFFFF"/>
              </a:solidFill>
              <a:ea typeface="+mn-lt"/>
              <a:cs typeface="Calibri"/>
            </a:endParaRPr>
          </a:p>
          <a:p>
            <a:pPr marL="411480" lvl="1" indent="-205740">
              <a:lnSpc>
                <a:spcPct val="100000"/>
              </a:lnSpc>
              <a:spcBef>
                <a:spcPts val="0"/>
              </a:spcBef>
              <a:buFont typeface="Calibri" pitchFamily="18" charset="0"/>
              <a:buChar char="-"/>
            </a:pPr>
            <a:endParaRPr lang="en-US" sz="1600" dirty="0">
              <a:solidFill>
                <a:srgbClr val="FFFFFF"/>
              </a:solidFill>
              <a:ea typeface="+mn-lt"/>
              <a:cs typeface="+mn-lt"/>
            </a:endParaRPr>
          </a:p>
          <a:p>
            <a:pPr marL="205740" indent="-205740">
              <a:lnSpc>
                <a:spcPct val="100000"/>
              </a:lnSpc>
              <a:spcBef>
                <a:spcPts val="0"/>
              </a:spcBef>
              <a:buFont typeface="Arial" pitchFamily="18" charset="0"/>
              <a:buChar char="•"/>
            </a:pPr>
            <a:r>
              <a:rPr lang="en-US" i="1" u="sng" dirty="0">
                <a:solidFill>
                  <a:srgbClr val="FFC000"/>
                </a:solidFill>
                <a:ea typeface="Cambria"/>
              </a:rPr>
              <a:t>SAVING FUEL</a:t>
            </a:r>
          </a:p>
          <a:p>
            <a:pPr marL="411480" lvl="1" indent="-205740">
              <a:lnSpc>
                <a:spcPct val="100000"/>
              </a:lnSpc>
              <a:spcBef>
                <a:spcPts val="0"/>
              </a:spcBef>
              <a:buFont typeface="Calibri" pitchFamily="18" charset="0"/>
              <a:buChar char="-"/>
            </a:pPr>
            <a:r>
              <a:rPr lang="en-US" sz="1600" dirty="0">
                <a:solidFill>
                  <a:srgbClr val="FFFFFF"/>
                </a:solidFill>
                <a:ea typeface="+mn-lt"/>
                <a:cs typeface="+mn-lt"/>
              </a:rPr>
              <a:t>AVs traveling in close platoons lead to </a:t>
            </a:r>
            <a:r>
              <a:rPr lang="en-US" sz="1600" b="1" dirty="0">
                <a:solidFill>
                  <a:srgbClr val="FFFFFF"/>
                </a:solidFill>
                <a:ea typeface="+mn-lt"/>
                <a:cs typeface="+mn-lt"/>
              </a:rPr>
              <a:t>10-15% fuel savings</a:t>
            </a:r>
            <a:r>
              <a:rPr lang="en-US" sz="1600" dirty="0">
                <a:solidFill>
                  <a:srgbClr val="FFFFFF"/>
                </a:solidFill>
                <a:ea typeface="+mn-lt"/>
                <a:cs typeface="+mn-lt"/>
              </a:rPr>
              <a:t> and minimizing stop-and-go traffic patterns [6]</a:t>
            </a:r>
            <a:endParaRPr lang="en-US" sz="1600" b="1" dirty="0">
              <a:solidFill>
                <a:srgbClr val="FFFFFF"/>
              </a:solidFill>
              <a:ea typeface="+mn-lt"/>
              <a:cs typeface="Calibri"/>
            </a:endParaRPr>
          </a:p>
          <a:p>
            <a:pPr marL="411480" lvl="1" indent="-205740">
              <a:lnSpc>
                <a:spcPct val="100000"/>
              </a:lnSpc>
              <a:spcBef>
                <a:spcPts val="0"/>
              </a:spcBef>
              <a:buFont typeface="Calibri" pitchFamily="18" charset="0"/>
              <a:buChar char="-"/>
            </a:pPr>
            <a:endParaRPr lang="en-US" dirty="0">
              <a:ea typeface="+mn-lt"/>
              <a:cs typeface="Calibri"/>
            </a:endParaRPr>
          </a:p>
          <a:p>
            <a:pPr marL="411480" lvl="1" indent="-205740">
              <a:lnSpc>
                <a:spcPct val="100000"/>
              </a:lnSpc>
              <a:spcBef>
                <a:spcPts val="0"/>
              </a:spcBef>
              <a:buFont typeface="Calibri" pitchFamily="34" charset="0"/>
              <a:buChar char="-"/>
            </a:pPr>
            <a:r>
              <a:rPr lang="en-US" sz="1600" b="1" dirty="0">
                <a:ea typeface="+mn-lt"/>
                <a:cs typeface="+mn-lt"/>
              </a:rPr>
              <a:t>5-7% decrease</a:t>
            </a:r>
            <a:r>
              <a:rPr lang="en-US" sz="1600" dirty="0">
                <a:ea typeface="+mn-lt"/>
                <a:cs typeface="+mn-lt"/>
              </a:rPr>
              <a:t> in fuel use with adaptive cruise control vs. human driving [17]</a:t>
            </a:r>
            <a:endParaRPr lang="en-US" sz="1600" dirty="0">
              <a:ea typeface="Cambria"/>
            </a:endParaRPr>
          </a:p>
          <a:p>
            <a:pPr marL="411480" lvl="1" indent="-205740">
              <a:lnSpc>
                <a:spcPct val="100000"/>
              </a:lnSpc>
              <a:spcBef>
                <a:spcPts val="0"/>
              </a:spcBef>
              <a:buFont typeface="Calibri" pitchFamily="34" charset="0"/>
              <a:buChar char="-"/>
            </a:pPr>
            <a:endParaRPr lang="en-US" dirty="0">
              <a:solidFill>
                <a:srgbClr val="FFC000"/>
              </a:solidFill>
              <a:ea typeface="Calibri"/>
              <a:cs typeface="Calibri"/>
            </a:endParaRPr>
          </a:p>
          <a:p>
            <a:pPr marL="411480" lvl="1" indent="-205740">
              <a:lnSpc>
                <a:spcPct val="100000"/>
              </a:lnSpc>
              <a:spcBef>
                <a:spcPts val="0"/>
              </a:spcBef>
              <a:buFont typeface="Calibri" pitchFamily="34" charset="0"/>
              <a:buChar char="-"/>
            </a:pPr>
            <a:endParaRPr lang="en-US" dirty="0">
              <a:ea typeface="Calibri"/>
              <a:cs typeface="Calibri"/>
            </a:endParaRP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Benson Lin</a:t>
            </a:r>
            <a:endParaRPr lang="en-US" dirty="0"/>
          </a:p>
        </p:txBody>
      </p:sp>
    </p:spTree>
    <p:extLst>
      <p:ext uri="{BB962C8B-B14F-4D97-AF65-F5344CB8AC3E}">
        <p14:creationId xmlns:p14="http://schemas.microsoft.com/office/powerpoint/2010/main" val="3422264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371396"/>
            <a:ext cx="8844552" cy="919123"/>
          </a:xfrm>
        </p:spPr>
        <p:txBody>
          <a:bodyPr>
            <a:normAutofit/>
          </a:bodyPr>
          <a:lstStyle/>
          <a:p>
            <a:r>
              <a:rPr lang="en-US" dirty="0">
                <a:ea typeface="Cambria"/>
              </a:rPr>
              <a:t>Driving issues with elders &amp; disabilities &amp; MORE</a:t>
            </a:r>
          </a:p>
        </p:txBody>
      </p:sp>
      <p:sp>
        <p:nvSpPr>
          <p:cNvPr id="3" name="Content Placeholder 2"/>
          <p:cNvSpPr>
            <a:spLocks noGrp="1"/>
          </p:cNvSpPr>
          <p:nvPr>
            <p:ph sz="half" idx="1"/>
          </p:nvPr>
        </p:nvSpPr>
        <p:spPr>
          <a:xfrm>
            <a:off x="166255" y="1177497"/>
            <a:ext cx="4432053" cy="3352800"/>
          </a:xfrm>
        </p:spPr>
        <p:txBody>
          <a:bodyPr vert="horz" lIns="91436" tIns="45718" rIns="91436" bIns="45718" rtlCol="0" anchor="t">
            <a:noAutofit/>
          </a:bodyPr>
          <a:lstStyle/>
          <a:p>
            <a:pPr marL="205740" indent="-205740">
              <a:lnSpc>
                <a:spcPct val="100000"/>
              </a:lnSpc>
              <a:spcBef>
                <a:spcPts val="0"/>
              </a:spcBef>
            </a:pPr>
            <a:r>
              <a:rPr lang="en-US" i="1" u="sng" dirty="0">
                <a:solidFill>
                  <a:srgbClr val="FFC000"/>
                </a:solidFill>
                <a:latin typeface="Cambria"/>
                <a:ea typeface="Cambria"/>
                <a:cs typeface="Calibri"/>
              </a:rPr>
              <a:t>MANY PEOPLE HAVE ISSUES WITH DRIVING</a:t>
            </a:r>
            <a:endParaRPr lang="en-US" i="1" u="sng">
              <a:solidFill>
                <a:srgbClr val="FFC000"/>
              </a:solidFill>
              <a:latin typeface="Cambria"/>
              <a:ea typeface="Cambria"/>
              <a:cs typeface="Calibri"/>
            </a:endParaRPr>
          </a:p>
          <a:p>
            <a:pPr marL="411480" lvl="1" indent="-205740">
              <a:lnSpc>
                <a:spcPct val="100000"/>
              </a:lnSpc>
              <a:spcBef>
                <a:spcPts val="0"/>
              </a:spcBef>
            </a:pPr>
            <a:r>
              <a:rPr lang="en-US" sz="1800" dirty="0">
                <a:ea typeface="+mn-lt"/>
                <a:cs typeface="+mn-lt"/>
              </a:rPr>
              <a:t>25.5 million working-age Americans have disabilities [9]</a:t>
            </a:r>
          </a:p>
          <a:p>
            <a:pPr marL="411480" lvl="1" indent="-205740">
              <a:lnSpc>
                <a:spcPct val="100000"/>
              </a:lnSpc>
              <a:spcBef>
                <a:spcPts val="0"/>
              </a:spcBef>
            </a:pPr>
            <a:r>
              <a:rPr lang="en-US" sz="1800">
                <a:solidFill>
                  <a:srgbClr val="FFFFFF"/>
                </a:solidFill>
                <a:ea typeface="+mn-lt"/>
                <a:cs typeface="+mn-lt"/>
              </a:rPr>
              <a:t>Seniors (65-69) face a fatal crash of 12.6%, increasing after age 70 [7]</a:t>
            </a:r>
            <a:endParaRPr lang="en-US" sz="1800">
              <a:solidFill>
                <a:srgbClr val="FFFFFF"/>
              </a:solidFill>
              <a:latin typeface="Cambria"/>
              <a:ea typeface="Cambria"/>
              <a:cs typeface="Calibri"/>
            </a:endParaRPr>
          </a:p>
          <a:p>
            <a:pPr marL="411480" lvl="1" indent="-205740">
              <a:lnSpc>
                <a:spcPct val="100000"/>
              </a:lnSpc>
              <a:spcBef>
                <a:spcPts val="0"/>
              </a:spcBef>
            </a:pPr>
            <a:r>
              <a:rPr lang="en-US" sz="1800" dirty="0">
                <a:solidFill>
                  <a:srgbClr val="FFFFFF"/>
                </a:solidFill>
                <a:latin typeface="Cambria"/>
                <a:ea typeface="Cambria"/>
                <a:cs typeface="Calibri"/>
              </a:rPr>
              <a:t>Teens (16-19) have a crash rate of 14%</a:t>
            </a:r>
          </a:p>
          <a:p>
            <a:pPr marL="411480" lvl="1" indent="-205740">
              <a:lnSpc>
                <a:spcPct val="100000"/>
              </a:lnSpc>
              <a:spcBef>
                <a:spcPts val="0"/>
              </a:spcBef>
            </a:pPr>
            <a:r>
              <a:rPr lang="en-US" sz="1800" dirty="0">
                <a:solidFill>
                  <a:srgbClr val="FFFFFF"/>
                </a:solidFill>
                <a:latin typeface="Cambria"/>
                <a:ea typeface="Cambria"/>
                <a:cs typeface="Calibri"/>
              </a:rPr>
              <a:t>By 2030, </a:t>
            </a:r>
            <a:r>
              <a:rPr lang="en-US" sz="1800" dirty="0">
                <a:solidFill>
                  <a:srgbClr val="FFFFFF"/>
                </a:solidFill>
                <a:ea typeface="+mn-lt"/>
                <a:cs typeface="+mn-lt"/>
              </a:rPr>
              <a:t>20% of the U.S. population will be over 65 [13]</a:t>
            </a:r>
          </a:p>
          <a:p>
            <a:pPr marL="411480" lvl="1" indent="-205740">
              <a:lnSpc>
                <a:spcPct val="100000"/>
              </a:lnSpc>
              <a:spcBef>
                <a:spcPts val="0"/>
              </a:spcBef>
            </a:pPr>
            <a:endParaRPr lang="en-US" dirty="0">
              <a:solidFill>
                <a:srgbClr val="FFFFFF"/>
              </a:solidFill>
              <a:ea typeface="+mn-lt"/>
              <a:cs typeface="Calibri"/>
            </a:endParaRPr>
          </a:p>
          <a:p>
            <a:pPr marL="205740" indent="-205740">
              <a:lnSpc>
                <a:spcPct val="100000"/>
              </a:lnSpc>
              <a:spcBef>
                <a:spcPts val="0"/>
              </a:spcBef>
              <a:buFont typeface="Arial" pitchFamily="18" charset="0"/>
              <a:buChar char="•"/>
            </a:pPr>
            <a:r>
              <a:rPr lang="en-US" i="1" u="sng" dirty="0">
                <a:solidFill>
                  <a:srgbClr val="FFC000"/>
                </a:solidFill>
                <a:latin typeface="Cambria"/>
                <a:ea typeface="Cambria"/>
                <a:cs typeface="Calibri"/>
              </a:rPr>
              <a:t>IMPACT ON HEALTHCARE ACCESS</a:t>
            </a:r>
            <a:endParaRPr lang="en-US" i="1" u="sng">
              <a:solidFill>
                <a:srgbClr val="FFC000"/>
              </a:solidFill>
              <a:latin typeface="Cambria"/>
              <a:ea typeface="Cambria"/>
              <a:cs typeface="Calibri"/>
            </a:endParaRPr>
          </a:p>
          <a:p>
            <a:pPr marL="411480" lvl="1" indent="-205740">
              <a:lnSpc>
                <a:spcPct val="100000"/>
              </a:lnSpc>
              <a:spcBef>
                <a:spcPts val="0"/>
              </a:spcBef>
              <a:buFont typeface="Cambria,Serif" pitchFamily="18" charset="0"/>
            </a:pPr>
            <a:r>
              <a:rPr lang="en-US" sz="1800" dirty="0">
                <a:solidFill>
                  <a:srgbClr val="FFFFFF"/>
                </a:solidFill>
                <a:ea typeface="+mn-lt"/>
                <a:cs typeface="+mn-lt"/>
              </a:rPr>
              <a:t>5.8 million Americans (1.8%) delayed medical care due to lack of transportation [15]</a:t>
            </a:r>
          </a:p>
          <a:p>
            <a:pPr marL="411480" lvl="1" indent="-205740">
              <a:lnSpc>
                <a:spcPct val="100000"/>
              </a:lnSpc>
              <a:spcBef>
                <a:spcPts val="0"/>
              </a:spcBef>
              <a:buFont typeface="Cambria,Serif" pitchFamily="18" charset="0"/>
            </a:pPr>
            <a:endParaRPr lang="en-US" sz="1800" dirty="0">
              <a:solidFill>
                <a:srgbClr val="FFFFFF"/>
              </a:solidFill>
              <a:latin typeface="Cambria"/>
              <a:ea typeface="Cambria"/>
              <a:cs typeface="Calibri"/>
            </a:endParaRPr>
          </a:p>
          <a:p>
            <a:pPr marL="411480" lvl="1" indent="-205740">
              <a:lnSpc>
                <a:spcPct val="100000"/>
              </a:lnSpc>
              <a:spcBef>
                <a:spcPts val="0"/>
              </a:spcBef>
              <a:buFont typeface="Cambria,Serif" pitchFamily="18" charset="0"/>
            </a:pPr>
            <a:endParaRPr lang="en-US" sz="1800" dirty="0">
              <a:solidFill>
                <a:srgbClr val="FFFFFF"/>
              </a:solidFill>
              <a:latin typeface="Cambria"/>
              <a:ea typeface="Cambria"/>
              <a:cs typeface="Calibri"/>
            </a:endParaRPr>
          </a:p>
          <a:p>
            <a:pPr marL="411480" lvl="1" indent="-205740">
              <a:lnSpc>
                <a:spcPct val="100000"/>
              </a:lnSpc>
              <a:spcBef>
                <a:spcPts val="0"/>
              </a:spcBef>
              <a:buFont typeface="Cambria,Serif" pitchFamily="18" charset="0"/>
            </a:pPr>
            <a:endParaRPr lang="en-US" sz="1800" dirty="0">
              <a:solidFill>
                <a:srgbClr val="FFFFFF"/>
              </a:solidFill>
              <a:latin typeface="Cambria"/>
              <a:ea typeface="Cambria"/>
              <a:cs typeface="Calibri"/>
            </a:endParaRPr>
          </a:p>
          <a:p>
            <a:pPr marL="411480" lvl="1" indent="-205740">
              <a:lnSpc>
                <a:spcPct val="100000"/>
              </a:lnSpc>
              <a:spcBef>
                <a:spcPts val="0"/>
              </a:spcBef>
              <a:buFont typeface="Cambria" pitchFamily="18" charset="0"/>
              <a:buChar char="–"/>
            </a:pPr>
            <a:endParaRPr lang="en-US" sz="1800" dirty="0">
              <a:solidFill>
                <a:srgbClr val="FFFFFF"/>
              </a:solidFill>
              <a:latin typeface="Cambria"/>
              <a:ea typeface="Cambria"/>
              <a:cs typeface="Calibri"/>
            </a:endParaRPr>
          </a:p>
          <a:p>
            <a:pPr marL="411480" lvl="1" indent="-205740">
              <a:lnSpc>
                <a:spcPct val="100000"/>
              </a:lnSpc>
              <a:spcBef>
                <a:spcPts val="0"/>
              </a:spcBef>
              <a:buFont typeface="Cambria" pitchFamily="34" charset="0"/>
              <a:buChar char="–"/>
            </a:pPr>
            <a:endParaRPr lang="en-US" sz="1800" dirty="0">
              <a:solidFill>
                <a:srgbClr val="FFC000"/>
              </a:solidFill>
              <a:latin typeface="Calibri"/>
              <a:ea typeface="Calibri"/>
              <a:cs typeface="Calibri"/>
            </a:endParaRPr>
          </a:p>
          <a:p>
            <a:pPr marL="0" indent="0">
              <a:lnSpc>
                <a:spcPct val="100000"/>
              </a:lnSpc>
              <a:spcBef>
                <a:spcPts val="0"/>
              </a:spcBef>
              <a:buNone/>
            </a:pPr>
            <a:endParaRPr lang="en-US" i="1" u="sng" dirty="0">
              <a:solidFill>
                <a:srgbClr val="FFC000"/>
              </a:solidFill>
              <a:latin typeface="Cambria"/>
              <a:ea typeface="Calibri"/>
              <a:cs typeface="Calibri"/>
            </a:endParaRP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31</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Benson Lin</a:t>
            </a:r>
            <a:endParaRPr lang="en-US" dirty="0"/>
          </a:p>
        </p:txBody>
      </p:sp>
      <p:pic>
        <p:nvPicPr>
          <p:cNvPr id="4" name="Picture 3">
            <a:extLst>
              <a:ext uri="{FF2B5EF4-FFF2-40B4-BE49-F238E27FC236}">
                <a16:creationId xmlns:a16="http://schemas.microsoft.com/office/drawing/2014/main" id="{9546B507-72CD-A2C4-B0FD-F73B3518C04B}"/>
              </a:ext>
            </a:extLst>
          </p:cNvPr>
          <p:cNvPicPr>
            <a:picLocks noChangeAspect="1"/>
          </p:cNvPicPr>
          <p:nvPr/>
        </p:nvPicPr>
        <p:blipFill>
          <a:blip r:embed="rId3"/>
          <a:stretch>
            <a:fillRect/>
          </a:stretch>
        </p:blipFill>
        <p:spPr>
          <a:xfrm>
            <a:off x="4599476" y="1286068"/>
            <a:ext cx="4297241" cy="3001533"/>
          </a:xfrm>
          <a:prstGeom prst="rect">
            <a:avLst/>
          </a:prstGeom>
        </p:spPr>
      </p:pic>
      <p:sp>
        <p:nvSpPr>
          <p:cNvPr id="9" name="Title 1">
            <a:extLst>
              <a:ext uri="{FF2B5EF4-FFF2-40B4-BE49-F238E27FC236}">
                <a16:creationId xmlns:a16="http://schemas.microsoft.com/office/drawing/2014/main" id="{8154B03F-9449-225E-67B0-31CD5DBE2EBC}"/>
              </a:ext>
            </a:extLst>
          </p:cNvPr>
          <p:cNvSpPr txBox="1">
            <a:spLocks/>
          </p:cNvSpPr>
          <p:nvPr/>
        </p:nvSpPr>
        <p:spPr>
          <a:xfrm>
            <a:off x="4783348" y="4152594"/>
            <a:ext cx="3935668" cy="913108"/>
          </a:xfrm>
          <a:prstGeom prst="rect">
            <a:avLst/>
          </a:prstGeom>
          <a:effectLst/>
        </p:spPr>
        <p:txBody>
          <a:bodyPr vert="horz" lIns="91436" tIns="45718" rIns="91436" bIns="45718" rtlCol="0" anchor="ctr" anchorCtr="0">
            <a:normAutofit/>
          </a:bodyPr>
          <a:lst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a:lstStyle>
          <a:p>
            <a:pPr algn="ctr"/>
            <a:r>
              <a:rPr lang="en-US" sz="1600" dirty="0">
                <a:ea typeface="Cambria"/>
              </a:rPr>
              <a:t>[15] LIMITED MOBILITY HINDERS ACCESS TO ESSENTIAL SERVICES </a:t>
            </a:r>
          </a:p>
        </p:txBody>
      </p:sp>
    </p:spTree>
    <p:extLst>
      <p:ext uri="{BB962C8B-B14F-4D97-AF65-F5344CB8AC3E}">
        <p14:creationId xmlns:p14="http://schemas.microsoft.com/office/powerpoint/2010/main" val="2530769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371396"/>
            <a:ext cx="8844552" cy="919123"/>
          </a:xfrm>
        </p:spPr>
        <p:txBody>
          <a:bodyPr>
            <a:normAutofit/>
          </a:bodyPr>
          <a:lstStyle/>
          <a:p>
            <a:r>
              <a:rPr lang="en-US">
                <a:ea typeface="Cambria"/>
              </a:rPr>
              <a:t>IMPROVES INDEPENDENCE AND MOBILITY</a:t>
            </a:r>
            <a:endParaRPr lang="en-US" dirty="0"/>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32</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Benson Lin</a:t>
            </a:r>
            <a:endParaRPr lang="en-US" dirty="0"/>
          </a:p>
        </p:txBody>
      </p:sp>
      <p:sp>
        <p:nvSpPr>
          <p:cNvPr id="8" name="Content Placeholder 2">
            <a:extLst>
              <a:ext uri="{FF2B5EF4-FFF2-40B4-BE49-F238E27FC236}">
                <a16:creationId xmlns:a16="http://schemas.microsoft.com/office/drawing/2014/main" id="{6EE6D9D6-A5EC-4379-7A6C-E575D2C72F5E}"/>
              </a:ext>
            </a:extLst>
          </p:cNvPr>
          <p:cNvSpPr txBox="1">
            <a:spLocks/>
          </p:cNvSpPr>
          <p:nvPr/>
        </p:nvSpPr>
        <p:spPr>
          <a:xfrm>
            <a:off x="166255" y="1052169"/>
            <a:ext cx="8512764" cy="3352800"/>
          </a:xfrm>
          <a:prstGeom prst="rect">
            <a:avLst/>
          </a:prstGeom>
        </p:spPr>
        <p:txBody>
          <a:bodyPr vert="horz" lIns="91436" tIns="45718" rIns="91436" bIns="45718" rtlCol="0" anchor="t">
            <a:no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205740" indent="-205740">
              <a:lnSpc>
                <a:spcPct val="100000"/>
              </a:lnSpc>
              <a:spcBef>
                <a:spcPts val="0"/>
              </a:spcBef>
            </a:pPr>
            <a:r>
              <a:rPr lang="en-US" i="1" u="sng" dirty="0">
                <a:solidFill>
                  <a:srgbClr val="FFC000"/>
                </a:solidFill>
                <a:latin typeface="Cambria"/>
                <a:ea typeface="Cambria"/>
                <a:cs typeface="Calibri"/>
              </a:rPr>
              <a:t>ENHANCED MOBILITY &amp; INDEPENDENCE</a:t>
            </a:r>
          </a:p>
          <a:p>
            <a:pPr marL="411480" lvl="1" indent="-205740">
              <a:lnSpc>
                <a:spcPct val="100000"/>
              </a:lnSpc>
              <a:spcBef>
                <a:spcPts val="0"/>
              </a:spcBef>
            </a:pPr>
            <a:r>
              <a:rPr lang="en-US" sz="1800" dirty="0">
                <a:ea typeface="+mn-lt"/>
                <a:cs typeface="+mn-lt"/>
              </a:rPr>
              <a:t>AVs provide reliable transport for older adults who no longer drive [18]</a:t>
            </a:r>
            <a:endParaRPr lang="en-US" sz="1800" dirty="0">
              <a:latin typeface="Cambria"/>
              <a:ea typeface="Cambria"/>
              <a:cs typeface="Calibri"/>
            </a:endParaRPr>
          </a:p>
          <a:p>
            <a:pPr marL="411480" lvl="1" indent="-205740">
              <a:lnSpc>
                <a:spcPct val="100000"/>
              </a:lnSpc>
              <a:spcBef>
                <a:spcPts val="0"/>
              </a:spcBef>
            </a:pPr>
            <a:endParaRPr lang="en-US" sz="1800">
              <a:solidFill>
                <a:srgbClr val="FFFFFF"/>
              </a:solidFill>
              <a:ea typeface="+mn-lt"/>
              <a:cs typeface="Calibri"/>
            </a:endParaRPr>
          </a:p>
          <a:p>
            <a:pPr marL="411480" lvl="1" indent="-205740">
              <a:lnSpc>
                <a:spcPct val="100000"/>
              </a:lnSpc>
              <a:spcBef>
                <a:spcPts val="0"/>
              </a:spcBef>
            </a:pPr>
            <a:r>
              <a:rPr lang="en-US" sz="1800" dirty="0">
                <a:solidFill>
                  <a:srgbClr val="FFFFFF"/>
                </a:solidFill>
                <a:ea typeface="+mn-lt"/>
                <a:cs typeface="Calibri"/>
              </a:rPr>
              <a:t>Promotes </a:t>
            </a:r>
            <a:r>
              <a:rPr lang="en-US" sz="1800" dirty="0">
                <a:solidFill>
                  <a:srgbClr val="FFFFFF"/>
                </a:solidFill>
                <a:ea typeface="+mn-lt"/>
                <a:cs typeface="+mn-lt"/>
              </a:rPr>
              <a:t>independence and reduces feelings of isolation [18]</a:t>
            </a:r>
            <a:endParaRPr lang="en-US" dirty="0"/>
          </a:p>
          <a:p>
            <a:pPr marL="411480" lvl="1" indent="-205740">
              <a:lnSpc>
                <a:spcPct val="100000"/>
              </a:lnSpc>
              <a:spcBef>
                <a:spcPts val="0"/>
              </a:spcBef>
            </a:pPr>
            <a:endParaRPr lang="en-US" sz="1800" dirty="0">
              <a:solidFill>
                <a:srgbClr val="FFFFFF"/>
              </a:solidFill>
              <a:latin typeface="Cambria"/>
              <a:ea typeface="Cambria"/>
              <a:cs typeface="Calibri"/>
            </a:endParaRPr>
          </a:p>
          <a:p>
            <a:pPr marL="411480" lvl="1" indent="-205740">
              <a:lnSpc>
                <a:spcPct val="100000"/>
              </a:lnSpc>
              <a:spcBef>
                <a:spcPts val="0"/>
              </a:spcBef>
            </a:pPr>
            <a:r>
              <a:rPr lang="en-US" sz="1800" dirty="0">
                <a:solidFill>
                  <a:srgbClr val="FFFFFF"/>
                </a:solidFill>
                <a:ea typeface="+mn-lt"/>
                <a:cs typeface="+mn-lt"/>
              </a:rPr>
              <a:t>14.3% of adults aged 18-64 with disabilities live in zero-vehicle households, limiting their mobility. AVs would offer equitable access to mobility and improve quality of life [19].</a:t>
            </a:r>
          </a:p>
          <a:p>
            <a:pPr marL="411480" lvl="1" indent="-205740">
              <a:lnSpc>
                <a:spcPct val="100000"/>
              </a:lnSpc>
              <a:spcBef>
                <a:spcPts val="0"/>
              </a:spcBef>
            </a:pPr>
            <a:endParaRPr lang="en-US" sz="1800" dirty="0">
              <a:solidFill>
                <a:srgbClr val="FFFFFF"/>
              </a:solidFill>
              <a:latin typeface="Cambria"/>
              <a:ea typeface="Cambria"/>
              <a:cs typeface="Calibri"/>
            </a:endParaRPr>
          </a:p>
          <a:p>
            <a:pPr marL="205740" indent="-205740">
              <a:lnSpc>
                <a:spcPct val="100000"/>
              </a:lnSpc>
              <a:spcBef>
                <a:spcPts val="0"/>
              </a:spcBef>
              <a:buFont typeface="Arial" pitchFamily="18" charset="0"/>
              <a:buChar char="•"/>
            </a:pPr>
            <a:r>
              <a:rPr lang="en-US" i="1" u="sng" dirty="0">
                <a:solidFill>
                  <a:srgbClr val="FFC000"/>
                </a:solidFill>
                <a:latin typeface="Cambria"/>
                <a:ea typeface="Cambria"/>
                <a:cs typeface="Calibri"/>
              </a:rPr>
              <a:t>IMPACT ON HEALTHCARE ACCESS</a:t>
            </a:r>
            <a:endParaRPr lang="en-US" i="1" u="sng">
              <a:solidFill>
                <a:srgbClr val="FFC000"/>
              </a:solidFill>
              <a:latin typeface="Cambria"/>
              <a:ea typeface="Cambria"/>
              <a:cs typeface="Calibri"/>
            </a:endParaRPr>
          </a:p>
          <a:p>
            <a:pPr marL="411480" lvl="1" indent="-205740">
              <a:lnSpc>
                <a:spcPct val="100000"/>
              </a:lnSpc>
              <a:spcBef>
                <a:spcPts val="0"/>
              </a:spcBef>
              <a:buFont typeface="Cambria,Serif" pitchFamily="18" charset="0"/>
              <a:buChar char="–"/>
            </a:pPr>
            <a:r>
              <a:rPr lang="en-US" sz="1800" dirty="0">
                <a:solidFill>
                  <a:srgbClr val="FFFFFF"/>
                </a:solidFill>
                <a:ea typeface="+mn-lt"/>
                <a:cs typeface="+mn-lt"/>
              </a:rPr>
              <a:t>AVs enable door-to-door transport, allowing older adults to stay in their homes longer [18]</a:t>
            </a:r>
          </a:p>
          <a:p>
            <a:pPr marL="411480" lvl="1" indent="-205740">
              <a:lnSpc>
                <a:spcPct val="100000"/>
              </a:lnSpc>
              <a:spcBef>
                <a:spcPts val="0"/>
              </a:spcBef>
              <a:buFont typeface="Cambria,Serif" pitchFamily="18" charset="0"/>
              <a:buChar char="–"/>
            </a:pPr>
            <a:endParaRPr lang="en-US" sz="1800" dirty="0">
              <a:solidFill>
                <a:srgbClr val="FFFFFF"/>
              </a:solidFill>
              <a:ea typeface="+mn-lt"/>
              <a:cs typeface="+mn-lt"/>
            </a:endParaRPr>
          </a:p>
          <a:p>
            <a:pPr marL="411480" lvl="1" indent="-205740">
              <a:lnSpc>
                <a:spcPct val="100000"/>
              </a:lnSpc>
              <a:spcBef>
                <a:spcPts val="0"/>
              </a:spcBef>
              <a:buFont typeface="Cambria,Serif" pitchFamily="18" charset="0"/>
              <a:buChar char="–"/>
            </a:pPr>
            <a:r>
              <a:rPr lang="en-US" sz="1800" dirty="0">
                <a:solidFill>
                  <a:srgbClr val="FFFFFF"/>
                </a:solidFill>
                <a:ea typeface="+mn-lt"/>
                <a:cs typeface="+mn-lt"/>
              </a:rPr>
              <a:t>Increases access to healthcare and essential services [18]</a:t>
            </a:r>
          </a:p>
          <a:p>
            <a:pPr marL="411480" lvl="1" indent="-205740">
              <a:lnSpc>
                <a:spcPct val="100000"/>
              </a:lnSpc>
              <a:spcBef>
                <a:spcPts val="0"/>
              </a:spcBef>
              <a:buFont typeface="Cambria" pitchFamily="18" charset="0"/>
              <a:buChar char="–"/>
            </a:pPr>
            <a:endParaRPr lang="en-US" sz="1800" dirty="0">
              <a:solidFill>
                <a:srgbClr val="FFFFFF"/>
              </a:solidFill>
              <a:latin typeface="Cambria"/>
              <a:ea typeface="Cambria"/>
              <a:cs typeface="Calibri"/>
            </a:endParaRPr>
          </a:p>
          <a:p>
            <a:pPr marL="411480" lvl="1" indent="-205740">
              <a:lnSpc>
                <a:spcPct val="100000"/>
              </a:lnSpc>
              <a:spcBef>
                <a:spcPts val="0"/>
              </a:spcBef>
              <a:buFont typeface="Cambria" pitchFamily="34" charset="0"/>
            </a:pPr>
            <a:endParaRPr lang="en-US" sz="1800" dirty="0">
              <a:solidFill>
                <a:srgbClr val="FFC000"/>
              </a:solidFill>
              <a:latin typeface="Calibri"/>
              <a:ea typeface="Calibri"/>
              <a:cs typeface="Calibri"/>
            </a:endParaRPr>
          </a:p>
          <a:p>
            <a:pPr marL="0" indent="0">
              <a:lnSpc>
                <a:spcPct val="100000"/>
              </a:lnSpc>
              <a:spcBef>
                <a:spcPts val="0"/>
              </a:spcBef>
              <a:buNone/>
            </a:pPr>
            <a:endParaRPr lang="en-US" sz="1800" i="1" u="sng" dirty="0">
              <a:solidFill>
                <a:srgbClr val="FFC000"/>
              </a:solidFill>
              <a:latin typeface="Cambria"/>
              <a:ea typeface="Calibri"/>
              <a:cs typeface="Calibri"/>
            </a:endParaRPr>
          </a:p>
        </p:txBody>
      </p:sp>
    </p:spTree>
    <p:extLst>
      <p:ext uri="{BB962C8B-B14F-4D97-AF65-F5344CB8AC3E}">
        <p14:creationId xmlns:p14="http://schemas.microsoft.com/office/powerpoint/2010/main" val="3802709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0" y="968502"/>
            <a:ext cx="9144000" cy="4028694"/>
          </a:xfrm>
        </p:spPr>
        <p:txBody>
          <a:bodyPr vert="horz" lIns="91440" tIns="45718" rIns="91436" bIns="45718" rtlCol="0" anchor="t">
            <a:noAutofit/>
          </a:bodyPr>
          <a:lstStyle/>
          <a:p>
            <a:pPr marL="0" indent="0">
              <a:spcBef>
                <a:spcPts val="0"/>
              </a:spcBef>
              <a:buNone/>
            </a:pPr>
            <a:r>
              <a:rPr lang="en-US" sz="820" dirty="0"/>
              <a:t>[1] </a:t>
            </a:r>
            <a:r>
              <a:rPr lang="en-US" sz="820" dirty="0" err="1">
                <a:ea typeface="+mn-lt"/>
                <a:cs typeface="+mn-lt"/>
              </a:rPr>
              <a:t>LawInfo</a:t>
            </a:r>
            <a:r>
              <a:rPr lang="en-US" sz="820" dirty="0">
                <a:ea typeface="+mn-lt"/>
                <a:cs typeface="+mn-lt"/>
              </a:rPr>
              <a:t> Staff, "How Many Car Accidents Are Caused by Human Error?" (</a:t>
            </a:r>
            <a:r>
              <a:rPr lang="en-US" sz="820" dirty="0" err="1">
                <a:ea typeface="+mn-lt"/>
                <a:cs typeface="+mn-lt"/>
              </a:rPr>
              <a:t>LawInfo</a:t>
            </a:r>
            <a:r>
              <a:rPr lang="en-US" sz="820" dirty="0">
                <a:ea typeface="+mn-lt"/>
                <a:cs typeface="+mn-lt"/>
              </a:rPr>
              <a:t>, 2024-06-04),  </a:t>
            </a:r>
            <a:r>
              <a:rPr lang="en-US" sz="820" dirty="0">
                <a:ea typeface="+mn-lt"/>
                <a:cs typeface="+mn-lt"/>
                <a:hlinkClick r:id="rId2"/>
              </a:rPr>
              <a:t>https://www.lawinfo.com/resources/car-accident/how-many-car-accidents-are-caused-by-human-er.html</a:t>
            </a:r>
            <a:r>
              <a:rPr lang="en-US" sz="820" dirty="0">
                <a:ea typeface="+mn-lt"/>
                <a:cs typeface="+mn-lt"/>
              </a:rPr>
              <a:t>  (Accessed 2024-09-01)</a:t>
            </a:r>
            <a:br>
              <a:rPr lang="en-US" sz="820" dirty="0">
                <a:ea typeface="+mn-lt"/>
                <a:cs typeface="+mn-lt"/>
              </a:rPr>
            </a:br>
            <a:r>
              <a:rPr lang="en-US" sz="820" dirty="0"/>
              <a:t>[2] </a:t>
            </a:r>
            <a:r>
              <a:rPr lang="en-US" sz="820" dirty="0">
                <a:ea typeface="+mn-lt"/>
                <a:cs typeface="+mn-lt"/>
              </a:rPr>
              <a:t>Kisling, Nestico &amp; Redick, "Self-Driving Car Accident Statistics," (Kisling, Nestico &amp; Redick, 2023), </a:t>
            </a:r>
            <a:r>
              <a:rPr lang="en-US" sz="820" dirty="0">
                <a:ea typeface="+mn-lt"/>
                <a:cs typeface="+mn-lt"/>
                <a:hlinkClick r:id="rId3"/>
              </a:rPr>
              <a:t>https://www.knrlegal.com/car-accident-lawyer/self-driving-car-accident-statistics/</a:t>
            </a:r>
            <a:r>
              <a:rPr lang="en-US" sz="820" dirty="0">
                <a:ea typeface="+mn-lt"/>
                <a:cs typeface="+mn-lt"/>
              </a:rPr>
              <a:t> (Accessed 2024-09-01)</a:t>
            </a:r>
            <a:br>
              <a:rPr lang="en-US" sz="820" dirty="0">
                <a:ea typeface="+mn-lt"/>
                <a:cs typeface="+mn-lt"/>
              </a:rPr>
            </a:br>
            <a:r>
              <a:rPr lang="en-US" sz="820" dirty="0"/>
              <a:t>[3] </a:t>
            </a:r>
            <a:r>
              <a:rPr lang="en-US" sz="820" dirty="0" err="1">
                <a:ea typeface="+mn-lt"/>
                <a:cs typeface="+mn-lt"/>
              </a:rPr>
              <a:t>Rescu</a:t>
            </a:r>
            <a:r>
              <a:rPr lang="en-US" sz="820" dirty="0">
                <a:ea typeface="+mn-lt"/>
                <a:cs typeface="+mn-lt"/>
              </a:rPr>
              <a:t> Staff, "How Safe Are Self-Driving Cars?" (</a:t>
            </a:r>
            <a:r>
              <a:rPr lang="en-US" sz="820" dirty="0" err="1">
                <a:ea typeface="+mn-lt"/>
                <a:cs typeface="+mn-lt"/>
              </a:rPr>
              <a:t>Rescu</a:t>
            </a:r>
            <a:r>
              <a:rPr lang="en-US" sz="820" dirty="0">
                <a:ea typeface="+mn-lt"/>
                <a:cs typeface="+mn-lt"/>
              </a:rPr>
              <a:t>, 2024-07-15), https://www.rescu.com/how-safe-are-self-driving-cars/ (Accessed 2024-09-30).</a:t>
            </a:r>
            <a:br>
              <a:rPr lang="en-US" sz="820" dirty="0">
                <a:ea typeface="+mn-lt"/>
                <a:cs typeface="+mn-lt"/>
              </a:rPr>
            </a:br>
            <a:r>
              <a:rPr lang="en-US" sz="820" dirty="0"/>
              <a:t>[4] </a:t>
            </a:r>
            <a:r>
              <a:rPr lang="en-US" sz="820" i="1" dirty="0">
                <a:ea typeface="+mn-lt"/>
                <a:cs typeface="+mn-lt"/>
              </a:rPr>
              <a:t>2019 Urban Mobility Report</a:t>
            </a:r>
            <a:r>
              <a:rPr lang="en-US" sz="820" dirty="0">
                <a:ea typeface="+mn-lt"/>
                <a:cs typeface="+mn-lt"/>
              </a:rPr>
              <a:t>, (Texas A&amp;M Transportation Institute, August 2019), </a:t>
            </a:r>
            <a:r>
              <a:rPr lang="en-US" sz="820" dirty="0">
                <a:ea typeface="+mn-lt"/>
                <a:cs typeface="+mn-lt"/>
                <a:hlinkClick r:id="rId4"/>
              </a:rPr>
              <a:t>https://static.tti.tamu.edu/tti.tamu.edu/documents/umr/archive/mobility-report-2019.pdf</a:t>
            </a:r>
            <a:r>
              <a:rPr lang="en-US" sz="820" dirty="0">
                <a:ea typeface="+mn-lt"/>
                <a:cs typeface="+mn-lt"/>
              </a:rPr>
              <a:t>  (Accessed 2024-09-01)</a:t>
            </a:r>
            <a:br>
              <a:rPr lang="en-US" sz="820" dirty="0">
                <a:ea typeface="+mn-lt"/>
                <a:cs typeface="+mn-lt"/>
              </a:rPr>
            </a:br>
            <a:r>
              <a:rPr lang="en-US" sz="820" dirty="0"/>
              <a:t>[5] </a:t>
            </a:r>
            <a:r>
              <a:rPr lang="en-US" sz="820" i="1" dirty="0">
                <a:ea typeface="+mn-lt"/>
                <a:cs typeface="+mn-lt"/>
              </a:rPr>
              <a:t>Traffic Congestion Costs Commuters Valuable Time And Has A Heavy Economic Cost, Costing $120 Billion A Year - Is This Company's A.I. The Solution?</a:t>
            </a:r>
            <a:r>
              <a:rPr lang="en-US" sz="820" dirty="0">
                <a:ea typeface="+mn-lt"/>
                <a:cs typeface="+mn-lt"/>
              </a:rPr>
              <a:t>, (Yahoo Finance, May 26, 2023), </a:t>
            </a:r>
            <a:r>
              <a:rPr lang="en-US" sz="820" dirty="0">
                <a:ea typeface="+mn-lt"/>
                <a:cs typeface="+mn-lt"/>
                <a:hlinkClick r:id="rId5"/>
              </a:rPr>
              <a:t>https://finance.yahoo.com/news/traffic-congestion-costs-commuters-valuable-122500799.html</a:t>
            </a:r>
            <a:r>
              <a:rPr lang="en-US" sz="820" dirty="0">
                <a:ea typeface="+mn-lt"/>
                <a:cs typeface="+mn-lt"/>
              </a:rPr>
              <a:t> (Accessed 2024-09-01)</a:t>
            </a:r>
            <a:br>
              <a:rPr lang="en-US" sz="820" dirty="0">
                <a:ea typeface="+mn-lt"/>
                <a:cs typeface="+mn-lt"/>
              </a:rPr>
            </a:br>
            <a:r>
              <a:rPr lang="en-US" sz="820" dirty="0">
                <a:ea typeface="+mn-lt"/>
                <a:cs typeface="+mn-lt"/>
              </a:rPr>
              <a:t>[6] </a:t>
            </a:r>
            <a:r>
              <a:rPr lang="en-US" sz="820" i="1" dirty="0">
                <a:ea typeface="+mn-lt"/>
                <a:cs typeface="+mn-lt"/>
              </a:rPr>
              <a:t>Othman, K. (2022). Exploring the implications of autonomous vehicles: a comprehensive review</a:t>
            </a:r>
            <a:r>
              <a:rPr lang="en-US" sz="820" dirty="0">
                <a:ea typeface="+mn-lt"/>
                <a:cs typeface="+mn-lt"/>
              </a:rPr>
              <a:t>, </a:t>
            </a:r>
            <a:r>
              <a:rPr lang="en-US" sz="820" i="1" dirty="0">
                <a:ea typeface="+mn-lt"/>
                <a:cs typeface="+mn-lt"/>
              </a:rPr>
              <a:t>Innovative Infrastructure Solutions</a:t>
            </a:r>
            <a:r>
              <a:rPr lang="en-US" sz="820" dirty="0">
                <a:ea typeface="+mn-lt"/>
                <a:cs typeface="+mn-lt"/>
              </a:rPr>
              <a:t>, 7(2), 165. </a:t>
            </a:r>
            <a:r>
              <a:rPr lang="en-US" sz="820" dirty="0" err="1">
                <a:ea typeface="+mn-lt"/>
                <a:cs typeface="+mn-lt"/>
              </a:rPr>
              <a:t>doi</a:t>
            </a:r>
            <a:r>
              <a:rPr lang="en-US" sz="820" dirty="0">
                <a:ea typeface="+mn-lt"/>
                <a:cs typeface="+mn-lt"/>
              </a:rPr>
              <a:t>: </a:t>
            </a:r>
            <a:r>
              <a:rPr lang="en-US" sz="820" dirty="0">
                <a:ea typeface="+mn-lt"/>
                <a:cs typeface="+mn-lt"/>
                <a:hlinkClick r:id="rId6"/>
              </a:rPr>
              <a:t>10.1007/s41062-022-00763-6</a:t>
            </a:r>
            <a:r>
              <a:rPr lang="en-US" sz="820" dirty="0">
                <a:ea typeface="+mn-lt"/>
                <a:cs typeface="+mn-lt"/>
              </a:rPr>
              <a:t> (Accessed 2024-09-29)</a:t>
            </a:r>
            <a:br>
              <a:rPr lang="en-US" sz="820" dirty="0">
                <a:ea typeface="+mn-lt"/>
                <a:cs typeface="+mn-lt"/>
              </a:rPr>
            </a:br>
            <a:r>
              <a:rPr lang="en-US" sz="820" dirty="0">
                <a:ea typeface="+mn-lt"/>
                <a:cs typeface="+mn-lt"/>
              </a:rPr>
              <a:t>[7]Insurance Institute for Highway Safety (IIHS). (2024). </a:t>
            </a:r>
            <a:r>
              <a:rPr lang="en-US" sz="820" i="1" dirty="0">
                <a:ea typeface="+mn-lt"/>
                <a:cs typeface="+mn-lt"/>
              </a:rPr>
              <a:t>Fatality Facts: Older people</a:t>
            </a:r>
            <a:r>
              <a:rPr lang="en-US" sz="820" dirty="0">
                <a:ea typeface="+mn-lt"/>
                <a:cs typeface="+mn-lt"/>
              </a:rPr>
              <a:t>. </a:t>
            </a:r>
            <a:r>
              <a:rPr lang="en-US" sz="820" dirty="0">
                <a:ea typeface="+mn-lt"/>
                <a:cs typeface="+mn-lt"/>
                <a:hlinkClick r:id="rId7"/>
              </a:rPr>
              <a:t>https://</a:t>
            </a:r>
            <a:r>
              <a:rPr lang="en-US" sz="820" dirty="0">
                <a:ea typeface="+mn-lt"/>
                <a:cs typeface="+mn-lt"/>
                <a:hlinkClick r:id="rId8"/>
              </a:rPr>
              <a:t>www.iihs.org/topics/fatality-statistics/detail/older-people</a:t>
            </a:r>
            <a:r>
              <a:rPr lang="en-US" sz="820" dirty="0">
                <a:ea typeface="+mn-lt"/>
                <a:cs typeface="+mn-lt"/>
              </a:rPr>
              <a:t> (Accessed 2024-09-30)</a:t>
            </a:r>
            <a:br>
              <a:rPr lang="en-US" sz="820" dirty="0">
                <a:ea typeface="+mn-lt"/>
                <a:cs typeface="+mn-lt"/>
              </a:rPr>
            </a:br>
            <a:r>
              <a:rPr lang="en-US" sz="820" dirty="0">
                <a:ea typeface="+mn-lt"/>
                <a:cs typeface="+mn-lt"/>
              </a:rPr>
              <a:t>[8] </a:t>
            </a:r>
            <a:r>
              <a:rPr lang="en-US" sz="820" i="1" dirty="0">
                <a:ea typeface="+mn-lt"/>
                <a:cs typeface="+mn-lt"/>
              </a:rPr>
              <a:t>Sherman, A. (2023). Transmission Congestion Costs in the U.S. RTOs</a:t>
            </a:r>
            <a:r>
              <a:rPr lang="en-US" sz="820" dirty="0">
                <a:ea typeface="+mn-lt"/>
                <a:cs typeface="+mn-lt"/>
              </a:rPr>
              <a:t>, </a:t>
            </a:r>
            <a:r>
              <a:rPr lang="en-US" sz="820" i="1" dirty="0">
                <a:ea typeface="+mn-lt"/>
                <a:cs typeface="+mn-lt"/>
              </a:rPr>
              <a:t>Grid Strategies LLC</a:t>
            </a:r>
            <a:r>
              <a:rPr lang="en-US" sz="820" dirty="0">
                <a:ea typeface="+mn-lt"/>
                <a:cs typeface="+mn-lt"/>
              </a:rPr>
              <a:t>, March. </a:t>
            </a:r>
            <a:r>
              <a:rPr lang="en-US" sz="820" dirty="0">
                <a:ea typeface="+mn-lt"/>
                <a:cs typeface="+mn-lt"/>
                <a:hlinkClick r:id="rId9"/>
              </a:rPr>
              <a:t>https://gridstrategiesllc.com/wp-content/uploads/transmission-congestion-costs-in-the-us-2021-update.pdf</a:t>
            </a:r>
            <a:r>
              <a:rPr lang="en-US" sz="820" dirty="0">
                <a:ea typeface="+mn-lt"/>
                <a:cs typeface="+mn-lt"/>
              </a:rPr>
              <a:t> (Accessed 2024-09-01)</a:t>
            </a:r>
            <a:br>
              <a:rPr lang="en-US" sz="820" dirty="0">
                <a:ea typeface="+mn-lt"/>
                <a:cs typeface="+mn-lt"/>
              </a:rPr>
            </a:br>
            <a:r>
              <a:rPr lang="en-US" sz="820" dirty="0">
                <a:ea typeface="+mn-lt"/>
                <a:cs typeface="+mn-lt"/>
              </a:rPr>
              <a:t>[9] Brumbaugh, S. (2018). </a:t>
            </a:r>
            <a:r>
              <a:rPr lang="en-US" sz="820" i="1" dirty="0">
                <a:ea typeface="+mn-lt"/>
                <a:cs typeface="+mn-lt"/>
              </a:rPr>
              <a:t>Travel Patterns of American Adults with Disabilities</a:t>
            </a:r>
            <a:r>
              <a:rPr lang="en-US" sz="820" dirty="0">
                <a:ea typeface="+mn-lt"/>
                <a:cs typeface="+mn-lt"/>
              </a:rPr>
              <a:t>. U.S. Department of Transportation, Office of the Secretary of Transportation, Bureau of Transportation Statistics. </a:t>
            </a:r>
            <a:r>
              <a:rPr lang="en-US" sz="820" dirty="0">
                <a:ea typeface="+mn-lt"/>
                <a:cs typeface="+mn-lt"/>
                <a:hlinkClick r:id="rId10"/>
              </a:rPr>
              <a:t>https://www.bts.gov/sites/bts.dot.gov/files/2022-01/travel-patterns-american-adults-disabilities-updated-01-03-22.pdf</a:t>
            </a:r>
            <a:r>
              <a:rPr lang="en-US" sz="820" dirty="0">
                <a:ea typeface="+mn-lt"/>
                <a:cs typeface="+mn-lt"/>
              </a:rPr>
              <a:t> (Accessed September 1, 2024)</a:t>
            </a:r>
            <a:br>
              <a:rPr lang="en-US" sz="820" dirty="0">
                <a:ea typeface="+mn-lt"/>
                <a:cs typeface="+mn-lt"/>
              </a:rPr>
            </a:br>
            <a:r>
              <a:rPr lang="en-US" sz="820" dirty="0">
                <a:ea typeface="+mn-lt"/>
                <a:cs typeface="+mn-lt"/>
              </a:rPr>
              <a:t>[10] Work, D. B., Piccoli, B., Seibold, B., Sprinkle, J., &amp; Work, D. (2017). </a:t>
            </a:r>
            <a:r>
              <a:rPr lang="en-US" sz="820" i="1" dirty="0">
                <a:ea typeface="+mn-lt"/>
                <a:cs typeface="+mn-lt"/>
              </a:rPr>
              <a:t>Experiments show that a few self-driving cars can dramatically improve traffic flow</a:t>
            </a:r>
            <a:r>
              <a:rPr lang="en-US" sz="820" dirty="0">
                <a:ea typeface="+mn-lt"/>
                <a:cs typeface="+mn-lt"/>
              </a:rPr>
              <a:t>. University of Illinois Urbana-Champaign. </a:t>
            </a:r>
            <a:r>
              <a:rPr lang="en-US" sz="820" dirty="0">
                <a:ea typeface="+mn-lt"/>
                <a:cs typeface="+mn-lt"/>
                <a:hlinkClick r:id="rId11"/>
              </a:rPr>
              <a:t>https://cee.illinois.edu/news/experiments-show-few-self-driving-cars-can-dramatically-improve-traffic-flow</a:t>
            </a:r>
            <a:r>
              <a:rPr lang="en-US" sz="820" dirty="0">
                <a:ea typeface="+mn-lt"/>
                <a:cs typeface="+mn-lt"/>
              </a:rPr>
              <a:t> (Accessed 2024-09-02).</a:t>
            </a:r>
            <a:br>
              <a:rPr lang="en-US" sz="820" dirty="0">
                <a:ea typeface="+mn-lt"/>
                <a:cs typeface="+mn-lt"/>
              </a:rPr>
            </a:br>
            <a:r>
              <a:rPr lang="en-US" sz="820" dirty="0">
                <a:ea typeface="+mn-lt"/>
                <a:cs typeface="+mn-lt"/>
              </a:rPr>
              <a:t>[11] Federal Highway Administration. (2024). </a:t>
            </a:r>
            <a:r>
              <a:rPr lang="en-US" sz="820" i="1" dirty="0">
                <a:ea typeface="+mn-lt"/>
                <a:cs typeface="+mn-lt"/>
              </a:rPr>
              <a:t>How do weather events impact roads?</a:t>
            </a:r>
            <a:r>
              <a:rPr lang="en-US" sz="820" dirty="0">
                <a:ea typeface="+mn-lt"/>
                <a:cs typeface="+mn-lt"/>
              </a:rPr>
              <a:t> Road Weather Management Program, U.S. Department of Transportation. </a:t>
            </a:r>
            <a:r>
              <a:rPr lang="en-US" sz="820" dirty="0">
                <a:ea typeface="+mn-lt"/>
                <a:cs typeface="+mn-lt"/>
                <a:hlinkClick r:id="rId12"/>
              </a:rPr>
              <a:t>https://ops.fhwa.dot.gov/weather/q1_roadimpact.htm</a:t>
            </a:r>
            <a:r>
              <a:rPr lang="en-US" sz="820" dirty="0">
                <a:ea typeface="+mn-lt"/>
                <a:cs typeface="+mn-lt"/>
              </a:rPr>
              <a:t> (Accessed September 2, 2024).</a:t>
            </a:r>
            <a:br>
              <a:rPr lang="en-US" sz="820" dirty="0">
                <a:ea typeface="+mn-lt"/>
                <a:cs typeface="+mn-lt"/>
              </a:rPr>
            </a:br>
            <a:r>
              <a:rPr lang="en-US" sz="820" dirty="0">
                <a:ea typeface="+mn-lt"/>
                <a:cs typeface="+mn-lt"/>
              </a:rPr>
              <a:t>[12] Okey, B. &amp; Draskovic, M. (2024). </a:t>
            </a:r>
            <a:r>
              <a:rPr lang="en-US" sz="820" i="1" dirty="0">
                <a:ea typeface="+mn-lt"/>
                <a:cs typeface="+mn-lt"/>
              </a:rPr>
              <a:t>What is the economic impact of alcohol consumption in the US?</a:t>
            </a:r>
            <a:r>
              <a:rPr lang="en-US" sz="820" dirty="0">
                <a:ea typeface="+mn-lt"/>
                <a:cs typeface="+mn-lt"/>
              </a:rPr>
              <a:t> </a:t>
            </a:r>
            <a:r>
              <a:rPr lang="en-US" sz="820" dirty="0" err="1">
                <a:ea typeface="+mn-lt"/>
                <a:cs typeface="+mn-lt"/>
              </a:rPr>
              <a:t>Ardu</a:t>
            </a:r>
            <a:r>
              <a:rPr lang="en-US" sz="820" dirty="0">
                <a:ea typeface="+mn-lt"/>
                <a:cs typeface="+mn-lt"/>
              </a:rPr>
              <a:t> Recovery Center. </a:t>
            </a:r>
            <a:r>
              <a:rPr lang="en-US" sz="820" dirty="0">
                <a:ea typeface="+mn-lt"/>
                <a:cs typeface="+mn-lt"/>
                <a:hlinkClick r:id="rId13"/>
              </a:rPr>
              <a:t>https://www.ardurecoverycenter.com/economic-costs-of-excessive-alcohol-use/</a:t>
            </a:r>
            <a:r>
              <a:rPr lang="en-US" sz="820" dirty="0">
                <a:ea typeface="+mn-lt"/>
                <a:cs typeface="+mn-lt"/>
              </a:rPr>
              <a:t> (Accessed 2024-09-02)</a:t>
            </a:r>
            <a:br>
              <a:rPr lang="en-US" sz="820" dirty="0">
                <a:ea typeface="+mn-lt"/>
                <a:cs typeface="+mn-lt"/>
              </a:rPr>
            </a:br>
            <a:r>
              <a:rPr lang="en-US" sz="820" dirty="0">
                <a:ea typeface="+mn-lt"/>
                <a:cs typeface="+mn-lt"/>
              </a:rPr>
              <a:t>[13] McKenzie, B. (2024). </a:t>
            </a:r>
            <a:r>
              <a:rPr lang="en-US" sz="820" i="1" dirty="0">
                <a:ea typeface="+mn-lt"/>
                <a:cs typeface="+mn-lt"/>
              </a:rPr>
              <a:t>U.S. Population Will Grow Bigger and Get Older.</a:t>
            </a:r>
            <a:r>
              <a:rPr lang="en-US" sz="820" dirty="0">
                <a:ea typeface="+mn-lt"/>
                <a:cs typeface="+mn-lt"/>
              </a:rPr>
              <a:t> University of Virginia. </a:t>
            </a:r>
            <a:r>
              <a:rPr lang="en-US" sz="820" dirty="0">
                <a:ea typeface="+mn-lt"/>
                <a:cs typeface="+mn-lt"/>
                <a:hlinkClick r:id="rId14"/>
              </a:rPr>
              <a:t>https://news.virginia.edu/content/us-population-will-grow-bigger-and-get-older</a:t>
            </a:r>
            <a:r>
              <a:rPr lang="en-US" sz="820" dirty="0">
                <a:ea typeface="+mn-lt"/>
                <a:cs typeface="+mn-lt"/>
              </a:rPr>
              <a:t> (Accessed 2024-09-02)</a:t>
            </a:r>
            <a:br>
              <a:rPr lang="en-US" sz="820" dirty="0">
                <a:ea typeface="+mn-lt"/>
                <a:cs typeface="+mn-lt"/>
              </a:rPr>
            </a:br>
            <a:r>
              <a:rPr lang="en-US" sz="820" dirty="0">
                <a:ea typeface="+mn-lt"/>
                <a:cs typeface="+mn-lt"/>
              </a:rPr>
              <a:t>[14] Schaff, S. (2018). </a:t>
            </a:r>
            <a:r>
              <a:rPr lang="en-US" sz="820" i="1" dirty="0">
                <a:ea typeface="+mn-lt"/>
                <a:cs typeface="+mn-lt"/>
              </a:rPr>
              <a:t>The War on Error? Rethinking What Matters in Automated Vehicle Safety.</a:t>
            </a:r>
            <a:r>
              <a:rPr lang="en-US" sz="820" dirty="0">
                <a:ea typeface="+mn-lt"/>
                <a:cs typeface="+mn-lt"/>
              </a:rPr>
              <a:t> Frontier Group.  </a:t>
            </a:r>
            <a:r>
              <a:rPr lang="en-US" sz="820" dirty="0">
                <a:ea typeface="+mn-lt"/>
                <a:cs typeface="+mn-lt"/>
                <a:hlinkClick r:id="rId15"/>
              </a:rPr>
              <a:t>https://frontiergroup.org/articles/war-error-rethinking-what-matters-automated-vehicle-safety/</a:t>
            </a:r>
            <a:r>
              <a:rPr lang="en-US" sz="820" dirty="0">
                <a:ea typeface="+mn-lt"/>
                <a:cs typeface="+mn-lt"/>
              </a:rPr>
              <a:t> (Accessed 2024-09-02)</a:t>
            </a:r>
            <a:br>
              <a:rPr lang="en-US" sz="820" dirty="0">
                <a:ea typeface="+mn-lt"/>
                <a:cs typeface="+mn-lt"/>
              </a:rPr>
            </a:br>
            <a:r>
              <a:rPr lang="en-US" sz="820" dirty="0">
                <a:ea typeface="+mn-lt"/>
                <a:cs typeface="+mn-lt"/>
              </a:rPr>
              <a:t>[15] Wolfe, M. K., McDonald, N. C., &amp; Holmes, G. M. (2020). </a:t>
            </a:r>
            <a:r>
              <a:rPr lang="en-US" sz="820" i="1" dirty="0">
                <a:ea typeface="+mn-lt"/>
                <a:cs typeface="+mn-lt"/>
              </a:rPr>
              <a:t>Transportation Barriers to Health Care in the United States: Findings From the National Health Interview Survey, 1997–2017.</a:t>
            </a:r>
            <a:r>
              <a:rPr lang="en-US" sz="820" dirty="0">
                <a:ea typeface="+mn-lt"/>
                <a:cs typeface="+mn-lt"/>
              </a:rPr>
              <a:t> </a:t>
            </a:r>
            <a:r>
              <a:rPr lang="en-US" sz="820" i="1" dirty="0">
                <a:ea typeface="+mn-lt"/>
                <a:cs typeface="+mn-lt"/>
              </a:rPr>
              <a:t>American Journal of Public Health, 110</a:t>
            </a:r>
            <a:r>
              <a:rPr lang="en-US" sz="820" dirty="0">
                <a:ea typeface="+mn-lt"/>
                <a:cs typeface="+mn-lt"/>
              </a:rPr>
              <a:t>(6), 815-822. </a:t>
            </a:r>
            <a:r>
              <a:rPr lang="en-US" sz="820" dirty="0">
                <a:ea typeface="+mn-lt"/>
                <a:cs typeface="+mn-lt"/>
                <a:hlinkClick r:id="rId16"/>
              </a:rPr>
              <a:t>https://doi.org/10.2105/AJPH.2020.305579</a:t>
            </a:r>
            <a:r>
              <a:rPr lang="en-US" sz="820" dirty="0">
                <a:ea typeface="+mn-lt"/>
                <a:cs typeface="+mn-lt"/>
              </a:rPr>
              <a:t> (Accessed 2024-09-02)</a:t>
            </a:r>
            <a:br>
              <a:rPr lang="en-US" sz="820" dirty="0">
                <a:ea typeface="+mn-lt"/>
                <a:cs typeface="+mn-lt"/>
              </a:rPr>
            </a:br>
            <a:r>
              <a:rPr lang="en-US" sz="820" dirty="0">
                <a:ea typeface="+mn-lt"/>
                <a:cs typeface="+mn-lt"/>
              </a:rPr>
              <a:t>[16] Masello, L., </a:t>
            </a:r>
            <a:r>
              <a:rPr lang="en-US" sz="820" dirty="0" err="1">
                <a:ea typeface="+mn-lt"/>
                <a:cs typeface="+mn-lt"/>
              </a:rPr>
              <a:t>Castignani</a:t>
            </a:r>
            <a:r>
              <a:rPr lang="en-US" sz="820" dirty="0">
                <a:ea typeface="+mn-lt"/>
                <a:cs typeface="+mn-lt"/>
              </a:rPr>
              <a:t>, G., Sheehan, B., &amp; McDonnell, K. (2022). </a:t>
            </a:r>
            <a:r>
              <a:rPr lang="en-US" sz="820" i="1" dirty="0">
                <a:ea typeface="+mn-lt"/>
                <a:cs typeface="+mn-lt"/>
              </a:rPr>
              <a:t>On the road safety benefits of advanced driver assistance systems in different driving contexts.</a:t>
            </a:r>
            <a:r>
              <a:rPr lang="en-US" sz="820" dirty="0">
                <a:ea typeface="+mn-lt"/>
                <a:cs typeface="+mn-lt"/>
              </a:rPr>
              <a:t> </a:t>
            </a:r>
            <a:r>
              <a:rPr lang="en-US" sz="820" i="1" dirty="0">
                <a:ea typeface="+mn-lt"/>
                <a:cs typeface="+mn-lt"/>
              </a:rPr>
              <a:t>Transportation Research Interdisciplinary Perspectives, 15</a:t>
            </a:r>
            <a:r>
              <a:rPr lang="en-US" sz="820" dirty="0">
                <a:ea typeface="+mn-lt"/>
                <a:cs typeface="+mn-lt"/>
              </a:rPr>
              <a:t>, 100670. </a:t>
            </a:r>
            <a:r>
              <a:rPr lang="en-US" sz="820" dirty="0" err="1">
                <a:ea typeface="+mn-lt"/>
                <a:cs typeface="+mn-lt"/>
              </a:rPr>
              <a:t>doi</a:t>
            </a:r>
            <a:r>
              <a:rPr lang="en-US" sz="820" dirty="0">
                <a:ea typeface="+mn-lt"/>
                <a:cs typeface="+mn-lt"/>
              </a:rPr>
              <a:t>: </a:t>
            </a:r>
            <a:r>
              <a:rPr lang="en-US" sz="820" dirty="0">
                <a:ea typeface="+mn-lt"/>
                <a:cs typeface="+mn-lt"/>
                <a:hlinkClick r:id="rId17"/>
              </a:rPr>
              <a:t>10.1016/j.trip.2022.100670</a:t>
            </a:r>
            <a:r>
              <a:rPr lang="en-US" sz="820" dirty="0">
                <a:ea typeface="+mn-lt"/>
                <a:cs typeface="+mn-lt"/>
              </a:rPr>
              <a:t> (Accessed 2024-09-09)</a:t>
            </a:r>
            <a:br>
              <a:rPr lang="en-US" sz="820" dirty="0">
                <a:ea typeface="+mn-lt"/>
                <a:cs typeface="+mn-lt"/>
              </a:rPr>
            </a:br>
            <a:r>
              <a:rPr lang="en-US" sz="820" dirty="0">
                <a:ea typeface="+mn-lt"/>
                <a:cs typeface="+mn-lt"/>
              </a:rPr>
              <a:t>[17] Muller, J. (2019-08-07). </a:t>
            </a:r>
            <a:r>
              <a:rPr lang="en-US" sz="820" i="1" dirty="0">
                <a:ea typeface="+mn-lt"/>
                <a:cs typeface="+mn-lt"/>
              </a:rPr>
              <a:t>Self-driving cars could be more fuel-efficient than human drivers</a:t>
            </a:r>
            <a:r>
              <a:rPr lang="en-US" sz="820" dirty="0">
                <a:ea typeface="+mn-lt"/>
                <a:cs typeface="+mn-lt"/>
              </a:rPr>
              <a:t>. Axios. </a:t>
            </a:r>
            <a:r>
              <a:rPr lang="en-US" sz="820" dirty="0">
                <a:ea typeface="+mn-lt"/>
                <a:cs typeface="+mn-lt"/>
                <a:hlinkClick r:id="rId18"/>
              </a:rPr>
              <a:t>https://www.axios.com/2019/08/07/volvo-study-self-driving-cars-fuel-efficiency</a:t>
            </a:r>
            <a:r>
              <a:rPr lang="en-US" sz="820" dirty="0">
                <a:ea typeface="+mn-lt"/>
                <a:cs typeface="+mn-lt"/>
              </a:rPr>
              <a:t> (Accessed 2024-09-29)</a:t>
            </a:r>
            <a:br>
              <a:rPr lang="en-US" sz="820" dirty="0">
                <a:ea typeface="+mn-lt"/>
                <a:cs typeface="+mn-lt"/>
              </a:rPr>
            </a:br>
            <a:r>
              <a:rPr lang="en-US" sz="820" dirty="0">
                <a:ea typeface="+mn-lt"/>
                <a:cs typeface="+mn-lt"/>
              </a:rPr>
              <a:t>[18]  Fitt, H., Curl, A., Dionisio-McHugh, R., Fletcher, A., Frame, B., &amp; Ahuriri-Driscoll, A. (2018). </a:t>
            </a:r>
            <a:r>
              <a:rPr lang="en-US" sz="820" i="1" dirty="0">
                <a:ea typeface="+mn-lt"/>
                <a:cs typeface="+mn-lt"/>
              </a:rPr>
              <a:t>Think Piece: Autonomous vehicles and future urban environments: Exploring implications for wellbeing in an ageing society</a:t>
            </a:r>
            <a:r>
              <a:rPr lang="en-US" sz="820" dirty="0">
                <a:ea typeface="+mn-lt"/>
                <a:cs typeface="+mn-lt"/>
              </a:rPr>
              <a:t> (Second ed.). Christchurch, NZ: National Science Challenge 11: Building Better Homes, Towns and Cities. </a:t>
            </a:r>
            <a:r>
              <a:rPr lang="en-US" sz="820" dirty="0">
                <a:ea typeface="+mn-lt"/>
                <a:cs typeface="+mn-lt"/>
                <a:hlinkClick r:id="rId19"/>
              </a:rPr>
              <a:t>https://ir.canterbury.ac.nz/server/api/core/bitstreams/d428eb7c-af81-481e-9361-1f97912dff86/content</a:t>
            </a:r>
            <a:r>
              <a:rPr lang="en-US" sz="820" dirty="0">
                <a:ea typeface="+mn-lt"/>
                <a:cs typeface="+mn-lt"/>
              </a:rPr>
              <a:t> (Accessed 2024-09-29)</a:t>
            </a:r>
            <a:br>
              <a:rPr lang="en-US" sz="820" dirty="0">
                <a:ea typeface="+mn-lt"/>
                <a:cs typeface="+mn-lt"/>
              </a:rPr>
            </a:br>
            <a:r>
              <a:rPr lang="en-US" sz="820" dirty="0">
                <a:ea typeface="+mn-lt"/>
                <a:cs typeface="+mn-lt"/>
              </a:rPr>
              <a:t>[19]  Bureau of Transportation Statistics. (2024-04-18). </a:t>
            </a:r>
            <a:r>
              <a:rPr lang="en-US" sz="820" i="1" dirty="0">
                <a:ea typeface="+mn-lt"/>
                <a:cs typeface="+mn-lt"/>
              </a:rPr>
              <a:t>Travel Patterns of American Adults with Disabilities</a:t>
            </a:r>
            <a:r>
              <a:rPr lang="en-US" sz="820" dirty="0">
                <a:ea typeface="+mn-lt"/>
                <a:cs typeface="+mn-lt"/>
              </a:rPr>
              <a:t>. U.S. Department of Transportation. </a:t>
            </a:r>
            <a:r>
              <a:rPr lang="en-US" sz="820" dirty="0">
                <a:ea typeface="+mn-lt"/>
                <a:cs typeface="+mn-lt"/>
                <a:hlinkClick r:id="rId20"/>
              </a:rPr>
              <a:t>https://www.bts.gov/travel-patterns-with-disabilities</a:t>
            </a:r>
            <a:r>
              <a:rPr lang="en-US" sz="820" dirty="0">
                <a:ea typeface="+mn-lt"/>
                <a:cs typeface="+mn-lt"/>
              </a:rPr>
              <a:t> (Accessed 2024-09-29) </a:t>
            </a:r>
          </a:p>
        </p:txBody>
      </p:sp>
      <p:sp>
        <p:nvSpPr>
          <p:cNvPr id="4" name="Footer Placeholder 3"/>
          <p:cNvSpPr>
            <a:spLocks noGrp="1"/>
          </p:cNvSpPr>
          <p:nvPr>
            <p:ph type="ftr" sz="quarter" idx="11"/>
          </p:nvPr>
        </p:nvSpPr>
        <p:spPr/>
        <p:txBody>
          <a:bodyPr/>
          <a:lstStyle/>
          <a:p>
            <a:r>
              <a:rPr lang="sk-SK"/>
              <a:t>© 2024 </a:t>
            </a:r>
            <a:r>
              <a:rPr lang="sk-SK" err="1"/>
              <a:t>Keith</a:t>
            </a:r>
            <a:r>
              <a:rPr lang="sk-SK"/>
              <a:t> A. </a:t>
            </a:r>
            <a:r>
              <a:rPr lang="sk-SK" err="1"/>
              <a:t>Pray</a:t>
            </a:r>
            <a:endParaRPr lang="sk-SK" dirty="0" err="1">
              <a:ea typeface="Cambria"/>
            </a:endParaRPr>
          </a:p>
        </p:txBody>
      </p:sp>
      <p:sp>
        <p:nvSpPr>
          <p:cNvPr id="5" name="Slide Number Placeholder 4"/>
          <p:cNvSpPr>
            <a:spLocks noGrp="1"/>
          </p:cNvSpPr>
          <p:nvPr>
            <p:ph type="sldNum" sz="quarter" idx="12"/>
          </p:nvPr>
        </p:nvSpPr>
        <p:spPr/>
        <p:txBody>
          <a:bodyPr/>
          <a:lstStyle/>
          <a:p>
            <a:fld id="{A2A17EAB-8B51-5C40-8776-6683E51FA7A0}" type="slidenum">
              <a:rPr lang="en-US" smtClean="0"/>
              <a:t>33</a:t>
            </a:fld>
            <a:endParaRPr lang="en-US"/>
          </a:p>
        </p:txBody>
      </p:sp>
      <p:sp>
        <p:nvSpPr>
          <p:cNvPr id="6" name="TextBox 5"/>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Benson Lin</a:t>
            </a:r>
          </a:p>
        </p:txBody>
      </p:sp>
    </p:spTree>
    <p:extLst>
      <p:ext uri="{BB962C8B-B14F-4D97-AF65-F5344CB8AC3E}">
        <p14:creationId xmlns:p14="http://schemas.microsoft.com/office/powerpoint/2010/main" val="2528592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11</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Remote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Turn your camera on</a:t>
            </a:r>
          </a:p>
          <a:p>
            <a:r>
              <a:rPr lang="en-US" dirty="0"/>
              <a:t>Sign in with First and Last Name</a:t>
            </a:r>
          </a:p>
          <a:p>
            <a:r>
              <a:rPr lang="en-US" dirty="0"/>
              <a:t>Stay muted unless you are going to speak</a:t>
            </a:r>
          </a:p>
          <a:p>
            <a:r>
              <a:rPr lang="en-US" dirty="0"/>
              <a:t>Use the raise your hand feature to ensure a turn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2024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35</a:t>
            </a:fld>
            <a:endParaRPr lang="en-US"/>
          </a:p>
        </p:txBody>
      </p:sp>
    </p:spTree>
    <p:extLst>
      <p:ext uri="{BB962C8B-B14F-4D97-AF65-F5344CB8AC3E}">
        <p14:creationId xmlns:p14="http://schemas.microsoft.com/office/powerpoint/2010/main" val="2943979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sp>
        <p:nvSpPr>
          <p:cNvPr id="9" name="TextBox 8"/>
          <p:cNvSpPr txBox="1"/>
          <p:nvPr/>
        </p:nvSpPr>
        <p:spPr>
          <a:xfrm>
            <a:off x="4809841" y="1852745"/>
            <a:ext cx="438582" cy="3144451"/>
          </a:xfrm>
          <a:prstGeom prst="rect">
            <a:avLst/>
          </a:prstGeom>
          <a:noFill/>
        </p:spPr>
        <p:txBody>
          <a:bodyPr vert="vert270" wrap="none" rtlCol="0">
            <a:spAutoFit/>
          </a:bodyPr>
          <a:lstStyle/>
          <a:p>
            <a:pPr>
              <a:lnSpc>
                <a:spcPct val="90000"/>
              </a:lnSpc>
            </a:pPr>
            <a:r>
              <a:rPr lang="en-US" dirty="0"/>
              <a:t>https://</a:t>
            </a:r>
            <a:r>
              <a:rPr lang="en-US" dirty="0" err="1"/>
              <a:t>www.xkcd.com</a:t>
            </a:r>
            <a:r>
              <a:rPr lang="en-US" dirty="0"/>
              <a:t>/1823/</a:t>
            </a:r>
          </a:p>
        </p:txBody>
      </p:sp>
      <p:pic>
        <p:nvPicPr>
          <p:cNvPr id="3" name="Picture 2"/>
          <p:cNvPicPr>
            <a:picLocks noChangeAspect="1"/>
          </p:cNvPicPr>
          <p:nvPr/>
        </p:nvPicPr>
        <p:blipFill>
          <a:blip r:embed="rId3"/>
          <a:stretch>
            <a:fillRect/>
          </a:stretch>
        </p:blipFill>
        <p:spPr>
          <a:xfrm>
            <a:off x="5248423" y="400602"/>
            <a:ext cx="3621559" cy="4596594"/>
          </a:xfrm>
          <a:prstGeom prst="rect">
            <a:avLst/>
          </a:prstGeom>
        </p:spPr>
      </p:pic>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a:xfrm>
            <a:off x="685800" y="1352550"/>
            <a:ext cx="7772400" cy="3644645"/>
          </a:xfrm>
        </p:spPr>
        <p:txBody>
          <a:bodyPr>
            <a:normAutofit/>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a:p>
            <a:pPr marL="0" indent="0">
              <a:buNone/>
            </a:pPr>
            <a:r>
              <a:rPr lang="en-US" dirty="0">
                <a:latin typeface="Consolas" panose="020B0609020204030204" pitchFamily="49" charset="0"/>
                <a:ea typeface="ＭＳ Ｐゴシック" pitchFamily="-109" charset="-128"/>
                <a:cs typeface="Consolas" panose="020B0609020204030204" pitchFamily="49" charset="0"/>
              </a:rPr>
              <a:t>C lustered</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R </a:t>
            </a:r>
            <a:r>
              <a:rPr lang="en-US" dirty="0" err="1">
                <a:latin typeface="Consolas" panose="020B0609020204030204" pitchFamily="49" charset="0"/>
                <a:ea typeface="ＭＳ Ｐゴシック" pitchFamily="-109" charset="-128"/>
                <a:cs typeface="Consolas" panose="020B0609020204030204" pitchFamily="49" charset="0"/>
              </a:rPr>
              <a:t>egularly</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I </a:t>
            </a:r>
            <a:r>
              <a:rPr lang="en-US" dirty="0" err="1">
                <a:latin typeface="Consolas" panose="020B0609020204030204" pitchFamily="49" charset="0"/>
                <a:ea typeface="ＭＳ Ｐゴシック" pitchFamily="-109" charset="-128"/>
                <a:cs typeface="Consolas" panose="020B0609020204030204" pitchFamily="49" charset="0"/>
              </a:rPr>
              <a:t>nterspaced</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S </a:t>
            </a:r>
            <a:r>
              <a:rPr lang="en-US" dirty="0" err="1">
                <a:latin typeface="Consolas" panose="020B0609020204030204" pitchFamily="49" charset="0"/>
                <a:ea typeface="ＭＳ Ｐゴシック" pitchFamily="-109" charset="-128"/>
                <a:cs typeface="Consolas" panose="020B0609020204030204" pitchFamily="49" charset="0"/>
              </a:rPr>
              <a:t>hort</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P </a:t>
            </a:r>
            <a:r>
              <a:rPr lang="en-US" dirty="0" err="1">
                <a:latin typeface="Consolas" panose="020B0609020204030204" pitchFamily="49" charset="0"/>
                <a:ea typeface="ＭＳ Ｐゴシック" pitchFamily="-109" charset="-128"/>
                <a:cs typeface="Consolas" panose="020B0609020204030204" pitchFamily="49" charset="0"/>
              </a:rPr>
              <a:t>alindromic</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R </a:t>
            </a:r>
            <a:r>
              <a:rPr lang="en-US" dirty="0" err="1">
                <a:latin typeface="Consolas" panose="020B0609020204030204" pitchFamily="49" charset="0"/>
                <a:ea typeface="ＭＳ Ｐゴシック" pitchFamily="-109" charset="-128"/>
                <a:cs typeface="Consolas" panose="020B0609020204030204" pitchFamily="49" charset="0"/>
              </a:rPr>
              <a:t>epeats</a:t>
            </a:r>
            <a:endParaRPr lang="en-US" dirty="0">
              <a:latin typeface="Consolas" panose="020B0609020204030204" pitchFamily="49" charset="0"/>
              <a:ea typeface="ＭＳ Ｐゴシック" pitchFamily="-109" charset="-128"/>
              <a:cs typeface="Consolas" panose="020B0609020204030204" pitchFamily="49" charset="0"/>
            </a:endParaRPr>
          </a:p>
          <a:p>
            <a:pPr marL="0" indent="0">
              <a:buNone/>
            </a:pPr>
            <a:r>
              <a:rPr lang="en-US" dirty="0">
                <a:ea typeface="ＭＳ Ｐゴシック" pitchFamily="-109" charset="-128"/>
                <a:cs typeface="ＭＳ Ｐゴシック" pitchFamily="-109" charset="-128"/>
              </a:rPr>
              <a:t>Permanent gene modification</a:t>
            </a:r>
            <a:endParaRPr lang="en-US" dirty="0">
              <a:cs typeface="Consolas" panose="020B0609020204030204" pitchFamily="49" charset="0"/>
            </a:endParaRP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5</a:t>
            </a:fld>
            <a:endParaRPr lang="en-US"/>
          </a:p>
        </p:txBody>
      </p:sp>
      <p:sp>
        <p:nvSpPr>
          <p:cNvPr id="9" name="TextBox 8"/>
          <p:cNvSpPr txBox="1"/>
          <p:nvPr/>
        </p:nvSpPr>
        <p:spPr>
          <a:xfrm>
            <a:off x="4809841" y="1852745"/>
            <a:ext cx="438582" cy="3144451"/>
          </a:xfrm>
          <a:prstGeom prst="rect">
            <a:avLst/>
          </a:prstGeom>
          <a:noFill/>
        </p:spPr>
        <p:txBody>
          <a:bodyPr vert="vert270" wrap="none" rtlCol="0">
            <a:spAutoFit/>
          </a:bodyPr>
          <a:lstStyle/>
          <a:p>
            <a:pPr>
              <a:lnSpc>
                <a:spcPct val="90000"/>
              </a:lnSpc>
            </a:pPr>
            <a:r>
              <a:rPr lang="en-US" dirty="0"/>
              <a:t>https://</a:t>
            </a:r>
            <a:r>
              <a:rPr lang="en-US" dirty="0" err="1"/>
              <a:t>www.xkcd.com</a:t>
            </a:r>
            <a:r>
              <a:rPr lang="en-US" dirty="0"/>
              <a:t>/1823/</a:t>
            </a:r>
          </a:p>
        </p:txBody>
      </p:sp>
      <p:pic>
        <p:nvPicPr>
          <p:cNvPr id="3" name="Picture 2"/>
          <p:cNvPicPr>
            <a:picLocks noChangeAspect="1"/>
          </p:cNvPicPr>
          <p:nvPr/>
        </p:nvPicPr>
        <p:blipFill>
          <a:blip r:embed="rId3"/>
          <a:stretch>
            <a:fillRect/>
          </a:stretch>
        </p:blipFill>
        <p:spPr>
          <a:xfrm>
            <a:off x="5248423" y="400602"/>
            <a:ext cx="3621559" cy="4596594"/>
          </a:xfrm>
          <a:prstGeom prst="rect">
            <a:avLst/>
          </a:prstGeom>
        </p:spPr>
      </p:pic>
    </p:spTree>
    <p:extLst>
      <p:ext uri="{BB962C8B-B14F-4D97-AF65-F5344CB8AC3E}">
        <p14:creationId xmlns:p14="http://schemas.microsoft.com/office/powerpoint/2010/main" val="202807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75B35D-0684-B84C-A85D-B70691D3908C}"/>
              </a:ext>
            </a:extLst>
          </p:cNvPr>
          <p:cNvSpPr>
            <a:spLocks noGrp="1"/>
          </p:cNvSpPr>
          <p:nvPr>
            <p:ph type="title"/>
          </p:nvPr>
        </p:nvSpPr>
        <p:spPr>
          <a:xfrm>
            <a:off x="622934" y="3737499"/>
            <a:ext cx="7896226" cy="1294368"/>
          </a:xfrm>
        </p:spPr>
        <p:txBody>
          <a:bodyPr anchor="t"/>
          <a:lstStyle/>
          <a:p>
            <a:r>
              <a:rPr lang="en-US" dirty="0"/>
              <a:t>Let’s Look At One way to handle a Decrease In Jobs</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6</a:t>
            </a:fld>
            <a:endParaRPr lang="en-US"/>
          </a:p>
        </p:txBody>
      </p:sp>
      <p:pic>
        <p:nvPicPr>
          <p:cNvPr id="7" name="Picture 6">
            <a:extLst>
              <a:ext uri="{FF2B5EF4-FFF2-40B4-BE49-F238E27FC236}">
                <a16:creationId xmlns:a16="http://schemas.microsoft.com/office/drawing/2014/main" id="{AD58D30F-2DA0-8B45-8218-FCEB84A8FD5B}"/>
              </a:ext>
            </a:extLst>
          </p:cNvPr>
          <p:cNvPicPr>
            <a:picLocks noChangeAspect="1"/>
          </p:cNvPicPr>
          <p:nvPr/>
        </p:nvPicPr>
        <p:blipFill>
          <a:blip r:embed="rId3"/>
          <a:stretch>
            <a:fillRect/>
          </a:stretch>
        </p:blipFill>
        <p:spPr>
          <a:xfrm>
            <a:off x="623888" y="598864"/>
            <a:ext cx="7896225" cy="2455232"/>
          </a:xfrm>
          <a:prstGeom prst="rect">
            <a:avLst/>
          </a:prstGeom>
        </p:spPr>
      </p:pic>
    </p:spTree>
    <p:extLst>
      <p:ext uri="{BB962C8B-B14F-4D97-AF65-F5344CB8AC3E}">
        <p14:creationId xmlns:p14="http://schemas.microsoft.com/office/powerpoint/2010/main" val="168175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a:xfrm>
            <a:off x="244366" y="1016876"/>
            <a:ext cx="4175234" cy="3980319"/>
          </a:xfrm>
        </p:spPr>
        <p:txBody>
          <a:bodyPr lIns="91440">
            <a:normAutofit fontScale="77500" lnSpcReduction="20000"/>
          </a:bodyPr>
          <a:lstStyle/>
          <a:p>
            <a:pPr>
              <a:lnSpc>
                <a:spcPct val="120000"/>
              </a:lnSpc>
              <a:spcBef>
                <a:spcPts val="0"/>
              </a:spcBef>
            </a:pPr>
            <a:r>
              <a:rPr lang="en-US" sz="1200" dirty="0"/>
              <a:t>p. 457 “Mr.” </a:t>
            </a:r>
            <a:r>
              <a:rPr lang="en-US" sz="1200" dirty="0">
                <a:sym typeface="Wingdings" pitchFamily="2" charset="2"/>
              </a:rPr>
              <a:t> “Ms.” </a:t>
            </a:r>
            <a:endParaRPr lang="en-US" sz="1200" dirty="0"/>
          </a:p>
          <a:p>
            <a:pPr>
              <a:lnSpc>
                <a:spcPct val="120000"/>
              </a:lnSpc>
              <a:spcBef>
                <a:spcPts val="0"/>
              </a:spcBef>
            </a:pPr>
            <a:r>
              <a:rPr lang="en-US" sz="1200" dirty="0"/>
              <a:t>p. 458 Asimov “Three Laws of Robotics” not guarantee as his stories show… absolutes “never” difficult to prove.</a:t>
            </a:r>
          </a:p>
          <a:p>
            <a:pPr>
              <a:lnSpc>
                <a:spcPct val="120000"/>
              </a:lnSpc>
              <a:spcBef>
                <a:spcPts val="0"/>
              </a:spcBef>
            </a:pPr>
            <a:r>
              <a:rPr lang="en-US" sz="1200" dirty="0"/>
              <a:t>p. 459 Tesla and other newer car manufacturers similar to 15 person hours per car? 2003, 2008 sources update?</a:t>
            </a:r>
          </a:p>
          <a:p>
            <a:pPr>
              <a:lnSpc>
                <a:spcPct val="120000"/>
              </a:lnSpc>
              <a:spcBef>
                <a:spcPts val="0"/>
              </a:spcBef>
            </a:pPr>
            <a:r>
              <a:rPr lang="en-US" sz="1200" dirty="0"/>
              <a:t>p. 460 “all time… work time” 1998 source, newer corroborate?</a:t>
            </a:r>
          </a:p>
          <a:p>
            <a:pPr>
              <a:lnSpc>
                <a:spcPct val="120000"/>
              </a:lnSpc>
              <a:spcBef>
                <a:spcPts val="0"/>
              </a:spcBef>
            </a:pPr>
            <a:r>
              <a:rPr lang="en-US" sz="1200" dirty="0"/>
              <a:t>p. 461 securities industry employment rise source 2005.</a:t>
            </a:r>
          </a:p>
          <a:p>
            <a:pPr>
              <a:lnSpc>
                <a:spcPct val="120000"/>
              </a:lnSpc>
              <a:spcBef>
                <a:spcPts val="0"/>
              </a:spcBef>
            </a:pPr>
            <a:r>
              <a:rPr lang="en-US" sz="1200" dirty="0"/>
              <a:t>p. 462 “Working less, making more” 2001 source, now? “stone-age” source 1991, now?</a:t>
            </a:r>
          </a:p>
          <a:p>
            <a:pPr>
              <a:lnSpc>
                <a:spcPct val="120000"/>
              </a:lnSpc>
              <a:spcBef>
                <a:spcPts val="0"/>
              </a:spcBef>
            </a:pPr>
            <a:r>
              <a:rPr lang="en-US" sz="1200" dirty="0"/>
              <a:t>p. 463 Cost of AC, screens, etc. much lower. 2022 home size source 2001? Cancelled vacation not computing, sounds likely, just in computing fields? Kantian, Stuart treated himself as a means to an end, see Virtue p. 464</a:t>
            </a:r>
          </a:p>
          <a:p>
            <a:pPr>
              <a:lnSpc>
                <a:spcPct val="120000"/>
              </a:lnSpc>
              <a:spcBef>
                <a:spcPts val="0"/>
              </a:spcBef>
            </a:pPr>
            <a:r>
              <a:rPr lang="en-US" sz="1200" dirty="0"/>
              <a:t>p. 465 Multiple citing Wikipedia </a:t>
            </a:r>
            <a:r>
              <a:rPr lang="en-US" sz="1200" dirty="0">
                <a:sym typeface="Wingdings" pitchFamily="2" charset="2"/>
              </a:rPr>
              <a:t></a:t>
            </a:r>
          </a:p>
          <a:p>
            <a:pPr>
              <a:lnSpc>
                <a:spcPct val="120000"/>
              </a:lnSpc>
              <a:spcBef>
                <a:spcPts val="0"/>
              </a:spcBef>
            </a:pPr>
            <a:r>
              <a:rPr lang="en-US" sz="1200" dirty="0"/>
              <a:t>p. 468 ChatGPT Plus (et al) </a:t>
            </a:r>
            <a:r>
              <a:rPr lang="en-US" sz="1200" dirty="0">
                <a:sym typeface="Wingdings" pitchFamily="2" charset="2"/>
              </a:rPr>
              <a:t> more Digital Divide?</a:t>
            </a:r>
          </a:p>
          <a:p>
            <a:pPr>
              <a:lnSpc>
                <a:spcPct val="120000"/>
              </a:lnSpc>
              <a:spcBef>
                <a:spcPts val="0"/>
              </a:spcBef>
            </a:pPr>
            <a:r>
              <a:rPr lang="en-US" sz="1200" dirty="0">
                <a:sym typeface="Wingdings" pitchFamily="2" charset="2"/>
              </a:rPr>
              <a:t>p. 473 Hawking, appeal to authority fallacy? AI needs us like we need plants, we’ve done great keeping those safe.</a:t>
            </a:r>
          </a:p>
          <a:p>
            <a:pPr>
              <a:lnSpc>
                <a:spcPct val="120000"/>
              </a:lnSpc>
              <a:spcBef>
                <a:spcPts val="0"/>
              </a:spcBef>
            </a:pPr>
            <a:r>
              <a:rPr lang="en-US" sz="1200" dirty="0">
                <a:sym typeface="Wingdings" pitchFamily="2" charset="2"/>
              </a:rPr>
              <a:t>p. 475 Generative AI transparency difficult with text. Brake efficiently, rear end collision most common accident p. 379, 2017, diff. now?</a:t>
            </a:r>
          </a:p>
          <a:p>
            <a:pPr>
              <a:lnSpc>
                <a:spcPct val="120000"/>
              </a:lnSpc>
              <a:spcBef>
                <a:spcPts val="0"/>
              </a:spcBef>
            </a:pPr>
            <a:r>
              <a:rPr lang="en-US" sz="1200" dirty="0">
                <a:sym typeface="Wingdings" pitchFamily="2" charset="2"/>
              </a:rPr>
              <a:t>p. 476 Trolly, most, many, quantify.</a:t>
            </a:r>
          </a:p>
          <a:p>
            <a:pPr>
              <a:lnSpc>
                <a:spcPct val="120000"/>
              </a:lnSpc>
              <a:spcBef>
                <a:spcPts val="0"/>
              </a:spcBef>
            </a:pPr>
            <a:r>
              <a:rPr lang="en-US" sz="1200" dirty="0"/>
              <a:t>p. 479 Amazon, Slack, source title Intel. </a:t>
            </a:r>
          </a:p>
          <a:p>
            <a:pPr>
              <a:lnSpc>
                <a:spcPct val="120000"/>
              </a:lnSpc>
              <a:spcBef>
                <a:spcPts val="0"/>
              </a:spcBef>
            </a:pPr>
            <a:r>
              <a:rPr lang="en-US" sz="1200" dirty="0"/>
              <a:t>p. 481 Uber/</a:t>
            </a:r>
            <a:r>
              <a:rPr lang="en-US" sz="1200" dirty="0" err="1"/>
              <a:t>Lygt</a:t>
            </a:r>
            <a:r>
              <a:rPr lang="en-US" sz="1200" dirty="0"/>
              <a:t> lawsuit sources 2015, outcome? Monitoring data needs update, 2008 newest. Security and IP seem more likely primary purpose, 2002 source. Many people only regular Internet access was at work. More schools using cameras source 2003, need newer for claim.</a:t>
            </a:r>
          </a:p>
        </p:txBody>
      </p:sp>
      <p:sp>
        <p:nvSpPr>
          <p:cNvPr id="11" name="Content Placeholder 10"/>
          <p:cNvSpPr>
            <a:spLocks noGrp="1"/>
          </p:cNvSpPr>
          <p:nvPr>
            <p:ph sz="half" idx="2"/>
          </p:nvPr>
        </p:nvSpPr>
        <p:spPr>
          <a:xfrm>
            <a:off x="4724400" y="1016876"/>
            <a:ext cx="4175234" cy="3980319"/>
          </a:xfrm>
        </p:spPr>
        <p:txBody>
          <a:bodyPr lIns="91440">
            <a:normAutofit fontScale="77500" lnSpcReduction="20000"/>
          </a:bodyPr>
          <a:lstStyle/>
          <a:p>
            <a:pPr>
              <a:lnSpc>
                <a:spcPct val="120000"/>
              </a:lnSpc>
              <a:spcBef>
                <a:spcPts val="0"/>
              </a:spcBef>
            </a:pPr>
            <a:r>
              <a:rPr lang="en-US" sz="1200" dirty="0"/>
              <a:t>p. 482 Multinational Team Patents need sources. India salary info from 2003. Jobs moving out of US 2008 source.</a:t>
            </a:r>
          </a:p>
          <a:p>
            <a:pPr>
              <a:lnSpc>
                <a:spcPct val="120000"/>
              </a:lnSpc>
              <a:spcBef>
                <a:spcPts val="0"/>
              </a:spcBef>
            </a:pPr>
            <a:r>
              <a:rPr lang="en-US" sz="1200" dirty="0"/>
              <a:t>p. 483 3. Arg statement, 1999, still holding?</a:t>
            </a:r>
          </a:p>
          <a:p>
            <a:pPr>
              <a:lnSpc>
                <a:spcPct val="120000"/>
              </a:lnSpc>
              <a:spcBef>
                <a:spcPts val="0"/>
              </a:spcBef>
            </a:pPr>
            <a:r>
              <a:rPr lang="en-US" sz="1200" dirty="0"/>
              <a:t>p. 484 WTO seems implementation complaint, not globalization. Corn, wheat example from 2012. Are the subsidies more the problem than globalization?</a:t>
            </a:r>
          </a:p>
          <a:p>
            <a:pPr>
              <a:lnSpc>
                <a:spcPct val="120000"/>
              </a:lnSpc>
              <a:spcBef>
                <a:spcPts val="0"/>
              </a:spcBef>
            </a:pPr>
            <a:r>
              <a:rPr lang="en-US" sz="1200" dirty="0"/>
              <a:t>p. 485 Gates quote, what about new grads without experience? </a:t>
            </a:r>
          </a:p>
          <a:p>
            <a:pPr>
              <a:lnSpc>
                <a:spcPct val="120000"/>
              </a:lnSpc>
              <a:spcBef>
                <a:spcPts val="0"/>
              </a:spcBef>
            </a:pPr>
            <a:r>
              <a:rPr lang="en-US" sz="1200" dirty="0"/>
              <a:t>p. 486 90% computers made in China 2014 source. 2015 example of Chinese university accomplishment.</a:t>
            </a:r>
          </a:p>
          <a:p>
            <a:pPr>
              <a:lnSpc>
                <a:spcPct val="120000"/>
              </a:lnSpc>
              <a:spcBef>
                <a:spcPts val="0"/>
              </a:spcBef>
            </a:pPr>
            <a:r>
              <a:rPr lang="en-US" sz="1200" dirty="0"/>
              <a:t>p. 489 No other reasons for North Korea? No newspaper, radio, TV claim from 2001. Secondary school 2003. DVD player may be more relevant example than VCR.</a:t>
            </a:r>
          </a:p>
          <a:p>
            <a:pPr>
              <a:lnSpc>
                <a:spcPct val="120000"/>
              </a:lnSpc>
              <a:spcBef>
                <a:spcPts val="0"/>
              </a:spcBef>
            </a:pPr>
            <a:r>
              <a:rPr lang="en-US" sz="1200" dirty="0"/>
              <a:t>p. 491 Online courses synchronous or asynchronous? </a:t>
            </a:r>
          </a:p>
          <a:p>
            <a:pPr>
              <a:lnSpc>
                <a:spcPct val="120000"/>
              </a:lnSpc>
              <a:spcBef>
                <a:spcPts val="0"/>
              </a:spcBef>
            </a:pPr>
            <a:r>
              <a:rPr lang="en-US" sz="1200" dirty="0"/>
              <a:t>p. 492 DSL still relevant? </a:t>
            </a:r>
          </a:p>
          <a:p>
            <a:pPr>
              <a:lnSpc>
                <a:spcPct val="120000"/>
              </a:lnSpc>
              <a:spcBef>
                <a:spcPts val="0"/>
              </a:spcBef>
            </a:pPr>
            <a:r>
              <a:rPr lang="en-US" sz="1200" dirty="0"/>
              <a:t>p. 493 More Wikipedia citing </a:t>
            </a:r>
            <a:r>
              <a:rPr lang="en-US" sz="1200" dirty="0">
                <a:sym typeface="Wingdings" pitchFamily="2" charset="2"/>
              </a:rPr>
              <a:t></a:t>
            </a:r>
            <a:endParaRPr lang="en-US" sz="1200" dirty="0"/>
          </a:p>
          <a:p>
            <a:pPr>
              <a:lnSpc>
                <a:spcPct val="120000"/>
              </a:lnSpc>
              <a:spcBef>
                <a:spcPts val="0"/>
              </a:spcBef>
            </a:pPr>
            <a:r>
              <a:rPr lang="en-US" sz="1200" dirty="0"/>
              <a:t>p. 494 2022 CEO salary source 2003? Still true more people know Windows than Mac? Is US still dominant economic power?</a:t>
            </a:r>
          </a:p>
          <a:p>
            <a:pPr>
              <a:lnSpc>
                <a:spcPct val="120000"/>
              </a:lnSpc>
              <a:spcBef>
                <a:spcPts val="0"/>
              </a:spcBef>
            </a:pPr>
            <a:r>
              <a:rPr lang="en-US" sz="1200" dirty="0"/>
              <a:t>p. Rec Center gives students advantage, but who really pays?</a:t>
            </a:r>
          </a:p>
          <a:p>
            <a:pPr>
              <a:lnSpc>
                <a:spcPct val="120000"/>
              </a:lnSpc>
              <a:spcBef>
                <a:spcPts val="0"/>
              </a:spcBef>
            </a:pPr>
            <a:r>
              <a:rPr lang="en-US" sz="1200" dirty="0"/>
              <a:t>p. 496 Blue laws limiting store hours computing?</a:t>
            </a:r>
          </a:p>
          <a:p>
            <a:pPr>
              <a:lnSpc>
                <a:spcPct val="120000"/>
              </a:lnSpc>
              <a:spcBef>
                <a:spcPts val="0"/>
              </a:spcBef>
            </a:pPr>
            <a:r>
              <a:rPr lang="en-US" sz="1200" dirty="0"/>
              <a:t>p. 498 “bus” </a:t>
            </a:r>
            <a:r>
              <a:rPr lang="en-US" sz="1200" dirty="0">
                <a:sym typeface="Wingdings" pitchFamily="2" charset="2"/>
              </a:rPr>
              <a:t> “bust”</a:t>
            </a:r>
            <a:endParaRPr lang="en-US" sz="1200" dirty="0"/>
          </a:p>
          <a:p>
            <a:pPr>
              <a:lnSpc>
                <a:spcPct val="120000"/>
              </a:lnSpc>
              <a:spcBef>
                <a:spcPts val="0"/>
              </a:spcBef>
            </a:pPr>
            <a:r>
              <a:rPr lang="en-US" sz="1200" dirty="0"/>
              <a:t>p. 501 21. I think Blaise doesn’t watch movies.</a:t>
            </a:r>
          </a:p>
          <a:p>
            <a:pPr>
              <a:lnSpc>
                <a:spcPct val="120000"/>
              </a:lnSpc>
              <a:spcBef>
                <a:spcPts val="0"/>
              </a:spcBef>
            </a:pPr>
            <a:r>
              <a:rPr lang="en-US" sz="1200" dirty="0"/>
              <a:t>p. 502 29. Ignores cost of living differences.</a:t>
            </a:r>
          </a:p>
          <a:p>
            <a:pPr>
              <a:lnSpc>
                <a:spcPct val="120000"/>
              </a:lnSpc>
              <a:spcBef>
                <a:spcPts val="0"/>
              </a:spcBef>
            </a:pPr>
            <a:r>
              <a:rPr lang="en-US" sz="1200" dirty="0"/>
              <a:t>Questions I liked: 15, 16, 17, 22, 23, 24, 25, 26, 27, 32, 33</a:t>
            </a:r>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
        <p:nvSpPr>
          <p:cNvPr id="4" name="Footer Placeholder 3">
            <a:extLst>
              <a:ext uri="{FF2B5EF4-FFF2-40B4-BE49-F238E27FC236}">
                <a16:creationId xmlns:a16="http://schemas.microsoft.com/office/drawing/2014/main" id="{22DB65CF-B0B8-C34B-ACC4-F7604046C2D4}"/>
              </a:ext>
            </a:extLst>
          </p:cNvPr>
          <p:cNvSpPr>
            <a:spLocks noGrp="1"/>
          </p:cNvSpPr>
          <p:nvPr>
            <p:ph type="ftr" sz="quarter" idx="11"/>
          </p:nvPr>
        </p:nvSpPr>
        <p:spPr/>
        <p:txBody>
          <a:bodyPr/>
          <a:lstStyle/>
          <a:p>
            <a:r>
              <a:rPr lang="sk-SK"/>
              <a:t>© 2024 Keith A. Pray</a:t>
            </a:r>
            <a:endParaRPr lang="en-US" dirty="0"/>
          </a:p>
        </p:txBody>
      </p:sp>
    </p:spTree>
    <p:extLst>
      <p:ext uri="{BB962C8B-B14F-4D97-AF65-F5344CB8AC3E}">
        <p14:creationId xmlns:p14="http://schemas.microsoft.com/office/powerpoint/2010/main" val="2108164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List 2 ways IT can lead to organizational change.</a:t>
            </a:r>
          </a:p>
          <a:p>
            <a:pPr marL="457200" indent="-457200">
              <a:buFont typeface="+mj-lt"/>
              <a:buAutoNum type="arabicPeriod"/>
            </a:pPr>
            <a:r>
              <a:rPr lang="en-US" dirty="0"/>
              <a:t>List 4 ways a Video Game Producer may protect its IP and what specific IP each protects.</a:t>
            </a:r>
          </a:p>
          <a:p>
            <a:pPr marL="457200" indent="-457200">
              <a:buFont typeface="+mj-lt"/>
              <a:buAutoNum type="arabicPeriod"/>
            </a:pPr>
            <a:r>
              <a:rPr lang="en-US" dirty="0"/>
              <a:t>List a computing technology that can be used to protect an individual’s privacy.</a:t>
            </a:r>
          </a:p>
          <a:p>
            <a:pPr marL="457200" indent="-457200">
              <a:buFont typeface="+mj-lt"/>
              <a:buAutoNum type="arabicPeriod"/>
            </a:pPr>
            <a:r>
              <a:rPr lang="en-US" dirty="0"/>
              <a:t>List a computing technology that can be used to intrude upon an individual’s privacy.</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934991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2866"/>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2024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9</a:t>
            </a:fld>
            <a:endParaRPr lang="en-US"/>
          </a:p>
        </p:txBody>
      </p:sp>
      <p:pic>
        <p:nvPicPr>
          <p:cNvPr id="12" name="Picture 8" descr="Image result for humans need not apply">
            <a:hlinkClick r:id="rId3"/>
            <a:extLst>
              <a:ext uri="{FF2B5EF4-FFF2-40B4-BE49-F238E27FC236}">
                <a16:creationId xmlns:a16="http://schemas.microsoft.com/office/drawing/2014/main" id="{2A730DEA-7C43-0A4A-B258-3F8288B073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6822" y="884810"/>
            <a:ext cx="914400" cy="3361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CON 3D printed house for the developing world starts at $4,000">
            <a:hlinkClick r:id="rId5"/>
            <a:extLst>
              <a:ext uri="{FF2B5EF4-FFF2-40B4-BE49-F238E27FC236}">
                <a16:creationId xmlns:a16="http://schemas.microsoft.com/office/drawing/2014/main" id="{9F136C0A-D46F-1E43-9349-252D015EB1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3100" y="846304"/>
            <a:ext cx="914400" cy="5537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avid Autor: Will automation take away all our jobs? | TED Talk">
            <a:hlinkClick r:id="rId7"/>
            <a:extLst>
              <a:ext uri="{FF2B5EF4-FFF2-40B4-BE49-F238E27FC236}">
                <a16:creationId xmlns:a16="http://schemas.microsoft.com/office/drawing/2014/main" id="{C5C3995B-272E-2648-B51C-EEE456EC98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3341" y="837439"/>
            <a:ext cx="914400" cy="51511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0732177E-1C5E-0C4D-8F2E-F8A781879E0A}"/>
              </a:ext>
            </a:extLst>
          </p:cNvPr>
          <p:cNvPicPr>
            <a:picLocks noChangeAspect="1"/>
          </p:cNvPicPr>
          <p:nvPr/>
        </p:nvPicPr>
        <p:blipFill>
          <a:blip r:embed="rId9"/>
          <a:stretch>
            <a:fillRect/>
          </a:stretch>
        </p:blipFill>
        <p:spPr>
          <a:xfrm>
            <a:off x="1858656" y="2826807"/>
            <a:ext cx="7038474" cy="2286000"/>
          </a:xfrm>
          <a:prstGeom prst="rect">
            <a:avLst/>
          </a:prstGeom>
        </p:spPr>
      </p:pic>
      <p:sp>
        <p:nvSpPr>
          <p:cNvPr id="20" name="TextBox 19">
            <a:extLst>
              <a:ext uri="{FF2B5EF4-FFF2-40B4-BE49-F238E27FC236}">
                <a16:creationId xmlns:a16="http://schemas.microsoft.com/office/drawing/2014/main" id="{302FD515-D1D3-0C41-8A10-7FEC033A81CF}"/>
              </a:ext>
            </a:extLst>
          </p:cNvPr>
          <p:cNvSpPr txBox="1"/>
          <p:nvPr/>
        </p:nvSpPr>
        <p:spPr>
          <a:xfrm>
            <a:off x="1382374" y="2785412"/>
            <a:ext cx="438582" cy="2327395"/>
          </a:xfrm>
          <a:prstGeom prst="rect">
            <a:avLst/>
          </a:prstGeom>
          <a:noFill/>
        </p:spPr>
        <p:txBody>
          <a:bodyPr vert="vert270" wrap="none" rtlCol="0">
            <a:spAutoFit/>
          </a:bodyPr>
          <a:lstStyle/>
          <a:p>
            <a:pPr>
              <a:lnSpc>
                <a:spcPct val="90000"/>
              </a:lnSpc>
            </a:pPr>
            <a:r>
              <a:rPr lang="en-US" dirty="0"/>
              <a:t>http://</a:t>
            </a:r>
            <a:r>
              <a:rPr lang="en-US" dirty="0" err="1"/>
              <a:t>xkcd.com</a:t>
            </a:r>
            <a:r>
              <a:rPr lang="en-US" dirty="0"/>
              <a:t>/554/</a:t>
            </a:r>
          </a:p>
        </p:txBody>
      </p:sp>
    </p:spTree>
    <p:extLst>
      <p:ext uri="{BB962C8B-B14F-4D97-AF65-F5344CB8AC3E}">
        <p14:creationId xmlns:p14="http://schemas.microsoft.com/office/powerpoint/2010/main" val="264362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56534</TotalTime>
  <Words>7904</Words>
  <Application>Microsoft Macintosh PowerPoint</Application>
  <PresentationFormat>On-screen Show (16:9)</PresentationFormat>
  <Paragraphs>659</Paragraphs>
  <Slides>35</Slides>
  <Notes>33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35</vt:i4>
      </vt:variant>
    </vt:vector>
  </HeadingPairs>
  <TitlesOfParts>
    <vt:vector size="48" baseType="lpstr">
      <vt:lpstr>ＭＳ Ｐゴシック</vt:lpstr>
      <vt:lpstr>__fkGroteskNeue_598ab8</vt:lpstr>
      <vt:lpstr>AIGDT</vt:lpstr>
      <vt:lpstr>Arial</vt:lpstr>
      <vt:lpstr>Calibri</vt:lpstr>
      <vt:lpstr>Cambria</vt:lpstr>
      <vt:lpstr>Cambria,Serif</vt:lpstr>
      <vt:lpstr>Consolas</vt:lpstr>
      <vt:lpstr>Georgia</vt:lpstr>
      <vt:lpstr>Inter</vt:lpstr>
      <vt:lpstr>Lato</vt:lpstr>
      <vt:lpstr>Wingdings</vt:lpstr>
      <vt:lpstr>Red Radial 16x9</vt:lpstr>
      <vt:lpstr>Class 11 Livelihood </vt:lpstr>
      <vt:lpstr>Papers</vt:lpstr>
      <vt:lpstr>Grades To Date</vt:lpstr>
      <vt:lpstr>Overview</vt:lpstr>
      <vt:lpstr>Overview</vt:lpstr>
      <vt:lpstr>Let’s Look At One way to handle a Decrease In Jobs</vt:lpstr>
      <vt:lpstr>My Reading Notes</vt:lpstr>
      <vt:lpstr>Group Quiz</vt:lpstr>
      <vt:lpstr>Overview</vt:lpstr>
      <vt:lpstr>Assignment Reminders</vt:lpstr>
      <vt:lpstr>Overview</vt:lpstr>
      <vt:lpstr>Gig economy: Dark side</vt:lpstr>
      <vt:lpstr>The gig economy exploits workers</vt:lpstr>
      <vt:lpstr>Gig Platforms leverage technology to control workers</vt:lpstr>
      <vt:lpstr>Workers face financial instability</vt:lpstr>
      <vt:lpstr>Health and Safety Risks are overlooked</vt:lpstr>
      <vt:lpstr>Unreported income and Growth of platform-based gig work</vt:lpstr>
      <vt:lpstr>References</vt:lpstr>
      <vt:lpstr> i-CyBORG</vt:lpstr>
      <vt:lpstr>PowerPoint Presentation</vt:lpstr>
      <vt:lpstr>Invasive Interfaces can help disabled people</vt:lpstr>
      <vt:lpstr>Easy-access technology leads to anxiety</vt:lpstr>
      <vt:lpstr>Businesses will have access to private data</vt:lpstr>
      <vt:lpstr>References</vt:lpstr>
      <vt:lpstr>Automated vehicles are the future of TRANSPORTATION</vt:lpstr>
      <vt:lpstr>What are autonomous vehicles?</vt:lpstr>
      <vt:lpstr>The Leading Cause of Accidents</vt:lpstr>
      <vt:lpstr>REDUCES ACCIDENTS </vt:lpstr>
      <vt:lpstr>[8] CONGESTIONS wastes significant time and resources</vt:lpstr>
      <vt:lpstr>REDUCING TRAFFIC CONGESTION </vt:lpstr>
      <vt:lpstr>Driving issues with elders &amp; disabilities &amp; MORE</vt:lpstr>
      <vt:lpstr>IMPROVES INDEPENDENCE AND MOBILITY</vt:lpstr>
      <vt:lpstr>References</vt:lpstr>
      <vt:lpstr>Class 11 The End</vt:lpstr>
      <vt:lpstr>Remote With Zoom</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615</cp:revision>
  <dcterms:created xsi:type="dcterms:W3CDTF">2014-08-25T02:19:16Z</dcterms:created>
  <dcterms:modified xsi:type="dcterms:W3CDTF">2024-10-01T22:05:16Z</dcterms:modified>
</cp:coreProperties>
</file>