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35"/>
  </p:notesMasterIdLst>
  <p:handoutMasterIdLst>
    <p:handoutMasterId r:id="rId36"/>
  </p:handoutMasterIdLst>
  <p:sldIdLst>
    <p:sldId id="256" r:id="rId2"/>
    <p:sldId id="331" r:id="rId3"/>
    <p:sldId id="337" r:id="rId4"/>
    <p:sldId id="628" r:id="rId5"/>
    <p:sldId id="259" r:id="rId6"/>
    <p:sldId id="261" r:id="rId7"/>
    <p:sldId id="267" r:id="rId8"/>
    <p:sldId id="307" r:id="rId9"/>
    <p:sldId id="653" r:id="rId10"/>
    <p:sldId id="268" r:id="rId11"/>
    <p:sldId id="270" r:id="rId12"/>
    <p:sldId id="271" r:id="rId13"/>
    <p:sldId id="272" r:id="rId14"/>
    <p:sldId id="274" r:id="rId15"/>
    <p:sldId id="273" r:id="rId16"/>
    <p:sldId id="654" r:id="rId17"/>
    <p:sldId id="646" r:id="rId18"/>
    <p:sldId id="647" r:id="rId19"/>
    <p:sldId id="648" r:id="rId20"/>
    <p:sldId id="649" r:id="rId21"/>
    <p:sldId id="650" r:id="rId22"/>
    <p:sldId id="651" r:id="rId23"/>
    <p:sldId id="275" r:id="rId24"/>
    <p:sldId id="652" r:id="rId25"/>
    <p:sldId id="639" r:id="rId26"/>
    <p:sldId id="640" r:id="rId27"/>
    <p:sldId id="641" r:id="rId28"/>
    <p:sldId id="642" r:id="rId29"/>
    <p:sldId id="643" r:id="rId30"/>
    <p:sldId id="644" r:id="rId31"/>
    <p:sldId id="645" r:id="rId32"/>
    <p:sldId id="269" r:id="rId33"/>
    <p:sldId id="306" r:id="rId3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mmon" id="{2714F95A-C778-8F41-8307-97E029A1817E}">
          <p14:sldIdLst>
            <p14:sldId id="256"/>
            <p14:sldId id="331"/>
            <p14:sldId id="337"/>
            <p14:sldId id="628"/>
            <p14:sldId id="259"/>
            <p14:sldId id="261"/>
            <p14:sldId id="267"/>
            <p14:sldId id="307"/>
          </p14:sldIdLst>
        </p14:section>
        <p14:section name="Students" id="{5E347295-266A-9B4D-A0DF-4703719F5CBB}">
          <p14:sldIdLst>
            <p14:sldId id="653"/>
            <p14:sldId id="268"/>
            <p14:sldId id="270"/>
            <p14:sldId id="271"/>
            <p14:sldId id="272"/>
            <p14:sldId id="274"/>
            <p14:sldId id="273"/>
            <p14:sldId id="654"/>
            <p14:sldId id="646"/>
            <p14:sldId id="647"/>
            <p14:sldId id="648"/>
            <p14:sldId id="649"/>
            <p14:sldId id="650"/>
            <p14:sldId id="651"/>
            <p14:sldId id="275"/>
            <p14:sldId id="652"/>
            <p14:sldId id="639"/>
            <p14:sldId id="640"/>
            <p14:sldId id="641"/>
            <p14:sldId id="642"/>
            <p14:sldId id="643"/>
            <p14:sldId id="644"/>
            <p14:sldId id="645"/>
          </p14:sldIdLst>
        </p14:section>
        <p14:section name="Common" id="{10B69295-0A48-354F-B63A-644E9F339516}">
          <p14:sldIdLst>
            <p14:sldId id="269"/>
            <p14:sldId id="306"/>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67" autoAdjust="0"/>
    <p:restoredTop sz="79673" autoAdjust="0"/>
  </p:normalViewPr>
  <p:slideViewPr>
    <p:cSldViewPr snapToGrid="0" snapToObjects="1">
      <p:cViewPr varScale="1">
        <p:scale>
          <a:sx n="158" d="100"/>
          <a:sy n="158" d="100"/>
        </p:scale>
        <p:origin x="1264" y="184"/>
      </p:cViewPr>
      <p:guideLst>
        <p:guide orient="horz" pos="162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DEF980C-06B9-9541-9929-F1E71D9341C4}" type="datetimeFigureOut">
              <a:rPr lang="en-US" smtClean="0"/>
              <a:t>9/10/24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CE36D42-B77C-2B48-B602-2114A3AD328F}" type="slidenum">
              <a:rPr lang="en-US" smtClean="0"/>
              <a:t>‹#›</a:t>
            </a:fld>
            <a:endParaRPr lang="en-US"/>
          </a:p>
        </p:txBody>
      </p:sp>
    </p:spTree>
    <p:extLst>
      <p:ext uri="{BB962C8B-B14F-4D97-AF65-F5344CB8AC3E}">
        <p14:creationId xmlns:p14="http://schemas.microsoft.com/office/powerpoint/2010/main" val="341716766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2BFA80-5DE8-754C-A5A4-B0D948BE7BE3}" type="datetimeFigureOut">
              <a:rPr lang="en-US" smtClean="0"/>
              <a:t>9/10/24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70700B2-88B9-1642-B8EB-F86842378D04}" type="slidenum">
              <a:rPr lang="en-US" smtClean="0"/>
              <a:t>‹#›</a:t>
            </a:fld>
            <a:endParaRPr lang="en-US"/>
          </a:p>
        </p:txBody>
      </p:sp>
    </p:spTree>
    <p:extLst>
      <p:ext uri="{BB962C8B-B14F-4D97-AF65-F5344CB8AC3E}">
        <p14:creationId xmlns:p14="http://schemas.microsoft.com/office/powerpoint/2010/main" val="136850568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Arial" pitchFamily="-109" charset="0"/>
                <a:ea typeface="ＭＳ Ｐゴシック" pitchFamily="-109" charset="-128"/>
                <a:cs typeface="ＭＳ Ｐゴシック" pitchFamily="-109" charset="-128"/>
              </a:rPr>
              <a:t>How is the self search</a:t>
            </a:r>
            <a:r>
              <a:rPr lang="en-US" baseline="0" dirty="0">
                <a:latin typeface="Arial" pitchFamily="-109" charset="0"/>
                <a:ea typeface="ＭＳ Ｐゴシック" pitchFamily="-109" charset="-128"/>
                <a:cs typeface="ＭＳ Ｐゴシック" pitchFamily="-109" charset="-128"/>
              </a:rPr>
              <a:t> paper going? Offer small group discussion instead of class wide.</a:t>
            </a:r>
          </a:p>
          <a:p>
            <a:pPr eaLnBrk="1" hangingPunct="1"/>
            <a:r>
              <a:rPr lang="en-US" baseline="0" dirty="0">
                <a:latin typeface="Arial" pitchFamily="-109" charset="0"/>
                <a:ea typeface="ＭＳ Ｐゴシック" pitchFamily="-109" charset="-128"/>
                <a:cs typeface="ＭＳ Ｐゴシック" pitchFamily="-109" charset="-128"/>
              </a:rPr>
              <a:t>Who: found a lot, very little, surprised, not surprised, creepy, share conclusions</a:t>
            </a:r>
          </a:p>
          <a:p>
            <a:pPr eaLnBrk="1" hangingPunct="1"/>
            <a:endParaRPr lang="en-US" baseline="0" dirty="0">
              <a:latin typeface="Arial" pitchFamily="-109" charset="0"/>
              <a:ea typeface="ＭＳ Ｐゴシック" pitchFamily="-109" charset="-128"/>
              <a:cs typeface="ＭＳ Ｐゴシック" pitchFamily="-109" charset="-128"/>
            </a:endParaRPr>
          </a:p>
          <a:p>
            <a:pPr eaLnBrk="1" hangingPunct="1"/>
            <a:r>
              <a:rPr lang="en-US" baseline="0" dirty="0">
                <a:latin typeface="Arial" pitchFamily="-109" charset="0"/>
                <a:ea typeface="ＭＳ Ｐゴシック" pitchFamily="-109" charset="-128"/>
                <a:cs typeface="ＭＳ Ｐゴシック" pitchFamily="-109" charset="-128"/>
              </a:rPr>
              <a:t>Suggest gait recognition software was anticipated:</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Monty Python's Ministry of Silly Walks (Full Sketch) (4:53) (1970)</a:t>
            </a:r>
            <a:endParaRPr lang="en-US" dirty="0">
              <a:latin typeface="Arial" pitchFamily="-109" charset="0"/>
              <a:ea typeface="ＭＳ Ｐゴシック" pitchFamily="-109" charset="-128"/>
              <a:cs typeface="ＭＳ Ｐゴシック" pitchFamily="-109" charset="-128"/>
            </a:endParaRPr>
          </a:p>
          <a:p>
            <a:pPr eaLnBrk="1" hangingPunct="1"/>
            <a:r>
              <a:rPr lang="en-US" dirty="0">
                <a:latin typeface="Arial" pitchFamily="-109" charset="0"/>
                <a:ea typeface="ＭＳ Ｐゴシック" pitchFamily="-109" charset="-128"/>
                <a:cs typeface="ＭＳ Ｐゴシック" pitchFamily="-109" charset="-128"/>
              </a:rPr>
              <a:t>https://</a:t>
            </a:r>
            <a:r>
              <a:rPr lang="en-US" dirty="0" err="1">
                <a:latin typeface="Arial" pitchFamily="-109" charset="0"/>
                <a:ea typeface="ＭＳ Ｐゴシック" pitchFamily="-109" charset="-128"/>
                <a:cs typeface="ＭＳ Ｐゴシック" pitchFamily="-109" charset="-128"/>
              </a:rPr>
              <a:t>www.youtube.com</a:t>
            </a:r>
            <a:r>
              <a:rPr lang="en-US" dirty="0">
                <a:latin typeface="Arial" pitchFamily="-109" charset="0"/>
                <a:ea typeface="ＭＳ Ｐゴシック" pitchFamily="-109" charset="-128"/>
                <a:cs typeface="ＭＳ Ｐゴシック" pitchFamily="-109" charset="-128"/>
              </a:rPr>
              <a:t>/</a:t>
            </a:r>
            <a:r>
              <a:rPr lang="en-US" dirty="0" err="1">
                <a:latin typeface="Arial" pitchFamily="-109" charset="0"/>
                <a:ea typeface="ＭＳ Ｐゴシック" pitchFamily="-109" charset="-128"/>
                <a:cs typeface="ＭＳ Ｐゴシック" pitchFamily="-109" charset="-128"/>
              </a:rPr>
              <a:t>watch?v</a:t>
            </a:r>
            <a:r>
              <a:rPr lang="en-US" dirty="0">
                <a:latin typeface="Arial" pitchFamily="-109" charset="0"/>
                <a:ea typeface="ＭＳ Ｐゴシック" pitchFamily="-109" charset="-128"/>
                <a:cs typeface="ＭＳ Ｐゴシック" pitchFamily="-109" charset="-128"/>
              </a:rPr>
              <a:t>=iV2ViNJFZC8</a:t>
            </a:r>
          </a:p>
          <a:p>
            <a:pPr eaLnBrk="1" hangingPunct="1"/>
            <a:endParaRPr lang="en-US" dirty="0">
              <a:latin typeface="Arial" pitchFamily="-109" charset="0"/>
              <a:ea typeface="ＭＳ Ｐゴシック" pitchFamily="-109" charset="-128"/>
              <a:cs typeface="ＭＳ Ｐゴシック" pitchFamily="-109"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Can You Be Identified by Your Walk using AI? | Automated Gait Recognition | Thesis Demo (0:37) (2024)</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err="1"/>
              <a:t>pyxploiter</a:t>
            </a:r>
            <a:br>
              <a:rPr lang="en-US" dirty="0">
                <a:latin typeface="Arial" pitchFamily="-109" charset="0"/>
                <a:ea typeface="ＭＳ Ｐゴシック" pitchFamily="-109" charset="-128"/>
                <a:cs typeface="ＭＳ Ｐゴシック" pitchFamily="-109" charset="-128"/>
              </a:rPr>
            </a:br>
            <a:r>
              <a:rPr lang="en-US" dirty="0">
                <a:latin typeface="Arial" pitchFamily="-109" charset="0"/>
                <a:ea typeface="ＭＳ Ｐゴシック" pitchFamily="-109" charset="-128"/>
                <a:cs typeface="ＭＳ Ｐゴシック" pitchFamily="-109" charset="-128"/>
              </a:rPr>
              <a:t>https://</a:t>
            </a:r>
            <a:r>
              <a:rPr lang="en-US" dirty="0" err="1">
                <a:latin typeface="Arial" pitchFamily="-109" charset="0"/>
                <a:ea typeface="ＭＳ Ｐゴシック" pitchFamily="-109" charset="-128"/>
                <a:cs typeface="ＭＳ Ｐゴシック" pitchFamily="-109" charset="-128"/>
              </a:rPr>
              <a:t>www.youtube.com</a:t>
            </a:r>
            <a:r>
              <a:rPr lang="en-US" dirty="0">
                <a:latin typeface="Arial" pitchFamily="-109" charset="0"/>
                <a:ea typeface="ＭＳ Ｐゴシック" pitchFamily="-109" charset="-128"/>
                <a:cs typeface="ＭＳ Ｐゴシック" pitchFamily="-109" charset="-128"/>
              </a:rPr>
              <a:t>/</a:t>
            </a:r>
            <a:r>
              <a:rPr lang="en-US" dirty="0" err="1">
                <a:latin typeface="Arial" pitchFamily="-109" charset="0"/>
                <a:ea typeface="ＭＳ Ｐゴシック" pitchFamily="-109" charset="-128"/>
                <a:cs typeface="ＭＳ Ｐゴシック" pitchFamily="-109" charset="-128"/>
              </a:rPr>
              <a:t>watch?v</a:t>
            </a:r>
            <a:r>
              <a:rPr lang="en-US" dirty="0">
                <a:latin typeface="Arial" pitchFamily="-109" charset="0"/>
                <a:ea typeface="ＭＳ Ｐゴシック" pitchFamily="-109" charset="-128"/>
                <a:cs typeface="ＭＳ Ｐゴシック" pitchFamily="-109" charset="-128"/>
              </a:rPr>
              <a:t>=dsbc0INh7ME </a:t>
            </a:r>
          </a:p>
        </p:txBody>
      </p:sp>
      <p:sp>
        <p:nvSpPr>
          <p:cNvPr id="4" name="Slide Number Placeholder 3"/>
          <p:cNvSpPr>
            <a:spLocks noGrp="1"/>
          </p:cNvSpPr>
          <p:nvPr>
            <p:ph type="sldNum" sz="quarter" idx="10"/>
          </p:nvPr>
        </p:nvSpPr>
        <p:spPr/>
        <p:txBody>
          <a:bodyPr/>
          <a:lstStyle/>
          <a:p>
            <a:fld id="{270700B2-88B9-1642-B8EB-F86842378D04}" type="slidenum">
              <a:rPr lang="en-US" smtClean="0"/>
              <a:t>1</a:t>
            </a:fld>
            <a:endParaRPr lang="en-US"/>
          </a:p>
        </p:txBody>
      </p:sp>
    </p:spTree>
    <p:extLst>
      <p:ext uri="{BB962C8B-B14F-4D97-AF65-F5344CB8AC3E}">
        <p14:creationId xmlns:p14="http://schemas.microsoft.com/office/powerpoint/2010/main" val="42553350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 use is growing. 31% of employed Americans under 30 have used ChatGPT to learn something new as of February 2024, which is nearly double the amount in March of the previous year. In addition, using ChatGPT for tasks at work has grown from 12% to 31%, and using ChatGPT for entertainment grew more slowly, from 21% to 31%. This shows that ChatGPT has recently become a potential source for serious use, rather than a simple fun thing to mess around with. </a:t>
            </a:r>
            <a:br>
              <a:rPr lang="en-US" dirty="0"/>
            </a:br>
            <a:br>
              <a:rPr lang="en-US" dirty="0"/>
            </a:br>
            <a:r>
              <a:rPr lang="en-US" dirty="0"/>
              <a:t>Another statistic that shows the widespread reach of AI is that Generative AI, across multiple programs (not just ChatGPT), reached over 100 million users in early 2023, and has surely grown since then.</a:t>
            </a:r>
          </a:p>
          <a:p>
            <a:endParaRPr lang="en-US" dirty="0"/>
          </a:p>
          <a:p>
            <a:r>
              <a:rPr lang="en-US" dirty="0"/>
              <a:t>Also, it seems more people are trusting ChatGPT, as 12% of U.S. adults when polled said they trust ChatGPT for information about the 2024 presidential election. This is likely misplaced trust, because (pause and switch slide)</a:t>
            </a:r>
          </a:p>
        </p:txBody>
      </p:sp>
      <p:sp>
        <p:nvSpPr>
          <p:cNvPr id="4" name="Slide Number Placeholder 3"/>
          <p:cNvSpPr>
            <a:spLocks noGrp="1"/>
          </p:cNvSpPr>
          <p:nvPr>
            <p:ph type="sldNum" sz="quarter" idx="10"/>
          </p:nvPr>
        </p:nvSpPr>
        <p:spPr/>
        <p:txBody>
          <a:bodyPr/>
          <a:lstStyle/>
          <a:p>
            <a:fld id="{270700B2-88B9-1642-B8EB-F86842378D04}" type="slidenum">
              <a:rPr lang="en-US" smtClean="0"/>
              <a:t>10</a:t>
            </a:fld>
            <a:endParaRPr lang="en-US"/>
          </a:p>
        </p:txBody>
      </p:sp>
    </p:spTree>
    <p:extLst>
      <p:ext uri="{BB962C8B-B14F-4D97-AF65-F5344CB8AC3E}">
        <p14:creationId xmlns:p14="http://schemas.microsoft.com/office/powerpoint/2010/main" val="1801028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asked ChatGPT a question about the running mates of the 2024 election, and found that there is a cutoff date in fall of 2023. So, I don’t think ChatGPT is a reliable source for information about the 2024 election. </a:t>
            </a:r>
            <a:br>
              <a:rPr lang="en-US" dirty="0"/>
            </a:br>
            <a:br>
              <a:rPr lang="en-US" dirty="0"/>
            </a:br>
            <a:r>
              <a:rPr lang="en-US" dirty="0"/>
              <a:t>Now there is a paid subscription to ChatGPT that contains up-to-date information, but another detail that you may notice is that ChatGPT gave me two options: one of which showed a cutoff date in October 2023, the other stating the cutoff date was in September 2023. If I can’t get reliable information about ChatGPT’s own cutoff date, then I don’t think even with up-to-date information that the program would be reliable.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70700B2-88B9-1642-B8EB-F86842378D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33650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comparison can be made from people using AI to Wikipedia. Both are inherently unreliable systems, since Wikipedia can be edited by anyone and Generative AI takes information from often unreliable sources, yet many people still use them and trust to get information from them. </a:t>
            </a:r>
          </a:p>
          <a:p>
            <a:endParaRPr lang="en-US" dirty="0"/>
          </a:p>
          <a:p>
            <a:r>
              <a:rPr lang="en-US" dirty="0"/>
              <a:t>However, Wikipedia is still quite accurate, as a 2005 study showed that a scientific Wikipedia article contained 4 inaccuracies on average whereas Encyclopedia Britannica contained 3 inaccuracies. In addition, multiple other studies done have shown the high accuracy of Wikipedia either by itself or compared to other sources.</a:t>
            </a:r>
          </a:p>
          <a:p>
            <a:endParaRPr lang="en-US" dirty="0"/>
          </a:p>
          <a:p>
            <a:r>
              <a:rPr lang="en-US" dirty="0"/>
              <a:t>This accuracy is reflected in the fact that most people trust Wikipedia, although teachers often caution students away from using it. Wikipedia is, of course, not appropriate to use as a source for the main reason that it can change over time and you may be citing something different entirely than when someone accesses it later, but also because it could be biased as it is not always reviewed by experts.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70700B2-88B9-1642-B8EB-F86842378D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633711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 is not nearly as accurate as Wikipedia now, but it will get more accurate. Computation power dedicated to training AI has been increasing faster since 2010, as shown by this chart, where each dot represents a notable AI model, the year it was created, and the amount of FLOPs (floating-point operations) dedicated to training it. One of the first AI algorithms, Perceptron Mark 1, was an algorithm designed to tell if a punch card was marked on the right or left, and it required 700,000 operations. To compare this to the present day, GPT-4 required 21 septillion operations to train, a much larger amount. This growth in computing power and resources dedicated to AI means that the AI systems will get more complex and (lead into next bullet)</a:t>
            </a:r>
          </a:p>
          <a:p>
            <a:endParaRPr lang="en-US" dirty="0"/>
          </a:p>
          <a:p>
            <a:r>
              <a:rPr lang="en-US" dirty="0"/>
              <a:t>AI algorithms will also get more accurate with less power. Achieving 80.9% accuracy on an image recognition test required 16,500 times more flops in 2012 than when tested in 2021. Since AI is able to be just as accurate with 16,500 times fewer resources, in addition to the FLOPs increasing, the algorithms are getting more accurate already. This progress leads to the conclusion that AI will become far more accurate very quickly.</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70700B2-88B9-1642-B8EB-F86842378D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02049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there are clear drawbacks of AI use. One of them is that AI is inherently biased due to the fact that the data it is trained on is selected by humans, so any bias in the selection or the data will also be represented in AI. Sources such as ChatGPT and Google AI are bound to have biases as they take information from the internet, a place created by many people who each have their own biases. This bias is made more concerning because in a survey of people in 31 countries, 56% of them trusted AI not to show any bias at all. This high trust means that as AI inevitably shows biased content, many people will be unaware and treat that content as unbiased and true.</a:t>
            </a:r>
          </a:p>
          <a:p>
            <a:endParaRPr lang="en-US" dirty="0"/>
          </a:p>
          <a:p>
            <a:r>
              <a:rPr lang="en-US" dirty="0"/>
              <a:t>Another drawback is that artificial intelligence, as we use it today, is a very new technology and relatively unregulated due to its recency, so companies are rapidly developing morally dubious new AI systems. This will likely result in similar algorithms to other social media that only show the user what they want to see, but presented in a much more reliable-looking manner, which could present a problem if people place their trust in AI. </a:t>
            </a:r>
          </a:p>
          <a:p>
            <a:endParaRPr lang="en-US" dirty="0"/>
          </a:p>
          <a:p>
            <a:r>
              <a:rPr lang="en-US" dirty="0"/>
              <a:t>And another downside of no governmental regulation is that these artificial intelligence programs run on systems that take up much electricity. In 2022, electricity from AI, data centers, and cryptocurrency made up 2% of the global electricity (which may not sound like a lot but on the scale of the world it really is), and this electricity use could double by the year 2026.</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70700B2-88B9-1642-B8EB-F86842378D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501689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will people use AI to gather information in the future? I believe it will be in a way similar to Wikipedia, as a method of getting somewhat reliable information quickly, but of course a person shouldn’t cite AI as even if it is 100% accurate, it won’t give the same answer in the same wording each time. </a:t>
            </a:r>
            <a:br>
              <a:rPr lang="en-US" dirty="0"/>
            </a:br>
            <a:br>
              <a:rPr lang="en-US" dirty="0"/>
            </a:br>
            <a:r>
              <a:rPr lang="en-US" dirty="0"/>
              <a:t>However, without governmental interference, and likely even with some, AI will be used to spread misinformation or biased information. Since companies that produce this system are purely motivated by profit, if misinformation benefits them, they will spread it. (switch to next slide and say thank you)</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70700B2-88B9-1642-B8EB-F86842378D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660425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References! ChatGPT cited because it is used for the image on slide 3.</a:t>
            </a:r>
          </a:p>
        </p:txBody>
      </p:sp>
      <p:sp>
        <p:nvSpPr>
          <p:cNvPr id="4" name="Slide Number Placeholder 3"/>
          <p:cNvSpPr>
            <a:spLocks noGrp="1"/>
          </p:cNvSpPr>
          <p:nvPr>
            <p:ph type="sldNum" sz="quarter" idx="5"/>
          </p:nvPr>
        </p:nvSpPr>
        <p:spPr/>
        <p:txBody>
          <a:bodyPr/>
          <a:lstStyle/>
          <a:p>
            <a:fld id="{270700B2-88B9-1642-B8EB-F86842378D04}" type="slidenum">
              <a:rPr lang="en-US" smtClean="0"/>
              <a:t>16</a:t>
            </a:fld>
            <a:endParaRPr lang="en-US"/>
          </a:p>
        </p:txBody>
      </p:sp>
    </p:spTree>
    <p:extLst>
      <p:ext uri="{BB962C8B-B14F-4D97-AF65-F5344CB8AC3E}">
        <p14:creationId xmlns:p14="http://schemas.microsoft.com/office/powerpoint/2010/main" val="10863090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This is my conclusion, and all the following slides will introduce and explain why</a:t>
            </a:r>
          </a:p>
        </p:txBody>
      </p:sp>
      <p:sp>
        <p:nvSpPr>
          <p:cNvPr id="4" name="Slide Number Placeholder 3"/>
          <p:cNvSpPr>
            <a:spLocks noGrp="1"/>
          </p:cNvSpPr>
          <p:nvPr>
            <p:ph type="sldNum" sz="quarter" idx="5"/>
          </p:nvPr>
        </p:nvSpPr>
        <p:spPr/>
        <p:txBody>
          <a:bodyPr/>
          <a:lstStyle/>
          <a:p>
            <a:fld id="{270700B2-88B9-1642-B8EB-F86842378D04}" type="slidenum">
              <a:rPr lang="en-US" smtClean="0"/>
              <a:t>17</a:t>
            </a:fld>
            <a:endParaRPr lang="en-US"/>
          </a:p>
        </p:txBody>
      </p:sp>
    </p:spTree>
    <p:extLst>
      <p:ext uri="{BB962C8B-B14F-4D97-AF65-F5344CB8AC3E}">
        <p14:creationId xmlns:p14="http://schemas.microsoft.com/office/powerpoint/2010/main" val="4169695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Explain that this is the outline, and each of the following slides will expand upon the 4 topics</a:t>
            </a:r>
          </a:p>
          <a:p>
            <a:endParaRPr lang="en-US" dirty="0"/>
          </a:p>
          <a:p>
            <a:r>
              <a:rPr lang="en-US" dirty="0"/>
              <a:t>As consumer data progresses from left to right in the image, the less the consumer has control</a:t>
            </a:r>
          </a:p>
        </p:txBody>
      </p:sp>
      <p:sp>
        <p:nvSpPr>
          <p:cNvPr id="4" name="Slide Number Placeholder 3"/>
          <p:cNvSpPr>
            <a:spLocks noGrp="1"/>
          </p:cNvSpPr>
          <p:nvPr>
            <p:ph type="sldNum" sz="quarter" idx="10"/>
          </p:nvPr>
        </p:nvSpPr>
        <p:spPr/>
        <p:txBody>
          <a:bodyPr/>
          <a:lstStyle/>
          <a:p>
            <a:fld id="{270700B2-88B9-1642-B8EB-F86842378D04}" type="slidenum">
              <a:rPr lang="en-US" smtClean="0"/>
              <a:t>18</a:t>
            </a:fld>
            <a:endParaRPr lang="en-US"/>
          </a:p>
        </p:txBody>
      </p:sp>
    </p:spTree>
    <p:extLst>
      <p:ext uri="{BB962C8B-B14F-4D97-AF65-F5344CB8AC3E}">
        <p14:creationId xmlns:p14="http://schemas.microsoft.com/office/powerpoint/2010/main" val="1801028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3C70C9-C645-CCA3-79A9-33D08FB6E3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C1EBF7-66CD-DA5E-BC8A-B9A9CE4C47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E924A7-7FB0-35EF-71DA-89812ADCDF8B}"/>
              </a:ext>
            </a:extLst>
          </p:cNvPr>
          <p:cNvSpPr>
            <a:spLocks noGrp="1"/>
          </p:cNvSpPr>
          <p:nvPr>
            <p:ph type="body" idx="1"/>
          </p:nvPr>
        </p:nvSpPr>
        <p:spPr/>
        <p:txBody>
          <a:bodyPr/>
          <a:lstStyle/>
          <a:p>
            <a:r>
              <a:rPr lang="en-US" b="1" dirty="0"/>
              <a:t>Organizational data ownership</a:t>
            </a:r>
            <a:r>
              <a:rPr lang="en-US" dirty="0"/>
              <a:t>: Organizational data is any information that is created, collected, or processed by an organization, such as a business, a government, a non-profit, or a research institution. Organizational data ownership is the right of organizations to manage and benefit from their own data, such as how it can be stored, analyzed, monetized, or shared.</a:t>
            </a:r>
          </a:p>
          <a:p>
            <a:endParaRPr lang="en-US" dirty="0"/>
          </a:p>
          <a:p>
            <a:r>
              <a:rPr lang="en-US" b="1" dirty="0"/>
              <a:t>Personal data ownership</a:t>
            </a:r>
            <a:r>
              <a:rPr lang="en-US" dirty="0"/>
              <a:t>: Personal data is any information that relates to an identified or identifiable individual, such as name, email, phone number, location, health records, biometric data, etc.</a:t>
            </a:r>
          </a:p>
          <a:p>
            <a:endParaRPr lang="en-US" dirty="0"/>
          </a:p>
          <a:p>
            <a:r>
              <a:rPr lang="en-US" b="1" dirty="0"/>
              <a:t>Right to benefit from the data</a:t>
            </a:r>
            <a:r>
              <a:rPr lang="en-US" dirty="0"/>
              <a:t>: Data owners have the right to benefit from the data that they own, which means they can use the data for their own purposes, or monetize the data by selling, licensing, or sharing it with other parties.</a:t>
            </a:r>
          </a:p>
          <a:p>
            <a:endParaRPr lang="en-US" dirty="0"/>
          </a:p>
          <a:p>
            <a:endParaRPr lang="en-US" dirty="0"/>
          </a:p>
        </p:txBody>
      </p:sp>
      <p:sp>
        <p:nvSpPr>
          <p:cNvPr id="4" name="Slide Number Placeholder 3">
            <a:extLst>
              <a:ext uri="{FF2B5EF4-FFF2-40B4-BE49-F238E27FC236}">
                <a16:creationId xmlns:a16="http://schemas.microsoft.com/office/drawing/2014/main" id="{645EA477-5CBA-2829-C928-46FF9009F39C}"/>
              </a:ext>
            </a:extLst>
          </p:cNvPr>
          <p:cNvSpPr>
            <a:spLocks noGrp="1"/>
          </p:cNvSpPr>
          <p:nvPr>
            <p:ph type="sldNum" sz="quarter" idx="10"/>
          </p:nvPr>
        </p:nvSpPr>
        <p:spPr/>
        <p:txBody>
          <a:bodyPr/>
          <a:lstStyle/>
          <a:p>
            <a:fld id="{270700B2-88B9-1642-B8EB-F86842378D04}" type="slidenum">
              <a:rPr lang="en-US" smtClean="0"/>
              <a:t>19</a:t>
            </a:fld>
            <a:endParaRPr lang="en-US"/>
          </a:p>
        </p:txBody>
      </p:sp>
    </p:spTree>
    <p:extLst>
      <p:ext uri="{BB962C8B-B14F-4D97-AF65-F5344CB8AC3E}">
        <p14:creationId xmlns:p14="http://schemas.microsoft.com/office/powerpoint/2010/main" val="6116049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0700B2-88B9-1642-B8EB-F86842378D04}" type="slidenum">
              <a:rPr lang="en-US" smtClean="0"/>
              <a:t>2</a:t>
            </a:fld>
            <a:endParaRPr lang="en-US" dirty="0"/>
          </a:p>
        </p:txBody>
      </p:sp>
    </p:spTree>
    <p:extLst>
      <p:ext uri="{BB962C8B-B14F-4D97-AF65-F5344CB8AC3E}">
        <p14:creationId xmlns:p14="http://schemas.microsoft.com/office/powerpoint/2010/main" val="12184229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3DCAF9-9ACF-D976-7F6B-DAF7611B86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8C4A42-AB93-C254-89B1-8746C6FB93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1ADD9D-712F-7C5F-2365-40963A99B79E}"/>
              </a:ext>
            </a:extLst>
          </p:cNvPr>
          <p:cNvSpPr>
            <a:spLocks noGrp="1"/>
          </p:cNvSpPr>
          <p:nvPr>
            <p:ph type="body" idx="1"/>
          </p:nvPr>
        </p:nvSpPr>
        <p:spPr/>
        <p:txBody>
          <a:bodyPr/>
          <a:lstStyle/>
          <a:p>
            <a:r>
              <a:rPr lang="en-US" dirty="0"/>
              <a:t>Websites purposely make accessing privacy options difficult and out of sight. They do this to discourage you from looking deeper and hindering data collection with inconvenience.</a:t>
            </a:r>
          </a:p>
          <a:p>
            <a:endParaRPr lang="en-US" dirty="0"/>
          </a:p>
          <a:p>
            <a:r>
              <a:rPr lang="en-US" dirty="0"/>
              <a:t>TOS means terms of service, usually accepted before you use a website. The privacy sections of the TOS do not speak of anything that may happen to your data after it is sold.</a:t>
            </a:r>
          </a:p>
          <a:p>
            <a:endParaRPr lang="en-US" dirty="0"/>
          </a:p>
          <a:p>
            <a:r>
              <a:rPr lang="en-US" dirty="0"/>
              <a:t>Due in part to these dark patterns, the understanding of how much of your information is out there is incredibly low in the population, leading less people to make attempts to remove it</a:t>
            </a:r>
          </a:p>
          <a:p>
            <a:endParaRPr lang="en-US" dirty="0"/>
          </a:p>
          <a:p>
            <a:endParaRPr lang="en-US" dirty="0"/>
          </a:p>
        </p:txBody>
      </p:sp>
      <p:sp>
        <p:nvSpPr>
          <p:cNvPr id="4" name="Slide Number Placeholder 3">
            <a:extLst>
              <a:ext uri="{FF2B5EF4-FFF2-40B4-BE49-F238E27FC236}">
                <a16:creationId xmlns:a16="http://schemas.microsoft.com/office/drawing/2014/main" id="{A8FA6E5C-65A8-BF33-0302-7C19F4EF7C2C}"/>
              </a:ext>
            </a:extLst>
          </p:cNvPr>
          <p:cNvSpPr>
            <a:spLocks noGrp="1"/>
          </p:cNvSpPr>
          <p:nvPr>
            <p:ph type="sldNum" sz="quarter" idx="10"/>
          </p:nvPr>
        </p:nvSpPr>
        <p:spPr/>
        <p:txBody>
          <a:bodyPr/>
          <a:lstStyle/>
          <a:p>
            <a:fld id="{270700B2-88B9-1642-B8EB-F86842378D04}" type="slidenum">
              <a:rPr lang="en-US" smtClean="0"/>
              <a:t>20</a:t>
            </a:fld>
            <a:endParaRPr lang="en-US"/>
          </a:p>
        </p:txBody>
      </p:sp>
    </p:spTree>
    <p:extLst>
      <p:ext uri="{BB962C8B-B14F-4D97-AF65-F5344CB8AC3E}">
        <p14:creationId xmlns:p14="http://schemas.microsoft.com/office/powerpoint/2010/main" val="16102697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193ED8-4882-2B20-E58D-EF73F9E72C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7BC82B-733E-2E04-5E14-71B84126AD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2590C7-443F-F965-42E0-F463D6BE29BF}"/>
              </a:ext>
            </a:extLst>
          </p:cNvPr>
          <p:cNvSpPr>
            <a:spLocks noGrp="1"/>
          </p:cNvSpPr>
          <p:nvPr>
            <p:ph type="body" idx="1"/>
          </p:nvPr>
        </p:nvSpPr>
        <p:spPr/>
        <p:txBody>
          <a:bodyPr/>
          <a:lstStyle/>
          <a:p>
            <a:r>
              <a:rPr lang="en-US" dirty="0"/>
              <a:t>Registries are lists held by the secretary of state, where all data broker firms must register. State-Specific.</a:t>
            </a:r>
          </a:p>
          <a:p>
            <a:endParaRPr lang="en-US" dirty="0"/>
          </a:p>
          <a:p>
            <a:r>
              <a:rPr lang="en-US" dirty="0"/>
              <a:t>Brokers can easily sell incredibly personal information without anybody knowing.</a:t>
            </a:r>
          </a:p>
          <a:p>
            <a:endParaRPr lang="en-US" dirty="0"/>
          </a:p>
          <a:p>
            <a:r>
              <a:rPr lang="en-US" dirty="0"/>
              <a:t>Not only are they not a requirement, but they are also incredibly difficult and skeevy</a:t>
            </a:r>
          </a:p>
        </p:txBody>
      </p:sp>
      <p:sp>
        <p:nvSpPr>
          <p:cNvPr id="4" name="Slide Number Placeholder 3">
            <a:extLst>
              <a:ext uri="{FF2B5EF4-FFF2-40B4-BE49-F238E27FC236}">
                <a16:creationId xmlns:a16="http://schemas.microsoft.com/office/drawing/2014/main" id="{FC06A7BE-030F-443C-CC52-2F9F298476C7}"/>
              </a:ext>
            </a:extLst>
          </p:cNvPr>
          <p:cNvSpPr>
            <a:spLocks noGrp="1"/>
          </p:cNvSpPr>
          <p:nvPr>
            <p:ph type="sldNum" sz="quarter" idx="10"/>
          </p:nvPr>
        </p:nvSpPr>
        <p:spPr/>
        <p:txBody>
          <a:bodyPr/>
          <a:lstStyle/>
          <a:p>
            <a:fld id="{270700B2-88B9-1642-B8EB-F86842378D04}" type="slidenum">
              <a:rPr lang="en-US" smtClean="0"/>
              <a:t>21</a:t>
            </a:fld>
            <a:endParaRPr lang="en-US"/>
          </a:p>
        </p:txBody>
      </p:sp>
    </p:spTree>
    <p:extLst>
      <p:ext uri="{BB962C8B-B14F-4D97-AF65-F5344CB8AC3E}">
        <p14:creationId xmlns:p14="http://schemas.microsoft.com/office/powerpoint/2010/main" val="31842392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49447C-4191-AECF-6E69-2EE192FF54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590303-1075-67EB-9147-4CAD5D401B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FC6F48-7A9D-8AC7-5F37-7A9351CDFB3A}"/>
              </a:ext>
            </a:extLst>
          </p:cNvPr>
          <p:cNvSpPr>
            <a:spLocks noGrp="1"/>
          </p:cNvSpPr>
          <p:nvPr>
            <p:ph type="body" idx="1"/>
          </p:nvPr>
        </p:nvSpPr>
        <p:spPr/>
        <p:txBody>
          <a:bodyPr/>
          <a:lstStyle/>
          <a:p>
            <a:r>
              <a:rPr lang="en-US" dirty="0"/>
              <a:t>Sellers cannot sell to entities linked to hostile foreign actors</a:t>
            </a:r>
          </a:p>
          <a:p>
            <a:endParaRPr lang="en-US" dirty="0"/>
          </a:p>
          <a:p>
            <a:r>
              <a:rPr lang="en-US" dirty="0"/>
              <a:t>Stalkers and abusers often use data broker sites to get locations of their victims when they move or try to disappear. </a:t>
            </a:r>
          </a:p>
          <a:p>
            <a:endParaRPr lang="en-US" dirty="0"/>
          </a:p>
          <a:p>
            <a:r>
              <a:rPr lang="en-US" dirty="0"/>
              <a:t>If data brokers sell to stalkers and people with potential intent to harm, who else are they selling to?</a:t>
            </a:r>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4DDAF970-0D99-DDF1-F00A-16723EBCC709}"/>
              </a:ext>
            </a:extLst>
          </p:cNvPr>
          <p:cNvSpPr>
            <a:spLocks noGrp="1"/>
          </p:cNvSpPr>
          <p:nvPr>
            <p:ph type="sldNum" sz="quarter" idx="10"/>
          </p:nvPr>
        </p:nvSpPr>
        <p:spPr/>
        <p:txBody>
          <a:bodyPr/>
          <a:lstStyle/>
          <a:p>
            <a:fld id="{270700B2-88B9-1642-B8EB-F86842378D04}" type="slidenum">
              <a:rPr lang="en-US" smtClean="0"/>
              <a:t>22</a:t>
            </a:fld>
            <a:endParaRPr lang="en-US"/>
          </a:p>
        </p:txBody>
      </p:sp>
    </p:spTree>
    <p:extLst>
      <p:ext uri="{BB962C8B-B14F-4D97-AF65-F5344CB8AC3E}">
        <p14:creationId xmlns:p14="http://schemas.microsoft.com/office/powerpoint/2010/main" val="8792969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B1CC45-F052-A386-BE11-9A7C27FC77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189566-D141-769B-255B-04E1EEA83C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BFDDBF-59E4-5793-D515-64C78C9CCEEA}"/>
              </a:ext>
            </a:extLst>
          </p:cNvPr>
          <p:cNvSpPr>
            <a:spLocks noGrp="1"/>
          </p:cNvSpPr>
          <p:nvPr>
            <p:ph type="body" idx="1"/>
          </p:nvPr>
        </p:nvSpPr>
        <p:spPr/>
        <p:txBody>
          <a:bodyPr/>
          <a:lstStyle/>
          <a:p>
            <a:endParaRPr lang="en-US" dirty="0"/>
          </a:p>
          <a:p>
            <a:r>
              <a:rPr lang="en-US" dirty="0"/>
              <a:t>Just a few ideas on improvement:</a:t>
            </a:r>
          </a:p>
        </p:txBody>
      </p:sp>
      <p:sp>
        <p:nvSpPr>
          <p:cNvPr id="4" name="Slide Number Placeholder 3">
            <a:extLst>
              <a:ext uri="{FF2B5EF4-FFF2-40B4-BE49-F238E27FC236}">
                <a16:creationId xmlns:a16="http://schemas.microsoft.com/office/drawing/2014/main" id="{23A2D3A7-70FF-7FD4-08E8-2DF56D9F3DCA}"/>
              </a:ext>
            </a:extLst>
          </p:cNvPr>
          <p:cNvSpPr>
            <a:spLocks noGrp="1"/>
          </p:cNvSpPr>
          <p:nvPr>
            <p:ph type="sldNum" sz="quarter" idx="10"/>
          </p:nvPr>
        </p:nvSpPr>
        <p:spPr/>
        <p:txBody>
          <a:bodyPr/>
          <a:lstStyle/>
          <a:p>
            <a:fld id="{270700B2-88B9-1642-B8EB-F86842378D04}" type="slidenum">
              <a:rPr lang="en-US" smtClean="0"/>
              <a:t>23</a:t>
            </a:fld>
            <a:endParaRPr lang="en-US"/>
          </a:p>
        </p:txBody>
      </p:sp>
    </p:spTree>
    <p:extLst>
      <p:ext uri="{BB962C8B-B14F-4D97-AF65-F5344CB8AC3E}">
        <p14:creationId xmlns:p14="http://schemas.microsoft.com/office/powerpoint/2010/main" val="40683427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transparency and consent matter</a:t>
            </a:r>
          </a:p>
        </p:txBody>
      </p:sp>
      <p:sp>
        <p:nvSpPr>
          <p:cNvPr id="4" name="Slide Number Placeholder 3"/>
          <p:cNvSpPr>
            <a:spLocks noGrp="1"/>
          </p:cNvSpPr>
          <p:nvPr>
            <p:ph type="sldNum" sz="quarter" idx="5"/>
          </p:nvPr>
        </p:nvSpPr>
        <p:spPr/>
        <p:txBody>
          <a:bodyPr/>
          <a:lstStyle/>
          <a:p>
            <a:fld id="{270700B2-88B9-1642-B8EB-F86842378D04}" type="slidenum">
              <a:rPr lang="en-US" smtClean="0"/>
              <a:t>25</a:t>
            </a:fld>
            <a:endParaRPr lang="en-US"/>
          </a:p>
        </p:txBody>
      </p:sp>
    </p:spTree>
    <p:extLst>
      <p:ext uri="{BB962C8B-B14F-4D97-AF65-F5344CB8AC3E}">
        <p14:creationId xmlns:p14="http://schemas.microsoft.com/office/powerpoint/2010/main" val="20343551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Students should already know: Data Mining is the process of searching through large sets of data, often to find patterns or useful insights</a:t>
            </a:r>
          </a:p>
          <a:p>
            <a:pPr marL="171450" indent="-171450">
              <a:buFontTx/>
              <a:buChar char="-"/>
            </a:pPr>
            <a:r>
              <a:rPr lang="en-US" dirty="0"/>
              <a:t>Extremely common practices by businesses and tech companies</a:t>
            </a:r>
          </a:p>
          <a:p>
            <a:pPr marL="171450" indent="-171450">
              <a:buFontTx/>
              <a:buChar char="-"/>
            </a:pPr>
            <a:r>
              <a:rPr lang="en-US" dirty="0"/>
              <a:t>Data mining isn’t illegal, however, it can often be practiced incorrectly with disregard for laws and regulations, especially with personal and sensitive data</a:t>
            </a:r>
          </a:p>
          <a:p>
            <a:pPr marL="171450" indent="-171450">
              <a:buFontTx/>
              <a:buChar char="-"/>
            </a:pPr>
            <a:r>
              <a:rPr lang="en-US" dirty="0"/>
              <a:t>Regulations that prohibit collecting, processing, and use of personal and sensitive data</a:t>
            </a:r>
          </a:p>
          <a:p>
            <a:pPr marL="628650" lvl="1" indent="-171450">
              <a:buFontTx/>
              <a:buChar char="-"/>
            </a:pPr>
            <a:r>
              <a:rPr lang="en-US" dirty="0"/>
              <a:t>European Union’s General Data Protection Regulation</a:t>
            </a:r>
          </a:p>
          <a:p>
            <a:pPr marL="628650" lvl="1" indent="-171450">
              <a:buFontTx/>
              <a:buChar char="-"/>
            </a:pPr>
            <a:r>
              <a:rPr lang="en-US" dirty="0"/>
              <a:t>United States Health Insurance Portability and Accountability Act</a:t>
            </a:r>
          </a:p>
          <a:p>
            <a:pPr marL="628650" lvl="1" indent="-171450">
              <a:buFontTx/>
              <a:buChar char="-"/>
            </a:pPr>
            <a:r>
              <a:rPr lang="en-US" dirty="0"/>
              <a:t>Federal Trade Commission</a:t>
            </a:r>
          </a:p>
          <a:p>
            <a:pPr marL="1085850" lvl="2" indent="-171450">
              <a:buFontTx/>
              <a:buChar char="-"/>
            </a:pPr>
            <a:r>
              <a:rPr lang="en-US" dirty="0"/>
              <a:t>Vary by region, location determines protections in place. Leaves gaps and loopholes for companies</a:t>
            </a:r>
          </a:p>
          <a:p>
            <a:pPr marL="1085850" lvl="2" indent="-171450">
              <a:buFontTx/>
              <a:buChar char="-"/>
            </a:pPr>
            <a:endParaRPr lang="en-US" dirty="0"/>
          </a:p>
          <a:p>
            <a:pPr marL="1085850" lvl="2" indent="-171450">
              <a:buFontTx/>
              <a:buChar char="-"/>
            </a:pPr>
            <a:endParaRPr lang="en-US" dirty="0"/>
          </a:p>
          <a:p>
            <a:pPr marL="171450" indent="-171450">
              <a:buFontTx/>
              <a:buChar char="-"/>
            </a:pPr>
            <a:r>
              <a:rPr lang="en-US" dirty="0"/>
              <a:t>These laws protect sensitive data, but don’t protect the actual data collection.</a:t>
            </a:r>
          </a:p>
          <a:p>
            <a:pPr marL="171450" indent="-171450">
              <a:buFontTx/>
              <a:buChar char="-"/>
            </a:pPr>
            <a:r>
              <a:rPr lang="en-US" dirty="0"/>
              <a:t>Often, companies collect data but operate in an ethically gray area when it comes to how they handle that information</a:t>
            </a:r>
          </a:p>
          <a:p>
            <a:pPr marL="171450" indent="-171450">
              <a:buFontTx/>
              <a:buChar char="-"/>
            </a:pPr>
            <a:r>
              <a:rPr lang="en-US" dirty="0"/>
              <a:t>Line between legal and ethical practices, where many scandals, lawsuits, and breaches of trust occur</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26</a:t>
            </a:fld>
            <a:endParaRPr lang="en-US"/>
          </a:p>
        </p:txBody>
      </p:sp>
    </p:spTree>
    <p:extLst>
      <p:ext uri="{BB962C8B-B14F-4D97-AF65-F5344CB8AC3E}">
        <p14:creationId xmlns:p14="http://schemas.microsoft.com/office/powerpoint/2010/main" val="1801028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611496-3AED-B319-86BB-2A1C5CDF9D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271FC0-472C-8DBC-A9E9-A55D38FA64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0C344C-C838-3A1D-BFE4-F9C6AB25B6D2}"/>
              </a:ext>
            </a:extLst>
          </p:cNvPr>
          <p:cNvSpPr>
            <a:spLocks noGrp="1"/>
          </p:cNvSpPr>
          <p:nvPr>
            <p:ph type="body" idx="1"/>
          </p:nvPr>
        </p:nvSpPr>
        <p:spPr/>
        <p:txBody>
          <a:bodyPr/>
          <a:lstStyle/>
          <a:p>
            <a:pPr marL="171450" indent="-171450">
              <a:buFontTx/>
              <a:buChar char="-"/>
            </a:pPr>
            <a:endParaRPr lang="en-US" dirty="0"/>
          </a:p>
          <a:p>
            <a:pPr marL="171450" indent="-171450">
              <a:buFontTx/>
              <a:buChar char="-"/>
            </a:pPr>
            <a:r>
              <a:rPr lang="en-US" dirty="0"/>
              <a:t>Uber’s misuse of customer location data revealed major ethical concerns about data collection</a:t>
            </a:r>
          </a:p>
          <a:p>
            <a:pPr marL="171450" indent="-171450">
              <a:buFontTx/>
              <a:buChar char="-"/>
            </a:pPr>
            <a:r>
              <a:rPr lang="en-US" dirty="0"/>
              <a:t>2014, Uber’s internal tool called God View raised concerns. </a:t>
            </a:r>
          </a:p>
          <a:p>
            <a:pPr marL="171450" indent="-171450">
              <a:buFontTx/>
              <a:buChar char="-"/>
            </a:pPr>
            <a:r>
              <a:rPr lang="en-US" dirty="0"/>
              <a:t>Employees could track real-time location of drivers AND customers without their consent or knowledge</a:t>
            </a:r>
          </a:p>
          <a:p>
            <a:pPr marL="628650" lvl="1" indent="-171450">
              <a:buFontTx/>
              <a:buChar char="-"/>
            </a:pPr>
            <a:r>
              <a:rPr lang="en-US" dirty="0"/>
              <a:t>Unchecked access to personal information like geolocation data</a:t>
            </a:r>
          </a:p>
          <a:p>
            <a:pPr marL="171450" indent="-171450">
              <a:buFontTx/>
              <a:buChar char="-"/>
            </a:pPr>
            <a:endParaRPr lang="en-US" dirty="0"/>
          </a:p>
          <a:p>
            <a:pPr marL="171450" indent="-171450">
              <a:buFontTx/>
              <a:buChar char="-"/>
            </a:pPr>
            <a:r>
              <a:rPr lang="en-US" dirty="0"/>
              <a:t>Sparked public outrage and raised </a:t>
            </a:r>
            <a:r>
              <a:rPr lang="en-US" dirty="0" err="1"/>
              <a:t>conerns</a:t>
            </a:r>
            <a:r>
              <a:rPr lang="en-US" dirty="0"/>
              <a:t> about how Uber handled sensitive data</a:t>
            </a:r>
          </a:p>
          <a:p>
            <a:pPr marL="171450" indent="-171450">
              <a:buFontTx/>
              <a:buChar char="-"/>
            </a:pPr>
            <a:r>
              <a:rPr lang="en-US" dirty="0"/>
              <a:t>Extremely small fine for such a large company, but greatly damaged their reputation. </a:t>
            </a:r>
          </a:p>
          <a:p>
            <a:pPr marL="171450" indent="-171450">
              <a:buFontTx/>
              <a:buChar char="-"/>
            </a:pPr>
            <a:r>
              <a:rPr lang="en-US" dirty="0"/>
              <a:t>Revised privacy practices</a:t>
            </a:r>
          </a:p>
          <a:p>
            <a:pPr marL="628650" lvl="1" indent="-171450">
              <a:buFontTx/>
              <a:buChar char="-"/>
            </a:pPr>
            <a:r>
              <a:rPr lang="en-US" dirty="0"/>
              <a:t>Geolocation data now encrypted and password-protected</a:t>
            </a:r>
          </a:p>
          <a:p>
            <a:pPr marL="628650" lvl="1" indent="-171450">
              <a:buFontTx/>
              <a:buChar char="-"/>
            </a:pPr>
            <a:r>
              <a:rPr lang="en-US" dirty="0"/>
              <a:t>Limited # of employees could use it for legitimate business purposes</a:t>
            </a:r>
          </a:p>
          <a:p>
            <a:pPr marL="628650" lvl="1" indent="-171450">
              <a:buFontTx/>
              <a:buChar char="-"/>
            </a:pPr>
            <a:endParaRPr lang="en-US" dirty="0"/>
          </a:p>
          <a:p>
            <a:pPr marL="171450" indent="-171450">
              <a:buFontTx/>
              <a:buChar char="-"/>
            </a:pPr>
            <a:r>
              <a:rPr lang="en-US" dirty="0"/>
              <a:t>Highlights a broader issue</a:t>
            </a:r>
          </a:p>
          <a:p>
            <a:pPr marL="628650" lvl="1" indent="-171450">
              <a:buFontTx/>
              <a:buChar char="-"/>
            </a:pPr>
            <a:r>
              <a:rPr lang="en-US" dirty="0"/>
              <a:t>How companies handle user data and the importance of putting safeguards in place to prevent misuse</a:t>
            </a:r>
          </a:p>
          <a:p>
            <a:pPr marL="628650" lvl="1" indent="-171450">
              <a:buFontTx/>
              <a:buChar char="-"/>
            </a:pPr>
            <a:r>
              <a:rPr lang="en-US" dirty="0"/>
              <a:t>Shows the gap between following the law and truly respecting user privacy which in many cases they don’t</a:t>
            </a:r>
          </a:p>
          <a:p>
            <a:pPr marL="628650" lvl="1" indent="-171450">
              <a:buFontTx/>
              <a:buChar char="-"/>
            </a:pPr>
            <a:endParaRPr lang="en-US" dirty="0"/>
          </a:p>
          <a:p>
            <a:pPr marL="628650" lvl="1" indent="-171450">
              <a:buFontTx/>
              <a:buChar char="-"/>
            </a:pPr>
            <a:endParaRPr lang="en-US" dirty="0"/>
          </a:p>
          <a:p>
            <a:pPr marL="171450" indent="-171450">
              <a:buFontTx/>
              <a:buChar char="-"/>
            </a:pPr>
            <a:endParaRPr lang="en-US" dirty="0"/>
          </a:p>
        </p:txBody>
      </p:sp>
      <p:sp>
        <p:nvSpPr>
          <p:cNvPr id="4" name="Slide Number Placeholder 3">
            <a:extLst>
              <a:ext uri="{FF2B5EF4-FFF2-40B4-BE49-F238E27FC236}">
                <a16:creationId xmlns:a16="http://schemas.microsoft.com/office/drawing/2014/main" id="{7AF90227-3010-11DC-5097-5142D471B239}"/>
              </a:ext>
            </a:extLst>
          </p:cNvPr>
          <p:cNvSpPr>
            <a:spLocks noGrp="1"/>
          </p:cNvSpPr>
          <p:nvPr>
            <p:ph type="sldNum" sz="quarter" idx="10"/>
          </p:nvPr>
        </p:nvSpPr>
        <p:spPr/>
        <p:txBody>
          <a:bodyPr/>
          <a:lstStyle/>
          <a:p>
            <a:fld id="{270700B2-88B9-1642-B8EB-F86842378D04}" type="slidenum">
              <a:rPr lang="en-US" smtClean="0"/>
              <a:t>27</a:t>
            </a:fld>
            <a:endParaRPr lang="en-US"/>
          </a:p>
        </p:txBody>
      </p:sp>
    </p:spTree>
    <p:extLst>
      <p:ext uri="{BB962C8B-B14F-4D97-AF65-F5344CB8AC3E}">
        <p14:creationId xmlns:p14="http://schemas.microsoft.com/office/powerpoint/2010/main" val="41671135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2F1ACE-D54F-A682-1E96-0630256F21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90B77E-53BC-7668-1071-9A76026628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2388A9-CFE4-196E-4F55-5F3DEC4ABE6E}"/>
              </a:ext>
            </a:extLst>
          </p:cNvPr>
          <p:cNvSpPr>
            <a:spLocks noGrp="1"/>
          </p:cNvSpPr>
          <p:nvPr>
            <p:ph type="body" idx="1"/>
          </p:nvPr>
        </p:nvSpPr>
        <p:spPr/>
        <p:txBody>
          <a:bodyPr/>
          <a:lstStyle/>
          <a:p>
            <a:pPr marL="171450" indent="-171450">
              <a:buFontTx/>
              <a:buChar char="-"/>
            </a:pPr>
            <a:endParaRPr lang="en-US" dirty="0"/>
          </a:p>
          <a:p>
            <a:pPr marL="171450" indent="-171450">
              <a:buFontTx/>
              <a:buChar char="-"/>
            </a:pPr>
            <a:r>
              <a:rPr lang="en-US" dirty="0"/>
              <a:t>2019, google fined 150m from French data protection regulator CNIL</a:t>
            </a:r>
          </a:p>
          <a:p>
            <a:pPr marL="171450" indent="-171450">
              <a:buFontTx/>
              <a:buChar char="-"/>
            </a:pPr>
            <a:r>
              <a:rPr lang="en-US" dirty="0"/>
              <a:t>GDPR violation related to how google obtained consent from users and how transparent they were about data usage</a:t>
            </a:r>
          </a:p>
          <a:p>
            <a:pPr marL="171450" indent="-171450">
              <a:buFontTx/>
              <a:buChar char="-"/>
            </a:pPr>
            <a:endParaRPr lang="en-US" dirty="0"/>
          </a:p>
          <a:p>
            <a:pPr marL="171450" indent="-171450">
              <a:buFontTx/>
              <a:buChar char="-"/>
            </a:pPr>
            <a:endParaRPr lang="en-US" dirty="0"/>
          </a:p>
          <a:p>
            <a:pPr marL="171450" indent="-171450">
              <a:buFontTx/>
              <a:buChar char="-"/>
            </a:pPr>
            <a:r>
              <a:rPr lang="en-US" dirty="0"/>
              <a:t>Google was not transparent. Found guilty of providing insufficient information to users about how their data was being collected and used, particularly for targeted advertising. </a:t>
            </a:r>
          </a:p>
          <a:p>
            <a:pPr marL="171450" indent="-171450">
              <a:buFontTx/>
              <a:buChar char="-"/>
            </a:pPr>
            <a:r>
              <a:rPr lang="en-US" dirty="0"/>
              <a:t>Like many companies, consent process was confusing and not explicit enough</a:t>
            </a:r>
          </a:p>
          <a:p>
            <a:pPr marL="171450" indent="-171450">
              <a:buFontTx/>
              <a:buChar char="-"/>
            </a:pPr>
            <a:r>
              <a:rPr lang="en-US" dirty="0"/>
              <a:t>Instead of giving users a straightforward choice, the company relied on ambiguous terms</a:t>
            </a:r>
          </a:p>
          <a:p>
            <a:pPr marL="628650" lvl="1" indent="-171450">
              <a:buFontTx/>
              <a:buChar char="-"/>
            </a:pPr>
            <a:r>
              <a:rPr lang="en-US" dirty="0"/>
              <a:t>Many user unaware of what they were agreeing to when using </a:t>
            </a:r>
            <a:r>
              <a:rPr lang="en-US" dirty="0" err="1"/>
              <a:t>google’s</a:t>
            </a:r>
            <a:r>
              <a:rPr lang="en-US" dirty="0"/>
              <a:t> services</a:t>
            </a:r>
          </a:p>
          <a:p>
            <a:pPr marL="628650" lvl="1" indent="-171450">
              <a:buFontTx/>
              <a:buChar char="-"/>
            </a:pPr>
            <a:endParaRPr lang="en-US" dirty="0"/>
          </a:p>
          <a:p>
            <a:pPr marL="171450" indent="-171450">
              <a:buFontTx/>
              <a:buChar char="-"/>
            </a:pPr>
            <a:endParaRPr lang="en-US" dirty="0"/>
          </a:p>
          <a:p>
            <a:pPr marL="171450" indent="-171450">
              <a:buFontTx/>
              <a:buChar char="-"/>
            </a:pPr>
            <a:r>
              <a:rPr lang="en-US" dirty="0"/>
              <a:t>Exemplifies the ethical challenge with data mining</a:t>
            </a:r>
          </a:p>
          <a:p>
            <a:pPr marL="628650" lvl="1" indent="-171450">
              <a:buFontTx/>
              <a:buChar char="-"/>
            </a:pPr>
            <a:r>
              <a:rPr lang="en-US" dirty="0"/>
              <a:t>Although companies may legally collect data, the lack of transparency means that users are often unaware the full extent of what data is being mined and how it’s being used</a:t>
            </a:r>
          </a:p>
          <a:p>
            <a:pPr marL="628650" lvl="1" indent="-171450">
              <a:buFontTx/>
              <a:buChar char="-"/>
            </a:pPr>
            <a:r>
              <a:rPr lang="en-US" dirty="0"/>
              <a:t>Great example of the need for greater clarity and honesty in data handling</a:t>
            </a:r>
          </a:p>
          <a:p>
            <a:pPr marL="628650" lvl="1" indent="-171450">
              <a:buFontTx/>
              <a:buChar char="-"/>
            </a:pPr>
            <a:r>
              <a:rPr lang="en-US" dirty="0"/>
              <a:t>Like the uber scandal, example of companies complying with legal requirements after the ethical breach has already occurred</a:t>
            </a:r>
          </a:p>
          <a:p>
            <a:pPr marL="171450" indent="-171450">
              <a:buFontTx/>
              <a:buChar char="-"/>
            </a:pPr>
            <a:endParaRPr lang="en-US" dirty="0"/>
          </a:p>
        </p:txBody>
      </p:sp>
      <p:sp>
        <p:nvSpPr>
          <p:cNvPr id="4" name="Slide Number Placeholder 3">
            <a:extLst>
              <a:ext uri="{FF2B5EF4-FFF2-40B4-BE49-F238E27FC236}">
                <a16:creationId xmlns:a16="http://schemas.microsoft.com/office/drawing/2014/main" id="{5035BCEF-79F7-68B1-3ECD-FD3BCB70E2DD}"/>
              </a:ext>
            </a:extLst>
          </p:cNvPr>
          <p:cNvSpPr>
            <a:spLocks noGrp="1"/>
          </p:cNvSpPr>
          <p:nvPr>
            <p:ph type="sldNum" sz="quarter" idx="10"/>
          </p:nvPr>
        </p:nvSpPr>
        <p:spPr/>
        <p:txBody>
          <a:bodyPr/>
          <a:lstStyle/>
          <a:p>
            <a:fld id="{270700B2-88B9-1642-B8EB-F86842378D04}" type="slidenum">
              <a:rPr lang="en-US" smtClean="0"/>
              <a:t>28</a:t>
            </a:fld>
            <a:endParaRPr lang="en-US"/>
          </a:p>
        </p:txBody>
      </p:sp>
    </p:spTree>
    <p:extLst>
      <p:ext uri="{BB962C8B-B14F-4D97-AF65-F5344CB8AC3E}">
        <p14:creationId xmlns:p14="http://schemas.microsoft.com/office/powerpoint/2010/main" val="29467738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C81E6B-EE8A-14D4-1127-75B187C77F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369A6E-829C-53EA-D17B-1ED0884787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E25BE5-F807-B22E-DF52-7B4092F14585}"/>
              </a:ext>
            </a:extLst>
          </p:cNvPr>
          <p:cNvSpPr>
            <a:spLocks noGrp="1"/>
          </p:cNvSpPr>
          <p:nvPr>
            <p:ph type="body" idx="1"/>
          </p:nvPr>
        </p:nvSpPr>
        <p:spPr/>
        <p:txBody>
          <a:bodyPr/>
          <a:lstStyle/>
          <a:p>
            <a:pPr marL="171450" indent="-171450">
              <a:buFontTx/>
              <a:buChar char="-"/>
            </a:pPr>
            <a:r>
              <a:rPr lang="en-US" dirty="0"/>
              <a:t>Similar to previous example, much larger impacts</a:t>
            </a:r>
          </a:p>
          <a:p>
            <a:pPr marL="171450" indent="-171450">
              <a:buFontTx/>
              <a:buChar char="-"/>
            </a:pPr>
            <a:r>
              <a:rPr lang="en-US" dirty="0"/>
              <a:t>2018, one of the most notorious data exploitation cases.</a:t>
            </a:r>
          </a:p>
          <a:p>
            <a:pPr marL="171450" indent="-171450">
              <a:buFontTx/>
              <a:buChar char="-"/>
            </a:pPr>
            <a:r>
              <a:rPr lang="en-US" dirty="0"/>
              <a:t>Cambridge Analytica collected data from millions of Facebook users without explicit consent.</a:t>
            </a:r>
          </a:p>
          <a:p>
            <a:pPr marL="171450" indent="-171450">
              <a:buFontTx/>
              <a:buChar char="-"/>
            </a:pPr>
            <a:r>
              <a:rPr lang="en-US" dirty="0"/>
              <a:t>Data used to target political ads and influence voter behavior during elections, including 2016 election</a:t>
            </a:r>
          </a:p>
          <a:p>
            <a:pPr marL="171450" indent="-171450">
              <a:buFontTx/>
              <a:buChar char="-"/>
            </a:pPr>
            <a:endParaRPr lang="en-US" dirty="0"/>
          </a:p>
          <a:p>
            <a:pPr marL="171450" indent="-171450">
              <a:buFontTx/>
              <a:buChar char="-"/>
            </a:pPr>
            <a:r>
              <a:rPr lang="en-US" dirty="0"/>
              <a:t>Data accessed through 3</a:t>
            </a:r>
            <a:r>
              <a:rPr lang="en-US" baseline="30000" dirty="0"/>
              <a:t>rd</a:t>
            </a:r>
            <a:r>
              <a:rPr lang="en-US" dirty="0"/>
              <a:t> party app that appeared to be a personality quiz</a:t>
            </a:r>
          </a:p>
          <a:p>
            <a:pPr marL="628650" lvl="1" indent="-171450">
              <a:buFontTx/>
              <a:buChar char="-"/>
            </a:pPr>
            <a:r>
              <a:rPr lang="en-US" dirty="0"/>
              <a:t>Users who took they quiz consented to share information, didn’t realize friend’s data would also be mined</a:t>
            </a:r>
          </a:p>
          <a:p>
            <a:pPr marL="628650" lvl="1" indent="-171450">
              <a:buFontTx/>
              <a:buChar char="-"/>
            </a:pPr>
            <a:r>
              <a:rPr lang="en-US" dirty="0"/>
              <a:t>Data collection of millions of people</a:t>
            </a:r>
          </a:p>
          <a:p>
            <a:pPr marL="171450" indent="-171450">
              <a:buFontTx/>
              <a:buChar char="-"/>
            </a:pPr>
            <a:endParaRPr lang="en-US" dirty="0"/>
          </a:p>
          <a:p>
            <a:pPr marL="171450" indent="-171450">
              <a:buFontTx/>
              <a:buChar char="-"/>
            </a:pPr>
            <a:r>
              <a:rPr lang="en-US" dirty="0"/>
              <a:t>Facebook fined $5 billion by U.S. Federal Trade Commission for failing to protect user privacy</a:t>
            </a:r>
          </a:p>
          <a:p>
            <a:pPr marL="171450" indent="-171450">
              <a:buFontTx/>
              <a:buChar char="-"/>
            </a:pPr>
            <a:r>
              <a:rPr lang="en-US" dirty="0"/>
              <a:t>Uber paid $148m for failing to disclose a massive data breach in 2016</a:t>
            </a:r>
          </a:p>
          <a:p>
            <a:pPr marL="171450" indent="-171450">
              <a:buFontTx/>
              <a:buChar char="-"/>
            </a:pPr>
            <a:r>
              <a:rPr lang="en-US" dirty="0"/>
              <a:t>Cambridge Analytica faced multiple probes and eventually dissolved</a:t>
            </a:r>
          </a:p>
          <a:p>
            <a:pPr marL="171450" indent="-171450">
              <a:buFontTx/>
              <a:buChar char="-"/>
            </a:pPr>
            <a:endParaRPr lang="en-US" dirty="0"/>
          </a:p>
          <a:p>
            <a:pPr marL="171450" indent="-171450">
              <a:buFontTx/>
              <a:buChar char="-"/>
            </a:pPr>
            <a:r>
              <a:rPr lang="en-US" dirty="0"/>
              <a:t>Raised serious questions about how social media platforms handle personal data</a:t>
            </a:r>
          </a:p>
          <a:p>
            <a:pPr marL="171450" indent="-171450">
              <a:buFontTx/>
              <a:buChar char="-"/>
            </a:pPr>
            <a:r>
              <a:rPr lang="en-US" dirty="0"/>
              <a:t>Exposed how data mining could be misused in ways that harm users and democratic processes</a:t>
            </a:r>
          </a:p>
          <a:p>
            <a:pPr marL="171450" indent="-171450">
              <a:buFontTx/>
              <a:buChar char="-"/>
            </a:pPr>
            <a:endParaRPr lang="en-US" dirty="0"/>
          </a:p>
          <a:p>
            <a:pPr marL="171450" indent="-171450">
              <a:buFontTx/>
              <a:buChar char="-"/>
            </a:pPr>
            <a:r>
              <a:rPr lang="en-US" dirty="0"/>
              <a:t>Showed that when data is collected legally, it can and has been manipulated in unethical ways. </a:t>
            </a:r>
          </a:p>
          <a:p>
            <a:pPr marL="171450" indent="-171450">
              <a:buFontTx/>
              <a:buChar char="-"/>
            </a:pPr>
            <a:r>
              <a:rPr lang="en-US" dirty="0"/>
              <a:t>Affects publics trust in data-driven systems, for example, political consulting firms like Cambridge Analytica</a:t>
            </a:r>
          </a:p>
        </p:txBody>
      </p:sp>
      <p:sp>
        <p:nvSpPr>
          <p:cNvPr id="4" name="Slide Number Placeholder 3">
            <a:extLst>
              <a:ext uri="{FF2B5EF4-FFF2-40B4-BE49-F238E27FC236}">
                <a16:creationId xmlns:a16="http://schemas.microsoft.com/office/drawing/2014/main" id="{4A88CC49-CF44-38DF-453D-A3C2EC8B67CA}"/>
              </a:ext>
            </a:extLst>
          </p:cNvPr>
          <p:cNvSpPr>
            <a:spLocks noGrp="1"/>
          </p:cNvSpPr>
          <p:nvPr>
            <p:ph type="sldNum" sz="quarter" idx="10"/>
          </p:nvPr>
        </p:nvSpPr>
        <p:spPr/>
        <p:txBody>
          <a:bodyPr/>
          <a:lstStyle/>
          <a:p>
            <a:fld id="{270700B2-88B9-1642-B8EB-F86842378D04}" type="slidenum">
              <a:rPr lang="en-US" smtClean="0"/>
              <a:t>29</a:t>
            </a:fld>
            <a:endParaRPr lang="en-US"/>
          </a:p>
        </p:txBody>
      </p:sp>
    </p:spTree>
    <p:extLst>
      <p:ext uri="{BB962C8B-B14F-4D97-AF65-F5344CB8AC3E}">
        <p14:creationId xmlns:p14="http://schemas.microsoft.com/office/powerpoint/2010/main" val="10827677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ED8949-134A-602B-E498-57A72A16FC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647169-5CF9-1584-BE29-BF23304250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8DF026-666A-3FC8-7CE3-6057F0F70896}"/>
              </a:ext>
            </a:extLst>
          </p:cNvPr>
          <p:cNvSpPr>
            <a:spLocks noGrp="1"/>
          </p:cNvSpPr>
          <p:nvPr>
            <p:ph type="body" idx="1"/>
          </p:nvPr>
        </p:nvSpPr>
        <p:spPr/>
        <p:txBody>
          <a:bodyPr/>
          <a:lstStyle/>
          <a:p>
            <a:pPr marL="171450" indent="-171450">
              <a:buFontTx/>
              <a:buChar char="-"/>
            </a:pPr>
            <a:r>
              <a:rPr lang="en-US" dirty="0"/>
              <a:t>Data mining often reveals personal information that users never intended to share. </a:t>
            </a:r>
          </a:p>
          <a:p>
            <a:pPr marL="171450" indent="-171450">
              <a:buFontTx/>
              <a:buChar char="-"/>
            </a:pPr>
            <a:r>
              <a:rPr lang="en-US" dirty="0"/>
              <a:t>Whether it's through browsing history, purchases, cookies, or even registration forms, companies can build detailed profiles about individuals. </a:t>
            </a:r>
          </a:p>
          <a:p>
            <a:pPr marL="171450" indent="-171450">
              <a:buFontTx/>
              <a:buChar char="-"/>
            </a:pPr>
            <a:r>
              <a:rPr lang="en-US" dirty="0"/>
              <a:t>This poses ethical concerns when users are unaware of the extent to which their data is being mined.</a:t>
            </a:r>
          </a:p>
          <a:p>
            <a:pPr marL="171450" indent="-171450">
              <a:buFontTx/>
              <a:buChar char="-"/>
            </a:pPr>
            <a:endParaRPr lang="en-US" dirty="0"/>
          </a:p>
          <a:p>
            <a:pPr marL="171450" indent="-171450">
              <a:buFontTx/>
              <a:buChar char="-"/>
            </a:pPr>
            <a:r>
              <a:rPr lang="en-US" dirty="0"/>
              <a:t>The data gathered can be used to create </a:t>
            </a:r>
            <a:r>
              <a:rPr lang="en-US" b="1" dirty="0"/>
              <a:t>inferences</a:t>
            </a:r>
            <a:r>
              <a:rPr lang="en-US" dirty="0"/>
              <a:t> about users. </a:t>
            </a:r>
          </a:p>
          <a:p>
            <a:pPr marL="171450" indent="-171450">
              <a:buFontTx/>
              <a:buChar char="-"/>
            </a:pPr>
            <a:r>
              <a:rPr lang="en-US" dirty="0"/>
              <a:t>For example, tracking a user’s online activity might reveal sensitive personal information such as health conditions or political affiliations, which could be used against them in ways they didn’t expect. </a:t>
            </a:r>
          </a:p>
          <a:p>
            <a:pPr marL="171450" indent="-171450">
              <a:buFontTx/>
              <a:buChar char="-"/>
            </a:pPr>
            <a:r>
              <a:rPr lang="en-US" dirty="0"/>
              <a:t>These inferences may lead to </a:t>
            </a:r>
            <a:r>
              <a:rPr lang="en-US" b="1" dirty="0"/>
              <a:t>discrimination</a:t>
            </a:r>
            <a:r>
              <a:rPr lang="en-US" dirty="0"/>
              <a:t> or manipulation, highlighting the ethical risks of unchecked data mining.</a:t>
            </a:r>
          </a:p>
          <a:p>
            <a:pPr marL="171450" indent="-171450">
              <a:buFontTx/>
              <a:buChar char="-"/>
            </a:pPr>
            <a:endParaRPr lang="en-US" dirty="0"/>
          </a:p>
          <a:p>
            <a:pPr marL="171450" indent="-171450">
              <a:buFontTx/>
              <a:buChar char="-"/>
            </a:pPr>
            <a:r>
              <a:rPr lang="en-US" dirty="0"/>
              <a:t>Current regulations like the </a:t>
            </a:r>
            <a:r>
              <a:rPr lang="en-US" b="1" dirty="0"/>
              <a:t>GDPR</a:t>
            </a:r>
            <a:r>
              <a:rPr lang="en-US" dirty="0"/>
              <a:t> have made significant progress, but more needs to be done globally to ensure user data is protected. </a:t>
            </a:r>
          </a:p>
          <a:p>
            <a:pPr marL="171450" indent="-171450">
              <a:buFontTx/>
              <a:buChar char="-"/>
            </a:pPr>
            <a:r>
              <a:rPr lang="en-US" dirty="0"/>
              <a:t>Many consent processes today are too vague or complex, leaving users unclear about what they’re agreeing to</a:t>
            </a:r>
          </a:p>
          <a:p>
            <a:pPr marL="171450" indent="-171450">
              <a:buFontTx/>
              <a:buChar char="-"/>
            </a:pPr>
            <a:r>
              <a:rPr lang="en-US" dirty="0"/>
              <a:t>Stricter laws are required to make sure companies provide clearer, more explicit options for </a:t>
            </a:r>
            <a:r>
              <a:rPr lang="en-US" b="1" dirty="0"/>
              <a:t>consent</a:t>
            </a:r>
          </a:p>
          <a:p>
            <a:pPr marL="171450" indent="-171450">
              <a:buFontTx/>
              <a:buChar char="-"/>
            </a:pPr>
            <a:endParaRPr lang="en-US" b="1" dirty="0"/>
          </a:p>
          <a:p>
            <a:pPr marL="171450" indent="-171450">
              <a:buFontTx/>
              <a:buChar char="-"/>
            </a:pPr>
            <a:r>
              <a:rPr lang="en-US" dirty="0"/>
              <a:t>Overall, Stricter regulations and clearer consent processes are essential to ensuring that companies respect user privacy and build trust with consumers</a:t>
            </a:r>
          </a:p>
          <a:p>
            <a:pPr marL="171450" indent="-171450">
              <a:buFontTx/>
              <a:buChar char="-"/>
            </a:pPr>
            <a:endParaRPr lang="en-US" dirty="0"/>
          </a:p>
          <a:p>
            <a:pPr marL="171450" indent="-171450">
              <a:buFontTx/>
              <a:buChar char="-"/>
            </a:pPr>
            <a:endParaRPr lang="en-US" dirty="0"/>
          </a:p>
        </p:txBody>
      </p:sp>
      <p:sp>
        <p:nvSpPr>
          <p:cNvPr id="4" name="Slide Number Placeholder 3">
            <a:extLst>
              <a:ext uri="{FF2B5EF4-FFF2-40B4-BE49-F238E27FC236}">
                <a16:creationId xmlns:a16="http://schemas.microsoft.com/office/drawing/2014/main" id="{6CC3DF2B-AA9D-3067-1F5A-4F3DF0321827}"/>
              </a:ext>
            </a:extLst>
          </p:cNvPr>
          <p:cNvSpPr>
            <a:spLocks noGrp="1"/>
          </p:cNvSpPr>
          <p:nvPr>
            <p:ph type="sldNum" sz="quarter" idx="10"/>
          </p:nvPr>
        </p:nvSpPr>
        <p:spPr/>
        <p:txBody>
          <a:bodyPr/>
          <a:lstStyle/>
          <a:p>
            <a:fld id="{270700B2-88B9-1642-B8EB-F86842378D04}" type="slidenum">
              <a:rPr lang="en-US" smtClean="0"/>
              <a:t>30</a:t>
            </a:fld>
            <a:endParaRPr lang="en-US"/>
          </a:p>
        </p:txBody>
      </p:sp>
    </p:spTree>
    <p:extLst>
      <p:ext uri="{BB962C8B-B14F-4D97-AF65-F5344CB8AC3E}">
        <p14:creationId xmlns:p14="http://schemas.microsoft.com/office/powerpoint/2010/main" val="36251353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78" rtl="0" eaLnBrk="1" fontAlgn="auto" latinLnBrk="0" hangingPunct="1">
              <a:lnSpc>
                <a:spcPct val="100000"/>
              </a:lnSpc>
              <a:spcBef>
                <a:spcPts val="0"/>
              </a:spcBef>
              <a:spcAft>
                <a:spcPts val="0"/>
              </a:spcAft>
              <a:buClrTx/>
              <a:buSzTx/>
              <a:buFontTx/>
              <a:buNone/>
              <a:tabLst/>
              <a:defRPr/>
            </a:pPr>
            <a:r>
              <a:rPr lang="en-US" baseline="0" dirty="0">
                <a:latin typeface="Arial" charset="0"/>
                <a:ea typeface="ＭＳ Ｐゴシック" charset="-128"/>
                <a:cs typeface="ＭＳ Ｐゴシック" charset="-128"/>
                <a:sym typeface="Wingdings"/>
              </a:rPr>
              <a:t>Save for next time:</a:t>
            </a:r>
          </a:p>
          <a:p>
            <a:pPr marL="171450" indent="-171450">
              <a:buFont typeface="Arial" panose="020B0604020202020204" pitchFamily="34" charset="0"/>
              <a:buChar char="•"/>
            </a:pPr>
            <a:r>
              <a:rPr lang="en-US" dirty="0"/>
              <a:t>Define terms</a:t>
            </a:r>
          </a:p>
          <a:p>
            <a:pPr marL="171450" indent="-171450">
              <a:buFont typeface="Arial" panose="020B0604020202020204" pitchFamily="34" charset="0"/>
              <a:buChar char="•"/>
            </a:pPr>
            <a:r>
              <a:rPr lang="en-US" dirty="0"/>
              <a:t>Quantify</a:t>
            </a:r>
          </a:p>
          <a:p>
            <a:pPr marL="628650" lvl="1" indent="-171450">
              <a:buFont typeface="Arial" panose="020B0604020202020204" pitchFamily="34" charset="0"/>
              <a:buChar char="•"/>
            </a:pPr>
            <a:r>
              <a:rPr lang="en-US" dirty="0"/>
              <a:t>Not terms like: less, more, a lot, huge, great, big, tiny, drastic, etc.</a:t>
            </a:r>
          </a:p>
          <a:p>
            <a:pPr marL="171450" indent="-171450">
              <a:buFont typeface="Arial" panose="020B0604020202020204" pitchFamily="34" charset="0"/>
              <a:buChar char="•"/>
            </a:pPr>
            <a:r>
              <a:rPr lang="en-US" dirty="0"/>
              <a:t>Avoid absolutes</a:t>
            </a:r>
          </a:p>
          <a:p>
            <a:pPr marL="628650" lvl="1" indent="-171450">
              <a:buFont typeface="Arial" panose="020B0604020202020204" pitchFamily="34" charset="0"/>
              <a:buChar char="•"/>
            </a:pPr>
            <a:r>
              <a:rPr lang="en-US" dirty="0"/>
              <a:t>Terms like: all, none, always, never</a:t>
            </a:r>
          </a:p>
          <a:p>
            <a:pPr marL="628650" lvl="1" indent="-171450">
              <a:buFont typeface="Arial" panose="020B0604020202020204" pitchFamily="34" charset="0"/>
              <a:buChar char="•"/>
            </a:pPr>
            <a:r>
              <a:rPr lang="en-US" dirty="0"/>
              <a:t>Difficult to prove, easy to show false</a:t>
            </a:r>
          </a:p>
          <a:p>
            <a:pPr marL="171450" indent="-171450">
              <a:buFont typeface="Arial" panose="020B0604020202020204" pitchFamily="34" charset="0"/>
              <a:buChar char="•"/>
            </a:pPr>
            <a:r>
              <a:rPr lang="en-US" dirty="0"/>
              <a:t>Read paper aloud to proof</a:t>
            </a:r>
          </a:p>
          <a:p>
            <a:pPr marL="171450" indent="-171450">
              <a:buFont typeface="Arial" panose="020B0604020202020204" pitchFamily="34" charset="0"/>
              <a:buChar char="•"/>
            </a:pPr>
            <a:r>
              <a:rPr lang="en-US" dirty="0"/>
              <a:t>Read assignment</a:t>
            </a:r>
          </a:p>
          <a:p>
            <a:pPr marL="628650" lvl="1" indent="-171450">
              <a:buFont typeface="Arial" panose="020B0604020202020204" pitchFamily="34" charset="0"/>
              <a:buChar char="•"/>
            </a:pPr>
            <a:r>
              <a:rPr lang="en-US" dirty="0"/>
              <a:t>many time lines missing (and space used describing history instead of providing argument)</a:t>
            </a:r>
          </a:p>
          <a:p>
            <a:pPr marL="628650" lvl="1" indent="-171450">
              <a:buFont typeface="Arial" panose="020B0604020202020204" pitchFamily="34" charset="0"/>
              <a:buChar char="•"/>
            </a:pPr>
            <a:r>
              <a:rPr lang="en-US" dirty="0"/>
              <a:t>many conclusions did not answer prompt</a:t>
            </a:r>
          </a:p>
          <a:p>
            <a:pPr marL="171450" indent="-171450" eaLnBrk="1" hangingPunct="1">
              <a:buFont typeface="Arial"/>
              <a:buChar char="•"/>
            </a:pPr>
            <a:r>
              <a:rPr lang="en-US" baseline="0" dirty="0">
                <a:latin typeface="Arial" charset="0"/>
                <a:ea typeface="ＭＳ Ｐゴシック" charset="-128"/>
                <a:cs typeface="ＭＳ Ｐゴシック" charset="-128"/>
              </a:rPr>
              <a:t>Be sure to put quotes around entire quote</a:t>
            </a:r>
          </a:p>
          <a:p>
            <a:pPr marL="171450" indent="-171450" eaLnBrk="1" hangingPunct="1">
              <a:buFont typeface="Arial"/>
              <a:buChar char="•"/>
            </a:pPr>
            <a:r>
              <a:rPr lang="en-US" dirty="0"/>
              <a:t>State a strong, clear conclusion</a:t>
            </a:r>
          </a:p>
          <a:p>
            <a:pPr marL="628628" lvl="1" indent="-171450" eaLnBrk="1" hangingPunct="1">
              <a:buFont typeface="Arial"/>
              <a:buChar char="•"/>
            </a:pPr>
            <a:r>
              <a:rPr lang="en-US" dirty="0"/>
              <a:t>First statement preferred</a:t>
            </a:r>
          </a:p>
          <a:p>
            <a:pPr marL="171450" marR="0" lvl="0" indent="-171450" algn="l" defTabSz="457178" rtl="0" eaLnBrk="1" fontAlgn="auto" latinLnBrk="0" hangingPunct="1">
              <a:lnSpc>
                <a:spcPct val="100000"/>
              </a:lnSpc>
              <a:spcBef>
                <a:spcPts val="0"/>
              </a:spcBef>
              <a:spcAft>
                <a:spcPts val="0"/>
              </a:spcAft>
              <a:buClrTx/>
              <a:buSzTx/>
              <a:buFont typeface="Arial"/>
              <a:buChar char="•"/>
              <a:tabLst/>
              <a:defRPr/>
            </a:pPr>
            <a:r>
              <a:rPr lang="en-US" dirty="0"/>
              <a:t>Provide Counter Point and Rebuttal</a:t>
            </a:r>
          </a:p>
          <a:p>
            <a:pPr marL="171450" marR="0" lvl="0" indent="-171450" algn="l" defTabSz="457178" rtl="0" eaLnBrk="1" fontAlgn="auto" latinLnBrk="0" hangingPunct="1">
              <a:lnSpc>
                <a:spcPct val="100000"/>
              </a:lnSpc>
              <a:spcBef>
                <a:spcPts val="0"/>
              </a:spcBef>
              <a:spcAft>
                <a:spcPts val="0"/>
              </a:spcAft>
              <a:buClrTx/>
              <a:buSzTx/>
              <a:buFont typeface="Arial"/>
              <a:buChar char="•"/>
              <a:tabLst/>
              <a:defRPr/>
            </a:pPr>
            <a:r>
              <a:rPr lang="en-US" dirty="0"/>
              <a:t>Counter Point and Rebuttal should directly relate</a:t>
            </a:r>
          </a:p>
          <a:p>
            <a:pPr marL="171450" marR="0" lvl="0" indent="-171450" algn="l" defTabSz="457178" rtl="0" eaLnBrk="1" fontAlgn="auto" latinLnBrk="0" hangingPunct="1">
              <a:lnSpc>
                <a:spcPct val="100000"/>
              </a:lnSpc>
              <a:spcBef>
                <a:spcPts val="0"/>
              </a:spcBef>
              <a:spcAft>
                <a:spcPts val="0"/>
              </a:spcAft>
              <a:buClrTx/>
              <a:buSzTx/>
              <a:buFont typeface="Arial"/>
              <a:buChar char="•"/>
              <a:tabLst/>
              <a:defRPr/>
            </a:pPr>
            <a:r>
              <a:rPr lang="en-US" dirty="0"/>
              <a:t>Print 2 sided and save a tree</a:t>
            </a:r>
          </a:p>
          <a:p>
            <a:pPr marL="171450" marR="0" lvl="0" indent="-171450" algn="l" defTabSz="457178" rtl="0" eaLnBrk="1" fontAlgn="auto" latinLnBrk="0" hangingPunct="1">
              <a:lnSpc>
                <a:spcPct val="100000"/>
              </a:lnSpc>
              <a:spcBef>
                <a:spcPts val="0"/>
              </a:spcBef>
              <a:spcAft>
                <a:spcPts val="0"/>
              </a:spcAft>
              <a:buClrTx/>
              <a:buSzTx/>
              <a:buFont typeface="Arial"/>
              <a:buChar char="•"/>
              <a:tabLst/>
              <a:defRPr/>
            </a:pPr>
            <a:r>
              <a:rPr lang="en-US" dirty="0"/>
              <a:t>Hyperbole is the best thing ever!</a:t>
            </a:r>
          </a:p>
          <a:p>
            <a:pPr marL="628628" marR="0" lvl="1" indent="-171450" algn="l" defTabSz="457178" rtl="0" eaLnBrk="1" fontAlgn="auto" latinLnBrk="0" hangingPunct="1">
              <a:lnSpc>
                <a:spcPct val="100000"/>
              </a:lnSpc>
              <a:spcBef>
                <a:spcPts val="0"/>
              </a:spcBef>
              <a:spcAft>
                <a:spcPts val="0"/>
              </a:spcAft>
              <a:buClrTx/>
              <a:buSzTx/>
              <a:buFont typeface="Arial"/>
              <a:buChar char="•"/>
              <a:tabLst/>
              <a:defRPr/>
            </a:pPr>
            <a:r>
              <a:rPr lang="en-US" dirty="0"/>
              <a:t>but not in these papers</a:t>
            </a:r>
          </a:p>
          <a:p>
            <a:pPr marL="171450" marR="0" lvl="0" indent="-171450" algn="l" defTabSz="457178" rtl="0" eaLnBrk="1" fontAlgn="auto" latinLnBrk="0" hangingPunct="1">
              <a:lnSpc>
                <a:spcPct val="100000"/>
              </a:lnSpc>
              <a:spcBef>
                <a:spcPts val="0"/>
              </a:spcBef>
              <a:spcAft>
                <a:spcPts val="0"/>
              </a:spcAft>
              <a:buClrTx/>
              <a:buSzTx/>
              <a:buFont typeface="Arial"/>
              <a:buChar char="•"/>
              <a:tabLst/>
              <a:defRPr/>
            </a:pPr>
            <a:r>
              <a:rPr lang="en-US" dirty="0"/>
              <a:t>Be wary of counter point strawman fallacy</a:t>
            </a:r>
          </a:p>
          <a:p>
            <a:pPr marL="171450" marR="0" lvl="0" indent="-171450" algn="l" defTabSz="457178" rtl="0" eaLnBrk="1" fontAlgn="auto" latinLnBrk="0" hangingPunct="1">
              <a:lnSpc>
                <a:spcPct val="100000"/>
              </a:lnSpc>
              <a:spcBef>
                <a:spcPts val="0"/>
              </a:spcBef>
              <a:spcAft>
                <a:spcPts val="0"/>
              </a:spcAft>
              <a:buClrTx/>
              <a:buSzTx/>
              <a:buFont typeface="Arial"/>
              <a:buChar char="•"/>
              <a:tabLst/>
              <a:defRPr/>
            </a:pPr>
            <a:r>
              <a:rPr lang="en-US" dirty="0"/>
              <a:t>Text book is not a primary source</a:t>
            </a:r>
          </a:p>
          <a:p>
            <a:pPr marL="171450" marR="0" lvl="0" indent="-171450" algn="l" defTabSz="457178" rtl="0" eaLnBrk="1" fontAlgn="auto" latinLnBrk="0" hangingPunct="1">
              <a:lnSpc>
                <a:spcPct val="100000"/>
              </a:lnSpc>
              <a:spcBef>
                <a:spcPts val="0"/>
              </a:spcBef>
              <a:spcAft>
                <a:spcPts val="0"/>
              </a:spcAft>
              <a:buClrTx/>
              <a:buSzTx/>
              <a:buFont typeface="Arial"/>
              <a:buChar char="•"/>
              <a:tabLst/>
              <a:defRPr/>
            </a:pPr>
            <a:r>
              <a:rPr lang="en-US" dirty="0"/>
              <a:t>Use template, saves time</a:t>
            </a:r>
          </a:p>
          <a:p>
            <a:pPr marL="171450" marR="0" lvl="0" indent="-171450" algn="l" defTabSz="457178" rtl="0" eaLnBrk="1" fontAlgn="auto" latinLnBrk="0" hangingPunct="1">
              <a:lnSpc>
                <a:spcPct val="100000"/>
              </a:lnSpc>
              <a:spcBef>
                <a:spcPts val="0"/>
              </a:spcBef>
              <a:spcAft>
                <a:spcPts val="0"/>
              </a:spcAft>
              <a:buClrTx/>
              <a:buSzTx/>
              <a:buFont typeface="Arial"/>
              <a:buChar char="•"/>
              <a:tabLst/>
              <a:defRPr/>
            </a:pPr>
            <a:r>
              <a:rPr lang="en-US" dirty="0"/>
              <a:t>Beware of fallacies</a:t>
            </a:r>
          </a:p>
          <a:p>
            <a:pPr marL="171450" marR="0" lvl="0" indent="-171450" algn="l" defTabSz="457178" rtl="0" eaLnBrk="1" fontAlgn="auto" latinLnBrk="0" hangingPunct="1">
              <a:lnSpc>
                <a:spcPct val="100000"/>
              </a:lnSpc>
              <a:spcBef>
                <a:spcPts val="0"/>
              </a:spcBef>
              <a:spcAft>
                <a:spcPts val="0"/>
              </a:spcAft>
              <a:buClrTx/>
              <a:buSzTx/>
              <a:buFont typeface="Arial"/>
              <a:buChar char="•"/>
              <a:tabLst/>
              <a:defRPr/>
            </a:pPr>
            <a:r>
              <a:rPr lang="en-US" dirty="0"/>
              <a:t>Avoid blogs, encyclopedias, and text book. These are generally not primary and high quality sources.</a:t>
            </a:r>
          </a:p>
          <a:p>
            <a:pPr marL="171450" marR="0" lvl="0" indent="-171450" algn="l" defTabSz="457178" rtl="0" eaLnBrk="1" fontAlgn="auto" latinLnBrk="0" hangingPunct="1">
              <a:lnSpc>
                <a:spcPct val="100000"/>
              </a:lnSpc>
              <a:spcBef>
                <a:spcPts val="0"/>
              </a:spcBef>
              <a:spcAft>
                <a:spcPts val="0"/>
              </a:spcAft>
              <a:buClrTx/>
              <a:buSzTx/>
              <a:buFont typeface="Arial"/>
              <a:buChar char="•"/>
              <a:tabLst/>
              <a:defRPr/>
            </a:pP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3</a:t>
            </a:fld>
            <a:endParaRPr lang="en-US"/>
          </a:p>
        </p:txBody>
      </p:sp>
    </p:spTree>
    <p:extLst>
      <p:ext uri="{BB962C8B-B14F-4D97-AF65-F5344CB8AC3E}">
        <p14:creationId xmlns:p14="http://schemas.microsoft.com/office/powerpoint/2010/main" val="1939664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0700B2-88B9-1642-B8EB-F86842378D04}" type="slidenum">
              <a:rPr lang="en-US" smtClean="0"/>
              <a:t>31</a:t>
            </a:fld>
            <a:endParaRPr lang="en-US"/>
          </a:p>
        </p:txBody>
      </p:sp>
    </p:spTree>
    <p:extLst>
      <p:ext uri="{BB962C8B-B14F-4D97-AF65-F5344CB8AC3E}">
        <p14:creationId xmlns:p14="http://schemas.microsoft.com/office/powerpoint/2010/main" val="16156669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Arial" charset="0"/>
                <a:ea typeface="ＭＳ Ｐゴシック" charset="-128"/>
                <a:cs typeface="ＭＳ Ｐゴシック" charset="-128"/>
              </a:rPr>
              <a:t>This is the end. Any slides beyond this point are for answering questions that may arise but not needed in the main talk. Some slides may also be unfinished and are not needed but kept just in case.</a:t>
            </a:r>
          </a:p>
          <a:p>
            <a:pPr eaLnBrk="1" hangingPunct="1"/>
            <a:endParaRPr lang="en-US" dirty="0">
              <a:latin typeface="Arial" charset="0"/>
              <a:ea typeface="ＭＳ Ｐゴシック" charset="-128"/>
              <a:cs typeface="ＭＳ Ｐゴシック" charset="-128"/>
            </a:endParaRPr>
          </a:p>
          <a:p>
            <a:pPr eaLnBrk="1" hangingPunct="1"/>
            <a:r>
              <a:rPr lang="en-US" dirty="0">
                <a:latin typeface="Arial" charset="0"/>
                <a:ea typeface="ＭＳ Ｐゴシック" charset="-128"/>
                <a:cs typeface="ＭＳ Ｐゴシック" charset="-128"/>
              </a:rPr>
              <a:t>If</a:t>
            </a:r>
            <a:r>
              <a:rPr lang="en-US" baseline="0" dirty="0">
                <a:latin typeface="Arial" charset="0"/>
                <a:ea typeface="ＭＳ Ｐゴシック" charset="-128"/>
                <a:cs typeface="ＭＳ Ｐゴシック" charset="-128"/>
              </a:rPr>
              <a:t> there’s time and we didn’t already l</a:t>
            </a:r>
            <a:r>
              <a:rPr lang="en-US" dirty="0">
                <a:latin typeface="Arial" charset="0"/>
                <a:ea typeface="ＭＳ Ｐゴシック" charset="-128"/>
                <a:cs typeface="ＭＳ Ｐゴシック" charset="-128"/>
              </a:rPr>
              <a:t>ook 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Find out what your DNA says about you and your family.</a:t>
            </a:r>
            <a:endParaRPr lang="en-US" b="0" dirty="0"/>
          </a:p>
          <a:p>
            <a:pPr marL="0" marR="0" indent="0" algn="l" defTabSz="457200" rtl="0" eaLnBrk="1" fontAlgn="auto" latinLnBrk="0" hangingPunct="1">
              <a:lnSpc>
                <a:spcPct val="100000"/>
              </a:lnSpc>
              <a:spcBef>
                <a:spcPts val="0"/>
              </a:spcBef>
              <a:spcAft>
                <a:spcPts val="0"/>
              </a:spcAft>
              <a:buClrTx/>
              <a:buSzTx/>
              <a:buFontTx/>
              <a:buNone/>
              <a:tabLst/>
              <a:defRPr/>
            </a:pPr>
            <a:r>
              <a:rPr lang="en-US" b="0" dirty="0"/>
              <a:t>https://www.23andme.com/</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Jimmy Kimmel Live – What is your password? (2:49)</a:t>
            </a:r>
          </a:p>
          <a:p>
            <a:pPr marL="0" marR="0" indent="0" algn="l" defTabSz="457200" rtl="0" eaLnBrk="1" fontAlgn="auto" latinLnBrk="0" hangingPunct="1">
              <a:lnSpc>
                <a:spcPct val="100000"/>
              </a:lnSpc>
              <a:spcBef>
                <a:spcPts val="0"/>
              </a:spcBef>
              <a:spcAft>
                <a:spcPts val="0"/>
              </a:spcAft>
              <a:buClrTx/>
              <a:buSzTx/>
              <a:buFontTx/>
              <a:buNone/>
              <a:tabLst/>
              <a:defRPr/>
            </a:pPr>
            <a:r>
              <a:rPr lang="en-US" b="0" dirty="0"/>
              <a:t>https://</a:t>
            </a:r>
            <a:r>
              <a:rPr lang="en-US" b="0" dirty="0" err="1"/>
              <a:t>www.youtube.com</a:t>
            </a:r>
            <a:r>
              <a:rPr lang="en-US" b="0" dirty="0"/>
              <a:t>/</a:t>
            </a:r>
            <a:r>
              <a:rPr lang="en-US" b="0" dirty="0" err="1"/>
              <a:t>watch?v</a:t>
            </a:r>
            <a:r>
              <a:rPr lang="en-US" b="0" dirty="0"/>
              <a:t>=</a:t>
            </a:r>
            <a:r>
              <a:rPr lang="en-US" b="0" dirty="0" err="1"/>
              <a:t>opRMrEfAIiI</a:t>
            </a:r>
            <a:endParaRPr lang="en-US" b="0" dirty="0"/>
          </a:p>
          <a:p>
            <a:pPr eaLnBrk="1" hangingPunct="1"/>
            <a:endParaRPr lang="en-US" dirty="0">
              <a:latin typeface="Arial"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32</a:t>
            </a:fld>
            <a:endParaRPr lang="en-US"/>
          </a:p>
        </p:txBody>
      </p:sp>
    </p:spTree>
    <p:extLst>
      <p:ext uri="{BB962C8B-B14F-4D97-AF65-F5344CB8AC3E}">
        <p14:creationId xmlns:p14="http://schemas.microsoft.com/office/powerpoint/2010/main" val="42553350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Arial" pitchFamily="-109" charset="0"/>
                <a:ea typeface="ＭＳ Ｐゴシック" pitchFamily="-109" charset="-128"/>
                <a:cs typeface="ＭＳ Ｐゴシック" pitchFamily="-109" charset="-128"/>
              </a:rPr>
              <a:t>Not needed this time:</a:t>
            </a: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US" dirty="0"/>
              <a:t>Address email to entire course staff for quickest response time</a:t>
            </a:r>
            <a:endParaRPr lang="en-US" dirty="0">
              <a:latin typeface="Arial" pitchFamily="-109" charset="0"/>
              <a:ea typeface="ＭＳ Ｐゴシック" pitchFamily="-109" charset="-128"/>
              <a:cs typeface="ＭＳ Ｐゴシック" pitchFamily="-109" charset="-128"/>
            </a:endParaRPr>
          </a:p>
          <a:p>
            <a:pPr marL="171450" indent="-171450" eaLnBrk="1" hangingPunct="1">
              <a:buFont typeface="Arial"/>
              <a:buChar char="•"/>
            </a:pPr>
            <a:r>
              <a:rPr lang="en-US" dirty="0">
                <a:latin typeface="Arial" pitchFamily="-109" charset="0"/>
                <a:ea typeface="ＭＳ Ｐゴシック" pitchFamily="-109" charset="-128"/>
                <a:cs typeface="ＭＳ Ｐゴシック" pitchFamily="-109" charset="-128"/>
              </a:rPr>
              <a:t>Do not change the format, footers,</a:t>
            </a:r>
            <a:r>
              <a:rPr lang="en-US" baseline="0" dirty="0">
                <a:latin typeface="Arial" pitchFamily="-109" charset="0"/>
                <a:ea typeface="ＭＳ Ｐゴシック" pitchFamily="-109" charset="-128"/>
                <a:cs typeface="ＭＳ Ｐゴシック" pitchFamily="-109" charset="-128"/>
              </a:rPr>
              <a:t> etc. in the template slides.</a:t>
            </a:r>
          </a:p>
          <a:p>
            <a:pPr marL="171450" indent="-171450" eaLnBrk="1" hangingPunct="1">
              <a:buFont typeface="Arial"/>
              <a:buChar char="•"/>
            </a:pPr>
            <a:r>
              <a:rPr lang="en-US" baseline="0" dirty="0">
                <a:latin typeface="Arial" pitchFamily="-109" charset="0"/>
                <a:ea typeface="ＭＳ Ｐゴシック" pitchFamily="-109" charset="-128"/>
                <a:cs typeface="ＭＳ Ｐゴシック" pitchFamily="-109" charset="-128"/>
              </a:rPr>
              <a:t>Paper writing process: Sources </a:t>
            </a:r>
            <a:r>
              <a:rPr lang="en-US" baseline="0" dirty="0">
                <a:latin typeface="Arial" pitchFamily="-109" charset="0"/>
                <a:ea typeface="ＭＳ Ｐゴシック" pitchFamily="-109" charset="-128"/>
                <a:cs typeface="ＭＳ Ｐゴシック" pitchFamily="-109" charset="-128"/>
                <a:sym typeface="Wingdings"/>
              </a:rPr>
              <a:t></a:t>
            </a:r>
            <a:r>
              <a:rPr lang="en-US" baseline="0" dirty="0">
                <a:latin typeface="Arial" pitchFamily="-109" charset="0"/>
                <a:ea typeface="ＭＳ Ｐゴシック" pitchFamily="-109" charset="-128"/>
                <a:cs typeface="ＭＳ Ｐゴシック" pitchFamily="-109" charset="-128"/>
              </a:rPr>
              <a:t> Notes </a:t>
            </a:r>
            <a:r>
              <a:rPr lang="en-US" baseline="0" dirty="0">
                <a:latin typeface="Arial" pitchFamily="-109" charset="0"/>
                <a:ea typeface="ＭＳ Ｐゴシック" pitchFamily="-109" charset="-128"/>
                <a:cs typeface="ＭＳ Ｐゴシック" pitchFamily="-109" charset="-128"/>
                <a:sym typeface="Wingdings"/>
              </a:rPr>
              <a:t> Conclusion  Argument  Counter Point  Response</a:t>
            </a:r>
          </a:p>
          <a:p>
            <a:pPr marL="171450" indent="-171450" eaLnBrk="1" hangingPunct="1">
              <a:buFont typeface="Arial"/>
              <a:buChar char="•"/>
            </a:pPr>
            <a:r>
              <a:rPr lang="en-US" dirty="0"/>
              <a:t>Turn extra credit paper in on myWPI/Canvas and hard copy in class like regular papers</a:t>
            </a:r>
          </a:p>
          <a:p>
            <a:pPr marL="171450" indent="-171450" eaLnBrk="1" hangingPunct="1">
              <a:buFont typeface="Arial"/>
              <a:buChar char="•"/>
            </a:pPr>
            <a:r>
              <a:rPr lang="en-US" dirty="0"/>
              <a:t>Use Presentation Guidelines on course web site</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t>Use paper and presentation templates</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t>Keep topics inside the course scope: Computing + Society</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t>Presentations are due 24 hours before class</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t>Sign up for Individual Presentation, it’s not too late</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endParaRPr lang="en-US" dirty="0"/>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33</a:t>
            </a:fld>
            <a:endParaRPr lang="en-US"/>
          </a:p>
        </p:txBody>
      </p:sp>
    </p:spTree>
    <p:extLst>
      <p:ext uri="{BB962C8B-B14F-4D97-AF65-F5344CB8AC3E}">
        <p14:creationId xmlns:p14="http://schemas.microsoft.com/office/powerpoint/2010/main" val="1831890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0700B2-88B9-1642-B8EB-F86842378D04}" type="slidenum">
              <a:rPr lang="en-US" smtClean="0"/>
              <a:t>4</a:t>
            </a:fld>
            <a:endParaRPr lang="en-US"/>
          </a:p>
        </p:txBody>
      </p:sp>
    </p:spTree>
    <p:extLst>
      <p:ext uri="{BB962C8B-B14F-4D97-AF65-F5344CB8AC3E}">
        <p14:creationId xmlns:p14="http://schemas.microsoft.com/office/powerpoint/2010/main" val="23289572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a:t>
            </a:r>
            <a:r>
              <a:rPr lang="en-US" baseline="0" dirty="0"/>
              <a:t> –</a:t>
            </a:r>
            <a:r>
              <a:rPr lang="en-US" dirty="0"/>
              <a:t> Accessed 2014-04-14</a:t>
            </a:r>
          </a:p>
          <a:p>
            <a:r>
              <a:rPr lang="en-US" dirty="0"/>
              <a:t>Everyone pick the category they identify most with.</a:t>
            </a:r>
          </a:p>
          <a:p>
            <a:r>
              <a:rPr lang="en-US" dirty="0"/>
              <a:t>If Remote Prefix name with number</a:t>
            </a:r>
          </a:p>
          <a:p>
            <a:r>
              <a:rPr lang="en-US" dirty="0"/>
              <a:t>Share reasons why.</a:t>
            </a:r>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Jimmy Kimmel Live – What is your password? (2015) (2:49)</a:t>
            </a:r>
          </a:p>
          <a:p>
            <a:pPr marL="0" marR="0" indent="0" algn="l" defTabSz="457200" rtl="0" eaLnBrk="1" fontAlgn="auto" latinLnBrk="0" hangingPunct="1">
              <a:lnSpc>
                <a:spcPct val="100000"/>
              </a:lnSpc>
              <a:spcBef>
                <a:spcPts val="0"/>
              </a:spcBef>
              <a:spcAft>
                <a:spcPts val="0"/>
              </a:spcAft>
              <a:buClrTx/>
              <a:buSzTx/>
              <a:buFontTx/>
              <a:buNone/>
              <a:tabLst/>
              <a:defRPr/>
            </a:pPr>
            <a:r>
              <a:rPr lang="en-US" b="0" dirty="0"/>
              <a:t>https://</a:t>
            </a:r>
            <a:r>
              <a:rPr lang="en-US" b="0" dirty="0" err="1"/>
              <a:t>www.youtube.com</a:t>
            </a:r>
            <a:r>
              <a:rPr lang="en-US" b="0" dirty="0"/>
              <a:t>/</a:t>
            </a:r>
            <a:r>
              <a:rPr lang="en-US" b="0" dirty="0" err="1"/>
              <a:t>watch?v</a:t>
            </a:r>
            <a:r>
              <a:rPr lang="en-US" b="0" dirty="0"/>
              <a:t>=</a:t>
            </a:r>
            <a:r>
              <a:rPr lang="en-US" b="0" dirty="0" err="1"/>
              <a:t>opRMrEfAIiI</a:t>
            </a:r>
            <a:endParaRPr lang="en-US" b="0"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b="0"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Passwords (2024) - Elizabeth Levin, Silas Joy (WPI CS3043) (5:37)</a:t>
            </a:r>
          </a:p>
          <a:p>
            <a:pPr marL="0" marR="0" indent="0" algn="l" defTabSz="457200" rtl="0" eaLnBrk="1" fontAlgn="auto" latinLnBrk="0" hangingPunct="1">
              <a:lnSpc>
                <a:spcPct val="100000"/>
              </a:lnSpc>
              <a:spcBef>
                <a:spcPts val="0"/>
              </a:spcBef>
              <a:spcAft>
                <a:spcPts val="0"/>
              </a:spcAft>
              <a:buClrTx/>
              <a:buSzTx/>
              <a:buFontTx/>
              <a:buNone/>
              <a:tabLst/>
              <a:defRPr/>
            </a:pPr>
            <a:r>
              <a:rPr lang="en-US" b="0" dirty="0"/>
              <a:t>https://</a:t>
            </a:r>
            <a:r>
              <a:rPr lang="en-US" b="0" dirty="0" err="1"/>
              <a:t>socialimps.keithpray.net</a:t>
            </a:r>
            <a:r>
              <a:rPr lang="en-US" b="0" dirty="0"/>
              <a:t>/documents/</a:t>
            </a:r>
            <a:r>
              <a:rPr lang="en-US" b="0" dirty="0" err="1"/>
              <a:t>index.jsp?content</a:t>
            </a:r>
            <a:r>
              <a:rPr lang="en-US" b="0" dirty="0"/>
              <a:t>=Passwords_(2024)_Liza_Levin_Silas_Joy.mp4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Find out what your DNA says about you and your family.</a:t>
            </a:r>
            <a:endParaRPr lang="en-US" b="0" dirty="0"/>
          </a:p>
          <a:p>
            <a:pPr marL="0" marR="0" indent="0" algn="l" defTabSz="457200" rtl="0" eaLnBrk="1" fontAlgn="auto" latinLnBrk="0" hangingPunct="1">
              <a:lnSpc>
                <a:spcPct val="100000"/>
              </a:lnSpc>
              <a:spcBef>
                <a:spcPts val="0"/>
              </a:spcBef>
              <a:spcAft>
                <a:spcPts val="0"/>
              </a:spcAft>
              <a:buClrTx/>
              <a:buSzTx/>
              <a:buFontTx/>
              <a:buNone/>
              <a:tabLst/>
              <a:defRPr/>
            </a:pPr>
            <a:r>
              <a:rPr lang="en-US" b="0" dirty="0"/>
              <a:t>https://www.23andme.com/</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dirty="0"/>
          </a:p>
          <a:p>
            <a:pPr marL="0" marR="0" indent="0" algn="l" defTabSz="457200" rtl="0" eaLnBrk="1" fontAlgn="auto" latinLnBrk="0" hangingPunct="1">
              <a:lnSpc>
                <a:spcPct val="100000"/>
              </a:lnSpc>
              <a:spcBef>
                <a:spcPts val="0"/>
              </a:spcBef>
              <a:spcAft>
                <a:spcPts val="0"/>
              </a:spcAft>
              <a:buClrTx/>
              <a:buSzTx/>
              <a:buFontTx/>
              <a:buNone/>
              <a:tabLst/>
              <a:defRPr/>
            </a:pPr>
            <a:r>
              <a:rPr lang="en-US" b="0" dirty="0"/>
              <a:t>https://</a:t>
            </a:r>
            <a:r>
              <a:rPr lang="en-US" b="0" dirty="0" err="1"/>
              <a:t>motherboard.vice.com</a:t>
            </a:r>
            <a:r>
              <a:rPr lang="en-US" b="0" dirty="0"/>
              <a:t>/</a:t>
            </a:r>
            <a:r>
              <a:rPr lang="en-US" b="0" dirty="0" err="1"/>
              <a:t>en_us</a:t>
            </a:r>
            <a:r>
              <a:rPr lang="en-US" b="0" dirty="0"/>
              <a:t>/article/xwkaz3/23andme-sold-access-to-your-dna-library-to-big-pharma-but-you-can-opt-out?utm_source=</a:t>
            </a:r>
            <a:r>
              <a:rPr lang="en-US" b="0" dirty="0" err="1"/>
              <a:t>vicefbus</a:t>
            </a:r>
            <a:endParaRPr lang="en-US" b="0" dirty="0"/>
          </a:p>
        </p:txBody>
      </p:sp>
      <p:sp>
        <p:nvSpPr>
          <p:cNvPr id="4" name="Slide Number Placeholder 3"/>
          <p:cNvSpPr>
            <a:spLocks noGrp="1"/>
          </p:cNvSpPr>
          <p:nvPr>
            <p:ph type="sldNum" sz="quarter" idx="10"/>
          </p:nvPr>
        </p:nvSpPr>
        <p:spPr/>
        <p:txBody>
          <a:bodyPr/>
          <a:lstStyle/>
          <a:p>
            <a:fld id="{270700B2-88B9-1642-B8EB-F86842378D04}" type="slidenum">
              <a:rPr lang="en-US" smtClean="0"/>
              <a:t>5</a:t>
            </a:fld>
            <a:endParaRPr lang="en-US"/>
          </a:p>
        </p:txBody>
      </p:sp>
    </p:spTree>
    <p:extLst>
      <p:ext uri="{BB962C8B-B14F-4D97-AF65-F5344CB8AC3E}">
        <p14:creationId xmlns:p14="http://schemas.microsoft.com/office/powerpoint/2010/main" val="4245214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dirty="0"/>
              <a:t>Notes updated: 2023-04-04</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dirty="0"/>
          </a:p>
          <a:p>
            <a:pPr marL="0" marR="0" indent="0" algn="l" defTabSz="457200" rtl="0" eaLnBrk="1" fontAlgn="auto" latinLnBrk="0" hangingPunct="1">
              <a:lnSpc>
                <a:spcPct val="100000"/>
              </a:lnSpc>
              <a:spcBef>
                <a:spcPts val="0"/>
              </a:spcBef>
              <a:spcAft>
                <a:spcPts val="0"/>
              </a:spcAft>
              <a:buClrTx/>
              <a:buSzTx/>
              <a:buFontTx/>
              <a:buNone/>
              <a:tabLst/>
              <a:defRPr/>
            </a:pPr>
            <a:r>
              <a:rPr lang="en-US" b="0" dirty="0"/>
              <a:t>OLD not incorporated yet: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pp. 229 means to end?</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pp. 245 “</a:t>
            </a:r>
            <a:r>
              <a:rPr lang="is-IS" dirty="0"/>
              <a:t>…by 2015” did it happen?</a:t>
            </a:r>
            <a:endParaRPr lang="en-US" dirty="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pp. 250 why is bills – responsibility assumption flawed?</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10"/>
          </p:nvPr>
        </p:nvSpPr>
        <p:spPr/>
        <p:txBody>
          <a:bodyPr/>
          <a:lstStyle/>
          <a:p>
            <a:fld id="{270700B2-88B9-1642-B8EB-F86842378D04}" type="slidenum">
              <a:rPr lang="en-US" smtClean="0"/>
              <a:t>6</a:t>
            </a:fld>
            <a:endParaRPr lang="en-US"/>
          </a:p>
        </p:txBody>
      </p:sp>
    </p:spTree>
    <p:extLst>
      <p:ext uri="{BB962C8B-B14F-4D97-AF65-F5344CB8AC3E}">
        <p14:creationId xmlns:p14="http://schemas.microsoft.com/office/powerpoint/2010/main" val="25532978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itchFamily="-109" charset="0"/>
                <a:ea typeface="ＭＳ Ｐゴシック" pitchFamily="-109" charset="-128"/>
                <a:cs typeface="ＭＳ Ｐゴシック" pitchFamily="-109" charset="-128"/>
              </a:rPr>
              <a:t>Morgan Lee write up 2021-09-13:</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“Facial recognition technology has begun to see widespread adoption in modern law enforcement, with applications in physical &amp; digital security, as well as identifying potential suspects. Critics of the technology argue that passive facial recognition technology violates privacy rights of individuals, while its proponents emphasize its positive uses in preventing and detecting crime. There are currently 12 state-level bills which propose limits or bans on the use of facial recognition technologies by government agencies, with several local bans (including ones in Boston, Brookline, and Cambridge) already in place. Should the United States implement a national ban on the use of facial recognition technology by law enforcement?”</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itchFamily="-109" charset="0"/>
              <a:ea typeface="ＭＳ Ｐゴシック" pitchFamily="-109" charset="-128"/>
              <a:cs typeface="ＭＳ Ｐゴシック" pitchFamily="-109" charset="-128"/>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itchFamily="-109" charset="0"/>
                <a:ea typeface="ＭＳ Ｐゴシック" pitchFamily="-109" charset="-128"/>
                <a:cs typeface="ＭＳ Ｐゴシック" pitchFamily="-109" charset="-128"/>
              </a:rPr>
              <a:t>Previous Debates:</a:t>
            </a:r>
          </a:p>
          <a:p>
            <a:pPr marL="457200" indent="-457200">
              <a:buFont typeface="+mj-lt"/>
              <a:buAutoNum type="arabicPeriod"/>
            </a:pPr>
            <a:r>
              <a:rPr lang="en-US" dirty="0"/>
              <a:t>Should law require you to use an official ID for Internet access?</a:t>
            </a:r>
          </a:p>
          <a:p>
            <a:pPr marL="457200" indent="-457200">
              <a:buFont typeface="+mj-lt"/>
              <a:buAutoNum type="arabicPeriod"/>
            </a:pPr>
            <a:r>
              <a:rPr lang="en-US" dirty="0"/>
              <a:t>Is a National ID System a good thing?</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itchFamily="-109" charset="0"/>
              <a:ea typeface="ＭＳ Ｐゴシック" pitchFamily="-109" charset="-128"/>
              <a:cs typeface="ＭＳ Ｐゴシック" pitchFamily="-109"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7</a:t>
            </a:fld>
            <a:endParaRPr lang="en-US"/>
          </a:p>
        </p:txBody>
      </p:sp>
    </p:spTree>
    <p:extLst>
      <p:ext uri="{BB962C8B-B14F-4D97-AF65-F5344CB8AC3E}">
        <p14:creationId xmlns:p14="http://schemas.microsoft.com/office/powerpoint/2010/main" val="12718613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a:latin typeface="Arial"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8</a:t>
            </a:fld>
            <a:endParaRPr lang="en-US"/>
          </a:p>
        </p:txBody>
      </p:sp>
    </p:spTree>
    <p:extLst>
      <p:ext uri="{BB962C8B-B14F-4D97-AF65-F5344CB8AC3E}">
        <p14:creationId xmlns:p14="http://schemas.microsoft.com/office/powerpoint/2010/main" val="4245214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I am Keagan Hitt, and my question is “How will people use AI to gather information?”, which looks into the future of people using sources such as ChatGPT and Google AI for research or just learning about something interesting. What I learned from this is that AI will likely become a somewhat accurate source similar to Wikipedia, but without further regulation could be used to spread misinformation or biased information.</a:t>
            </a:r>
          </a:p>
        </p:txBody>
      </p:sp>
      <p:sp>
        <p:nvSpPr>
          <p:cNvPr id="4" name="Slide Number Placeholder 3"/>
          <p:cNvSpPr>
            <a:spLocks noGrp="1"/>
          </p:cNvSpPr>
          <p:nvPr>
            <p:ph type="sldNum" sz="quarter" idx="5"/>
          </p:nvPr>
        </p:nvSpPr>
        <p:spPr/>
        <p:txBody>
          <a:bodyPr/>
          <a:lstStyle/>
          <a:p>
            <a:fld id="{270700B2-88B9-1642-B8EB-F86842378D04}" type="slidenum">
              <a:rPr lang="en-US" smtClean="0"/>
              <a:t>9</a:t>
            </a:fld>
            <a:endParaRPr lang="en-US"/>
          </a:p>
        </p:txBody>
      </p:sp>
    </p:spTree>
    <p:extLst>
      <p:ext uri="{BB962C8B-B14F-4D97-AF65-F5344CB8AC3E}">
        <p14:creationId xmlns:p14="http://schemas.microsoft.com/office/powerpoint/2010/main" val="25832198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Isosceles Triangle 5"/>
          <p:cNvSpPr/>
          <p:nvPr/>
        </p:nvSpPr>
        <p:spPr>
          <a:xfrm>
            <a:off x="-1205" y="-836"/>
            <a:ext cx="9145184" cy="5147769"/>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3" name="Subtitle 2"/>
          <p:cNvSpPr>
            <a:spLocks noGrp="1"/>
          </p:cNvSpPr>
          <p:nvPr>
            <p:ph type="subTitle" idx="1"/>
          </p:nvPr>
        </p:nvSpPr>
        <p:spPr>
          <a:xfrm>
            <a:off x="914400" y="3105150"/>
            <a:ext cx="7315200" cy="762000"/>
          </a:xfrm>
        </p:spPr>
        <p:txBody>
          <a:bodyPr>
            <a:normAutofit/>
          </a:bodyPr>
          <a:lstStyle>
            <a:lvl1pPr marL="0" indent="0" algn="ctr">
              <a:spcBef>
                <a:spcPts val="0"/>
              </a:spcBef>
              <a:buNone/>
              <a:defRPr sz="2100">
                <a:solidFill>
                  <a:schemeClr val="tx1"/>
                </a:solidFill>
              </a:defRPr>
            </a:lvl1pPr>
            <a:lvl2pPr marL="457181" indent="0" algn="ctr">
              <a:buNone/>
              <a:defRPr>
                <a:solidFill>
                  <a:schemeClr val="tx1">
                    <a:tint val="75000"/>
                  </a:schemeClr>
                </a:solidFill>
              </a:defRPr>
            </a:lvl2pPr>
            <a:lvl3pPr marL="914362" indent="0" algn="ctr">
              <a:buNone/>
              <a:defRPr>
                <a:solidFill>
                  <a:schemeClr val="tx1">
                    <a:tint val="75000"/>
                  </a:schemeClr>
                </a:solidFill>
              </a:defRPr>
            </a:lvl3pPr>
            <a:lvl4pPr marL="1371543" indent="0" algn="ctr">
              <a:buNone/>
              <a:defRPr>
                <a:solidFill>
                  <a:schemeClr val="tx1">
                    <a:tint val="75000"/>
                  </a:schemeClr>
                </a:solidFill>
              </a:defRPr>
            </a:lvl4pPr>
            <a:lvl5pPr marL="1828724" indent="0" algn="ctr">
              <a:buNone/>
              <a:defRPr>
                <a:solidFill>
                  <a:schemeClr val="tx1">
                    <a:tint val="75000"/>
                  </a:schemeClr>
                </a:solidFill>
              </a:defRPr>
            </a:lvl5pPr>
            <a:lvl6pPr marL="2285905" indent="0" algn="ctr">
              <a:buNone/>
              <a:defRPr>
                <a:solidFill>
                  <a:schemeClr val="tx1">
                    <a:tint val="75000"/>
                  </a:schemeClr>
                </a:solidFill>
              </a:defRPr>
            </a:lvl6pPr>
            <a:lvl7pPr marL="2743086" indent="0" algn="ctr">
              <a:buNone/>
              <a:defRPr>
                <a:solidFill>
                  <a:schemeClr val="tx1">
                    <a:tint val="75000"/>
                  </a:schemeClr>
                </a:solidFill>
              </a:defRPr>
            </a:lvl7pPr>
            <a:lvl8pPr marL="3200266" indent="0" algn="ctr">
              <a:buNone/>
              <a:defRPr>
                <a:solidFill>
                  <a:schemeClr val="tx1">
                    <a:tint val="75000"/>
                  </a:schemeClr>
                </a:solidFill>
              </a:defRPr>
            </a:lvl8pPr>
            <a:lvl9pPr marL="3657448" indent="0" algn="ctr">
              <a:buNone/>
              <a:defRPr>
                <a:solidFill>
                  <a:schemeClr val="tx1">
                    <a:tint val="75000"/>
                  </a:schemeClr>
                </a:solidFill>
              </a:defRPr>
            </a:lvl9pPr>
          </a:lstStyle>
          <a:p>
            <a:r>
              <a:rPr lang="en-US"/>
              <a:t>Click to edit Master subtitle style</a:t>
            </a:r>
            <a:endParaRPr/>
          </a:p>
        </p:txBody>
      </p:sp>
      <p:sp>
        <p:nvSpPr>
          <p:cNvPr id="62" name="Rectangle 61"/>
          <p:cNvSpPr/>
          <p:nvPr/>
        </p:nvSpPr>
        <p:spPr bwMode="hidden">
          <a:xfrm>
            <a:off x="0" y="1428751"/>
            <a:ext cx="9144000" cy="161118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lnSpc>
                <a:spcPct val="90000"/>
              </a:lnSpc>
            </a:pPr>
            <a:endParaRPr sz="2400">
              <a:solidFill>
                <a:schemeClr val="tx2"/>
              </a:solidFill>
            </a:endParaRPr>
          </a:p>
        </p:txBody>
      </p:sp>
      <p:sp>
        <p:nvSpPr>
          <p:cNvPr id="2" name="Title 1"/>
          <p:cNvSpPr>
            <a:spLocks noGrp="1"/>
          </p:cNvSpPr>
          <p:nvPr>
            <p:ph type="ctrTitle"/>
          </p:nvPr>
        </p:nvSpPr>
        <p:spPr>
          <a:xfrm>
            <a:off x="914400" y="1428751"/>
            <a:ext cx="7315200" cy="1610945"/>
          </a:xfrm>
        </p:spPr>
        <p:txBody>
          <a:bodyPr anchor="ctr">
            <a:normAutofit/>
          </a:bodyPr>
          <a:lstStyle>
            <a:lvl1pPr algn="l">
              <a:defRPr sz="3300" cap="all" normalizeH="0" baseline="0"/>
            </a:lvl1pPr>
          </a:lstStyle>
          <a:p>
            <a:r>
              <a:rPr lang="en-US" dirty="0"/>
              <a:t>Click to edit Master title style</a:t>
            </a:r>
            <a:endParaRPr dirty="0"/>
          </a:p>
        </p:txBody>
      </p:sp>
      <p:sp>
        <p:nvSpPr>
          <p:cNvPr id="7" name="Footer Placeholder 4"/>
          <p:cNvSpPr>
            <a:spLocks noGrp="1"/>
          </p:cNvSpPr>
          <p:nvPr>
            <p:ph type="ftr" sz="quarter" idx="3"/>
          </p:nvPr>
        </p:nvSpPr>
        <p:spPr>
          <a:xfrm>
            <a:off x="0" y="4997196"/>
            <a:ext cx="5562600" cy="146304"/>
          </a:xfrm>
          <a:prstGeom prst="rect">
            <a:avLst/>
          </a:prstGeom>
        </p:spPr>
        <p:txBody>
          <a:bodyPr vert="horz" lIns="91436" tIns="45718" rIns="91436" bIns="45718" rtlCol="0" anchor="ctr"/>
          <a:lstStyle>
            <a:lvl1pPr marL="0" marR="0" indent="0" algn="l" defTabSz="457200" rtl="0" eaLnBrk="1" fontAlgn="auto" latinLnBrk="0" hangingPunct="1">
              <a:lnSpc>
                <a:spcPct val="100000"/>
              </a:lnSpc>
              <a:spcBef>
                <a:spcPts val="0"/>
              </a:spcBef>
              <a:spcAft>
                <a:spcPts val="0"/>
              </a:spcAft>
              <a:buClrTx/>
              <a:buSzTx/>
              <a:buFontTx/>
              <a:buNone/>
              <a:tabLst/>
              <a:defRPr sz="800">
                <a:solidFill>
                  <a:schemeClr val="tx1"/>
                </a:solidFill>
              </a:defRPr>
            </a:lvl1pPr>
          </a:lstStyle>
          <a:p>
            <a:r>
              <a:rPr lang="sk-SK"/>
              <a:t>© 2024 Keith A. Pray</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Alternate Picture with Caption">
    <p:spTree>
      <p:nvGrpSpPr>
        <p:cNvPr id="1" name=""/>
        <p:cNvGrpSpPr/>
        <p:nvPr/>
      </p:nvGrpSpPr>
      <p:grpSpPr>
        <a:xfrm>
          <a:off x="0" y="0"/>
          <a:ext cx="0" cy="0"/>
          <a:chOff x="0" y="0"/>
          <a:chExt cx="0" cy="0"/>
        </a:xfrm>
      </p:grpSpPr>
      <p:sp>
        <p:nvSpPr>
          <p:cNvPr id="9" name="Rectangle 8"/>
          <p:cNvSpPr/>
          <p:nvPr/>
        </p:nvSpPr>
        <p:spPr>
          <a:xfrm>
            <a:off x="0" y="-836"/>
            <a:ext cx="5715000" cy="514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5867400" y="361950"/>
            <a:ext cx="2971800" cy="1066800"/>
          </a:xfrm>
        </p:spPr>
        <p:txBody>
          <a:bodyPr anchor="b" anchorCtr="0">
            <a:normAutofit/>
          </a:bodyPr>
          <a:lstStyle>
            <a:lvl1pPr algn="l">
              <a:defRPr sz="2400" b="0"/>
            </a:lvl1pPr>
          </a:lstStyle>
          <a:p>
            <a:r>
              <a:rPr lang="en-US"/>
              <a:t>Click to edit Master title style</a:t>
            </a:r>
            <a:endParaRPr/>
          </a:p>
        </p:txBody>
      </p:sp>
      <p:sp>
        <p:nvSpPr>
          <p:cNvPr id="3" name="Picture Placeholder 2"/>
          <p:cNvSpPr>
            <a:spLocks noGrp="1"/>
          </p:cNvSpPr>
          <p:nvPr>
            <p:ph type="pic" idx="1"/>
          </p:nvPr>
        </p:nvSpPr>
        <p:spPr>
          <a:xfrm>
            <a:off x="381000" y="361950"/>
            <a:ext cx="4953001" cy="4381501"/>
          </a:xfrm>
          <a:noFill/>
          <a:ln w="9525">
            <a:noFill/>
            <a:miter lim="800000"/>
          </a:ln>
          <a:effectLst/>
        </p:spPr>
        <p:txBody>
          <a:bodyPr>
            <a:normAutofit/>
          </a:bodyPr>
          <a:lstStyle>
            <a:lvl1pPr marL="0" indent="0" algn="ctr">
              <a:buNone/>
              <a:defRPr sz="2000"/>
            </a:lvl1pPr>
            <a:lvl2pPr marL="457181" indent="0">
              <a:buNone/>
              <a:defRPr sz="2800"/>
            </a:lvl2pPr>
            <a:lvl3pPr marL="914362" indent="0">
              <a:buNone/>
              <a:defRPr sz="2400"/>
            </a:lvl3pPr>
            <a:lvl4pPr marL="1371543" indent="0">
              <a:buNone/>
              <a:defRPr sz="2000"/>
            </a:lvl4pPr>
            <a:lvl5pPr marL="1828724" indent="0">
              <a:buNone/>
              <a:defRPr sz="2000"/>
            </a:lvl5pPr>
            <a:lvl6pPr marL="2285905" indent="0">
              <a:buNone/>
              <a:defRPr sz="2000"/>
            </a:lvl6pPr>
            <a:lvl7pPr marL="2743086" indent="0">
              <a:buNone/>
              <a:defRPr sz="2000"/>
            </a:lvl7pPr>
            <a:lvl8pPr marL="3200266" indent="0">
              <a:buNone/>
              <a:defRPr sz="2000"/>
            </a:lvl8pPr>
            <a:lvl9pPr marL="3657448"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5867400" y="1581150"/>
            <a:ext cx="2971800" cy="3200400"/>
          </a:xfrm>
        </p:spPr>
        <p:txBody>
          <a:bodyPr>
            <a:normAutofit/>
          </a:bodyPr>
          <a:lstStyle>
            <a:lvl1pPr marL="0" indent="0">
              <a:spcBef>
                <a:spcPts val="1200"/>
              </a:spcBef>
              <a:buNone/>
              <a:defRPr sz="1500">
                <a:solidFill>
                  <a:schemeClr val="tx1"/>
                </a:solidFill>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a:t>Click to edit Master text styles</a:t>
            </a:r>
          </a:p>
        </p:txBody>
      </p:sp>
    </p:spTree>
    <p:extLst>
      <p:ext uri="{BB962C8B-B14F-4D97-AF65-F5344CB8AC3E}">
        <p14:creationId xmlns:p14="http://schemas.microsoft.com/office/powerpoint/2010/main" val="2076303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marL="2002453">
              <a:defRPr baseline="0"/>
            </a:lvl6pPr>
            <a:lvl7pPr marL="2002453">
              <a:defRPr baseline="0"/>
            </a:lvl7pPr>
            <a:lvl8pPr marL="2002453">
              <a:defRPr baseline="0"/>
            </a:lvl8pPr>
            <a:lvl9pPr marL="2002453">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sk-SK"/>
              <a:t>© 2024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31994" y="361950"/>
            <a:ext cx="1383347" cy="4343401"/>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685800" y="361950"/>
            <a:ext cx="6781800" cy="4343401"/>
          </a:xfrm>
        </p:spPr>
        <p:txBody>
          <a:bodyPr vert="eaVert"/>
          <a:lstStyle>
            <a:lvl5pPr>
              <a:defRPr/>
            </a:lvl5pPr>
            <a:lvl6pPr>
              <a:defRPr/>
            </a:lvl6pPr>
            <a:lvl7pPr>
              <a:defRPr/>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sk-SK"/>
              <a:t>© 2024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sk-SK"/>
              <a:t>© 2024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1" name="Isosceles Triangle 5"/>
          <p:cNvSpPr/>
          <p:nvPr/>
        </p:nvSpPr>
        <p:spPr>
          <a:xfrm>
            <a:off x="-1205" y="-836"/>
            <a:ext cx="9145184" cy="5147769"/>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914400" y="1143000"/>
            <a:ext cx="7315200" cy="1494448"/>
          </a:xfrm>
        </p:spPr>
        <p:txBody>
          <a:bodyPr anchor="b" anchorCtr="0">
            <a:noAutofit/>
          </a:bodyPr>
          <a:lstStyle>
            <a:lvl1pPr algn="ctr">
              <a:defRPr sz="3300" b="0" cap="all" baseline="0"/>
            </a:lvl1pPr>
          </a:lstStyle>
          <a:p>
            <a:r>
              <a:rPr lang="en-US"/>
              <a:t>Click to edit Master title style</a:t>
            </a:r>
            <a:endParaRPr/>
          </a:p>
        </p:txBody>
      </p:sp>
      <p:sp>
        <p:nvSpPr>
          <p:cNvPr id="3" name="Text Placeholder 2"/>
          <p:cNvSpPr>
            <a:spLocks noGrp="1"/>
          </p:cNvSpPr>
          <p:nvPr>
            <p:ph type="body" idx="1"/>
          </p:nvPr>
        </p:nvSpPr>
        <p:spPr>
          <a:xfrm>
            <a:off x="914400" y="2724150"/>
            <a:ext cx="7315200" cy="762000"/>
          </a:xfrm>
        </p:spPr>
        <p:txBody>
          <a:bodyPr anchor="t" anchorCtr="0">
            <a:noAutofit/>
          </a:bodyPr>
          <a:lstStyle>
            <a:lvl1pPr marL="0" indent="0" algn="ctr">
              <a:spcBef>
                <a:spcPts val="0"/>
              </a:spcBef>
              <a:buNone/>
              <a:defRPr sz="2100">
                <a:solidFill>
                  <a:schemeClr val="tx1"/>
                </a:solidFill>
              </a:defRPr>
            </a:lvl1pPr>
            <a:lvl2pPr marL="457181" indent="0">
              <a:buNone/>
              <a:defRPr sz="1800">
                <a:solidFill>
                  <a:schemeClr val="tx1">
                    <a:tint val="75000"/>
                  </a:schemeClr>
                </a:solidFill>
              </a:defRPr>
            </a:lvl2pPr>
            <a:lvl3pPr marL="914362" indent="0">
              <a:buNone/>
              <a:defRPr sz="1600">
                <a:solidFill>
                  <a:schemeClr val="tx1">
                    <a:tint val="75000"/>
                  </a:schemeClr>
                </a:solidFill>
              </a:defRPr>
            </a:lvl3pPr>
            <a:lvl4pPr marL="1371543" indent="0">
              <a:buNone/>
              <a:defRPr sz="1400">
                <a:solidFill>
                  <a:schemeClr val="tx1">
                    <a:tint val="75000"/>
                  </a:schemeClr>
                </a:solidFill>
              </a:defRPr>
            </a:lvl4pPr>
            <a:lvl5pPr marL="1828724" indent="0">
              <a:buNone/>
              <a:defRPr sz="1400">
                <a:solidFill>
                  <a:schemeClr val="tx1">
                    <a:tint val="75000"/>
                  </a:schemeClr>
                </a:solidFill>
              </a:defRPr>
            </a:lvl5pPr>
            <a:lvl6pPr marL="2285905" indent="0">
              <a:buNone/>
              <a:defRPr sz="1400">
                <a:solidFill>
                  <a:schemeClr val="tx1">
                    <a:tint val="75000"/>
                  </a:schemeClr>
                </a:solidFill>
              </a:defRPr>
            </a:lvl6pPr>
            <a:lvl7pPr marL="2743086" indent="0">
              <a:buNone/>
              <a:defRPr sz="1400">
                <a:solidFill>
                  <a:schemeClr val="tx1">
                    <a:tint val="75000"/>
                  </a:schemeClr>
                </a:solidFill>
              </a:defRPr>
            </a:lvl7pPr>
            <a:lvl8pPr marL="3200266" indent="0">
              <a:buNone/>
              <a:defRPr sz="1400">
                <a:solidFill>
                  <a:schemeClr val="tx1">
                    <a:tint val="75000"/>
                  </a:schemeClr>
                </a:solidFill>
              </a:defRPr>
            </a:lvl8pPr>
            <a:lvl9pPr marL="365744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sk-SK"/>
              <a:t>© 2024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685800" y="1352551"/>
            <a:ext cx="3733800" cy="3352800"/>
          </a:xfrm>
        </p:spPr>
        <p:txBody>
          <a:bodyPr>
            <a:normAutofit/>
          </a:bodyPr>
          <a:lstStyle>
            <a:lvl1pPr>
              <a:defRPr sz="1800"/>
            </a:lvl1pPr>
            <a:lvl2pPr>
              <a:defRPr sz="1500"/>
            </a:lvl2pPr>
            <a:lvl3pPr>
              <a:defRPr sz="1400"/>
            </a:lvl3pPr>
            <a:lvl4pPr>
              <a:defRPr sz="1200"/>
            </a:lvl4pPr>
            <a:lvl5pPr>
              <a:defRPr sz="1100"/>
            </a:lvl5pPr>
            <a:lvl6pPr>
              <a:defRPr sz="1100"/>
            </a:lvl6pPr>
            <a:lvl7pPr marL="2002453">
              <a:defRPr sz="1100"/>
            </a:lvl7pPr>
            <a:lvl8pPr marL="2002453">
              <a:defRPr sz="1100"/>
            </a:lvl8pPr>
            <a:lvl9pPr marL="2002453">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4724400" y="1352551"/>
            <a:ext cx="3733800" cy="3352800"/>
          </a:xfrm>
        </p:spPr>
        <p:txBody>
          <a:bodyPr>
            <a:normAutofit/>
          </a:bodyPr>
          <a:lstStyle>
            <a:lvl1pPr>
              <a:defRPr sz="1800"/>
            </a:lvl1pPr>
            <a:lvl2pPr>
              <a:defRPr sz="1500"/>
            </a:lvl2pPr>
            <a:lvl3pPr>
              <a:defRPr sz="1400"/>
            </a:lvl3pPr>
            <a:lvl4pPr>
              <a:defRPr sz="1200"/>
            </a:lvl4pPr>
            <a:lvl5pPr>
              <a:defRPr sz="1100"/>
            </a:lvl5pPr>
            <a:lvl6pPr marL="2002453">
              <a:defRPr sz="1100" baseline="0"/>
            </a:lvl6pPr>
            <a:lvl7pPr marL="2002453">
              <a:defRPr sz="1100" baseline="0"/>
            </a:lvl7pPr>
            <a:lvl8pPr marL="2002453">
              <a:defRPr sz="1100" baseline="0"/>
            </a:lvl8pPr>
            <a:lvl9pPr marL="2002453">
              <a:defRPr sz="11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sk-SK"/>
              <a:t>© 2024 Keith A. Pray</a:t>
            </a:r>
            <a:endParaRPr lang="en-US"/>
          </a:p>
        </p:txBody>
      </p:sp>
      <p:sp>
        <p:nvSpPr>
          <p:cNvPr id="7" name="Slide Number Placeholder 6"/>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685800" y="1352550"/>
            <a:ext cx="3733800" cy="685800"/>
          </a:xfrm>
        </p:spPr>
        <p:txBody>
          <a:bodyPr anchor="ctr">
            <a:noAutofit/>
          </a:bodyPr>
          <a:lstStyle>
            <a:lvl1pPr marL="0" indent="0">
              <a:lnSpc>
                <a:spcPct val="80000"/>
              </a:lnSpc>
              <a:spcBef>
                <a:spcPts val="0"/>
              </a:spcBef>
              <a:buNone/>
              <a:defRPr sz="2100" b="0">
                <a:solidFill>
                  <a:schemeClr val="tx1"/>
                </a:solidFill>
              </a:defRPr>
            </a:lvl1pPr>
            <a:lvl2pPr marL="457181" indent="0">
              <a:buNone/>
              <a:defRPr sz="2000" b="1"/>
            </a:lvl2pPr>
            <a:lvl3pPr marL="914362" indent="0">
              <a:buNone/>
              <a:defRPr sz="1800" b="1"/>
            </a:lvl3pPr>
            <a:lvl4pPr marL="1371543" indent="0">
              <a:buNone/>
              <a:defRPr sz="1600" b="1"/>
            </a:lvl4pPr>
            <a:lvl5pPr marL="1828724" indent="0">
              <a:buNone/>
              <a:defRPr sz="1600" b="1"/>
            </a:lvl5pPr>
            <a:lvl6pPr marL="2285905" indent="0">
              <a:buNone/>
              <a:defRPr sz="1600" b="1"/>
            </a:lvl6pPr>
            <a:lvl7pPr marL="2743086" indent="0">
              <a:buNone/>
              <a:defRPr sz="1600" b="1"/>
            </a:lvl7pPr>
            <a:lvl8pPr marL="3200266" indent="0">
              <a:buNone/>
              <a:defRPr sz="1600" b="1"/>
            </a:lvl8pPr>
            <a:lvl9pPr marL="3657448"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2038350"/>
            <a:ext cx="3733800" cy="2667000"/>
          </a:xfrm>
        </p:spPr>
        <p:txBody>
          <a:bodyPr>
            <a:normAutofit/>
          </a:bodyPr>
          <a:lstStyle>
            <a:lvl1pPr>
              <a:defRPr sz="1800"/>
            </a:lvl1pPr>
            <a:lvl2pPr>
              <a:defRPr sz="1500"/>
            </a:lvl2pPr>
            <a:lvl3pPr>
              <a:defRPr sz="1400"/>
            </a:lvl3pPr>
            <a:lvl4pPr>
              <a:defRPr sz="1200"/>
            </a:lvl4pPr>
            <a:lvl5pPr>
              <a:defRPr sz="1100"/>
            </a:lvl5pPr>
            <a:lvl6pPr marL="2002453">
              <a:defRPr sz="1100"/>
            </a:lvl6pPr>
            <a:lvl7pPr marL="2002453">
              <a:defRPr sz="1100"/>
            </a:lvl7pPr>
            <a:lvl8pPr marL="2002453">
              <a:defRPr sz="1100"/>
            </a:lvl8pPr>
            <a:lvl9pPr marL="2002453">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4724400" y="1352550"/>
            <a:ext cx="3733800" cy="685800"/>
          </a:xfrm>
        </p:spPr>
        <p:txBody>
          <a:bodyPr anchor="ctr">
            <a:noAutofit/>
          </a:bodyPr>
          <a:lstStyle>
            <a:lvl1pPr marL="0" indent="0">
              <a:lnSpc>
                <a:spcPct val="80000"/>
              </a:lnSpc>
              <a:spcBef>
                <a:spcPts val="0"/>
              </a:spcBef>
              <a:buNone/>
              <a:defRPr sz="2100" b="0">
                <a:solidFill>
                  <a:schemeClr val="tx1"/>
                </a:solidFill>
              </a:defRPr>
            </a:lvl1pPr>
            <a:lvl2pPr marL="457181" indent="0">
              <a:buNone/>
              <a:defRPr sz="2000" b="1"/>
            </a:lvl2pPr>
            <a:lvl3pPr marL="914362" indent="0">
              <a:buNone/>
              <a:defRPr sz="1800" b="1"/>
            </a:lvl3pPr>
            <a:lvl4pPr marL="1371543" indent="0">
              <a:buNone/>
              <a:defRPr sz="1600" b="1"/>
            </a:lvl4pPr>
            <a:lvl5pPr marL="1828724" indent="0">
              <a:buNone/>
              <a:defRPr sz="1600" b="1"/>
            </a:lvl5pPr>
            <a:lvl6pPr marL="2285905" indent="0">
              <a:buNone/>
              <a:defRPr sz="1600" b="1"/>
            </a:lvl6pPr>
            <a:lvl7pPr marL="2743086" indent="0">
              <a:buNone/>
              <a:defRPr sz="1600" b="1"/>
            </a:lvl7pPr>
            <a:lvl8pPr marL="3200266" indent="0">
              <a:buNone/>
              <a:defRPr sz="1600" b="1"/>
            </a:lvl8pPr>
            <a:lvl9pPr marL="365744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24400" y="2038350"/>
            <a:ext cx="3733800" cy="2667000"/>
          </a:xfrm>
        </p:spPr>
        <p:txBody>
          <a:bodyPr>
            <a:normAutofit/>
          </a:bodyPr>
          <a:lstStyle>
            <a:lvl1pPr>
              <a:defRPr sz="1800"/>
            </a:lvl1pPr>
            <a:lvl2pPr>
              <a:defRPr sz="1500"/>
            </a:lvl2pPr>
            <a:lvl3pPr>
              <a:defRPr sz="1400"/>
            </a:lvl3pPr>
            <a:lvl4pPr>
              <a:defRPr sz="1200"/>
            </a:lvl4pPr>
            <a:lvl5pPr>
              <a:defRPr sz="1100"/>
            </a:lvl5pPr>
            <a:lvl6pPr marL="2002453">
              <a:defRPr sz="1100"/>
            </a:lvl6pPr>
            <a:lvl7pPr marL="2002453">
              <a:defRPr sz="1100"/>
            </a:lvl7pPr>
            <a:lvl8pPr marL="2002453">
              <a:defRPr sz="1100" baseline="0"/>
            </a:lvl8pPr>
            <a:lvl9pPr marL="2002453">
              <a:defRPr sz="11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sk-SK"/>
              <a:t>© 2024 Keith A. Pray</a:t>
            </a:r>
            <a:endParaRPr lang="en-US"/>
          </a:p>
        </p:txBody>
      </p:sp>
      <p:sp>
        <p:nvSpPr>
          <p:cNvPr id="9" name="Slide Number Placeholder 8"/>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sk-SK"/>
              <a:t>© 2024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3"/>
          <p:cNvSpPr>
            <a:spLocks noGrp="1"/>
          </p:cNvSpPr>
          <p:nvPr>
            <p:ph type="ftr" sz="quarter" idx="11"/>
          </p:nvPr>
        </p:nvSpPr>
        <p:spPr>
          <a:xfrm>
            <a:off x="0" y="4997196"/>
            <a:ext cx="5562600" cy="146304"/>
          </a:xfrm>
        </p:spPr>
        <p:txBody>
          <a:bodyPr/>
          <a:lstStyle/>
          <a:p>
            <a:r>
              <a:rPr lang="sk-SK"/>
              <a:t>© 2024 Keith A. Pray</a:t>
            </a:r>
            <a:endParaRPr lang="en-US"/>
          </a:p>
        </p:txBody>
      </p:sp>
      <p:sp>
        <p:nvSpPr>
          <p:cNvPr id="3" name="Slide Number Placeholder 4"/>
          <p:cNvSpPr>
            <a:spLocks noGrp="1"/>
          </p:cNvSpPr>
          <p:nvPr>
            <p:ph type="sldNum" sz="quarter" idx="12"/>
          </p:nvPr>
        </p:nvSpPr>
        <p:spPr>
          <a:xfrm>
            <a:off x="8519160" y="4997196"/>
            <a:ext cx="624840" cy="146304"/>
          </a:xfrm>
        </p:spPr>
        <p:txBody>
          <a:bodyPr/>
          <a:lstStyle/>
          <a:p>
            <a:fld id="{A2A17EAB-8B51-5C40-8776-6683E51FA7A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0" name="Rectangle 19"/>
          <p:cNvSpPr/>
          <p:nvPr/>
        </p:nvSpPr>
        <p:spPr>
          <a:xfrm>
            <a:off x="0" y="-836"/>
            <a:ext cx="5715000" cy="514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5867400" y="361950"/>
            <a:ext cx="2971800" cy="1066800"/>
          </a:xfrm>
        </p:spPr>
        <p:txBody>
          <a:bodyPr anchor="b">
            <a:noAutofit/>
          </a:bodyPr>
          <a:lstStyle>
            <a:lvl1pPr algn="l">
              <a:defRPr sz="2400" b="0"/>
            </a:lvl1pPr>
          </a:lstStyle>
          <a:p>
            <a:r>
              <a:rPr lang="en-US"/>
              <a:t>Click to edit Master title style</a:t>
            </a:r>
            <a:endParaRPr/>
          </a:p>
        </p:txBody>
      </p:sp>
      <p:sp>
        <p:nvSpPr>
          <p:cNvPr id="3" name="Content Placeholder 2"/>
          <p:cNvSpPr>
            <a:spLocks noGrp="1"/>
          </p:cNvSpPr>
          <p:nvPr>
            <p:ph idx="1"/>
          </p:nvPr>
        </p:nvSpPr>
        <p:spPr bwMode="white">
          <a:xfrm>
            <a:off x="381000" y="361950"/>
            <a:ext cx="4953000" cy="4381501"/>
          </a:xfrm>
        </p:spPr>
        <p:txBody>
          <a:bodyPr>
            <a:normAutofit/>
          </a:bodyPr>
          <a:lstStyle>
            <a:lvl1pPr>
              <a:defRPr sz="2100"/>
            </a:lvl1pPr>
            <a:lvl2pPr>
              <a:defRPr sz="1800"/>
            </a:lvl2pPr>
            <a:lvl3pPr>
              <a:defRPr sz="1500"/>
            </a:lvl3pPr>
            <a:lvl4pPr>
              <a:defRPr sz="14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5867400" y="1581150"/>
            <a:ext cx="2971800" cy="3200400"/>
          </a:xfrm>
        </p:spPr>
        <p:txBody>
          <a:bodyPr anchor="t" anchorCtr="0">
            <a:normAutofit/>
          </a:bodyPr>
          <a:lstStyle>
            <a:lvl1pPr marL="0" indent="0">
              <a:spcBef>
                <a:spcPts val="1200"/>
              </a:spcBef>
              <a:buNone/>
              <a:defRPr sz="1500">
                <a:solidFill>
                  <a:schemeClr val="tx1"/>
                </a:solidFill>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Isosceles Triangle 5"/>
          <p:cNvSpPr/>
          <p:nvPr/>
        </p:nvSpPr>
        <p:spPr>
          <a:xfrm>
            <a:off x="-1205" y="-836"/>
            <a:ext cx="9145184" cy="5147769"/>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9" name="Rectangle 8"/>
          <p:cNvSpPr/>
          <p:nvPr/>
        </p:nvSpPr>
        <p:spPr>
          <a:xfrm>
            <a:off x="0" y="-836"/>
            <a:ext cx="4571386" cy="514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4800600" y="1428750"/>
            <a:ext cx="3886200" cy="1295400"/>
          </a:xfrm>
        </p:spPr>
        <p:txBody>
          <a:bodyPr anchor="b" anchorCtr="0">
            <a:normAutofit/>
          </a:bodyPr>
          <a:lstStyle>
            <a:lvl1pPr algn="l">
              <a:defRPr sz="2400" b="0"/>
            </a:lvl1pPr>
          </a:lstStyle>
          <a:p>
            <a:r>
              <a:rPr lang="en-US"/>
              <a:t>Click to edit Master title style</a:t>
            </a:r>
            <a:endParaRPr/>
          </a:p>
        </p:txBody>
      </p:sp>
      <p:sp>
        <p:nvSpPr>
          <p:cNvPr id="3" name="Picture Placeholder 2"/>
          <p:cNvSpPr>
            <a:spLocks noGrp="1"/>
          </p:cNvSpPr>
          <p:nvPr>
            <p:ph type="pic" idx="1"/>
          </p:nvPr>
        </p:nvSpPr>
        <p:spPr>
          <a:xfrm>
            <a:off x="381001" y="361951"/>
            <a:ext cx="3809386" cy="4397030"/>
          </a:xfrm>
          <a:noFill/>
          <a:ln w="9525">
            <a:noFill/>
            <a:miter lim="800000"/>
          </a:ln>
          <a:effectLst/>
        </p:spPr>
        <p:txBody>
          <a:bodyPr>
            <a:normAutofit/>
          </a:bodyPr>
          <a:lstStyle>
            <a:lvl1pPr marL="0" indent="0" algn="ctr">
              <a:buNone/>
              <a:defRPr sz="2000"/>
            </a:lvl1pPr>
            <a:lvl2pPr marL="457181" indent="0">
              <a:buNone/>
              <a:defRPr sz="2800"/>
            </a:lvl2pPr>
            <a:lvl3pPr marL="914362" indent="0">
              <a:buNone/>
              <a:defRPr sz="2400"/>
            </a:lvl3pPr>
            <a:lvl4pPr marL="1371543" indent="0">
              <a:buNone/>
              <a:defRPr sz="2000"/>
            </a:lvl4pPr>
            <a:lvl5pPr marL="1828724" indent="0">
              <a:buNone/>
              <a:defRPr sz="2000"/>
            </a:lvl5pPr>
            <a:lvl6pPr marL="2285905" indent="0">
              <a:buNone/>
              <a:defRPr sz="2000"/>
            </a:lvl6pPr>
            <a:lvl7pPr marL="2743086" indent="0">
              <a:buNone/>
              <a:defRPr sz="2000"/>
            </a:lvl7pPr>
            <a:lvl8pPr marL="3200266" indent="0">
              <a:buNone/>
              <a:defRPr sz="2000"/>
            </a:lvl8pPr>
            <a:lvl9pPr marL="3657448"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4800600" y="2800350"/>
            <a:ext cx="3886200" cy="1295400"/>
          </a:xfrm>
        </p:spPr>
        <p:txBody>
          <a:bodyPr>
            <a:normAutofit/>
          </a:bodyPr>
          <a:lstStyle>
            <a:lvl1pPr marL="0" indent="0">
              <a:spcBef>
                <a:spcPts val="1200"/>
              </a:spcBef>
              <a:buNone/>
              <a:defRPr sz="1500">
                <a:solidFill>
                  <a:schemeClr val="tx1"/>
                </a:solidFill>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361950"/>
            <a:ext cx="7772400" cy="914400"/>
          </a:xfrm>
          <a:prstGeom prst="rect">
            <a:avLst/>
          </a:prstGeom>
          <a:effectLst/>
        </p:spPr>
        <p:txBody>
          <a:bodyPr vert="horz" lIns="91436" tIns="45718" rIns="91436" bIns="45718" rtlCol="0" anchor="ctr" anchorCtr="0">
            <a:normAutofit/>
          </a:bodyPr>
          <a:lstStyle/>
          <a:p>
            <a:r>
              <a:rPr lang="en-US" dirty="0"/>
              <a:t>Click to edit Master title style</a:t>
            </a:r>
            <a:endParaRPr dirty="0"/>
          </a:p>
        </p:txBody>
      </p:sp>
      <p:sp>
        <p:nvSpPr>
          <p:cNvPr id="3" name="Text Placeholder 2"/>
          <p:cNvSpPr>
            <a:spLocks noGrp="1"/>
          </p:cNvSpPr>
          <p:nvPr>
            <p:ph type="body" idx="1"/>
          </p:nvPr>
        </p:nvSpPr>
        <p:spPr>
          <a:xfrm>
            <a:off x="685800" y="1352551"/>
            <a:ext cx="7772400" cy="3352800"/>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Date Placeholder 3"/>
          <p:cNvSpPr>
            <a:spLocks noGrp="1"/>
          </p:cNvSpPr>
          <p:nvPr>
            <p:ph type="dt" sz="half" idx="2"/>
          </p:nvPr>
        </p:nvSpPr>
        <p:spPr>
          <a:xfrm>
            <a:off x="6553200" y="4997196"/>
            <a:ext cx="1066800" cy="146304"/>
          </a:xfrm>
          <a:prstGeom prst="rect">
            <a:avLst/>
          </a:prstGeom>
        </p:spPr>
        <p:txBody>
          <a:bodyPr vert="horz" lIns="91436" tIns="45718" rIns="91436" bIns="45718" rtlCol="0" anchor="ctr"/>
          <a:lstStyle>
            <a:lvl1pPr algn="r">
              <a:defRPr sz="800">
                <a:solidFill>
                  <a:schemeClr val="tx1"/>
                </a:solidFill>
              </a:defRPr>
            </a:lvl1pPr>
          </a:lstStyle>
          <a:p>
            <a:endParaRPr lang="en-US" noProof="0" dirty="0"/>
          </a:p>
        </p:txBody>
      </p:sp>
      <p:sp>
        <p:nvSpPr>
          <p:cNvPr id="5" name="Footer Placeholder 4"/>
          <p:cNvSpPr>
            <a:spLocks noGrp="1"/>
          </p:cNvSpPr>
          <p:nvPr>
            <p:ph type="ftr" sz="quarter" idx="3"/>
          </p:nvPr>
        </p:nvSpPr>
        <p:spPr>
          <a:xfrm>
            <a:off x="0" y="4997196"/>
            <a:ext cx="5562600" cy="146304"/>
          </a:xfrm>
          <a:prstGeom prst="rect">
            <a:avLst/>
          </a:prstGeom>
        </p:spPr>
        <p:txBody>
          <a:bodyPr vert="horz" lIns="91436" tIns="45718" rIns="91436" bIns="45718" rtlCol="0" anchor="ctr"/>
          <a:lstStyle>
            <a:lvl1pPr marL="0" marR="0" indent="0" algn="l" defTabSz="457200" rtl="0" eaLnBrk="1" fontAlgn="auto" latinLnBrk="0" hangingPunct="1">
              <a:lnSpc>
                <a:spcPct val="100000"/>
              </a:lnSpc>
              <a:spcBef>
                <a:spcPts val="0"/>
              </a:spcBef>
              <a:spcAft>
                <a:spcPts val="0"/>
              </a:spcAft>
              <a:buClrTx/>
              <a:buSzTx/>
              <a:buFontTx/>
              <a:buNone/>
              <a:tabLst/>
              <a:defRPr sz="800">
                <a:solidFill>
                  <a:schemeClr val="tx1"/>
                </a:solidFill>
              </a:defRPr>
            </a:lvl1pPr>
          </a:lstStyle>
          <a:p>
            <a:r>
              <a:rPr lang="sk-SK"/>
              <a:t>© 2024 Keith A. Pray</a:t>
            </a:r>
            <a:endParaRPr lang="en-US" dirty="0"/>
          </a:p>
        </p:txBody>
      </p:sp>
      <p:sp>
        <p:nvSpPr>
          <p:cNvPr id="6" name="Slide Number Placeholder 5"/>
          <p:cNvSpPr>
            <a:spLocks noGrp="1"/>
          </p:cNvSpPr>
          <p:nvPr>
            <p:ph type="sldNum" sz="quarter" idx="4"/>
          </p:nvPr>
        </p:nvSpPr>
        <p:spPr>
          <a:xfrm>
            <a:off x="8519160" y="4997196"/>
            <a:ext cx="624840" cy="146304"/>
          </a:xfrm>
          <a:prstGeom prst="rect">
            <a:avLst/>
          </a:prstGeom>
        </p:spPr>
        <p:txBody>
          <a:bodyPr vert="horz" lIns="91436" tIns="45718" rIns="91436" bIns="45718" rtlCol="0" anchor="ctr"/>
          <a:lstStyle>
            <a:lvl1pPr algn="r">
              <a:defRPr sz="800">
                <a:solidFill>
                  <a:schemeClr val="tx1"/>
                </a:solidFill>
              </a:defRPr>
            </a:lvl1pPr>
          </a:lstStyle>
          <a:p>
            <a:fld id="{A2A17EAB-8B51-5C40-8776-6683E51FA7A0}" type="slidenum">
              <a:rPr lang="en-US" smtClean="0"/>
              <a:t>‹#›</a:t>
            </a:fld>
            <a:endParaRPr lang="en-US"/>
          </a:p>
        </p:txBody>
      </p:sp>
      <p:grpSp>
        <p:nvGrpSpPr>
          <p:cNvPr id="10" name="Group 9"/>
          <p:cNvGrpSpPr/>
          <p:nvPr userDrawn="1"/>
        </p:nvGrpSpPr>
        <p:grpSpPr>
          <a:xfrm>
            <a:off x="23" y="21342"/>
            <a:ext cx="9143977" cy="295715"/>
            <a:chOff x="23" y="21342"/>
            <a:chExt cx="9143977" cy="295715"/>
          </a:xfrm>
        </p:grpSpPr>
        <p:sp>
          <p:nvSpPr>
            <p:cNvPr id="9" name="Rectangle 6"/>
            <p:cNvSpPr>
              <a:spLocks noChangeArrowheads="1"/>
            </p:cNvSpPr>
            <p:nvPr userDrawn="1"/>
          </p:nvSpPr>
          <p:spPr bwMode="auto">
            <a:xfrm>
              <a:off x="23" y="36417"/>
              <a:ext cx="9143977" cy="274320"/>
            </a:xfrm>
            <a:prstGeom prst="rect">
              <a:avLst/>
            </a:prstGeom>
            <a:gradFill flip="none" rotWithShape="1">
              <a:gsLst>
                <a:gs pos="0">
                  <a:schemeClr val="bg2"/>
                </a:gs>
                <a:gs pos="100000">
                  <a:schemeClr val="bg1"/>
                </a:gs>
              </a:gsLst>
              <a:path path="shape">
                <a:fillToRect l="50000" t="50000" r="50000" b="50000"/>
              </a:path>
              <a:tileRect/>
            </a:gradFill>
            <a:ln w="9525">
              <a:noFill/>
              <a:miter lim="800000"/>
              <a:headEnd/>
              <a:tailEnd/>
            </a:ln>
          </p:spPr>
          <p:txBody>
            <a:bodyPr tIns="0" anchor="ctr" anchorCtr="0">
              <a:prstTxWarp prst="textNoShape">
                <a:avLst/>
              </a:prstTxWarp>
            </a:bodyPr>
            <a:lstStyle/>
            <a:p>
              <a:pPr algn="l"/>
              <a:r>
                <a:rPr lang="en-US" dirty="0">
                  <a:solidFill>
                    <a:schemeClr val="tx1"/>
                  </a:solidFill>
                </a:rPr>
                <a:t>CS 3043 Social Implications Of Computing</a:t>
              </a:r>
            </a:p>
          </p:txBody>
        </p:sp>
        <p:pic>
          <p:nvPicPr>
            <p:cNvPr id="8" name="Picture 7" descr="WPI_Inst_Prim_FulClr_Rev.pn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123338" y="21342"/>
              <a:ext cx="914400" cy="295715"/>
            </a:xfrm>
            <a:prstGeom prst="rect">
              <a:avLst/>
            </a:prstGeom>
          </p:spPr>
        </p:pic>
      </p:gr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dt="0"/>
  <p:txStyles>
    <p:titleStyle>
      <a:lvl1pPr algn="l" defTabSz="914362" rtl="0" eaLnBrk="1" latinLnBrk="0" hangingPunct="1">
        <a:lnSpc>
          <a:spcPct val="80000"/>
        </a:lnSpc>
        <a:spcBef>
          <a:spcPct val="0"/>
        </a:spcBef>
        <a:buNone/>
        <a:defRPr sz="2700" kern="1200" cap="all" baseline="0">
          <a:solidFill>
            <a:schemeClr val="tx1"/>
          </a:solidFill>
          <a:effectLst/>
          <a:latin typeface="+mj-lt"/>
          <a:ea typeface="+mj-ea"/>
          <a:cs typeface="+mj-cs"/>
        </a:defRPr>
      </a:lvl1pPr>
    </p:titleStyle>
    <p:bodyStyle>
      <a:lvl1pPr marL="205767" indent="-205767" algn="l" defTabSz="914362" rtl="0" eaLnBrk="1" latinLnBrk="0" hangingPunct="1">
        <a:lnSpc>
          <a:spcPct val="90000"/>
        </a:lnSpc>
        <a:spcBef>
          <a:spcPts val="1200"/>
        </a:spcBef>
        <a:buClr>
          <a:schemeClr val="tx2"/>
        </a:buClr>
        <a:buSzPct val="90000"/>
        <a:buFont typeface="Arial" pitchFamily="34" charset="0"/>
        <a:buChar char="•"/>
        <a:defRPr sz="2100" kern="1200">
          <a:solidFill>
            <a:schemeClr val="tx1"/>
          </a:solidFill>
          <a:latin typeface="+mn-lt"/>
          <a:ea typeface="+mn-ea"/>
          <a:cs typeface="+mn-cs"/>
        </a:defRPr>
      </a:lvl1pPr>
      <a:lvl2pPr marL="411535" indent="-205767" algn="l" defTabSz="914362" rtl="0" eaLnBrk="1" latinLnBrk="0" hangingPunct="1">
        <a:lnSpc>
          <a:spcPct val="90000"/>
        </a:lnSpc>
        <a:spcBef>
          <a:spcPts val="600"/>
        </a:spcBef>
        <a:buClr>
          <a:schemeClr val="tx2"/>
        </a:buClr>
        <a:buSzPct val="90000"/>
        <a:buFont typeface="Cambria" pitchFamily="18" charset="0"/>
        <a:buChar char="–"/>
        <a:defRPr sz="1800" kern="1200">
          <a:solidFill>
            <a:schemeClr val="tx1"/>
          </a:solidFill>
          <a:latin typeface="+mn-lt"/>
          <a:ea typeface="+mn-ea"/>
          <a:cs typeface="+mn-cs"/>
        </a:defRPr>
      </a:lvl2pPr>
      <a:lvl3pPr marL="617302" indent="-205767" algn="l" defTabSz="914362" rtl="0" eaLnBrk="1" latinLnBrk="0" hangingPunct="1">
        <a:lnSpc>
          <a:spcPct val="90000"/>
        </a:lnSpc>
        <a:spcBef>
          <a:spcPts val="600"/>
        </a:spcBef>
        <a:buClr>
          <a:schemeClr val="tx2"/>
        </a:buClr>
        <a:buFont typeface="Arial" pitchFamily="34" charset="0"/>
        <a:buChar char="•"/>
        <a:defRPr sz="1500" kern="1200">
          <a:solidFill>
            <a:schemeClr val="tx1"/>
          </a:solidFill>
          <a:latin typeface="+mn-lt"/>
          <a:ea typeface="+mn-ea"/>
          <a:cs typeface="+mn-cs"/>
        </a:defRPr>
      </a:lvl3pPr>
      <a:lvl4pPr marL="823070" indent="-205767" algn="l" defTabSz="914362" rtl="0" eaLnBrk="1" latinLnBrk="0" hangingPunct="1">
        <a:lnSpc>
          <a:spcPct val="90000"/>
        </a:lnSpc>
        <a:spcBef>
          <a:spcPts val="600"/>
        </a:spcBef>
        <a:buClr>
          <a:schemeClr val="tx2"/>
        </a:buClr>
        <a:buSzPct val="100000"/>
        <a:buFont typeface="Cambria" pitchFamily="18" charset="0"/>
        <a:buChar char="–"/>
        <a:defRPr sz="1400" kern="1200">
          <a:solidFill>
            <a:schemeClr val="tx1"/>
          </a:solidFill>
          <a:latin typeface="+mn-lt"/>
          <a:ea typeface="+mn-ea"/>
          <a:cs typeface="+mn-cs"/>
        </a:defRPr>
      </a:lvl4pPr>
      <a:lvl5pPr marL="1028837"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5pPr>
      <a:lvl6pPr marL="1234605"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6pPr>
      <a:lvl7pPr marL="1440372"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7pPr>
      <a:lvl8pPr marL="1646139"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8pPr>
      <a:lvl9pPr marL="1851907"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9pPr>
    </p:bodyStyle>
    <p:otherStyle>
      <a:defPPr>
        <a:defRPr/>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www.youtube.com/watch?v=iV2ViNJFZC8"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hyperlink" Target="https://www.youtube.com/watch?v=dsbc0INh7ME" TargetMode="Externa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hyperlink" Target="https://doi.org/10.1002/asi.23172"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8" Type="http://schemas.openxmlformats.org/officeDocument/2006/relationships/hyperlink" Target="https://www.wiley.law/alert-New-Federal-Data-Broker-Law-Will-Restrict-Certain-Foreign-Data-Sales-Effective-June-23" TargetMode="External"/><Relationship Id="rId3" Type="http://schemas.openxmlformats.org/officeDocument/2006/relationships/hyperlink" Target="https://www.security.org/resources/data-removal-service-usage-study/" TargetMode="External"/><Relationship Id="rId7" Type="http://schemas.openxmlformats.org/officeDocument/2006/relationships/hyperlink" Target="https://www.lawfaremedia.org/article/people-search-data-brokers-stalking-and-publicly-available-information-carve-outs" TargetMode="External"/><Relationship Id="rId2" Type="http://schemas.openxmlformats.org/officeDocument/2006/relationships/hyperlink" Target="https://fastercapital.com/content/Data-ownership--How-to-determine-who-owns-your-data-and-what-rights-and-responsibilities-they-have-regarding-data-confidentiality.html#Who-Owns-Your-Data-" TargetMode="External"/><Relationship Id="rId1" Type="http://schemas.openxmlformats.org/officeDocument/2006/relationships/slideLayout" Target="../slideLayouts/slideLayout2.xml"/><Relationship Id="rId6" Type="http://schemas.openxmlformats.org/officeDocument/2006/relationships/hyperlink" Target="https://www.fastcompany.com/90310803/here-are-the-data-brokers-quietly-buying-and-selling-your-personal-information" TargetMode="External"/><Relationship Id="rId5" Type="http://schemas.openxmlformats.org/officeDocument/2006/relationships/hyperlink" Target="https://privacyrights.org/resources/registered-data-brokers-united-states-2021" TargetMode="External"/><Relationship Id="rId4" Type="http://schemas.openxmlformats.org/officeDocument/2006/relationships/hyperlink" Target="https://www.ftc.gov/system/files/ftc_gov/pdf/P214800%20Dark%20Patterns%20Report%209.14.2022%20-%20FINAL.pdf"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22.jpeg"/></Relationships>
</file>

<file path=ppt/slides/_rels/slide2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27.jpeg"/></Relationships>
</file>

<file path=ppt/slides/_rels/slide3.xml.rels><?xml version="1.0" encoding="UTF-8" standalone="yes"?>
<Relationships xmlns="http://schemas.openxmlformats.org/package/2006/relationships"><Relationship Id="rId3" Type="http://schemas.openxmlformats.org/officeDocument/2006/relationships/hyperlink" Target="https://socialimps.keithpray.net/assignments/references/"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4.emf"/><Relationship Id="rId4" Type="http://schemas.openxmlformats.org/officeDocument/2006/relationships/hyperlink" Target="http://socialimps.keithpray.net/assignments/paper-guidelines/"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8" Type="http://schemas.openxmlformats.org/officeDocument/2006/relationships/hyperlink" Target="https://www.datasciencedegreeprograms.net/faq/who-regulates-data-mining/" TargetMode="External"/><Relationship Id="rId13" Type="http://schemas.openxmlformats.org/officeDocument/2006/relationships/hyperlink" Target="https://www.google.com/url?sa=i&amp;url=https%3A%2F%2Fwww.termsfeed.com%2Fblog%2Fgdpr-data-breach-notice-letter%2F&amp;psig=AOvVaw3Ry4Rg7xHhofB4CAzXVX3A&amp;ust=1726018008028000&amp;source=images&amp;cd=vfe&amp;opi=89978449&amp;ved=0CBcQjhxqFwoTCMiqgKact4gDFQAAAAAdAAAAABAE" TargetMode="External"/><Relationship Id="rId3" Type="http://schemas.openxmlformats.org/officeDocument/2006/relationships/hyperlink" Target="https://doi.org/10.1111/j.1467-8608.2009.01560.x" TargetMode="External"/><Relationship Id="rId7" Type="http://schemas.openxmlformats.org/officeDocument/2006/relationships/hyperlink" Target="https://www.theverge.com/2016/1/6/10726004/uber-god-mode-settlement-fine" TargetMode="External"/><Relationship Id="rId12" Type="http://schemas.openxmlformats.org/officeDocument/2006/relationships/hyperlink" Target="https://www.google.com/url?sa=i&amp;url=https%3A%2F%2Fwww.ftc.gov%2Fnews-events%2Fnews%2Fpress-releases%2F2019%2F07%2Fftc-imposes-5-billion-penalty-sweeping-new-privacy-restrictions-facebook&amp;psig=AOvVaw0VZvTvH-VRLmEbCZRxBpEX&amp;ust=1726015396680000&amp;source=images&amp;cd=vfe&amp;opi=89978449&amp;ved=0CBcQjhxqFwoTCMivis6St4gDFQAAAAAdAAAAABAE"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hyperlink" Target="https://www.huntonak.com/privacy-and-information-security-law/cnil-fines-big-tech-companies-210-million-euros-for-cookie-violations" TargetMode="External"/><Relationship Id="rId11" Type="http://schemas.openxmlformats.org/officeDocument/2006/relationships/hyperlink" Target="https://www.google.com/url?sa=i&amp;url=https%3A%2F%2Fwww.cpomagazine.com%2Fdata-protection%2Fgoogle-to-pay-record-e50-million-gdpr-fines-as-cnil-draws-lines-in-the-sand%2F&amp;psig=AOvVaw0Y8joxqq3QQbEWYLdqCeeX&amp;ust=1726015644756000&amp;source=images&amp;cd=vfe&amp;opi=89978449&amp;ved=0CBcQjhxqFwoTCJCL5byTt4gDFQAAAAAdAAAAABAm" TargetMode="External"/><Relationship Id="rId5" Type="http://schemas.openxmlformats.org/officeDocument/2006/relationships/hyperlink" Target="https://doi.org/10.1016/j.ijhcs.2020.102498" TargetMode="External"/><Relationship Id="rId10" Type="http://schemas.openxmlformats.org/officeDocument/2006/relationships/hyperlink" Target="https://www.google.com/url?sa=i&amp;url=https%3A%2F%2Fsfist.com%2F2014%2F10%2F06%2Fdont_worry_about_ubers_stalkery_god%2F&amp;psig=AOvVaw3NqHHYDSSabJnnWwc1tly0&amp;ust=1726017128163000&amp;source=images&amp;cd=vfe&amp;opi=89978449&amp;ved=0CBcQjhxqFwoTCJjhgIGZt4gDFQAAAAAdAAAAABAJ" TargetMode="External"/><Relationship Id="rId4" Type="http://schemas.openxmlformats.org/officeDocument/2006/relationships/hyperlink" Target="https://www.datamation.com/big-data/is-data-mining-illegal/" TargetMode="External"/><Relationship Id="rId9" Type="http://schemas.openxmlformats.org/officeDocument/2006/relationships/hyperlink" Target="https://www.google.com/url?sa=i&amp;url=https%3A%2F%2Fwww.oksim.ua%2F2024%2F01%2F12%2Fdata-mining-and-artificial-intelligence%2F&amp;psig=AOvVaw1on51ggVfAxgYowMEsjmcu&amp;ust=1726015181193000&amp;source=images&amp;cd=vfe&amp;opi=89978449&amp;ved=0CBcQjhxqFwoTCMiF-YSSt4gDFQAAAAAdAAAAABAP"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opRMrEfAIiI" TargetMode="External"/><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hyperlink" Target="https://socialimps.keithpray.net/documents/index.jsp?content=Passwords_(2024)_Liza_Levin_Silas_Joy.mp4" TargetMode="Externa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3105150"/>
            <a:ext cx="7315200" cy="1428914"/>
          </a:xfrm>
        </p:spPr>
        <p:txBody>
          <a:bodyPr>
            <a:normAutofit/>
          </a:bodyPr>
          <a:lstStyle/>
          <a:p>
            <a:pPr algn="r"/>
            <a:r>
              <a:rPr lang="en-US" dirty="0"/>
              <a:t>Keith A. Pray</a:t>
            </a:r>
          </a:p>
          <a:p>
            <a:pPr algn="r"/>
            <a:endParaRPr lang="en-US" dirty="0"/>
          </a:p>
          <a:p>
            <a:pPr algn="r"/>
            <a:endParaRPr lang="en-US" dirty="0"/>
          </a:p>
          <a:p>
            <a:r>
              <a:rPr lang="en-US" sz="2000" dirty="0" err="1"/>
              <a:t>socialimps.keithpray.net</a:t>
            </a:r>
            <a:endParaRPr lang="en-US" sz="2000" dirty="0"/>
          </a:p>
        </p:txBody>
      </p:sp>
      <p:sp>
        <p:nvSpPr>
          <p:cNvPr id="2" name="Title 1"/>
          <p:cNvSpPr>
            <a:spLocks noGrp="1"/>
          </p:cNvSpPr>
          <p:nvPr>
            <p:ph type="ctrTitle"/>
          </p:nvPr>
        </p:nvSpPr>
        <p:spPr/>
        <p:txBody>
          <a:bodyPr/>
          <a:lstStyle/>
          <a:p>
            <a:pPr algn="l"/>
            <a:r>
              <a:rPr lang="en-US" dirty="0"/>
              <a:t>Class 6</a:t>
            </a:r>
            <a:br>
              <a:rPr lang="en-US"/>
            </a:br>
            <a:r>
              <a:rPr lang="en-US"/>
              <a:t>Information Privacy</a:t>
            </a:r>
            <a:endParaRPr lang="en-US" dirty="0"/>
          </a:p>
        </p:txBody>
      </p:sp>
      <p:pic>
        <p:nvPicPr>
          <p:cNvPr id="1026" name="Picture 2" descr="MONTY PYTHON - Ministry Of Silly Walks ...">
            <a:hlinkClick r:id="rId3"/>
            <a:extLst>
              <a:ext uri="{FF2B5EF4-FFF2-40B4-BE49-F238E27FC236}">
                <a16:creationId xmlns:a16="http://schemas.microsoft.com/office/drawing/2014/main" id="{3BDCA92E-C8E8-89DF-36B5-8B4F353032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424268"/>
            <a:ext cx="914400" cy="71923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an You Be Identified by Your Walk using AI? | Automated Gait Recognition |  Thesis Demo - YouTube">
            <a:hlinkClick r:id="rId5"/>
            <a:extLst>
              <a:ext uri="{FF2B5EF4-FFF2-40B4-BE49-F238E27FC236}">
                <a16:creationId xmlns:a16="http://schemas.microsoft.com/office/drawing/2014/main" id="{82E243B6-1F1A-392E-C4A4-EA180C5D012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29600" y="4457700"/>
            <a:ext cx="914400" cy="68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93412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 USE IS GROWING</a:t>
            </a:r>
          </a:p>
        </p:txBody>
      </p:sp>
      <p:sp>
        <p:nvSpPr>
          <p:cNvPr id="3" name="Content Placeholder 2"/>
          <p:cNvSpPr>
            <a:spLocks noGrp="1"/>
          </p:cNvSpPr>
          <p:nvPr>
            <p:ph sz="half" idx="1"/>
          </p:nvPr>
        </p:nvSpPr>
        <p:spPr/>
        <p:txBody>
          <a:bodyPr/>
          <a:lstStyle/>
          <a:p>
            <a:r>
              <a:rPr lang="en-US" dirty="0"/>
              <a:t>31% of employed Americans under 30 have used ChatGPT to learn something new [1]</a:t>
            </a:r>
          </a:p>
          <a:p>
            <a:pPr lvl="1"/>
            <a:r>
              <a:rPr lang="en-US" sz="1600" dirty="0"/>
              <a:t>Much higher than in previous year [1]</a:t>
            </a:r>
          </a:p>
          <a:p>
            <a:r>
              <a:rPr lang="en-US" sz="1900" dirty="0"/>
              <a:t>Generative AI reached over 100 million users in early 2023 [2]</a:t>
            </a:r>
          </a:p>
          <a:p>
            <a:r>
              <a:rPr lang="en-US" sz="1900" dirty="0"/>
              <a:t>12% of U.S. adults trust ChatGPT for information about the 2024 presidential election[1]</a:t>
            </a:r>
          </a:p>
        </p:txBody>
      </p:sp>
      <p:sp>
        <p:nvSpPr>
          <p:cNvPr id="5" name="Footer Placeholder 4"/>
          <p:cNvSpPr>
            <a:spLocks noGrp="1"/>
          </p:cNvSpPr>
          <p:nvPr>
            <p:ph type="ftr" sz="quarter" idx="11"/>
          </p:nvPr>
        </p:nvSpPr>
        <p:spPr/>
        <p:txBody>
          <a:bodyPr/>
          <a:lstStyle/>
          <a:p>
            <a:r>
              <a:rPr lang="sk-SK" dirty="0"/>
              <a:t>© 2024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10</a:t>
            </a:fld>
            <a:endParaRPr lang="en-US" dirty="0"/>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Keagan Hitt</a:t>
            </a:r>
          </a:p>
        </p:txBody>
      </p:sp>
      <p:pic>
        <p:nvPicPr>
          <p:cNvPr id="1026" name="Picture 2" descr="Line charts showing that about a third of employed Americans under 30 have now used ChatGPT for work.">
            <a:extLst>
              <a:ext uri="{FF2B5EF4-FFF2-40B4-BE49-F238E27FC236}">
                <a16:creationId xmlns:a16="http://schemas.microsoft.com/office/drawing/2014/main" id="{6EE57AB5-DA82-3D91-7374-BD5C200B2807}"/>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b="21183"/>
          <a:stretch/>
        </p:blipFill>
        <p:spPr bwMode="auto">
          <a:xfrm>
            <a:off x="4495964" y="1352551"/>
            <a:ext cx="4423848" cy="2970158"/>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12">
            <a:extLst>
              <a:ext uri="{FF2B5EF4-FFF2-40B4-BE49-F238E27FC236}">
                <a16:creationId xmlns:a16="http://schemas.microsoft.com/office/drawing/2014/main" id="{1F58C14A-9614-C5A5-257E-D1A34B825D25}"/>
              </a:ext>
            </a:extLst>
          </p:cNvPr>
          <p:cNvSpPr txBox="1">
            <a:spLocks/>
          </p:cNvSpPr>
          <p:nvPr/>
        </p:nvSpPr>
        <p:spPr>
          <a:xfrm>
            <a:off x="4676275" y="4322709"/>
            <a:ext cx="3733800" cy="3352800"/>
          </a:xfrm>
          <a:prstGeom prst="rect">
            <a:avLst/>
          </a:prstGeom>
        </p:spPr>
        <p:txBody>
          <a:bodyPr vert="horz" lIns="91436" tIns="45718" rIns="91436" bIns="45718" rtlCol="0">
            <a:normAutofit/>
          </a:bodyPr>
          <a:lstStyle>
            <a:lvl1pPr marL="205767" indent="-205767" algn="l" defTabSz="914362" rtl="0" eaLnBrk="1" latinLnBrk="0" hangingPunct="1">
              <a:lnSpc>
                <a:spcPct val="90000"/>
              </a:lnSpc>
              <a:spcBef>
                <a:spcPts val="1200"/>
              </a:spcBef>
              <a:buClr>
                <a:schemeClr val="tx2"/>
              </a:buClr>
              <a:buSzPct val="90000"/>
              <a:buFont typeface="Arial" pitchFamily="34" charset="0"/>
              <a:buChar char="•"/>
              <a:defRPr sz="1800" kern="1200">
                <a:solidFill>
                  <a:schemeClr val="tx1"/>
                </a:solidFill>
                <a:latin typeface="+mn-lt"/>
                <a:ea typeface="+mn-ea"/>
                <a:cs typeface="+mn-cs"/>
              </a:defRPr>
            </a:lvl1pPr>
            <a:lvl2pPr marL="411535" indent="-205767" algn="l" defTabSz="914362" rtl="0" eaLnBrk="1" latinLnBrk="0" hangingPunct="1">
              <a:lnSpc>
                <a:spcPct val="90000"/>
              </a:lnSpc>
              <a:spcBef>
                <a:spcPts val="600"/>
              </a:spcBef>
              <a:buClr>
                <a:schemeClr val="tx2"/>
              </a:buClr>
              <a:buSzPct val="90000"/>
              <a:buFont typeface="Cambria" pitchFamily="18" charset="0"/>
              <a:buChar char="–"/>
              <a:defRPr sz="1500" kern="1200">
                <a:solidFill>
                  <a:schemeClr val="tx1"/>
                </a:solidFill>
                <a:latin typeface="+mn-lt"/>
                <a:ea typeface="+mn-ea"/>
                <a:cs typeface="+mn-cs"/>
              </a:defRPr>
            </a:lvl2pPr>
            <a:lvl3pPr marL="617302" indent="-205767" algn="l" defTabSz="914362" rtl="0" eaLnBrk="1" latinLnBrk="0" hangingPunct="1">
              <a:lnSpc>
                <a:spcPct val="90000"/>
              </a:lnSpc>
              <a:spcBef>
                <a:spcPts val="600"/>
              </a:spcBef>
              <a:buClr>
                <a:schemeClr val="tx2"/>
              </a:buClr>
              <a:buFont typeface="Arial" pitchFamily="34" charset="0"/>
              <a:buChar char="•"/>
              <a:defRPr sz="1400" kern="1200">
                <a:solidFill>
                  <a:schemeClr val="tx1"/>
                </a:solidFill>
                <a:latin typeface="+mn-lt"/>
                <a:ea typeface="+mn-ea"/>
                <a:cs typeface="+mn-cs"/>
              </a:defRPr>
            </a:lvl3pPr>
            <a:lvl4pPr marL="823070"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4pPr>
            <a:lvl5pPr marL="1028837"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5pPr>
            <a:lvl6pPr marL="2002453" indent="-205767" algn="l" defTabSz="914362" rtl="0" eaLnBrk="1" latinLnBrk="0" hangingPunct="1">
              <a:lnSpc>
                <a:spcPct val="90000"/>
              </a:lnSpc>
              <a:spcBef>
                <a:spcPts val="600"/>
              </a:spcBef>
              <a:buClr>
                <a:schemeClr val="tx2"/>
              </a:buClr>
              <a:buSzPct val="100000"/>
              <a:buFont typeface="Cambria" pitchFamily="18" charset="0"/>
              <a:buChar char="–"/>
              <a:defRPr sz="1100" kern="1200" baseline="0">
                <a:solidFill>
                  <a:schemeClr val="tx1"/>
                </a:solidFill>
                <a:latin typeface="+mn-lt"/>
                <a:ea typeface="+mn-ea"/>
                <a:cs typeface="+mn-cs"/>
              </a:defRPr>
            </a:lvl6pPr>
            <a:lvl7pPr marL="2002453" indent="-205767" algn="l" defTabSz="914362" rtl="0" eaLnBrk="1" latinLnBrk="0" hangingPunct="1">
              <a:lnSpc>
                <a:spcPct val="90000"/>
              </a:lnSpc>
              <a:spcBef>
                <a:spcPts val="600"/>
              </a:spcBef>
              <a:buClr>
                <a:schemeClr val="tx2"/>
              </a:buClr>
              <a:buFont typeface="Arial" pitchFamily="34" charset="0"/>
              <a:buChar char="•"/>
              <a:defRPr sz="1100" kern="1200" baseline="0">
                <a:solidFill>
                  <a:schemeClr val="tx1"/>
                </a:solidFill>
                <a:latin typeface="+mn-lt"/>
                <a:ea typeface="+mn-ea"/>
                <a:cs typeface="+mn-cs"/>
              </a:defRPr>
            </a:lvl7pPr>
            <a:lvl8pPr marL="2002453" indent="-205767" algn="l" defTabSz="914362" rtl="0" eaLnBrk="1" latinLnBrk="0" hangingPunct="1">
              <a:lnSpc>
                <a:spcPct val="90000"/>
              </a:lnSpc>
              <a:spcBef>
                <a:spcPts val="600"/>
              </a:spcBef>
              <a:buClr>
                <a:schemeClr val="tx2"/>
              </a:buClr>
              <a:buSzPct val="100000"/>
              <a:buFont typeface="Cambria" pitchFamily="18" charset="0"/>
              <a:buChar char="–"/>
              <a:defRPr sz="1100" kern="1200" baseline="0">
                <a:solidFill>
                  <a:schemeClr val="tx1"/>
                </a:solidFill>
                <a:latin typeface="+mn-lt"/>
                <a:ea typeface="+mn-ea"/>
                <a:cs typeface="+mn-cs"/>
              </a:defRPr>
            </a:lvl8pPr>
            <a:lvl9pPr marL="2002453" indent="-205767" algn="l" defTabSz="914362" rtl="0" eaLnBrk="1" latinLnBrk="0" hangingPunct="1">
              <a:lnSpc>
                <a:spcPct val="90000"/>
              </a:lnSpc>
              <a:spcBef>
                <a:spcPts val="600"/>
              </a:spcBef>
              <a:buClr>
                <a:schemeClr val="tx2"/>
              </a:buClr>
              <a:buFont typeface="Arial" pitchFamily="34" charset="0"/>
              <a:buChar char="•"/>
              <a:defRPr sz="1100" kern="1200" baseline="0">
                <a:solidFill>
                  <a:schemeClr val="tx1"/>
                </a:solidFill>
                <a:latin typeface="+mn-lt"/>
                <a:ea typeface="+mn-ea"/>
                <a:cs typeface="+mn-cs"/>
              </a:defRPr>
            </a:lvl9pPr>
          </a:lstStyle>
          <a:p>
            <a:pPr marL="0" indent="0">
              <a:buFont typeface="Arial" pitchFamily="34" charset="0"/>
              <a:buNone/>
            </a:pPr>
            <a:r>
              <a:rPr lang="en-US" sz="1600" dirty="0"/>
              <a:t>Statistics about how employed Americans have used ChatGPT [1]</a:t>
            </a:r>
          </a:p>
        </p:txBody>
      </p:sp>
    </p:spTree>
    <p:extLst>
      <p:ext uri="{BB962C8B-B14F-4D97-AF65-F5344CB8AC3E}">
        <p14:creationId xmlns:p14="http://schemas.microsoft.com/office/powerpoint/2010/main" val="20757257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ln>
            <a:solidFill>
              <a:schemeClr val="bg1"/>
            </a:solidFill>
          </a:ln>
        </p:spPr>
        <p:txBody>
          <a:bodyPr anchor="ctr">
            <a:normAutofit/>
          </a:bodyPr>
          <a:lstStyle/>
          <a:p>
            <a:pPr marL="0" indent="0" algn="ctr">
              <a:buNone/>
            </a:pPr>
            <a:r>
              <a:rPr lang="en-US" dirty="0"/>
              <a:t>Image of asking about the 2024 Presidential Election</a:t>
            </a:r>
          </a:p>
        </p:txBody>
      </p:sp>
      <p:sp>
        <p:nvSpPr>
          <p:cNvPr id="7" name="TextBox 6"/>
          <p:cNvSpPr txBox="1"/>
          <p:nvPr/>
        </p:nvSpPr>
        <p:spPr>
          <a:xfrm>
            <a:off x="6847114" y="372337"/>
            <a:ext cx="2179682" cy="307777"/>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mbria"/>
                <a:ea typeface="+mn-ea"/>
                <a:cs typeface="+mn-cs"/>
              </a:rPr>
              <a:t>Keagan Hitt</a:t>
            </a:r>
          </a:p>
        </p:txBody>
      </p:sp>
      <p:pic>
        <p:nvPicPr>
          <p:cNvPr id="2050" name="Picture 2">
            <a:extLst>
              <a:ext uri="{FF2B5EF4-FFF2-40B4-BE49-F238E27FC236}">
                <a16:creationId xmlns:a16="http://schemas.microsoft.com/office/drawing/2014/main" id="{294EB783-4DC2-3637-C01B-110FC961540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396" r="16745" b="58541"/>
          <a:stretch/>
        </p:blipFill>
        <p:spPr bwMode="auto">
          <a:xfrm>
            <a:off x="-12180" y="858864"/>
            <a:ext cx="9168360" cy="3425771"/>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2">
            <a:extLst>
              <a:ext uri="{FF2B5EF4-FFF2-40B4-BE49-F238E27FC236}">
                <a16:creationId xmlns:a16="http://schemas.microsoft.com/office/drawing/2014/main" id="{D2B2653B-1B55-7279-A341-A6D52071A6AA}"/>
              </a:ext>
            </a:extLst>
          </p:cNvPr>
          <p:cNvSpPr>
            <a:spLocks noGrp="1"/>
          </p:cNvSpPr>
          <p:nvPr>
            <p:ph sz="half" idx="1"/>
          </p:nvPr>
        </p:nvSpPr>
        <p:spPr>
          <a:xfrm>
            <a:off x="685800" y="1405710"/>
            <a:ext cx="7006389" cy="3352800"/>
          </a:xfrm>
        </p:spPr>
        <p:txBody>
          <a:bodyPr>
            <a:normAutofit/>
          </a:bodyPr>
          <a:lstStyle/>
          <a:p>
            <a:pPr marL="0" indent="0">
              <a:buNone/>
            </a:pPr>
            <a:endParaRPr lang="en-US" sz="1900" dirty="0"/>
          </a:p>
          <a:p>
            <a:pPr marL="0" indent="0">
              <a:buNone/>
            </a:pPr>
            <a:endParaRPr lang="en-US" sz="1900" dirty="0"/>
          </a:p>
          <a:p>
            <a:pPr marL="0" indent="0">
              <a:buNone/>
            </a:pPr>
            <a:endParaRPr lang="en-US" sz="1900" dirty="0"/>
          </a:p>
          <a:p>
            <a:pPr marL="0" indent="0">
              <a:buNone/>
            </a:pPr>
            <a:endParaRPr lang="en-US" sz="1900" dirty="0"/>
          </a:p>
          <a:p>
            <a:pPr marL="0" indent="0">
              <a:buNone/>
            </a:pPr>
            <a:endParaRPr lang="en-US" sz="1900" dirty="0"/>
          </a:p>
          <a:p>
            <a:pPr marL="0" indent="0">
              <a:buNone/>
            </a:pPr>
            <a:endParaRPr lang="en-US" sz="1900" dirty="0"/>
          </a:p>
          <a:p>
            <a:pPr marL="0" indent="0">
              <a:buNone/>
            </a:pPr>
            <a:endParaRPr lang="en-US" sz="1900" dirty="0"/>
          </a:p>
          <a:p>
            <a:pPr marL="0" indent="0">
              <a:buNone/>
            </a:pPr>
            <a:r>
              <a:rPr lang="en-US" sz="1900" dirty="0"/>
              <a:t>Asking ChatGPT a question about the 2024 election [8]</a:t>
            </a:r>
          </a:p>
        </p:txBody>
      </p:sp>
      <p:sp>
        <p:nvSpPr>
          <p:cNvPr id="3" name="Footer Placeholder 2">
            <a:extLst>
              <a:ext uri="{FF2B5EF4-FFF2-40B4-BE49-F238E27FC236}">
                <a16:creationId xmlns:a16="http://schemas.microsoft.com/office/drawing/2014/main" id="{A54ACCE7-82E0-DB2F-233D-12B75FD617BF}"/>
              </a:ext>
            </a:extLst>
          </p:cNvPr>
          <p:cNvSpPr>
            <a:spLocks noGrp="1"/>
          </p:cNvSpPr>
          <p:nvPr>
            <p:ph type="ftr" sz="quarter" idx="11"/>
          </p:nvPr>
        </p:nvSpPr>
        <p:spPr/>
        <p:txBody>
          <a:bodyPr/>
          <a:lstStyle/>
          <a:p>
            <a:r>
              <a:rPr lang="sk-SK"/>
              <a:t>© 2024 Keith A. Pray</a:t>
            </a:r>
            <a:endParaRPr lang="en-US"/>
          </a:p>
        </p:txBody>
      </p:sp>
      <p:sp>
        <p:nvSpPr>
          <p:cNvPr id="8" name="Slide Number Placeholder 7">
            <a:extLst>
              <a:ext uri="{FF2B5EF4-FFF2-40B4-BE49-F238E27FC236}">
                <a16:creationId xmlns:a16="http://schemas.microsoft.com/office/drawing/2014/main" id="{AF7A00DD-B7D6-ED5B-937F-B050806FD651}"/>
              </a:ext>
            </a:extLst>
          </p:cNvPr>
          <p:cNvSpPr>
            <a:spLocks noGrp="1"/>
          </p:cNvSpPr>
          <p:nvPr>
            <p:ph type="sldNum" sz="quarter" idx="12"/>
          </p:nvPr>
        </p:nvSpPr>
        <p:spPr/>
        <p:txBody>
          <a:bodyPr/>
          <a:lstStyle/>
          <a:p>
            <a:fld id="{A2A17EAB-8B51-5C40-8776-6683E51FA7A0}" type="slidenum">
              <a:rPr lang="en-US" smtClean="0"/>
              <a:t>11</a:t>
            </a:fld>
            <a:endParaRPr lang="en-US"/>
          </a:p>
        </p:txBody>
      </p:sp>
    </p:spTree>
    <p:extLst>
      <p:ext uri="{BB962C8B-B14F-4D97-AF65-F5344CB8AC3E}">
        <p14:creationId xmlns:p14="http://schemas.microsoft.com/office/powerpoint/2010/main" val="33179584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Trust in </a:t>
            </a:r>
            <a:r>
              <a:rPr lang="en-US" dirty="0" err="1"/>
              <a:t>wikipedia</a:t>
            </a:r>
            <a:endParaRPr lang="en-US" dirty="0"/>
          </a:p>
        </p:txBody>
      </p:sp>
      <p:sp>
        <p:nvSpPr>
          <p:cNvPr id="3" name="Content Placeholder 2"/>
          <p:cNvSpPr>
            <a:spLocks noGrp="1"/>
          </p:cNvSpPr>
          <p:nvPr>
            <p:ph sz="half" idx="1"/>
          </p:nvPr>
        </p:nvSpPr>
        <p:spPr>
          <a:xfrm>
            <a:off x="685800" y="1352550"/>
            <a:ext cx="3733800" cy="3556333"/>
          </a:xfrm>
        </p:spPr>
        <p:txBody>
          <a:bodyPr>
            <a:normAutofit/>
          </a:bodyPr>
          <a:lstStyle/>
          <a:p>
            <a:r>
              <a:rPr lang="en-US" dirty="0"/>
              <a:t>Wikipedia has similar accuracy to other sources commonly accepted as “accurate” [4]</a:t>
            </a:r>
          </a:p>
          <a:p>
            <a:pPr lvl="1"/>
            <a:r>
              <a:rPr lang="en-US" sz="1600" dirty="0"/>
              <a:t>Compared to Encyclopedia Britannica in 2005 [4]</a:t>
            </a:r>
          </a:p>
          <a:p>
            <a:pPr lvl="1"/>
            <a:r>
              <a:rPr lang="en-US" sz="1600" dirty="0"/>
              <a:t>Other studies as recent as 2010 showed similar accuracy [10]</a:t>
            </a:r>
          </a:p>
          <a:p>
            <a:r>
              <a:rPr lang="en-US" dirty="0"/>
              <a:t>A 2019 survey of people in five countries showed that 78-98% of them trust Wikipedia [3]</a:t>
            </a:r>
          </a:p>
          <a:p>
            <a:pPr lvl="1"/>
            <a:r>
              <a:rPr lang="en-US" sz="1600" dirty="0"/>
              <a:t>Teachers often are far less trusting [3]</a:t>
            </a:r>
          </a:p>
          <a:p>
            <a:pPr lvl="1"/>
            <a:endParaRPr lang="en-US" dirty="0"/>
          </a:p>
        </p:txBody>
      </p:sp>
      <p:sp>
        <p:nvSpPr>
          <p:cNvPr id="7" name="TextBox 6"/>
          <p:cNvSpPr txBox="1"/>
          <p:nvPr/>
        </p:nvSpPr>
        <p:spPr>
          <a:xfrm>
            <a:off x="6847114" y="372337"/>
            <a:ext cx="2179682" cy="307777"/>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mbria"/>
                <a:ea typeface="+mn-ea"/>
                <a:cs typeface="+mn-cs"/>
              </a:rPr>
              <a:t>Keagan Hitt</a:t>
            </a:r>
          </a:p>
        </p:txBody>
      </p:sp>
      <p:sp>
        <p:nvSpPr>
          <p:cNvPr id="12" name="Content Placeholder 11">
            <a:extLst>
              <a:ext uri="{FF2B5EF4-FFF2-40B4-BE49-F238E27FC236}">
                <a16:creationId xmlns:a16="http://schemas.microsoft.com/office/drawing/2014/main" id="{5806668F-1983-0819-4FF6-7EEBF3BEE630}"/>
              </a:ext>
            </a:extLst>
          </p:cNvPr>
          <p:cNvSpPr>
            <a:spLocks noGrp="1"/>
          </p:cNvSpPr>
          <p:nvPr>
            <p:ph sz="half" idx="2"/>
          </p:nvPr>
        </p:nvSpPr>
        <p:spPr>
          <a:xfrm>
            <a:off x="4908885" y="4547416"/>
            <a:ext cx="3733800" cy="3352800"/>
          </a:xfrm>
        </p:spPr>
        <p:txBody>
          <a:bodyPr>
            <a:normAutofit/>
          </a:bodyPr>
          <a:lstStyle/>
          <a:p>
            <a:pPr marL="0" indent="0">
              <a:buNone/>
            </a:pPr>
            <a:r>
              <a:rPr lang="en-US" sz="1200" dirty="0"/>
              <a:t>Image from https://www.wikipedia.org/.</a:t>
            </a:r>
          </a:p>
        </p:txBody>
      </p:sp>
      <p:pic>
        <p:nvPicPr>
          <p:cNvPr id="1028" name="Picture 4" descr="wikipedia-logo">
            <a:extLst>
              <a:ext uri="{FF2B5EF4-FFF2-40B4-BE49-F238E27FC236}">
                <a16:creationId xmlns:a16="http://schemas.microsoft.com/office/drawing/2014/main" id="{5F634F16-560C-47B5-D324-57D6508CE0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8885" y="979573"/>
            <a:ext cx="3733800" cy="3573859"/>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3213BA8A-BFF9-55F7-1A69-AD15ACD5B705}"/>
              </a:ext>
            </a:extLst>
          </p:cNvPr>
          <p:cNvSpPr>
            <a:spLocks noGrp="1"/>
          </p:cNvSpPr>
          <p:nvPr>
            <p:ph type="ftr" sz="quarter" idx="11"/>
          </p:nvPr>
        </p:nvSpPr>
        <p:spPr/>
        <p:txBody>
          <a:bodyPr/>
          <a:lstStyle/>
          <a:p>
            <a:r>
              <a:rPr lang="sk-SK"/>
              <a:t>© 2024 Keith A. Pray</a:t>
            </a:r>
            <a:endParaRPr lang="en-US"/>
          </a:p>
        </p:txBody>
      </p:sp>
      <p:sp>
        <p:nvSpPr>
          <p:cNvPr id="8" name="Slide Number Placeholder 7">
            <a:extLst>
              <a:ext uri="{FF2B5EF4-FFF2-40B4-BE49-F238E27FC236}">
                <a16:creationId xmlns:a16="http://schemas.microsoft.com/office/drawing/2014/main" id="{E2230072-3366-3409-56A6-46C1E4DF3847}"/>
              </a:ext>
            </a:extLst>
          </p:cNvPr>
          <p:cNvSpPr>
            <a:spLocks noGrp="1"/>
          </p:cNvSpPr>
          <p:nvPr>
            <p:ph type="sldNum" sz="quarter" idx="12"/>
          </p:nvPr>
        </p:nvSpPr>
        <p:spPr/>
        <p:txBody>
          <a:bodyPr/>
          <a:lstStyle/>
          <a:p>
            <a:fld id="{A2A17EAB-8B51-5C40-8776-6683E51FA7A0}" type="slidenum">
              <a:rPr lang="en-US" smtClean="0"/>
              <a:t>12</a:t>
            </a:fld>
            <a:endParaRPr lang="en-US"/>
          </a:p>
        </p:txBody>
      </p:sp>
    </p:spTree>
    <p:extLst>
      <p:ext uri="{BB962C8B-B14F-4D97-AF65-F5344CB8AC3E}">
        <p14:creationId xmlns:p14="http://schemas.microsoft.com/office/powerpoint/2010/main" val="22893796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 WILL GET more accurate</a:t>
            </a:r>
          </a:p>
        </p:txBody>
      </p:sp>
      <p:sp>
        <p:nvSpPr>
          <p:cNvPr id="3" name="Content Placeholder 2"/>
          <p:cNvSpPr>
            <a:spLocks noGrp="1"/>
          </p:cNvSpPr>
          <p:nvPr>
            <p:ph sz="half" idx="1"/>
          </p:nvPr>
        </p:nvSpPr>
        <p:spPr/>
        <p:txBody>
          <a:bodyPr/>
          <a:lstStyle/>
          <a:p>
            <a:r>
              <a:rPr lang="en-US" dirty="0"/>
              <a:t>Computation power dedicated to AI has been increasing faster [9]</a:t>
            </a:r>
          </a:p>
          <a:p>
            <a:pPr lvl="1"/>
            <a:r>
              <a:rPr lang="en-US" dirty="0"/>
              <a:t>First neural network Perceptron Mark 1 in 1957 required 700,000 operations to train [9]</a:t>
            </a:r>
          </a:p>
          <a:p>
            <a:pPr lvl="1"/>
            <a:r>
              <a:rPr lang="en-US" dirty="0"/>
              <a:t>GPT-4 required 21 septillion operations [9]</a:t>
            </a:r>
          </a:p>
          <a:p>
            <a:r>
              <a:rPr lang="en-US" dirty="0"/>
              <a:t>AI systems have gotten more accurate with less training [9]</a:t>
            </a:r>
          </a:p>
          <a:p>
            <a:pPr lvl="1"/>
            <a:r>
              <a:rPr lang="en-US" dirty="0"/>
              <a:t>Achieving 80.9% accuracy on image recognition test required 16,500 times more FLOPs in 2012 than in 2021 [9]</a:t>
            </a:r>
          </a:p>
        </p:txBody>
      </p:sp>
      <p:sp>
        <p:nvSpPr>
          <p:cNvPr id="7" name="TextBox 6"/>
          <p:cNvSpPr txBox="1"/>
          <p:nvPr/>
        </p:nvSpPr>
        <p:spPr>
          <a:xfrm>
            <a:off x="6847114" y="372337"/>
            <a:ext cx="2179682" cy="307777"/>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mbria"/>
                <a:ea typeface="+mn-ea"/>
                <a:cs typeface="+mn-cs"/>
              </a:rPr>
              <a:t>Keagan Hitt</a:t>
            </a:r>
          </a:p>
        </p:txBody>
      </p:sp>
      <p:pic>
        <p:nvPicPr>
          <p:cNvPr id="9" name="Picture 8">
            <a:extLst>
              <a:ext uri="{FF2B5EF4-FFF2-40B4-BE49-F238E27FC236}">
                <a16:creationId xmlns:a16="http://schemas.microsoft.com/office/drawing/2014/main" id="{3B6C3240-1987-CD8C-4044-04C9F0C3C6A0}"/>
              </a:ext>
            </a:extLst>
          </p:cNvPr>
          <p:cNvPicPr>
            <a:picLocks noChangeAspect="1"/>
          </p:cNvPicPr>
          <p:nvPr/>
        </p:nvPicPr>
        <p:blipFill>
          <a:blip r:embed="rId3"/>
          <a:stretch>
            <a:fillRect/>
          </a:stretch>
        </p:blipFill>
        <p:spPr>
          <a:xfrm>
            <a:off x="4475458" y="1504746"/>
            <a:ext cx="4586534" cy="3048409"/>
          </a:xfrm>
          <a:prstGeom prst="rect">
            <a:avLst/>
          </a:prstGeom>
        </p:spPr>
      </p:pic>
      <p:sp>
        <p:nvSpPr>
          <p:cNvPr id="13" name="Content Placeholder 12">
            <a:extLst>
              <a:ext uri="{FF2B5EF4-FFF2-40B4-BE49-F238E27FC236}">
                <a16:creationId xmlns:a16="http://schemas.microsoft.com/office/drawing/2014/main" id="{353D09A1-B921-F75B-A955-2CEA23EBD2F2}"/>
              </a:ext>
            </a:extLst>
          </p:cNvPr>
          <p:cNvSpPr>
            <a:spLocks noGrp="1"/>
          </p:cNvSpPr>
          <p:nvPr>
            <p:ph sz="half" idx="2"/>
          </p:nvPr>
        </p:nvSpPr>
        <p:spPr>
          <a:xfrm>
            <a:off x="4660232" y="4534106"/>
            <a:ext cx="3733800" cy="3352800"/>
          </a:xfrm>
        </p:spPr>
        <p:txBody>
          <a:bodyPr>
            <a:normAutofit/>
          </a:bodyPr>
          <a:lstStyle/>
          <a:p>
            <a:pPr marL="0" indent="0">
              <a:buNone/>
            </a:pPr>
            <a:r>
              <a:rPr lang="en-US" sz="1600" dirty="0"/>
              <a:t>Chart of compute dedicated to training AI models over time[9]</a:t>
            </a:r>
          </a:p>
        </p:txBody>
      </p:sp>
      <p:sp>
        <p:nvSpPr>
          <p:cNvPr id="4" name="Footer Placeholder 3">
            <a:extLst>
              <a:ext uri="{FF2B5EF4-FFF2-40B4-BE49-F238E27FC236}">
                <a16:creationId xmlns:a16="http://schemas.microsoft.com/office/drawing/2014/main" id="{AF7CE427-A807-8559-FD77-7D7C41A92452}"/>
              </a:ext>
            </a:extLst>
          </p:cNvPr>
          <p:cNvSpPr>
            <a:spLocks noGrp="1"/>
          </p:cNvSpPr>
          <p:nvPr>
            <p:ph type="ftr" sz="quarter" idx="11"/>
          </p:nvPr>
        </p:nvSpPr>
        <p:spPr/>
        <p:txBody>
          <a:bodyPr/>
          <a:lstStyle/>
          <a:p>
            <a:r>
              <a:rPr lang="sk-SK"/>
              <a:t>© 2024 Keith A. Pray</a:t>
            </a:r>
            <a:endParaRPr lang="en-US"/>
          </a:p>
        </p:txBody>
      </p:sp>
      <p:sp>
        <p:nvSpPr>
          <p:cNvPr id="8" name="Slide Number Placeholder 7">
            <a:extLst>
              <a:ext uri="{FF2B5EF4-FFF2-40B4-BE49-F238E27FC236}">
                <a16:creationId xmlns:a16="http://schemas.microsoft.com/office/drawing/2014/main" id="{109AFD9E-89A1-9786-6F4D-FE39A5D5833C}"/>
              </a:ext>
            </a:extLst>
          </p:cNvPr>
          <p:cNvSpPr>
            <a:spLocks noGrp="1"/>
          </p:cNvSpPr>
          <p:nvPr>
            <p:ph type="sldNum" sz="quarter" idx="12"/>
          </p:nvPr>
        </p:nvSpPr>
        <p:spPr/>
        <p:txBody>
          <a:bodyPr/>
          <a:lstStyle/>
          <a:p>
            <a:fld id="{A2A17EAB-8B51-5C40-8776-6683E51FA7A0}" type="slidenum">
              <a:rPr lang="en-US" smtClean="0"/>
              <a:t>13</a:t>
            </a:fld>
            <a:endParaRPr lang="en-US"/>
          </a:p>
        </p:txBody>
      </p:sp>
    </p:spTree>
    <p:extLst>
      <p:ext uri="{BB962C8B-B14F-4D97-AF65-F5344CB8AC3E}">
        <p14:creationId xmlns:p14="http://schemas.microsoft.com/office/powerpoint/2010/main" val="20690630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Drawbacks of ai use</a:t>
            </a:r>
          </a:p>
        </p:txBody>
      </p:sp>
      <p:sp>
        <p:nvSpPr>
          <p:cNvPr id="3" name="Content Placeholder 2"/>
          <p:cNvSpPr>
            <a:spLocks noGrp="1"/>
          </p:cNvSpPr>
          <p:nvPr>
            <p:ph sz="half" idx="1"/>
          </p:nvPr>
        </p:nvSpPr>
        <p:spPr>
          <a:xfrm>
            <a:off x="685800" y="1352550"/>
            <a:ext cx="3733800" cy="3790949"/>
          </a:xfrm>
        </p:spPr>
        <p:txBody>
          <a:bodyPr/>
          <a:lstStyle/>
          <a:p>
            <a:r>
              <a:rPr lang="en-US" dirty="0"/>
              <a:t>Inherent bias from incomplete data [5]</a:t>
            </a:r>
          </a:p>
          <a:p>
            <a:pPr lvl="1"/>
            <a:r>
              <a:rPr lang="en-US" sz="1600" dirty="0"/>
              <a:t>More concerning because a July 2023 survey of adults in 31 countries showed 56% trust AI to not show any bias [6]</a:t>
            </a:r>
          </a:p>
          <a:p>
            <a:r>
              <a:rPr lang="en-US" dirty="0"/>
              <a:t>Lack of government regulation of artificial intelligence [5]</a:t>
            </a:r>
          </a:p>
          <a:p>
            <a:pPr lvl="1"/>
            <a:r>
              <a:rPr lang="en-US" sz="1600" dirty="0"/>
              <a:t>No restrictions on algorithms [5] </a:t>
            </a:r>
          </a:p>
          <a:p>
            <a:pPr lvl="1"/>
            <a:r>
              <a:rPr lang="en-US" sz="1600" dirty="0"/>
              <a:t>Electricity consumption from AI, data centers, and cryptocurrency expected to potentially double from 2022 to 2026 [7]</a:t>
            </a:r>
          </a:p>
          <a:p>
            <a:pPr lvl="1"/>
            <a:endParaRPr lang="en-US" dirty="0"/>
          </a:p>
        </p:txBody>
      </p:sp>
      <p:sp>
        <p:nvSpPr>
          <p:cNvPr id="4" name="Content Placeholder 3"/>
          <p:cNvSpPr>
            <a:spLocks noGrp="1"/>
          </p:cNvSpPr>
          <p:nvPr>
            <p:ph sz="half" idx="2"/>
          </p:nvPr>
        </p:nvSpPr>
        <p:spPr>
          <a:ln>
            <a:solidFill>
              <a:schemeClr val="bg1"/>
            </a:solidFill>
          </a:ln>
        </p:spPr>
        <p:txBody>
          <a:bodyPr anchor="ctr"/>
          <a:lstStyle/>
          <a:p>
            <a:pPr marL="0" indent="0" algn="ctr">
              <a:buNone/>
            </a:pPr>
            <a:r>
              <a:rPr lang="en-US" dirty="0"/>
              <a:t>&lt;Graphic as big as will fit&gt;</a:t>
            </a:r>
          </a:p>
        </p:txBody>
      </p:sp>
      <p:sp>
        <p:nvSpPr>
          <p:cNvPr id="7" name="TextBox 6"/>
          <p:cNvSpPr txBox="1"/>
          <p:nvPr/>
        </p:nvSpPr>
        <p:spPr>
          <a:xfrm>
            <a:off x="6847114" y="372337"/>
            <a:ext cx="2179682" cy="307777"/>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mbria"/>
                <a:ea typeface="+mn-ea"/>
                <a:cs typeface="+mn-cs"/>
              </a:rPr>
              <a:t>Keagan Hitt</a:t>
            </a:r>
          </a:p>
        </p:txBody>
      </p:sp>
      <p:pic>
        <p:nvPicPr>
          <p:cNvPr id="9" name="Picture 8">
            <a:extLst>
              <a:ext uri="{FF2B5EF4-FFF2-40B4-BE49-F238E27FC236}">
                <a16:creationId xmlns:a16="http://schemas.microsoft.com/office/drawing/2014/main" id="{86F5E6EF-B43F-517F-2BAC-29E2C5A9ABF5}"/>
              </a:ext>
            </a:extLst>
          </p:cNvPr>
          <p:cNvPicPr>
            <a:picLocks noChangeAspect="1"/>
          </p:cNvPicPr>
          <p:nvPr/>
        </p:nvPicPr>
        <p:blipFill>
          <a:blip r:embed="rId3"/>
          <a:srcRect t="11868"/>
          <a:stretch/>
        </p:blipFill>
        <p:spPr>
          <a:xfrm>
            <a:off x="4722796" y="727908"/>
            <a:ext cx="3733800" cy="3977443"/>
          </a:xfrm>
          <a:prstGeom prst="rect">
            <a:avLst/>
          </a:prstGeom>
        </p:spPr>
      </p:pic>
      <p:sp>
        <p:nvSpPr>
          <p:cNvPr id="8" name="Content Placeholder 12">
            <a:extLst>
              <a:ext uri="{FF2B5EF4-FFF2-40B4-BE49-F238E27FC236}">
                <a16:creationId xmlns:a16="http://schemas.microsoft.com/office/drawing/2014/main" id="{5ADCE686-3724-8B43-F2D7-33AC15981C06}"/>
              </a:ext>
            </a:extLst>
          </p:cNvPr>
          <p:cNvSpPr txBox="1">
            <a:spLocks/>
          </p:cNvSpPr>
          <p:nvPr/>
        </p:nvSpPr>
        <p:spPr>
          <a:xfrm>
            <a:off x="4785360" y="4705351"/>
            <a:ext cx="3733800" cy="3352800"/>
          </a:xfrm>
          <a:prstGeom prst="rect">
            <a:avLst/>
          </a:prstGeom>
        </p:spPr>
        <p:txBody>
          <a:bodyPr vert="horz" lIns="91436" tIns="45718" rIns="91436" bIns="45718" rtlCol="0">
            <a:normAutofit/>
          </a:bodyPr>
          <a:lstStyle>
            <a:lvl1pPr marL="205767" indent="-205767" algn="l" defTabSz="914362" rtl="0" eaLnBrk="1" latinLnBrk="0" hangingPunct="1">
              <a:lnSpc>
                <a:spcPct val="90000"/>
              </a:lnSpc>
              <a:spcBef>
                <a:spcPts val="1200"/>
              </a:spcBef>
              <a:buClr>
                <a:schemeClr val="tx2"/>
              </a:buClr>
              <a:buSzPct val="90000"/>
              <a:buFont typeface="Arial" pitchFamily="34" charset="0"/>
              <a:buChar char="•"/>
              <a:defRPr sz="1800" kern="1200">
                <a:solidFill>
                  <a:schemeClr val="tx1"/>
                </a:solidFill>
                <a:latin typeface="+mn-lt"/>
                <a:ea typeface="+mn-ea"/>
                <a:cs typeface="+mn-cs"/>
              </a:defRPr>
            </a:lvl1pPr>
            <a:lvl2pPr marL="411535" indent="-205767" algn="l" defTabSz="914362" rtl="0" eaLnBrk="1" latinLnBrk="0" hangingPunct="1">
              <a:lnSpc>
                <a:spcPct val="90000"/>
              </a:lnSpc>
              <a:spcBef>
                <a:spcPts val="600"/>
              </a:spcBef>
              <a:buClr>
                <a:schemeClr val="tx2"/>
              </a:buClr>
              <a:buSzPct val="90000"/>
              <a:buFont typeface="Cambria" pitchFamily="18" charset="0"/>
              <a:buChar char="–"/>
              <a:defRPr sz="1500" kern="1200">
                <a:solidFill>
                  <a:schemeClr val="tx1"/>
                </a:solidFill>
                <a:latin typeface="+mn-lt"/>
                <a:ea typeface="+mn-ea"/>
                <a:cs typeface="+mn-cs"/>
              </a:defRPr>
            </a:lvl2pPr>
            <a:lvl3pPr marL="617302" indent="-205767" algn="l" defTabSz="914362" rtl="0" eaLnBrk="1" latinLnBrk="0" hangingPunct="1">
              <a:lnSpc>
                <a:spcPct val="90000"/>
              </a:lnSpc>
              <a:spcBef>
                <a:spcPts val="600"/>
              </a:spcBef>
              <a:buClr>
                <a:schemeClr val="tx2"/>
              </a:buClr>
              <a:buFont typeface="Arial" pitchFamily="34" charset="0"/>
              <a:buChar char="•"/>
              <a:defRPr sz="1400" kern="1200">
                <a:solidFill>
                  <a:schemeClr val="tx1"/>
                </a:solidFill>
                <a:latin typeface="+mn-lt"/>
                <a:ea typeface="+mn-ea"/>
                <a:cs typeface="+mn-cs"/>
              </a:defRPr>
            </a:lvl3pPr>
            <a:lvl4pPr marL="823070"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4pPr>
            <a:lvl5pPr marL="1028837"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5pPr>
            <a:lvl6pPr marL="2002453" indent="-205767" algn="l" defTabSz="914362" rtl="0" eaLnBrk="1" latinLnBrk="0" hangingPunct="1">
              <a:lnSpc>
                <a:spcPct val="90000"/>
              </a:lnSpc>
              <a:spcBef>
                <a:spcPts val="600"/>
              </a:spcBef>
              <a:buClr>
                <a:schemeClr val="tx2"/>
              </a:buClr>
              <a:buSzPct val="100000"/>
              <a:buFont typeface="Cambria" pitchFamily="18" charset="0"/>
              <a:buChar char="–"/>
              <a:defRPr sz="1100" kern="1200" baseline="0">
                <a:solidFill>
                  <a:schemeClr val="tx1"/>
                </a:solidFill>
                <a:latin typeface="+mn-lt"/>
                <a:ea typeface="+mn-ea"/>
                <a:cs typeface="+mn-cs"/>
              </a:defRPr>
            </a:lvl6pPr>
            <a:lvl7pPr marL="2002453" indent="-205767" algn="l" defTabSz="914362" rtl="0" eaLnBrk="1" latinLnBrk="0" hangingPunct="1">
              <a:lnSpc>
                <a:spcPct val="90000"/>
              </a:lnSpc>
              <a:spcBef>
                <a:spcPts val="600"/>
              </a:spcBef>
              <a:buClr>
                <a:schemeClr val="tx2"/>
              </a:buClr>
              <a:buFont typeface="Arial" pitchFamily="34" charset="0"/>
              <a:buChar char="•"/>
              <a:defRPr sz="1100" kern="1200" baseline="0">
                <a:solidFill>
                  <a:schemeClr val="tx1"/>
                </a:solidFill>
                <a:latin typeface="+mn-lt"/>
                <a:ea typeface="+mn-ea"/>
                <a:cs typeface="+mn-cs"/>
              </a:defRPr>
            </a:lvl7pPr>
            <a:lvl8pPr marL="2002453" indent="-205767" algn="l" defTabSz="914362" rtl="0" eaLnBrk="1" latinLnBrk="0" hangingPunct="1">
              <a:lnSpc>
                <a:spcPct val="90000"/>
              </a:lnSpc>
              <a:spcBef>
                <a:spcPts val="600"/>
              </a:spcBef>
              <a:buClr>
                <a:schemeClr val="tx2"/>
              </a:buClr>
              <a:buSzPct val="100000"/>
              <a:buFont typeface="Cambria" pitchFamily="18" charset="0"/>
              <a:buChar char="–"/>
              <a:defRPr sz="1100" kern="1200" baseline="0">
                <a:solidFill>
                  <a:schemeClr val="tx1"/>
                </a:solidFill>
                <a:latin typeface="+mn-lt"/>
                <a:ea typeface="+mn-ea"/>
                <a:cs typeface="+mn-cs"/>
              </a:defRPr>
            </a:lvl8pPr>
            <a:lvl9pPr marL="2002453" indent="-205767" algn="l" defTabSz="914362" rtl="0" eaLnBrk="1" latinLnBrk="0" hangingPunct="1">
              <a:lnSpc>
                <a:spcPct val="90000"/>
              </a:lnSpc>
              <a:spcBef>
                <a:spcPts val="600"/>
              </a:spcBef>
              <a:buClr>
                <a:schemeClr val="tx2"/>
              </a:buClr>
              <a:buFont typeface="Arial" pitchFamily="34" charset="0"/>
              <a:buChar char="•"/>
              <a:defRPr sz="1100" kern="1200" baseline="0">
                <a:solidFill>
                  <a:schemeClr val="tx1"/>
                </a:solidFill>
                <a:latin typeface="+mn-lt"/>
                <a:ea typeface="+mn-ea"/>
                <a:cs typeface="+mn-cs"/>
              </a:defRPr>
            </a:lvl9pPr>
          </a:lstStyle>
          <a:p>
            <a:pPr marL="0" indent="0">
              <a:buFont typeface="Arial" pitchFamily="34" charset="0"/>
              <a:buNone/>
            </a:pPr>
            <a:r>
              <a:rPr lang="en-US" sz="1600" dirty="0"/>
              <a:t>Statistics about trust in AI [6]</a:t>
            </a:r>
          </a:p>
        </p:txBody>
      </p:sp>
      <p:sp>
        <p:nvSpPr>
          <p:cNvPr id="10" name="Footer Placeholder 9">
            <a:extLst>
              <a:ext uri="{FF2B5EF4-FFF2-40B4-BE49-F238E27FC236}">
                <a16:creationId xmlns:a16="http://schemas.microsoft.com/office/drawing/2014/main" id="{9EA39F5D-973B-BEFD-B23B-0519CCDAFD71}"/>
              </a:ext>
            </a:extLst>
          </p:cNvPr>
          <p:cNvSpPr>
            <a:spLocks noGrp="1"/>
          </p:cNvSpPr>
          <p:nvPr>
            <p:ph type="ftr" sz="quarter" idx="11"/>
          </p:nvPr>
        </p:nvSpPr>
        <p:spPr/>
        <p:txBody>
          <a:bodyPr/>
          <a:lstStyle/>
          <a:p>
            <a:r>
              <a:rPr lang="sk-SK"/>
              <a:t>© 2024 Keith A. Pray</a:t>
            </a:r>
            <a:endParaRPr lang="en-US"/>
          </a:p>
        </p:txBody>
      </p:sp>
      <p:sp>
        <p:nvSpPr>
          <p:cNvPr id="11" name="Slide Number Placeholder 10">
            <a:extLst>
              <a:ext uri="{FF2B5EF4-FFF2-40B4-BE49-F238E27FC236}">
                <a16:creationId xmlns:a16="http://schemas.microsoft.com/office/drawing/2014/main" id="{12D065F9-EC4E-09A6-FC67-5F62C8D00F41}"/>
              </a:ext>
            </a:extLst>
          </p:cNvPr>
          <p:cNvSpPr>
            <a:spLocks noGrp="1"/>
          </p:cNvSpPr>
          <p:nvPr>
            <p:ph type="sldNum" sz="quarter" idx="12"/>
          </p:nvPr>
        </p:nvSpPr>
        <p:spPr/>
        <p:txBody>
          <a:bodyPr/>
          <a:lstStyle/>
          <a:p>
            <a:fld id="{A2A17EAB-8B51-5C40-8776-6683E51FA7A0}" type="slidenum">
              <a:rPr lang="en-US" smtClean="0"/>
              <a:t>14</a:t>
            </a:fld>
            <a:endParaRPr lang="en-US"/>
          </a:p>
        </p:txBody>
      </p:sp>
    </p:spTree>
    <p:extLst>
      <p:ext uri="{BB962C8B-B14F-4D97-AF65-F5344CB8AC3E}">
        <p14:creationId xmlns:p14="http://schemas.microsoft.com/office/powerpoint/2010/main" val="37307520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will people use AI to gather information?</a:t>
            </a:r>
          </a:p>
        </p:txBody>
      </p:sp>
      <p:sp>
        <p:nvSpPr>
          <p:cNvPr id="3" name="Content Placeholder 2"/>
          <p:cNvSpPr>
            <a:spLocks noGrp="1"/>
          </p:cNvSpPr>
          <p:nvPr>
            <p:ph sz="half" idx="1"/>
          </p:nvPr>
        </p:nvSpPr>
        <p:spPr/>
        <p:txBody>
          <a:bodyPr/>
          <a:lstStyle/>
          <a:p>
            <a:r>
              <a:rPr lang="en-US" dirty="0"/>
              <a:t>Similar to Wikipedia – can be used as a way to get somewhat reliable information quickly, just not as a source on its own</a:t>
            </a:r>
          </a:p>
          <a:p>
            <a:r>
              <a:rPr lang="en-US" dirty="0"/>
              <a:t>Will be used to spread misinformation or biased information</a:t>
            </a:r>
          </a:p>
          <a:p>
            <a:pPr lvl="1"/>
            <a:r>
              <a:rPr lang="en-US" sz="1600" dirty="0"/>
              <a:t>Without government interference, any AI system runs at the will of the company producing it</a:t>
            </a:r>
          </a:p>
          <a:p>
            <a:endParaRPr lang="en-US" dirty="0"/>
          </a:p>
        </p:txBody>
      </p:sp>
      <p:sp>
        <p:nvSpPr>
          <p:cNvPr id="7" name="TextBox 6"/>
          <p:cNvSpPr txBox="1"/>
          <p:nvPr/>
        </p:nvSpPr>
        <p:spPr>
          <a:xfrm>
            <a:off x="6847114" y="372337"/>
            <a:ext cx="2179682" cy="307777"/>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mbria"/>
                <a:ea typeface="+mn-ea"/>
                <a:cs typeface="+mn-cs"/>
              </a:rPr>
              <a:t>Keagan Hitt</a:t>
            </a:r>
          </a:p>
        </p:txBody>
      </p:sp>
      <p:pic>
        <p:nvPicPr>
          <p:cNvPr id="13" name="Picture 12" descr="Data center interior">
            <a:extLst>
              <a:ext uri="{FF2B5EF4-FFF2-40B4-BE49-F238E27FC236}">
                <a16:creationId xmlns:a16="http://schemas.microsoft.com/office/drawing/2014/main" id="{810EC2BA-4873-F72A-19EC-72EA24A3A1CE}"/>
              </a:ext>
            </a:extLst>
          </p:cNvPr>
          <p:cNvPicPr>
            <a:picLocks noChangeAspect="1"/>
          </p:cNvPicPr>
          <p:nvPr/>
        </p:nvPicPr>
        <p:blipFill>
          <a:blip r:embed="rId3"/>
          <a:stretch>
            <a:fillRect/>
          </a:stretch>
        </p:blipFill>
        <p:spPr>
          <a:xfrm>
            <a:off x="4501126" y="1483895"/>
            <a:ext cx="4129928" cy="2323084"/>
          </a:xfrm>
          <a:prstGeom prst="rect">
            <a:avLst/>
          </a:prstGeom>
        </p:spPr>
      </p:pic>
      <p:sp>
        <p:nvSpPr>
          <p:cNvPr id="4" name="Footer Placeholder 3">
            <a:extLst>
              <a:ext uri="{FF2B5EF4-FFF2-40B4-BE49-F238E27FC236}">
                <a16:creationId xmlns:a16="http://schemas.microsoft.com/office/drawing/2014/main" id="{23B18B71-055F-ACE5-F331-F9FAC26EC14F}"/>
              </a:ext>
            </a:extLst>
          </p:cNvPr>
          <p:cNvSpPr>
            <a:spLocks noGrp="1"/>
          </p:cNvSpPr>
          <p:nvPr>
            <p:ph type="ftr" sz="quarter" idx="11"/>
          </p:nvPr>
        </p:nvSpPr>
        <p:spPr/>
        <p:txBody>
          <a:bodyPr/>
          <a:lstStyle/>
          <a:p>
            <a:r>
              <a:rPr lang="sk-SK"/>
              <a:t>© 2024 Keith A. Pray</a:t>
            </a:r>
            <a:endParaRPr lang="en-US"/>
          </a:p>
        </p:txBody>
      </p:sp>
      <p:sp>
        <p:nvSpPr>
          <p:cNvPr id="8" name="Slide Number Placeholder 7">
            <a:extLst>
              <a:ext uri="{FF2B5EF4-FFF2-40B4-BE49-F238E27FC236}">
                <a16:creationId xmlns:a16="http://schemas.microsoft.com/office/drawing/2014/main" id="{5CD69362-114A-71E5-2541-8354DE6318E6}"/>
              </a:ext>
            </a:extLst>
          </p:cNvPr>
          <p:cNvSpPr>
            <a:spLocks noGrp="1"/>
          </p:cNvSpPr>
          <p:nvPr>
            <p:ph type="sldNum" sz="quarter" idx="12"/>
          </p:nvPr>
        </p:nvSpPr>
        <p:spPr/>
        <p:txBody>
          <a:bodyPr/>
          <a:lstStyle/>
          <a:p>
            <a:fld id="{A2A17EAB-8B51-5C40-8776-6683E51FA7A0}" type="slidenum">
              <a:rPr lang="en-US" smtClean="0"/>
              <a:t>15</a:t>
            </a:fld>
            <a:endParaRPr lang="en-US"/>
          </a:p>
        </p:txBody>
      </p:sp>
    </p:spTree>
    <p:extLst>
      <p:ext uri="{BB962C8B-B14F-4D97-AF65-F5344CB8AC3E}">
        <p14:creationId xmlns:p14="http://schemas.microsoft.com/office/powerpoint/2010/main" val="22498382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a:xfrm>
            <a:off x="0" y="1098884"/>
            <a:ext cx="9144000" cy="3898311"/>
          </a:xfrm>
        </p:spPr>
        <p:txBody>
          <a:bodyPr lIns="91440">
            <a:normAutofit fontScale="62500" lnSpcReduction="20000"/>
          </a:bodyPr>
          <a:lstStyle/>
          <a:p>
            <a:pPr marL="0" indent="0">
              <a:spcBef>
                <a:spcPts val="600"/>
              </a:spcBef>
              <a:buNone/>
            </a:pPr>
            <a:r>
              <a:rPr lang="en-US" dirty="0"/>
              <a:t>[1] </a:t>
            </a:r>
            <a:r>
              <a:rPr lang="en-US" dirty="0">
                <a:effectLst/>
              </a:rPr>
              <a:t>McClain, Colleen. “Americans’ Use of </a:t>
            </a:r>
            <a:r>
              <a:rPr lang="en-US" dirty="0" err="1">
                <a:effectLst/>
              </a:rPr>
              <a:t>Chatgpt</a:t>
            </a:r>
            <a:r>
              <a:rPr lang="en-US" dirty="0">
                <a:effectLst/>
              </a:rPr>
              <a:t> Is Ticking up, but Few Trust Its Election Information.” </a:t>
            </a:r>
            <a:r>
              <a:rPr lang="en-US" i="1" dirty="0">
                <a:effectLst/>
              </a:rPr>
              <a:t>Pew Research Center</a:t>
            </a:r>
            <a:r>
              <a:rPr lang="en-US" dirty="0">
                <a:effectLst/>
              </a:rPr>
              <a:t>, Pew Research Center, 26 Mar. 2024, www.pewresearch.org/short-reads/2024/03/26/americans-use-of-chatgpt-is-ticking-up-but-few-trust-its-election-information/. </a:t>
            </a:r>
            <a:endParaRPr lang="en-US" dirty="0"/>
          </a:p>
          <a:p>
            <a:pPr marL="0" indent="0">
              <a:spcBef>
                <a:spcPts val="600"/>
              </a:spcBef>
              <a:buNone/>
            </a:pPr>
            <a:r>
              <a:rPr lang="en-US" dirty="0"/>
              <a:t>[2] </a:t>
            </a:r>
            <a:r>
              <a:rPr lang="en-US" dirty="0">
                <a:effectLst/>
              </a:rPr>
              <a:t>“Artificial Intelligence’s Use and Rapid Growth Highlight Its Possibilities and Perils.” </a:t>
            </a:r>
            <a:r>
              <a:rPr lang="en-US" i="1" dirty="0">
                <a:effectLst/>
              </a:rPr>
              <a:t>U.S. GAO</a:t>
            </a:r>
            <a:r>
              <a:rPr lang="en-US" dirty="0">
                <a:effectLst/>
              </a:rPr>
              <a:t>, 6 Sept. 2023, www.gao.gov/blog/artificial-intelligences-use-and-rapid-growth-highlight-its-possibilities-and-perils. </a:t>
            </a:r>
          </a:p>
          <a:p>
            <a:pPr marL="0" indent="0">
              <a:spcBef>
                <a:spcPts val="600"/>
              </a:spcBef>
              <a:buNone/>
            </a:pPr>
            <a:r>
              <a:rPr lang="en-US" dirty="0"/>
              <a:t>[3] </a:t>
            </a:r>
            <a:r>
              <a:rPr lang="en-US" dirty="0" err="1">
                <a:effectLst/>
              </a:rPr>
              <a:t>Elmimouni</a:t>
            </a:r>
            <a:r>
              <a:rPr lang="en-US" dirty="0">
                <a:effectLst/>
              </a:rPr>
              <a:t>, </a:t>
            </a:r>
            <a:r>
              <a:rPr lang="en-US" dirty="0" err="1">
                <a:effectLst/>
              </a:rPr>
              <a:t>Houda</a:t>
            </a:r>
            <a:r>
              <a:rPr lang="en-US" dirty="0">
                <a:effectLst/>
              </a:rPr>
              <a:t>, et al. “Why People Trust Wikipedia Articles: Credibility Assessment Strategies Used by Readers.” </a:t>
            </a:r>
            <a:r>
              <a:rPr lang="en-US" i="1" dirty="0">
                <a:effectLst/>
              </a:rPr>
              <a:t>ACM Digital Library</a:t>
            </a:r>
            <a:r>
              <a:rPr lang="en-US" dirty="0">
                <a:effectLst/>
              </a:rPr>
              <a:t>, Sept. 2022, dl.acm.org/</a:t>
            </a:r>
            <a:r>
              <a:rPr lang="en-US" dirty="0" err="1">
                <a:effectLst/>
              </a:rPr>
              <a:t>doi</a:t>
            </a:r>
            <a:r>
              <a:rPr lang="en-US" dirty="0">
                <a:effectLst/>
              </a:rPr>
              <a:t>/</a:t>
            </a:r>
            <a:r>
              <a:rPr lang="en-US" dirty="0" err="1">
                <a:effectLst/>
              </a:rPr>
              <a:t>fullHtml</a:t>
            </a:r>
            <a:r>
              <a:rPr lang="en-US" dirty="0">
                <a:effectLst/>
              </a:rPr>
              <a:t>/10.1145/3555051.3555052. </a:t>
            </a:r>
          </a:p>
          <a:p>
            <a:pPr marL="0" indent="0">
              <a:spcBef>
                <a:spcPts val="600"/>
              </a:spcBef>
              <a:buNone/>
            </a:pPr>
            <a:r>
              <a:rPr lang="en-US" dirty="0"/>
              <a:t>[4] </a:t>
            </a:r>
            <a:r>
              <a:rPr lang="en-US" dirty="0">
                <a:effectLst/>
              </a:rPr>
              <a:t>Thomas, Paul, et al. “Wikipedia.” </a:t>
            </a:r>
            <a:r>
              <a:rPr lang="en-US" i="1" dirty="0">
                <a:effectLst/>
              </a:rPr>
              <a:t>Be Credible</a:t>
            </a:r>
            <a:r>
              <a:rPr lang="en-US" dirty="0">
                <a:effectLst/>
              </a:rPr>
              <a:t>, 2018, opentext.ku.edu/</a:t>
            </a:r>
            <a:r>
              <a:rPr lang="en-US" dirty="0" err="1">
                <a:effectLst/>
              </a:rPr>
              <a:t>becredible</a:t>
            </a:r>
            <a:r>
              <a:rPr lang="en-US" dirty="0">
                <a:effectLst/>
              </a:rPr>
              <a:t>/chapter/</a:t>
            </a:r>
            <a:r>
              <a:rPr lang="en-US" dirty="0" err="1">
                <a:effectLst/>
              </a:rPr>
              <a:t>wikipedia</a:t>
            </a:r>
            <a:r>
              <a:rPr lang="en-US" dirty="0">
                <a:effectLst/>
              </a:rPr>
              <a:t>/. </a:t>
            </a:r>
          </a:p>
          <a:p>
            <a:pPr marL="0" indent="0">
              <a:spcBef>
                <a:spcPts val="600"/>
              </a:spcBef>
              <a:buNone/>
            </a:pPr>
            <a:r>
              <a:rPr lang="en-US" dirty="0"/>
              <a:t>[5] </a:t>
            </a:r>
            <a:r>
              <a:rPr lang="en-US" dirty="0">
                <a:effectLst/>
              </a:rPr>
              <a:t>Gonsalves, Florence, et al. “AI—The Good, the Bad, and the Scary.” </a:t>
            </a:r>
            <a:r>
              <a:rPr lang="en-US" i="1" dirty="0">
                <a:effectLst/>
              </a:rPr>
              <a:t>Virginia Tech Engineer</a:t>
            </a:r>
            <a:r>
              <a:rPr lang="en-US" dirty="0">
                <a:effectLst/>
              </a:rPr>
              <a:t>, 2023, https://eng.vt.edu/magazine/stories/fall-2023/ai.html. </a:t>
            </a:r>
          </a:p>
          <a:p>
            <a:pPr marL="0" indent="0">
              <a:spcBef>
                <a:spcPts val="600"/>
              </a:spcBef>
              <a:buNone/>
            </a:pPr>
            <a:r>
              <a:rPr lang="en-US" dirty="0"/>
              <a:t>[6] </a:t>
            </a:r>
            <a:r>
              <a:rPr lang="en-US" dirty="0">
                <a:effectLst/>
              </a:rPr>
              <a:t>“Global Views on A.I. 2023.” </a:t>
            </a:r>
            <a:r>
              <a:rPr lang="en-US" i="1" dirty="0">
                <a:effectLst/>
              </a:rPr>
              <a:t>Ipsos</a:t>
            </a:r>
            <a:r>
              <a:rPr lang="en-US" dirty="0">
                <a:effectLst/>
              </a:rPr>
              <a:t>, July 2023, www.ipsos.com/sites/default/files/ct/news/documents/2023-07/Ipsos%20Global%20AI%202023%20Report-WEB_0.pdf. </a:t>
            </a:r>
            <a:endParaRPr lang="en-US" dirty="0"/>
          </a:p>
          <a:p>
            <a:pPr marL="0" indent="0">
              <a:spcBef>
                <a:spcPts val="600"/>
              </a:spcBef>
              <a:buNone/>
            </a:pPr>
            <a:r>
              <a:rPr lang="en-US" dirty="0"/>
              <a:t>[7]</a:t>
            </a:r>
            <a:r>
              <a:rPr lang="en-US" dirty="0">
                <a:effectLst/>
              </a:rPr>
              <a:t> </a:t>
            </a:r>
            <a:r>
              <a:rPr lang="en-US" dirty="0" err="1">
                <a:effectLst/>
              </a:rPr>
              <a:t>Crownhart</a:t>
            </a:r>
            <a:r>
              <a:rPr lang="en-US" dirty="0">
                <a:effectLst/>
              </a:rPr>
              <a:t>, Casey. “Ai Is an Energy Hog. This Is What It Means for Climate Change.” </a:t>
            </a:r>
            <a:r>
              <a:rPr lang="en-US" i="1" dirty="0">
                <a:effectLst/>
              </a:rPr>
              <a:t>MIT Technology Review</a:t>
            </a:r>
            <a:r>
              <a:rPr lang="en-US" dirty="0">
                <a:effectLst/>
              </a:rPr>
              <a:t>, MIT Technology Review, 23 May 2024, www.technologyreview.com/2024/05/23/1092777/ai-is-an-energy-hog-this-is-what-it-means-for-climate-change/. </a:t>
            </a:r>
            <a:endParaRPr lang="en-US" dirty="0"/>
          </a:p>
          <a:p>
            <a:pPr marL="0" indent="0">
              <a:spcBef>
                <a:spcPts val="600"/>
              </a:spcBef>
              <a:buNone/>
            </a:pPr>
            <a:r>
              <a:rPr lang="en-US" dirty="0"/>
              <a:t>[8]</a:t>
            </a:r>
            <a:r>
              <a:rPr lang="en-US" i="1" dirty="0">
                <a:effectLst/>
              </a:rPr>
              <a:t> ChatGPT</a:t>
            </a:r>
            <a:r>
              <a:rPr lang="en-US" dirty="0">
                <a:effectLst/>
              </a:rPr>
              <a:t>, chatgpt.com/. Accessed 8 Sept. 2024. </a:t>
            </a:r>
            <a:endParaRPr lang="en-US" dirty="0"/>
          </a:p>
          <a:p>
            <a:pPr marL="0" indent="0">
              <a:spcBef>
                <a:spcPts val="600"/>
              </a:spcBef>
              <a:buNone/>
            </a:pPr>
            <a:r>
              <a:rPr lang="en-US" dirty="0"/>
              <a:t>[9]</a:t>
            </a:r>
            <a:r>
              <a:rPr lang="en-US" dirty="0">
                <a:effectLst/>
              </a:rPr>
              <a:t> Henshall, Will. “Why Ai Progress Is Unlikely to Slow Down.” </a:t>
            </a:r>
            <a:r>
              <a:rPr lang="en-US" i="1" dirty="0">
                <a:effectLst/>
              </a:rPr>
              <a:t>Time</a:t>
            </a:r>
            <a:r>
              <a:rPr lang="en-US" dirty="0">
                <a:effectLst/>
              </a:rPr>
              <a:t>, Time, 6 Nov. 2023, time.com/6300942/ai-progress-charts/. </a:t>
            </a:r>
          </a:p>
          <a:p>
            <a:pPr marL="0" indent="0">
              <a:spcBef>
                <a:spcPts val="600"/>
              </a:spcBef>
              <a:buNone/>
            </a:pPr>
            <a:r>
              <a:rPr lang="en-US" dirty="0">
                <a:effectLst/>
              </a:rPr>
              <a:t>[10] </a:t>
            </a:r>
            <a:r>
              <a:rPr lang="en-US" dirty="0" err="1">
                <a:effectLst/>
              </a:rPr>
              <a:t>Mesgari</a:t>
            </a:r>
            <a:r>
              <a:rPr lang="en-US" dirty="0">
                <a:effectLst/>
              </a:rPr>
              <a:t>, Mostafa, et al. “‘the sum of all human knowledge’: A systematic review of scholarly research on the content of </a:t>
            </a:r>
            <a:r>
              <a:rPr lang="en-US" dirty="0" err="1">
                <a:effectLst/>
              </a:rPr>
              <a:t>wikipedia</a:t>
            </a:r>
            <a:r>
              <a:rPr lang="en-US" dirty="0">
                <a:effectLst/>
              </a:rPr>
              <a:t>.” Journal of the Association for Information Science and Technology, vol. 66, no. 2, 2 Dec. 2014, pp. 219–245, </a:t>
            </a:r>
            <a:r>
              <a:rPr lang="en-US" dirty="0">
                <a:effectLst/>
                <a:hlinkClick r:id="rId3"/>
              </a:rPr>
              <a:t>https://doi.org/10.1002/asi.23172</a:t>
            </a:r>
            <a:r>
              <a:rPr lang="en-US" dirty="0">
                <a:effectLst/>
              </a:rPr>
              <a:t> .</a:t>
            </a:r>
          </a:p>
        </p:txBody>
      </p:sp>
      <p:sp>
        <p:nvSpPr>
          <p:cNvPr id="4" name="Footer Placeholder 3"/>
          <p:cNvSpPr>
            <a:spLocks noGrp="1"/>
          </p:cNvSpPr>
          <p:nvPr>
            <p:ph type="ftr" sz="quarter" idx="11"/>
          </p:nvPr>
        </p:nvSpPr>
        <p:spPr/>
        <p:txBody>
          <a:bodyPr/>
          <a:lstStyle/>
          <a:p>
            <a:r>
              <a:rPr lang="sk-SK"/>
              <a:t>© 2024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16</a:t>
            </a:fld>
            <a:endParaRPr lang="en-US"/>
          </a:p>
        </p:txBody>
      </p:sp>
      <p:sp>
        <p:nvSpPr>
          <p:cNvPr id="6" name="TextBox 5"/>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Keagan Hitt</a:t>
            </a:r>
          </a:p>
        </p:txBody>
      </p:sp>
    </p:spTree>
    <p:extLst>
      <p:ext uri="{BB962C8B-B14F-4D97-AF65-F5344CB8AC3E}">
        <p14:creationId xmlns:p14="http://schemas.microsoft.com/office/powerpoint/2010/main" val="12673176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B4D9C-AE86-E14D-BE53-A2EF34300D01}"/>
              </a:ext>
            </a:extLst>
          </p:cNvPr>
          <p:cNvSpPr>
            <a:spLocks noGrp="1"/>
          </p:cNvSpPr>
          <p:nvPr>
            <p:ph type="title"/>
          </p:nvPr>
        </p:nvSpPr>
        <p:spPr/>
        <p:txBody>
          <a:bodyPr/>
          <a:lstStyle/>
          <a:p>
            <a:r>
              <a:rPr lang="en-US" dirty="0"/>
              <a:t>Why your data isn’t yours</a:t>
            </a:r>
          </a:p>
        </p:txBody>
      </p:sp>
      <p:sp>
        <p:nvSpPr>
          <p:cNvPr id="3" name="Text Placeholder 2">
            <a:extLst>
              <a:ext uri="{FF2B5EF4-FFF2-40B4-BE49-F238E27FC236}">
                <a16:creationId xmlns:a16="http://schemas.microsoft.com/office/drawing/2014/main" id="{FF1992AE-DEBA-C041-8327-4AC1FB130AE9}"/>
              </a:ext>
            </a:extLst>
          </p:cNvPr>
          <p:cNvSpPr>
            <a:spLocks noGrp="1"/>
          </p:cNvSpPr>
          <p:nvPr>
            <p:ph type="body" idx="1"/>
          </p:nvPr>
        </p:nvSpPr>
        <p:spPr/>
        <p:txBody>
          <a:bodyPr/>
          <a:lstStyle/>
          <a:p>
            <a:r>
              <a:rPr lang="en-US" dirty="0"/>
              <a:t>Jack Morris</a:t>
            </a:r>
          </a:p>
        </p:txBody>
      </p:sp>
      <p:sp>
        <p:nvSpPr>
          <p:cNvPr id="4" name="Footer Placeholder 3">
            <a:extLst>
              <a:ext uri="{FF2B5EF4-FFF2-40B4-BE49-F238E27FC236}">
                <a16:creationId xmlns:a16="http://schemas.microsoft.com/office/drawing/2014/main" id="{373A31F2-FBFC-2C43-802D-1D451EE68E8A}"/>
              </a:ext>
            </a:extLst>
          </p:cNvPr>
          <p:cNvSpPr>
            <a:spLocks noGrp="1"/>
          </p:cNvSpPr>
          <p:nvPr>
            <p:ph type="ftr" sz="quarter" idx="11"/>
          </p:nvPr>
        </p:nvSpPr>
        <p:spPr/>
        <p:txBody>
          <a:bodyPr/>
          <a:lstStyle/>
          <a:p>
            <a:r>
              <a:rPr lang="sk-SK"/>
              <a:t>© 2024 Keith A. Pray</a:t>
            </a:r>
            <a:endParaRPr lang="en-US"/>
          </a:p>
        </p:txBody>
      </p:sp>
      <p:sp>
        <p:nvSpPr>
          <p:cNvPr id="5" name="Slide Number Placeholder 4">
            <a:extLst>
              <a:ext uri="{FF2B5EF4-FFF2-40B4-BE49-F238E27FC236}">
                <a16:creationId xmlns:a16="http://schemas.microsoft.com/office/drawing/2014/main" id="{5CB4B1B5-09B5-5844-A1D0-76C23D2CA987}"/>
              </a:ext>
            </a:extLst>
          </p:cNvPr>
          <p:cNvSpPr>
            <a:spLocks noGrp="1"/>
          </p:cNvSpPr>
          <p:nvPr>
            <p:ph type="sldNum" sz="quarter" idx="12"/>
          </p:nvPr>
        </p:nvSpPr>
        <p:spPr/>
        <p:txBody>
          <a:bodyPr/>
          <a:lstStyle/>
          <a:p>
            <a:fld id="{A2A17EAB-8B51-5C40-8776-6683E51FA7A0}" type="slidenum">
              <a:rPr lang="en-US" smtClean="0"/>
              <a:t>17</a:t>
            </a:fld>
            <a:endParaRPr lang="en-US"/>
          </a:p>
        </p:txBody>
      </p:sp>
    </p:spTree>
    <p:extLst>
      <p:ext uri="{BB962C8B-B14F-4D97-AF65-F5344CB8AC3E}">
        <p14:creationId xmlns:p14="http://schemas.microsoft.com/office/powerpoint/2010/main" val="2026086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Outline</a:t>
            </a:r>
          </a:p>
        </p:txBody>
      </p:sp>
      <p:sp>
        <p:nvSpPr>
          <p:cNvPr id="3" name="Content Placeholder 2"/>
          <p:cNvSpPr>
            <a:spLocks noGrp="1"/>
          </p:cNvSpPr>
          <p:nvPr>
            <p:ph sz="half" idx="1"/>
          </p:nvPr>
        </p:nvSpPr>
        <p:spPr/>
        <p:txBody>
          <a:bodyPr>
            <a:normAutofit lnSpcReduction="10000"/>
          </a:bodyPr>
          <a:lstStyle/>
          <a:p>
            <a:r>
              <a:rPr lang="en-US" dirty="0"/>
              <a:t>The data subject has a claim, and the organization that collected/organized/connected the data has a claim</a:t>
            </a:r>
          </a:p>
          <a:p>
            <a:r>
              <a:rPr lang="en-US" dirty="0"/>
              <a:t>Companies employ “Dark Patterns” to ensure consumers don’t look into privacy implications</a:t>
            </a:r>
          </a:p>
          <a:p>
            <a:r>
              <a:rPr lang="en-US" dirty="0"/>
              <a:t>Brokers are not always required to even give you access to data they collect from you</a:t>
            </a:r>
          </a:p>
          <a:p>
            <a:r>
              <a:rPr lang="en-US" dirty="0"/>
              <a:t>Brokers can sell to ANYONE</a:t>
            </a:r>
          </a:p>
          <a:p>
            <a:endParaRPr lang="en-US" dirty="0"/>
          </a:p>
          <a:p>
            <a:endParaRPr lang="en-US" dirty="0"/>
          </a:p>
          <a:p>
            <a:endParaRPr lang="en-US" dirty="0"/>
          </a:p>
          <a:p>
            <a:endParaRPr lang="en-US" dirty="0"/>
          </a:p>
          <a:p>
            <a:endParaRPr lang="en-US" dirty="0"/>
          </a:p>
          <a:p>
            <a:endParaRPr lang="en-US" dirty="0"/>
          </a:p>
        </p:txBody>
      </p:sp>
      <p:sp>
        <p:nvSpPr>
          <p:cNvPr id="4" name="Content Placeholder 3"/>
          <p:cNvSpPr>
            <a:spLocks noGrp="1"/>
          </p:cNvSpPr>
          <p:nvPr>
            <p:ph sz="half" idx="2"/>
          </p:nvPr>
        </p:nvSpPr>
        <p:spPr>
          <a:xfrm>
            <a:off x="7173605" y="1874059"/>
            <a:ext cx="1655260" cy="2105262"/>
          </a:xfrm>
          <a:ln>
            <a:solidFill>
              <a:schemeClr val="bg1"/>
            </a:solidFill>
          </a:ln>
        </p:spPr>
        <p:txBody>
          <a:bodyPr anchor="ctr">
            <a:normAutofit lnSpcReduction="10000"/>
          </a:bodyPr>
          <a:lstStyle/>
          <a:p>
            <a:pPr marL="0" indent="0" algn="ctr">
              <a:buNone/>
            </a:pPr>
            <a:r>
              <a:rPr lang="en-US" dirty="0"/>
              <a:t>&lt;Graphic as big as will fit&gt;</a:t>
            </a:r>
          </a:p>
        </p:txBody>
      </p:sp>
      <p:sp>
        <p:nvSpPr>
          <p:cNvPr id="5" name="Footer Placeholder 4"/>
          <p:cNvSpPr>
            <a:spLocks noGrp="1"/>
          </p:cNvSpPr>
          <p:nvPr>
            <p:ph type="ftr" sz="quarter" idx="11"/>
          </p:nvPr>
        </p:nvSpPr>
        <p:spPr/>
        <p:txBody>
          <a:bodyPr/>
          <a:lstStyle/>
          <a:p>
            <a:r>
              <a:rPr lang="sk-SK"/>
              <a:t>© 2024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18</a:t>
            </a:fld>
            <a:endParaRPr lang="en-US"/>
          </a:p>
        </p:txBody>
      </p:sp>
      <p:sp>
        <p:nvSpPr>
          <p:cNvPr id="7" name="TextBox 6"/>
          <p:cNvSpPr txBox="1"/>
          <p:nvPr/>
        </p:nvSpPr>
        <p:spPr>
          <a:xfrm>
            <a:off x="6964318" y="361950"/>
            <a:ext cx="2179682" cy="307777"/>
          </a:xfrm>
          <a:prstGeom prst="rect">
            <a:avLst/>
          </a:prstGeom>
          <a:noFill/>
        </p:spPr>
        <p:txBody>
          <a:bodyPr wrap="square" rtlCol="0">
            <a:spAutoFit/>
          </a:bodyPr>
          <a:lstStyle/>
          <a:p>
            <a:pPr algn="r"/>
            <a:r>
              <a:rPr lang="en-US" sz="1400" dirty="0">
                <a:latin typeface="+mj-lt"/>
              </a:rPr>
              <a:t>Jack Morris</a:t>
            </a:r>
            <a:endParaRPr lang="en-US" sz="1400" dirty="0">
              <a:solidFill>
                <a:schemeClr val="tx1"/>
              </a:solidFill>
              <a:latin typeface="+mj-lt"/>
            </a:endParaRPr>
          </a:p>
        </p:txBody>
      </p:sp>
      <p:pic>
        <p:nvPicPr>
          <p:cNvPr id="1028" name="Picture 4" descr="How to Collect &amp; Use Customer Data the Right (&amp; Ethical) Way | WordStream">
            <a:extLst>
              <a:ext uri="{FF2B5EF4-FFF2-40B4-BE49-F238E27FC236}">
                <a16:creationId xmlns:a16="http://schemas.microsoft.com/office/drawing/2014/main" id="{7F9E0BB8-4219-BC86-D9F3-F7CC0937D7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5887" y="1444774"/>
            <a:ext cx="4729289" cy="284442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374AD6F-67F7-B752-B97E-13B85FFB6ED6}"/>
              </a:ext>
            </a:extLst>
          </p:cNvPr>
          <p:cNvSpPr txBox="1"/>
          <p:nvPr/>
        </p:nvSpPr>
        <p:spPr>
          <a:xfrm>
            <a:off x="4571999" y="4354513"/>
            <a:ext cx="4166647" cy="341632"/>
          </a:xfrm>
          <a:prstGeom prst="rect">
            <a:avLst/>
          </a:prstGeom>
          <a:noFill/>
        </p:spPr>
        <p:txBody>
          <a:bodyPr wrap="square" rtlCol="0">
            <a:spAutoFit/>
          </a:bodyPr>
          <a:lstStyle/>
          <a:p>
            <a:pPr>
              <a:lnSpc>
                <a:spcPct val="90000"/>
              </a:lnSpc>
            </a:pPr>
            <a:r>
              <a:rPr lang="en-US" dirty="0"/>
              <a:t>Less control as we move to the right</a:t>
            </a:r>
            <a:r>
              <a:rPr lang="en-US" dirty="0">
                <a:sym typeface="Wingdings" pitchFamily="2" charset="2"/>
              </a:rPr>
              <a:t></a:t>
            </a:r>
            <a:endParaRPr lang="en-US" dirty="0"/>
          </a:p>
        </p:txBody>
      </p:sp>
    </p:spTree>
    <p:extLst>
      <p:ext uri="{BB962C8B-B14F-4D97-AF65-F5344CB8AC3E}">
        <p14:creationId xmlns:p14="http://schemas.microsoft.com/office/powerpoint/2010/main" val="25392288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604F75-A702-D680-EB35-A04BD1D84D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15C4C7-7681-3F18-CAF8-D1FBE8FB8B31}"/>
              </a:ext>
            </a:extLst>
          </p:cNvPr>
          <p:cNvSpPr>
            <a:spLocks noGrp="1"/>
          </p:cNvSpPr>
          <p:nvPr>
            <p:ph type="title"/>
          </p:nvPr>
        </p:nvSpPr>
        <p:spPr/>
        <p:txBody>
          <a:bodyPr/>
          <a:lstStyle/>
          <a:p>
            <a:r>
              <a:rPr lang="en-US" dirty="0"/>
              <a:t>Data sold is data lost</a:t>
            </a:r>
          </a:p>
        </p:txBody>
      </p:sp>
      <p:sp>
        <p:nvSpPr>
          <p:cNvPr id="3" name="Content Placeholder 2">
            <a:extLst>
              <a:ext uri="{FF2B5EF4-FFF2-40B4-BE49-F238E27FC236}">
                <a16:creationId xmlns:a16="http://schemas.microsoft.com/office/drawing/2014/main" id="{4DD123A8-FDFD-A9A0-E141-BF43116282BC}"/>
              </a:ext>
            </a:extLst>
          </p:cNvPr>
          <p:cNvSpPr>
            <a:spLocks noGrp="1"/>
          </p:cNvSpPr>
          <p:nvPr>
            <p:ph sz="half" idx="1"/>
          </p:nvPr>
        </p:nvSpPr>
        <p:spPr/>
        <p:txBody>
          <a:bodyPr/>
          <a:lstStyle/>
          <a:p>
            <a:r>
              <a:rPr lang="en-US" dirty="0"/>
              <a:t>Personal Data [1]</a:t>
            </a:r>
          </a:p>
          <a:p>
            <a:r>
              <a:rPr lang="en-US" dirty="0"/>
              <a:t>Organizational Data [1]</a:t>
            </a:r>
          </a:p>
          <a:p>
            <a:r>
              <a:rPr lang="en-US" dirty="0"/>
              <a:t>Companies have the right to benefit[1].</a:t>
            </a:r>
          </a:p>
        </p:txBody>
      </p:sp>
      <p:sp>
        <p:nvSpPr>
          <p:cNvPr id="5" name="Footer Placeholder 4">
            <a:extLst>
              <a:ext uri="{FF2B5EF4-FFF2-40B4-BE49-F238E27FC236}">
                <a16:creationId xmlns:a16="http://schemas.microsoft.com/office/drawing/2014/main" id="{F25DB57C-910A-EA95-137B-B6CD3BBD3A3C}"/>
              </a:ext>
            </a:extLst>
          </p:cNvPr>
          <p:cNvSpPr>
            <a:spLocks noGrp="1"/>
          </p:cNvSpPr>
          <p:nvPr>
            <p:ph type="ftr" sz="quarter" idx="11"/>
          </p:nvPr>
        </p:nvSpPr>
        <p:spPr/>
        <p:txBody>
          <a:bodyPr/>
          <a:lstStyle/>
          <a:p>
            <a:r>
              <a:rPr lang="sk-SK" dirty="0"/>
              <a:t>© 2024 </a:t>
            </a:r>
            <a:r>
              <a:rPr lang="sk-SK" dirty="0" err="1"/>
              <a:t>Keith</a:t>
            </a:r>
            <a:r>
              <a:rPr lang="sk-SK" dirty="0"/>
              <a:t> A. </a:t>
            </a:r>
            <a:r>
              <a:rPr lang="sk-SK" dirty="0" err="1"/>
              <a:t>Pray</a:t>
            </a:r>
            <a:endParaRPr lang="en-US" dirty="0"/>
          </a:p>
        </p:txBody>
      </p:sp>
      <p:sp>
        <p:nvSpPr>
          <p:cNvPr id="6" name="Slide Number Placeholder 5">
            <a:extLst>
              <a:ext uri="{FF2B5EF4-FFF2-40B4-BE49-F238E27FC236}">
                <a16:creationId xmlns:a16="http://schemas.microsoft.com/office/drawing/2014/main" id="{A01AE415-AA51-5E12-48AA-AB33186F9A79}"/>
              </a:ext>
            </a:extLst>
          </p:cNvPr>
          <p:cNvSpPr>
            <a:spLocks noGrp="1"/>
          </p:cNvSpPr>
          <p:nvPr>
            <p:ph type="sldNum" sz="quarter" idx="12"/>
          </p:nvPr>
        </p:nvSpPr>
        <p:spPr/>
        <p:txBody>
          <a:bodyPr/>
          <a:lstStyle/>
          <a:p>
            <a:fld id="{A2A17EAB-8B51-5C40-8776-6683E51FA7A0}" type="slidenum">
              <a:rPr lang="en-US" smtClean="0"/>
              <a:t>19</a:t>
            </a:fld>
            <a:endParaRPr lang="en-US"/>
          </a:p>
        </p:txBody>
      </p:sp>
      <p:sp>
        <p:nvSpPr>
          <p:cNvPr id="7" name="TextBox 6">
            <a:extLst>
              <a:ext uri="{FF2B5EF4-FFF2-40B4-BE49-F238E27FC236}">
                <a16:creationId xmlns:a16="http://schemas.microsoft.com/office/drawing/2014/main" id="{5C0676A1-EFD6-1B4F-710A-F2D56351002E}"/>
              </a:ext>
            </a:extLst>
          </p:cNvPr>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Jack Morris</a:t>
            </a:r>
          </a:p>
        </p:txBody>
      </p:sp>
      <p:pic>
        <p:nvPicPr>
          <p:cNvPr id="2050" name="Picture 2" descr="Understanding Data Ownership - Data ownership: How to determine who owns your data and what rights and responsibilities they have regarding data confidentiality">
            <a:extLst>
              <a:ext uri="{FF2B5EF4-FFF2-40B4-BE49-F238E27FC236}">
                <a16:creationId xmlns:a16="http://schemas.microsoft.com/office/drawing/2014/main" id="{87CFA7C3-06C0-CAE8-803B-2BDB7278C0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7794" y="1276350"/>
            <a:ext cx="4996206" cy="280863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0DA198F-405D-1D01-48CA-4D898C17346F}"/>
              </a:ext>
            </a:extLst>
          </p:cNvPr>
          <p:cNvSpPr txBox="1"/>
          <p:nvPr/>
        </p:nvSpPr>
        <p:spPr>
          <a:xfrm>
            <a:off x="4798243" y="4468305"/>
            <a:ext cx="3940404" cy="341632"/>
          </a:xfrm>
          <a:prstGeom prst="rect">
            <a:avLst/>
          </a:prstGeom>
          <a:noFill/>
        </p:spPr>
        <p:txBody>
          <a:bodyPr wrap="square" rtlCol="0">
            <a:spAutoFit/>
          </a:bodyPr>
          <a:lstStyle/>
          <a:p>
            <a:pPr>
              <a:lnSpc>
                <a:spcPct val="90000"/>
              </a:lnSpc>
            </a:pPr>
            <a:r>
              <a:rPr lang="en-US" dirty="0"/>
              <a:t>This is idealized, and your data moves</a:t>
            </a:r>
          </a:p>
        </p:txBody>
      </p:sp>
    </p:spTree>
    <p:extLst>
      <p:ext uri="{BB962C8B-B14F-4D97-AF65-F5344CB8AC3E}">
        <p14:creationId xmlns:p14="http://schemas.microsoft.com/office/powerpoint/2010/main" val="13845404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60BC0-6B1B-FB45-BDAA-92F078D9A5E6}"/>
              </a:ext>
            </a:extLst>
          </p:cNvPr>
          <p:cNvSpPr>
            <a:spLocks noGrp="1"/>
          </p:cNvSpPr>
          <p:nvPr>
            <p:ph type="title"/>
          </p:nvPr>
        </p:nvSpPr>
        <p:spPr/>
        <p:txBody>
          <a:bodyPr/>
          <a:lstStyle/>
          <a:p>
            <a:r>
              <a:rPr lang="en-US" dirty="0"/>
              <a:t>what works well Online With Zoom</a:t>
            </a:r>
          </a:p>
        </p:txBody>
      </p:sp>
      <p:sp>
        <p:nvSpPr>
          <p:cNvPr id="3" name="Content Placeholder 2">
            <a:extLst>
              <a:ext uri="{FF2B5EF4-FFF2-40B4-BE49-F238E27FC236}">
                <a16:creationId xmlns:a16="http://schemas.microsoft.com/office/drawing/2014/main" id="{56C0F8E4-4D19-D347-A0C9-7696DE688D23}"/>
              </a:ext>
            </a:extLst>
          </p:cNvPr>
          <p:cNvSpPr>
            <a:spLocks noGrp="1"/>
          </p:cNvSpPr>
          <p:nvPr>
            <p:ph idx="1"/>
          </p:nvPr>
        </p:nvSpPr>
        <p:spPr>
          <a:xfrm>
            <a:off x="667512" y="1353312"/>
            <a:ext cx="7772400" cy="3352800"/>
          </a:xfrm>
        </p:spPr>
        <p:txBody>
          <a:bodyPr>
            <a:normAutofit/>
          </a:bodyPr>
          <a:lstStyle/>
          <a:p>
            <a:r>
              <a:rPr lang="en-US" dirty="0"/>
              <a:t>Turn your camera on</a:t>
            </a:r>
          </a:p>
          <a:p>
            <a:r>
              <a:rPr lang="en-US" dirty="0"/>
              <a:t>Sign in with First and Last Name</a:t>
            </a:r>
          </a:p>
          <a:p>
            <a:r>
              <a:rPr lang="en-US" dirty="0"/>
              <a:t>Stay muted unless you are going to speak</a:t>
            </a:r>
          </a:p>
          <a:p>
            <a:r>
              <a:rPr lang="en-US" dirty="0"/>
              <a:t>To speak use the raise your hand feature </a:t>
            </a:r>
          </a:p>
          <a:p>
            <a:r>
              <a:rPr lang="en-US" dirty="0"/>
              <a:t>To answer yes/no questions use the “yes” ”no” buttons</a:t>
            </a:r>
          </a:p>
          <a:p>
            <a:r>
              <a:rPr lang="en-US" dirty="0"/>
              <a:t>Wait until the end of student presentations to ask questions</a:t>
            </a:r>
          </a:p>
          <a:p>
            <a:pPr lvl="1"/>
            <a:r>
              <a:rPr lang="en-US" dirty="0"/>
              <a:t>Write them down so you don’t forget</a:t>
            </a:r>
          </a:p>
        </p:txBody>
      </p:sp>
      <p:sp>
        <p:nvSpPr>
          <p:cNvPr id="4" name="Footer Placeholder 3">
            <a:extLst>
              <a:ext uri="{FF2B5EF4-FFF2-40B4-BE49-F238E27FC236}">
                <a16:creationId xmlns:a16="http://schemas.microsoft.com/office/drawing/2014/main" id="{5881CB2F-E262-2841-832D-9D9241063D87}"/>
              </a:ext>
            </a:extLst>
          </p:cNvPr>
          <p:cNvSpPr>
            <a:spLocks noGrp="1"/>
          </p:cNvSpPr>
          <p:nvPr>
            <p:ph type="ftr" sz="quarter" idx="11"/>
          </p:nvPr>
        </p:nvSpPr>
        <p:spPr/>
        <p:txBody>
          <a:bodyPr/>
          <a:lstStyle/>
          <a:p>
            <a:r>
              <a:rPr lang="sk-SK"/>
              <a:t>© 2024 Keith A. Pray</a:t>
            </a:r>
            <a:endParaRPr lang="en-US" dirty="0"/>
          </a:p>
        </p:txBody>
      </p:sp>
      <p:sp>
        <p:nvSpPr>
          <p:cNvPr id="5" name="Slide Number Placeholder 4">
            <a:extLst>
              <a:ext uri="{FF2B5EF4-FFF2-40B4-BE49-F238E27FC236}">
                <a16:creationId xmlns:a16="http://schemas.microsoft.com/office/drawing/2014/main" id="{F1B0291D-315D-984F-BF54-FDD6D8484D75}"/>
              </a:ext>
            </a:extLst>
          </p:cNvPr>
          <p:cNvSpPr>
            <a:spLocks noGrp="1"/>
          </p:cNvSpPr>
          <p:nvPr>
            <p:ph type="sldNum" sz="quarter" idx="12"/>
          </p:nvPr>
        </p:nvSpPr>
        <p:spPr/>
        <p:txBody>
          <a:bodyPr/>
          <a:lstStyle/>
          <a:p>
            <a:fld id="{A2A17EAB-8B51-5C40-8776-6683E51FA7A0}" type="slidenum">
              <a:rPr lang="en-US" smtClean="0"/>
              <a:t>2</a:t>
            </a:fld>
            <a:endParaRPr lang="en-US"/>
          </a:p>
        </p:txBody>
      </p:sp>
    </p:spTree>
    <p:extLst>
      <p:ext uri="{BB962C8B-B14F-4D97-AF65-F5344CB8AC3E}">
        <p14:creationId xmlns:p14="http://schemas.microsoft.com/office/powerpoint/2010/main" val="1202851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9B14CE-682C-B65A-556D-A5DCA03781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7E4B5F-6D84-9814-95EB-83BF3DBC7574}"/>
              </a:ext>
            </a:extLst>
          </p:cNvPr>
          <p:cNvSpPr>
            <a:spLocks noGrp="1"/>
          </p:cNvSpPr>
          <p:nvPr>
            <p:ph type="title"/>
          </p:nvPr>
        </p:nvSpPr>
        <p:spPr/>
        <p:txBody>
          <a:bodyPr/>
          <a:lstStyle/>
          <a:p>
            <a:r>
              <a:rPr lang="en-US" dirty="0"/>
              <a:t>Strategies employed to keep you in the dark</a:t>
            </a:r>
          </a:p>
        </p:txBody>
      </p:sp>
      <p:sp>
        <p:nvSpPr>
          <p:cNvPr id="3" name="Content Placeholder 2">
            <a:extLst>
              <a:ext uri="{FF2B5EF4-FFF2-40B4-BE49-F238E27FC236}">
                <a16:creationId xmlns:a16="http://schemas.microsoft.com/office/drawing/2014/main" id="{A8CB4ADD-4ABC-1F50-E4B6-DD2CEC9D4471}"/>
              </a:ext>
            </a:extLst>
          </p:cNvPr>
          <p:cNvSpPr>
            <a:spLocks noGrp="1"/>
          </p:cNvSpPr>
          <p:nvPr>
            <p:ph sz="half" idx="1"/>
          </p:nvPr>
        </p:nvSpPr>
        <p:spPr/>
        <p:txBody>
          <a:bodyPr/>
          <a:lstStyle/>
          <a:p>
            <a:r>
              <a:rPr lang="en-US" dirty="0"/>
              <a:t>Websites obscure privacy options[3]</a:t>
            </a:r>
          </a:p>
          <a:p>
            <a:r>
              <a:rPr lang="en-US" dirty="0"/>
              <a:t>Privacy in the TOS (terms of service) is misleading [3]</a:t>
            </a:r>
          </a:p>
          <a:p>
            <a:r>
              <a:rPr lang="en-US" dirty="0"/>
              <a:t>Due to being so out of the way and unobtrusive, only 6% of American adults have used data removal services[2], with 51% unaware they exist</a:t>
            </a:r>
          </a:p>
          <a:p>
            <a:endParaRPr lang="en-US" dirty="0"/>
          </a:p>
          <a:p>
            <a:endParaRPr lang="en-US" dirty="0"/>
          </a:p>
          <a:p>
            <a:endParaRPr lang="en-US" dirty="0"/>
          </a:p>
          <a:p>
            <a:endParaRPr lang="en-US" dirty="0"/>
          </a:p>
        </p:txBody>
      </p:sp>
      <p:sp>
        <p:nvSpPr>
          <p:cNvPr id="4" name="Content Placeholder 3">
            <a:extLst>
              <a:ext uri="{FF2B5EF4-FFF2-40B4-BE49-F238E27FC236}">
                <a16:creationId xmlns:a16="http://schemas.microsoft.com/office/drawing/2014/main" id="{00C533A0-0486-0BF2-34A7-ABFDD2590B3F}"/>
              </a:ext>
            </a:extLst>
          </p:cNvPr>
          <p:cNvSpPr>
            <a:spLocks noGrp="1"/>
          </p:cNvSpPr>
          <p:nvPr>
            <p:ph sz="half" idx="2"/>
          </p:nvPr>
        </p:nvSpPr>
        <p:spPr>
          <a:xfrm>
            <a:off x="7271641" y="1726753"/>
            <a:ext cx="1835846" cy="2084029"/>
          </a:xfrm>
          <a:ln>
            <a:solidFill>
              <a:schemeClr val="bg1"/>
            </a:solidFill>
          </a:ln>
        </p:spPr>
        <p:txBody>
          <a:bodyPr anchor="ctr"/>
          <a:lstStyle/>
          <a:p>
            <a:pPr marL="0" indent="0" algn="ctr">
              <a:buNone/>
            </a:pPr>
            <a:r>
              <a:rPr lang="en-US" dirty="0"/>
              <a:t>&lt;G big as will fit&gt;</a:t>
            </a:r>
          </a:p>
        </p:txBody>
      </p:sp>
      <p:sp>
        <p:nvSpPr>
          <p:cNvPr id="5" name="Footer Placeholder 4">
            <a:extLst>
              <a:ext uri="{FF2B5EF4-FFF2-40B4-BE49-F238E27FC236}">
                <a16:creationId xmlns:a16="http://schemas.microsoft.com/office/drawing/2014/main" id="{203C2E16-9E9F-B064-7379-5117D73C0511}"/>
              </a:ext>
            </a:extLst>
          </p:cNvPr>
          <p:cNvSpPr>
            <a:spLocks noGrp="1"/>
          </p:cNvSpPr>
          <p:nvPr>
            <p:ph type="ftr" sz="quarter" idx="11"/>
          </p:nvPr>
        </p:nvSpPr>
        <p:spPr/>
        <p:txBody>
          <a:bodyPr/>
          <a:lstStyle/>
          <a:p>
            <a:r>
              <a:rPr lang="sk-SK"/>
              <a:t>© 2024 Keith A. Pray</a:t>
            </a:r>
            <a:endParaRPr lang="en-US" dirty="0"/>
          </a:p>
        </p:txBody>
      </p:sp>
      <p:sp>
        <p:nvSpPr>
          <p:cNvPr id="6" name="Slide Number Placeholder 5">
            <a:extLst>
              <a:ext uri="{FF2B5EF4-FFF2-40B4-BE49-F238E27FC236}">
                <a16:creationId xmlns:a16="http://schemas.microsoft.com/office/drawing/2014/main" id="{FF0AC70A-07F6-98D3-96DD-EDC14A1E5969}"/>
              </a:ext>
            </a:extLst>
          </p:cNvPr>
          <p:cNvSpPr>
            <a:spLocks noGrp="1"/>
          </p:cNvSpPr>
          <p:nvPr>
            <p:ph type="sldNum" sz="quarter" idx="12"/>
          </p:nvPr>
        </p:nvSpPr>
        <p:spPr/>
        <p:txBody>
          <a:bodyPr/>
          <a:lstStyle/>
          <a:p>
            <a:fld id="{A2A17EAB-8B51-5C40-8776-6683E51FA7A0}" type="slidenum">
              <a:rPr lang="en-US" smtClean="0"/>
              <a:t>20</a:t>
            </a:fld>
            <a:endParaRPr lang="en-US"/>
          </a:p>
        </p:txBody>
      </p:sp>
      <p:sp>
        <p:nvSpPr>
          <p:cNvPr id="7" name="TextBox 6">
            <a:extLst>
              <a:ext uri="{FF2B5EF4-FFF2-40B4-BE49-F238E27FC236}">
                <a16:creationId xmlns:a16="http://schemas.microsoft.com/office/drawing/2014/main" id="{8F92035A-279A-E907-2FCF-D93A82B04FFB}"/>
              </a:ext>
            </a:extLst>
          </p:cNvPr>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Jack Morris</a:t>
            </a:r>
          </a:p>
        </p:txBody>
      </p:sp>
      <p:pic>
        <p:nvPicPr>
          <p:cNvPr id="4100" name="Picture 4" descr="Current Usage and Awareness of Data Removal">
            <a:extLst>
              <a:ext uri="{FF2B5EF4-FFF2-40B4-BE49-F238E27FC236}">
                <a16:creationId xmlns:a16="http://schemas.microsoft.com/office/drawing/2014/main" id="{0A0B3D88-2814-24EE-80D4-06B3D69C7F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3157" y="1060706"/>
            <a:ext cx="4820843" cy="309788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C835A3F-154A-91E6-E84F-424E36A0AE63}"/>
              </a:ext>
            </a:extLst>
          </p:cNvPr>
          <p:cNvSpPr txBox="1"/>
          <p:nvPr/>
        </p:nvSpPr>
        <p:spPr>
          <a:xfrm>
            <a:off x="4911364" y="4402318"/>
            <a:ext cx="3733799" cy="590931"/>
          </a:xfrm>
          <a:prstGeom prst="rect">
            <a:avLst/>
          </a:prstGeom>
          <a:noFill/>
        </p:spPr>
        <p:txBody>
          <a:bodyPr wrap="square" rtlCol="0">
            <a:spAutoFit/>
          </a:bodyPr>
          <a:lstStyle/>
          <a:p>
            <a:pPr>
              <a:lnSpc>
                <a:spcPct val="90000"/>
              </a:lnSpc>
            </a:pPr>
            <a:r>
              <a:rPr lang="en-US" dirty="0"/>
              <a:t>Service only removes info already out there</a:t>
            </a:r>
          </a:p>
        </p:txBody>
      </p:sp>
    </p:spTree>
    <p:extLst>
      <p:ext uri="{BB962C8B-B14F-4D97-AF65-F5344CB8AC3E}">
        <p14:creationId xmlns:p14="http://schemas.microsoft.com/office/powerpoint/2010/main" val="21805779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FCC4E4-C497-27F2-6CE7-57BE0563E5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3CC8E6-72E9-7BD3-AAD5-9A6B91F75675}"/>
              </a:ext>
            </a:extLst>
          </p:cNvPr>
          <p:cNvSpPr>
            <a:spLocks noGrp="1"/>
          </p:cNvSpPr>
          <p:nvPr>
            <p:ph type="title"/>
          </p:nvPr>
        </p:nvSpPr>
        <p:spPr/>
        <p:txBody>
          <a:bodyPr/>
          <a:lstStyle/>
          <a:p>
            <a:r>
              <a:rPr lang="en-US" dirty="0"/>
              <a:t>Lack of Broker oversight</a:t>
            </a:r>
          </a:p>
        </p:txBody>
      </p:sp>
      <p:sp>
        <p:nvSpPr>
          <p:cNvPr id="3" name="Content Placeholder 2">
            <a:extLst>
              <a:ext uri="{FF2B5EF4-FFF2-40B4-BE49-F238E27FC236}">
                <a16:creationId xmlns:a16="http://schemas.microsoft.com/office/drawing/2014/main" id="{0D6B648F-9B42-8B37-212B-B40D0A759320}"/>
              </a:ext>
            </a:extLst>
          </p:cNvPr>
          <p:cNvSpPr>
            <a:spLocks noGrp="1"/>
          </p:cNvSpPr>
          <p:nvPr>
            <p:ph sz="half" idx="1"/>
          </p:nvPr>
        </p:nvSpPr>
        <p:spPr/>
        <p:txBody>
          <a:bodyPr/>
          <a:lstStyle/>
          <a:p>
            <a:r>
              <a:rPr lang="en-US" dirty="0"/>
              <a:t>540 data brokers on state registries in 2022, but only 4 states have these registries [4]</a:t>
            </a:r>
          </a:p>
          <a:p>
            <a:r>
              <a:rPr lang="en-US" dirty="0"/>
              <a:t>Brokers not required to disclose any of their data[5]</a:t>
            </a:r>
          </a:p>
          <a:p>
            <a:r>
              <a:rPr lang="en-US" dirty="0"/>
              <a:t>Opt-out options are not a requirement to be provided [5]</a:t>
            </a:r>
          </a:p>
          <a:p>
            <a:endParaRPr lang="en-US" dirty="0"/>
          </a:p>
          <a:p>
            <a:endParaRPr lang="en-US" dirty="0"/>
          </a:p>
        </p:txBody>
      </p:sp>
      <p:sp>
        <p:nvSpPr>
          <p:cNvPr id="5" name="Footer Placeholder 4">
            <a:extLst>
              <a:ext uri="{FF2B5EF4-FFF2-40B4-BE49-F238E27FC236}">
                <a16:creationId xmlns:a16="http://schemas.microsoft.com/office/drawing/2014/main" id="{78AF29B9-40B6-12BD-6226-C475685B051B}"/>
              </a:ext>
            </a:extLst>
          </p:cNvPr>
          <p:cNvSpPr>
            <a:spLocks noGrp="1"/>
          </p:cNvSpPr>
          <p:nvPr>
            <p:ph type="ftr" sz="quarter" idx="11"/>
          </p:nvPr>
        </p:nvSpPr>
        <p:spPr/>
        <p:txBody>
          <a:bodyPr/>
          <a:lstStyle/>
          <a:p>
            <a:r>
              <a:rPr lang="sk-SK"/>
              <a:t>© 2024 Keith A. Pray</a:t>
            </a:r>
            <a:endParaRPr lang="en-US" dirty="0"/>
          </a:p>
        </p:txBody>
      </p:sp>
      <p:sp>
        <p:nvSpPr>
          <p:cNvPr id="6" name="Slide Number Placeholder 5">
            <a:extLst>
              <a:ext uri="{FF2B5EF4-FFF2-40B4-BE49-F238E27FC236}">
                <a16:creationId xmlns:a16="http://schemas.microsoft.com/office/drawing/2014/main" id="{922CBABA-D047-C573-7539-ADCB9A1E2D51}"/>
              </a:ext>
            </a:extLst>
          </p:cNvPr>
          <p:cNvSpPr>
            <a:spLocks noGrp="1"/>
          </p:cNvSpPr>
          <p:nvPr>
            <p:ph type="sldNum" sz="quarter" idx="12"/>
          </p:nvPr>
        </p:nvSpPr>
        <p:spPr/>
        <p:txBody>
          <a:bodyPr/>
          <a:lstStyle/>
          <a:p>
            <a:fld id="{A2A17EAB-8B51-5C40-8776-6683E51FA7A0}" type="slidenum">
              <a:rPr lang="en-US" smtClean="0"/>
              <a:t>21</a:t>
            </a:fld>
            <a:endParaRPr lang="en-US"/>
          </a:p>
        </p:txBody>
      </p:sp>
      <p:sp>
        <p:nvSpPr>
          <p:cNvPr id="7" name="TextBox 6">
            <a:extLst>
              <a:ext uri="{FF2B5EF4-FFF2-40B4-BE49-F238E27FC236}">
                <a16:creationId xmlns:a16="http://schemas.microsoft.com/office/drawing/2014/main" id="{01BA5E30-E575-FE3B-D639-754B562F7F5D}"/>
              </a:ext>
            </a:extLst>
          </p:cNvPr>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Jack Morris</a:t>
            </a:r>
          </a:p>
        </p:txBody>
      </p:sp>
      <p:pic>
        <p:nvPicPr>
          <p:cNvPr id="3074" name="Picture 2" descr="Opt-In vs Opt-Out: Differences and Examples - CookieYes">
            <a:extLst>
              <a:ext uri="{FF2B5EF4-FFF2-40B4-BE49-F238E27FC236}">
                <a16:creationId xmlns:a16="http://schemas.microsoft.com/office/drawing/2014/main" id="{4ADC55F0-0A46-03D3-88FE-BD9428853E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9683" y="971125"/>
            <a:ext cx="3893020" cy="203878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Opt In vs. Opt Out: How Are They Different">
            <a:extLst>
              <a:ext uri="{FF2B5EF4-FFF2-40B4-BE49-F238E27FC236}">
                <a16:creationId xmlns:a16="http://schemas.microsoft.com/office/drawing/2014/main" id="{1639FE7E-E403-65E8-2887-DE047314D1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9684" y="3126761"/>
            <a:ext cx="3893020" cy="1960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40874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CF0E15-64DA-976D-636E-2F3D764321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368E96-A623-DDFA-6294-2B1F17A8A6EA}"/>
              </a:ext>
            </a:extLst>
          </p:cNvPr>
          <p:cNvSpPr>
            <a:spLocks noGrp="1"/>
          </p:cNvSpPr>
          <p:nvPr>
            <p:ph type="title"/>
          </p:nvPr>
        </p:nvSpPr>
        <p:spPr/>
        <p:txBody>
          <a:bodyPr/>
          <a:lstStyle/>
          <a:p>
            <a:r>
              <a:rPr lang="en-US" dirty="0"/>
              <a:t>Lack of Broker Integrity</a:t>
            </a:r>
          </a:p>
        </p:txBody>
      </p:sp>
      <p:sp>
        <p:nvSpPr>
          <p:cNvPr id="3" name="Content Placeholder 2">
            <a:extLst>
              <a:ext uri="{FF2B5EF4-FFF2-40B4-BE49-F238E27FC236}">
                <a16:creationId xmlns:a16="http://schemas.microsoft.com/office/drawing/2014/main" id="{E83CA1B4-5D9C-4F65-351A-4E80AF9CF005}"/>
              </a:ext>
            </a:extLst>
          </p:cNvPr>
          <p:cNvSpPr>
            <a:spLocks noGrp="1"/>
          </p:cNvSpPr>
          <p:nvPr>
            <p:ph sz="half" idx="1"/>
          </p:nvPr>
        </p:nvSpPr>
        <p:spPr/>
        <p:txBody>
          <a:bodyPr/>
          <a:lstStyle/>
          <a:p>
            <a:r>
              <a:rPr lang="en-US" dirty="0"/>
              <a:t>Only new broad regulations on who data brokers can sell to[7]</a:t>
            </a:r>
          </a:p>
          <a:p>
            <a:r>
              <a:rPr lang="en-US" dirty="0"/>
              <a:t>Once your personal data leaves the data broker’s hands, it can be used for anything[6]</a:t>
            </a:r>
          </a:p>
        </p:txBody>
      </p:sp>
      <p:sp>
        <p:nvSpPr>
          <p:cNvPr id="5" name="Footer Placeholder 4">
            <a:extLst>
              <a:ext uri="{FF2B5EF4-FFF2-40B4-BE49-F238E27FC236}">
                <a16:creationId xmlns:a16="http://schemas.microsoft.com/office/drawing/2014/main" id="{EFBFD92A-C70E-5B01-48AF-72118749D0C4}"/>
              </a:ext>
            </a:extLst>
          </p:cNvPr>
          <p:cNvSpPr>
            <a:spLocks noGrp="1"/>
          </p:cNvSpPr>
          <p:nvPr>
            <p:ph type="ftr" sz="quarter" idx="11"/>
          </p:nvPr>
        </p:nvSpPr>
        <p:spPr/>
        <p:txBody>
          <a:bodyPr/>
          <a:lstStyle/>
          <a:p>
            <a:r>
              <a:rPr lang="sk-SK"/>
              <a:t>© 2024 Keith A. Pray</a:t>
            </a:r>
            <a:endParaRPr lang="en-US" dirty="0"/>
          </a:p>
        </p:txBody>
      </p:sp>
      <p:sp>
        <p:nvSpPr>
          <p:cNvPr id="6" name="Slide Number Placeholder 5">
            <a:extLst>
              <a:ext uri="{FF2B5EF4-FFF2-40B4-BE49-F238E27FC236}">
                <a16:creationId xmlns:a16="http://schemas.microsoft.com/office/drawing/2014/main" id="{3448ED4C-ADEE-47AE-EA85-42F503171601}"/>
              </a:ext>
            </a:extLst>
          </p:cNvPr>
          <p:cNvSpPr>
            <a:spLocks noGrp="1"/>
          </p:cNvSpPr>
          <p:nvPr>
            <p:ph type="sldNum" sz="quarter" idx="12"/>
          </p:nvPr>
        </p:nvSpPr>
        <p:spPr/>
        <p:txBody>
          <a:bodyPr/>
          <a:lstStyle/>
          <a:p>
            <a:fld id="{A2A17EAB-8B51-5C40-8776-6683E51FA7A0}" type="slidenum">
              <a:rPr lang="en-US" smtClean="0"/>
              <a:t>22</a:t>
            </a:fld>
            <a:endParaRPr lang="en-US"/>
          </a:p>
        </p:txBody>
      </p:sp>
      <p:sp>
        <p:nvSpPr>
          <p:cNvPr id="7" name="TextBox 6">
            <a:extLst>
              <a:ext uri="{FF2B5EF4-FFF2-40B4-BE49-F238E27FC236}">
                <a16:creationId xmlns:a16="http://schemas.microsoft.com/office/drawing/2014/main" id="{148FBB6B-69BE-4326-11E4-49287FB5188E}"/>
              </a:ext>
            </a:extLst>
          </p:cNvPr>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Jack Morris</a:t>
            </a:r>
          </a:p>
        </p:txBody>
      </p:sp>
      <p:pic>
        <p:nvPicPr>
          <p:cNvPr id="5122" name="Picture 2" descr="Data Brokers Are Tracking And Selling Your Data Without Your Consent -  Here's What To Do About It [2019 Report]">
            <a:extLst>
              <a:ext uri="{FF2B5EF4-FFF2-40B4-BE49-F238E27FC236}">
                <a16:creationId xmlns:a16="http://schemas.microsoft.com/office/drawing/2014/main" id="{114668A0-5059-AFAA-7CDB-961A844257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8619" y="3329961"/>
            <a:ext cx="5361962" cy="166723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E5D5D433-BF2E-CB26-CB6D-AB12FF299154}"/>
              </a:ext>
            </a:extLst>
          </p:cNvPr>
          <p:cNvSpPr txBox="1"/>
          <p:nvPr/>
        </p:nvSpPr>
        <p:spPr>
          <a:xfrm>
            <a:off x="4419600" y="1351874"/>
            <a:ext cx="4595566" cy="923330"/>
          </a:xfrm>
          <a:prstGeom prst="rect">
            <a:avLst/>
          </a:prstGeom>
          <a:noFill/>
        </p:spPr>
        <p:txBody>
          <a:bodyPr wrap="square">
            <a:spAutoFit/>
          </a:bodyPr>
          <a:lstStyle/>
          <a:p>
            <a:pPr marL="285750" indent="-285750">
              <a:buFont typeface="Arial" panose="020B0604020202020204" pitchFamily="34" charset="0"/>
              <a:buChar char="•"/>
            </a:pPr>
            <a:r>
              <a:rPr lang="en-US" dirty="0"/>
              <a:t>Stalkers and abusers have free reign over their victim’s information[6] to further their abuse</a:t>
            </a:r>
          </a:p>
        </p:txBody>
      </p:sp>
    </p:spTree>
    <p:extLst>
      <p:ext uri="{BB962C8B-B14F-4D97-AF65-F5344CB8AC3E}">
        <p14:creationId xmlns:p14="http://schemas.microsoft.com/office/powerpoint/2010/main" val="20241998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26F66A-AF89-D775-9F50-0598858F0A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6A2BBA-4F3C-1A38-F753-95715621BED3}"/>
              </a:ext>
            </a:extLst>
          </p:cNvPr>
          <p:cNvSpPr>
            <a:spLocks noGrp="1"/>
          </p:cNvSpPr>
          <p:nvPr>
            <p:ph type="title"/>
          </p:nvPr>
        </p:nvSpPr>
        <p:spPr/>
        <p:txBody>
          <a:bodyPr/>
          <a:lstStyle/>
          <a:p>
            <a:r>
              <a:rPr lang="en-US" dirty="0"/>
              <a:t>Ideas for improvement</a:t>
            </a:r>
          </a:p>
        </p:txBody>
      </p:sp>
      <p:sp>
        <p:nvSpPr>
          <p:cNvPr id="3" name="Content Placeholder 2">
            <a:extLst>
              <a:ext uri="{FF2B5EF4-FFF2-40B4-BE49-F238E27FC236}">
                <a16:creationId xmlns:a16="http://schemas.microsoft.com/office/drawing/2014/main" id="{B8636C75-8810-F527-0354-EEE6D14799E7}"/>
              </a:ext>
            </a:extLst>
          </p:cNvPr>
          <p:cNvSpPr>
            <a:spLocks noGrp="1"/>
          </p:cNvSpPr>
          <p:nvPr>
            <p:ph sz="half" idx="1"/>
          </p:nvPr>
        </p:nvSpPr>
        <p:spPr>
          <a:xfrm>
            <a:off x="2580587" y="1366494"/>
            <a:ext cx="3733800" cy="3352800"/>
          </a:xfrm>
        </p:spPr>
        <p:txBody>
          <a:bodyPr/>
          <a:lstStyle/>
          <a:p>
            <a:r>
              <a:rPr lang="en-US" dirty="0"/>
              <a:t>More regulation:</a:t>
            </a:r>
          </a:p>
          <a:p>
            <a:pPr lvl="1"/>
            <a:r>
              <a:rPr lang="en-US" dirty="0"/>
              <a:t>Who brokers can sell to</a:t>
            </a:r>
          </a:p>
          <a:p>
            <a:pPr lvl="1"/>
            <a:r>
              <a:rPr lang="en-US" dirty="0"/>
              <a:t>What brokers can sell</a:t>
            </a:r>
          </a:p>
          <a:p>
            <a:r>
              <a:rPr lang="en-US" dirty="0"/>
              <a:t>A comprehensive record of who buys</a:t>
            </a:r>
          </a:p>
          <a:p>
            <a:r>
              <a:rPr lang="en-US" dirty="0"/>
              <a:t>Clear and explicit opt-out for all</a:t>
            </a:r>
          </a:p>
          <a:p>
            <a:pPr lvl="1"/>
            <a:r>
              <a:rPr lang="en-US" dirty="0"/>
              <a:t>Reduction of dark patterns</a:t>
            </a:r>
          </a:p>
          <a:p>
            <a:pPr lvl="1"/>
            <a:endParaRPr lang="en-US" dirty="0"/>
          </a:p>
          <a:p>
            <a:endParaRPr lang="en-US" dirty="0"/>
          </a:p>
        </p:txBody>
      </p:sp>
      <p:sp>
        <p:nvSpPr>
          <p:cNvPr id="5" name="Footer Placeholder 4">
            <a:extLst>
              <a:ext uri="{FF2B5EF4-FFF2-40B4-BE49-F238E27FC236}">
                <a16:creationId xmlns:a16="http://schemas.microsoft.com/office/drawing/2014/main" id="{413D6B51-D8CD-CFC4-1B80-69C41A846F5F}"/>
              </a:ext>
            </a:extLst>
          </p:cNvPr>
          <p:cNvSpPr>
            <a:spLocks noGrp="1"/>
          </p:cNvSpPr>
          <p:nvPr>
            <p:ph type="ftr" sz="quarter" idx="11"/>
          </p:nvPr>
        </p:nvSpPr>
        <p:spPr/>
        <p:txBody>
          <a:bodyPr/>
          <a:lstStyle/>
          <a:p>
            <a:r>
              <a:rPr lang="sk-SK"/>
              <a:t>© 2024 Keith A. Pray</a:t>
            </a:r>
            <a:endParaRPr lang="en-US" dirty="0"/>
          </a:p>
        </p:txBody>
      </p:sp>
      <p:sp>
        <p:nvSpPr>
          <p:cNvPr id="6" name="Slide Number Placeholder 5">
            <a:extLst>
              <a:ext uri="{FF2B5EF4-FFF2-40B4-BE49-F238E27FC236}">
                <a16:creationId xmlns:a16="http://schemas.microsoft.com/office/drawing/2014/main" id="{BEEDCE6B-7E74-9D3A-7B9D-EBC7A5FCB2C5}"/>
              </a:ext>
            </a:extLst>
          </p:cNvPr>
          <p:cNvSpPr>
            <a:spLocks noGrp="1"/>
          </p:cNvSpPr>
          <p:nvPr>
            <p:ph type="sldNum" sz="quarter" idx="12"/>
          </p:nvPr>
        </p:nvSpPr>
        <p:spPr/>
        <p:txBody>
          <a:bodyPr/>
          <a:lstStyle/>
          <a:p>
            <a:fld id="{A2A17EAB-8B51-5C40-8776-6683E51FA7A0}" type="slidenum">
              <a:rPr lang="en-US" smtClean="0"/>
              <a:t>23</a:t>
            </a:fld>
            <a:endParaRPr lang="en-US"/>
          </a:p>
        </p:txBody>
      </p:sp>
      <p:sp>
        <p:nvSpPr>
          <p:cNvPr id="7" name="TextBox 6">
            <a:extLst>
              <a:ext uri="{FF2B5EF4-FFF2-40B4-BE49-F238E27FC236}">
                <a16:creationId xmlns:a16="http://schemas.microsoft.com/office/drawing/2014/main" id="{459A56D7-78BE-AB27-BAC2-B07CB6B9E061}"/>
              </a:ext>
            </a:extLst>
          </p:cNvPr>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Jack Morris</a:t>
            </a:r>
          </a:p>
        </p:txBody>
      </p:sp>
    </p:spTree>
    <p:extLst>
      <p:ext uri="{BB962C8B-B14F-4D97-AF65-F5344CB8AC3E}">
        <p14:creationId xmlns:p14="http://schemas.microsoft.com/office/powerpoint/2010/main" val="1248738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a:xfrm>
            <a:off x="0" y="1035780"/>
            <a:ext cx="9144000" cy="3961415"/>
          </a:xfrm>
        </p:spPr>
        <p:txBody>
          <a:bodyPr lIns="91440">
            <a:normAutofit fontScale="55000" lnSpcReduction="20000"/>
          </a:bodyPr>
          <a:lstStyle/>
          <a:p>
            <a:pPr marL="0" indent="0">
              <a:lnSpc>
                <a:spcPct val="120000"/>
              </a:lnSpc>
              <a:spcBef>
                <a:spcPts val="600"/>
              </a:spcBef>
              <a:buNone/>
            </a:pPr>
            <a:r>
              <a:rPr lang="en-US" dirty="0"/>
              <a:t>[1] </a:t>
            </a:r>
            <a:r>
              <a:rPr lang="en-US" dirty="0" err="1"/>
              <a:t>FasterCapital</a:t>
            </a:r>
            <a:r>
              <a:rPr lang="en-US" dirty="0"/>
              <a:t>, Data ownership: How to determine who owns your data and what rights and responsibilities they have regarding data confidentiality, (</a:t>
            </a:r>
            <a:r>
              <a:rPr lang="en-US" dirty="0" err="1"/>
              <a:t>FasterCapital</a:t>
            </a:r>
            <a:r>
              <a:rPr lang="en-US" dirty="0"/>
              <a:t>, 11 Jun 2024) </a:t>
            </a:r>
            <a:r>
              <a:rPr lang="en-US" dirty="0">
                <a:hlinkClick r:id="rId2"/>
              </a:rPr>
              <a:t>https://fastercapital.com/content/Data-ownership--How-to-determine-who-owns-your-data-and-what-rights-and-responsibilities-they-have-regarding-data-confidentiality.html#Who-Owns-Your-Data-</a:t>
            </a:r>
            <a:r>
              <a:rPr lang="en-US" dirty="0"/>
              <a:t> (</a:t>
            </a:r>
            <a:r>
              <a:rPr lang="en-US" dirty="0" err="1"/>
              <a:t>sep</a:t>
            </a:r>
            <a:r>
              <a:rPr lang="en-US" dirty="0"/>
              <a:t> 10 2024)</a:t>
            </a:r>
          </a:p>
          <a:p>
            <a:pPr marL="0" indent="0">
              <a:lnSpc>
                <a:spcPct val="120000"/>
              </a:lnSpc>
              <a:spcBef>
                <a:spcPts val="600"/>
              </a:spcBef>
              <a:buNone/>
            </a:pPr>
            <a:r>
              <a:rPr lang="en-US" dirty="0"/>
              <a:t>[2] Brett Cruz, Despite Growing Concerns About Data Privacy, Only 6% of American Adults Have Used Data Removal Services, (</a:t>
            </a:r>
            <a:r>
              <a:rPr lang="en-US" dirty="0" err="1"/>
              <a:t>Security.org</a:t>
            </a:r>
            <a:r>
              <a:rPr lang="en-US" dirty="0"/>
              <a:t>, may 10 2024) </a:t>
            </a:r>
            <a:r>
              <a:rPr lang="en-US" dirty="0">
                <a:hlinkClick r:id="rId3"/>
              </a:rPr>
              <a:t>https://www.security.org/resources/data-removal-service-usage-study/</a:t>
            </a:r>
            <a:r>
              <a:rPr lang="en-US" dirty="0"/>
              <a:t> (</a:t>
            </a:r>
            <a:r>
              <a:rPr lang="en-US" dirty="0" err="1"/>
              <a:t>sep</a:t>
            </a:r>
            <a:r>
              <a:rPr lang="en-US" dirty="0"/>
              <a:t> 10 2024)</a:t>
            </a:r>
          </a:p>
          <a:p>
            <a:pPr marL="0" indent="0">
              <a:lnSpc>
                <a:spcPct val="120000"/>
              </a:lnSpc>
              <a:spcBef>
                <a:spcPts val="600"/>
              </a:spcBef>
              <a:buNone/>
            </a:pPr>
            <a:r>
              <a:rPr lang="en-US" dirty="0"/>
              <a:t>[3] FTC, Bringing Dark Patterns to Light(</a:t>
            </a:r>
            <a:r>
              <a:rPr lang="en-US" dirty="0" err="1"/>
              <a:t>ftc.gov</a:t>
            </a:r>
            <a:r>
              <a:rPr lang="en-US" dirty="0"/>
              <a:t>, September 2022) </a:t>
            </a:r>
            <a:r>
              <a:rPr lang="en-US" dirty="0">
                <a:hlinkClick r:id="rId4"/>
              </a:rPr>
              <a:t>https://www.ftc.gov/system/files/ftc_gov/pdf/P214800%20Dark%20Patterns%20Report%209.14.2022%20-%20FINAL.pdf</a:t>
            </a:r>
            <a:r>
              <a:rPr lang="en-US" dirty="0"/>
              <a:t> (</a:t>
            </a:r>
            <a:r>
              <a:rPr lang="en-US" dirty="0" err="1"/>
              <a:t>sep</a:t>
            </a:r>
            <a:r>
              <a:rPr lang="en-US" dirty="0"/>
              <a:t> 10 2024)</a:t>
            </a:r>
          </a:p>
          <a:p>
            <a:pPr marL="0" indent="0">
              <a:lnSpc>
                <a:spcPct val="120000"/>
              </a:lnSpc>
              <a:spcBef>
                <a:spcPts val="600"/>
              </a:spcBef>
              <a:buNone/>
            </a:pPr>
            <a:r>
              <a:rPr lang="en-US" dirty="0"/>
              <a:t>[4] </a:t>
            </a:r>
            <a:r>
              <a:rPr lang="en-US" dirty="0" err="1"/>
              <a:t>PrivacyRights.org</a:t>
            </a:r>
            <a:r>
              <a:rPr lang="en-US" dirty="0"/>
              <a:t>, Registered Data Brokers in the United States: 2021 (</a:t>
            </a:r>
            <a:r>
              <a:rPr lang="en-US" dirty="0" err="1"/>
              <a:t>PrivacyRights.org</a:t>
            </a:r>
            <a:r>
              <a:rPr lang="en-US" dirty="0"/>
              <a:t>, Feb 22nd 2022) </a:t>
            </a:r>
            <a:r>
              <a:rPr lang="en-US" dirty="0">
                <a:hlinkClick r:id="rId5"/>
              </a:rPr>
              <a:t>https://privacyrights.org/resources/registered-data-brokers-united-states-2021</a:t>
            </a:r>
            <a:r>
              <a:rPr lang="en-US" dirty="0"/>
              <a:t> (</a:t>
            </a:r>
            <a:r>
              <a:rPr lang="en-US" dirty="0" err="1"/>
              <a:t>sep</a:t>
            </a:r>
            <a:r>
              <a:rPr lang="en-US" dirty="0"/>
              <a:t> 10</a:t>
            </a:r>
            <a:r>
              <a:rPr lang="en-US" baseline="30000" dirty="0"/>
              <a:t>th</a:t>
            </a:r>
            <a:r>
              <a:rPr lang="en-US" dirty="0"/>
              <a:t> 2024)</a:t>
            </a:r>
          </a:p>
          <a:p>
            <a:pPr marL="0" indent="0">
              <a:lnSpc>
                <a:spcPct val="120000"/>
              </a:lnSpc>
              <a:spcBef>
                <a:spcPts val="600"/>
              </a:spcBef>
              <a:buNone/>
            </a:pPr>
            <a:r>
              <a:rPr lang="en-US" dirty="0"/>
              <a:t>[5] Steven Melendez and Alex Pasternack, Here are the Data Brokers Quietly </a:t>
            </a:r>
            <a:r>
              <a:rPr lang="en-US" dirty="0" err="1"/>
              <a:t>Buysing</a:t>
            </a:r>
            <a:r>
              <a:rPr lang="en-US" dirty="0"/>
              <a:t> and Selling Your Information (Fast Company, march 2</a:t>
            </a:r>
            <a:r>
              <a:rPr lang="en-US" baseline="30000" dirty="0"/>
              <a:t>nd</a:t>
            </a:r>
            <a:r>
              <a:rPr lang="en-US" dirty="0"/>
              <a:t> 2019) </a:t>
            </a:r>
            <a:r>
              <a:rPr lang="en-US" dirty="0">
                <a:hlinkClick r:id="rId6"/>
              </a:rPr>
              <a:t>https://www.fastcompany.com/90310803/here-are-the-data-brokers-quietly-buying-and-selling-your-personal-information</a:t>
            </a:r>
            <a:r>
              <a:rPr lang="en-US" dirty="0"/>
              <a:t> (</a:t>
            </a:r>
            <a:r>
              <a:rPr lang="en-US" dirty="0" err="1"/>
              <a:t>sep</a:t>
            </a:r>
            <a:r>
              <a:rPr lang="en-US" dirty="0"/>
              <a:t> 10</a:t>
            </a:r>
            <a:r>
              <a:rPr lang="en-US" baseline="30000" dirty="0"/>
              <a:t>th</a:t>
            </a:r>
            <a:r>
              <a:rPr lang="en-US" dirty="0"/>
              <a:t> 2024)</a:t>
            </a:r>
          </a:p>
          <a:p>
            <a:pPr marL="0" indent="0">
              <a:lnSpc>
                <a:spcPct val="120000"/>
              </a:lnSpc>
              <a:spcBef>
                <a:spcPts val="600"/>
              </a:spcBef>
              <a:buNone/>
            </a:pPr>
            <a:r>
              <a:rPr lang="en-US" dirty="0"/>
              <a:t>[6] Justin Sherman,</a:t>
            </a:r>
            <a:r>
              <a:rPr lang="en-US" b="1" dirty="0"/>
              <a:t> </a:t>
            </a:r>
            <a:r>
              <a:rPr lang="en-US" dirty="0"/>
              <a:t>People Search Data Brokers, Stalking, and ‘Publicly Available Information’ Carve-Outs (</a:t>
            </a:r>
            <a:r>
              <a:rPr lang="en-US" dirty="0" err="1"/>
              <a:t>Lawfaremedia.org</a:t>
            </a:r>
            <a:r>
              <a:rPr lang="en-US" dirty="0"/>
              <a:t>, Oct 30</a:t>
            </a:r>
            <a:r>
              <a:rPr lang="en-US" baseline="30000" dirty="0"/>
              <a:t>th</a:t>
            </a:r>
            <a:r>
              <a:rPr lang="en-US" dirty="0"/>
              <a:t> 2023) </a:t>
            </a:r>
            <a:r>
              <a:rPr lang="en-US" dirty="0">
                <a:hlinkClick r:id="rId7"/>
              </a:rPr>
              <a:t>https://www.lawfaremedia.org/article/people-search-data-brokers-stalking-and-publicly-available-information-carve-outs</a:t>
            </a:r>
            <a:r>
              <a:rPr lang="en-US" dirty="0"/>
              <a:t> (</a:t>
            </a:r>
            <a:r>
              <a:rPr lang="en-US" dirty="0" err="1"/>
              <a:t>sep</a:t>
            </a:r>
            <a:r>
              <a:rPr lang="en-US" dirty="0"/>
              <a:t> 10</a:t>
            </a:r>
            <a:r>
              <a:rPr lang="en-US" baseline="30000" dirty="0"/>
              <a:t>th</a:t>
            </a:r>
            <a:r>
              <a:rPr lang="en-US" dirty="0"/>
              <a:t> 2024)</a:t>
            </a:r>
          </a:p>
          <a:p>
            <a:pPr marL="0" indent="0">
              <a:lnSpc>
                <a:spcPct val="120000"/>
              </a:lnSpc>
              <a:spcBef>
                <a:spcPts val="600"/>
              </a:spcBef>
              <a:buNone/>
            </a:pPr>
            <a:r>
              <a:rPr lang="en-US" dirty="0"/>
              <a:t>[7] </a:t>
            </a:r>
            <a:r>
              <a:rPr lang="en-US" dirty="0" err="1"/>
              <a:t>Wiley.law</a:t>
            </a:r>
            <a:r>
              <a:rPr lang="en-US" dirty="0"/>
              <a:t>, New Federal Data Broker Law Will Restrict Certain Foreign Data Sales Effective June 23 (</a:t>
            </a:r>
            <a:r>
              <a:rPr lang="en-US" dirty="0" err="1"/>
              <a:t>Wiley.law</a:t>
            </a:r>
            <a:r>
              <a:rPr lang="en-US" dirty="0"/>
              <a:t>, May 7</a:t>
            </a:r>
            <a:r>
              <a:rPr lang="en-US" baseline="30000" dirty="0"/>
              <a:t>th</a:t>
            </a:r>
            <a:r>
              <a:rPr lang="en-US" dirty="0"/>
              <a:t> 2024) </a:t>
            </a:r>
            <a:r>
              <a:rPr lang="en-US" dirty="0">
                <a:hlinkClick r:id="rId8"/>
              </a:rPr>
              <a:t>https://www.wiley.law/alert-New-Federal-Data-Broker-Law-Will-Restrict-Certain-Foreign-Data-Sales-Effective-June-23</a:t>
            </a:r>
            <a:r>
              <a:rPr lang="en-US" dirty="0"/>
              <a:t> (</a:t>
            </a:r>
            <a:r>
              <a:rPr lang="en-US" dirty="0" err="1"/>
              <a:t>sep</a:t>
            </a:r>
            <a:r>
              <a:rPr lang="en-US" dirty="0"/>
              <a:t> 10</a:t>
            </a:r>
            <a:r>
              <a:rPr lang="en-US" baseline="30000" dirty="0"/>
              <a:t>th</a:t>
            </a:r>
            <a:r>
              <a:rPr lang="en-US" dirty="0"/>
              <a:t> 2024)</a:t>
            </a:r>
          </a:p>
        </p:txBody>
      </p:sp>
      <p:sp>
        <p:nvSpPr>
          <p:cNvPr id="4" name="Footer Placeholder 3"/>
          <p:cNvSpPr>
            <a:spLocks noGrp="1"/>
          </p:cNvSpPr>
          <p:nvPr>
            <p:ph type="ftr" sz="quarter" idx="11"/>
          </p:nvPr>
        </p:nvSpPr>
        <p:spPr/>
        <p:txBody>
          <a:bodyPr/>
          <a:lstStyle/>
          <a:p>
            <a:r>
              <a:rPr lang="sk-SK"/>
              <a:t>© 2024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24</a:t>
            </a:fld>
            <a:endParaRPr lang="en-US"/>
          </a:p>
        </p:txBody>
      </p:sp>
      <p:sp>
        <p:nvSpPr>
          <p:cNvPr id="6" name="TextBox 5"/>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Jack Morris</a:t>
            </a:r>
          </a:p>
        </p:txBody>
      </p:sp>
    </p:spTree>
    <p:extLst>
      <p:ext uri="{BB962C8B-B14F-4D97-AF65-F5344CB8AC3E}">
        <p14:creationId xmlns:p14="http://schemas.microsoft.com/office/powerpoint/2010/main" val="38797386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B4D9C-AE86-E14D-BE53-A2EF34300D01}"/>
              </a:ext>
            </a:extLst>
          </p:cNvPr>
          <p:cNvSpPr>
            <a:spLocks noGrp="1"/>
          </p:cNvSpPr>
          <p:nvPr>
            <p:ph type="title"/>
          </p:nvPr>
        </p:nvSpPr>
        <p:spPr/>
        <p:txBody>
          <a:bodyPr/>
          <a:lstStyle/>
          <a:p>
            <a:r>
              <a:rPr lang="en-US" dirty="0"/>
              <a:t>Consensual Data mining</a:t>
            </a:r>
          </a:p>
        </p:txBody>
      </p:sp>
      <p:sp>
        <p:nvSpPr>
          <p:cNvPr id="3" name="Text Placeholder 2">
            <a:extLst>
              <a:ext uri="{FF2B5EF4-FFF2-40B4-BE49-F238E27FC236}">
                <a16:creationId xmlns:a16="http://schemas.microsoft.com/office/drawing/2014/main" id="{FF1992AE-DEBA-C041-8327-4AC1FB130AE9}"/>
              </a:ext>
            </a:extLst>
          </p:cNvPr>
          <p:cNvSpPr>
            <a:spLocks noGrp="1"/>
          </p:cNvSpPr>
          <p:nvPr>
            <p:ph type="body" idx="1"/>
          </p:nvPr>
        </p:nvSpPr>
        <p:spPr/>
        <p:txBody>
          <a:bodyPr/>
          <a:lstStyle/>
          <a:p>
            <a:r>
              <a:rPr lang="en-US" dirty="0"/>
              <a:t>Braeden Swain</a:t>
            </a:r>
          </a:p>
        </p:txBody>
      </p:sp>
      <p:sp>
        <p:nvSpPr>
          <p:cNvPr id="4" name="Footer Placeholder 3">
            <a:extLst>
              <a:ext uri="{FF2B5EF4-FFF2-40B4-BE49-F238E27FC236}">
                <a16:creationId xmlns:a16="http://schemas.microsoft.com/office/drawing/2014/main" id="{373A31F2-FBFC-2C43-802D-1D451EE68E8A}"/>
              </a:ext>
            </a:extLst>
          </p:cNvPr>
          <p:cNvSpPr>
            <a:spLocks noGrp="1"/>
          </p:cNvSpPr>
          <p:nvPr>
            <p:ph type="ftr" sz="quarter" idx="11"/>
          </p:nvPr>
        </p:nvSpPr>
        <p:spPr/>
        <p:txBody>
          <a:bodyPr/>
          <a:lstStyle/>
          <a:p>
            <a:r>
              <a:rPr lang="sk-SK"/>
              <a:t>© 2024 Keith A. Pray</a:t>
            </a:r>
            <a:endParaRPr lang="en-US"/>
          </a:p>
        </p:txBody>
      </p:sp>
      <p:sp>
        <p:nvSpPr>
          <p:cNvPr id="5" name="Slide Number Placeholder 4">
            <a:extLst>
              <a:ext uri="{FF2B5EF4-FFF2-40B4-BE49-F238E27FC236}">
                <a16:creationId xmlns:a16="http://schemas.microsoft.com/office/drawing/2014/main" id="{5CB4B1B5-09B5-5844-A1D0-76C23D2CA987}"/>
              </a:ext>
            </a:extLst>
          </p:cNvPr>
          <p:cNvSpPr>
            <a:spLocks noGrp="1"/>
          </p:cNvSpPr>
          <p:nvPr>
            <p:ph type="sldNum" sz="quarter" idx="12"/>
          </p:nvPr>
        </p:nvSpPr>
        <p:spPr/>
        <p:txBody>
          <a:bodyPr/>
          <a:lstStyle/>
          <a:p>
            <a:fld id="{A2A17EAB-8B51-5C40-8776-6683E51FA7A0}" type="slidenum">
              <a:rPr lang="en-US" smtClean="0"/>
              <a:t>25</a:t>
            </a:fld>
            <a:endParaRPr lang="en-US"/>
          </a:p>
        </p:txBody>
      </p:sp>
    </p:spTree>
    <p:extLst>
      <p:ext uri="{BB962C8B-B14F-4D97-AF65-F5344CB8AC3E}">
        <p14:creationId xmlns:p14="http://schemas.microsoft.com/office/powerpoint/2010/main" val="41700142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mining: Legalities &amp; ethics</a:t>
            </a:r>
            <a:endParaRPr lang="en-US" sz="2400" dirty="0"/>
          </a:p>
        </p:txBody>
      </p:sp>
      <p:sp>
        <p:nvSpPr>
          <p:cNvPr id="3" name="Content Placeholder 2"/>
          <p:cNvSpPr>
            <a:spLocks noGrp="1"/>
          </p:cNvSpPr>
          <p:nvPr>
            <p:ph sz="half" idx="1"/>
          </p:nvPr>
        </p:nvSpPr>
        <p:spPr/>
        <p:txBody>
          <a:bodyPr>
            <a:normAutofit/>
          </a:bodyPr>
          <a:lstStyle/>
          <a:p>
            <a:r>
              <a:rPr lang="en-US" dirty="0"/>
              <a:t>Data Mining (in textbook)</a:t>
            </a:r>
          </a:p>
          <a:p>
            <a:pPr lvl="1"/>
            <a:r>
              <a:rPr lang="en-US" dirty="0"/>
              <a:t>Searching databases for patterns and insights</a:t>
            </a:r>
          </a:p>
          <a:p>
            <a:pPr lvl="1"/>
            <a:r>
              <a:rPr lang="en-US" dirty="0"/>
              <a:t>Common practice</a:t>
            </a:r>
          </a:p>
          <a:p>
            <a:r>
              <a:rPr lang="en-US" dirty="0"/>
              <a:t>Legal Framework</a:t>
            </a:r>
          </a:p>
          <a:p>
            <a:pPr lvl="1"/>
            <a:r>
              <a:rPr lang="en-US" dirty="0"/>
              <a:t>GDPR (EU), FTC (US) protect data</a:t>
            </a:r>
          </a:p>
          <a:p>
            <a:pPr lvl="1"/>
            <a:r>
              <a:rPr lang="en-US" dirty="0"/>
              <a:t>Laws vary by region</a:t>
            </a:r>
          </a:p>
          <a:p>
            <a:r>
              <a:rPr lang="en-US" dirty="0"/>
              <a:t>Legal vs Ethical</a:t>
            </a:r>
          </a:p>
          <a:p>
            <a:pPr lvl="1"/>
            <a:r>
              <a:rPr lang="en-US" dirty="0"/>
              <a:t>Laws don’t ensure ethical behavior</a:t>
            </a:r>
          </a:p>
          <a:p>
            <a:pPr lvl="1"/>
            <a:r>
              <a:rPr lang="en-US" dirty="0"/>
              <a:t>Lack of transparency undermines trust</a:t>
            </a:r>
          </a:p>
          <a:p>
            <a:endParaRPr lang="en-US" dirty="0"/>
          </a:p>
          <a:p>
            <a:pPr marL="205768" lvl="1" indent="0">
              <a:buNone/>
            </a:pPr>
            <a:endParaRPr lang="en-US" dirty="0"/>
          </a:p>
          <a:p>
            <a:pPr marL="205768" lvl="1" indent="0">
              <a:buNone/>
            </a:pPr>
            <a:endParaRPr lang="en-US" dirty="0"/>
          </a:p>
        </p:txBody>
      </p:sp>
      <p:sp>
        <p:nvSpPr>
          <p:cNvPr id="5" name="Footer Placeholder 4"/>
          <p:cNvSpPr>
            <a:spLocks noGrp="1"/>
          </p:cNvSpPr>
          <p:nvPr>
            <p:ph type="ftr" sz="quarter" idx="11"/>
          </p:nvPr>
        </p:nvSpPr>
        <p:spPr/>
        <p:txBody>
          <a:bodyPr/>
          <a:lstStyle/>
          <a:p>
            <a:r>
              <a:rPr lang="sk-SK" dirty="0"/>
              <a:t>© 2024 </a:t>
            </a:r>
            <a:r>
              <a:rPr lang="sk-SK" dirty="0" err="1"/>
              <a:t>Keith</a:t>
            </a:r>
            <a:r>
              <a:rPr lang="sk-SK" dirty="0"/>
              <a:t> A. </a:t>
            </a:r>
            <a:r>
              <a:rPr lang="sk-SK" dirty="0" err="1"/>
              <a:t>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26</a:t>
            </a:fld>
            <a:endParaRPr lang="en-US"/>
          </a:p>
        </p:txBody>
      </p:sp>
      <p:sp>
        <p:nvSpPr>
          <p:cNvPr id="7" name="TextBox 6"/>
          <p:cNvSpPr txBox="1"/>
          <p:nvPr/>
        </p:nvSpPr>
        <p:spPr>
          <a:xfrm>
            <a:off x="6828641" y="361950"/>
            <a:ext cx="2179682" cy="307777"/>
          </a:xfrm>
          <a:prstGeom prst="rect">
            <a:avLst/>
          </a:prstGeom>
          <a:noFill/>
        </p:spPr>
        <p:txBody>
          <a:bodyPr wrap="square" rtlCol="0">
            <a:spAutoFit/>
          </a:bodyPr>
          <a:lstStyle/>
          <a:p>
            <a:pPr algn="r"/>
            <a:r>
              <a:rPr lang="en-US" sz="1400" dirty="0">
                <a:solidFill>
                  <a:schemeClr val="tx1"/>
                </a:solidFill>
                <a:latin typeface="+mj-lt"/>
              </a:rPr>
              <a:t>Braeden Swain</a:t>
            </a:r>
          </a:p>
        </p:txBody>
      </p:sp>
      <p:pic>
        <p:nvPicPr>
          <p:cNvPr id="1026" name="Picture 2" descr="Data mining and artificial intelligence - Oksim">
            <a:extLst>
              <a:ext uri="{FF2B5EF4-FFF2-40B4-BE49-F238E27FC236}">
                <a16:creationId xmlns:a16="http://schemas.microsoft.com/office/drawing/2014/main" id="{34391132-1519-5E18-D6BD-C94727468C39}"/>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280116" y="1013343"/>
            <a:ext cx="3076015" cy="238907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DPR - Key Elements and Steps to General Data Protection Regulation">
            <a:extLst>
              <a:ext uri="{FF2B5EF4-FFF2-40B4-BE49-F238E27FC236}">
                <a16:creationId xmlns:a16="http://schemas.microsoft.com/office/drawing/2014/main" id="{6AF26C53-A85A-5544-E601-7362907BF3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2706" y="3483934"/>
            <a:ext cx="2586850" cy="1455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83980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4E7621-4340-DB9A-AD9F-EB89AF6BBC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8F4110-1381-AFA3-321B-83F862AC1C38}"/>
              </a:ext>
            </a:extLst>
          </p:cNvPr>
          <p:cNvSpPr>
            <a:spLocks noGrp="1"/>
          </p:cNvSpPr>
          <p:nvPr>
            <p:ph type="title"/>
          </p:nvPr>
        </p:nvSpPr>
        <p:spPr/>
        <p:txBody>
          <a:bodyPr/>
          <a:lstStyle/>
          <a:p>
            <a:r>
              <a:rPr lang="en-US" dirty="0"/>
              <a:t>Breaching privacy</a:t>
            </a:r>
            <a:endParaRPr lang="en-US" sz="2400" dirty="0"/>
          </a:p>
        </p:txBody>
      </p:sp>
      <p:sp>
        <p:nvSpPr>
          <p:cNvPr id="3" name="Content Placeholder 2">
            <a:extLst>
              <a:ext uri="{FF2B5EF4-FFF2-40B4-BE49-F238E27FC236}">
                <a16:creationId xmlns:a16="http://schemas.microsoft.com/office/drawing/2014/main" id="{4E21A81A-1C44-CCB4-FB77-E5C65541CF58}"/>
              </a:ext>
            </a:extLst>
          </p:cNvPr>
          <p:cNvSpPr>
            <a:spLocks noGrp="1"/>
          </p:cNvSpPr>
          <p:nvPr>
            <p:ph sz="half" idx="1"/>
          </p:nvPr>
        </p:nvSpPr>
        <p:spPr/>
        <p:txBody>
          <a:bodyPr/>
          <a:lstStyle/>
          <a:p>
            <a:r>
              <a:rPr lang="en-US" dirty="0"/>
              <a:t>Uber’s “God View” Scandal (2014)</a:t>
            </a:r>
          </a:p>
          <a:p>
            <a:pPr lvl="1"/>
            <a:r>
              <a:rPr lang="en-US" dirty="0"/>
              <a:t>Allowed real-time tracking without user consent</a:t>
            </a:r>
          </a:p>
          <a:p>
            <a:pPr lvl="1"/>
            <a:r>
              <a:rPr lang="en-US" dirty="0"/>
              <a:t>Public Outrage</a:t>
            </a:r>
          </a:p>
          <a:p>
            <a:pPr lvl="1"/>
            <a:r>
              <a:rPr lang="en-US" dirty="0"/>
              <a:t>$20,000 fine</a:t>
            </a:r>
          </a:p>
          <a:p>
            <a:pPr lvl="1"/>
            <a:endParaRPr lang="en-US" dirty="0"/>
          </a:p>
          <a:p>
            <a:r>
              <a:rPr lang="en-US" dirty="0"/>
              <a:t>Major ethical &amp; legal implications</a:t>
            </a:r>
          </a:p>
          <a:p>
            <a:pPr lvl="1"/>
            <a:r>
              <a:rPr lang="en-US" dirty="0"/>
              <a:t>Broader issue</a:t>
            </a:r>
          </a:p>
          <a:p>
            <a:pPr lvl="1"/>
            <a:r>
              <a:rPr lang="en-US" dirty="0"/>
              <a:t>Exposed gaps in legal vs ethical</a:t>
            </a:r>
          </a:p>
          <a:p>
            <a:pPr lvl="1"/>
            <a:endParaRPr lang="en-US" dirty="0"/>
          </a:p>
          <a:p>
            <a:pPr marL="205768" lvl="1" indent="0">
              <a:buNone/>
            </a:pPr>
            <a:endParaRPr lang="en-US" dirty="0"/>
          </a:p>
        </p:txBody>
      </p:sp>
      <p:sp>
        <p:nvSpPr>
          <p:cNvPr id="5" name="Footer Placeholder 4">
            <a:extLst>
              <a:ext uri="{FF2B5EF4-FFF2-40B4-BE49-F238E27FC236}">
                <a16:creationId xmlns:a16="http://schemas.microsoft.com/office/drawing/2014/main" id="{32C5FA91-A24D-472E-E22B-818FEC96BC77}"/>
              </a:ext>
            </a:extLst>
          </p:cNvPr>
          <p:cNvSpPr>
            <a:spLocks noGrp="1"/>
          </p:cNvSpPr>
          <p:nvPr>
            <p:ph type="ftr" sz="quarter" idx="11"/>
          </p:nvPr>
        </p:nvSpPr>
        <p:spPr/>
        <p:txBody>
          <a:bodyPr/>
          <a:lstStyle/>
          <a:p>
            <a:r>
              <a:rPr lang="sk-SK"/>
              <a:t>© 2024 Keith A. Pray</a:t>
            </a:r>
            <a:endParaRPr lang="en-US" dirty="0"/>
          </a:p>
        </p:txBody>
      </p:sp>
      <p:sp>
        <p:nvSpPr>
          <p:cNvPr id="6" name="Slide Number Placeholder 5">
            <a:extLst>
              <a:ext uri="{FF2B5EF4-FFF2-40B4-BE49-F238E27FC236}">
                <a16:creationId xmlns:a16="http://schemas.microsoft.com/office/drawing/2014/main" id="{4AB53203-43E7-D993-F043-E3F9A26CA456}"/>
              </a:ext>
            </a:extLst>
          </p:cNvPr>
          <p:cNvSpPr>
            <a:spLocks noGrp="1"/>
          </p:cNvSpPr>
          <p:nvPr>
            <p:ph type="sldNum" sz="quarter" idx="12"/>
          </p:nvPr>
        </p:nvSpPr>
        <p:spPr/>
        <p:txBody>
          <a:bodyPr/>
          <a:lstStyle/>
          <a:p>
            <a:fld id="{A2A17EAB-8B51-5C40-8776-6683E51FA7A0}" type="slidenum">
              <a:rPr lang="en-US" smtClean="0"/>
              <a:t>27</a:t>
            </a:fld>
            <a:endParaRPr lang="en-US"/>
          </a:p>
        </p:txBody>
      </p:sp>
      <p:sp>
        <p:nvSpPr>
          <p:cNvPr id="7" name="TextBox 6">
            <a:extLst>
              <a:ext uri="{FF2B5EF4-FFF2-40B4-BE49-F238E27FC236}">
                <a16:creationId xmlns:a16="http://schemas.microsoft.com/office/drawing/2014/main" id="{934A1998-F5E9-37C5-F966-311B7A395A09}"/>
              </a:ext>
            </a:extLst>
          </p:cNvPr>
          <p:cNvSpPr txBox="1"/>
          <p:nvPr/>
        </p:nvSpPr>
        <p:spPr>
          <a:xfrm>
            <a:off x="6828641" y="361950"/>
            <a:ext cx="2179682" cy="307777"/>
          </a:xfrm>
          <a:prstGeom prst="rect">
            <a:avLst/>
          </a:prstGeom>
          <a:noFill/>
        </p:spPr>
        <p:txBody>
          <a:bodyPr wrap="square" rtlCol="0">
            <a:spAutoFit/>
          </a:bodyPr>
          <a:lstStyle/>
          <a:p>
            <a:pPr algn="r"/>
            <a:r>
              <a:rPr lang="en-US" sz="1400" dirty="0">
                <a:solidFill>
                  <a:schemeClr val="tx1"/>
                </a:solidFill>
                <a:latin typeface="+mj-lt"/>
              </a:rPr>
              <a:t>Braeden Swain</a:t>
            </a:r>
          </a:p>
        </p:txBody>
      </p:sp>
      <p:pic>
        <p:nvPicPr>
          <p:cNvPr id="10" name="Content Placeholder 9" descr="A screenshot of a map&#10;&#10;Description automatically generated">
            <a:extLst>
              <a:ext uri="{FF2B5EF4-FFF2-40B4-BE49-F238E27FC236}">
                <a16:creationId xmlns:a16="http://schemas.microsoft.com/office/drawing/2014/main" id="{6BA27E05-7F5B-5628-549B-4EA32A2523EB}"/>
              </a:ext>
            </a:extLst>
          </p:cNvPr>
          <p:cNvPicPr>
            <a:picLocks noGrp="1" noChangeAspect="1"/>
          </p:cNvPicPr>
          <p:nvPr>
            <p:ph sz="half" idx="2"/>
          </p:nvPr>
        </p:nvPicPr>
        <p:blipFill>
          <a:blip r:embed="rId3"/>
          <a:stretch>
            <a:fillRect/>
          </a:stretch>
        </p:blipFill>
        <p:spPr>
          <a:xfrm>
            <a:off x="4994729" y="1276350"/>
            <a:ext cx="3193142" cy="3352800"/>
          </a:xfrm>
        </p:spPr>
      </p:pic>
    </p:spTree>
    <p:extLst>
      <p:ext uri="{BB962C8B-B14F-4D97-AF65-F5344CB8AC3E}">
        <p14:creationId xmlns:p14="http://schemas.microsoft.com/office/powerpoint/2010/main" val="21810344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8E1264-2270-A5D5-82C2-191E604005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4EF2BA-6B63-6A95-9894-1905AA1220FC}"/>
              </a:ext>
            </a:extLst>
          </p:cNvPr>
          <p:cNvSpPr>
            <a:spLocks noGrp="1"/>
          </p:cNvSpPr>
          <p:nvPr>
            <p:ph type="title"/>
          </p:nvPr>
        </p:nvSpPr>
        <p:spPr/>
        <p:txBody>
          <a:bodyPr/>
          <a:lstStyle/>
          <a:p>
            <a:r>
              <a:rPr lang="en-US" dirty="0"/>
              <a:t>Lack of transparency</a:t>
            </a:r>
            <a:endParaRPr lang="en-US" sz="2400" dirty="0"/>
          </a:p>
        </p:txBody>
      </p:sp>
      <p:sp>
        <p:nvSpPr>
          <p:cNvPr id="3" name="Content Placeholder 2">
            <a:extLst>
              <a:ext uri="{FF2B5EF4-FFF2-40B4-BE49-F238E27FC236}">
                <a16:creationId xmlns:a16="http://schemas.microsoft.com/office/drawing/2014/main" id="{EC80EEC5-972B-FA8B-8CE3-D890350719E1}"/>
              </a:ext>
            </a:extLst>
          </p:cNvPr>
          <p:cNvSpPr>
            <a:spLocks noGrp="1"/>
          </p:cNvSpPr>
          <p:nvPr>
            <p:ph sz="half" idx="1"/>
          </p:nvPr>
        </p:nvSpPr>
        <p:spPr/>
        <p:txBody>
          <a:bodyPr>
            <a:normAutofit lnSpcReduction="10000"/>
          </a:bodyPr>
          <a:lstStyle/>
          <a:p>
            <a:r>
              <a:rPr lang="en-US" dirty="0"/>
              <a:t>Google violates GDPR (2019)</a:t>
            </a:r>
          </a:p>
          <a:p>
            <a:pPr lvl="1"/>
            <a:r>
              <a:rPr lang="en-US" dirty="0"/>
              <a:t>Fined €150m by CNIL (FR)</a:t>
            </a:r>
          </a:p>
          <a:p>
            <a:pPr lvl="1"/>
            <a:r>
              <a:rPr lang="en-US" dirty="0"/>
              <a:t>Lack of clear information on data usage and collection</a:t>
            </a:r>
          </a:p>
          <a:p>
            <a:r>
              <a:rPr lang="en-US" dirty="0"/>
              <a:t>Consent &amp; Transparency</a:t>
            </a:r>
          </a:p>
          <a:p>
            <a:pPr lvl="1"/>
            <a:r>
              <a:rPr lang="en-US" dirty="0"/>
              <a:t>Unclear user consent for target advertising</a:t>
            </a:r>
          </a:p>
          <a:p>
            <a:pPr lvl="1"/>
            <a:r>
              <a:rPr lang="en-US" dirty="0"/>
              <a:t>User’s didn’t understand how data was being used</a:t>
            </a:r>
          </a:p>
          <a:p>
            <a:r>
              <a:rPr lang="en-US" dirty="0"/>
              <a:t>Impact on User Privacy</a:t>
            </a:r>
          </a:p>
          <a:p>
            <a:pPr lvl="1"/>
            <a:r>
              <a:rPr lang="en-US" dirty="0"/>
              <a:t>Undermined user trust</a:t>
            </a:r>
          </a:p>
          <a:p>
            <a:pPr lvl="1"/>
            <a:r>
              <a:rPr lang="en-US" dirty="0"/>
              <a:t>Legal compliance didn’t ensure privacy</a:t>
            </a:r>
          </a:p>
          <a:p>
            <a:pPr marL="205768" lvl="1" indent="0">
              <a:buNone/>
            </a:pPr>
            <a:endParaRPr lang="en-US" dirty="0"/>
          </a:p>
        </p:txBody>
      </p:sp>
      <p:sp>
        <p:nvSpPr>
          <p:cNvPr id="5" name="Footer Placeholder 4">
            <a:extLst>
              <a:ext uri="{FF2B5EF4-FFF2-40B4-BE49-F238E27FC236}">
                <a16:creationId xmlns:a16="http://schemas.microsoft.com/office/drawing/2014/main" id="{D73AE695-1A2B-481C-83B7-46D8A863EBB9}"/>
              </a:ext>
            </a:extLst>
          </p:cNvPr>
          <p:cNvSpPr>
            <a:spLocks noGrp="1"/>
          </p:cNvSpPr>
          <p:nvPr>
            <p:ph type="ftr" sz="quarter" idx="11"/>
          </p:nvPr>
        </p:nvSpPr>
        <p:spPr/>
        <p:txBody>
          <a:bodyPr/>
          <a:lstStyle/>
          <a:p>
            <a:r>
              <a:rPr lang="sk-SK"/>
              <a:t>© 2024 Keith A. Pray</a:t>
            </a:r>
            <a:endParaRPr lang="en-US" dirty="0"/>
          </a:p>
        </p:txBody>
      </p:sp>
      <p:sp>
        <p:nvSpPr>
          <p:cNvPr id="6" name="Slide Number Placeholder 5">
            <a:extLst>
              <a:ext uri="{FF2B5EF4-FFF2-40B4-BE49-F238E27FC236}">
                <a16:creationId xmlns:a16="http://schemas.microsoft.com/office/drawing/2014/main" id="{965DBC2E-62E3-F8FE-C2DD-DC6772E932BB}"/>
              </a:ext>
            </a:extLst>
          </p:cNvPr>
          <p:cNvSpPr>
            <a:spLocks noGrp="1"/>
          </p:cNvSpPr>
          <p:nvPr>
            <p:ph type="sldNum" sz="quarter" idx="12"/>
          </p:nvPr>
        </p:nvSpPr>
        <p:spPr/>
        <p:txBody>
          <a:bodyPr/>
          <a:lstStyle/>
          <a:p>
            <a:fld id="{A2A17EAB-8B51-5C40-8776-6683E51FA7A0}" type="slidenum">
              <a:rPr lang="en-US" smtClean="0"/>
              <a:t>28</a:t>
            </a:fld>
            <a:endParaRPr lang="en-US"/>
          </a:p>
        </p:txBody>
      </p:sp>
      <p:sp>
        <p:nvSpPr>
          <p:cNvPr id="7" name="TextBox 6">
            <a:extLst>
              <a:ext uri="{FF2B5EF4-FFF2-40B4-BE49-F238E27FC236}">
                <a16:creationId xmlns:a16="http://schemas.microsoft.com/office/drawing/2014/main" id="{CD0A144B-9394-1AB4-6948-6807112B166E}"/>
              </a:ext>
            </a:extLst>
          </p:cNvPr>
          <p:cNvSpPr txBox="1"/>
          <p:nvPr/>
        </p:nvSpPr>
        <p:spPr>
          <a:xfrm>
            <a:off x="6828641" y="361950"/>
            <a:ext cx="2179682" cy="307777"/>
          </a:xfrm>
          <a:prstGeom prst="rect">
            <a:avLst/>
          </a:prstGeom>
          <a:noFill/>
        </p:spPr>
        <p:txBody>
          <a:bodyPr wrap="square" rtlCol="0">
            <a:spAutoFit/>
          </a:bodyPr>
          <a:lstStyle/>
          <a:p>
            <a:pPr algn="r"/>
            <a:r>
              <a:rPr lang="en-US" sz="1400" dirty="0">
                <a:solidFill>
                  <a:schemeClr val="tx1"/>
                </a:solidFill>
                <a:latin typeface="+mj-lt"/>
              </a:rPr>
              <a:t>Braeden Swain</a:t>
            </a:r>
          </a:p>
        </p:txBody>
      </p:sp>
      <p:pic>
        <p:nvPicPr>
          <p:cNvPr id="3074" name="Picture 2" descr="Google to Pay Record €50 Million GDPR Fines as CNIL Draws Lines in the Sand  - CPO Magazine">
            <a:extLst>
              <a:ext uri="{FF2B5EF4-FFF2-40B4-BE49-F238E27FC236}">
                <a16:creationId xmlns:a16="http://schemas.microsoft.com/office/drawing/2014/main" id="{E6F8A6DA-049C-E533-51B3-CD3059478F27}"/>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928073" y="2724783"/>
            <a:ext cx="3733800" cy="21407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screen shot of a computer&#10;&#10;Description automatically generated">
            <a:extLst>
              <a:ext uri="{FF2B5EF4-FFF2-40B4-BE49-F238E27FC236}">
                <a16:creationId xmlns:a16="http://schemas.microsoft.com/office/drawing/2014/main" id="{D3FF6618-C5D8-BE8A-B464-7ECC22D31272}"/>
              </a:ext>
            </a:extLst>
          </p:cNvPr>
          <p:cNvPicPr>
            <a:picLocks noChangeAspect="1"/>
          </p:cNvPicPr>
          <p:nvPr/>
        </p:nvPicPr>
        <p:blipFill>
          <a:blip r:embed="rId4"/>
          <a:stretch>
            <a:fillRect/>
          </a:stretch>
        </p:blipFill>
        <p:spPr>
          <a:xfrm>
            <a:off x="5009827" y="961572"/>
            <a:ext cx="3448373" cy="1520925"/>
          </a:xfrm>
          <a:prstGeom prst="rect">
            <a:avLst/>
          </a:prstGeom>
        </p:spPr>
      </p:pic>
    </p:spTree>
    <p:extLst>
      <p:ext uri="{BB962C8B-B14F-4D97-AF65-F5344CB8AC3E}">
        <p14:creationId xmlns:p14="http://schemas.microsoft.com/office/powerpoint/2010/main" val="21966143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89C267-11D8-F0C6-D06C-6E59FC0F47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850BE1-FD23-1D55-139A-55898885C12D}"/>
              </a:ext>
            </a:extLst>
          </p:cNvPr>
          <p:cNvSpPr>
            <a:spLocks noGrp="1"/>
          </p:cNvSpPr>
          <p:nvPr>
            <p:ph type="title"/>
          </p:nvPr>
        </p:nvSpPr>
        <p:spPr/>
        <p:txBody>
          <a:bodyPr/>
          <a:lstStyle/>
          <a:p>
            <a:r>
              <a:rPr lang="en-US" dirty="0"/>
              <a:t>Data exploitation</a:t>
            </a:r>
            <a:endParaRPr lang="en-US" sz="2400" dirty="0"/>
          </a:p>
        </p:txBody>
      </p:sp>
      <p:sp>
        <p:nvSpPr>
          <p:cNvPr id="3" name="Content Placeholder 2">
            <a:extLst>
              <a:ext uri="{FF2B5EF4-FFF2-40B4-BE49-F238E27FC236}">
                <a16:creationId xmlns:a16="http://schemas.microsoft.com/office/drawing/2014/main" id="{C5A8CEFA-17E7-B843-C623-D9F64DD3593B}"/>
              </a:ext>
            </a:extLst>
          </p:cNvPr>
          <p:cNvSpPr>
            <a:spLocks noGrp="1"/>
          </p:cNvSpPr>
          <p:nvPr>
            <p:ph sz="half" idx="1"/>
          </p:nvPr>
        </p:nvSpPr>
        <p:spPr>
          <a:xfrm>
            <a:off x="685800" y="1352551"/>
            <a:ext cx="3886200" cy="3352800"/>
          </a:xfrm>
        </p:spPr>
        <p:txBody>
          <a:bodyPr/>
          <a:lstStyle/>
          <a:p>
            <a:r>
              <a:rPr lang="en-US" dirty="0"/>
              <a:t>Facebook and Cambridge Analytica (2018)</a:t>
            </a:r>
          </a:p>
          <a:p>
            <a:pPr lvl="1"/>
            <a:r>
              <a:rPr lang="en-US" dirty="0"/>
              <a:t>Harvested data from millions of Facebook users</a:t>
            </a:r>
          </a:p>
          <a:p>
            <a:pPr lvl="1"/>
            <a:r>
              <a:rPr lang="en-US" dirty="0"/>
              <a:t>Data used to influence voter behavior</a:t>
            </a:r>
          </a:p>
          <a:p>
            <a:pPr lvl="1"/>
            <a:r>
              <a:rPr lang="en-US" dirty="0"/>
              <a:t>$5 billion in fines</a:t>
            </a:r>
          </a:p>
          <a:p>
            <a:pPr lvl="1"/>
            <a:endParaRPr lang="en-US" dirty="0"/>
          </a:p>
          <a:p>
            <a:r>
              <a:rPr lang="en-US" dirty="0"/>
              <a:t>Global Concern</a:t>
            </a:r>
          </a:p>
          <a:p>
            <a:pPr lvl="1"/>
            <a:r>
              <a:rPr lang="en-US" dirty="0"/>
              <a:t>Data privacy and misuse</a:t>
            </a:r>
          </a:p>
          <a:p>
            <a:pPr marL="205768" lvl="1" indent="0">
              <a:buNone/>
            </a:pPr>
            <a:endParaRPr lang="en-US" dirty="0"/>
          </a:p>
        </p:txBody>
      </p:sp>
      <p:sp>
        <p:nvSpPr>
          <p:cNvPr id="5" name="Footer Placeholder 4">
            <a:extLst>
              <a:ext uri="{FF2B5EF4-FFF2-40B4-BE49-F238E27FC236}">
                <a16:creationId xmlns:a16="http://schemas.microsoft.com/office/drawing/2014/main" id="{92900516-E55F-6269-9A6D-2DEF4D35139D}"/>
              </a:ext>
            </a:extLst>
          </p:cNvPr>
          <p:cNvSpPr>
            <a:spLocks noGrp="1"/>
          </p:cNvSpPr>
          <p:nvPr>
            <p:ph type="ftr" sz="quarter" idx="11"/>
          </p:nvPr>
        </p:nvSpPr>
        <p:spPr/>
        <p:txBody>
          <a:bodyPr/>
          <a:lstStyle/>
          <a:p>
            <a:r>
              <a:rPr lang="sk-SK"/>
              <a:t>© 2024 Keith A. Pray</a:t>
            </a:r>
            <a:endParaRPr lang="en-US" dirty="0"/>
          </a:p>
        </p:txBody>
      </p:sp>
      <p:sp>
        <p:nvSpPr>
          <p:cNvPr id="6" name="Slide Number Placeholder 5">
            <a:extLst>
              <a:ext uri="{FF2B5EF4-FFF2-40B4-BE49-F238E27FC236}">
                <a16:creationId xmlns:a16="http://schemas.microsoft.com/office/drawing/2014/main" id="{8ADC9411-6A41-20BF-A645-B1464F960F90}"/>
              </a:ext>
            </a:extLst>
          </p:cNvPr>
          <p:cNvSpPr>
            <a:spLocks noGrp="1"/>
          </p:cNvSpPr>
          <p:nvPr>
            <p:ph type="sldNum" sz="quarter" idx="12"/>
          </p:nvPr>
        </p:nvSpPr>
        <p:spPr/>
        <p:txBody>
          <a:bodyPr/>
          <a:lstStyle/>
          <a:p>
            <a:fld id="{A2A17EAB-8B51-5C40-8776-6683E51FA7A0}" type="slidenum">
              <a:rPr lang="en-US" smtClean="0"/>
              <a:t>29</a:t>
            </a:fld>
            <a:endParaRPr lang="en-US"/>
          </a:p>
        </p:txBody>
      </p:sp>
      <p:sp>
        <p:nvSpPr>
          <p:cNvPr id="7" name="TextBox 6">
            <a:extLst>
              <a:ext uri="{FF2B5EF4-FFF2-40B4-BE49-F238E27FC236}">
                <a16:creationId xmlns:a16="http://schemas.microsoft.com/office/drawing/2014/main" id="{A1CDBD19-3F0A-7F8A-E978-CC5F21340E6E}"/>
              </a:ext>
            </a:extLst>
          </p:cNvPr>
          <p:cNvSpPr txBox="1"/>
          <p:nvPr/>
        </p:nvSpPr>
        <p:spPr>
          <a:xfrm>
            <a:off x="6828641" y="361950"/>
            <a:ext cx="2179682" cy="307777"/>
          </a:xfrm>
          <a:prstGeom prst="rect">
            <a:avLst/>
          </a:prstGeom>
          <a:noFill/>
        </p:spPr>
        <p:txBody>
          <a:bodyPr wrap="square" rtlCol="0">
            <a:spAutoFit/>
          </a:bodyPr>
          <a:lstStyle/>
          <a:p>
            <a:pPr algn="r"/>
            <a:r>
              <a:rPr lang="en-US" sz="1400" dirty="0">
                <a:solidFill>
                  <a:schemeClr val="tx1"/>
                </a:solidFill>
                <a:latin typeface="+mj-lt"/>
              </a:rPr>
              <a:t>Braeden Swain</a:t>
            </a:r>
          </a:p>
        </p:txBody>
      </p:sp>
      <p:pic>
        <p:nvPicPr>
          <p:cNvPr id="2050" name="Picture 2" descr="FTC Imposes $5 Billion Penalty and Sweeping New Privacy Restrictions on  Facebook | Federal Trade Commission">
            <a:extLst>
              <a:ext uri="{FF2B5EF4-FFF2-40B4-BE49-F238E27FC236}">
                <a16:creationId xmlns:a16="http://schemas.microsoft.com/office/drawing/2014/main" id="{3BEFA5D6-1747-5C65-CF9F-41A43F0B4329}"/>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572000" y="2571750"/>
            <a:ext cx="4131588" cy="206579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 asked a security expert to reveal how Cambridge Analytica might target me  based on my personality - Marketplace">
            <a:extLst>
              <a:ext uri="{FF2B5EF4-FFF2-40B4-BE49-F238E27FC236}">
                <a16:creationId xmlns:a16="http://schemas.microsoft.com/office/drawing/2014/main" id="{4D063DD7-F61A-D4A6-CC5D-8BB952992D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9423" y="874826"/>
            <a:ext cx="2735451" cy="1519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95364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Papers</a:t>
            </a:r>
          </a:p>
        </p:txBody>
      </p:sp>
      <p:sp>
        <p:nvSpPr>
          <p:cNvPr id="3" name="Content Placeholder 2"/>
          <p:cNvSpPr>
            <a:spLocks noGrp="1"/>
          </p:cNvSpPr>
          <p:nvPr>
            <p:ph sz="half" idx="1"/>
          </p:nvPr>
        </p:nvSpPr>
        <p:spPr>
          <a:xfrm>
            <a:off x="127535" y="1049155"/>
            <a:ext cx="3733800" cy="3948041"/>
          </a:xfrm>
        </p:spPr>
        <p:txBody>
          <a:bodyPr>
            <a:normAutofit fontScale="92500"/>
          </a:bodyPr>
          <a:lstStyle/>
          <a:p>
            <a:pPr marL="171450" indent="-171450">
              <a:buFont typeface="Arial"/>
              <a:buChar char="•"/>
            </a:pPr>
            <a:r>
              <a:rPr lang="en-US" dirty="0"/>
              <a:t>Use template</a:t>
            </a:r>
          </a:p>
          <a:p>
            <a:pPr marL="377218" lvl="1" indent="-171450">
              <a:buFont typeface="Arial"/>
              <a:buChar char="•"/>
            </a:pPr>
            <a:r>
              <a:rPr lang="en-US" dirty="0"/>
              <a:t>Remove red placeholder text</a:t>
            </a:r>
          </a:p>
          <a:p>
            <a:pPr marL="377218" lvl="1" indent="-171450">
              <a:buFont typeface="Arial"/>
              <a:buChar char="•"/>
            </a:pPr>
            <a:r>
              <a:rPr lang="en-US" dirty="0"/>
              <a:t>You are responsible for exporting to docx results. WPI provides free MS Office.</a:t>
            </a:r>
          </a:p>
          <a:p>
            <a:pPr marL="171450" indent="-171450">
              <a:buFont typeface="Arial"/>
              <a:buChar char="•"/>
            </a:pPr>
            <a:r>
              <a:rPr lang="en-US" dirty="0"/>
              <a:t>Quantify </a:t>
            </a:r>
          </a:p>
          <a:p>
            <a:pPr marL="377218" lvl="1" indent="-171450">
              <a:buFont typeface="Arial"/>
              <a:buChar char="•"/>
            </a:pPr>
            <a:r>
              <a:rPr lang="en-US" dirty="0"/>
              <a:t>Not terms like: less, more, a lot, huge, great, big, tiny, drastic, quicker, faster, easier, etc.</a:t>
            </a:r>
          </a:p>
          <a:p>
            <a:pPr marL="171450" indent="-171450">
              <a:buFont typeface="Arial"/>
              <a:buChar char="•"/>
            </a:pPr>
            <a:r>
              <a:rPr lang="en-US" dirty="0"/>
              <a:t>Avoid encyclopedic sources</a:t>
            </a:r>
          </a:p>
          <a:p>
            <a:pPr marL="377218" lvl="1" indent="-171450">
              <a:buFont typeface="Arial"/>
              <a:buChar char="•"/>
            </a:pPr>
            <a:r>
              <a:rPr lang="en-US" dirty="0">
                <a:hlinkClick r:id="rId3"/>
              </a:rPr>
              <a:t>https://socialimps.keithpray.net/assignments/references/</a:t>
            </a:r>
            <a:r>
              <a:rPr lang="en-US" dirty="0"/>
              <a:t> </a:t>
            </a:r>
          </a:p>
          <a:p>
            <a:pPr marL="171450" indent="-171450">
              <a:buFont typeface="Arial"/>
              <a:buChar char="•"/>
            </a:pPr>
            <a:r>
              <a:rPr lang="en-US" dirty="0"/>
              <a:t>AI / Plagiarism Reminder</a:t>
            </a:r>
          </a:p>
          <a:p>
            <a:r>
              <a:rPr lang="en-US" dirty="0">
                <a:hlinkClick r:id="rId4"/>
              </a:rPr>
              <a:t>http://socialimps.keithpray.net/assignments/paper-guidelines/</a:t>
            </a:r>
            <a:endParaRPr lang="en-US" dirty="0"/>
          </a:p>
        </p:txBody>
      </p:sp>
      <p:sp>
        <p:nvSpPr>
          <p:cNvPr id="4" name="Footer Placeholder 3"/>
          <p:cNvSpPr>
            <a:spLocks noGrp="1"/>
          </p:cNvSpPr>
          <p:nvPr>
            <p:ph type="ftr" sz="quarter" idx="11"/>
          </p:nvPr>
        </p:nvSpPr>
        <p:spPr>
          <a:xfrm>
            <a:off x="0" y="4997196"/>
            <a:ext cx="5562600" cy="146304"/>
          </a:xfrm>
        </p:spPr>
        <p:txBody>
          <a:bodyPr/>
          <a:lstStyle/>
          <a:p>
            <a:r>
              <a:rPr lang="sk-SK"/>
              <a:t>© 2024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3</a:t>
            </a:fld>
            <a:endParaRPr lang="en-US"/>
          </a:p>
        </p:txBody>
      </p:sp>
      <p:pic>
        <p:nvPicPr>
          <p:cNvPr id="7" name="Picture 6">
            <a:extLst>
              <a:ext uri="{FF2B5EF4-FFF2-40B4-BE49-F238E27FC236}">
                <a16:creationId xmlns:a16="http://schemas.microsoft.com/office/drawing/2014/main" id="{D193D4A3-7584-CF9C-00C2-EBDF8F061A3C}"/>
              </a:ext>
            </a:extLst>
          </p:cNvPr>
          <p:cNvPicPr>
            <a:picLocks noChangeAspect="1"/>
          </p:cNvPicPr>
          <p:nvPr/>
        </p:nvPicPr>
        <p:blipFill>
          <a:blip r:embed="rId5"/>
          <a:stretch>
            <a:fillRect/>
          </a:stretch>
        </p:blipFill>
        <p:spPr>
          <a:xfrm>
            <a:off x="3799412" y="538691"/>
            <a:ext cx="5344588" cy="4066117"/>
          </a:xfrm>
          <a:prstGeom prst="rect">
            <a:avLst/>
          </a:prstGeom>
        </p:spPr>
      </p:pic>
    </p:spTree>
    <p:extLst>
      <p:ext uri="{BB962C8B-B14F-4D97-AF65-F5344CB8AC3E}">
        <p14:creationId xmlns:p14="http://schemas.microsoft.com/office/powerpoint/2010/main" val="2164724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0CDC5-BFF6-88ED-6580-C513C869A4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070929-60DA-66AA-A30C-EE6C1881750B}"/>
              </a:ext>
            </a:extLst>
          </p:cNvPr>
          <p:cNvSpPr>
            <a:spLocks noGrp="1"/>
          </p:cNvSpPr>
          <p:nvPr>
            <p:ph type="title"/>
          </p:nvPr>
        </p:nvSpPr>
        <p:spPr/>
        <p:txBody>
          <a:bodyPr/>
          <a:lstStyle/>
          <a:p>
            <a:r>
              <a:rPr lang="en-US" dirty="0"/>
              <a:t>Ethical concerns &amp; need for stricter regulations</a:t>
            </a:r>
            <a:endParaRPr lang="en-US" sz="2400" dirty="0"/>
          </a:p>
        </p:txBody>
      </p:sp>
      <p:sp>
        <p:nvSpPr>
          <p:cNvPr id="3" name="Content Placeholder 2">
            <a:extLst>
              <a:ext uri="{FF2B5EF4-FFF2-40B4-BE49-F238E27FC236}">
                <a16:creationId xmlns:a16="http://schemas.microsoft.com/office/drawing/2014/main" id="{FF9C2568-E964-D8E1-E1A9-61856A94A381}"/>
              </a:ext>
            </a:extLst>
          </p:cNvPr>
          <p:cNvSpPr>
            <a:spLocks noGrp="1"/>
          </p:cNvSpPr>
          <p:nvPr>
            <p:ph sz="half" idx="1"/>
          </p:nvPr>
        </p:nvSpPr>
        <p:spPr>
          <a:xfrm>
            <a:off x="685800" y="1352551"/>
            <a:ext cx="3886200" cy="3352800"/>
          </a:xfrm>
        </p:spPr>
        <p:txBody>
          <a:bodyPr/>
          <a:lstStyle/>
          <a:p>
            <a:r>
              <a:rPr lang="en-US" dirty="0"/>
              <a:t>Data Mining can expose sensitive information</a:t>
            </a:r>
          </a:p>
          <a:p>
            <a:pPr lvl="1"/>
            <a:r>
              <a:rPr lang="en-US" dirty="0"/>
              <a:t>Users unknowingly expose data through cookies and forms</a:t>
            </a:r>
          </a:p>
          <a:p>
            <a:pPr lvl="1"/>
            <a:r>
              <a:rPr lang="en-US" dirty="0"/>
              <a:t>Harmful inferences can be drawn from data</a:t>
            </a:r>
          </a:p>
          <a:p>
            <a:pPr lvl="1"/>
            <a:endParaRPr lang="en-US" dirty="0"/>
          </a:p>
          <a:p>
            <a:r>
              <a:rPr lang="en-US" dirty="0"/>
              <a:t>Stricter Regulations &amp; transparency</a:t>
            </a:r>
          </a:p>
          <a:p>
            <a:pPr lvl="1"/>
            <a:r>
              <a:rPr lang="en-US" dirty="0"/>
              <a:t>Stronger consent laws are essential to build trust</a:t>
            </a:r>
          </a:p>
          <a:p>
            <a:pPr lvl="1"/>
            <a:r>
              <a:rPr lang="en-US" dirty="0"/>
              <a:t>Ensures users understand data practices</a:t>
            </a:r>
          </a:p>
          <a:p>
            <a:pPr marL="205768" lvl="1" indent="0">
              <a:buNone/>
            </a:pPr>
            <a:endParaRPr lang="en-US" dirty="0"/>
          </a:p>
        </p:txBody>
      </p:sp>
      <p:sp>
        <p:nvSpPr>
          <p:cNvPr id="5" name="Footer Placeholder 4">
            <a:extLst>
              <a:ext uri="{FF2B5EF4-FFF2-40B4-BE49-F238E27FC236}">
                <a16:creationId xmlns:a16="http://schemas.microsoft.com/office/drawing/2014/main" id="{2332D39A-46F9-502E-AAFE-1E72D6111104}"/>
              </a:ext>
            </a:extLst>
          </p:cNvPr>
          <p:cNvSpPr>
            <a:spLocks noGrp="1"/>
          </p:cNvSpPr>
          <p:nvPr>
            <p:ph type="ftr" sz="quarter" idx="11"/>
          </p:nvPr>
        </p:nvSpPr>
        <p:spPr/>
        <p:txBody>
          <a:bodyPr/>
          <a:lstStyle/>
          <a:p>
            <a:r>
              <a:rPr lang="sk-SK"/>
              <a:t>© 2024 Keith A. Pray</a:t>
            </a:r>
            <a:endParaRPr lang="en-US" dirty="0"/>
          </a:p>
        </p:txBody>
      </p:sp>
      <p:sp>
        <p:nvSpPr>
          <p:cNvPr id="6" name="Slide Number Placeholder 5">
            <a:extLst>
              <a:ext uri="{FF2B5EF4-FFF2-40B4-BE49-F238E27FC236}">
                <a16:creationId xmlns:a16="http://schemas.microsoft.com/office/drawing/2014/main" id="{9E2A85C3-F0D5-27F3-1594-5F4AA9F1D00C}"/>
              </a:ext>
            </a:extLst>
          </p:cNvPr>
          <p:cNvSpPr>
            <a:spLocks noGrp="1"/>
          </p:cNvSpPr>
          <p:nvPr>
            <p:ph type="sldNum" sz="quarter" idx="12"/>
          </p:nvPr>
        </p:nvSpPr>
        <p:spPr/>
        <p:txBody>
          <a:bodyPr/>
          <a:lstStyle/>
          <a:p>
            <a:fld id="{A2A17EAB-8B51-5C40-8776-6683E51FA7A0}" type="slidenum">
              <a:rPr lang="en-US" smtClean="0"/>
              <a:t>30</a:t>
            </a:fld>
            <a:endParaRPr lang="en-US"/>
          </a:p>
        </p:txBody>
      </p:sp>
      <p:sp>
        <p:nvSpPr>
          <p:cNvPr id="7" name="TextBox 6">
            <a:extLst>
              <a:ext uri="{FF2B5EF4-FFF2-40B4-BE49-F238E27FC236}">
                <a16:creationId xmlns:a16="http://schemas.microsoft.com/office/drawing/2014/main" id="{18598A4E-213C-6B5F-5661-D89C225E8582}"/>
              </a:ext>
            </a:extLst>
          </p:cNvPr>
          <p:cNvSpPr txBox="1"/>
          <p:nvPr/>
        </p:nvSpPr>
        <p:spPr>
          <a:xfrm>
            <a:off x="6828641" y="361950"/>
            <a:ext cx="2179682" cy="307777"/>
          </a:xfrm>
          <a:prstGeom prst="rect">
            <a:avLst/>
          </a:prstGeom>
          <a:noFill/>
        </p:spPr>
        <p:txBody>
          <a:bodyPr wrap="square" rtlCol="0">
            <a:spAutoFit/>
          </a:bodyPr>
          <a:lstStyle/>
          <a:p>
            <a:pPr algn="r"/>
            <a:r>
              <a:rPr lang="en-US" sz="1400" dirty="0">
                <a:solidFill>
                  <a:schemeClr val="tx1"/>
                </a:solidFill>
                <a:latin typeface="+mj-lt"/>
              </a:rPr>
              <a:t>Braeden Swain</a:t>
            </a:r>
          </a:p>
        </p:txBody>
      </p:sp>
      <p:pic>
        <p:nvPicPr>
          <p:cNvPr id="5122" name="Picture 2" descr="GDPR Data Breach Notice Letter - TermsFeed">
            <a:extLst>
              <a:ext uri="{FF2B5EF4-FFF2-40B4-BE49-F238E27FC236}">
                <a16:creationId xmlns:a16="http://schemas.microsoft.com/office/drawing/2014/main" id="{91FFAA5D-D3CF-FF1A-5899-41F6DCDCA41E}"/>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776352" y="1158684"/>
            <a:ext cx="4104577" cy="3622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09449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lIns="91440">
            <a:noAutofit/>
          </a:bodyPr>
          <a:lstStyle/>
          <a:p>
            <a:pPr algn="l"/>
            <a:r>
              <a:rPr lang="en-US" sz="800" dirty="0"/>
              <a:t>[1] </a:t>
            </a:r>
            <a:r>
              <a:rPr lang="en-US" sz="800" b="0" i="0" dirty="0">
                <a:effectLst/>
              </a:rPr>
              <a:t>Payne, D., &amp; Cherie </a:t>
            </a:r>
            <a:r>
              <a:rPr lang="en-US" sz="800" b="0" i="0" dirty="0" err="1">
                <a:effectLst/>
              </a:rPr>
              <a:t>Courseault</a:t>
            </a:r>
            <a:r>
              <a:rPr lang="en-US" sz="800" b="0" i="0" dirty="0">
                <a:effectLst/>
              </a:rPr>
              <a:t> </a:t>
            </a:r>
            <a:r>
              <a:rPr lang="en-US" sz="800" b="0" i="0" dirty="0" err="1">
                <a:effectLst/>
              </a:rPr>
              <a:t>Trumbach</a:t>
            </a:r>
            <a:r>
              <a:rPr lang="en-US" sz="800" b="0" i="0" dirty="0">
                <a:effectLst/>
              </a:rPr>
              <a:t>. (2009). Data mining: proprietary rights, people and proposals. </a:t>
            </a:r>
            <a:r>
              <a:rPr lang="en-US" sz="800" b="0" i="1" dirty="0">
                <a:effectLst/>
              </a:rPr>
              <a:t>Business Ethics a European Review</a:t>
            </a:r>
            <a:r>
              <a:rPr lang="en-US" sz="800" b="0" i="0" dirty="0">
                <a:effectLst/>
              </a:rPr>
              <a:t>, </a:t>
            </a:r>
            <a:r>
              <a:rPr lang="en-US" sz="800" b="0" i="1" dirty="0">
                <a:effectLst/>
              </a:rPr>
              <a:t>18</a:t>
            </a:r>
            <a:r>
              <a:rPr lang="en-US" sz="800" b="0" i="0" dirty="0">
                <a:effectLst/>
              </a:rPr>
              <a:t>(3), 241–252. </a:t>
            </a:r>
            <a:r>
              <a:rPr lang="en-US" sz="800" b="0" i="0" dirty="0">
                <a:effectLst/>
                <a:hlinkClick r:id="rId3"/>
              </a:rPr>
              <a:t>https://doi.org/10.1111/j.1467-8608.2009.01560.x</a:t>
            </a:r>
            <a:endParaRPr lang="en-US" sz="800" b="0" i="0" dirty="0">
              <a:effectLst/>
            </a:endParaRPr>
          </a:p>
          <a:p>
            <a:pPr algn="l"/>
            <a:r>
              <a:rPr lang="en-US" sz="800" dirty="0"/>
              <a:t>[2] </a:t>
            </a:r>
            <a:r>
              <a:rPr lang="en-US" sz="800" b="0" i="0" dirty="0" err="1">
                <a:effectLst/>
              </a:rPr>
              <a:t>Timonera</a:t>
            </a:r>
            <a:r>
              <a:rPr lang="en-US" sz="800" b="0" i="0" dirty="0">
                <a:effectLst/>
              </a:rPr>
              <a:t>, K. (2024, February). </a:t>
            </a:r>
            <a:r>
              <a:rPr lang="en-US" sz="800" b="0" i="1" dirty="0">
                <a:effectLst/>
              </a:rPr>
              <a:t>Is Data Mining Illegal? 6 Best Practices To Keep You Safe</a:t>
            </a:r>
            <a:r>
              <a:rPr lang="en-US" sz="800" b="0" i="0" dirty="0">
                <a:effectLst/>
              </a:rPr>
              <a:t>. </a:t>
            </a:r>
            <a:r>
              <a:rPr lang="en-US" sz="800" b="0" i="0" dirty="0" err="1">
                <a:effectLst/>
              </a:rPr>
              <a:t>Datamation</a:t>
            </a:r>
            <a:r>
              <a:rPr lang="en-US" sz="800" b="0" i="0" dirty="0">
                <a:effectLst/>
              </a:rPr>
              <a:t>. </a:t>
            </a:r>
            <a:r>
              <a:rPr lang="en-US" sz="800" b="0" i="0" dirty="0">
                <a:effectLst/>
                <a:hlinkClick r:id="rId4"/>
              </a:rPr>
              <a:t>https://www.datamation.com/big-data/is-data-mining-illegal/</a:t>
            </a:r>
            <a:endParaRPr lang="en-US" sz="800" b="0" i="0" dirty="0">
              <a:effectLst/>
            </a:endParaRPr>
          </a:p>
          <a:p>
            <a:pPr algn="l"/>
            <a:r>
              <a:rPr lang="en-US" sz="800" dirty="0"/>
              <a:t>[3] </a:t>
            </a:r>
            <a:r>
              <a:rPr lang="en-US" sz="800" b="0" i="0" dirty="0">
                <a:effectLst/>
              </a:rPr>
              <a:t>Hinds, J., Williams, E. J., &amp; </a:t>
            </a:r>
            <a:r>
              <a:rPr lang="en-US" sz="800" b="0" i="0" dirty="0" err="1">
                <a:effectLst/>
              </a:rPr>
              <a:t>Joinson</a:t>
            </a:r>
            <a:r>
              <a:rPr lang="en-US" sz="800" b="0" i="0" dirty="0">
                <a:effectLst/>
              </a:rPr>
              <a:t>, A. N. (2020). “It wouldn’t happen to me”: Privacy concerns and perspectives following the Cambridge Analytica scandal. </a:t>
            </a:r>
            <a:r>
              <a:rPr lang="en-US" sz="800" b="0" i="1" dirty="0">
                <a:effectLst/>
              </a:rPr>
              <a:t>International Journal of Human-Computer Studies</a:t>
            </a:r>
            <a:r>
              <a:rPr lang="en-US" sz="800" b="0" i="0" dirty="0">
                <a:effectLst/>
              </a:rPr>
              <a:t>, </a:t>
            </a:r>
            <a:r>
              <a:rPr lang="en-US" sz="800" b="0" i="1" dirty="0">
                <a:effectLst/>
              </a:rPr>
              <a:t>143</a:t>
            </a:r>
            <a:r>
              <a:rPr lang="en-US" sz="800" b="0" i="0" dirty="0">
                <a:effectLst/>
              </a:rPr>
              <a:t>, 102498–102498. </a:t>
            </a:r>
            <a:r>
              <a:rPr lang="en-US" sz="800" b="0" i="0" dirty="0">
                <a:effectLst/>
                <a:hlinkClick r:id="rId5"/>
              </a:rPr>
              <a:t>https://doi.org/10.1016/j.ijhcs.2020.102498</a:t>
            </a:r>
            <a:endParaRPr lang="en-US" sz="800" b="0" i="0" dirty="0">
              <a:effectLst/>
            </a:endParaRPr>
          </a:p>
          <a:p>
            <a:pPr algn="l"/>
            <a:r>
              <a:rPr lang="en-US" sz="800" dirty="0"/>
              <a:t>[4] </a:t>
            </a:r>
            <a:r>
              <a:rPr lang="en-US" sz="800" b="0" i="0" dirty="0" err="1">
                <a:effectLst/>
              </a:rPr>
              <a:t>Hunton</a:t>
            </a:r>
            <a:r>
              <a:rPr lang="en-US" sz="800" b="0" i="0" dirty="0">
                <a:effectLst/>
              </a:rPr>
              <a:t>. (2022, January 13). </a:t>
            </a:r>
            <a:r>
              <a:rPr lang="en-US" sz="800" b="0" i="1" dirty="0">
                <a:effectLst/>
              </a:rPr>
              <a:t>CNIL Fines Big Tech Companies 210 Million Euros for Cookie Violations</a:t>
            </a:r>
            <a:r>
              <a:rPr lang="en-US" sz="800" b="0" i="0" dirty="0">
                <a:effectLst/>
              </a:rPr>
              <a:t>. @</a:t>
            </a:r>
            <a:r>
              <a:rPr lang="en-US" sz="800" b="0" i="0" dirty="0" err="1">
                <a:effectLst/>
              </a:rPr>
              <a:t>HuntonAK</a:t>
            </a:r>
            <a:r>
              <a:rPr lang="en-US" sz="800" b="0" i="0" dirty="0">
                <a:effectLst/>
              </a:rPr>
              <a:t>. </a:t>
            </a:r>
            <a:r>
              <a:rPr lang="en-US" sz="800" b="0" i="0" dirty="0">
                <a:effectLst/>
                <a:hlinkClick r:id="rId6"/>
              </a:rPr>
              <a:t>https://www.huntonak.com/privacy-and-information-security-law/cnil-fines-big-tech-companies-210-million-euros-for-cookie-violations</a:t>
            </a:r>
            <a:endParaRPr lang="en-US" sz="800" b="0" i="0" dirty="0">
              <a:effectLst/>
            </a:endParaRPr>
          </a:p>
          <a:p>
            <a:pPr algn="l"/>
            <a:r>
              <a:rPr lang="en-US" sz="800" dirty="0"/>
              <a:t>[5] </a:t>
            </a:r>
            <a:r>
              <a:rPr lang="en-US" sz="800" b="0" i="0" dirty="0">
                <a:effectLst/>
              </a:rPr>
              <a:t>Welch, C. (2016, January 6). </a:t>
            </a:r>
            <a:r>
              <a:rPr lang="en-US" sz="800" b="0" i="1" dirty="0">
                <a:effectLst/>
              </a:rPr>
              <a:t>Uber will pay $20,000 fine in settlement over “God View” tracking</a:t>
            </a:r>
            <a:r>
              <a:rPr lang="en-US" sz="800" b="0" i="0" dirty="0">
                <a:effectLst/>
              </a:rPr>
              <a:t>. The Verge; The Verge. </a:t>
            </a:r>
            <a:r>
              <a:rPr lang="en-US" sz="800" b="0" i="0" dirty="0">
                <a:effectLst/>
                <a:hlinkClick r:id="rId7">
                  <a:extLst>
                    <a:ext uri="{A12FA001-AC4F-418D-AE19-62706E023703}">
                      <ahyp:hlinkClr xmlns:ahyp="http://schemas.microsoft.com/office/drawing/2018/hyperlinkcolor" val="tx"/>
                    </a:ext>
                  </a:extLst>
                </a:hlinkClick>
              </a:rPr>
              <a:t>https://www.theverge.com/2016/1/6/10726004/uber-god-mode-settlement-fine</a:t>
            </a:r>
            <a:endParaRPr lang="en-US" sz="800" b="0" i="0" dirty="0">
              <a:effectLst/>
            </a:endParaRPr>
          </a:p>
          <a:p>
            <a:pPr algn="l"/>
            <a:r>
              <a:rPr lang="en-US" sz="800" b="0" i="0" dirty="0">
                <a:effectLst/>
              </a:rPr>
              <a:t>Joy. (2022, September 26). </a:t>
            </a:r>
            <a:r>
              <a:rPr lang="en-US" sz="800" b="0" i="1" dirty="0">
                <a:effectLst/>
              </a:rPr>
              <a:t>Is Data Mining Illegal? - Data Science Degree Programs Guide</a:t>
            </a:r>
            <a:r>
              <a:rPr lang="en-US" sz="800" b="0" i="0" dirty="0">
                <a:effectLst/>
              </a:rPr>
              <a:t>. Data Science Degree Programs Guide. </a:t>
            </a:r>
            <a:r>
              <a:rPr lang="en-US" sz="800" b="0" i="0" dirty="0">
                <a:effectLst/>
                <a:hlinkClick r:id="rId8"/>
              </a:rPr>
              <a:t>https://www.datasciencedegreeprograms.net/faq/who-regulates-data-mining/</a:t>
            </a:r>
            <a:endParaRPr lang="en-US" sz="800" b="0" i="0" dirty="0">
              <a:effectLst/>
            </a:endParaRPr>
          </a:p>
          <a:p>
            <a:pPr algn="l"/>
            <a:r>
              <a:rPr lang="en-US" sz="800" b="0" i="0" dirty="0">
                <a:effectLst/>
              </a:rPr>
              <a:t>‌Images:</a:t>
            </a:r>
          </a:p>
          <a:p>
            <a:pPr algn="l"/>
            <a:r>
              <a:rPr lang="en-US" sz="800" dirty="0">
                <a:hlinkClick r:id="rId9"/>
              </a:rPr>
              <a:t>Slide 1</a:t>
            </a:r>
            <a:endParaRPr lang="en-US" sz="800" b="0" i="0" dirty="0">
              <a:effectLst/>
            </a:endParaRPr>
          </a:p>
          <a:p>
            <a:pPr algn="l"/>
            <a:r>
              <a:rPr lang="en-US" sz="800" dirty="0">
                <a:hlinkClick r:id="rId10"/>
              </a:rPr>
              <a:t>Slide 2</a:t>
            </a:r>
            <a:endParaRPr lang="en-US" sz="800" dirty="0"/>
          </a:p>
          <a:p>
            <a:pPr algn="l"/>
            <a:r>
              <a:rPr lang="en-US" sz="800" b="0" i="0" dirty="0">
                <a:effectLst/>
                <a:hlinkClick r:id="rId11"/>
              </a:rPr>
              <a:t>Slide 3</a:t>
            </a:r>
            <a:endParaRPr lang="en-US" sz="800" b="0" i="0" dirty="0">
              <a:effectLst/>
            </a:endParaRPr>
          </a:p>
          <a:p>
            <a:pPr algn="l"/>
            <a:r>
              <a:rPr lang="en-US" sz="800" dirty="0">
                <a:hlinkClick r:id="rId12"/>
              </a:rPr>
              <a:t>Slide 4</a:t>
            </a:r>
            <a:endParaRPr lang="en-US" sz="800" dirty="0"/>
          </a:p>
          <a:p>
            <a:pPr algn="l"/>
            <a:r>
              <a:rPr lang="en-US" sz="800" b="0" i="0" dirty="0">
                <a:effectLst/>
                <a:hlinkClick r:id="rId13"/>
              </a:rPr>
              <a:t>Slide 5</a:t>
            </a:r>
            <a:endParaRPr lang="en-US" sz="800" b="0" i="0" dirty="0">
              <a:effectLst/>
            </a:endParaRPr>
          </a:p>
        </p:txBody>
      </p:sp>
      <p:sp>
        <p:nvSpPr>
          <p:cNvPr id="4" name="Footer Placeholder 3"/>
          <p:cNvSpPr>
            <a:spLocks noGrp="1"/>
          </p:cNvSpPr>
          <p:nvPr>
            <p:ph type="ftr" sz="quarter" idx="11"/>
          </p:nvPr>
        </p:nvSpPr>
        <p:spPr/>
        <p:txBody>
          <a:bodyPr/>
          <a:lstStyle/>
          <a:p>
            <a:r>
              <a:rPr lang="sk-SK"/>
              <a:t>© 2024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31</a:t>
            </a:fld>
            <a:endParaRPr lang="en-US"/>
          </a:p>
        </p:txBody>
      </p:sp>
      <p:sp>
        <p:nvSpPr>
          <p:cNvPr id="6" name="TextBox 5"/>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Braeden Swain</a:t>
            </a:r>
          </a:p>
        </p:txBody>
      </p:sp>
    </p:spTree>
    <p:extLst>
      <p:ext uri="{BB962C8B-B14F-4D97-AF65-F5344CB8AC3E}">
        <p14:creationId xmlns:p14="http://schemas.microsoft.com/office/powerpoint/2010/main" val="22682792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3105150"/>
            <a:ext cx="7315200" cy="1428914"/>
          </a:xfrm>
        </p:spPr>
        <p:txBody>
          <a:bodyPr>
            <a:normAutofit/>
          </a:bodyPr>
          <a:lstStyle/>
          <a:p>
            <a:pPr algn="r"/>
            <a:r>
              <a:rPr lang="en-US" dirty="0"/>
              <a:t>Keith A. Pray</a:t>
            </a:r>
          </a:p>
          <a:p>
            <a:pPr algn="r"/>
            <a:endParaRPr lang="en-US" dirty="0"/>
          </a:p>
          <a:p>
            <a:pPr algn="r"/>
            <a:endParaRPr lang="en-US" dirty="0"/>
          </a:p>
          <a:p>
            <a:r>
              <a:rPr lang="en-US" sz="2000" dirty="0" err="1"/>
              <a:t>socialimps.keithpray.net</a:t>
            </a:r>
            <a:endParaRPr lang="en-US" sz="2000" dirty="0"/>
          </a:p>
        </p:txBody>
      </p:sp>
      <p:sp>
        <p:nvSpPr>
          <p:cNvPr id="2" name="Title 1"/>
          <p:cNvSpPr>
            <a:spLocks noGrp="1"/>
          </p:cNvSpPr>
          <p:nvPr>
            <p:ph type="ctrTitle"/>
          </p:nvPr>
        </p:nvSpPr>
        <p:spPr/>
        <p:txBody>
          <a:bodyPr/>
          <a:lstStyle/>
          <a:p>
            <a:pPr algn="l"/>
            <a:r>
              <a:rPr lang="en-US" dirty="0"/>
              <a:t>Class 6</a:t>
            </a:r>
            <a:br>
              <a:rPr lang="en-US" dirty="0"/>
            </a:br>
            <a:r>
              <a:rPr lang="en-US" dirty="0"/>
              <a:t>The End</a:t>
            </a:r>
          </a:p>
        </p:txBody>
      </p:sp>
    </p:spTree>
    <p:extLst>
      <p:ext uri="{BB962C8B-B14F-4D97-AF65-F5344CB8AC3E}">
        <p14:creationId xmlns:p14="http://schemas.microsoft.com/office/powerpoint/2010/main" val="36757978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Logistics</a:t>
            </a:r>
          </a:p>
        </p:txBody>
      </p:sp>
      <p:sp>
        <p:nvSpPr>
          <p:cNvPr id="3" name="Content Placeholder 2"/>
          <p:cNvSpPr>
            <a:spLocks noGrp="1"/>
          </p:cNvSpPr>
          <p:nvPr>
            <p:ph idx="1"/>
          </p:nvPr>
        </p:nvSpPr>
        <p:spPr/>
        <p:txBody>
          <a:bodyPr>
            <a:normAutofit/>
          </a:bodyPr>
          <a:lstStyle/>
          <a:p>
            <a:r>
              <a:rPr lang="en-US" dirty="0"/>
              <a:t>Address email to entire course staff for quickest response</a:t>
            </a:r>
          </a:p>
          <a:p>
            <a:r>
              <a:rPr lang="en-US" dirty="0"/>
              <a:t>Review Presentation and Paper Guidelines on course site</a:t>
            </a:r>
          </a:p>
        </p:txBody>
      </p:sp>
      <p:sp>
        <p:nvSpPr>
          <p:cNvPr id="4" name="Footer Placeholder 3"/>
          <p:cNvSpPr>
            <a:spLocks noGrp="1"/>
          </p:cNvSpPr>
          <p:nvPr>
            <p:ph type="ftr" sz="quarter" idx="11"/>
          </p:nvPr>
        </p:nvSpPr>
        <p:spPr/>
        <p:txBody>
          <a:bodyPr/>
          <a:lstStyle/>
          <a:p>
            <a:r>
              <a:rPr lang="sk-SK"/>
              <a:t>© 2024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33</a:t>
            </a:fld>
            <a:endParaRPr lang="en-US"/>
          </a:p>
        </p:txBody>
      </p:sp>
    </p:spTree>
    <p:extLst>
      <p:ext uri="{BB962C8B-B14F-4D97-AF65-F5344CB8AC3E}">
        <p14:creationId xmlns:p14="http://schemas.microsoft.com/office/powerpoint/2010/main" val="1738194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CB184FB-3CA3-A84C-9DE0-B9D7B7DCDA7C}"/>
              </a:ext>
            </a:extLst>
          </p:cNvPr>
          <p:cNvSpPr>
            <a:spLocks noGrp="1"/>
          </p:cNvSpPr>
          <p:nvPr>
            <p:ph type="title"/>
          </p:nvPr>
        </p:nvSpPr>
        <p:spPr>
          <a:xfrm>
            <a:off x="685800" y="361950"/>
            <a:ext cx="7772400" cy="914400"/>
          </a:xfrm>
        </p:spPr>
        <p:txBody>
          <a:bodyPr anchor="ctr">
            <a:normAutofit/>
          </a:bodyPr>
          <a:lstStyle/>
          <a:p>
            <a:r>
              <a:rPr lang="en-US" dirty="0"/>
              <a:t>Grades</a:t>
            </a:r>
            <a:br>
              <a:rPr lang="en-US" dirty="0"/>
            </a:br>
            <a:r>
              <a:rPr lang="en-US" dirty="0"/>
              <a:t>To Date</a:t>
            </a:r>
          </a:p>
        </p:txBody>
      </p:sp>
      <p:sp>
        <p:nvSpPr>
          <p:cNvPr id="3" name="Content Placeholder 2">
            <a:extLst>
              <a:ext uri="{FF2B5EF4-FFF2-40B4-BE49-F238E27FC236}">
                <a16:creationId xmlns:a16="http://schemas.microsoft.com/office/drawing/2014/main" id="{441F7036-20FB-024E-8014-FAB323652A70}"/>
              </a:ext>
            </a:extLst>
          </p:cNvPr>
          <p:cNvSpPr>
            <a:spLocks noGrp="1"/>
          </p:cNvSpPr>
          <p:nvPr>
            <p:ph sz="half" idx="1"/>
          </p:nvPr>
        </p:nvSpPr>
        <p:spPr>
          <a:xfrm>
            <a:off x="685800" y="1352551"/>
            <a:ext cx="3733800" cy="3352800"/>
          </a:xfrm>
        </p:spPr>
        <p:txBody>
          <a:bodyPr>
            <a:normAutofit/>
          </a:bodyPr>
          <a:lstStyle/>
          <a:p>
            <a:pPr marL="0" indent="0">
              <a:buNone/>
            </a:pPr>
            <a:r>
              <a:rPr lang="en-US" dirty="0"/>
              <a:t>16 Max Possible</a:t>
            </a:r>
          </a:p>
          <a:p>
            <a:r>
              <a:rPr lang="en-US" dirty="0"/>
              <a:t>4 Classes</a:t>
            </a:r>
          </a:p>
          <a:p>
            <a:r>
              <a:rPr lang="en-US" dirty="0"/>
              <a:t>1 Paper</a:t>
            </a:r>
          </a:p>
        </p:txBody>
      </p:sp>
      <p:pic>
        <p:nvPicPr>
          <p:cNvPr id="4" name="Picture 3">
            <a:extLst>
              <a:ext uri="{FF2B5EF4-FFF2-40B4-BE49-F238E27FC236}">
                <a16:creationId xmlns:a16="http://schemas.microsoft.com/office/drawing/2014/main" id="{B8669AC2-016E-169C-D9C9-2F74E32F60A2}"/>
              </a:ext>
            </a:extLst>
          </p:cNvPr>
          <p:cNvPicPr>
            <a:picLocks noChangeAspect="1"/>
          </p:cNvPicPr>
          <p:nvPr/>
        </p:nvPicPr>
        <p:blipFill>
          <a:blip r:embed="rId3"/>
          <a:stretch>
            <a:fillRect/>
          </a:stretch>
        </p:blipFill>
        <p:spPr>
          <a:xfrm>
            <a:off x="2736257" y="322022"/>
            <a:ext cx="5721943" cy="4821478"/>
          </a:xfrm>
          <a:prstGeom prst="rect">
            <a:avLst/>
          </a:prstGeom>
        </p:spPr>
      </p:pic>
      <p:sp>
        <p:nvSpPr>
          <p:cNvPr id="2" name="Footer Placeholder 1">
            <a:extLst>
              <a:ext uri="{FF2B5EF4-FFF2-40B4-BE49-F238E27FC236}">
                <a16:creationId xmlns:a16="http://schemas.microsoft.com/office/drawing/2014/main" id="{1EC12AF9-F87F-8FF6-0785-F4D03933B63A}"/>
              </a:ext>
            </a:extLst>
          </p:cNvPr>
          <p:cNvSpPr>
            <a:spLocks noGrp="1"/>
          </p:cNvSpPr>
          <p:nvPr>
            <p:ph type="ftr" sz="quarter" idx="11"/>
          </p:nvPr>
        </p:nvSpPr>
        <p:spPr/>
        <p:txBody>
          <a:bodyPr/>
          <a:lstStyle/>
          <a:p>
            <a:r>
              <a:rPr lang="sk-SK"/>
              <a:t>© 2024 Keith A. Pray</a:t>
            </a:r>
            <a:endParaRPr lang="en-US"/>
          </a:p>
        </p:txBody>
      </p:sp>
      <p:sp>
        <p:nvSpPr>
          <p:cNvPr id="8" name="Slide Number Placeholder 7">
            <a:extLst>
              <a:ext uri="{FF2B5EF4-FFF2-40B4-BE49-F238E27FC236}">
                <a16:creationId xmlns:a16="http://schemas.microsoft.com/office/drawing/2014/main" id="{CFFFD8A6-BA62-BE1E-CD49-7D86F2BDEC17}"/>
              </a:ext>
            </a:extLst>
          </p:cNvPr>
          <p:cNvSpPr>
            <a:spLocks noGrp="1"/>
          </p:cNvSpPr>
          <p:nvPr>
            <p:ph type="sldNum" sz="quarter" idx="12"/>
          </p:nvPr>
        </p:nvSpPr>
        <p:spPr/>
        <p:txBody>
          <a:bodyPr/>
          <a:lstStyle/>
          <a:p>
            <a:fld id="{A2A17EAB-8B51-5C40-8776-6683E51FA7A0}" type="slidenum">
              <a:rPr lang="en-US" smtClean="0"/>
              <a:t>4</a:t>
            </a:fld>
            <a:endParaRPr lang="en-US"/>
          </a:p>
        </p:txBody>
      </p:sp>
    </p:spTree>
    <p:extLst>
      <p:ext uri="{BB962C8B-B14F-4D97-AF65-F5344CB8AC3E}">
        <p14:creationId xmlns:p14="http://schemas.microsoft.com/office/powerpoint/2010/main" val="38406961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0" y="1392764"/>
            <a:ext cx="9144000" cy="320194"/>
          </a:xfrm>
          <a:prstGeom prst="rect">
            <a:avLst/>
          </a:prstGeom>
          <a:solidFill>
            <a:schemeClr val="bg1">
              <a:alpha val="24000"/>
            </a:schemeClr>
          </a:solidFill>
          <a:ln w="9525">
            <a:solidFill>
              <a:schemeClr val="bg1"/>
            </a:solidFill>
            <a:miter lim="800000"/>
            <a:headEnd/>
            <a:tailEnd/>
          </a:ln>
        </p:spPr>
        <p:txBody>
          <a:bodyPr wrap="none" anchor="ctr">
            <a:prstTxWarp prst="textNoShape">
              <a:avLst/>
            </a:prstTxWarp>
          </a:bodyPr>
          <a:lstStyle/>
          <a:p>
            <a:endParaRPr lang="en-US"/>
          </a:p>
        </p:txBody>
      </p:sp>
      <p:sp>
        <p:nvSpPr>
          <p:cNvPr id="6" name="Title 5"/>
          <p:cNvSpPr>
            <a:spLocks noGrp="1"/>
          </p:cNvSpPr>
          <p:nvPr>
            <p:ph type="title"/>
          </p:nvPr>
        </p:nvSpPr>
        <p:spPr/>
        <p:txBody>
          <a:bodyPr/>
          <a:lstStyle/>
          <a:p>
            <a:r>
              <a:rPr lang="en-US" dirty="0"/>
              <a:t>Overview</a:t>
            </a:r>
          </a:p>
        </p:txBody>
      </p:sp>
      <p:sp>
        <p:nvSpPr>
          <p:cNvPr id="7" name="Content Placeholder 6"/>
          <p:cNvSpPr>
            <a:spLocks noGrp="1"/>
          </p:cNvSpPr>
          <p:nvPr>
            <p:ph idx="1"/>
          </p:nvPr>
        </p:nvSpPr>
        <p:spPr/>
        <p:txBody>
          <a:bodyPr/>
          <a:lstStyle/>
          <a:p>
            <a:pPr marL="457200" indent="-457200">
              <a:buFont typeface="+mj-lt"/>
              <a:buAutoNum type="arabicPeriod"/>
            </a:pPr>
            <a:r>
              <a:rPr lang="en-US" dirty="0"/>
              <a:t>Review</a:t>
            </a:r>
          </a:p>
          <a:p>
            <a:pPr marL="457200" indent="-457200">
              <a:buFont typeface="+mj-lt"/>
              <a:buAutoNum type="arabicPeriod"/>
            </a:pPr>
            <a:r>
              <a:rPr lang="en-US" dirty="0"/>
              <a:t>Assignment</a:t>
            </a:r>
          </a:p>
          <a:p>
            <a:pPr marL="457200" indent="-457200">
              <a:buFont typeface="+mj-lt"/>
              <a:buAutoNum type="arabicPeriod"/>
            </a:pPr>
            <a:r>
              <a:rPr lang="en-US" dirty="0"/>
              <a:t>Students Present</a:t>
            </a:r>
          </a:p>
        </p:txBody>
      </p:sp>
      <p:sp>
        <p:nvSpPr>
          <p:cNvPr id="4" name="Footer Placeholder 3"/>
          <p:cNvSpPr>
            <a:spLocks noGrp="1"/>
          </p:cNvSpPr>
          <p:nvPr>
            <p:ph type="ftr" sz="quarter" idx="11"/>
          </p:nvPr>
        </p:nvSpPr>
        <p:spPr/>
        <p:txBody>
          <a:bodyPr/>
          <a:lstStyle/>
          <a:p>
            <a:r>
              <a:rPr lang="sk-SK"/>
              <a:t>© 2024 Keith A. Pray</a:t>
            </a:r>
            <a:endParaRPr lang="en-US"/>
          </a:p>
        </p:txBody>
      </p:sp>
      <p:sp>
        <p:nvSpPr>
          <p:cNvPr id="10" name="TextBox 9"/>
          <p:cNvSpPr txBox="1"/>
          <p:nvPr/>
        </p:nvSpPr>
        <p:spPr>
          <a:xfrm>
            <a:off x="1641052" y="4718067"/>
            <a:ext cx="2547542" cy="346249"/>
          </a:xfrm>
          <a:prstGeom prst="rect">
            <a:avLst/>
          </a:prstGeom>
          <a:noFill/>
        </p:spPr>
        <p:txBody>
          <a:bodyPr wrap="none" rtlCol="0">
            <a:spAutoFit/>
          </a:bodyPr>
          <a:lstStyle/>
          <a:p>
            <a:pPr>
              <a:lnSpc>
                <a:spcPct val="90000"/>
              </a:lnSpc>
            </a:pPr>
            <a:r>
              <a:rPr lang="en-US" dirty="0"/>
              <a:t>http://</a:t>
            </a:r>
            <a:r>
              <a:rPr lang="en-US" dirty="0" err="1"/>
              <a:t>xkcd.com</a:t>
            </a:r>
            <a:r>
              <a:rPr lang="en-US" dirty="0"/>
              <a:t>/1269/</a:t>
            </a:r>
          </a:p>
        </p:txBody>
      </p:sp>
      <p:sp>
        <p:nvSpPr>
          <p:cNvPr id="2" name="Slide Number Placeholder 1"/>
          <p:cNvSpPr>
            <a:spLocks noGrp="1"/>
          </p:cNvSpPr>
          <p:nvPr>
            <p:ph type="sldNum" sz="quarter" idx="12"/>
          </p:nvPr>
        </p:nvSpPr>
        <p:spPr/>
        <p:txBody>
          <a:bodyPr/>
          <a:lstStyle/>
          <a:p>
            <a:fld id="{A2A17EAB-8B51-5C40-8776-6683E51FA7A0}" type="slidenum">
              <a:rPr lang="en-US" smtClean="0"/>
              <a:t>5</a:t>
            </a:fld>
            <a:endParaRPr lang="en-US"/>
          </a:p>
        </p:txBody>
      </p:sp>
      <p:pic>
        <p:nvPicPr>
          <p:cNvPr id="1026" name="Picture 2" descr="What is Your Password? - YouTube">
            <a:hlinkClick r:id="rId3"/>
            <a:extLst>
              <a:ext uri="{FF2B5EF4-FFF2-40B4-BE49-F238E27FC236}">
                <a16:creationId xmlns:a16="http://schemas.microsoft.com/office/drawing/2014/main" id="{AF2CA04B-B189-3C9A-9B38-D5434411C6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72092"/>
            <a:ext cx="914400" cy="51511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hlinkClick r:id="rId5"/>
            <a:extLst>
              <a:ext uri="{FF2B5EF4-FFF2-40B4-BE49-F238E27FC236}">
                <a16:creationId xmlns:a16="http://schemas.microsoft.com/office/drawing/2014/main" id="{5B335BD3-65C1-5F18-85A6-F97B9DE2CABE}"/>
              </a:ext>
            </a:extLst>
          </p:cNvPr>
          <p:cNvPicPr>
            <a:picLocks noChangeAspect="1"/>
          </p:cNvPicPr>
          <p:nvPr/>
        </p:nvPicPr>
        <p:blipFill>
          <a:blip r:embed="rId6"/>
          <a:stretch>
            <a:fillRect/>
          </a:stretch>
        </p:blipFill>
        <p:spPr>
          <a:xfrm>
            <a:off x="0" y="4308070"/>
            <a:ext cx="914400" cy="513695"/>
          </a:xfrm>
          <a:prstGeom prst="rect">
            <a:avLst/>
          </a:prstGeom>
        </p:spPr>
      </p:pic>
      <p:grpSp>
        <p:nvGrpSpPr>
          <p:cNvPr id="16" name="Group 15">
            <a:extLst>
              <a:ext uri="{FF2B5EF4-FFF2-40B4-BE49-F238E27FC236}">
                <a16:creationId xmlns:a16="http://schemas.microsoft.com/office/drawing/2014/main" id="{23AD4E09-60A1-ABDD-3675-1F2B39EBBE3B}"/>
              </a:ext>
            </a:extLst>
          </p:cNvPr>
          <p:cNvGrpSpPr/>
          <p:nvPr/>
        </p:nvGrpSpPr>
        <p:grpSpPr>
          <a:xfrm>
            <a:off x="4335240" y="342594"/>
            <a:ext cx="4532905" cy="4754186"/>
            <a:chOff x="4335240" y="342594"/>
            <a:chExt cx="4532905" cy="4754186"/>
          </a:xfrm>
        </p:grpSpPr>
        <p:pic>
          <p:nvPicPr>
            <p:cNvPr id="9" name="Picture 8"/>
            <p:cNvPicPr>
              <a:picLocks noChangeAspect="1"/>
            </p:cNvPicPr>
            <p:nvPr/>
          </p:nvPicPr>
          <p:blipFill>
            <a:blip r:embed="rId7"/>
            <a:stretch>
              <a:fillRect/>
            </a:stretch>
          </p:blipFill>
          <p:spPr>
            <a:xfrm>
              <a:off x="4335240" y="342594"/>
              <a:ext cx="4532905" cy="4754186"/>
            </a:xfrm>
            <a:prstGeom prst="rect">
              <a:avLst/>
            </a:prstGeom>
          </p:spPr>
        </p:pic>
        <p:sp>
          <p:nvSpPr>
            <p:cNvPr id="5" name="TextBox 4">
              <a:extLst>
                <a:ext uri="{FF2B5EF4-FFF2-40B4-BE49-F238E27FC236}">
                  <a16:creationId xmlns:a16="http://schemas.microsoft.com/office/drawing/2014/main" id="{25CDBF6B-3016-6B0F-194B-0F2065D2373C}"/>
                </a:ext>
              </a:extLst>
            </p:cNvPr>
            <p:cNvSpPr txBox="1">
              <a:spLocks noChangeAspect="1"/>
            </p:cNvSpPr>
            <p:nvPr/>
          </p:nvSpPr>
          <p:spPr>
            <a:xfrm>
              <a:off x="5462187" y="2553983"/>
              <a:ext cx="347472" cy="348432"/>
            </a:xfrm>
            <a:prstGeom prst="foldedCorner">
              <a:avLst/>
            </a:prstGeom>
            <a:solidFill>
              <a:schemeClr val="bg2">
                <a:lumMod val="50000"/>
              </a:schemeClr>
            </a:solidFill>
          </p:spPr>
          <p:txBody>
            <a:bodyPr wrap="none" lIns="0" tIns="365760" rIns="0" bIns="0" rtlCol="0" anchor="b">
              <a:noAutofit/>
            </a:bodyPr>
            <a:lstStyle/>
            <a:p>
              <a:pPr algn="ctr">
                <a:lnSpc>
                  <a:spcPct val="0"/>
                </a:lnSpc>
              </a:pPr>
              <a:r>
                <a:rPr lang="en-US" sz="2200" dirty="0"/>
                <a:t>1</a:t>
              </a:r>
            </a:p>
          </p:txBody>
        </p:sp>
        <p:sp>
          <p:nvSpPr>
            <p:cNvPr id="11" name="TextBox 10">
              <a:extLst>
                <a:ext uri="{FF2B5EF4-FFF2-40B4-BE49-F238E27FC236}">
                  <a16:creationId xmlns:a16="http://schemas.microsoft.com/office/drawing/2014/main" id="{0B52FEF4-B4C1-B990-E3E5-A716ED9C2BE1}"/>
                </a:ext>
              </a:extLst>
            </p:cNvPr>
            <p:cNvSpPr txBox="1">
              <a:spLocks noChangeAspect="1"/>
            </p:cNvSpPr>
            <p:nvPr/>
          </p:nvSpPr>
          <p:spPr>
            <a:xfrm>
              <a:off x="6992283" y="2553983"/>
              <a:ext cx="347472" cy="348432"/>
            </a:xfrm>
            <a:prstGeom prst="foldedCorner">
              <a:avLst/>
            </a:prstGeom>
            <a:solidFill>
              <a:schemeClr val="bg2">
                <a:lumMod val="50000"/>
              </a:schemeClr>
            </a:solidFill>
          </p:spPr>
          <p:txBody>
            <a:bodyPr wrap="none" lIns="0" tIns="365760" rIns="0" bIns="0" rtlCol="0" anchor="b">
              <a:noAutofit/>
            </a:bodyPr>
            <a:lstStyle/>
            <a:p>
              <a:pPr algn="ctr">
                <a:lnSpc>
                  <a:spcPct val="0"/>
                </a:lnSpc>
              </a:pPr>
              <a:r>
                <a:rPr lang="en-US" sz="2200" dirty="0"/>
                <a:t>2</a:t>
              </a:r>
            </a:p>
          </p:txBody>
        </p:sp>
        <p:sp>
          <p:nvSpPr>
            <p:cNvPr id="12" name="TextBox 11">
              <a:extLst>
                <a:ext uri="{FF2B5EF4-FFF2-40B4-BE49-F238E27FC236}">
                  <a16:creationId xmlns:a16="http://schemas.microsoft.com/office/drawing/2014/main" id="{7D932F45-1A61-535A-6B39-97E87426BDBD}"/>
                </a:ext>
              </a:extLst>
            </p:cNvPr>
            <p:cNvSpPr txBox="1">
              <a:spLocks noChangeAspect="1"/>
            </p:cNvSpPr>
            <p:nvPr/>
          </p:nvSpPr>
          <p:spPr>
            <a:xfrm>
              <a:off x="8510179" y="2553983"/>
              <a:ext cx="347472" cy="348432"/>
            </a:xfrm>
            <a:prstGeom prst="foldedCorner">
              <a:avLst/>
            </a:prstGeom>
            <a:solidFill>
              <a:schemeClr val="bg2">
                <a:lumMod val="50000"/>
              </a:schemeClr>
            </a:solidFill>
          </p:spPr>
          <p:txBody>
            <a:bodyPr wrap="none" lIns="0" tIns="365760" rIns="0" bIns="0" rtlCol="0" anchor="b">
              <a:noAutofit/>
            </a:bodyPr>
            <a:lstStyle/>
            <a:p>
              <a:pPr algn="ctr">
                <a:lnSpc>
                  <a:spcPct val="0"/>
                </a:lnSpc>
              </a:pPr>
              <a:r>
                <a:rPr lang="en-US" sz="2200" dirty="0"/>
                <a:t>3</a:t>
              </a:r>
            </a:p>
          </p:txBody>
        </p:sp>
        <p:sp>
          <p:nvSpPr>
            <p:cNvPr id="13" name="TextBox 12">
              <a:extLst>
                <a:ext uri="{FF2B5EF4-FFF2-40B4-BE49-F238E27FC236}">
                  <a16:creationId xmlns:a16="http://schemas.microsoft.com/office/drawing/2014/main" id="{18FE506B-6580-4314-FA0F-1DE6DD34FC1B}"/>
                </a:ext>
              </a:extLst>
            </p:cNvPr>
            <p:cNvSpPr txBox="1">
              <a:spLocks noChangeAspect="1"/>
            </p:cNvSpPr>
            <p:nvPr/>
          </p:nvSpPr>
          <p:spPr>
            <a:xfrm>
              <a:off x="5462187" y="4736824"/>
              <a:ext cx="347472" cy="348432"/>
            </a:xfrm>
            <a:prstGeom prst="foldedCorner">
              <a:avLst/>
            </a:prstGeom>
            <a:solidFill>
              <a:schemeClr val="bg2">
                <a:lumMod val="50000"/>
              </a:schemeClr>
            </a:solidFill>
          </p:spPr>
          <p:txBody>
            <a:bodyPr wrap="none" lIns="0" tIns="365760" rIns="0" bIns="0" rtlCol="0" anchor="b">
              <a:noAutofit/>
            </a:bodyPr>
            <a:lstStyle/>
            <a:p>
              <a:pPr algn="ctr">
                <a:lnSpc>
                  <a:spcPct val="0"/>
                </a:lnSpc>
              </a:pPr>
              <a:r>
                <a:rPr lang="en-US" sz="2200" dirty="0"/>
                <a:t>4</a:t>
              </a:r>
            </a:p>
          </p:txBody>
        </p:sp>
        <p:sp>
          <p:nvSpPr>
            <p:cNvPr id="14" name="TextBox 13">
              <a:extLst>
                <a:ext uri="{FF2B5EF4-FFF2-40B4-BE49-F238E27FC236}">
                  <a16:creationId xmlns:a16="http://schemas.microsoft.com/office/drawing/2014/main" id="{31FD09F3-9BD6-F2D4-9D68-2E595E71CFAE}"/>
                </a:ext>
              </a:extLst>
            </p:cNvPr>
            <p:cNvSpPr txBox="1">
              <a:spLocks noChangeAspect="1"/>
            </p:cNvSpPr>
            <p:nvPr/>
          </p:nvSpPr>
          <p:spPr>
            <a:xfrm>
              <a:off x="6992283" y="4736824"/>
              <a:ext cx="347472" cy="348432"/>
            </a:xfrm>
            <a:prstGeom prst="foldedCorner">
              <a:avLst/>
            </a:prstGeom>
            <a:solidFill>
              <a:schemeClr val="bg2">
                <a:lumMod val="50000"/>
              </a:schemeClr>
            </a:solidFill>
          </p:spPr>
          <p:txBody>
            <a:bodyPr wrap="none" lIns="0" tIns="365760" rIns="0" bIns="0" rtlCol="0" anchor="b">
              <a:noAutofit/>
            </a:bodyPr>
            <a:lstStyle/>
            <a:p>
              <a:pPr algn="ctr">
                <a:lnSpc>
                  <a:spcPct val="0"/>
                </a:lnSpc>
              </a:pPr>
              <a:r>
                <a:rPr lang="en-US" sz="2200" dirty="0"/>
                <a:t>5</a:t>
              </a:r>
            </a:p>
          </p:txBody>
        </p:sp>
        <p:sp>
          <p:nvSpPr>
            <p:cNvPr id="15" name="TextBox 14">
              <a:extLst>
                <a:ext uri="{FF2B5EF4-FFF2-40B4-BE49-F238E27FC236}">
                  <a16:creationId xmlns:a16="http://schemas.microsoft.com/office/drawing/2014/main" id="{BD1D72F1-3A02-0D72-9B37-28AD5F9E9BE1}"/>
                </a:ext>
              </a:extLst>
            </p:cNvPr>
            <p:cNvSpPr txBox="1">
              <a:spLocks noChangeAspect="1"/>
            </p:cNvSpPr>
            <p:nvPr/>
          </p:nvSpPr>
          <p:spPr>
            <a:xfrm>
              <a:off x="8510179" y="4736824"/>
              <a:ext cx="347472" cy="348432"/>
            </a:xfrm>
            <a:prstGeom prst="foldedCorner">
              <a:avLst/>
            </a:prstGeom>
            <a:solidFill>
              <a:schemeClr val="bg2">
                <a:lumMod val="50000"/>
              </a:schemeClr>
            </a:solidFill>
          </p:spPr>
          <p:txBody>
            <a:bodyPr wrap="none" lIns="0" tIns="365760" rIns="0" bIns="0" rtlCol="0" anchor="b">
              <a:noAutofit/>
            </a:bodyPr>
            <a:lstStyle/>
            <a:p>
              <a:pPr algn="ctr">
                <a:lnSpc>
                  <a:spcPct val="0"/>
                </a:lnSpc>
              </a:pPr>
              <a:r>
                <a:rPr lang="en-US" sz="2200" dirty="0"/>
                <a:t>6</a:t>
              </a:r>
            </a:p>
          </p:txBody>
        </p:sp>
      </p:grpSp>
    </p:spTree>
    <p:extLst>
      <p:ext uri="{BB962C8B-B14F-4D97-AF65-F5344CB8AC3E}">
        <p14:creationId xmlns:p14="http://schemas.microsoft.com/office/powerpoint/2010/main" val="2711502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My Reading Notes</a:t>
            </a:r>
          </a:p>
        </p:txBody>
      </p:sp>
      <p:sp>
        <p:nvSpPr>
          <p:cNvPr id="3" name="Content Placeholder 2"/>
          <p:cNvSpPr>
            <a:spLocks noGrp="1"/>
          </p:cNvSpPr>
          <p:nvPr>
            <p:ph sz="half" idx="1"/>
          </p:nvPr>
        </p:nvSpPr>
        <p:spPr>
          <a:xfrm>
            <a:off x="685800" y="1087822"/>
            <a:ext cx="3733800" cy="3909374"/>
          </a:xfrm>
        </p:spPr>
        <p:txBody>
          <a:bodyPr>
            <a:normAutofit fontScale="92500"/>
          </a:bodyPr>
          <a:lstStyle/>
          <a:p>
            <a:pPr>
              <a:lnSpc>
                <a:spcPct val="110000"/>
              </a:lnSpc>
              <a:spcBef>
                <a:spcPts val="100"/>
              </a:spcBef>
              <a:spcAft>
                <a:spcPts val="100"/>
              </a:spcAft>
            </a:pPr>
            <a:r>
              <a:rPr lang="en-US" sz="1200" dirty="0"/>
              <a:t>p. 227 Alexa calling unbeknown scary</a:t>
            </a:r>
          </a:p>
          <a:p>
            <a:pPr>
              <a:lnSpc>
                <a:spcPct val="110000"/>
              </a:lnSpc>
              <a:spcBef>
                <a:spcPts val="100"/>
              </a:spcBef>
              <a:spcAft>
                <a:spcPts val="100"/>
              </a:spcAft>
            </a:pPr>
            <a:r>
              <a:rPr lang="en-US" sz="1200" dirty="0"/>
              <a:t>p. 235 How much do you use computer labs now?</a:t>
            </a:r>
          </a:p>
          <a:p>
            <a:pPr>
              <a:lnSpc>
                <a:spcPct val="110000"/>
              </a:lnSpc>
              <a:spcBef>
                <a:spcPts val="100"/>
              </a:spcBef>
              <a:spcAft>
                <a:spcPts val="100"/>
              </a:spcAft>
            </a:pPr>
            <a:r>
              <a:rPr lang="en-US" sz="1200" dirty="0"/>
              <a:t>p. 230 Panopticon. “moral capital” Book/movie 1984 relationship == subversive act</a:t>
            </a:r>
          </a:p>
          <a:p>
            <a:pPr>
              <a:lnSpc>
                <a:spcPct val="110000"/>
              </a:lnSpc>
              <a:spcBef>
                <a:spcPts val="100"/>
              </a:spcBef>
              <a:spcAft>
                <a:spcPts val="100"/>
              </a:spcAft>
            </a:pPr>
            <a:r>
              <a:rPr lang="en-US" sz="1200" dirty="0"/>
              <a:t>p. 232 Brahmins footnote 1 missing </a:t>
            </a:r>
            <a:r>
              <a:rPr lang="en-US" sz="1200" dirty="0">
                <a:sym typeface="Wingdings" pitchFamily="2" charset="2"/>
              </a:rPr>
              <a:t></a:t>
            </a:r>
            <a:r>
              <a:rPr lang="en-US" sz="1200" dirty="0"/>
              <a:t> Wikipedia. Tech price down privacy invasion up?</a:t>
            </a:r>
          </a:p>
          <a:p>
            <a:pPr>
              <a:lnSpc>
                <a:spcPct val="110000"/>
              </a:lnSpc>
              <a:spcBef>
                <a:spcPts val="100"/>
              </a:spcBef>
              <a:spcAft>
                <a:spcPts val="100"/>
              </a:spcAft>
            </a:pPr>
            <a:r>
              <a:rPr lang="en-US" sz="1200" dirty="0"/>
              <a:t>p. 235 New Parents: How common are internet connected home surveillance systems? Many daycares monitor, any studies yet? </a:t>
            </a:r>
          </a:p>
          <a:p>
            <a:pPr>
              <a:lnSpc>
                <a:spcPct val="110000"/>
              </a:lnSpc>
              <a:spcBef>
                <a:spcPts val="100"/>
              </a:spcBef>
              <a:spcAft>
                <a:spcPts val="100"/>
              </a:spcAft>
            </a:pPr>
            <a:r>
              <a:rPr lang="en-US" sz="1200" dirty="0"/>
              <a:t>p. 236 Do you expect privacy in others’ homes? </a:t>
            </a:r>
          </a:p>
          <a:p>
            <a:pPr>
              <a:lnSpc>
                <a:spcPct val="110000"/>
              </a:lnSpc>
              <a:spcBef>
                <a:spcPts val="100"/>
              </a:spcBef>
              <a:spcAft>
                <a:spcPts val="100"/>
              </a:spcAft>
            </a:pPr>
            <a:r>
              <a:rPr lang="en-US" sz="1200" dirty="0"/>
              <a:t>p. 238 2010 source 100 million tags/day, still?</a:t>
            </a:r>
          </a:p>
          <a:p>
            <a:pPr>
              <a:lnSpc>
                <a:spcPct val="110000"/>
              </a:lnSpc>
              <a:spcBef>
                <a:spcPts val="100"/>
              </a:spcBef>
              <a:spcAft>
                <a:spcPts val="100"/>
              </a:spcAft>
            </a:pPr>
            <a:r>
              <a:rPr lang="en-US" sz="1200" dirty="0"/>
              <a:t>p. 237 Not consistent with being a good </a:t>
            </a:r>
            <a:r>
              <a:rPr lang="en-US" sz="1200" dirty="0" err="1"/>
              <a:t>employerx</a:t>
            </a:r>
            <a:endParaRPr lang="en-US" sz="1200" dirty="0"/>
          </a:p>
          <a:p>
            <a:pPr>
              <a:lnSpc>
                <a:spcPct val="120000"/>
              </a:lnSpc>
              <a:spcBef>
                <a:spcPts val="0"/>
              </a:spcBef>
            </a:pPr>
            <a:r>
              <a:rPr lang="en-US" sz="1200" dirty="0"/>
              <a:t>p. 239 Anything come of EPIC Facebook Tag Suggestions complaint? ShopRite source 2008, still?</a:t>
            </a:r>
          </a:p>
          <a:p>
            <a:pPr>
              <a:lnSpc>
                <a:spcPct val="120000"/>
              </a:lnSpc>
              <a:spcBef>
                <a:spcPts val="0"/>
              </a:spcBef>
            </a:pPr>
            <a:r>
              <a:rPr lang="en-US" sz="1200" dirty="0"/>
              <a:t>p. 240 Loyalty programs changed since 2003?</a:t>
            </a:r>
          </a:p>
          <a:p>
            <a:pPr>
              <a:lnSpc>
                <a:spcPct val="120000"/>
              </a:lnSpc>
              <a:spcBef>
                <a:spcPts val="0"/>
              </a:spcBef>
            </a:pPr>
            <a:r>
              <a:rPr lang="en-US" sz="1200" dirty="0"/>
              <a:t>p. 241 Clothing body scans common now, 2003 source?</a:t>
            </a:r>
          </a:p>
          <a:p>
            <a:pPr>
              <a:lnSpc>
                <a:spcPct val="120000"/>
              </a:lnSpc>
              <a:spcBef>
                <a:spcPts val="0"/>
              </a:spcBef>
            </a:pPr>
            <a:r>
              <a:rPr lang="en-US" sz="1200" dirty="0"/>
              <a:t>p. 242 Is there a way to disable RFID’s now, 2004 source? How common implanted chips now, latest source 2010?</a:t>
            </a:r>
          </a:p>
        </p:txBody>
      </p:sp>
      <p:sp>
        <p:nvSpPr>
          <p:cNvPr id="11" name="Content Placeholder 10"/>
          <p:cNvSpPr>
            <a:spLocks noGrp="1"/>
          </p:cNvSpPr>
          <p:nvPr>
            <p:ph sz="half" idx="2"/>
          </p:nvPr>
        </p:nvSpPr>
        <p:spPr>
          <a:xfrm>
            <a:off x="4724400" y="1087822"/>
            <a:ext cx="3733800" cy="3909374"/>
          </a:xfrm>
        </p:spPr>
        <p:txBody>
          <a:bodyPr lIns="91440">
            <a:normAutofit fontScale="92500"/>
          </a:bodyPr>
          <a:lstStyle/>
          <a:p>
            <a:pPr>
              <a:lnSpc>
                <a:spcPct val="120000"/>
              </a:lnSpc>
              <a:spcBef>
                <a:spcPts val="0"/>
              </a:spcBef>
            </a:pPr>
            <a:r>
              <a:rPr lang="en-US" sz="1200" dirty="0"/>
              <a:t>p. 243 Any OnStar listening in events since 2009 claim they can’t happen? How much do auto black boxes record now, source 2003?</a:t>
            </a:r>
          </a:p>
          <a:p>
            <a:pPr>
              <a:lnSpc>
                <a:spcPct val="120000"/>
              </a:lnSpc>
              <a:spcBef>
                <a:spcPts val="0"/>
              </a:spcBef>
            </a:pPr>
            <a:r>
              <a:rPr lang="en-US" sz="1200" dirty="0"/>
              <a:t>p. 244 Does </a:t>
            </a:r>
            <a:r>
              <a:rPr lang="en-US" sz="1200" dirty="0" err="1"/>
              <a:t>Tivo’s</a:t>
            </a:r>
            <a:r>
              <a:rPr lang="en-US" sz="1200" dirty="0"/>
              <a:t> ad skip weaken time shifting fair use? Browsers, not Servers, put cookies on HDs</a:t>
            </a:r>
          </a:p>
          <a:p>
            <a:pPr>
              <a:lnSpc>
                <a:spcPct val="120000"/>
              </a:lnSpc>
              <a:spcBef>
                <a:spcPts val="0"/>
              </a:spcBef>
            </a:pPr>
            <a:r>
              <a:rPr lang="en-US" sz="1200" dirty="0"/>
              <a:t>p. 248 Target execs were not savvy before see pp. 294. 2012 source same year Target outed pregnant teen to parents.</a:t>
            </a:r>
          </a:p>
          <a:p>
            <a:pPr>
              <a:lnSpc>
                <a:spcPct val="120000"/>
              </a:lnSpc>
              <a:spcBef>
                <a:spcPts val="0"/>
              </a:spcBef>
            </a:pPr>
            <a:r>
              <a:rPr lang="en-US" sz="1200" dirty="0"/>
              <a:t>p. 249 500 mil more than US population. Only 1500 pieces info/consumer, source 2012.</a:t>
            </a:r>
          </a:p>
          <a:p>
            <a:pPr>
              <a:lnSpc>
                <a:spcPct val="120000"/>
              </a:lnSpc>
              <a:spcBef>
                <a:spcPts val="0"/>
              </a:spcBef>
            </a:pPr>
            <a:r>
              <a:rPr lang="en-US" sz="1200" dirty="0"/>
              <a:t>p. 250 2014 source employers checking social media</a:t>
            </a:r>
          </a:p>
          <a:p>
            <a:pPr>
              <a:lnSpc>
                <a:spcPct val="120000"/>
              </a:lnSpc>
              <a:spcBef>
                <a:spcPts val="0"/>
              </a:spcBef>
            </a:pPr>
            <a:r>
              <a:rPr lang="en-US" sz="1200" dirty="0"/>
              <a:t>p. 254 How many times Zuckerberg quoted “I know we can do better”? Why did Apple not enforce policy of asking permission in the API? </a:t>
            </a:r>
          </a:p>
          <a:p>
            <a:pPr>
              <a:lnSpc>
                <a:spcPct val="120000"/>
              </a:lnSpc>
              <a:spcBef>
                <a:spcPts val="0"/>
              </a:spcBef>
            </a:pPr>
            <a:r>
              <a:rPr lang="en-US" sz="1200" dirty="0"/>
              <a:t>p. 255 When did Apple introduce App Tracking Transparency?</a:t>
            </a:r>
          </a:p>
          <a:p>
            <a:pPr>
              <a:lnSpc>
                <a:spcPct val="120000"/>
              </a:lnSpc>
              <a:spcBef>
                <a:spcPts val="0"/>
              </a:spcBef>
            </a:pPr>
            <a:r>
              <a:rPr lang="en-US" sz="1200" dirty="0"/>
              <a:t>p. 257 10 hours &gt; 1 page paper</a:t>
            </a:r>
          </a:p>
          <a:p>
            <a:pPr>
              <a:lnSpc>
                <a:spcPct val="120000"/>
              </a:lnSpc>
              <a:spcBef>
                <a:spcPts val="0"/>
              </a:spcBef>
            </a:pPr>
            <a:r>
              <a:rPr lang="en-US" sz="1200" dirty="0"/>
              <a:t>Questions I liked: 30, 36</a:t>
            </a:r>
          </a:p>
        </p:txBody>
      </p:sp>
      <p:sp>
        <p:nvSpPr>
          <p:cNvPr id="4" name="Footer Placeholder 3"/>
          <p:cNvSpPr>
            <a:spLocks noGrp="1"/>
          </p:cNvSpPr>
          <p:nvPr>
            <p:ph type="ftr" sz="quarter" idx="11"/>
          </p:nvPr>
        </p:nvSpPr>
        <p:spPr/>
        <p:txBody>
          <a:bodyPr/>
          <a:lstStyle/>
          <a:p>
            <a:r>
              <a:rPr lang="sk-SK"/>
              <a:t>© 2024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6</a:t>
            </a:fld>
            <a:endParaRPr lang="en-US"/>
          </a:p>
        </p:txBody>
      </p:sp>
    </p:spTree>
    <p:extLst>
      <p:ext uri="{BB962C8B-B14F-4D97-AF65-F5344CB8AC3E}">
        <p14:creationId xmlns:p14="http://schemas.microsoft.com/office/powerpoint/2010/main" val="21081641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Assignment</a:t>
            </a:r>
          </a:p>
        </p:txBody>
      </p:sp>
      <p:sp>
        <p:nvSpPr>
          <p:cNvPr id="3" name="Content Placeholder 2"/>
          <p:cNvSpPr>
            <a:spLocks noGrp="1"/>
          </p:cNvSpPr>
          <p:nvPr>
            <p:ph idx="1"/>
          </p:nvPr>
        </p:nvSpPr>
        <p:spPr/>
        <p:txBody>
          <a:bodyPr>
            <a:normAutofit/>
          </a:bodyPr>
          <a:lstStyle/>
          <a:p>
            <a:pPr marL="0" indent="0">
              <a:buNone/>
            </a:pPr>
            <a:r>
              <a:rPr lang="en-US" dirty="0"/>
              <a:t>Prepare for class debate: </a:t>
            </a:r>
          </a:p>
          <a:p>
            <a:pPr marL="0" indent="0" algn="ctr">
              <a:buNone/>
            </a:pPr>
            <a:r>
              <a:rPr lang="en-US" dirty="0"/>
              <a:t>National ban on facial recognition surveillance for law enforcement?</a:t>
            </a:r>
          </a:p>
          <a:p>
            <a:pPr marL="0" indent="0" algn="ctr">
              <a:buNone/>
            </a:pPr>
            <a:endParaRPr lang="en-US" dirty="0"/>
          </a:p>
          <a:p>
            <a:pPr lvl="1"/>
            <a:r>
              <a:rPr lang="en-US" dirty="0"/>
              <a:t>Do background reading and decide “Yes” or “No” </a:t>
            </a:r>
          </a:p>
          <a:p>
            <a:pPr lvl="1"/>
            <a:r>
              <a:rPr lang="en-US" dirty="0"/>
              <a:t>Be prepared to argue both with notes, facts, dates, high quality sources</a:t>
            </a:r>
          </a:p>
          <a:p>
            <a:pPr lvl="1"/>
            <a:endParaRPr lang="en-US" dirty="0"/>
          </a:p>
          <a:p>
            <a:pPr lvl="1"/>
            <a:r>
              <a:rPr lang="en-US" dirty="0"/>
              <a:t>Optional One Page Paper on the topic, lowest paper grade will be dropped</a:t>
            </a:r>
          </a:p>
        </p:txBody>
      </p:sp>
      <p:sp>
        <p:nvSpPr>
          <p:cNvPr id="4" name="Footer Placeholder 3"/>
          <p:cNvSpPr>
            <a:spLocks noGrp="1"/>
          </p:cNvSpPr>
          <p:nvPr>
            <p:ph type="ftr" sz="quarter" idx="11"/>
          </p:nvPr>
        </p:nvSpPr>
        <p:spPr/>
        <p:txBody>
          <a:bodyPr/>
          <a:lstStyle/>
          <a:p>
            <a:r>
              <a:rPr lang="sk-SK"/>
              <a:t>© 2024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7</a:t>
            </a:fld>
            <a:endParaRPr lang="en-US"/>
          </a:p>
        </p:txBody>
      </p:sp>
    </p:spTree>
    <p:extLst>
      <p:ext uri="{BB962C8B-B14F-4D97-AF65-F5344CB8AC3E}">
        <p14:creationId xmlns:p14="http://schemas.microsoft.com/office/powerpoint/2010/main" val="6632965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0" y="2282900"/>
            <a:ext cx="9144000" cy="320194"/>
          </a:xfrm>
          <a:prstGeom prst="rect">
            <a:avLst/>
          </a:prstGeom>
          <a:solidFill>
            <a:schemeClr val="bg1">
              <a:alpha val="24000"/>
            </a:schemeClr>
          </a:solidFill>
          <a:ln w="9525">
            <a:solidFill>
              <a:schemeClr val="bg1"/>
            </a:solidFill>
            <a:miter lim="800000"/>
            <a:headEnd/>
            <a:tailEnd/>
          </a:ln>
        </p:spPr>
        <p:txBody>
          <a:bodyPr wrap="none" anchor="ctr">
            <a:prstTxWarp prst="textNoShape">
              <a:avLst/>
            </a:prstTxWarp>
          </a:bodyPr>
          <a:lstStyle/>
          <a:p>
            <a:endParaRPr lang="en-US"/>
          </a:p>
        </p:txBody>
      </p:sp>
      <p:sp>
        <p:nvSpPr>
          <p:cNvPr id="6" name="Title 5"/>
          <p:cNvSpPr>
            <a:spLocks noGrp="1"/>
          </p:cNvSpPr>
          <p:nvPr>
            <p:ph type="title"/>
          </p:nvPr>
        </p:nvSpPr>
        <p:spPr/>
        <p:txBody>
          <a:bodyPr/>
          <a:lstStyle/>
          <a:p>
            <a:r>
              <a:rPr lang="en-US" dirty="0"/>
              <a:t>Overview</a:t>
            </a:r>
          </a:p>
        </p:txBody>
      </p:sp>
      <p:sp>
        <p:nvSpPr>
          <p:cNvPr id="7" name="Content Placeholder 6"/>
          <p:cNvSpPr>
            <a:spLocks noGrp="1"/>
          </p:cNvSpPr>
          <p:nvPr>
            <p:ph idx="1"/>
          </p:nvPr>
        </p:nvSpPr>
        <p:spPr/>
        <p:txBody>
          <a:bodyPr/>
          <a:lstStyle/>
          <a:p>
            <a:pPr marL="457200" indent="-457200">
              <a:buFont typeface="+mj-lt"/>
              <a:buAutoNum type="arabicPeriod"/>
            </a:pPr>
            <a:r>
              <a:rPr lang="en-US" dirty="0"/>
              <a:t>Review</a:t>
            </a:r>
          </a:p>
          <a:p>
            <a:pPr marL="457200" indent="-457200">
              <a:buFont typeface="+mj-lt"/>
              <a:buAutoNum type="arabicPeriod"/>
            </a:pPr>
            <a:r>
              <a:rPr lang="en-US" dirty="0"/>
              <a:t>Assignment</a:t>
            </a:r>
          </a:p>
          <a:p>
            <a:pPr marL="457200" indent="-457200">
              <a:buFont typeface="+mj-lt"/>
              <a:buAutoNum type="arabicPeriod"/>
            </a:pPr>
            <a:r>
              <a:rPr lang="en-US" dirty="0"/>
              <a:t>Students Present</a:t>
            </a:r>
          </a:p>
        </p:txBody>
      </p:sp>
      <p:sp>
        <p:nvSpPr>
          <p:cNvPr id="4" name="Footer Placeholder 3"/>
          <p:cNvSpPr>
            <a:spLocks noGrp="1"/>
          </p:cNvSpPr>
          <p:nvPr>
            <p:ph type="ftr" sz="quarter" idx="11"/>
          </p:nvPr>
        </p:nvSpPr>
        <p:spPr/>
        <p:txBody>
          <a:bodyPr/>
          <a:lstStyle/>
          <a:p>
            <a:r>
              <a:rPr lang="sk-SK"/>
              <a:t>© 2024 Keith A. Pray</a:t>
            </a:r>
            <a:endParaRPr lang="en-US"/>
          </a:p>
        </p:txBody>
      </p:sp>
      <p:sp>
        <p:nvSpPr>
          <p:cNvPr id="2" name="Slide Number Placeholder 1"/>
          <p:cNvSpPr>
            <a:spLocks noGrp="1"/>
          </p:cNvSpPr>
          <p:nvPr>
            <p:ph type="sldNum" sz="quarter" idx="12"/>
          </p:nvPr>
        </p:nvSpPr>
        <p:spPr/>
        <p:txBody>
          <a:bodyPr/>
          <a:lstStyle/>
          <a:p>
            <a:fld id="{A2A17EAB-8B51-5C40-8776-6683E51FA7A0}" type="slidenum">
              <a:rPr lang="en-US" smtClean="0"/>
              <a:t>8</a:t>
            </a:fld>
            <a:endParaRPr lang="en-US"/>
          </a:p>
        </p:txBody>
      </p:sp>
    </p:spTree>
    <p:extLst>
      <p:ext uri="{BB962C8B-B14F-4D97-AF65-F5344CB8AC3E}">
        <p14:creationId xmlns:p14="http://schemas.microsoft.com/office/powerpoint/2010/main" val="3515047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B4D9C-AE86-E14D-BE53-A2EF34300D01}"/>
              </a:ext>
            </a:extLst>
          </p:cNvPr>
          <p:cNvSpPr>
            <a:spLocks noGrp="1"/>
          </p:cNvSpPr>
          <p:nvPr>
            <p:ph type="title"/>
          </p:nvPr>
        </p:nvSpPr>
        <p:spPr/>
        <p:txBody>
          <a:bodyPr/>
          <a:lstStyle/>
          <a:p>
            <a:r>
              <a:rPr lang="en-US" dirty="0"/>
              <a:t>How will people use ai to gather information?</a:t>
            </a:r>
          </a:p>
        </p:txBody>
      </p:sp>
      <p:sp>
        <p:nvSpPr>
          <p:cNvPr id="3" name="Text Placeholder 2">
            <a:extLst>
              <a:ext uri="{FF2B5EF4-FFF2-40B4-BE49-F238E27FC236}">
                <a16:creationId xmlns:a16="http://schemas.microsoft.com/office/drawing/2014/main" id="{FF1992AE-DEBA-C041-8327-4AC1FB130AE9}"/>
              </a:ext>
            </a:extLst>
          </p:cNvPr>
          <p:cNvSpPr>
            <a:spLocks noGrp="1"/>
          </p:cNvSpPr>
          <p:nvPr>
            <p:ph type="body" idx="1"/>
          </p:nvPr>
        </p:nvSpPr>
        <p:spPr/>
        <p:txBody>
          <a:bodyPr/>
          <a:lstStyle/>
          <a:p>
            <a:r>
              <a:rPr lang="en-US" dirty="0"/>
              <a:t>Keagan Hitt</a:t>
            </a:r>
          </a:p>
        </p:txBody>
      </p:sp>
      <p:sp>
        <p:nvSpPr>
          <p:cNvPr id="4" name="Footer Placeholder 3">
            <a:extLst>
              <a:ext uri="{FF2B5EF4-FFF2-40B4-BE49-F238E27FC236}">
                <a16:creationId xmlns:a16="http://schemas.microsoft.com/office/drawing/2014/main" id="{373A31F2-FBFC-2C43-802D-1D451EE68E8A}"/>
              </a:ext>
            </a:extLst>
          </p:cNvPr>
          <p:cNvSpPr>
            <a:spLocks noGrp="1"/>
          </p:cNvSpPr>
          <p:nvPr>
            <p:ph type="ftr" sz="quarter" idx="11"/>
          </p:nvPr>
        </p:nvSpPr>
        <p:spPr/>
        <p:txBody>
          <a:bodyPr/>
          <a:lstStyle/>
          <a:p>
            <a:r>
              <a:rPr lang="sk-SK"/>
              <a:t>© 2024 Keith A. Pray</a:t>
            </a:r>
            <a:endParaRPr lang="en-US"/>
          </a:p>
        </p:txBody>
      </p:sp>
      <p:sp>
        <p:nvSpPr>
          <p:cNvPr id="5" name="Slide Number Placeholder 4">
            <a:extLst>
              <a:ext uri="{FF2B5EF4-FFF2-40B4-BE49-F238E27FC236}">
                <a16:creationId xmlns:a16="http://schemas.microsoft.com/office/drawing/2014/main" id="{5CB4B1B5-09B5-5844-A1D0-76C23D2CA987}"/>
              </a:ext>
            </a:extLst>
          </p:cNvPr>
          <p:cNvSpPr>
            <a:spLocks noGrp="1"/>
          </p:cNvSpPr>
          <p:nvPr>
            <p:ph type="sldNum" sz="quarter" idx="12"/>
          </p:nvPr>
        </p:nvSpPr>
        <p:spPr/>
        <p:txBody>
          <a:bodyPr/>
          <a:lstStyle/>
          <a:p>
            <a:fld id="{A2A17EAB-8B51-5C40-8776-6683E51FA7A0}" type="slidenum">
              <a:rPr lang="en-US" smtClean="0"/>
              <a:t>9</a:t>
            </a:fld>
            <a:endParaRPr lang="en-US"/>
          </a:p>
        </p:txBody>
      </p:sp>
    </p:spTree>
    <p:extLst>
      <p:ext uri="{BB962C8B-B14F-4D97-AF65-F5344CB8AC3E}">
        <p14:creationId xmlns:p14="http://schemas.microsoft.com/office/powerpoint/2010/main" val="63274847"/>
      </p:ext>
    </p:extLst>
  </p:cSld>
  <p:clrMapOvr>
    <a:masterClrMapping/>
  </p:clrMapOvr>
</p:sld>
</file>

<file path=ppt/theme/theme1.xml><?xml version="1.0" encoding="utf-8"?>
<a:theme xmlns:a="http://schemas.openxmlformats.org/drawingml/2006/main" name="Red Radial 16x9">
  <a:themeElements>
    <a:clrScheme name="RedRadial_16x9">
      <a:dk1>
        <a:sysClr val="windowText" lastClr="000000"/>
      </a:dk1>
      <a:lt1>
        <a:sysClr val="window" lastClr="FFFFFF"/>
      </a:lt1>
      <a:dk2>
        <a:srgbClr val="960000"/>
      </a:dk2>
      <a:lt2>
        <a:srgbClr val="BCB49E"/>
      </a:lt2>
      <a:accent1>
        <a:srgbClr val="DDA859"/>
      </a:accent1>
      <a:accent2>
        <a:srgbClr val="968A68"/>
      </a:accent2>
      <a:accent3>
        <a:srgbClr val="D3432B"/>
      </a:accent3>
      <a:accent4>
        <a:srgbClr val="BD9B47"/>
      </a:accent4>
      <a:accent5>
        <a:srgbClr val="618F91"/>
      </a:accent5>
      <a:accent6>
        <a:srgbClr val="DD7323"/>
      </a:accent6>
      <a:hlink>
        <a:srgbClr val="DDA859"/>
      </a:hlink>
      <a:folHlink>
        <a:srgbClr val="968A68"/>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Extreme Shadow">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gradFill rotWithShape="1">
          <a:gsLst>
            <a:gs pos="0">
              <a:schemeClr val="phClr">
                <a:tint val="100000"/>
                <a:shade val="80000"/>
                <a:satMod val="100000"/>
              </a:schemeClr>
            </a:gs>
            <a:gs pos="65000">
              <a:schemeClr val="phClr">
                <a:tint val="100000"/>
                <a:shade val="40000"/>
                <a:satMod val="100000"/>
              </a:schemeClr>
            </a:gs>
            <a:gs pos="100000">
              <a:schemeClr val="phClr">
                <a:shade val="5000"/>
                <a:satMod val="100000"/>
              </a:schemeClr>
            </a:gs>
          </a:gsLst>
          <a:path path="circle">
            <a:fillToRect l="25000" t="25000" r="25000" b="25000"/>
          </a:path>
        </a:gradFill>
        <a:gradFill flip="none" rotWithShape="1">
          <a:gsLst>
            <a:gs pos="17000">
              <a:schemeClr val="phClr"/>
            </a:gs>
            <a:gs pos="71000">
              <a:schemeClr val="phClr">
                <a:tint val="100000"/>
                <a:shade val="40000"/>
                <a:satMod val="100000"/>
              </a:schemeClr>
            </a:gs>
            <a:gs pos="100000">
              <a:schemeClr val="phClr">
                <a:shade val="5000"/>
                <a:satMod val="100000"/>
              </a:schemeClr>
            </a:gs>
          </a:gsLst>
          <a:path path="circle">
            <a:fillToRect l="50000" t="50000" r="50000" b="50000"/>
          </a:path>
          <a:tileRect/>
        </a:gradFill>
      </a:bgFillStyleLst>
    </a:fmtScheme>
  </a:themeElements>
  <a:objectDefaults>
    <a:spDef>
      <a:spPr>
        <a:ln>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80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TS102804895.potx</Template>
  <TotalTime>39705</TotalTime>
  <Words>6184</Words>
  <Application>Microsoft Macintosh PowerPoint</Application>
  <PresentationFormat>On-screen Show (16:9)</PresentationFormat>
  <Paragraphs>561</Paragraphs>
  <Slides>33</Slides>
  <Notes>32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Arial</vt:lpstr>
      <vt:lpstr>Calibri</vt:lpstr>
      <vt:lpstr>Cambria</vt:lpstr>
      <vt:lpstr>Wingdings</vt:lpstr>
      <vt:lpstr>Red Radial 16x9</vt:lpstr>
      <vt:lpstr>Class 6 Information Privacy</vt:lpstr>
      <vt:lpstr>what works well Online With Zoom</vt:lpstr>
      <vt:lpstr>Papers</vt:lpstr>
      <vt:lpstr>Grades To Date</vt:lpstr>
      <vt:lpstr>Overview</vt:lpstr>
      <vt:lpstr>My Reading Notes</vt:lpstr>
      <vt:lpstr>Assignment</vt:lpstr>
      <vt:lpstr>Overview</vt:lpstr>
      <vt:lpstr>How will people use ai to gather information?</vt:lpstr>
      <vt:lpstr>AI USE IS GROWING</vt:lpstr>
      <vt:lpstr>PowerPoint Presentation</vt:lpstr>
      <vt:lpstr>Trust in wikipedia</vt:lpstr>
      <vt:lpstr>AI WILL GET more accurate</vt:lpstr>
      <vt:lpstr>Drawbacks of ai use</vt:lpstr>
      <vt:lpstr>How will people use AI to gather information?</vt:lpstr>
      <vt:lpstr>References</vt:lpstr>
      <vt:lpstr>Why your data isn’t yours</vt:lpstr>
      <vt:lpstr>Outline</vt:lpstr>
      <vt:lpstr>Data sold is data lost</vt:lpstr>
      <vt:lpstr>Strategies employed to keep you in the dark</vt:lpstr>
      <vt:lpstr>Lack of Broker oversight</vt:lpstr>
      <vt:lpstr>Lack of Broker Integrity</vt:lpstr>
      <vt:lpstr>Ideas for improvement</vt:lpstr>
      <vt:lpstr>References</vt:lpstr>
      <vt:lpstr>Consensual Data mining</vt:lpstr>
      <vt:lpstr>Data mining: Legalities &amp; ethics</vt:lpstr>
      <vt:lpstr>Breaching privacy</vt:lpstr>
      <vt:lpstr>Lack of transparency</vt:lpstr>
      <vt:lpstr>Data exploitation</vt:lpstr>
      <vt:lpstr>Ethical concerns &amp; need for stricter regulations</vt:lpstr>
      <vt:lpstr>References</vt:lpstr>
      <vt:lpstr>Class 6 The End</vt:lpstr>
      <vt:lpstr>Logistics</vt:lpstr>
    </vt:vector>
  </TitlesOfParts>
  <Company>WPI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Keith A. Pray</dc:creator>
  <cp:lastModifiedBy>Keith A. Pray</cp:lastModifiedBy>
  <cp:revision>523</cp:revision>
  <dcterms:created xsi:type="dcterms:W3CDTF">2014-08-25T02:19:16Z</dcterms:created>
  <dcterms:modified xsi:type="dcterms:W3CDTF">2024-09-10T22:26:11Z</dcterms:modified>
</cp:coreProperties>
</file>