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57"/>
  </p:notesMasterIdLst>
  <p:handoutMasterIdLst>
    <p:handoutMasterId r:id="rId58"/>
  </p:handoutMasterIdLst>
  <p:sldIdLst>
    <p:sldId id="256" r:id="rId2"/>
    <p:sldId id="609" r:id="rId3"/>
    <p:sldId id="608" r:id="rId4"/>
    <p:sldId id="628" r:id="rId5"/>
    <p:sldId id="259" r:id="rId6"/>
    <p:sldId id="261" r:id="rId7"/>
    <p:sldId id="668" r:id="rId8"/>
    <p:sldId id="669" r:id="rId9"/>
    <p:sldId id="670" r:id="rId10"/>
    <p:sldId id="308" r:id="rId11"/>
    <p:sldId id="267" r:id="rId12"/>
    <p:sldId id="330" r:id="rId13"/>
    <p:sldId id="309" r:id="rId14"/>
    <p:sldId id="270" r:id="rId15"/>
    <p:sldId id="277" r:id="rId16"/>
    <p:sldId id="655" r:id="rId17"/>
    <p:sldId id="276" r:id="rId18"/>
    <p:sldId id="272" r:id="rId19"/>
    <p:sldId id="273" r:id="rId20"/>
    <p:sldId id="275" r:id="rId21"/>
    <p:sldId id="278" r:id="rId22"/>
    <p:sldId id="654" r:id="rId23"/>
    <p:sldId id="656" r:id="rId24"/>
    <p:sldId id="657" r:id="rId25"/>
    <p:sldId id="658" r:id="rId26"/>
    <p:sldId id="268" r:id="rId27"/>
    <p:sldId id="271" r:id="rId28"/>
    <p:sldId id="274" r:id="rId29"/>
    <p:sldId id="659" r:id="rId30"/>
    <p:sldId id="660" r:id="rId31"/>
    <p:sldId id="661" r:id="rId32"/>
    <p:sldId id="662" r:id="rId33"/>
    <p:sldId id="663" r:id="rId34"/>
    <p:sldId id="664" r:id="rId35"/>
    <p:sldId id="665" r:id="rId36"/>
    <p:sldId id="666" r:id="rId37"/>
    <p:sldId id="667" r:id="rId38"/>
    <p:sldId id="269" r:id="rId39"/>
    <p:sldId id="500" r:id="rId40"/>
    <p:sldId id="501" r:id="rId41"/>
    <p:sldId id="502" r:id="rId42"/>
    <p:sldId id="503" r:id="rId43"/>
    <p:sldId id="504" r:id="rId44"/>
    <p:sldId id="505" r:id="rId45"/>
    <p:sldId id="506" r:id="rId46"/>
    <p:sldId id="507" r:id="rId47"/>
    <p:sldId id="331" r:id="rId48"/>
    <p:sldId id="332" r:id="rId49"/>
    <p:sldId id="333" r:id="rId50"/>
    <p:sldId id="334" r:id="rId51"/>
    <p:sldId id="335" r:id="rId52"/>
    <p:sldId id="336" r:id="rId53"/>
    <p:sldId id="337" r:id="rId54"/>
    <p:sldId id="338" r:id="rId55"/>
    <p:sldId id="640" r:id="rId5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mmon" id="{DE7BE287-3DE4-C947-AA8E-C91CDAC72794}">
          <p14:sldIdLst>
            <p14:sldId id="256"/>
            <p14:sldId id="609"/>
            <p14:sldId id="608"/>
            <p14:sldId id="628"/>
            <p14:sldId id="259"/>
            <p14:sldId id="261"/>
            <p14:sldId id="668"/>
            <p14:sldId id="669"/>
            <p14:sldId id="670"/>
            <p14:sldId id="308"/>
            <p14:sldId id="267"/>
            <p14:sldId id="330"/>
            <p14:sldId id="309"/>
          </p14:sldIdLst>
        </p14:section>
        <p14:section name="Students" id="{20244982-054D-774B-9E12-24C2D44D25DA}">
          <p14:sldIdLst>
            <p14:sldId id="270"/>
            <p14:sldId id="277"/>
            <p14:sldId id="655"/>
            <p14:sldId id="276"/>
            <p14:sldId id="272"/>
            <p14:sldId id="273"/>
            <p14:sldId id="275"/>
            <p14:sldId id="278"/>
            <p14:sldId id="654"/>
            <p14:sldId id="656"/>
            <p14:sldId id="657"/>
            <p14:sldId id="658"/>
            <p14:sldId id="268"/>
            <p14:sldId id="271"/>
            <p14:sldId id="274"/>
            <p14:sldId id="659"/>
            <p14:sldId id="660"/>
            <p14:sldId id="661"/>
            <p14:sldId id="662"/>
            <p14:sldId id="663"/>
            <p14:sldId id="664"/>
            <p14:sldId id="665"/>
            <p14:sldId id="666"/>
            <p14:sldId id="667"/>
          </p14:sldIdLst>
        </p14:section>
        <p14:section name="Common" id="{4A019CEC-5F1D-154A-B7D5-1C807EE4A006}">
          <p14:sldIdLst>
            <p14:sldId id="269"/>
            <p14:sldId id="500"/>
            <p14:sldId id="501"/>
            <p14:sldId id="502"/>
            <p14:sldId id="503"/>
            <p14:sldId id="504"/>
            <p14:sldId id="505"/>
            <p14:sldId id="506"/>
            <p14:sldId id="507"/>
            <p14:sldId id="331"/>
            <p14:sldId id="332"/>
            <p14:sldId id="333"/>
            <p14:sldId id="334"/>
            <p14:sldId id="335"/>
            <p14:sldId id="336"/>
            <p14:sldId id="337"/>
            <p14:sldId id="338"/>
            <p14:sldId id="640"/>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25" autoAdjust="0"/>
    <p:restoredTop sz="73890" autoAdjust="0"/>
  </p:normalViewPr>
  <p:slideViewPr>
    <p:cSldViewPr snapToGrid="0" snapToObjects="1">
      <p:cViewPr varScale="1">
        <p:scale>
          <a:sx n="146" d="100"/>
          <a:sy n="146" d="100"/>
        </p:scale>
        <p:origin x="800" y="168"/>
      </p:cViewPr>
      <p:guideLst>
        <p:guide orient="horz" pos="1620"/>
        <p:guide pos="2880"/>
      </p:guideLst>
    </p:cSldViewPr>
  </p:slideViewPr>
  <p:notesTextViewPr>
    <p:cViewPr>
      <p:scale>
        <a:sx n="100" d="100"/>
        <a:sy n="100" d="100"/>
      </p:scale>
      <p:origin x="0" y="0"/>
    </p:cViewPr>
  </p:notesTextViewPr>
  <p:sorterViewPr>
    <p:cViewPr>
      <p:scale>
        <a:sx n="120" d="100"/>
        <a:sy n="12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DEF980C-06B9-9541-9929-F1E71D9341C4}" type="datetimeFigureOut">
              <a:rPr lang="en-US" smtClean="0"/>
              <a:t>4/8/24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CE36D42-B77C-2B48-B602-2114A3AD328F}" type="slidenum">
              <a:rPr lang="en-US" smtClean="0"/>
              <a:t>‹#›</a:t>
            </a:fld>
            <a:endParaRPr lang="en-US"/>
          </a:p>
        </p:txBody>
      </p:sp>
    </p:spTree>
    <p:extLst>
      <p:ext uri="{BB962C8B-B14F-4D97-AF65-F5344CB8AC3E}">
        <p14:creationId xmlns:p14="http://schemas.microsoft.com/office/powerpoint/2010/main" val="34171676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2BFA80-5DE8-754C-A5A4-B0D948BE7BE3}" type="datetimeFigureOut">
              <a:rPr lang="en-US" smtClean="0"/>
              <a:t>4/8/24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0700B2-88B9-1642-B8EB-F86842378D04}" type="slidenum">
              <a:rPr lang="en-US" smtClean="0"/>
              <a:t>‹#›</a:t>
            </a:fld>
            <a:endParaRPr lang="en-US"/>
          </a:p>
        </p:txBody>
      </p:sp>
    </p:spTree>
    <p:extLst>
      <p:ext uri="{BB962C8B-B14F-4D97-AF65-F5344CB8AC3E}">
        <p14:creationId xmlns:p14="http://schemas.microsoft.com/office/powerpoint/2010/main" val="136850568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cloudflare.com/ddos/reflection-attack-1.png"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s://i.imgur.com/lxYv8cF.png" TargetMode="Externa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cert.org/historical/advisories/CA-1996-21.cfm" TargetMode="External"/><Relationship Id="rId2" Type="http://schemas.openxmlformats.org/officeDocument/2006/relationships/slide" Target="../slides/slide46.xml"/><Relationship Id="rId1" Type="http://schemas.openxmlformats.org/officeDocument/2006/relationships/notesMaster" Target="../notesMasters/notesMaster1.xml"/><Relationship Id="rId5" Type="http://schemas.openxmlformats.org/officeDocument/2006/relationships/hyperlink" Target="www.giac.org/paper/gsec/705/egress-filtering-keeping-internet-safe-systems/101588" TargetMode="External"/><Relationship Id="rId4" Type="http://schemas.openxmlformats.org/officeDocument/2006/relationships/hyperlink" Target="https://www.cert.org/historical/incident_notes/IN-2000-04.cfm"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t>“Weird” Al Yankovic – Virus Alert (2006) (3:43)</a:t>
            </a:r>
          </a:p>
          <a:p>
            <a:pPr eaLnBrk="1" hangingPunct="1"/>
            <a:r>
              <a:rPr lang="en-US" dirty="0">
                <a:latin typeface="Arial" charset="0"/>
                <a:ea typeface="ＭＳ Ｐゴシック" charset="-128"/>
                <a:cs typeface="ＭＳ Ｐゴシック" charset="-128"/>
              </a:rPr>
              <a:t>https://</a:t>
            </a:r>
            <a:r>
              <a:rPr lang="en-US" dirty="0" err="1">
                <a:latin typeface="Arial" charset="0"/>
                <a:ea typeface="ＭＳ Ｐゴシック" charset="-128"/>
                <a:cs typeface="ＭＳ Ｐゴシック" charset="-128"/>
              </a:rPr>
              <a:t>www.youtube.com</a:t>
            </a:r>
            <a:r>
              <a:rPr lang="en-US" dirty="0">
                <a:latin typeface="Arial" charset="0"/>
                <a:ea typeface="ＭＳ Ｐゴシック" charset="-128"/>
                <a:cs typeface="ＭＳ Ｐゴシック" charset="-128"/>
              </a:rPr>
              <a:t>/</a:t>
            </a:r>
            <a:r>
              <a:rPr lang="en-US" dirty="0" err="1">
                <a:latin typeface="Arial" charset="0"/>
                <a:ea typeface="ＭＳ Ｐゴシック" charset="-128"/>
                <a:cs typeface="ＭＳ Ｐゴシック" charset="-128"/>
              </a:rPr>
              <a:t>watch?v</a:t>
            </a:r>
            <a:r>
              <a:rPr lang="en-US" dirty="0">
                <a:latin typeface="Arial" charset="0"/>
                <a:ea typeface="ＭＳ Ｐゴシック" charset="-128"/>
                <a:cs typeface="ＭＳ Ｐゴシック" charset="-128"/>
              </a:rPr>
              <a:t>=zvfD5rnkTws</a:t>
            </a:r>
          </a:p>
          <a:p>
            <a:pPr eaLnBrk="1" hangingPunct="1"/>
            <a:endParaRPr lang="en-US" dirty="0">
              <a:latin typeface="Arial" charset="0"/>
              <a:ea typeface="ＭＳ Ｐゴシック" charset="-128"/>
              <a:cs typeface="ＭＳ Ｐゴシック" charset="-128"/>
            </a:endParaRPr>
          </a:p>
          <a:p>
            <a:pPr eaLnBrk="1" hangingPunct="1"/>
            <a:r>
              <a:rPr lang="en-US" dirty="0">
                <a:latin typeface="Arial" charset="0"/>
                <a:ea typeface="ＭＳ Ｐゴシック" charset="-128"/>
                <a:cs typeface="ＭＳ Ｐゴシック" charset="-128"/>
              </a:rPr>
              <a:t>Internet of Things (IoT) first coined in 1999</a:t>
            </a:r>
          </a:p>
          <a:p>
            <a:pPr eaLnBrk="1" hangingPunct="1"/>
            <a:endParaRPr lang="en-US" dirty="0">
              <a:latin typeface="Arial" charset="0"/>
              <a:ea typeface="ＭＳ Ｐゴシック" charset="-128"/>
              <a:cs typeface="ＭＳ Ｐゴシック" charset="-128"/>
            </a:endParaRPr>
          </a:p>
          <a:p>
            <a:pPr eaLnBrk="1" hangingPunct="1"/>
            <a:r>
              <a:rPr lang="en-US" dirty="0">
                <a:latin typeface="Arial" charset="0"/>
                <a:ea typeface="ＭＳ Ｐゴシック" charset="-128"/>
                <a:cs typeface="ＭＳ Ｐゴシック" charset="-128"/>
              </a:rPr>
              <a:t>Take 5 minutes to fill out survey on Canvas </a:t>
            </a:r>
            <a:r>
              <a:rPr lang="en-US" dirty="0">
                <a:latin typeface="Arial" charset="0"/>
                <a:ea typeface="ＭＳ Ｐゴシック" charset="-128"/>
                <a:cs typeface="ＭＳ Ｐゴシック" charset="-128"/>
                <a:sym typeface="Wingdings" pitchFamily="2" charset="2"/>
              </a:rPr>
              <a:t> Quizzes  SGA’s Midterm Course Feedback Questionnaire</a:t>
            </a:r>
            <a:endParaRPr lang="en-US" dirty="0">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1</a:t>
            </a:fld>
            <a:endParaRPr lang="en-US"/>
          </a:p>
        </p:txBody>
      </p:sp>
    </p:spTree>
    <p:extLst>
      <p:ext uri="{BB962C8B-B14F-4D97-AF65-F5344CB8AC3E}">
        <p14:creationId xmlns:p14="http://schemas.microsoft.com/office/powerpoint/2010/main" val="4255335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Works well as small group exercise.</a:t>
            </a:r>
          </a:p>
          <a:p>
            <a:endParaRPr lang="en-US" dirty="0"/>
          </a:p>
          <a:p>
            <a:r>
              <a:rPr lang="en-US" dirty="0"/>
              <a:t>Note:</a:t>
            </a:r>
            <a:r>
              <a:rPr lang="en-US" baseline="0" dirty="0"/>
              <a:t> short answer format expected.</a:t>
            </a:r>
          </a:p>
          <a:p>
            <a:r>
              <a:rPr lang="en-US" baseline="0" dirty="0"/>
              <a:t>Note: 2. only one argument needed, should include logic for all parties</a:t>
            </a:r>
          </a:p>
          <a:p>
            <a:r>
              <a:rPr lang="en-US" baseline="0" dirty="0"/>
              <a:t>Note: 3. same law(s) should be applicable to all parties</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10</a:t>
            </a:fld>
            <a:endParaRPr lang="en-US"/>
          </a:p>
        </p:txBody>
      </p:sp>
    </p:spTree>
    <p:extLst>
      <p:ext uri="{BB962C8B-B14F-4D97-AF65-F5344CB8AC3E}">
        <p14:creationId xmlns:p14="http://schemas.microsoft.com/office/powerpoint/2010/main" val="3959978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pitchFamily="-109" charset="0"/>
                <a:ea typeface="ＭＳ Ｐゴシック" pitchFamily="-109" charset="-128"/>
                <a:cs typeface="ＭＳ Ｐゴシック" pitchFamily="-109" charset="-128"/>
              </a:rPr>
              <a:t>If guest</a:t>
            </a:r>
            <a:r>
              <a:rPr lang="en-US" baseline="0" dirty="0">
                <a:latin typeface="Arial" pitchFamily="-109" charset="0"/>
                <a:ea typeface="ＭＳ Ｐゴシック" pitchFamily="-109" charset="-128"/>
                <a:cs typeface="ＭＳ Ｐゴシック" pitchFamily="-109" charset="-128"/>
              </a:rPr>
              <a:t> presenter coming next class remind students to prepare questions for him.</a:t>
            </a:r>
          </a:p>
          <a:p>
            <a:pPr eaLnBrk="1" hangingPunct="1"/>
            <a:r>
              <a:rPr lang="en-US" baseline="0" dirty="0">
                <a:latin typeface="Arial" pitchFamily="-109" charset="0"/>
                <a:ea typeface="ＭＳ Ｐゴシック" pitchFamily="-109" charset="-128"/>
                <a:cs typeface="ＭＳ Ｐゴシック" pitchFamily="-109" charset="-128"/>
              </a:rPr>
              <a:t>Remember to work on groups projects.</a:t>
            </a:r>
          </a:p>
          <a:p>
            <a:pPr eaLnBrk="1" hangingPunct="1"/>
            <a:r>
              <a:rPr lang="en-US" baseline="0" dirty="0">
                <a:latin typeface="Arial" pitchFamily="-109" charset="0"/>
                <a:ea typeface="ＭＳ Ｐゴシック" pitchFamily="-109" charset="-128"/>
                <a:cs typeface="ＭＳ Ｐゴシック" pitchFamily="-109" charset="-128"/>
              </a:rPr>
              <a:t>Each group should have material on their sites for the topics we’ve covered so far.</a:t>
            </a:r>
          </a:p>
          <a:p>
            <a:pPr eaLnBrk="1" hangingPunct="1"/>
            <a:endParaRPr lang="en-US" baseline="0" dirty="0">
              <a:latin typeface="Arial" pitchFamily="-109" charset="0"/>
              <a:ea typeface="ＭＳ Ｐゴシック" pitchFamily="-109" charset="-128"/>
              <a:cs typeface="ＭＳ Ｐゴシック" pitchFamily="-109" charset="-128"/>
            </a:endParaRPr>
          </a:p>
          <a:p>
            <a:pPr eaLnBrk="1" hangingPunct="1"/>
            <a:r>
              <a:rPr lang="en-US" baseline="0" dirty="0">
                <a:latin typeface="Arial" pitchFamily="-109" charset="0"/>
                <a:ea typeface="ＭＳ Ｐゴシック" pitchFamily="-109" charset="-128"/>
                <a:cs typeface="ＭＳ Ｐゴシック" pitchFamily="-109" charset="-128"/>
              </a:rPr>
              <a:t>OLD Prompt:</a:t>
            </a:r>
          </a:p>
          <a:p>
            <a:r>
              <a:rPr lang="en-US" dirty="0"/>
              <a:t>Design tests for the code on the following slide.</a:t>
            </a:r>
          </a:p>
          <a:p>
            <a:r>
              <a:rPr lang="en-US" dirty="0"/>
              <a:t>Contains at least one major defect and several minor ones.</a:t>
            </a:r>
          </a:p>
          <a:p>
            <a:r>
              <a:rPr lang="en-US" dirty="0"/>
              <a:t>Write a paper (1 page not counting any source code) including :</a:t>
            </a:r>
          </a:p>
          <a:p>
            <a:pPr lvl="1"/>
            <a:r>
              <a:rPr lang="en-US" dirty="0"/>
              <a:t>Did you choose a good test strategy? (This is your conclusion.)</a:t>
            </a:r>
          </a:p>
          <a:p>
            <a:pPr lvl="1"/>
            <a:r>
              <a:rPr lang="en-US" dirty="0"/>
              <a:t>The inputs and expected outputs</a:t>
            </a:r>
          </a:p>
          <a:p>
            <a:pPr lvl="1"/>
            <a:r>
              <a:rPr lang="en-US" dirty="0"/>
              <a:t>What defects you found</a:t>
            </a:r>
          </a:p>
          <a:p>
            <a:pPr lvl="1"/>
            <a:r>
              <a:rPr lang="en-US" dirty="0"/>
              <a:t>How you would fix the defects (you may include fixed source)</a:t>
            </a:r>
          </a:p>
          <a:p>
            <a:pPr lvl="1"/>
            <a:r>
              <a:rPr lang="en-US" dirty="0"/>
              <a:t>Why would that fix the problems?</a:t>
            </a:r>
          </a:p>
          <a:p>
            <a:pPr lvl="1"/>
            <a:r>
              <a:rPr lang="en-US" dirty="0"/>
              <a:t>What could happen if the defects are not found before the code is put into production?</a:t>
            </a:r>
          </a:p>
          <a:p>
            <a:pPr eaLnBrk="1" hangingPunct="1"/>
            <a:endParaRPr lang="en-US" dirty="0">
              <a:latin typeface="Arial" pitchFamily="-109"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11</a:t>
            </a:fld>
            <a:endParaRPr lang="en-US"/>
          </a:p>
        </p:txBody>
      </p:sp>
    </p:spTree>
    <p:extLst>
      <p:ext uri="{BB962C8B-B14F-4D97-AF65-F5344CB8AC3E}">
        <p14:creationId xmlns:p14="http://schemas.microsoft.com/office/powerpoint/2010/main" val="12718613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r>
              <a:rPr lang="en-US" dirty="0">
                <a:latin typeface="Arial" pitchFamily="-109" charset="0"/>
                <a:ea typeface="ＭＳ Ｐゴシック" pitchFamily="-109" charset="-128"/>
                <a:cs typeface="ＭＳ Ｐゴシック" pitchFamily="-109" charset="-128"/>
              </a:rPr>
              <a:t>Bold lines are real</a:t>
            </a:r>
            <a:r>
              <a:rPr lang="en-US" baseline="0" dirty="0">
                <a:latin typeface="Arial" pitchFamily="-109" charset="0"/>
                <a:ea typeface="ＭＳ Ｐゴシック" pitchFamily="-109" charset="-128"/>
                <a:cs typeface="ＭＳ Ｐゴシック" pitchFamily="-109" charset="-128"/>
              </a:rPr>
              <a:t> focus.</a:t>
            </a:r>
            <a:endParaRPr lang="en-US" dirty="0">
              <a:latin typeface="Arial" pitchFamily="-109" charset="0"/>
              <a:ea typeface="ＭＳ Ｐゴシック" pitchFamily="-109" charset="-128"/>
              <a:cs typeface="ＭＳ Ｐゴシック" pitchFamily="-109" charset="-128"/>
            </a:endParaRPr>
          </a:p>
          <a:p>
            <a:pPr marL="514350" indent="-514350"/>
            <a:endParaRPr lang="en-US" dirty="0">
              <a:latin typeface="Arial" pitchFamily="-109" charset="0"/>
              <a:ea typeface="ＭＳ Ｐゴシック" pitchFamily="-109" charset="-128"/>
              <a:cs typeface="ＭＳ Ｐゴシック" pitchFamily="-109" charset="-128"/>
            </a:endParaRPr>
          </a:p>
          <a:p>
            <a:pPr marL="514350" indent="-514350"/>
            <a:r>
              <a:rPr lang="en-US" dirty="0">
                <a:latin typeface="Arial" pitchFamily="-109" charset="0"/>
                <a:ea typeface="ＭＳ Ｐゴシック" pitchFamily="-109" charset="-128"/>
                <a:cs typeface="ＭＳ Ｐゴシック" pitchFamily="-109" charset="-128"/>
              </a:rPr>
              <a:t>Example input:</a:t>
            </a:r>
          </a:p>
          <a:p>
            <a:pPr marL="514350" indent="-514350"/>
            <a:endParaRPr lang="en-US" dirty="0">
              <a:latin typeface="Arial" pitchFamily="-109" charset="0"/>
              <a:ea typeface="ＭＳ Ｐゴシック" pitchFamily="-109" charset="-128"/>
              <a:cs typeface="ＭＳ Ｐゴシック" pitchFamily="-109" charset="-128"/>
            </a:endParaRPr>
          </a:p>
          <a:p>
            <a:pPr marL="514350" indent="-514350"/>
            <a:r>
              <a:rPr lang="en-US" dirty="0">
                <a:latin typeface="Arial" pitchFamily="-109" charset="0"/>
                <a:ea typeface="ＭＳ Ｐゴシック" pitchFamily="-109" charset="-128"/>
                <a:cs typeface="ＭＳ Ｐゴシック" pitchFamily="-109" charset="-128"/>
              </a:rPr>
              <a:t>amount = 100.05; </a:t>
            </a:r>
          </a:p>
          <a:p>
            <a:pPr marL="514350" indent="-514350"/>
            <a:r>
              <a:rPr lang="en-US" dirty="0" err="1">
                <a:latin typeface="Arial" pitchFamily="-109" charset="0"/>
                <a:ea typeface="ＭＳ Ｐゴシック" pitchFamily="-109" charset="-128"/>
                <a:cs typeface="ＭＳ Ｐゴシック" pitchFamily="-109" charset="-128"/>
              </a:rPr>
              <a:t>discountRate</a:t>
            </a:r>
            <a:r>
              <a:rPr lang="en-US" dirty="0">
                <a:latin typeface="Arial" pitchFamily="-109" charset="0"/>
                <a:ea typeface="ＭＳ Ｐゴシック" pitchFamily="-109" charset="-128"/>
                <a:cs typeface="ＭＳ Ｐゴシック" pitchFamily="-109" charset="-128"/>
              </a:rPr>
              <a:t> = 0.10; </a:t>
            </a:r>
          </a:p>
          <a:p>
            <a:pPr marL="514350" indent="-514350"/>
            <a:r>
              <a:rPr lang="en-US" dirty="0" err="1">
                <a:latin typeface="Arial" pitchFamily="-109" charset="0"/>
                <a:ea typeface="ＭＳ Ｐゴシック" pitchFamily="-109" charset="-128"/>
                <a:cs typeface="ＭＳ Ｐゴシック" pitchFamily="-109" charset="-128"/>
              </a:rPr>
              <a:t>taxRate</a:t>
            </a:r>
            <a:r>
              <a:rPr lang="en-US" dirty="0">
                <a:latin typeface="Arial" pitchFamily="-109" charset="0"/>
                <a:ea typeface="ＭＳ Ｐゴシック" pitchFamily="-109" charset="-128"/>
                <a:cs typeface="ＭＳ Ｐゴシック" pitchFamily="-109" charset="-128"/>
              </a:rPr>
              <a:t> = 0.05; </a:t>
            </a:r>
          </a:p>
          <a:p>
            <a:pPr marL="514350" indent="-514350">
              <a:buFontTx/>
              <a:buChar char="•"/>
            </a:pPr>
            <a:endParaRPr lang="en-US" dirty="0">
              <a:latin typeface="Arial" pitchFamily="-109" charset="0"/>
              <a:ea typeface="ＭＳ Ｐゴシック" pitchFamily="-109" charset="-128"/>
              <a:cs typeface="ＭＳ Ｐゴシック" pitchFamily="-109" charset="-128"/>
            </a:endParaRPr>
          </a:p>
          <a:p>
            <a:pPr marL="514350" indent="-514350"/>
            <a:r>
              <a:rPr lang="en-US" dirty="0">
                <a:latin typeface="Arial" pitchFamily="-109" charset="0"/>
                <a:ea typeface="ＭＳ Ｐゴシック" pitchFamily="-109" charset="-128"/>
                <a:cs typeface="ＭＳ Ｐゴシック" pitchFamily="-109" charset="-128"/>
              </a:rPr>
              <a:t>OR</a:t>
            </a:r>
          </a:p>
          <a:p>
            <a:pPr marL="514350" indent="-514350"/>
            <a:r>
              <a:rPr lang="en-US" dirty="0">
                <a:latin typeface="Arial" pitchFamily="-109" charset="0"/>
                <a:ea typeface="ＭＳ Ｐゴシック" pitchFamily="-109" charset="-128"/>
                <a:cs typeface="ＭＳ Ｐゴシック" pitchFamily="-109" charset="-128"/>
              </a:rPr>
              <a:t>0.70, 0.0, 0.05</a:t>
            </a:r>
          </a:p>
          <a:p>
            <a:pPr marL="514350" indent="-514350"/>
            <a:r>
              <a:rPr lang="en-US" dirty="0">
                <a:latin typeface="Arial" pitchFamily="-109" charset="0"/>
                <a:ea typeface="ＭＳ Ｐゴシック" pitchFamily="-109" charset="-128"/>
                <a:cs typeface="ＭＳ Ｐゴシック" pitchFamily="-109" charset="-128"/>
              </a:rPr>
              <a:t>95.67, 0.20, 0.7</a:t>
            </a:r>
          </a:p>
        </p:txBody>
      </p:sp>
      <p:sp>
        <p:nvSpPr>
          <p:cNvPr id="4" name="Slide Number Placeholder 3"/>
          <p:cNvSpPr>
            <a:spLocks noGrp="1"/>
          </p:cNvSpPr>
          <p:nvPr>
            <p:ph type="sldNum" sz="quarter" idx="10"/>
          </p:nvPr>
        </p:nvSpPr>
        <p:spPr/>
        <p:txBody>
          <a:bodyPr/>
          <a:lstStyle/>
          <a:p>
            <a:fld id="{270700B2-88B9-1642-B8EB-F86842378D04}" type="slidenum">
              <a:rPr lang="en-US" smtClean="0"/>
              <a:t>12</a:t>
            </a:fld>
            <a:endParaRPr lang="en-US"/>
          </a:p>
        </p:txBody>
      </p:sp>
    </p:spTree>
    <p:extLst>
      <p:ext uri="{BB962C8B-B14F-4D97-AF65-F5344CB8AC3E}">
        <p14:creationId xmlns:p14="http://schemas.microsoft.com/office/powerpoint/2010/main" val="12718613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13</a:t>
            </a:fld>
            <a:endParaRPr lang="en-US"/>
          </a:p>
        </p:txBody>
      </p:sp>
    </p:spTree>
    <p:extLst>
      <p:ext uri="{BB962C8B-B14F-4D97-AF65-F5344CB8AC3E}">
        <p14:creationId xmlns:p14="http://schemas.microsoft.com/office/powerpoint/2010/main" val="4245214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Should AI be used in Forensics?</a:t>
            </a:r>
            <a:endParaRPr lang="en-GB" dirty="0"/>
          </a:p>
        </p:txBody>
      </p:sp>
      <p:sp>
        <p:nvSpPr>
          <p:cNvPr id="4" name="Slide Number Placeholder 3"/>
          <p:cNvSpPr>
            <a:spLocks noGrp="1"/>
          </p:cNvSpPr>
          <p:nvPr>
            <p:ph type="sldNum" sz="quarter" idx="5"/>
          </p:nvPr>
        </p:nvSpPr>
        <p:spPr/>
        <p:txBody>
          <a:bodyPr/>
          <a:lstStyle/>
          <a:p>
            <a:fld id="{2D821B12-8FDC-478D-96A2-4D3021A7E750}" type="slidenum">
              <a:rPr lang="en-GB" smtClean="0"/>
              <a:t>14</a:t>
            </a:fld>
            <a:endParaRPr lang="en-GB"/>
          </a:p>
        </p:txBody>
      </p:sp>
    </p:spTree>
    <p:extLst>
      <p:ext uri="{BB962C8B-B14F-4D97-AF65-F5344CB8AC3E}">
        <p14:creationId xmlns:p14="http://schemas.microsoft.com/office/powerpoint/2010/main" val="23017536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first places where AI could be used is for analyzing images and video footage. This could be done manually; however, this would take a long time to go through the evidence and there is a possibility that humans might miss information. [1]</a:t>
            </a:r>
          </a:p>
          <a:p>
            <a:endParaRPr lang="en-US" dirty="0"/>
          </a:p>
          <a:p>
            <a:r>
              <a:rPr lang="en-US" dirty="0"/>
              <a:t>In this picture, even though the gun is kept in plain sight, most people focus more on the driver himself, making them miss the gun. In this study, done in 2017, 58% of the police trainees and 33% of the police officers failed to notice the gun. [4]</a:t>
            </a:r>
          </a:p>
          <a:p>
            <a:endParaRPr lang="en-US" dirty="0"/>
          </a:p>
          <a:p>
            <a:r>
              <a:rPr lang="en-US" dirty="0"/>
              <a:t>AI could be helpful in identifying faces, weapons and other objects like license plates. It could also be implemented with a criminal database search which could give crucial information about any criminals within the media. [1]</a:t>
            </a:r>
          </a:p>
          <a:p>
            <a:endParaRPr lang="en-US" dirty="0"/>
          </a:p>
          <a:p>
            <a:r>
              <a:rPr lang="en-US" dirty="0"/>
              <a:t>AI could be further trained to analyze the behavior of people, among other things. The behavior of people could be useful to determine if a crime might take place or detect crime and help identify suspects, especially in security cameras. [1][6]</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0700B2-88B9-1642-B8EB-F86842378D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06377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first places where AI could be used is for analyzing images and video footage. This could be done manually; however, this would take a long time to go through the evidence and there is a possibility that humans might miss information. [1]</a:t>
            </a:r>
          </a:p>
          <a:p>
            <a:endParaRPr lang="en-US" dirty="0"/>
          </a:p>
          <a:p>
            <a:r>
              <a:rPr lang="en-US" dirty="0"/>
              <a:t>In this picture, even though the gun is kept in plain sight, most people focus more on the driver himself, making them miss the gun. In this study, done in 2017, 58% of the police trainees and 33% of the police officers failed to notice the gun. [4]</a:t>
            </a:r>
          </a:p>
          <a:p>
            <a:endParaRPr lang="en-US" dirty="0"/>
          </a:p>
          <a:p>
            <a:r>
              <a:rPr lang="en-US" dirty="0"/>
              <a:t>AI could be helpful in identifying faces, weapons and other objects like license plates. It could also be implemented with a criminal database search which could give crucial information about any criminals within the media. [1]</a:t>
            </a:r>
          </a:p>
          <a:p>
            <a:endParaRPr lang="en-US" dirty="0"/>
          </a:p>
          <a:p>
            <a:r>
              <a:rPr lang="en-US" dirty="0"/>
              <a:t>AI could be further trained to analyze the behavior of people, among other things. The behavior of people could be useful to determine if a crime might take place or detect crime and help identify suspects, especially in security cameras. [1][6]</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0700B2-88B9-1642-B8EB-F86842378D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10352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use of AI in crime is something that we all know about and is the first thing that we suggest. The use of AI to analyze images and video footage. This could be done manually; however, this would take a long time to go through the evidence and there is a possibility that humans might miss information. (This could be seen in the experiment.) [1]</a:t>
            </a:r>
          </a:p>
          <a:p>
            <a:endParaRPr lang="en-US" dirty="0"/>
          </a:p>
          <a:p>
            <a:r>
              <a:rPr lang="en-US" dirty="0"/>
              <a:t>AI could be helpful in identifying faces, weapons and other objects like license plates. It could also be implemented with a criminal database search which could give crucial information about any criminals within the media. [1]</a:t>
            </a:r>
          </a:p>
          <a:p>
            <a:endParaRPr lang="en-US" dirty="0"/>
          </a:p>
          <a:p>
            <a:r>
              <a:rPr lang="en-US" dirty="0"/>
              <a:t>This could be helpful for analyzing the behavior of people, do assessment of a disaster situation, etc. The behavior of people could be useful to determine if a crime might take place or detect crime and help identify suspects, especially in security cameras. [1][6]</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0700B2-88B9-1642-B8EB-F86842378D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07010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place where AI could be used is DNA analysis. When you touch another person or object, blood, saliva, semen and skin cells can be transferred. With the advances in DNA technology, it is possible to detect the small amount of DNA present on the sample, making it possible to find DNA from multiple people, even if they are small quantities.  This causes the issue of DNA mixture interpretation where it becomes difficult to determine who were involved in the crime. [1]</a:t>
            </a:r>
          </a:p>
          <a:p>
            <a:endParaRPr lang="en-US" dirty="0"/>
          </a:p>
          <a:p>
            <a:r>
              <a:rPr lang="en-US" dirty="0"/>
              <a:t>The DNA analysis produces lots of complex data digitally. Hence, AI could be used to find patterns in the data, especially those which might not noticed by humans. [1]</a:t>
            </a:r>
          </a:p>
          <a:p>
            <a:endParaRPr lang="en-US" dirty="0"/>
          </a:p>
          <a:p>
            <a:r>
              <a:rPr lang="en-US" dirty="0"/>
              <a:t>This DNA analysis could be further improved by using a hybrid method by combining human analysts with data mining and AI algorithms. This would combine the strengths of all the approaches and hence, give a better output. [1]</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0700B2-88B9-1642-B8EB-F86842378D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5476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place where AI could be used is Gunshot analysis. In 2014, more than 30,000 people were with 2/3 being suicides and 1/3 being murder. These number are seeming increasing [5]. This requires the need for higher accuracy to classify the gunshots as suicide or murder. However, in many cases, there is a lack of background information, especially relating to the weapon used, the type of bullet, the trajectory of the gunshot and the shooting distance. These need to be inferred based on the wound on the victim’s body. [2]</a:t>
            </a:r>
          </a:p>
          <a:p>
            <a:endParaRPr lang="en-US" dirty="0"/>
          </a:p>
          <a:p>
            <a:r>
              <a:rPr lang="en-US" dirty="0"/>
              <a:t>AI could give estimations about the various information by inferring these by using patterns from previous data. [2]</a:t>
            </a:r>
          </a:p>
          <a:p>
            <a:endParaRPr lang="en-US" dirty="0"/>
          </a:p>
          <a:p>
            <a:r>
              <a:rPr lang="en-US" dirty="0"/>
              <a:t>An experiment took place in 2016 where they shot a few pig carcasses, giving the pigs one of 3 types of wounds: distant wound, close-range wound and contact wound. A picture was taken, and AI was asked to determine the type of wound. It was able to predict with 98% accuracy. This could allow forensics to use AI as a tool to double check their predictions and help them make more informed decisions. [2]</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0700B2-88B9-1642-B8EB-F86842378D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3897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Find publish date</a:t>
            </a:r>
          </a:p>
          <a:p>
            <a:pPr marL="171450" indent="-171450">
              <a:buFontTx/>
              <a:buChar char="-"/>
            </a:pPr>
            <a:r>
              <a:rPr lang="en-US" dirty="0"/>
              <a:t>Note which really exist</a:t>
            </a:r>
          </a:p>
          <a:p>
            <a:pPr marL="171450" indent="-171450">
              <a:buFontTx/>
              <a:buChar char="-"/>
            </a:pPr>
            <a:r>
              <a:rPr lang="en-US" dirty="0"/>
              <a:t>Extra credit</a:t>
            </a:r>
          </a:p>
        </p:txBody>
      </p:sp>
      <p:sp>
        <p:nvSpPr>
          <p:cNvPr id="4" name="Slide Number Placeholder 3"/>
          <p:cNvSpPr>
            <a:spLocks noGrp="1"/>
          </p:cNvSpPr>
          <p:nvPr>
            <p:ph type="sldNum" sz="quarter" idx="5"/>
          </p:nvPr>
        </p:nvSpPr>
        <p:spPr/>
        <p:txBody>
          <a:bodyPr/>
          <a:lstStyle/>
          <a:p>
            <a:fld id="{270700B2-88B9-1642-B8EB-F86842378D04}" type="slidenum">
              <a:rPr lang="en-US" smtClean="0"/>
              <a:t>2</a:t>
            </a:fld>
            <a:endParaRPr lang="en-US"/>
          </a:p>
        </p:txBody>
      </p:sp>
    </p:spTree>
    <p:extLst>
      <p:ext uri="{BB962C8B-B14F-4D97-AF65-F5344CB8AC3E}">
        <p14:creationId xmlns:p14="http://schemas.microsoft.com/office/powerpoint/2010/main" val="36342574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 could also be used to determine whether the bullets were shot from the same gun. When a bullet shot from the gun, the bullet gets engraved at a microscopic level based on how it interacts with the gun. This is the signature of the bullet. When two bullets are shot using the same gun, they have very similar signatures as seen in the graph. [3]</a:t>
            </a:r>
          </a:p>
          <a:p>
            <a:endParaRPr lang="en-US" dirty="0"/>
          </a:p>
          <a:p>
            <a:r>
              <a:rPr lang="en-US" dirty="0"/>
              <a:t>AI could be trained to read these patterns. AI was implemented in the crime laboratories around the US to classify the performance of the bullets in a database. The results showed no false positives or negatives. [3]</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0700B2-88B9-1642-B8EB-F86842378D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57319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with the use of AI, it causes the black box problem where the input and output can be seen; however, the process to reach the specific output isn’t clear. </a:t>
            </a:r>
            <a:r>
              <a:rPr lang="en-GB" dirty="0"/>
              <a:t>“In forensics, where findings may be used in court to determine fault, transparent and auditable decision-making” is a must. [7]</a:t>
            </a:r>
          </a:p>
          <a:p>
            <a:endParaRPr lang="en-GB" dirty="0"/>
          </a:p>
          <a:p>
            <a:r>
              <a:rPr lang="en-GB" dirty="0"/>
              <a:t>Hence, a hybrid solution of humans and AI would give the best outcome in Forensic Analysis. [7]</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0700B2-88B9-1642-B8EB-F86842378D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04116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D821B12-8FDC-478D-96A2-4D3021A7E750}" type="slidenum">
              <a:rPr lang="en-GB" smtClean="0"/>
              <a:t>22</a:t>
            </a:fld>
            <a:endParaRPr lang="en-GB"/>
          </a:p>
        </p:txBody>
      </p:sp>
    </p:spTree>
    <p:extLst>
      <p:ext uri="{BB962C8B-B14F-4D97-AF65-F5344CB8AC3E}">
        <p14:creationId xmlns:p14="http://schemas.microsoft.com/office/powerpoint/2010/main" val="24725932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23</a:t>
            </a:fld>
            <a:endParaRPr lang="en-US" dirty="0"/>
          </a:p>
        </p:txBody>
      </p:sp>
    </p:spTree>
    <p:extLst>
      <p:ext uri="{BB962C8B-B14F-4D97-AF65-F5344CB8AC3E}">
        <p14:creationId xmlns:p14="http://schemas.microsoft.com/office/powerpoint/2010/main" val="16689204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people are probably aware of the increase in research into Artificial Intelligence, but AI effects many other fields including cybersecurity.</a:t>
            </a:r>
          </a:p>
          <a:p>
            <a:endParaRPr lang="en-US" dirty="0"/>
          </a:p>
          <a:p>
            <a:r>
              <a:rPr lang="en-US" dirty="0"/>
              <a:t>The annual loss was 400 billion dollars a year when source [1] was written in 2021. The costs are only going to increase as they start using more AI-driven attacks. </a:t>
            </a:r>
          </a:p>
          <a:p>
            <a:endParaRPr lang="en-US" dirty="0"/>
          </a:p>
          <a:p>
            <a:r>
              <a:rPr lang="en-US" dirty="0"/>
              <a:t>Humans introduce a higher chance of failure [2].</a:t>
            </a:r>
          </a:p>
          <a:p>
            <a:endParaRPr lang="en-US" dirty="0"/>
          </a:p>
          <a:p>
            <a:r>
              <a:rPr lang="en-US" dirty="0"/>
              <a:t>AI cyberattacks can be almost completely untraceable and do not have the risk of human error [3].</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24</a:t>
            </a:fld>
            <a:endParaRPr lang="en-US" dirty="0"/>
          </a:p>
        </p:txBody>
      </p:sp>
    </p:spTree>
    <p:extLst>
      <p:ext uri="{BB962C8B-B14F-4D97-AF65-F5344CB8AC3E}">
        <p14:creationId xmlns:p14="http://schemas.microsoft.com/office/powerpoint/2010/main" val="20543167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Graphic: More than 900 articles were published in 2018 that related to AI application in cyber security.</a:t>
            </a:r>
          </a:p>
        </p:txBody>
      </p:sp>
      <p:sp>
        <p:nvSpPr>
          <p:cNvPr id="4" name="Slide Number Placeholder 3"/>
          <p:cNvSpPr>
            <a:spLocks noGrp="1"/>
          </p:cNvSpPr>
          <p:nvPr>
            <p:ph type="sldNum" sz="quarter" idx="10"/>
          </p:nvPr>
        </p:nvSpPr>
        <p:spPr/>
        <p:txBody>
          <a:bodyPr/>
          <a:lstStyle/>
          <a:p>
            <a:fld id="{270700B2-88B9-1642-B8EB-F86842378D04}" type="slidenum">
              <a:rPr lang="en-US" smtClean="0"/>
              <a:t>25</a:t>
            </a:fld>
            <a:endParaRPr lang="en-US" dirty="0"/>
          </a:p>
        </p:txBody>
      </p:sp>
    </p:spTree>
    <p:extLst>
      <p:ext uri="{BB962C8B-B14F-4D97-AF65-F5344CB8AC3E}">
        <p14:creationId xmlns:p14="http://schemas.microsoft.com/office/powerpoint/2010/main" val="27067293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not the only ones researching Artificial intelligence and its uses in cybersecurity. </a:t>
            </a:r>
          </a:p>
          <a:p>
            <a:endParaRPr lang="en-US" dirty="0"/>
          </a:p>
          <a:p>
            <a:r>
              <a:rPr lang="en-US" b="0" i="0" dirty="0">
                <a:solidFill>
                  <a:srgbClr val="1F1F1F"/>
                </a:solidFill>
                <a:effectLst/>
                <a:latin typeface="ElsevierGulliver"/>
              </a:rPr>
              <a:t>“The New Zealand Navy is using it for logistics purposes. The NSA is using AI in its </a:t>
            </a:r>
            <a:r>
              <a:rPr lang="en-US" b="0" i="1" dirty="0">
                <a:solidFill>
                  <a:srgbClr val="1F1F1F"/>
                </a:solidFill>
                <a:effectLst/>
                <a:latin typeface="ElsevierGulliver"/>
              </a:rPr>
              <a:t>PRISM</a:t>
            </a:r>
            <a:r>
              <a:rPr lang="en-US" b="0" i="0" dirty="0">
                <a:solidFill>
                  <a:srgbClr val="1F1F1F"/>
                </a:solidFill>
                <a:effectLst/>
                <a:latin typeface="ElsevierGulliver"/>
              </a:rPr>
              <a:t> program to utilize </a:t>
            </a:r>
            <a:r>
              <a:rPr lang="en-US" b="0" i="1" dirty="0">
                <a:solidFill>
                  <a:srgbClr val="1F1F1F"/>
                </a:solidFill>
                <a:effectLst/>
                <a:latin typeface="ElsevierGulliver"/>
              </a:rPr>
              <a:t>big data</a:t>
            </a:r>
            <a:r>
              <a:rPr lang="en-US" b="0" i="0" dirty="0">
                <a:solidFill>
                  <a:srgbClr val="1F1F1F"/>
                </a:solidFill>
                <a:effectLst/>
                <a:latin typeface="ElsevierGulliver"/>
              </a:rPr>
              <a:t> for counterterrorism. Israel is using Al with the </a:t>
            </a:r>
            <a:r>
              <a:rPr lang="en-US" b="0" i="1" dirty="0">
                <a:solidFill>
                  <a:srgbClr val="1F1F1F"/>
                </a:solidFill>
                <a:effectLst/>
                <a:latin typeface="ElsevierGulliver"/>
              </a:rPr>
              <a:t>Harpy drone</a:t>
            </a:r>
            <a:r>
              <a:rPr lang="en-US" b="0" i="0" dirty="0">
                <a:solidFill>
                  <a:srgbClr val="1F1F1F"/>
                </a:solidFill>
                <a:effectLst/>
                <a:latin typeface="ElsevierGulliver"/>
              </a:rPr>
              <a:t> in dismantling enemy ops remotely, and China has developed a drone swarm technology that can be used to bypass enemy defenses.” [2].</a:t>
            </a:r>
            <a:endParaRPr lang="en-US" dirty="0"/>
          </a:p>
          <a:p>
            <a:endParaRPr lang="en-US" dirty="0"/>
          </a:p>
          <a:p>
            <a:r>
              <a:rPr lang="en-US" dirty="0"/>
              <a:t>Graphic: Green spots indicate active research areas and red spots indicate highly active areas.</a:t>
            </a:r>
          </a:p>
        </p:txBody>
      </p:sp>
      <p:sp>
        <p:nvSpPr>
          <p:cNvPr id="4" name="Slide Number Placeholder 3"/>
          <p:cNvSpPr>
            <a:spLocks noGrp="1"/>
          </p:cNvSpPr>
          <p:nvPr>
            <p:ph type="sldNum" sz="quarter" idx="10"/>
          </p:nvPr>
        </p:nvSpPr>
        <p:spPr/>
        <p:txBody>
          <a:bodyPr/>
          <a:lstStyle/>
          <a:p>
            <a:fld id="{270700B2-88B9-1642-B8EB-F86842378D04}" type="slidenum">
              <a:rPr lang="en-US" smtClean="0"/>
              <a:t>26</a:t>
            </a:fld>
            <a:endParaRPr lang="en-US" dirty="0"/>
          </a:p>
        </p:txBody>
      </p:sp>
    </p:spTree>
    <p:extLst>
      <p:ext uri="{BB962C8B-B14F-4D97-AF65-F5344CB8AC3E}">
        <p14:creationId xmlns:p14="http://schemas.microsoft.com/office/powerpoint/2010/main" val="1801028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also consequences to pursuing such intense research. When the frontiers of a technology are pushed rabidly and understanding is not sufficient, there are risks.</a:t>
            </a:r>
          </a:p>
          <a:p>
            <a:r>
              <a:rPr lang="en-US" dirty="0"/>
              <a:t>“</a:t>
            </a:r>
            <a:r>
              <a:rPr lang="en-US" b="0" i="0" dirty="0">
                <a:solidFill>
                  <a:srgbClr val="222222"/>
                </a:solidFill>
                <a:effectLst/>
                <a:latin typeface="Rubik"/>
              </a:rPr>
              <a:t>Whoever is “ahead” in the AI race, however, is not the most important question. The mere perception of an “arms race” may well push companies and governments to cut corners and eschew safety research and regulation. For AI — a technology whose safety relies upon slow, steady, regulated, and collaborative development — an arms race may be catastrophically dangerous.</a:t>
            </a:r>
            <a:r>
              <a:rPr lang="en-US" dirty="0"/>
              <a:t>” [4].</a:t>
            </a:r>
          </a:p>
          <a:p>
            <a:endParaRPr lang="en-US" dirty="0"/>
          </a:p>
          <a:p>
            <a:r>
              <a:rPr lang="en-US" dirty="0"/>
              <a:t>“The logic goes: “AGI is inevitable, so the United States should be first.” The problem is that, in the words of Paul </a:t>
            </a:r>
            <a:r>
              <a:rPr lang="en-US" dirty="0" err="1"/>
              <a:t>Scharre</a:t>
            </a:r>
            <a:r>
              <a:rPr lang="en-US" dirty="0"/>
              <a:t>, “AI technology poses risks not just to those who lose the race but also to those who win it.” [4]”</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27</a:t>
            </a:fld>
            <a:endParaRPr lang="en-US" dirty="0"/>
          </a:p>
        </p:txBody>
      </p:sp>
    </p:spTree>
    <p:extLst>
      <p:ext uri="{BB962C8B-B14F-4D97-AF65-F5344CB8AC3E}">
        <p14:creationId xmlns:p14="http://schemas.microsoft.com/office/powerpoint/2010/main" val="7699365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Graphic: </a:t>
            </a:r>
            <a:r>
              <a:rPr lang="en-US" b="0" i="0" dirty="0">
                <a:solidFill>
                  <a:srgbClr val="333333"/>
                </a:solidFill>
                <a:effectLst/>
                <a:latin typeface="Open Sans" panose="020B0606030504020204" pitchFamily="34" charset="0"/>
              </a:rPr>
              <a:t>56% of the AI-Driven cyberattack technique were identified in the access and penetration phase of the cybersecurity kill chain, 12% AI techniques were identified in the exploitation and command and control phase, respectively, 11% AI techniques were identified in the reconnaissance phase, 9% AI technique were identified in the delivery phase, and no AI technique was demonstrated in action on the objective stage of the cybersecurity kill chain to execute offensive AI attacks </a:t>
            </a:r>
          </a:p>
          <a:p>
            <a:endParaRPr lang="en-US" b="0" i="0" dirty="0">
              <a:solidFill>
                <a:srgbClr val="333333"/>
              </a:solidFill>
              <a:effectLst/>
              <a:latin typeface="Open Sans" panose="020B0606030504020204" pitchFamily="34" charset="0"/>
            </a:endParaRPr>
          </a:p>
          <a:p>
            <a:endParaRPr lang="en-US" b="0" i="0" dirty="0">
              <a:solidFill>
                <a:srgbClr val="333333"/>
              </a:solidFill>
              <a:effectLst/>
              <a:latin typeface="Open Sans" panose="020B0606030504020204" pitchFamily="34" charset="0"/>
            </a:endParaRPr>
          </a:p>
          <a:p>
            <a:endParaRPr lang="en-US" b="0" i="0" dirty="0">
              <a:solidFill>
                <a:srgbClr val="333333"/>
              </a:solidFill>
              <a:effectLst/>
              <a:latin typeface="Open Sans" panose="020B0606030504020204" pitchFamily="34" charset="0"/>
            </a:endParaRP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28</a:t>
            </a:fld>
            <a:endParaRPr lang="en-US" dirty="0"/>
          </a:p>
        </p:txBody>
      </p:sp>
    </p:spTree>
    <p:extLst>
      <p:ext uri="{BB962C8B-B14F-4D97-AF65-F5344CB8AC3E}">
        <p14:creationId xmlns:p14="http://schemas.microsoft.com/office/powerpoint/2010/main" val="86837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“Missile gap logic is rearing its ugly head again today, this time with regard to artificial intelligence, which could be more dangerous than nuclear weapons.” [4].</a:t>
            </a:r>
          </a:p>
          <a:p>
            <a:r>
              <a:rPr lang="en-US" dirty="0"/>
              <a:t>“More global cooperation over AI’s deployment will reduce the risk that a misaligned AI is integrated into military — and even nuclear — applications that would give it a greater capacity to create a catastrophe for humanity.“ [4].</a:t>
            </a:r>
          </a:p>
          <a:p>
            <a:r>
              <a:rPr lang="en-US" dirty="0"/>
              <a:t>“In order to control the advancement in AI’s weaponization, a few compromises must be made amongst superpowers, which include checks and balances that put national and international stability and well-being first and politics and power dynamics second.” [2].</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29</a:t>
            </a:fld>
            <a:endParaRPr lang="en-US" dirty="0"/>
          </a:p>
        </p:txBody>
      </p:sp>
    </p:spTree>
    <p:extLst>
      <p:ext uri="{BB962C8B-B14F-4D97-AF65-F5344CB8AC3E}">
        <p14:creationId xmlns:p14="http://schemas.microsoft.com/office/powerpoint/2010/main" val="829356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78" rtl="0" eaLnBrk="1" fontAlgn="auto" latinLnBrk="0" hangingPunct="1">
              <a:lnSpc>
                <a:spcPct val="100000"/>
              </a:lnSpc>
              <a:spcBef>
                <a:spcPts val="0"/>
              </a:spcBef>
              <a:spcAft>
                <a:spcPts val="0"/>
              </a:spcAft>
              <a:buClrTx/>
              <a:buSzTx/>
              <a:buFontTx/>
              <a:buNone/>
              <a:tabLst/>
              <a:defRPr/>
            </a:pPr>
            <a:r>
              <a:rPr lang="en-US" baseline="0" dirty="0">
                <a:latin typeface="Arial" charset="0"/>
                <a:ea typeface="ＭＳ Ｐゴシック" charset="-128"/>
                <a:cs typeface="ＭＳ Ｐゴシック" charset="-128"/>
                <a:sym typeface="Wingdings"/>
              </a:rPr>
              <a:t>0s not included.</a:t>
            </a:r>
          </a:p>
          <a:p>
            <a:pPr marL="0" marR="0" indent="0" algn="l" defTabSz="457178" rtl="0" eaLnBrk="1" fontAlgn="auto" latinLnBrk="0" hangingPunct="1">
              <a:lnSpc>
                <a:spcPct val="100000"/>
              </a:lnSpc>
              <a:spcBef>
                <a:spcPts val="0"/>
              </a:spcBef>
              <a:spcAft>
                <a:spcPts val="0"/>
              </a:spcAft>
              <a:buClrTx/>
              <a:buSzTx/>
              <a:buFontTx/>
              <a:buNone/>
              <a:tabLst/>
              <a:defRPr/>
            </a:pPr>
            <a:endParaRPr lang="en-US" baseline="0" dirty="0">
              <a:latin typeface="Arial" charset="0"/>
              <a:ea typeface="ＭＳ Ｐゴシック" charset="-128"/>
              <a:cs typeface="ＭＳ Ｐゴシック" charset="-128"/>
              <a:sym typeface="Wingdings"/>
            </a:endParaRPr>
          </a:p>
          <a:p>
            <a:pPr marL="0" marR="0" indent="0" algn="l" defTabSz="457178" rtl="0" eaLnBrk="1" fontAlgn="auto" latinLnBrk="0" hangingPunct="1">
              <a:lnSpc>
                <a:spcPct val="100000"/>
              </a:lnSpc>
              <a:spcBef>
                <a:spcPts val="0"/>
              </a:spcBef>
              <a:spcAft>
                <a:spcPts val="0"/>
              </a:spcAft>
              <a:buClrTx/>
              <a:buSzTx/>
              <a:buFontTx/>
              <a:buNone/>
              <a:tabLst/>
              <a:defRPr/>
            </a:pPr>
            <a:r>
              <a:rPr lang="en-US" baseline="0" dirty="0">
                <a:latin typeface="Arial" charset="0"/>
                <a:ea typeface="ＭＳ Ｐゴシック" charset="-128"/>
                <a:cs typeface="ＭＳ Ｐゴシック" charset="-128"/>
                <a:sym typeface="Wingdings"/>
              </a:rPr>
              <a:t>Save for next time: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Search results provide a single data point, motivation, and anecdotal context. Still need to back claims with high quality source and data.</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Use sources that back claims with data</a:t>
            </a:r>
          </a:p>
          <a:p>
            <a:pPr marL="171450" indent="-171450">
              <a:buFont typeface="Arial" panose="020B0604020202020204" pitchFamily="34" charset="0"/>
              <a:buChar char="•"/>
            </a:pPr>
            <a:r>
              <a:rPr lang="en-US" dirty="0"/>
              <a:t>Read assignment</a:t>
            </a:r>
          </a:p>
          <a:p>
            <a:pPr marL="628650" lvl="1" indent="-171450">
              <a:buFont typeface="Arial" panose="020B0604020202020204" pitchFamily="34" charset="0"/>
              <a:buChar char="•"/>
            </a:pPr>
            <a:r>
              <a:rPr lang="en-US" dirty="0"/>
              <a:t>many profiles missing</a:t>
            </a:r>
          </a:p>
          <a:p>
            <a:pPr marL="628650" lvl="1" indent="-171450">
              <a:buFont typeface="Arial" panose="020B0604020202020204" pitchFamily="34" charset="0"/>
              <a:buChar char="•"/>
            </a:pPr>
            <a:r>
              <a:rPr lang="en-US" dirty="0"/>
              <a:t>space used to describe search findings instead of providing argument</a:t>
            </a:r>
          </a:p>
          <a:p>
            <a:pPr marL="171450" indent="-171450">
              <a:buFont typeface="Arial" panose="020B0604020202020204" pitchFamily="34" charset="0"/>
              <a:buChar char="•"/>
            </a:pPr>
            <a:r>
              <a:rPr lang="en-US" dirty="0"/>
              <a:t>Make decisive conclusions</a:t>
            </a:r>
          </a:p>
          <a:p>
            <a:pPr marL="628650" lvl="1" indent="-171450">
              <a:buFont typeface="Arial" panose="020B0604020202020204" pitchFamily="34" charset="0"/>
              <a:buChar char="•"/>
            </a:pPr>
            <a:r>
              <a:rPr lang="en-US" dirty="0"/>
              <a:t>may, could, etc. = trivial</a:t>
            </a:r>
          </a:p>
          <a:p>
            <a:pPr marL="171450" indent="-171450">
              <a:buFont typeface="Arial" charset="0"/>
              <a:buChar char="•"/>
            </a:pPr>
            <a:r>
              <a:rPr lang="en-US" dirty="0"/>
              <a:t>Absolute statements are difficult to prove</a:t>
            </a:r>
          </a:p>
          <a:p>
            <a:pPr marL="628650" lvl="1" indent="-171450">
              <a:buFont typeface="Arial" charset="0"/>
              <a:buChar char="•"/>
            </a:pPr>
            <a:r>
              <a:rPr lang="en-US" dirty="0"/>
              <a:t>Avoid: all, always, any, every, everyone, never, none</a:t>
            </a:r>
            <a:r>
              <a:rPr lang="is-IS" dirty="0"/>
              <a:t>…</a:t>
            </a:r>
            <a:r>
              <a:rPr lang="en-US" dirty="0"/>
              <a:t> unless you can show it</a:t>
            </a:r>
          </a:p>
          <a:p>
            <a:pPr marL="171450" indent="-171450" eaLnBrk="1" hangingPunct="1">
              <a:buFont typeface="Arial"/>
              <a:buChar char="•"/>
            </a:pPr>
            <a:r>
              <a:rPr lang="en-US" baseline="0" dirty="0">
                <a:latin typeface="Arial" charset="0"/>
                <a:ea typeface="ＭＳ Ｐゴシック" charset="-128"/>
                <a:cs typeface="ＭＳ Ｐゴシック" charset="-128"/>
              </a:rPr>
              <a:t>Be sure to put quotes around entire quote</a:t>
            </a:r>
          </a:p>
          <a:p>
            <a:pPr marL="171450" indent="-171450">
              <a:buFont typeface="Arial" panose="020B0604020202020204" pitchFamily="34" charset="0"/>
              <a:buChar char="•"/>
            </a:pPr>
            <a:r>
              <a:rPr lang="en-US" dirty="0"/>
              <a:t>Hyperbole is the best thing ever!</a:t>
            </a:r>
          </a:p>
          <a:p>
            <a:pPr marL="628650" lvl="1" indent="-171450">
              <a:buFont typeface="Arial" panose="020B0604020202020204" pitchFamily="34" charset="0"/>
              <a:buChar char="•"/>
            </a:pPr>
            <a:r>
              <a:rPr lang="en-US" dirty="0"/>
              <a:t>but not in these papers</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Print 2 sided and save a tree</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Use template, saves time</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Use and cite supporting data from at least 5 high quality sources</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Argument should directly support conclusion</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Response should directly address counter point</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Arguments should have at least 3 statements</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Review fallacies in Appendix B and Class 2 Slides</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Avoid Strawman Fallacy</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Counter Point and Rebuttal should relate to each other and conclusion</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Use supporting data in counter point and rebuttal</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Clear, strong conclusion, easy to find</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Quantify</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dirty="0"/>
              <a:t>Instead of terms like: less, more, a lot, huge, great, big, tiny, growing, etc.</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Make clear what claim evidence is supporting, explain how it’s relevant</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Avoid fallacies, e.g. begging the question</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Try reading paper out loud to yourself to catch typos, grammatical errors, contradictions</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3</a:t>
            </a:fld>
            <a:endParaRPr lang="en-US"/>
          </a:p>
        </p:txBody>
      </p:sp>
    </p:spTree>
    <p:extLst>
      <p:ext uri="{BB962C8B-B14F-4D97-AF65-F5344CB8AC3E}">
        <p14:creationId xmlns:p14="http://schemas.microsoft.com/office/powerpoint/2010/main" val="17965401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thoughts:</a:t>
            </a:r>
          </a:p>
          <a:p>
            <a:endParaRPr lang="en-US" dirty="0"/>
          </a:p>
          <a:p>
            <a:r>
              <a:rPr lang="en-US" dirty="0"/>
              <a:t>Arms race is like the nuclear arms race which due to pressure was tested in the US even with the risk of a chain reaction that would ignite the atmosphere.</a:t>
            </a:r>
          </a:p>
          <a:p>
            <a:endParaRPr lang="en-US" dirty="0"/>
          </a:p>
          <a:p>
            <a:r>
              <a:rPr lang="en-US" dirty="0"/>
              <a:t>From [2], radiologists were given normal CT and AI changed CT scans. AI could not determine whether they were changed or not and the radiologists thought they were all real.</a:t>
            </a:r>
          </a:p>
        </p:txBody>
      </p:sp>
      <p:sp>
        <p:nvSpPr>
          <p:cNvPr id="4" name="Slide Number Placeholder 3"/>
          <p:cNvSpPr>
            <a:spLocks noGrp="1"/>
          </p:cNvSpPr>
          <p:nvPr>
            <p:ph type="sldNum" sz="quarter" idx="5"/>
          </p:nvPr>
        </p:nvSpPr>
        <p:spPr/>
        <p:txBody>
          <a:bodyPr/>
          <a:lstStyle/>
          <a:p>
            <a:fld id="{270700B2-88B9-1642-B8EB-F86842378D04}" type="slidenum">
              <a:rPr lang="en-US" smtClean="0"/>
              <a:t>30</a:t>
            </a:fld>
            <a:endParaRPr lang="en-US"/>
          </a:p>
        </p:txBody>
      </p:sp>
    </p:spTree>
    <p:extLst>
      <p:ext uri="{BB962C8B-B14F-4D97-AF65-F5344CB8AC3E}">
        <p14:creationId xmlns:p14="http://schemas.microsoft.com/office/powerpoint/2010/main" val="4692416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all know of someone or have been victims of cybercrime</a:t>
            </a:r>
          </a:p>
          <a:p>
            <a:r>
              <a:rPr lang="en-US" dirty="0"/>
              <a:t>It’s a serious issue, our security is fragile</a:t>
            </a:r>
          </a:p>
        </p:txBody>
      </p:sp>
      <p:sp>
        <p:nvSpPr>
          <p:cNvPr id="4" name="Slide Number Placeholder 3"/>
          <p:cNvSpPr>
            <a:spLocks noGrp="1"/>
          </p:cNvSpPr>
          <p:nvPr>
            <p:ph type="sldNum" sz="quarter" idx="10"/>
          </p:nvPr>
        </p:nvSpPr>
        <p:spPr/>
        <p:txBody>
          <a:bodyPr/>
          <a:lstStyle/>
          <a:p>
            <a:fld id="{270700B2-88B9-1642-B8EB-F86842378D04}" type="slidenum">
              <a:rPr lang="en-US" smtClean="0"/>
              <a:t>32</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image is a private RSA key in base 64</a:t>
            </a:r>
          </a:p>
          <a:p>
            <a:endParaRPr lang="en-US" dirty="0"/>
          </a:p>
          <a:p>
            <a:r>
              <a:rPr lang="en-US" dirty="0"/>
              <a:t>RSA = Rivest Shamir Adleman</a:t>
            </a:r>
          </a:p>
          <a:p>
            <a:endParaRPr lang="en-US" dirty="0"/>
          </a:p>
          <a:p>
            <a:r>
              <a:rPr lang="en-US" dirty="0"/>
              <a:t>P*Q, key= public</a:t>
            </a:r>
          </a:p>
          <a:p>
            <a:r>
              <a:rPr lang="en-US" dirty="0"/>
              <a:t>Private = </a:t>
            </a:r>
            <a:r>
              <a:rPr lang="en-US" b="0" i="0" dirty="0">
                <a:solidFill>
                  <a:srgbClr val="666666"/>
                </a:solidFill>
                <a:effectLst/>
                <a:highlight>
                  <a:srgbClr val="FFFFFF"/>
                </a:highlight>
                <a:latin typeface="Arial" panose="020B0604020202020204" pitchFamily="34" charset="0"/>
              </a:rPr>
              <a:t>Extended Euclidean algorithm of P and Q</a:t>
            </a:r>
            <a:endParaRPr lang="en-US" dirty="0"/>
          </a:p>
          <a:p>
            <a:r>
              <a:rPr lang="en-US" dirty="0" err="1"/>
              <a:t>cip</a:t>
            </a:r>
            <a:r>
              <a:rPr lang="en-US" dirty="0"/>
              <a:t> = (</a:t>
            </a:r>
            <a:r>
              <a:rPr lang="en-US" dirty="0" err="1"/>
              <a:t>msg^key</a:t>
            </a:r>
            <a:r>
              <a:rPr lang="en-US" dirty="0"/>
              <a:t>)%P*Q</a:t>
            </a:r>
          </a:p>
          <a:p>
            <a:r>
              <a:rPr lang="en-US" dirty="0"/>
              <a:t>Send…</a:t>
            </a:r>
          </a:p>
          <a:p>
            <a:r>
              <a:rPr lang="en-US" dirty="0"/>
              <a:t>Message =(</a:t>
            </a:r>
            <a:r>
              <a:rPr lang="en-US" dirty="0" err="1"/>
              <a:t>cip^private</a:t>
            </a:r>
            <a:r>
              <a:rPr lang="en-US" dirty="0"/>
              <a:t>) % P*Q</a:t>
            </a:r>
          </a:p>
        </p:txBody>
      </p:sp>
      <p:sp>
        <p:nvSpPr>
          <p:cNvPr id="4" name="Slide Number Placeholder 3"/>
          <p:cNvSpPr>
            <a:spLocks noGrp="1"/>
          </p:cNvSpPr>
          <p:nvPr>
            <p:ph type="sldNum" sz="quarter" idx="10"/>
          </p:nvPr>
        </p:nvSpPr>
        <p:spPr/>
        <p:txBody>
          <a:bodyPr/>
          <a:lstStyle/>
          <a:p>
            <a:fld id="{270700B2-88B9-1642-B8EB-F86842378D04}" type="slidenum">
              <a:rPr lang="en-US" smtClean="0"/>
              <a:t>33</a:t>
            </a:fld>
            <a:endParaRPr lang="en-US"/>
          </a:p>
        </p:txBody>
      </p:sp>
    </p:spTree>
    <p:extLst>
      <p:ext uri="{BB962C8B-B14F-4D97-AF65-F5344CB8AC3E}">
        <p14:creationId xmlns:p14="http://schemas.microsoft.com/office/powerpoint/2010/main" val="27493710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Qubits are like normal bits in a computer,  but instead of being 0 or 1 they are ‘entangled’ with other qubits based on the algorithm to give a probability of it being either a 1 or a 0 when measured</a:t>
            </a:r>
          </a:p>
          <a:p>
            <a:endParaRPr lang="en-US" dirty="0"/>
          </a:p>
          <a:p>
            <a:r>
              <a:rPr lang="en-US" dirty="0"/>
              <a:t>This isn’t a traditional computer, you wont be buying one anytime soon</a:t>
            </a:r>
          </a:p>
          <a:p>
            <a:endParaRPr lang="en-US" dirty="0"/>
          </a:p>
          <a:p>
            <a:r>
              <a:rPr lang="en-US" dirty="0"/>
              <a:t>Can run as many threads in a traditional computer all in parallel. Very slow at operations, but can execute many all at once</a:t>
            </a:r>
          </a:p>
          <a:p>
            <a:endParaRPr lang="en-US" dirty="0"/>
          </a:p>
          <a:p>
            <a:r>
              <a:rPr lang="en-US" dirty="0"/>
              <a:t>Image is the 133 qubit  IBM Heron processor released December 2023.</a:t>
            </a:r>
          </a:p>
          <a:p>
            <a:endParaRPr lang="en-US" dirty="0"/>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34</a:t>
            </a:fld>
            <a:endParaRPr lang="en-US"/>
          </a:p>
        </p:txBody>
      </p:sp>
    </p:spTree>
    <p:extLst>
      <p:ext uri="{BB962C8B-B14F-4D97-AF65-F5344CB8AC3E}">
        <p14:creationId xmlns:p14="http://schemas.microsoft.com/office/powerpoint/2010/main" val="20014961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RSA2048 likely not broken this decade, but its on the horizon</a:t>
            </a:r>
          </a:p>
          <a:p>
            <a:endParaRPr lang="en-US" dirty="0"/>
          </a:p>
          <a:p>
            <a:r>
              <a:rPr lang="en-US" dirty="0"/>
              <a:t>Picture that shows the potential future intersection of qubits needed to break RSA and how many exist over time</a:t>
            </a:r>
          </a:p>
          <a:p>
            <a:endParaRPr lang="en-US" dirty="0"/>
          </a:p>
          <a:p>
            <a:r>
              <a:rPr lang="en-US" dirty="0"/>
              <a:t>(SNDL) store now decrypt later – criminals harvest massive amount of encrypted info and store it away since storage is cheap. When QC is available in the future they can decrypt old data</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35</a:t>
            </a:fld>
            <a:endParaRPr lang="en-US"/>
          </a:p>
        </p:txBody>
      </p:sp>
    </p:spTree>
    <p:extLst>
      <p:ext uri="{BB962C8B-B14F-4D97-AF65-F5344CB8AC3E}">
        <p14:creationId xmlns:p14="http://schemas.microsoft.com/office/powerpoint/2010/main" val="25847295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hope</a:t>
            </a:r>
          </a:p>
          <a:p>
            <a:endParaRPr lang="en-US" dirty="0"/>
          </a:p>
          <a:p>
            <a:r>
              <a:rPr lang="en-US" dirty="0"/>
              <a:t>1234 dimensions proposed</a:t>
            </a:r>
          </a:p>
          <a:p>
            <a:r>
              <a:rPr lang="en-US" dirty="0"/>
              <a:t>Find a linear combination of vectors and add a small offset. Use point that to encode messages, send message + point w/ noise</a:t>
            </a:r>
          </a:p>
          <a:p>
            <a:r>
              <a:rPr lang="en-US" dirty="0"/>
              <a:t>Need to find the closest lattice point to decrypt. Really hard to do with bad vectors. Can't be done by QC</a:t>
            </a:r>
          </a:p>
          <a:p>
            <a:endParaRPr lang="en-US" dirty="0"/>
          </a:p>
          <a:p>
            <a:r>
              <a:rPr lang="en-US" dirty="0"/>
              <a:t>US govt required to start using lattice algo</a:t>
            </a:r>
          </a:p>
          <a:p>
            <a:endParaRPr lang="en-US" dirty="0"/>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36</a:t>
            </a:fld>
            <a:endParaRPr lang="en-US"/>
          </a:p>
        </p:txBody>
      </p:sp>
    </p:spTree>
    <p:extLst>
      <p:ext uri="{BB962C8B-B14F-4D97-AF65-F5344CB8AC3E}">
        <p14:creationId xmlns:p14="http://schemas.microsoft.com/office/powerpoint/2010/main" val="37934686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37</a:t>
            </a:fld>
            <a:endParaRPr lang="en-US"/>
          </a:p>
        </p:txBody>
      </p:sp>
    </p:spTree>
    <p:extLst>
      <p:ext uri="{BB962C8B-B14F-4D97-AF65-F5344CB8AC3E}">
        <p14:creationId xmlns:p14="http://schemas.microsoft.com/office/powerpoint/2010/main" val="41630341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charset="0"/>
                <a:ea typeface="ＭＳ Ｐゴシック" charset="-128"/>
                <a:cs typeface="ＭＳ Ｐゴシック" charset="-128"/>
              </a:rPr>
              <a:t>Any slides beyond this point are for answering questions that may arise but not needed in the main talk. </a:t>
            </a:r>
          </a:p>
          <a:p>
            <a:pPr eaLnBrk="1" hangingPunct="1"/>
            <a:r>
              <a:rPr lang="en-US" dirty="0">
                <a:latin typeface="Arial" charset="0"/>
                <a:ea typeface="ＭＳ Ｐゴシック" charset="-128"/>
                <a:cs typeface="ＭＳ Ｐゴシック" charset="-128"/>
              </a:rPr>
              <a:t>Some slides may also be unfinished and are not needed but kept just in case.</a:t>
            </a:r>
          </a:p>
        </p:txBody>
      </p:sp>
      <p:sp>
        <p:nvSpPr>
          <p:cNvPr id="4" name="Slide Number Placeholder 3"/>
          <p:cNvSpPr>
            <a:spLocks noGrp="1"/>
          </p:cNvSpPr>
          <p:nvPr>
            <p:ph type="sldNum" sz="quarter" idx="10"/>
          </p:nvPr>
        </p:nvSpPr>
        <p:spPr/>
        <p:txBody>
          <a:bodyPr/>
          <a:lstStyle/>
          <a:p>
            <a:fld id="{270700B2-88B9-1642-B8EB-F86842378D04}" type="slidenum">
              <a:rPr lang="en-US" smtClean="0"/>
              <a:t>38</a:t>
            </a:fld>
            <a:endParaRPr lang="en-US"/>
          </a:p>
        </p:txBody>
      </p:sp>
    </p:spTree>
    <p:extLst>
      <p:ext uri="{BB962C8B-B14F-4D97-AF65-F5344CB8AC3E}">
        <p14:creationId xmlns:p14="http://schemas.microsoft.com/office/powerpoint/2010/main" val="42553350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charset="0"/>
                <a:ea typeface="ＭＳ Ｐゴシック" charset="-128"/>
                <a:cs typeface="ＭＳ Ｐゴシック" charset="-128"/>
              </a:rPr>
              <a:t>Retired slide. Most students have this in depth from new class now.</a:t>
            </a:r>
          </a:p>
          <a:p>
            <a:endParaRPr lang="en-US" dirty="0">
              <a:latin typeface="Arial" charset="0"/>
              <a:ea typeface="ＭＳ Ｐゴシック" charset="-128"/>
              <a:cs typeface="ＭＳ Ｐゴシック" charset="-128"/>
            </a:endParaRPr>
          </a:p>
          <a:p>
            <a:r>
              <a:rPr lang="en-US" dirty="0">
                <a:latin typeface="Arial" charset="0"/>
                <a:ea typeface="ＭＳ Ｐゴシック" charset="-128"/>
                <a:cs typeface="ＭＳ Ｐゴシック" charset="-128"/>
              </a:rPr>
              <a:t>When a function call is made, local variables, return address, parameters stored on run time stack. Local variables occupy lower memory addresses.</a:t>
            </a:r>
          </a:p>
          <a:p>
            <a:r>
              <a:rPr lang="en-US" b="1" dirty="0">
                <a:latin typeface="Arial" charset="0"/>
                <a:ea typeface="ＭＳ Ｐゴシック" charset="-128"/>
                <a:cs typeface="ＭＳ Ｐゴシック" charset="-128"/>
              </a:rPr>
              <a:t>Variable attack </a:t>
            </a:r>
            <a:r>
              <a:rPr lang="en-US" dirty="0">
                <a:latin typeface="Arial" charset="0"/>
                <a:ea typeface="ＭＳ Ｐゴシック" charset="-128"/>
                <a:cs typeface="ＭＳ Ｐゴシック" charset="-128"/>
              </a:rPr>
              <a:t>– change variable value. Program expects user to input character and allocates a buffer for them. Attacker supplies too many characters and ends up over writing a variable.</a:t>
            </a:r>
          </a:p>
          <a:p>
            <a:r>
              <a:rPr lang="en-US" dirty="0">
                <a:latin typeface="Arial" charset="0"/>
                <a:ea typeface="ＭＳ Ｐゴシック" charset="-128"/>
                <a:cs typeface="ＭＳ Ｐゴシック" charset="-128"/>
              </a:rPr>
              <a:t>	Run example of this if there’s interest – next slide</a:t>
            </a:r>
          </a:p>
          <a:p>
            <a:r>
              <a:rPr lang="en-US" b="1" dirty="0">
                <a:latin typeface="Arial" charset="0"/>
                <a:ea typeface="ＭＳ Ｐゴシック" charset="-128"/>
                <a:cs typeface="ＭＳ Ｐゴシック" charset="-128"/>
              </a:rPr>
              <a:t>Stack Attack </a:t>
            </a:r>
            <a:r>
              <a:rPr lang="en-US" dirty="0">
                <a:latin typeface="Arial" charset="0"/>
                <a:ea typeface="ＭＳ Ｐゴシック" charset="-128"/>
                <a:cs typeface="ＭＳ Ｐゴシック" charset="-128"/>
              </a:rPr>
              <a:t>– goal is to change value of return address so execution control goes to code which the attacker has provided in the input buffer.</a:t>
            </a:r>
          </a:p>
          <a:p>
            <a:r>
              <a:rPr lang="en-US" b="1" dirty="0">
                <a:latin typeface="Arial" charset="0"/>
                <a:ea typeface="ＭＳ Ｐゴシック" charset="-128"/>
                <a:cs typeface="ＭＳ Ｐゴシック" charset="-128"/>
              </a:rPr>
              <a:t>Prevention</a:t>
            </a:r>
            <a:r>
              <a:rPr lang="en-US" dirty="0">
                <a:latin typeface="Arial" charset="0"/>
                <a:ea typeface="ＭＳ Ｐゴシック" charset="-128"/>
                <a:cs typeface="ＭＳ Ｐゴシック" charset="-128"/>
              </a:rPr>
              <a:t> – add checks against array bounds being exceeded. modify operating system to not execute instructions stored on run time stack.</a:t>
            </a:r>
          </a:p>
        </p:txBody>
      </p:sp>
      <p:sp>
        <p:nvSpPr>
          <p:cNvPr id="4" name="Slide Number Placeholder 3"/>
          <p:cNvSpPr>
            <a:spLocks noGrp="1"/>
          </p:cNvSpPr>
          <p:nvPr>
            <p:ph type="sldNum" sz="quarter" idx="10"/>
          </p:nvPr>
        </p:nvSpPr>
        <p:spPr/>
        <p:txBody>
          <a:bodyPr/>
          <a:lstStyle/>
          <a:p>
            <a:fld id="{270700B2-88B9-1642-B8EB-F86842378D04}" type="slidenum">
              <a:rPr lang="en-US" smtClean="0"/>
              <a:t>39</a:t>
            </a:fld>
            <a:endParaRPr lang="en-US"/>
          </a:p>
        </p:txBody>
      </p:sp>
    </p:spTree>
    <p:extLst>
      <p:ext uri="{BB962C8B-B14F-4D97-AF65-F5344CB8AC3E}">
        <p14:creationId xmlns:p14="http://schemas.microsoft.com/office/powerpoint/2010/main" val="14331267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128"/>
                <a:cs typeface="ＭＳ Ｐゴシック" charset="-128"/>
              </a:rPr>
              <a:t>Retired demonstration. Most students have this in depth from new class now.</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128"/>
                <a:cs typeface="ＭＳ Ｐゴシック" charset="-128"/>
              </a:rPr>
              <a:t>Also, compilers getting more difficult to disable protections, need older HW/OS/compiler for demo to work.</a:t>
            </a:r>
          </a:p>
          <a:p>
            <a:endParaRPr lang="en-US" dirty="0"/>
          </a:p>
          <a:p>
            <a:r>
              <a:rPr lang="en-US" dirty="0"/>
              <a:t>&gt;</a:t>
            </a:r>
            <a:r>
              <a:rPr lang="en-US" baseline="0" dirty="0"/>
              <a:t> i</a:t>
            </a:r>
            <a:r>
              <a:rPr lang="en-US" dirty="0"/>
              <a:t>mps</a:t>
            </a:r>
          </a:p>
          <a:p>
            <a:r>
              <a:rPr lang="en-US" dirty="0"/>
              <a:t>&gt; assembly</a:t>
            </a:r>
          </a:p>
          <a:p>
            <a:r>
              <a:rPr lang="en-US" dirty="0"/>
              <a:t>&gt; </a:t>
            </a:r>
            <a:r>
              <a:rPr lang="de-DE" sz="1200" kern="1200" dirty="0">
                <a:solidFill>
                  <a:schemeClr val="tx1"/>
                </a:solidFill>
                <a:latin typeface="+mn-lt"/>
                <a:ea typeface="+mn-ea"/>
                <a:cs typeface="+mn-cs"/>
              </a:rPr>
              <a:t>123456789qwerty1</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40</a:t>
            </a:fld>
            <a:endParaRPr lang="en-US"/>
          </a:p>
        </p:txBody>
      </p:sp>
    </p:spTree>
    <p:extLst>
      <p:ext uri="{BB962C8B-B14F-4D97-AF65-F5344CB8AC3E}">
        <p14:creationId xmlns:p14="http://schemas.microsoft.com/office/powerpoint/2010/main" val="3228197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4</a:t>
            </a:fld>
            <a:endParaRPr lang="en-US"/>
          </a:p>
        </p:txBody>
      </p:sp>
    </p:spTree>
    <p:extLst>
      <p:ext uri="{BB962C8B-B14F-4D97-AF65-F5344CB8AC3E}">
        <p14:creationId xmlns:p14="http://schemas.microsoft.com/office/powerpoint/2010/main" val="23289572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128"/>
                <a:cs typeface="ＭＳ Ｐゴシック" charset="-128"/>
              </a:rPr>
              <a:t>Retired slide. Most students have this in depth from new class now.</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41</a:t>
            </a:fld>
            <a:endParaRPr lang="en-US"/>
          </a:p>
        </p:txBody>
      </p:sp>
    </p:spTree>
    <p:extLst>
      <p:ext uri="{BB962C8B-B14F-4D97-AF65-F5344CB8AC3E}">
        <p14:creationId xmlns:p14="http://schemas.microsoft.com/office/powerpoint/2010/main" val="23113689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128"/>
                <a:cs typeface="ＭＳ Ｐゴシック" charset="-128"/>
              </a:rPr>
              <a:t>Retired slide. Most students have this in depth from new class now.</a:t>
            </a:r>
          </a:p>
          <a:p>
            <a:endParaRPr lang="en-US" dirty="0"/>
          </a:p>
          <a:p>
            <a:r>
              <a:rPr lang="en-US" dirty="0" err="1"/>
              <a:t>SYNchronize</a:t>
            </a:r>
            <a:endParaRPr lang="en-US" dirty="0"/>
          </a:p>
          <a:p>
            <a:r>
              <a:rPr lang="en-US" dirty="0" err="1"/>
              <a:t>SYNchronize</a:t>
            </a:r>
            <a:r>
              <a:rPr lang="en-US" dirty="0"/>
              <a:t> </a:t>
            </a:r>
            <a:r>
              <a:rPr lang="en-US" dirty="0" err="1"/>
              <a:t>ACKnowledgement</a:t>
            </a:r>
            <a:r>
              <a:rPr lang="en-US" dirty="0"/>
              <a:t> (socket reserved awaiting ACK)</a:t>
            </a:r>
            <a:endParaRPr lang="en-US" baseline="0" dirty="0"/>
          </a:p>
          <a:p>
            <a:r>
              <a:rPr lang="en-US" dirty="0" err="1"/>
              <a:t>ACKnowledgement</a:t>
            </a:r>
            <a:r>
              <a:rPr lang="en-US" dirty="0"/>
              <a:t> </a:t>
            </a:r>
          </a:p>
          <a:p>
            <a:r>
              <a:rPr lang="en-US" dirty="0"/>
              <a:t>TCP socket connection established</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42</a:t>
            </a:fld>
            <a:endParaRPr lang="en-US"/>
          </a:p>
        </p:txBody>
      </p:sp>
    </p:spTree>
    <p:extLst>
      <p:ext uri="{BB962C8B-B14F-4D97-AF65-F5344CB8AC3E}">
        <p14:creationId xmlns:p14="http://schemas.microsoft.com/office/powerpoint/2010/main" val="7425567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128"/>
                <a:cs typeface="ＭＳ Ｐゴシック" charset="-128"/>
              </a:rPr>
              <a:t>Retired slide. Most students have this in depth from new class now.</a:t>
            </a:r>
          </a:p>
          <a:p>
            <a:endParaRPr lang="en-US" dirty="0">
              <a:latin typeface="Arial" charset="0"/>
              <a:ea typeface="ＭＳ Ｐゴシック" charset="-128"/>
              <a:cs typeface="ＭＳ Ｐゴシック" charset="-128"/>
            </a:endParaRPr>
          </a:p>
          <a:p>
            <a:r>
              <a:rPr lang="en-US" dirty="0">
                <a:latin typeface="Arial" charset="0"/>
                <a:ea typeface="ＭＳ Ｐゴシック" charset="-128"/>
                <a:cs typeface="ＭＳ Ｐゴシック" charset="-128"/>
              </a:rPr>
              <a:t>Attacker spoofs the IP address so the SYN-ACK is sent to a different machine that cannot respond to the SYN-ACK. </a:t>
            </a:r>
          </a:p>
          <a:p>
            <a:r>
              <a:rPr lang="en-US" dirty="0">
                <a:latin typeface="Arial" charset="0"/>
                <a:ea typeface="ＭＳ Ｐゴシック" charset="-128"/>
                <a:cs typeface="ＭＳ Ｐゴシック" charset="-128"/>
              </a:rPr>
              <a:t>This leaves the connection half open on the server machine decreasing the resources (sockets, memory, threads/processes) available to respond to legitimate clients. </a:t>
            </a:r>
          </a:p>
          <a:p>
            <a:r>
              <a:rPr lang="en-US" dirty="0">
                <a:latin typeface="Arial" charset="0"/>
                <a:ea typeface="ＭＳ Ｐゴシック" charset="-128"/>
                <a:cs typeface="ＭＳ Ｐゴシック" charset="-128"/>
              </a:rPr>
              <a:t>The attacker send many such spoofed SYN messages.</a:t>
            </a:r>
          </a:p>
        </p:txBody>
      </p:sp>
      <p:sp>
        <p:nvSpPr>
          <p:cNvPr id="4" name="Slide Number Placeholder 3"/>
          <p:cNvSpPr>
            <a:spLocks noGrp="1"/>
          </p:cNvSpPr>
          <p:nvPr>
            <p:ph type="sldNum" sz="quarter" idx="10"/>
          </p:nvPr>
        </p:nvSpPr>
        <p:spPr/>
        <p:txBody>
          <a:bodyPr/>
          <a:lstStyle/>
          <a:p>
            <a:fld id="{270700B2-88B9-1642-B8EB-F86842378D04}" type="slidenum">
              <a:rPr lang="en-US" smtClean="0"/>
              <a:t>43</a:t>
            </a:fld>
            <a:endParaRPr lang="en-US"/>
          </a:p>
        </p:txBody>
      </p:sp>
    </p:spTree>
    <p:extLst>
      <p:ext uri="{BB962C8B-B14F-4D97-AF65-F5344CB8AC3E}">
        <p14:creationId xmlns:p14="http://schemas.microsoft.com/office/powerpoint/2010/main" val="7425567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128"/>
                <a:cs typeface="ＭＳ Ｐゴシック" charset="-128"/>
              </a:rPr>
              <a:t>Retired slide. Most students have this in depth from new class now.</a:t>
            </a:r>
          </a:p>
          <a:p>
            <a:endParaRPr lang="en-US" dirty="0">
              <a:latin typeface="Arial" charset="0"/>
              <a:ea typeface="ＭＳ Ｐゴシック" charset="-128"/>
              <a:cs typeface="ＭＳ Ｐゴシック" charset="-128"/>
            </a:endParaRPr>
          </a:p>
          <a:p>
            <a:r>
              <a:rPr lang="en-US" dirty="0">
                <a:latin typeface="Arial" charset="0"/>
                <a:ea typeface="ＭＳ Ｐゴシック" charset="-128"/>
                <a:cs typeface="ＭＳ Ｐゴシック" charset="-128"/>
              </a:rPr>
              <a:t>Attacker finds routers that support broadcasting messages to all computers on their local area networks. </a:t>
            </a:r>
          </a:p>
          <a:p>
            <a:r>
              <a:rPr lang="en-US" dirty="0">
                <a:latin typeface="Arial" charset="0"/>
                <a:ea typeface="ＭＳ Ｐゴシック" charset="-128"/>
                <a:cs typeface="ＭＳ Ｐゴシック" charset="-128"/>
              </a:rPr>
              <a:t>The attacker sends a spoofed ping message, which the routers echo to the spoofed address.</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44</a:t>
            </a:fld>
            <a:endParaRPr lang="en-US"/>
          </a:p>
        </p:txBody>
      </p:sp>
    </p:spTree>
    <p:extLst>
      <p:ext uri="{BB962C8B-B14F-4D97-AF65-F5344CB8AC3E}">
        <p14:creationId xmlns:p14="http://schemas.microsoft.com/office/powerpoint/2010/main" val="14268123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dirty="0"/>
              <a:t>Contributed by Brett </a:t>
            </a:r>
            <a:r>
              <a:rPr lang="en-US" dirty="0" err="1"/>
              <a:t>Ammeson</a:t>
            </a:r>
            <a:r>
              <a:rPr lang="en-US" dirty="0"/>
              <a:t>.</a:t>
            </a:r>
          </a:p>
          <a:p>
            <a:pPr lvl="0">
              <a:spcBef>
                <a:spcPts val="0"/>
              </a:spcBef>
              <a:buNone/>
            </a:pPr>
            <a:r>
              <a:rPr lang="en" u="sng" dirty="0">
                <a:solidFill>
                  <a:schemeClr val="hlink"/>
                </a:solidFill>
                <a:hlinkClick r:id="rId3"/>
              </a:rPr>
              <a:t>https://www.cloudflare.com/ddos/reflection-attack-1.png</a:t>
            </a:r>
          </a:p>
          <a:p>
            <a:pPr lvl="0">
              <a:spcBef>
                <a:spcPts val="0"/>
              </a:spcBef>
              <a:buNone/>
            </a:pPr>
            <a:r>
              <a:rPr lang="en" u="sng" dirty="0">
                <a:solidFill>
                  <a:schemeClr val="hlink"/>
                </a:solidFill>
                <a:hlinkClick r:id="rId4"/>
              </a:rPr>
              <a:t>https://i.imgur.com/lxYv8cF.png</a:t>
            </a:r>
          </a:p>
          <a:p>
            <a:pPr lvl="0">
              <a:spcBef>
                <a:spcPts val="0"/>
              </a:spcBef>
              <a:buNone/>
            </a:pPr>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 name="Shape 5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Contributed by Brett </a:t>
            </a:r>
            <a:r>
              <a:rPr lang="en-US" dirty="0" err="1"/>
              <a:t>Ammeson</a:t>
            </a:r>
            <a:r>
              <a:rPr lang="en-US" dirty="0"/>
              <a:t>.</a:t>
            </a:r>
          </a:p>
          <a:p>
            <a:pPr lvl="0">
              <a:spcBef>
                <a:spcPts val="0"/>
              </a:spcBef>
              <a:buNone/>
            </a:pPr>
            <a:r>
              <a:rPr lang="en" dirty="0"/>
              <a:t>TCP SYN: </a:t>
            </a:r>
            <a:r>
              <a:rPr lang="en" u="sng" dirty="0">
                <a:solidFill>
                  <a:schemeClr val="hlink"/>
                </a:solidFill>
                <a:hlinkClick r:id="rId3"/>
              </a:rPr>
              <a:t>https://www.cert.org/historical/advisories/CA-1996-21.cfm</a:t>
            </a:r>
          </a:p>
          <a:p>
            <a:pPr lvl="0">
              <a:spcBef>
                <a:spcPts val="0"/>
              </a:spcBef>
              <a:buNone/>
            </a:pPr>
            <a:r>
              <a:rPr lang="en" dirty="0"/>
              <a:t>DNS amplification: </a:t>
            </a:r>
            <a:r>
              <a:rPr lang="en" u="sng" dirty="0">
                <a:solidFill>
                  <a:schemeClr val="hlink"/>
                </a:solidFill>
                <a:hlinkClick r:id="rId4"/>
              </a:rPr>
              <a:t>https://www.cert.org/historical/incident_notes/IN-2000-04.cfm</a:t>
            </a:r>
          </a:p>
          <a:p>
            <a:pPr lvl="0">
              <a:spcBef>
                <a:spcPts val="0"/>
              </a:spcBef>
              <a:buNone/>
            </a:pPr>
            <a:r>
              <a:rPr lang="en" dirty="0"/>
              <a:t>Ingress/egress: </a:t>
            </a:r>
            <a:r>
              <a:rPr lang="en" u="sng" dirty="0">
                <a:solidFill>
                  <a:schemeClr val="hlink"/>
                </a:solidFill>
                <a:hlinkClick r:id="rId5"/>
              </a:rPr>
              <a:t>www.giac.org/paper/gsec/705/egress-filtering-keeping-internet-safe-systems/101588</a:t>
            </a:r>
          </a:p>
          <a:p>
            <a:pPr lvl="0">
              <a:spcBef>
                <a:spcPts val="0"/>
              </a:spcBef>
              <a:buNone/>
            </a:pPr>
            <a:endParaRP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3"/>
          <p:cNvSpPr>
            <a:spLocks noGrp="1" noChangeArrowheads="1"/>
          </p:cNvSpPr>
          <p:nvPr>
            <p:ph type="dt" sz="quarter" idx="1"/>
          </p:nvPr>
        </p:nvSpPr>
        <p:spPr>
          <a:noFill/>
        </p:spPr>
        <p:txBody>
          <a:bodyPr/>
          <a:lstStyle/>
          <a:p>
            <a:fld id="{A3718B9F-EDEF-CF4A-846B-EA0EB275322B}" type="datetime1">
              <a:rPr lang="en-US"/>
              <a:pPr/>
              <a:t>4/8/24</a:t>
            </a:fld>
            <a:endParaRPr lang="en-US"/>
          </a:p>
        </p:txBody>
      </p:sp>
      <p:sp>
        <p:nvSpPr>
          <p:cNvPr id="46083" name="Rectangle 7"/>
          <p:cNvSpPr>
            <a:spLocks noGrp="1" noChangeArrowheads="1"/>
          </p:cNvSpPr>
          <p:nvPr>
            <p:ph type="sldNum" sz="quarter" idx="5"/>
          </p:nvPr>
        </p:nvSpPr>
        <p:spPr>
          <a:noFill/>
        </p:spPr>
        <p:txBody>
          <a:bodyPr/>
          <a:lstStyle/>
          <a:p>
            <a:fld id="{AA88732D-BCAF-4E47-9213-CEF2CAB2E2DA}" type="slidenum">
              <a:rPr lang="en-US"/>
              <a:pPr/>
              <a:t>47</a:t>
            </a:fld>
            <a:endParaRPr lang="en-US"/>
          </a:p>
        </p:txBody>
      </p:sp>
      <p:sp>
        <p:nvSpPr>
          <p:cNvPr id="46084" name="Rectangle 2"/>
          <p:cNvSpPr>
            <a:spLocks noGrp="1" noRot="1" noChangeAspect="1" noChangeArrowheads="1"/>
          </p:cNvSpPr>
          <p:nvPr>
            <p:ph type="sldImg"/>
          </p:nvPr>
        </p:nvSpPr>
        <p:spPr>
          <a:solidFill>
            <a:srgbClr val="FFFFFF"/>
          </a:solidFill>
          <a:ln/>
        </p:spPr>
      </p:sp>
      <p:sp>
        <p:nvSpPr>
          <p:cNvPr id="46085" name="Rectangle 3"/>
          <p:cNvSpPr>
            <a:spLocks noGrp="1" noChangeArrowheads="1"/>
          </p:cNvSpPr>
          <p:nvPr>
            <p:ph type="body" idx="1"/>
          </p:nvPr>
        </p:nvSpPr>
        <p:spPr>
          <a:solidFill>
            <a:srgbClr val="FFFFFF"/>
          </a:solidFill>
          <a:ln>
            <a:solidFill>
              <a:srgbClr val="000000"/>
            </a:solidFill>
          </a:ln>
        </p:spPr>
        <p:txBody>
          <a:bodyPr/>
          <a:lstStyle/>
          <a:p>
            <a:pPr lvl="0" algn="l" eaLnBrk="1" hangingPunct="1">
              <a:lnSpc>
                <a:spcPct val="90000"/>
              </a:lnSpc>
            </a:pPr>
            <a:r>
              <a:rPr lang="en-US" dirty="0">
                <a:latin typeface="Arial" charset="0"/>
              </a:rPr>
              <a:t>Exploit security holes, Break encryption, Spoofing</a:t>
            </a:r>
          </a:p>
          <a:p>
            <a:pPr eaLnBrk="1" hangingPunct="1"/>
            <a:r>
              <a:rPr lang="en-US" dirty="0">
                <a:latin typeface="Arial" charset="0"/>
                <a:ea typeface="ＭＳ Ｐゴシック" charset="-128"/>
                <a:cs typeface="ＭＳ Ｐゴシック" charset="-128"/>
              </a:rPr>
              <a:t>Social Engineering: Guess passwords, Find out passwords and procedures</a:t>
            </a:r>
          </a:p>
          <a:p>
            <a:pPr eaLnBrk="1" hangingPunct="1">
              <a:lnSpc>
                <a:spcPct val="90000"/>
              </a:lnSpc>
            </a:pPr>
            <a:r>
              <a:rPr lang="en-US" dirty="0">
                <a:latin typeface="Arial" charset="0"/>
                <a:ea typeface="ＭＳ Ｐゴシック" charset="-128"/>
                <a:cs typeface="ＭＳ Ｐゴシック" charset="-128"/>
              </a:rPr>
              <a:t>Poor passwords, Insecure protocols, Program limitations (buffer overruns), Eavesdropping (Email, Interactive), Insecure files</a:t>
            </a:r>
          </a:p>
          <a:p>
            <a:pPr eaLnBrk="1" hangingPunct="1"/>
            <a:endParaRPr lang="en-US" dirty="0">
              <a:latin typeface="Arial" charset="0"/>
              <a:ea typeface="ＭＳ Ｐゴシック" charset="-128"/>
              <a:cs typeface="ＭＳ Ｐゴシック"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Grp="1" noChangeArrowheads="1"/>
          </p:cNvSpPr>
          <p:nvPr>
            <p:ph type="dt" sz="quarter" idx="1"/>
          </p:nvPr>
        </p:nvSpPr>
        <p:spPr>
          <a:noFill/>
        </p:spPr>
        <p:txBody>
          <a:bodyPr/>
          <a:lstStyle/>
          <a:p>
            <a:fld id="{F259C308-743B-B74B-A085-56FE5F7E9065}" type="datetime1">
              <a:rPr lang="en-US"/>
              <a:pPr/>
              <a:t>4/8/24</a:t>
            </a:fld>
            <a:endParaRPr lang="en-US"/>
          </a:p>
        </p:txBody>
      </p:sp>
      <p:sp>
        <p:nvSpPr>
          <p:cNvPr id="48131" name="Rectangle 7"/>
          <p:cNvSpPr>
            <a:spLocks noGrp="1" noChangeArrowheads="1"/>
          </p:cNvSpPr>
          <p:nvPr>
            <p:ph type="sldNum" sz="quarter" idx="5"/>
          </p:nvPr>
        </p:nvSpPr>
        <p:spPr>
          <a:noFill/>
        </p:spPr>
        <p:txBody>
          <a:bodyPr/>
          <a:lstStyle/>
          <a:p>
            <a:fld id="{AB05F7EA-FC72-4041-BDE8-E3F03A90F709}" type="slidenum">
              <a:rPr lang="en-US"/>
              <a:pPr/>
              <a:t>48</a:t>
            </a:fld>
            <a:endParaRPr lang="en-US"/>
          </a:p>
        </p:txBody>
      </p:sp>
      <p:sp>
        <p:nvSpPr>
          <p:cNvPr id="48132" name="Rectangle 2"/>
          <p:cNvSpPr>
            <a:spLocks noGrp="1" noRot="1" noChangeAspect="1" noChangeArrowheads="1"/>
          </p:cNvSpPr>
          <p:nvPr>
            <p:ph type="sldImg"/>
          </p:nvPr>
        </p:nvSpPr>
        <p:spPr>
          <a:solidFill>
            <a:srgbClr val="FFFFFF"/>
          </a:solidFill>
          <a:ln/>
        </p:spPr>
      </p:sp>
      <p:sp>
        <p:nvSpPr>
          <p:cNvPr id="4813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3"/>
          <p:cNvSpPr>
            <a:spLocks noGrp="1" noChangeArrowheads="1"/>
          </p:cNvSpPr>
          <p:nvPr>
            <p:ph type="dt" sz="quarter" idx="1"/>
          </p:nvPr>
        </p:nvSpPr>
        <p:spPr>
          <a:noFill/>
        </p:spPr>
        <p:txBody>
          <a:bodyPr/>
          <a:lstStyle/>
          <a:p>
            <a:fld id="{A9D6C982-4C2A-1C45-A0FC-ACACFA435DE7}" type="datetime1">
              <a:rPr lang="en-US"/>
              <a:pPr/>
              <a:t>4/8/24</a:t>
            </a:fld>
            <a:endParaRPr lang="en-US"/>
          </a:p>
        </p:txBody>
      </p:sp>
      <p:sp>
        <p:nvSpPr>
          <p:cNvPr id="57347" name="Rectangle 7"/>
          <p:cNvSpPr>
            <a:spLocks noGrp="1" noChangeArrowheads="1"/>
          </p:cNvSpPr>
          <p:nvPr>
            <p:ph type="sldNum" sz="quarter" idx="5"/>
          </p:nvPr>
        </p:nvSpPr>
        <p:spPr>
          <a:noFill/>
        </p:spPr>
        <p:txBody>
          <a:bodyPr/>
          <a:lstStyle/>
          <a:p>
            <a:fld id="{32B222BE-0034-BE45-8492-E0AADFD7E131}" type="slidenum">
              <a:rPr lang="en-US"/>
              <a:pPr/>
              <a:t>49</a:t>
            </a:fld>
            <a:endParaRPr lang="en-US"/>
          </a:p>
        </p:txBody>
      </p:sp>
      <p:sp>
        <p:nvSpPr>
          <p:cNvPr id="57348" name="Rectangle 2"/>
          <p:cNvSpPr>
            <a:spLocks noGrp="1" noRot="1" noChangeAspect="1" noChangeArrowheads="1" noTextEdit="1"/>
          </p:cNvSpPr>
          <p:nvPr>
            <p:ph type="sldImg"/>
          </p:nvPr>
        </p:nvSpPr>
        <p:spPr>
          <a:xfrm>
            <a:off x="381000" y="684213"/>
            <a:ext cx="6097588" cy="3430587"/>
          </a:xfrm>
          <a:solidFill>
            <a:srgbClr val="FFFFFF"/>
          </a:solidFill>
          <a:ln/>
        </p:spPr>
      </p:sp>
      <p:sp>
        <p:nvSpPr>
          <p:cNvPr id="57349" name="Rectangle 3"/>
          <p:cNvSpPr>
            <a:spLocks noGrp="1" noChangeArrowheads="1"/>
          </p:cNvSpPr>
          <p:nvPr>
            <p:ph type="body" idx="1"/>
          </p:nvPr>
        </p:nvSpPr>
        <p:spPr>
          <a:xfrm>
            <a:off x="912813" y="4343400"/>
            <a:ext cx="5032375" cy="4116388"/>
          </a:xfrm>
          <a:solidFill>
            <a:srgbClr val="FFFFFF"/>
          </a:solidFill>
          <a:ln>
            <a:solidFill>
              <a:srgbClr val="000000"/>
            </a:solidFill>
          </a:ln>
        </p:spPr>
        <p:txBody>
          <a:bodyPr lIns="87682" tIns="43841" rIns="87682" bIns="43841"/>
          <a:lstStyle/>
          <a:p>
            <a:pPr eaLnBrk="1" hangingPunct="1"/>
            <a:r>
              <a:rPr lang="en-US">
                <a:latin typeface="Arial" charset="0"/>
                <a:ea typeface="ＭＳ Ｐゴシック" charset="-128"/>
                <a:cs typeface="ＭＳ Ｐゴシック" charset="-128"/>
              </a:rPr>
              <a:t>Money: stolen credit cards, change records, stolen property.</a:t>
            </a:r>
          </a:p>
          <a:p>
            <a:pPr eaLnBrk="1" hangingPunct="1"/>
            <a:r>
              <a:rPr lang="en-US">
                <a:latin typeface="Arial" charset="0"/>
                <a:ea typeface="ＭＳ Ｐゴシック" charset="-128"/>
                <a:cs typeface="ＭＳ Ｐゴシック" charset="-128"/>
              </a:rPr>
              <a:t>Political, military, economic.</a:t>
            </a:r>
          </a:p>
          <a:p>
            <a:pPr eaLnBrk="1" hangingPunct="1"/>
            <a:r>
              <a:rPr lang="en-US">
                <a:latin typeface="Arial" charset="0"/>
                <a:ea typeface="ＭＳ Ｐゴシック" charset="-128"/>
                <a:cs typeface="ＭＳ Ｐゴシック" charset="-128"/>
              </a:rPr>
              <a:t>Challenge, Revenge, Mean</a:t>
            </a:r>
          </a:p>
          <a:p>
            <a:pPr eaLnBrk="1" hangingPunct="1"/>
            <a:r>
              <a:rPr lang="en-US">
                <a:latin typeface="Arial" charset="0"/>
                <a:ea typeface="ＭＳ Ｐゴシック" charset="-128"/>
                <a:cs typeface="ＭＳ Ｐゴシック" charset="-128"/>
              </a:rPr>
              <a:t>Why do at all? Have motivation, think about it, think it will help, think it’s acceptable.</a:t>
            </a:r>
          </a:p>
          <a:p>
            <a:pPr eaLnBrk="1" hangingPunct="1"/>
            <a:r>
              <a:rPr lang="en-US">
                <a:latin typeface="Arial" charset="0"/>
                <a:ea typeface="ＭＳ Ｐゴシック" charset="-128"/>
                <a:cs typeface="ＭＳ Ｐゴシック" charset="-128"/>
              </a:rPr>
              <a:t>Feel forced. Don’t agree. Don’t care.</a:t>
            </a:r>
          </a:p>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3"/>
          <p:cNvSpPr>
            <a:spLocks noGrp="1" noChangeArrowheads="1"/>
          </p:cNvSpPr>
          <p:nvPr>
            <p:ph type="dt" sz="quarter" idx="1"/>
          </p:nvPr>
        </p:nvSpPr>
        <p:spPr>
          <a:noFill/>
        </p:spPr>
        <p:txBody>
          <a:bodyPr/>
          <a:lstStyle/>
          <a:p>
            <a:fld id="{13AFCE52-CAFD-9F4E-9284-D2AEBB6DF65B}" type="datetime1">
              <a:rPr lang="en-US"/>
              <a:pPr/>
              <a:t>4/8/24</a:t>
            </a:fld>
            <a:endParaRPr lang="en-US"/>
          </a:p>
        </p:txBody>
      </p:sp>
      <p:sp>
        <p:nvSpPr>
          <p:cNvPr id="59395" name="Rectangle 7"/>
          <p:cNvSpPr>
            <a:spLocks noGrp="1" noChangeArrowheads="1"/>
          </p:cNvSpPr>
          <p:nvPr>
            <p:ph type="sldNum" sz="quarter" idx="5"/>
          </p:nvPr>
        </p:nvSpPr>
        <p:spPr>
          <a:noFill/>
        </p:spPr>
        <p:txBody>
          <a:bodyPr/>
          <a:lstStyle/>
          <a:p>
            <a:fld id="{0A572A9B-4E8D-E748-B6B5-7CB401A4AE31}" type="slidenum">
              <a:rPr lang="en-US"/>
              <a:pPr/>
              <a:t>50</a:t>
            </a:fld>
            <a:endParaRPr lang="en-US"/>
          </a:p>
        </p:txBody>
      </p:sp>
      <p:sp>
        <p:nvSpPr>
          <p:cNvPr id="59396" name="Rectangle 2"/>
          <p:cNvSpPr>
            <a:spLocks noGrp="1" noRot="1" noChangeAspect="1" noChangeArrowheads="1"/>
          </p:cNvSpPr>
          <p:nvPr>
            <p:ph type="sldImg"/>
          </p:nvPr>
        </p:nvSpPr>
        <p:spPr>
          <a:solidFill>
            <a:srgbClr val="FFFFFF"/>
          </a:solidFill>
          <a:ln/>
        </p:spPr>
      </p:sp>
      <p:sp>
        <p:nvSpPr>
          <p:cNvPr id="5939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128"/>
                <a:cs typeface="ＭＳ Ｐゴシック" charset="-128"/>
              </a:rPr>
              <a:t>More computers. Unsophisticated owners. More complex software. Greater connectivity. Easy access to cracking tools. Incentives. File-sharing</a:t>
            </a:r>
          </a:p>
          <a:p>
            <a:pPr eaLnBrk="1" hangingPunct="1"/>
            <a:r>
              <a:rPr lang="en-US">
                <a:latin typeface="Arial" charset="0"/>
                <a:ea typeface="ＭＳ Ｐゴシック" charset="-128"/>
                <a:cs typeface="ＭＳ Ｐゴシック" charset="-128"/>
              </a:rPr>
              <a:t>In ’60s and ’70s, access was mostly localized.</a:t>
            </a:r>
          </a:p>
          <a:p>
            <a:pPr eaLnBrk="1" hangingPunct="1"/>
            <a:r>
              <a:rPr lang="en-US">
                <a:latin typeface="Arial" charset="0"/>
                <a:ea typeface="ＭＳ Ｐゴシック" charset="-128"/>
                <a:cs typeface="ＭＳ Ｐゴシック" charset="-128"/>
              </a:rPr>
              <a:t>Modems. Wardialing.</a:t>
            </a:r>
          </a:p>
          <a:p>
            <a:pPr eaLnBrk="1" hangingPunct="1"/>
            <a:r>
              <a:rPr lang="en-US">
                <a:latin typeface="Arial" charset="0"/>
                <a:ea typeface="ＭＳ Ｐゴシック" charset="-128"/>
                <a:cs typeface="ＭＳ Ｐゴシック" charset="-128"/>
              </a:rPr>
              <a:t>Some Arpanet and Usenet.</a:t>
            </a:r>
          </a:p>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there any questions on the assigned reading?</a:t>
            </a:r>
          </a:p>
          <a:p>
            <a:r>
              <a:rPr lang="en-US" dirty="0"/>
              <a:t>Use the backup slides to explain Buffer Overflow or TCP attack methods from</a:t>
            </a:r>
            <a:r>
              <a:rPr lang="en-US" baseline="0" dirty="0"/>
              <a:t> the text. </a:t>
            </a:r>
          </a:p>
          <a:p>
            <a:endParaRPr lang="en-US" baseline="0" dirty="0"/>
          </a:p>
          <a:p>
            <a:r>
              <a:rPr lang="en-US" baseline="0" dirty="0"/>
              <a:t>XKCD Links last accessed 2020-09-25</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5</a:t>
            </a:fld>
            <a:endParaRPr lang="en-US"/>
          </a:p>
        </p:txBody>
      </p:sp>
    </p:spTree>
    <p:extLst>
      <p:ext uri="{BB962C8B-B14F-4D97-AF65-F5344CB8AC3E}">
        <p14:creationId xmlns:p14="http://schemas.microsoft.com/office/powerpoint/2010/main" val="4245214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Grp="1" noChangeArrowheads="1"/>
          </p:cNvSpPr>
          <p:nvPr>
            <p:ph type="dt" sz="quarter" idx="1"/>
          </p:nvPr>
        </p:nvSpPr>
        <p:spPr>
          <a:noFill/>
        </p:spPr>
        <p:txBody>
          <a:bodyPr/>
          <a:lstStyle/>
          <a:p>
            <a:fld id="{31E81670-4D1A-C746-ACE7-E7FE8A6A94A5}" type="datetime1">
              <a:rPr lang="en-US"/>
              <a:pPr/>
              <a:t>4/8/24</a:t>
            </a:fld>
            <a:endParaRPr lang="en-US"/>
          </a:p>
        </p:txBody>
      </p:sp>
      <p:sp>
        <p:nvSpPr>
          <p:cNvPr id="61443" name="Rectangle 7"/>
          <p:cNvSpPr>
            <a:spLocks noGrp="1" noChangeArrowheads="1"/>
          </p:cNvSpPr>
          <p:nvPr>
            <p:ph type="sldNum" sz="quarter" idx="5"/>
          </p:nvPr>
        </p:nvSpPr>
        <p:spPr>
          <a:noFill/>
        </p:spPr>
        <p:txBody>
          <a:bodyPr/>
          <a:lstStyle/>
          <a:p>
            <a:fld id="{95595B30-617C-4D41-8CEF-627F36A62CFE}" type="slidenum">
              <a:rPr lang="en-US"/>
              <a:pPr/>
              <a:t>51</a:t>
            </a:fld>
            <a:endParaRPr lang="en-US"/>
          </a:p>
        </p:txBody>
      </p:sp>
      <p:sp>
        <p:nvSpPr>
          <p:cNvPr id="61444" name="Rectangle 2"/>
          <p:cNvSpPr>
            <a:spLocks noGrp="1" noRot="1" noChangeAspect="1" noChangeArrowheads="1"/>
          </p:cNvSpPr>
          <p:nvPr>
            <p:ph type="sldImg"/>
          </p:nvPr>
        </p:nvSpPr>
        <p:spPr>
          <a:solidFill>
            <a:srgbClr val="FFFFFF"/>
          </a:solidFill>
          <a:ln/>
        </p:spPr>
      </p:sp>
      <p:sp>
        <p:nvSpPr>
          <p:cNvPr id="6144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128"/>
                <a:cs typeface="ＭＳ Ｐゴシック" charset="-128"/>
              </a:rPr>
              <a:t>Script kiddies</a:t>
            </a:r>
          </a:p>
          <a:p>
            <a:pPr eaLnBrk="1" hangingPunct="1"/>
            <a:r>
              <a:rPr lang="en-US" dirty="0" err="1">
                <a:latin typeface="Arial" charset="0"/>
                <a:ea typeface="ＭＳ Ｐゴシック" charset="-128"/>
                <a:cs typeface="ＭＳ Ｐゴシック" charset="-128"/>
              </a:rPr>
              <a:t>Phreakers</a:t>
            </a:r>
            <a:endParaRPr lang="en-US" dirty="0">
              <a:latin typeface="Arial" charset="0"/>
              <a:ea typeface="ＭＳ Ｐゴシック" charset="-128"/>
              <a:cs typeface="ＭＳ Ｐゴシック" charset="-128"/>
            </a:endParaRPr>
          </a:p>
          <a:p>
            <a:pPr eaLnBrk="1" hangingPunct="1"/>
            <a:r>
              <a:rPr lang="en-US" dirty="0">
                <a:latin typeface="Arial" charset="0"/>
                <a:ea typeface="ＭＳ Ｐゴシック" charset="-128"/>
                <a:cs typeface="ＭＳ Ｐゴシック" charset="-128"/>
              </a:rPr>
              <a:t>Security analysts</a:t>
            </a:r>
          </a:p>
          <a:p>
            <a:pPr eaLnBrk="1" hangingPunct="1"/>
            <a:r>
              <a:rPr lang="en-US" dirty="0">
                <a:latin typeface="Arial" charset="0"/>
                <a:ea typeface="ＭＳ Ｐゴシック" charset="-128"/>
                <a:cs typeface="ＭＳ Ｐゴシック" charset="-128"/>
              </a:rPr>
              <a:t>Packet monkey</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3"/>
          <p:cNvSpPr>
            <a:spLocks noGrp="1" noChangeArrowheads="1"/>
          </p:cNvSpPr>
          <p:nvPr>
            <p:ph type="dt" sz="quarter" idx="1"/>
          </p:nvPr>
        </p:nvSpPr>
        <p:spPr>
          <a:noFill/>
        </p:spPr>
        <p:txBody>
          <a:bodyPr/>
          <a:lstStyle/>
          <a:p>
            <a:fld id="{1802CC8B-0F5C-E04E-A805-AD8ED888C008}" type="datetime1">
              <a:rPr lang="en-US"/>
              <a:pPr/>
              <a:t>4/8/24</a:t>
            </a:fld>
            <a:endParaRPr lang="en-US"/>
          </a:p>
        </p:txBody>
      </p:sp>
      <p:sp>
        <p:nvSpPr>
          <p:cNvPr id="63491" name="Rectangle 7"/>
          <p:cNvSpPr>
            <a:spLocks noGrp="1" noChangeArrowheads="1"/>
          </p:cNvSpPr>
          <p:nvPr>
            <p:ph type="sldNum" sz="quarter" idx="5"/>
          </p:nvPr>
        </p:nvSpPr>
        <p:spPr>
          <a:noFill/>
        </p:spPr>
        <p:txBody>
          <a:bodyPr/>
          <a:lstStyle/>
          <a:p>
            <a:fld id="{384A2750-F4F5-0045-9F65-BCFCF81AE8DD}" type="slidenum">
              <a:rPr lang="en-US"/>
              <a:pPr/>
              <a:t>52</a:t>
            </a:fld>
            <a:endParaRPr lang="en-US"/>
          </a:p>
        </p:txBody>
      </p:sp>
      <p:sp>
        <p:nvSpPr>
          <p:cNvPr id="63492" name="Rectangle 2"/>
          <p:cNvSpPr>
            <a:spLocks noGrp="1" noRot="1" noChangeAspect="1" noChangeArrowheads="1"/>
          </p:cNvSpPr>
          <p:nvPr>
            <p:ph type="sldImg"/>
          </p:nvPr>
        </p:nvSpPr>
        <p:spPr>
          <a:solidFill>
            <a:srgbClr val="FFFFFF"/>
          </a:solidFill>
          <a:ln/>
        </p:spPr>
      </p:sp>
      <p:sp>
        <p:nvSpPr>
          <p:cNvPr id="6349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128"/>
                <a:cs typeface="ＭＳ Ｐゴシック" charset="-128"/>
              </a:rPr>
              <a:t>Machines are unused. No harm done. Education. Exposes security holes. Exposes abuses.</a:t>
            </a:r>
          </a:p>
          <a:p>
            <a:pPr eaLnBrk="1" hangingPunct="1"/>
            <a:r>
              <a:rPr lang="en-US">
                <a:latin typeface="Arial" charset="0"/>
                <a:ea typeface="ＭＳ Ｐゴシック" charset="-128"/>
                <a:cs typeface="ＭＳ Ｐゴシック" charset="-128"/>
              </a:rPr>
              <a:t>Use computer and/or resources. Take data. Destroy data. Alter data. Lock out others. Attack other computers.</a:t>
            </a:r>
          </a:p>
          <a:p>
            <a:pPr eaLnBrk="1" hangingPunct="1"/>
            <a:r>
              <a:rPr lang="en-US">
                <a:latin typeface="Arial" charset="0"/>
                <a:ea typeface="ＭＳ Ｐゴシック" charset="-128"/>
                <a:cs typeface="ＭＳ Ｐゴシック" charset="-128"/>
              </a:rPr>
              <a:t>Equipment, Processor Time, Disk space, Printer time / paper, Bandwidth</a:t>
            </a:r>
          </a:p>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3"/>
          <p:cNvSpPr>
            <a:spLocks noGrp="1" noChangeArrowheads="1"/>
          </p:cNvSpPr>
          <p:nvPr>
            <p:ph type="dt" sz="quarter" idx="1"/>
          </p:nvPr>
        </p:nvSpPr>
        <p:spPr>
          <a:noFill/>
        </p:spPr>
        <p:txBody>
          <a:bodyPr/>
          <a:lstStyle/>
          <a:p>
            <a:fld id="{76926696-22C3-0C40-B085-938139E437AF}" type="datetime1">
              <a:rPr lang="en-US"/>
              <a:pPr/>
              <a:t>4/8/24</a:t>
            </a:fld>
            <a:endParaRPr lang="en-US"/>
          </a:p>
        </p:txBody>
      </p:sp>
      <p:sp>
        <p:nvSpPr>
          <p:cNvPr id="65539" name="Rectangle 7"/>
          <p:cNvSpPr>
            <a:spLocks noGrp="1" noChangeArrowheads="1"/>
          </p:cNvSpPr>
          <p:nvPr>
            <p:ph type="sldNum" sz="quarter" idx="5"/>
          </p:nvPr>
        </p:nvSpPr>
        <p:spPr>
          <a:noFill/>
        </p:spPr>
        <p:txBody>
          <a:bodyPr/>
          <a:lstStyle/>
          <a:p>
            <a:fld id="{A6AFFA11-F2F9-C047-AAA1-508A65DD45D5}" type="slidenum">
              <a:rPr lang="en-US"/>
              <a:pPr/>
              <a:t>53</a:t>
            </a:fld>
            <a:endParaRPr lang="en-US"/>
          </a:p>
        </p:txBody>
      </p:sp>
      <p:sp>
        <p:nvSpPr>
          <p:cNvPr id="65540" name="Rectangle 2"/>
          <p:cNvSpPr>
            <a:spLocks noGrp="1" noRot="1" noChangeAspect="1" noChangeArrowheads="1"/>
          </p:cNvSpPr>
          <p:nvPr>
            <p:ph type="sldImg"/>
          </p:nvPr>
        </p:nvSpPr>
        <p:spPr>
          <a:solidFill>
            <a:srgbClr val="FFFFFF"/>
          </a:solidFill>
          <a:ln/>
        </p:spPr>
      </p:sp>
      <p:sp>
        <p:nvSpPr>
          <p:cNvPr id="6554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128"/>
                <a:cs typeface="ＭＳ Ｐゴシック" charset="-128"/>
              </a:rPr>
              <a:t>Are either of these laws still in effect? Have they been changed?</a:t>
            </a:r>
          </a:p>
          <a:p>
            <a:pPr eaLnBrk="1" hangingPunct="1"/>
            <a:r>
              <a:rPr lang="en-US">
                <a:latin typeface="Arial" charset="0"/>
                <a:ea typeface="ＭＳ Ｐゴシック" charset="-128"/>
                <a:cs typeface="ＭＳ Ｐゴシック" charset="-128"/>
              </a:rPr>
              <a:t>For additional legislation ask for presenting volunteers to brief recent incidents/cases.</a:t>
            </a:r>
          </a:p>
          <a:p>
            <a:pPr eaLnBrk="1" hangingPunct="1"/>
            <a:r>
              <a:rPr lang="en-US">
                <a:latin typeface="Arial" charset="0"/>
                <a:ea typeface="ＭＳ Ｐゴシック" charset="-128"/>
                <a:cs typeface="ＭＳ Ｐゴシック" charset="-128"/>
              </a:rPr>
              <a:t>Also ask for volunteers to find out laws from their home country/state.</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3"/>
          <p:cNvSpPr>
            <a:spLocks noGrp="1" noChangeArrowheads="1"/>
          </p:cNvSpPr>
          <p:nvPr>
            <p:ph type="dt" sz="quarter" idx="1"/>
          </p:nvPr>
        </p:nvSpPr>
        <p:spPr>
          <a:noFill/>
        </p:spPr>
        <p:txBody>
          <a:bodyPr/>
          <a:lstStyle/>
          <a:p>
            <a:fld id="{C4DCDDFD-C10C-5C4E-AF41-68B2FC935340}" type="datetime1">
              <a:rPr lang="en-US"/>
              <a:pPr/>
              <a:t>4/8/24</a:t>
            </a:fld>
            <a:endParaRPr lang="en-US"/>
          </a:p>
        </p:txBody>
      </p:sp>
      <p:sp>
        <p:nvSpPr>
          <p:cNvPr id="67587" name="Rectangle 7"/>
          <p:cNvSpPr>
            <a:spLocks noGrp="1" noChangeArrowheads="1"/>
          </p:cNvSpPr>
          <p:nvPr>
            <p:ph type="sldNum" sz="quarter" idx="5"/>
          </p:nvPr>
        </p:nvSpPr>
        <p:spPr>
          <a:noFill/>
        </p:spPr>
        <p:txBody>
          <a:bodyPr/>
          <a:lstStyle/>
          <a:p>
            <a:fld id="{ABB49B77-8A72-294C-8C73-60CEADD5AAAC}" type="slidenum">
              <a:rPr lang="en-US"/>
              <a:pPr/>
              <a:t>54</a:t>
            </a:fld>
            <a:endParaRPr lang="en-US"/>
          </a:p>
        </p:txBody>
      </p:sp>
      <p:sp>
        <p:nvSpPr>
          <p:cNvPr id="67588" name="Rectangle 2"/>
          <p:cNvSpPr>
            <a:spLocks noGrp="1" noRot="1" noChangeAspect="1" noChangeArrowheads="1"/>
          </p:cNvSpPr>
          <p:nvPr>
            <p:ph type="sldImg"/>
          </p:nvPr>
        </p:nvSpPr>
        <p:spPr>
          <a:solidFill>
            <a:srgbClr val="FFFFFF"/>
          </a:solidFill>
          <a:ln/>
        </p:spPr>
      </p:sp>
      <p:sp>
        <p:nvSpPr>
          <p:cNvPr id="6758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128"/>
                <a:cs typeface="ＭＳ Ｐゴシック" charset="-128"/>
              </a:rPr>
              <a:t>Encryption, Authentication, Biometrics, Anti-virus, File integrity checking (E.g. Tripwire), Virtual private networks, Point-to-point networking (Twisted-pair Ethernet vs. Coax vs. wireless)</a:t>
            </a:r>
          </a:p>
          <a:p>
            <a:pPr eaLnBrk="1" hangingPunct="1"/>
            <a:r>
              <a:rPr lang="en-US" dirty="0">
                <a:latin typeface="Arial" charset="0"/>
                <a:ea typeface="ＭＳ Ｐゴシック" charset="-128"/>
                <a:cs typeface="ＭＳ Ｐゴシック" charset="-128"/>
              </a:rPr>
              <a:t>Security through obscurity, physical access required, not on network, behind locked doors.</a:t>
            </a:r>
          </a:p>
          <a:p>
            <a:pPr eaLnBrk="1" hangingPunct="1"/>
            <a:r>
              <a:rPr lang="en-US" dirty="0">
                <a:latin typeface="Arial" charset="0"/>
                <a:ea typeface="ＭＳ Ｐゴシック" charset="-128"/>
                <a:cs typeface="ＭＳ Ｐゴシック" charset="-128"/>
              </a:rPr>
              <a:t>Remove desire, remove incentives</a:t>
            </a:r>
          </a:p>
          <a:p>
            <a:pPr eaLnBrk="1" hangingPunct="1"/>
            <a:r>
              <a:rPr lang="en-US" dirty="0">
                <a:latin typeface="Arial" charset="0"/>
                <a:ea typeface="ＭＳ Ｐゴシック" charset="-128"/>
                <a:cs typeface="ＭＳ Ｐゴシック" charset="-128"/>
              </a:rPr>
              <a:t>Legalize, increase penalties, increase chance of getting caught.</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55</a:t>
            </a:fld>
            <a:endParaRPr lang="en-US" dirty="0"/>
          </a:p>
        </p:txBody>
      </p:sp>
    </p:spTree>
    <p:extLst>
      <p:ext uri="{BB962C8B-B14F-4D97-AF65-F5344CB8AC3E}">
        <p14:creationId xmlns:p14="http://schemas.microsoft.com/office/powerpoint/2010/main" val="3258813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If time ask class about online voting in light of COVID-19 challenges.</a:t>
            </a:r>
          </a:p>
        </p:txBody>
      </p:sp>
      <p:sp>
        <p:nvSpPr>
          <p:cNvPr id="4" name="Slide Number Placeholder 3"/>
          <p:cNvSpPr>
            <a:spLocks noGrp="1"/>
          </p:cNvSpPr>
          <p:nvPr>
            <p:ph type="sldNum" sz="quarter" idx="10"/>
          </p:nvPr>
        </p:nvSpPr>
        <p:spPr/>
        <p:txBody>
          <a:bodyPr/>
          <a:lstStyle/>
          <a:p>
            <a:fld id="{270700B2-88B9-1642-B8EB-F86842378D04}" type="slidenum">
              <a:rPr lang="en-US" smtClean="0"/>
              <a:t>6</a:t>
            </a:fld>
            <a:endParaRPr lang="en-US"/>
          </a:p>
        </p:txBody>
      </p:sp>
    </p:spTree>
    <p:extLst>
      <p:ext uri="{BB962C8B-B14F-4D97-AF65-F5344CB8AC3E}">
        <p14:creationId xmlns:p14="http://schemas.microsoft.com/office/powerpoint/2010/main" val="2553297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charset="0"/>
                <a:ea typeface="ＭＳ Ｐゴシック" charset="-128"/>
                <a:cs typeface="ＭＳ Ｐゴシック" charset="-128"/>
              </a:rPr>
              <a:t>Retired slide. Most students have this in depth from new class now.</a:t>
            </a:r>
          </a:p>
          <a:p>
            <a:endParaRPr lang="en-US" dirty="0">
              <a:latin typeface="Arial" charset="0"/>
              <a:ea typeface="ＭＳ Ｐゴシック" charset="-128"/>
              <a:cs typeface="ＭＳ Ｐゴシック" charset="-128"/>
            </a:endParaRPr>
          </a:p>
          <a:p>
            <a:r>
              <a:rPr lang="en-US" dirty="0">
                <a:latin typeface="Arial" charset="0"/>
                <a:ea typeface="ＭＳ Ｐゴシック" charset="-128"/>
                <a:cs typeface="ＭＳ Ｐゴシック" charset="-128"/>
              </a:rPr>
              <a:t>When a function call is made, local variables, return address, parameters stored on run time stack. Local variables occupy lower memory addresses.</a:t>
            </a:r>
          </a:p>
          <a:p>
            <a:r>
              <a:rPr lang="en-US" b="1" dirty="0">
                <a:latin typeface="Arial" charset="0"/>
                <a:ea typeface="ＭＳ Ｐゴシック" charset="-128"/>
                <a:cs typeface="ＭＳ Ｐゴシック" charset="-128"/>
              </a:rPr>
              <a:t>Variable attack </a:t>
            </a:r>
            <a:r>
              <a:rPr lang="en-US" dirty="0">
                <a:latin typeface="Arial" charset="0"/>
                <a:ea typeface="ＭＳ Ｐゴシック" charset="-128"/>
                <a:cs typeface="ＭＳ Ｐゴシック" charset="-128"/>
              </a:rPr>
              <a:t>– change variable value. Program expects user to input character and allocates a buffer for them. Attacker supplies too many characters and ends up over writing a variable.</a:t>
            </a:r>
          </a:p>
          <a:p>
            <a:r>
              <a:rPr lang="en-US" dirty="0">
                <a:latin typeface="Arial" charset="0"/>
                <a:ea typeface="ＭＳ Ｐゴシック" charset="-128"/>
                <a:cs typeface="ＭＳ Ｐゴシック" charset="-128"/>
              </a:rPr>
              <a:t>	Run example of this if there’s interest – next slide</a:t>
            </a:r>
          </a:p>
          <a:p>
            <a:r>
              <a:rPr lang="en-US" b="1" dirty="0">
                <a:latin typeface="Arial" charset="0"/>
                <a:ea typeface="ＭＳ Ｐゴシック" charset="-128"/>
                <a:cs typeface="ＭＳ Ｐゴシック" charset="-128"/>
              </a:rPr>
              <a:t>Stack Attack </a:t>
            </a:r>
            <a:r>
              <a:rPr lang="en-US" dirty="0">
                <a:latin typeface="Arial" charset="0"/>
                <a:ea typeface="ＭＳ Ｐゴシック" charset="-128"/>
                <a:cs typeface="ＭＳ Ｐゴシック" charset="-128"/>
              </a:rPr>
              <a:t>– goal is to change value of return address so execution control goes to code which the attacker has provided in the input buffer.</a:t>
            </a:r>
          </a:p>
          <a:p>
            <a:r>
              <a:rPr lang="en-US" b="1" dirty="0">
                <a:latin typeface="Arial" charset="0"/>
                <a:ea typeface="ＭＳ Ｐゴシック" charset="-128"/>
                <a:cs typeface="ＭＳ Ｐゴシック" charset="-128"/>
              </a:rPr>
              <a:t>Prevention</a:t>
            </a:r>
            <a:r>
              <a:rPr lang="en-US" dirty="0">
                <a:latin typeface="Arial" charset="0"/>
                <a:ea typeface="ＭＳ Ｐゴシック" charset="-128"/>
                <a:cs typeface="ＭＳ Ｐゴシック" charset="-128"/>
              </a:rPr>
              <a:t> – add checks against array bounds being exceeded. modify operating system to not execute instructions stored on run time stack.</a:t>
            </a:r>
          </a:p>
        </p:txBody>
      </p:sp>
      <p:sp>
        <p:nvSpPr>
          <p:cNvPr id="4" name="Slide Number Placeholder 3"/>
          <p:cNvSpPr>
            <a:spLocks noGrp="1"/>
          </p:cNvSpPr>
          <p:nvPr>
            <p:ph type="sldNum" sz="quarter" idx="10"/>
          </p:nvPr>
        </p:nvSpPr>
        <p:spPr/>
        <p:txBody>
          <a:bodyPr/>
          <a:lstStyle/>
          <a:p>
            <a:fld id="{270700B2-88B9-1642-B8EB-F86842378D04}" type="slidenum">
              <a:rPr lang="en-US" smtClean="0"/>
              <a:t>7</a:t>
            </a:fld>
            <a:endParaRPr lang="en-US"/>
          </a:p>
        </p:txBody>
      </p:sp>
    </p:spTree>
    <p:extLst>
      <p:ext uri="{BB962C8B-B14F-4D97-AF65-F5344CB8AC3E}">
        <p14:creationId xmlns:p14="http://schemas.microsoft.com/office/powerpoint/2010/main" val="1194973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128"/>
                <a:cs typeface="ＭＳ Ｐゴシック" charset="-128"/>
              </a:rPr>
              <a:t>Retired slide. Most students have this in depth from new class now.</a:t>
            </a:r>
          </a:p>
          <a:p>
            <a:endParaRPr lang="en-US" dirty="0"/>
          </a:p>
          <a:p>
            <a:r>
              <a:rPr lang="en-US" dirty="0" err="1"/>
              <a:t>SYNchronize</a:t>
            </a:r>
            <a:endParaRPr lang="en-US" dirty="0"/>
          </a:p>
          <a:p>
            <a:r>
              <a:rPr lang="en-US" dirty="0" err="1"/>
              <a:t>SYNchronize</a:t>
            </a:r>
            <a:r>
              <a:rPr lang="en-US" dirty="0"/>
              <a:t> </a:t>
            </a:r>
            <a:r>
              <a:rPr lang="en-US" dirty="0" err="1"/>
              <a:t>ACKnowledgement</a:t>
            </a:r>
            <a:r>
              <a:rPr lang="en-US" dirty="0"/>
              <a:t> (socket reserved awaiting ACK)</a:t>
            </a:r>
            <a:endParaRPr lang="en-US" baseline="0" dirty="0"/>
          </a:p>
          <a:p>
            <a:r>
              <a:rPr lang="en-US" dirty="0" err="1"/>
              <a:t>ACKnowledgement</a:t>
            </a:r>
            <a:r>
              <a:rPr lang="en-US" dirty="0"/>
              <a:t> </a:t>
            </a:r>
          </a:p>
          <a:p>
            <a:r>
              <a:rPr lang="en-US" dirty="0"/>
              <a:t>TCP socket connection established</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8</a:t>
            </a:fld>
            <a:endParaRPr lang="en-US"/>
          </a:p>
        </p:txBody>
      </p:sp>
    </p:spTree>
    <p:extLst>
      <p:ext uri="{BB962C8B-B14F-4D97-AF65-F5344CB8AC3E}">
        <p14:creationId xmlns:p14="http://schemas.microsoft.com/office/powerpoint/2010/main" val="14852681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128"/>
                <a:cs typeface="ＭＳ Ｐゴシック" charset="-128"/>
              </a:rPr>
              <a:t>Retired slide. Most students have this in depth from new class now.</a:t>
            </a:r>
          </a:p>
          <a:p>
            <a:endParaRPr lang="en-US" dirty="0">
              <a:latin typeface="Arial" charset="0"/>
              <a:ea typeface="ＭＳ Ｐゴシック" charset="-128"/>
              <a:cs typeface="ＭＳ Ｐゴシック" charset="-128"/>
            </a:endParaRPr>
          </a:p>
          <a:p>
            <a:r>
              <a:rPr lang="en-US" dirty="0">
                <a:latin typeface="Arial" charset="0"/>
                <a:ea typeface="ＭＳ Ｐゴシック" charset="-128"/>
                <a:cs typeface="ＭＳ Ｐゴシック" charset="-128"/>
              </a:rPr>
              <a:t>Attacker spoofs the IP address so the SYN-ACK is sent to a different machine that cannot respond to the SYN-ACK. </a:t>
            </a:r>
          </a:p>
          <a:p>
            <a:r>
              <a:rPr lang="en-US" dirty="0">
                <a:latin typeface="Arial" charset="0"/>
                <a:ea typeface="ＭＳ Ｐゴシック" charset="-128"/>
                <a:cs typeface="ＭＳ Ｐゴシック" charset="-128"/>
              </a:rPr>
              <a:t>This leaves the connection half open on the server machine decreasing the resources (sockets, memory, threads/processes) available to respond to legitimate clients. </a:t>
            </a:r>
          </a:p>
          <a:p>
            <a:r>
              <a:rPr lang="en-US" dirty="0">
                <a:latin typeface="Arial" charset="0"/>
                <a:ea typeface="ＭＳ Ｐゴシック" charset="-128"/>
                <a:cs typeface="ＭＳ Ｐゴシック" charset="-128"/>
              </a:rPr>
              <a:t>The attacker send many such spoofed SYN messages.</a:t>
            </a:r>
          </a:p>
        </p:txBody>
      </p:sp>
      <p:sp>
        <p:nvSpPr>
          <p:cNvPr id="4" name="Slide Number Placeholder 3"/>
          <p:cNvSpPr>
            <a:spLocks noGrp="1"/>
          </p:cNvSpPr>
          <p:nvPr>
            <p:ph type="sldNum" sz="quarter" idx="10"/>
          </p:nvPr>
        </p:nvSpPr>
        <p:spPr/>
        <p:txBody>
          <a:bodyPr/>
          <a:lstStyle/>
          <a:p>
            <a:fld id="{270700B2-88B9-1642-B8EB-F86842378D04}" type="slidenum">
              <a:rPr lang="en-US" smtClean="0"/>
              <a:t>9</a:t>
            </a:fld>
            <a:endParaRPr lang="en-US"/>
          </a:p>
        </p:txBody>
      </p:sp>
    </p:spTree>
    <p:extLst>
      <p:ext uri="{BB962C8B-B14F-4D97-AF65-F5344CB8AC3E}">
        <p14:creationId xmlns:p14="http://schemas.microsoft.com/office/powerpoint/2010/main" val="809518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3" name="Subtitle 2"/>
          <p:cNvSpPr>
            <a:spLocks noGrp="1"/>
          </p:cNvSpPr>
          <p:nvPr>
            <p:ph type="subTitle" idx="1"/>
          </p:nvPr>
        </p:nvSpPr>
        <p:spPr>
          <a:xfrm>
            <a:off x="914400" y="3105150"/>
            <a:ext cx="7315200" cy="762000"/>
          </a:xfrm>
        </p:spPr>
        <p:txBody>
          <a:bodyPr>
            <a:normAutofit/>
          </a:bodyPr>
          <a:lstStyle>
            <a:lvl1pPr marL="0" indent="0" algn="ctr">
              <a:spcBef>
                <a:spcPts val="0"/>
              </a:spcBef>
              <a:buNone/>
              <a:defRPr sz="2100">
                <a:solidFill>
                  <a:schemeClr val="tx1"/>
                </a:solidFill>
              </a:defRPr>
            </a:lvl1pPr>
            <a:lvl2pPr marL="457181" indent="0" algn="ctr">
              <a:buNone/>
              <a:defRPr>
                <a:solidFill>
                  <a:schemeClr val="tx1">
                    <a:tint val="75000"/>
                  </a:schemeClr>
                </a:solidFill>
              </a:defRPr>
            </a:lvl2pPr>
            <a:lvl3pPr marL="914362" indent="0" algn="ctr">
              <a:buNone/>
              <a:defRPr>
                <a:solidFill>
                  <a:schemeClr val="tx1">
                    <a:tint val="75000"/>
                  </a:schemeClr>
                </a:solidFill>
              </a:defRPr>
            </a:lvl3pPr>
            <a:lvl4pPr marL="1371543" indent="0" algn="ctr">
              <a:buNone/>
              <a:defRPr>
                <a:solidFill>
                  <a:schemeClr val="tx1">
                    <a:tint val="75000"/>
                  </a:schemeClr>
                </a:solidFill>
              </a:defRPr>
            </a:lvl4pPr>
            <a:lvl5pPr marL="1828724" indent="0" algn="ctr">
              <a:buNone/>
              <a:defRPr>
                <a:solidFill>
                  <a:schemeClr val="tx1">
                    <a:tint val="75000"/>
                  </a:schemeClr>
                </a:solidFill>
              </a:defRPr>
            </a:lvl5pPr>
            <a:lvl6pPr marL="2285905" indent="0" algn="ctr">
              <a:buNone/>
              <a:defRPr>
                <a:solidFill>
                  <a:schemeClr val="tx1">
                    <a:tint val="75000"/>
                  </a:schemeClr>
                </a:solidFill>
              </a:defRPr>
            </a:lvl6pPr>
            <a:lvl7pPr marL="2743086" indent="0" algn="ctr">
              <a:buNone/>
              <a:defRPr>
                <a:solidFill>
                  <a:schemeClr val="tx1">
                    <a:tint val="75000"/>
                  </a:schemeClr>
                </a:solidFill>
              </a:defRPr>
            </a:lvl7pPr>
            <a:lvl8pPr marL="3200266" indent="0" algn="ctr">
              <a:buNone/>
              <a:defRPr>
                <a:solidFill>
                  <a:schemeClr val="tx1">
                    <a:tint val="75000"/>
                  </a:schemeClr>
                </a:solidFill>
              </a:defRPr>
            </a:lvl8pPr>
            <a:lvl9pPr marL="3657448" indent="0" algn="ctr">
              <a:buNone/>
              <a:defRPr>
                <a:solidFill>
                  <a:schemeClr val="tx1">
                    <a:tint val="75000"/>
                  </a:schemeClr>
                </a:solidFill>
              </a:defRPr>
            </a:lvl9pPr>
          </a:lstStyle>
          <a:p>
            <a:r>
              <a:rPr lang="en-US"/>
              <a:t>Click to edit Master subtitle style</a:t>
            </a:r>
            <a:endParaRPr/>
          </a:p>
        </p:txBody>
      </p:sp>
      <p:sp>
        <p:nvSpPr>
          <p:cNvPr id="62" name="Rectangle 61"/>
          <p:cNvSpPr/>
          <p:nvPr/>
        </p:nvSpPr>
        <p:spPr bwMode="hidden">
          <a:xfrm>
            <a:off x="0" y="1428751"/>
            <a:ext cx="9144000" cy="161118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lnSpc>
                <a:spcPct val="90000"/>
              </a:lnSpc>
            </a:pPr>
            <a:endParaRPr sz="2400">
              <a:solidFill>
                <a:schemeClr val="tx2"/>
              </a:solidFill>
            </a:endParaRPr>
          </a:p>
        </p:txBody>
      </p:sp>
      <p:sp>
        <p:nvSpPr>
          <p:cNvPr id="2" name="Title 1"/>
          <p:cNvSpPr>
            <a:spLocks noGrp="1"/>
          </p:cNvSpPr>
          <p:nvPr>
            <p:ph type="ctrTitle"/>
          </p:nvPr>
        </p:nvSpPr>
        <p:spPr>
          <a:xfrm>
            <a:off x="914400" y="1428751"/>
            <a:ext cx="7315200" cy="1610945"/>
          </a:xfrm>
        </p:spPr>
        <p:txBody>
          <a:bodyPr anchor="ctr">
            <a:normAutofit/>
          </a:bodyPr>
          <a:lstStyle>
            <a:lvl1pPr algn="l">
              <a:defRPr sz="3300" cap="all" normalizeH="0" baseline="0"/>
            </a:lvl1pPr>
          </a:lstStyle>
          <a:p>
            <a:r>
              <a:rPr lang="en-US" dirty="0"/>
              <a:t>Click to edit Master title style</a:t>
            </a:r>
            <a:endParaRPr dirty="0"/>
          </a:p>
        </p:txBody>
      </p:sp>
      <p:sp>
        <p:nvSpPr>
          <p:cNvPr id="7" name="Footer Placeholder 4"/>
          <p:cNvSpPr>
            <a:spLocks noGrp="1"/>
          </p:cNvSpPr>
          <p:nvPr>
            <p:ph type="ftr" sz="quarter" idx="3"/>
          </p:nvPr>
        </p:nvSpPr>
        <p:spPr>
          <a:xfrm>
            <a:off x="0" y="4997196"/>
            <a:ext cx="5562600" cy="146304"/>
          </a:xfrm>
          <a:prstGeom prst="rect">
            <a:avLst/>
          </a:prstGeom>
        </p:spPr>
        <p:txBody>
          <a:bodyPr vert="horz" lIns="91436" tIns="45718" rIns="91436" bIns="45718" rtlCol="0" anchor="ctr"/>
          <a:lstStyle>
            <a:lvl1pPr marL="0" marR="0" indent="0" algn="l" defTabSz="457200" rtl="0" eaLnBrk="1" fontAlgn="auto" latinLnBrk="0" hangingPunct="1">
              <a:lnSpc>
                <a:spcPct val="100000"/>
              </a:lnSpc>
              <a:spcBef>
                <a:spcPts val="0"/>
              </a:spcBef>
              <a:spcAft>
                <a:spcPts val="0"/>
              </a:spcAft>
              <a:buClrTx/>
              <a:buSzTx/>
              <a:buFontTx/>
              <a:buNone/>
              <a:tabLst/>
              <a:defRPr sz="900">
                <a:solidFill>
                  <a:schemeClr val="tx1"/>
                </a:solidFill>
              </a:defRPr>
            </a:lvl1pPr>
          </a:lstStyle>
          <a:p>
            <a:r>
              <a:rPr lang="sk-SK"/>
              <a:t>© 2023 Keith A. Pray</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lternate Picture with Caption">
    <p:spTree>
      <p:nvGrpSpPr>
        <p:cNvPr id="1" name=""/>
        <p:cNvGrpSpPr/>
        <p:nvPr/>
      </p:nvGrpSpPr>
      <p:grpSpPr>
        <a:xfrm>
          <a:off x="0" y="0"/>
          <a:ext cx="0" cy="0"/>
          <a:chOff x="0" y="0"/>
          <a:chExt cx="0" cy="0"/>
        </a:xfrm>
      </p:grpSpPr>
      <p:sp>
        <p:nvSpPr>
          <p:cNvPr id="9" name="Rectangle 8"/>
          <p:cNvSpPr/>
          <p:nvPr/>
        </p:nvSpPr>
        <p:spPr>
          <a:xfrm>
            <a:off x="0" y="-836"/>
            <a:ext cx="5715000"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5867400" y="361950"/>
            <a:ext cx="2971800" cy="1066800"/>
          </a:xfrm>
        </p:spPr>
        <p:txBody>
          <a:bodyPr anchor="b" anchorCtr="0">
            <a:normAutofit/>
          </a:bodyPr>
          <a:lstStyle>
            <a:lvl1pPr algn="l">
              <a:defRPr sz="2400" b="0"/>
            </a:lvl1pPr>
          </a:lstStyle>
          <a:p>
            <a:r>
              <a:rPr lang="en-US"/>
              <a:t>Click to edit Master title style</a:t>
            </a:r>
            <a:endParaRPr/>
          </a:p>
        </p:txBody>
      </p:sp>
      <p:sp>
        <p:nvSpPr>
          <p:cNvPr id="3" name="Picture Placeholder 2"/>
          <p:cNvSpPr>
            <a:spLocks noGrp="1"/>
          </p:cNvSpPr>
          <p:nvPr>
            <p:ph type="pic" idx="1"/>
          </p:nvPr>
        </p:nvSpPr>
        <p:spPr>
          <a:xfrm>
            <a:off x="381000" y="361950"/>
            <a:ext cx="4953001" cy="4381501"/>
          </a:xfrm>
          <a:noFill/>
          <a:ln w="9525">
            <a:noFill/>
            <a:miter lim="800000"/>
          </a:ln>
          <a:effectLst/>
        </p:spPr>
        <p:txBody>
          <a:bodyPr>
            <a:normAutofit/>
          </a:bodyPr>
          <a:lstStyle>
            <a:lvl1pPr marL="0" indent="0" algn="ctr">
              <a:buNone/>
              <a:defRPr sz="2000"/>
            </a:lvl1pPr>
            <a:lvl2pPr marL="457181" indent="0">
              <a:buNone/>
              <a:defRPr sz="2800"/>
            </a:lvl2pPr>
            <a:lvl3pPr marL="914362" indent="0">
              <a:buNone/>
              <a:defRPr sz="2400"/>
            </a:lvl3pPr>
            <a:lvl4pPr marL="1371543" indent="0">
              <a:buNone/>
              <a:defRPr sz="2000"/>
            </a:lvl4pPr>
            <a:lvl5pPr marL="1828724" indent="0">
              <a:buNone/>
              <a:defRPr sz="2000"/>
            </a:lvl5pPr>
            <a:lvl6pPr marL="2285905" indent="0">
              <a:buNone/>
              <a:defRPr sz="2000"/>
            </a:lvl6pPr>
            <a:lvl7pPr marL="2743086" indent="0">
              <a:buNone/>
              <a:defRPr sz="2000"/>
            </a:lvl7pPr>
            <a:lvl8pPr marL="3200266" indent="0">
              <a:buNone/>
              <a:defRPr sz="2000"/>
            </a:lvl8pPr>
            <a:lvl9pPr marL="3657448"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5867400" y="1581150"/>
            <a:ext cx="2971800" cy="3200400"/>
          </a:xfrm>
        </p:spPr>
        <p:txBody>
          <a:bodyPr>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extLst>
      <p:ext uri="{BB962C8B-B14F-4D97-AF65-F5344CB8AC3E}">
        <p14:creationId xmlns:p14="http://schemas.microsoft.com/office/powerpoint/2010/main" val="2076303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2002453">
              <a:defRPr baseline="0"/>
            </a:lvl6pPr>
            <a:lvl7pPr marL="2002453">
              <a:defRPr baseline="0"/>
            </a:lvl7pPr>
            <a:lvl8pPr marL="2002453">
              <a:defRPr baseline="0"/>
            </a:lvl8pPr>
            <a:lvl9pPr marL="2002453">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sk-SK"/>
              <a:t>© 2023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31994" y="361950"/>
            <a:ext cx="1383347" cy="4343401"/>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685800" y="361950"/>
            <a:ext cx="6781800" cy="4343401"/>
          </a:xfrm>
        </p:spPr>
        <p:txBody>
          <a:bodyPr vert="eaVert"/>
          <a:lstStyle>
            <a:lvl5pPr>
              <a:defRPr/>
            </a:lvl5pPr>
            <a:lvl6pPr>
              <a:defRPr/>
            </a:lvl6pPr>
            <a:lvl7pPr>
              <a:defRPr/>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sk-SK"/>
              <a:t>© 2023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sk-SK"/>
              <a:t>© 2023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1"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914400" y="1143000"/>
            <a:ext cx="7315200" cy="1494448"/>
          </a:xfrm>
        </p:spPr>
        <p:txBody>
          <a:bodyPr anchor="b" anchorCtr="0">
            <a:noAutofit/>
          </a:bodyPr>
          <a:lstStyle>
            <a:lvl1pPr algn="ctr">
              <a:defRPr sz="3300" b="0" cap="all" baseline="0"/>
            </a:lvl1pPr>
          </a:lstStyle>
          <a:p>
            <a:r>
              <a:rPr lang="en-US"/>
              <a:t>Click to edit Master title style</a:t>
            </a:r>
            <a:endParaRPr/>
          </a:p>
        </p:txBody>
      </p:sp>
      <p:sp>
        <p:nvSpPr>
          <p:cNvPr id="3" name="Text Placeholder 2"/>
          <p:cNvSpPr>
            <a:spLocks noGrp="1"/>
          </p:cNvSpPr>
          <p:nvPr>
            <p:ph type="body" idx="1"/>
          </p:nvPr>
        </p:nvSpPr>
        <p:spPr>
          <a:xfrm>
            <a:off x="914400" y="2724150"/>
            <a:ext cx="7315200" cy="762000"/>
          </a:xfrm>
        </p:spPr>
        <p:txBody>
          <a:bodyPr anchor="t" anchorCtr="0">
            <a:noAutofit/>
          </a:bodyPr>
          <a:lstStyle>
            <a:lvl1pPr marL="0" indent="0" algn="ctr">
              <a:spcBef>
                <a:spcPts val="0"/>
              </a:spcBef>
              <a:buNone/>
              <a:defRPr sz="2100">
                <a:solidFill>
                  <a:schemeClr val="tx1"/>
                </a:solidFill>
              </a:defRPr>
            </a:lvl1pPr>
            <a:lvl2pPr marL="457181" indent="0">
              <a:buNone/>
              <a:defRPr sz="1800">
                <a:solidFill>
                  <a:schemeClr val="tx1">
                    <a:tint val="75000"/>
                  </a:schemeClr>
                </a:solidFill>
              </a:defRPr>
            </a:lvl2pPr>
            <a:lvl3pPr marL="914362" indent="0">
              <a:buNone/>
              <a:defRPr sz="1600">
                <a:solidFill>
                  <a:schemeClr val="tx1">
                    <a:tint val="75000"/>
                  </a:schemeClr>
                </a:solidFill>
              </a:defRPr>
            </a:lvl3pPr>
            <a:lvl4pPr marL="1371543" indent="0">
              <a:buNone/>
              <a:defRPr sz="1400">
                <a:solidFill>
                  <a:schemeClr val="tx1">
                    <a:tint val="75000"/>
                  </a:schemeClr>
                </a:solidFill>
              </a:defRPr>
            </a:lvl4pPr>
            <a:lvl5pPr marL="1828724" indent="0">
              <a:buNone/>
              <a:defRPr sz="1400">
                <a:solidFill>
                  <a:schemeClr val="tx1">
                    <a:tint val="75000"/>
                  </a:schemeClr>
                </a:solidFill>
              </a:defRPr>
            </a:lvl5pPr>
            <a:lvl6pPr marL="2285905" indent="0">
              <a:buNone/>
              <a:defRPr sz="1400">
                <a:solidFill>
                  <a:schemeClr val="tx1">
                    <a:tint val="75000"/>
                  </a:schemeClr>
                </a:solidFill>
              </a:defRPr>
            </a:lvl6pPr>
            <a:lvl7pPr marL="2743086" indent="0">
              <a:buNone/>
              <a:defRPr sz="1400">
                <a:solidFill>
                  <a:schemeClr val="tx1">
                    <a:tint val="75000"/>
                  </a:schemeClr>
                </a:solidFill>
              </a:defRPr>
            </a:lvl7pPr>
            <a:lvl8pPr marL="3200266" indent="0">
              <a:buNone/>
              <a:defRPr sz="1400">
                <a:solidFill>
                  <a:schemeClr val="tx1">
                    <a:tint val="75000"/>
                  </a:schemeClr>
                </a:solidFill>
              </a:defRPr>
            </a:lvl8pPr>
            <a:lvl9pPr marL="365744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sk-SK"/>
              <a:t>© 2023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685800" y="1352551"/>
            <a:ext cx="3733800" cy="3352800"/>
          </a:xfrm>
        </p:spPr>
        <p:txBody>
          <a:bodyPr>
            <a:normAutofit/>
          </a:bodyPr>
          <a:lstStyle>
            <a:lvl1pPr>
              <a:defRPr sz="1800"/>
            </a:lvl1pPr>
            <a:lvl2pPr>
              <a:defRPr sz="1500"/>
            </a:lvl2pPr>
            <a:lvl3pPr>
              <a:defRPr sz="1400"/>
            </a:lvl3pPr>
            <a:lvl4pPr>
              <a:defRPr sz="1200"/>
            </a:lvl4pPr>
            <a:lvl5pPr>
              <a:defRPr sz="1100"/>
            </a:lvl5pPr>
            <a:lvl6pPr>
              <a:defRPr sz="1100"/>
            </a:lvl6pPr>
            <a:lvl7pPr marL="2002453">
              <a:defRPr sz="1100"/>
            </a:lvl7pPr>
            <a:lvl8pPr marL="2002453">
              <a:defRPr sz="1100"/>
            </a:lvl8pPr>
            <a:lvl9pPr marL="2002453">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724400" y="1352551"/>
            <a:ext cx="3733800" cy="3352800"/>
          </a:xfrm>
        </p:spPr>
        <p:txBody>
          <a:bodyPr>
            <a:normAutofit/>
          </a:bodyPr>
          <a:lstStyle>
            <a:lvl1pPr>
              <a:defRPr sz="1800"/>
            </a:lvl1pPr>
            <a:lvl2pPr>
              <a:defRPr sz="1500"/>
            </a:lvl2pPr>
            <a:lvl3pPr>
              <a:defRPr sz="1400"/>
            </a:lvl3pPr>
            <a:lvl4pPr>
              <a:defRPr sz="1200"/>
            </a:lvl4pPr>
            <a:lvl5pPr>
              <a:defRPr sz="1100"/>
            </a:lvl5pPr>
            <a:lvl6pPr marL="2002453">
              <a:defRPr sz="1100" baseline="0"/>
            </a:lvl6pPr>
            <a:lvl7pPr marL="2002453">
              <a:defRPr sz="1100" baseline="0"/>
            </a:lvl7pPr>
            <a:lvl8pPr marL="2002453">
              <a:defRPr sz="1100" baseline="0"/>
            </a:lvl8pPr>
            <a:lvl9pPr marL="2002453">
              <a:defRPr sz="11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sk-SK"/>
              <a:t>© 2023 Keith A. Pray</a:t>
            </a:r>
            <a:endParaRPr lang="en-US" dirty="0"/>
          </a:p>
        </p:txBody>
      </p:sp>
      <p:sp>
        <p:nvSpPr>
          <p:cNvPr id="7" name="Slide Number Placeholder 6"/>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685800" y="1352550"/>
            <a:ext cx="3733800" cy="685800"/>
          </a:xfrm>
        </p:spPr>
        <p:txBody>
          <a:bodyPr anchor="ctr">
            <a:noAutofit/>
          </a:bodyPr>
          <a:lstStyle>
            <a:lvl1pPr marL="0" indent="0">
              <a:lnSpc>
                <a:spcPct val="80000"/>
              </a:lnSpc>
              <a:spcBef>
                <a:spcPts val="0"/>
              </a:spcBef>
              <a:buNone/>
              <a:defRPr sz="2100" b="0">
                <a:solidFill>
                  <a:schemeClr val="tx1"/>
                </a:solidFill>
              </a:defRPr>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2038350"/>
            <a:ext cx="3733800" cy="2667000"/>
          </a:xfrm>
        </p:spPr>
        <p:txBody>
          <a:bodyPr>
            <a:normAutofit/>
          </a:bodyPr>
          <a:lstStyle>
            <a:lvl1pPr>
              <a:defRPr sz="1800"/>
            </a:lvl1pPr>
            <a:lvl2pPr>
              <a:defRPr sz="1500"/>
            </a:lvl2pPr>
            <a:lvl3pPr>
              <a:defRPr sz="1400"/>
            </a:lvl3pPr>
            <a:lvl4pPr>
              <a:defRPr sz="1200"/>
            </a:lvl4pPr>
            <a:lvl5pPr>
              <a:defRPr sz="1100"/>
            </a:lvl5pPr>
            <a:lvl6pPr marL="2002453">
              <a:defRPr sz="1100"/>
            </a:lvl6pPr>
            <a:lvl7pPr marL="2002453">
              <a:defRPr sz="1100"/>
            </a:lvl7pPr>
            <a:lvl8pPr marL="2002453">
              <a:defRPr sz="1100"/>
            </a:lvl8pPr>
            <a:lvl9pPr marL="2002453">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4724400" y="1352550"/>
            <a:ext cx="3733800" cy="685800"/>
          </a:xfrm>
        </p:spPr>
        <p:txBody>
          <a:bodyPr anchor="ctr">
            <a:noAutofit/>
          </a:bodyPr>
          <a:lstStyle>
            <a:lvl1pPr marL="0" indent="0">
              <a:lnSpc>
                <a:spcPct val="80000"/>
              </a:lnSpc>
              <a:spcBef>
                <a:spcPts val="0"/>
              </a:spcBef>
              <a:buNone/>
              <a:defRPr sz="2100" b="0">
                <a:solidFill>
                  <a:schemeClr val="tx1"/>
                </a:solidFill>
              </a:defRPr>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24400" y="2038350"/>
            <a:ext cx="3733800" cy="2667000"/>
          </a:xfrm>
        </p:spPr>
        <p:txBody>
          <a:bodyPr>
            <a:normAutofit/>
          </a:bodyPr>
          <a:lstStyle>
            <a:lvl1pPr>
              <a:defRPr sz="1800"/>
            </a:lvl1pPr>
            <a:lvl2pPr>
              <a:defRPr sz="1500"/>
            </a:lvl2pPr>
            <a:lvl3pPr>
              <a:defRPr sz="1400"/>
            </a:lvl3pPr>
            <a:lvl4pPr>
              <a:defRPr sz="1200"/>
            </a:lvl4pPr>
            <a:lvl5pPr>
              <a:defRPr sz="1100"/>
            </a:lvl5pPr>
            <a:lvl6pPr marL="2002453">
              <a:defRPr sz="1100"/>
            </a:lvl6pPr>
            <a:lvl7pPr marL="2002453">
              <a:defRPr sz="1100"/>
            </a:lvl7pPr>
            <a:lvl8pPr marL="2002453">
              <a:defRPr sz="1100" baseline="0"/>
            </a:lvl8pPr>
            <a:lvl9pPr marL="2002453">
              <a:defRPr sz="11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sk-SK"/>
              <a:t>© 2023 Keith A. Pray</a:t>
            </a:r>
            <a:endParaRPr lang="en-US"/>
          </a:p>
        </p:txBody>
      </p:sp>
      <p:sp>
        <p:nvSpPr>
          <p:cNvPr id="9" name="Slide Number Placeholder 8"/>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sk-SK"/>
              <a:t>© 2023 Keith A. Pray</a:t>
            </a:r>
            <a:endParaRPr lang="en-US" dirty="0"/>
          </a:p>
        </p:txBody>
      </p:sp>
      <p:sp>
        <p:nvSpPr>
          <p:cNvPr id="5" name="Slide Number Placeholder 4"/>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3"/>
          <p:cNvSpPr>
            <a:spLocks noGrp="1"/>
          </p:cNvSpPr>
          <p:nvPr>
            <p:ph type="ftr" sz="quarter" idx="11"/>
          </p:nvPr>
        </p:nvSpPr>
        <p:spPr>
          <a:xfrm>
            <a:off x="0" y="4997196"/>
            <a:ext cx="5562600" cy="146304"/>
          </a:xfrm>
        </p:spPr>
        <p:txBody>
          <a:bodyPr/>
          <a:lstStyle/>
          <a:p>
            <a:r>
              <a:rPr lang="sk-SK"/>
              <a:t>© 2023 Keith A. Pray</a:t>
            </a:r>
            <a:endParaRPr lang="en-US" dirty="0"/>
          </a:p>
        </p:txBody>
      </p:sp>
      <p:sp>
        <p:nvSpPr>
          <p:cNvPr id="3" name="Slide Number Placeholder 4"/>
          <p:cNvSpPr>
            <a:spLocks noGrp="1"/>
          </p:cNvSpPr>
          <p:nvPr>
            <p:ph type="sldNum" sz="quarter" idx="12"/>
          </p:nvPr>
        </p:nvSpPr>
        <p:spPr>
          <a:xfrm>
            <a:off x="8519160" y="4997196"/>
            <a:ext cx="624840" cy="146304"/>
          </a:xfrm>
        </p:spPr>
        <p:txBody>
          <a:bodyPr/>
          <a:lstStyle/>
          <a:p>
            <a:fld id="{A2A17EAB-8B51-5C40-8776-6683E51FA7A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0" name="Rectangle 19"/>
          <p:cNvSpPr/>
          <p:nvPr/>
        </p:nvSpPr>
        <p:spPr>
          <a:xfrm>
            <a:off x="0" y="-836"/>
            <a:ext cx="5715000"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5867400" y="361950"/>
            <a:ext cx="2971800" cy="1066800"/>
          </a:xfrm>
        </p:spPr>
        <p:txBody>
          <a:bodyPr anchor="b">
            <a:noAutofit/>
          </a:bodyPr>
          <a:lstStyle>
            <a:lvl1pPr algn="l">
              <a:defRPr sz="2400" b="0"/>
            </a:lvl1pPr>
          </a:lstStyle>
          <a:p>
            <a:r>
              <a:rPr lang="en-US"/>
              <a:t>Click to edit Master title style</a:t>
            </a:r>
            <a:endParaRPr/>
          </a:p>
        </p:txBody>
      </p:sp>
      <p:sp>
        <p:nvSpPr>
          <p:cNvPr id="3" name="Content Placeholder 2"/>
          <p:cNvSpPr>
            <a:spLocks noGrp="1"/>
          </p:cNvSpPr>
          <p:nvPr>
            <p:ph idx="1"/>
          </p:nvPr>
        </p:nvSpPr>
        <p:spPr bwMode="white">
          <a:xfrm>
            <a:off x="381000" y="361950"/>
            <a:ext cx="4953000" cy="4381501"/>
          </a:xfrm>
        </p:spPr>
        <p:txBody>
          <a:bodyPr>
            <a:normAutofit/>
          </a:bodyPr>
          <a:lstStyle>
            <a:lvl1pPr>
              <a:defRPr sz="2100"/>
            </a:lvl1pPr>
            <a:lvl2pPr>
              <a:defRPr sz="1800"/>
            </a:lvl2pPr>
            <a:lvl3pPr>
              <a:defRPr sz="1500"/>
            </a:lvl3pPr>
            <a:lvl4pPr>
              <a:defRPr sz="14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5867400" y="1581150"/>
            <a:ext cx="2971800" cy="3200400"/>
          </a:xfrm>
        </p:spPr>
        <p:txBody>
          <a:bodyPr anchor="t" anchorCtr="0">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9" name="Rectangle 8"/>
          <p:cNvSpPr/>
          <p:nvPr/>
        </p:nvSpPr>
        <p:spPr>
          <a:xfrm>
            <a:off x="0" y="-836"/>
            <a:ext cx="4571386"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4800600" y="1428750"/>
            <a:ext cx="3886200" cy="1295400"/>
          </a:xfrm>
        </p:spPr>
        <p:txBody>
          <a:bodyPr anchor="b" anchorCtr="0">
            <a:normAutofit/>
          </a:bodyPr>
          <a:lstStyle>
            <a:lvl1pPr algn="l">
              <a:defRPr sz="2400" b="0"/>
            </a:lvl1pPr>
          </a:lstStyle>
          <a:p>
            <a:r>
              <a:rPr lang="en-US"/>
              <a:t>Click to edit Master title style</a:t>
            </a:r>
            <a:endParaRPr/>
          </a:p>
        </p:txBody>
      </p:sp>
      <p:sp>
        <p:nvSpPr>
          <p:cNvPr id="3" name="Picture Placeholder 2"/>
          <p:cNvSpPr>
            <a:spLocks noGrp="1"/>
          </p:cNvSpPr>
          <p:nvPr>
            <p:ph type="pic" idx="1"/>
          </p:nvPr>
        </p:nvSpPr>
        <p:spPr>
          <a:xfrm>
            <a:off x="381001" y="361951"/>
            <a:ext cx="3809386" cy="4397030"/>
          </a:xfrm>
          <a:noFill/>
          <a:ln w="9525">
            <a:noFill/>
            <a:miter lim="800000"/>
          </a:ln>
          <a:effectLst/>
        </p:spPr>
        <p:txBody>
          <a:bodyPr>
            <a:normAutofit/>
          </a:bodyPr>
          <a:lstStyle>
            <a:lvl1pPr marL="0" indent="0" algn="ctr">
              <a:buNone/>
              <a:defRPr sz="2000"/>
            </a:lvl1pPr>
            <a:lvl2pPr marL="457181" indent="0">
              <a:buNone/>
              <a:defRPr sz="2800"/>
            </a:lvl2pPr>
            <a:lvl3pPr marL="914362" indent="0">
              <a:buNone/>
              <a:defRPr sz="2400"/>
            </a:lvl3pPr>
            <a:lvl4pPr marL="1371543" indent="0">
              <a:buNone/>
              <a:defRPr sz="2000"/>
            </a:lvl4pPr>
            <a:lvl5pPr marL="1828724" indent="0">
              <a:buNone/>
              <a:defRPr sz="2000"/>
            </a:lvl5pPr>
            <a:lvl6pPr marL="2285905" indent="0">
              <a:buNone/>
              <a:defRPr sz="2000"/>
            </a:lvl6pPr>
            <a:lvl7pPr marL="2743086" indent="0">
              <a:buNone/>
              <a:defRPr sz="2000"/>
            </a:lvl7pPr>
            <a:lvl8pPr marL="3200266" indent="0">
              <a:buNone/>
              <a:defRPr sz="2000"/>
            </a:lvl8pPr>
            <a:lvl9pPr marL="3657448"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4800600" y="2800350"/>
            <a:ext cx="3886200" cy="1295400"/>
          </a:xfrm>
        </p:spPr>
        <p:txBody>
          <a:bodyPr>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361950"/>
            <a:ext cx="7772400" cy="914400"/>
          </a:xfrm>
          <a:prstGeom prst="rect">
            <a:avLst/>
          </a:prstGeom>
          <a:effectLst/>
        </p:spPr>
        <p:txBody>
          <a:bodyPr vert="horz" lIns="91436" tIns="45718" rIns="91436" bIns="45718" rtlCol="0" anchor="ctr" anchorCtr="0">
            <a:normAutofit/>
          </a:bodyPr>
          <a:lstStyle/>
          <a:p>
            <a:r>
              <a:rPr lang="en-US" dirty="0"/>
              <a:t>Click to edit Master title style</a:t>
            </a:r>
            <a:endParaRPr dirty="0"/>
          </a:p>
        </p:txBody>
      </p:sp>
      <p:sp>
        <p:nvSpPr>
          <p:cNvPr id="3" name="Text Placeholder 2"/>
          <p:cNvSpPr>
            <a:spLocks noGrp="1"/>
          </p:cNvSpPr>
          <p:nvPr>
            <p:ph type="body" idx="1"/>
          </p:nvPr>
        </p:nvSpPr>
        <p:spPr>
          <a:xfrm>
            <a:off x="685800" y="1352551"/>
            <a:ext cx="7772400" cy="3352800"/>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2"/>
          </p:nvPr>
        </p:nvSpPr>
        <p:spPr>
          <a:xfrm>
            <a:off x="6553200" y="4997196"/>
            <a:ext cx="1066800" cy="146304"/>
          </a:xfrm>
          <a:prstGeom prst="rect">
            <a:avLst/>
          </a:prstGeom>
        </p:spPr>
        <p:txBody>
          <a:bodyPr vert="horz" lIns="91436" tIns="45718" rIns="91436" bIns="45718" rtlCol="0" anchor="ctr"/>
          <a:lstStyle>
            <a:lvl1pPr algn="r">
              <a:defRPr sz="900">
                <a:solidFill>
                  <a:schemeClr val="tx1"/>
                </a:solidFill>
              </a:defRPr>
            </a:lvl1pPr>
          </a:lstStyle>
          <a:p>
            <a:endParaRPr lang="en-US" dirty="0"/>
          </a:p>
        </p:txBody>
      </p:sp>
      <p:sp>
        <p:nvSpPr>
          <p:cNvPr id="5" name="Footer Placeholder 4"/>
          <p:cNvSpPr>
            <a:spLocks noGrp="1"/>
          </p:cNvSpPr>
          <p:nvPr>
            <p:ph type="ftr" sz="quarter" idx="3"/>
          </p:nvPr>
        </p:nvSpPr>
        <p:spPr>
          <a:xfrm>
            <a:off x="0" y="4997196"/>
            <a:ext cx="5562600" cy="146304"/>
          </a:xfrm>
          <a:prstGeom prst="rect">
            <a:avLst/>
          </a:prstGeom>
        </p:spPr>
        <p:txBody>
          <a:bodyPr vert="horz" lIns="91436" tIns="45718" rIns="91436" bIns="45718" rtlCol="0" anchor="ctr"/>
          <a:lstStyle>
            <a:lvl1pPr marL="0" marR="0" indent="0" algn="l" defTabSz="457200" rtl="0" eaLnBrk="1" fontAlgn="auto" latinLnBrk="0" hangingPunct="1">
              <a:lnSpc>
                <a:spcPct val="100000"/>
              </a:lnSpc>
              <a:spcBef>
                <a:spcPts val="0"/>
              </a:spcBef>
              <a:spcAft>
                <a:spcPts val="0"/>
              </a:spcAft>
              <a:buClrTx/>
              <a:buSzTx/>
              <a:buFontTx/>
              <a:buNone/>
              <a:tabLst/>
              <a:defRPr sz="900">
                <a:solidFill>
                  <a:schemeClr val="tx1"/>
                </a:solidFill>
              </a:defRPr>
            </a:lvl1pPr>
          </a:lstStyle>
          <a:p>
            <a:r>
              <a:rPr lang="sk-SK"/>
              <a:t>© 2023 Keith A. Pray</a:t>
            </a:r>
            <a:endParaRPr lang="en-US" dirty="0"/>
          </a:p>
        </p:txBody>
      </p:sp>
      <p:sp>
        <p:nvSpPr>
          <p:cNvPr id="6" name="Slide Number Placeholder 5"/>
          <p:cNvSpPr>
            <a:spLocks noGrp="1"/>
          </p:cNvSpPr>
          <p:nvPr>
            <p:ph type="sldNum" sz="quarter" idx="4"/>
          </p:nvPr>
        </p:nvSpPr>
        <p:spPr>
          <a:xfrm>
            <a:off x="8519160" y="4997196"/>
            <a:ext cx="624840" cy="146304"/>
          </a:xfrm>
          <a:prstGeom prst="rect">
            <a:avLst/>
          </a:prstGeom>
        </p:spPr>
        <p:txBody>
          <a:bodyPr vert="horz" lIns="91436" tIns="45718" rIns="91436" bIns="45718" rtlCol="0" anchor="ctr"/>
          <a:lstStyle>
            <a:lvl1pPr algn="r">
              <a:defRPr sz="900">
                <a:solidFill>
                  <a:schemeClr val="tx1"/>
                </a:solidFill>
              </a:defRPr>
            </a:lvl1pPr>
          </a:lstStyle>
          <a:p>
            <a:fld id="{A2A17EAB-8B51-5C40-8776-6683E51FA7A0}" type="slidenum">
              <a:rPr lang="en-US" smtClean="0"/>
              <a:pPr/>
              <a:t>‹#›</a:t>
            </a:fld>
            <a:endParaRPr lang="en-US"/>
          </a:p>
        </p:txBody>
      </p:sp>
      <p:grpSp>
        <p:nvGrpSpPr>
          <p:cNvPr id="10" name="Group 9"/>
          <p:cNvGrpSpPr/>
          <p:nvPr userDrawn="1"/>
        </p:nvGrpSpPr>
        <p:grpSpPr>
          <a:xfrm>
            <a:off x="23" y="21342"/>
            <a:ext cx="9143977" cy="295715"/>
            <a:chOff x="23" y="21342"/>
            <a:chExt cx="9143977" cy="295715"/>
          </a:xfrm>
        </p:grpSpPr>
        <p:sp>
          <p:nvSpPr>
            <p:cNvPr id="9" name="Rectangle 6"/>
            <p:cNvSpPr>
              <a:spLocks noChangeArrowheads="1"/>
            </p:cNvSpPr>
            <p:nvPr userDrawn="1"/>
          </p:nvSpPr>
          <p:spPr bwMode="auto">
            <a:xfrm>
              <a:off x="23" y="36417"/>
              <a:ext cx="9143977" cy="274320"/>
            </a:xfrm>
            <a:prstGeom prst="rect">
              <a:avLst/>
            </a:prstGeom>
            <a:gradFill flip="none" rotWithShape="1">
              <a:gsLst>
                <a:gs pos="0">
                  <a:schemeClr val="bg2"/>
                </a:gs>
                <a:gs pos="100000">
                  <a:schemeClr val="bg1"/>
                </a:gs>
              </a:gsLst>
              <a:path path="shape">
                <a:fillToRect l="50000" t="50000" r="50000" b="50000"/>
              </a:path>
              <a:tileRect/>
            </a:gradFill>
            <a:ln w="9525">
              <a:noFill/>
              <a:miter lim="800000"/>
              <a:headEnd/>
              <a:tailEnd/>
            </a:ln>
          </p:spPr>
          <p:txBody>
            <a:bodyPr tIns="0" anchor="ctr" anchorCtr="0">
              <a:prstTxWarp prst="textNoShape">
                <a:avLst/>
              </a:prstTxWarp>
            </a:bodyPr>
            <a:lstStyle/>
            <a:p>
              <a:pPr algn="l"/>
              <a:r>
                <a:rPr lang="en-US" dirty="0">
                  <a:solidFill>
                    <a:schemeClr val="tx1"/>
                  </a:solidFill>
                </a:rPr>
                <a:t>CS 3043 Social Implications Of Computing</a:t>
              </a:r>
            </a:p>
          </p:txBody>
        </p:sp>
        <p:pic>
          <p:nvPicPr>
            <p:cNvPr id="8" name="Picture 7" descr="WPI_Inst_Prim_FulClr_Rev.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123338" y="21342"/>
              <a:ext cx="914400" cy="295715"/>
            </a:xfrm>
            <a:prstGeom prst="rect">
              <a:avLst/>
            </a:prstGeom>
          </p:spPr>
        </p:pic>
      </p:gr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dt="0"/>
  <p:txStyles>
    <p:titleStyle>
      <a:lvl1pPr algn="l" defTabSz="914362" rtl="0" eaLnBrk="1" latinLnBrk="0" hangingPunct="1">
        <a:lnSpc>
          <a:spcPct val="80000"/>
        </a:lnSpc>
        <a:spcBef>
          <a:spcPct val="0"/>
        </a:spcBef>
        <a:buNone/>
        <a:defRPr sz="2700" kern="1200" cap="all" baseline="0">
          <a:solidFill>
            <a:schemeClr val="tx1"/>
          </a:solidFill>
          <a:effectLst/>
          <a:latin typeface="+mj-lt"/>
          <a:ea typeface="+mj-ea"/>
          <a:cs typeface="+mj-cs"/>
        </a:defRPr>
      </a:lvl1pPr>
    </p:titleStyle>
    <p:body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21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8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5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4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6pPr>
      <a:lvl7pPr marL="1440372"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7pPr>
      <a:lvl8pPr marL="1646139"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8pPr>
      <a:lvl9pPr marL="185190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9pPr>
    </p:bodyStyle>
    <p:otherStyle>
      <a:defPPr>
        <a:defRP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www.youtube.com/watch?v=zvfD5rnkTws"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ocialimps.keithpray.net/assignments/Test_Sales_Fun/"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hyperlink" Target="https://www.bbc.com/news/technology-30290540" TargetMode="External"/><Relationship Id="rId3" Type="http://schemas.openxmlformats.org/officeDocument/2006/relationships/hyperlink" Target="https://doi.org/10.1007/s11192-019-03222-9" TargetMode="External"/><Relationship Id="rId7" Type="http://schemas.openxmlformats.org/officeDocument/2006/relationships/hyperlink" Target="https://hbr.org/2017/05/ai-is-the-future-of-cybersecurity-for-better-and-for-worse"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hir.harvard.edu/a-race-to-extinction-how-great-power-competition-is-making-artificial-intelligence-existentially-dangerous/" TargetMode="External"/><Relationship Id="rId5" Type="http://schemas.openxmlformats.org/officeDocument/2006/relationships/hyperlink" Target="https://www.tandfonline.com/doi/full/10.1080/08839514.2022.2037254" TargetMode="External"/><Relationship Id="rId4" Type="http://schemas.openxmlformats.org/officeDocument/2006/relationships/hyperlink" Target="https://doi.org/10.1016/j.jisa.2020.102722"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105150"/>
            <a:ext cx="7315200" cy="1428914"/>
          </a:xfrm>
        </p:spPr>
        <p:txBody>
          <a:bodyPr>
            <a:normAutofit/>
          </a:bodyPr>
          <a:lstStyle/>
          <a:p>
            <a:pPr algn="r"/>
            <a:r>
              <a:rPr lang="en-US" dirty="0"/>
              <a:t>Keith A. Pray</a:t>
            </a:r>
          </a:p>
          <a:p>
            <a:pPr algn="r"/>
            <a:endParaRPr lang="en-US" dirty="0"/>
          </a:p>
          <a:p>
            <a:pPr algn="r"/>
            <a:endParaRPr lang="en-US" dirty="0"/>
          </a:p>
          <a:p>
            <a:r>
              <a:rPr lang="en-US" sz="2000" dirty="0" err="1"/>
              <a:t>socialimps.keithpray.net</a:t>
            </a:r>
            <a:endParaRPr lang="en-US" sz="2000" dirty="0"/>
          </a:p>
        </p:txBody>
      </p:sp>
      <p:sp>
        <p:nvSpPr>
          <p:cNvPr id="2" name="Title 1"/>
          <p:cNvSpPr>
            <a:spLocks noGrp="1"/>
          </p:cNvSpPr>
          <p:nvPr>
            <p:ph type="ctrTitle"/>
          </p:nvPr>
        </p:nvSpPr>
        <p:spPr/>
        <p:txBody>
          <a:bodyPr/>
          <a:lstStyle/>
          <a:p>
            <a:pPr algn="l"/>
            <a:r>
              <a:rPr lang="en-US" dirty="0"/>
              <a:t>Class 8</a:t>
            </a:r>
            <a:br>
              <a:rPr lang="en-US" dirty="0"/>
            </a:br>
            <a:r>
              <a:rPr lang="en-US" dirty="0"/>
              <a:t>Crime</a:t>
            </a:r>
          </a:p>
        </p:txBody>
      </p:sp>
      <p:sp>
        <p:nvSpPr>
          <p:cNvPr id="4" name="Action Button: Movie 3">
            <a:hlinkClick r:id="rId3" highlightClick="1"/>
            <a:extLst>
              <a:ext uri="{FF2B5EF4-FFF2-40B4-BE49-F238E27FC236}">
                <a16:creationId xmlns:a16="http://schemas.microsoft.com/office/drawing/2014/main" id="{510D471D-7DB2-6647-AA71-2B02F389E1D8}"/>
              </a:ext>
            </a:extLst>
          </p:cNvPr>
          <p:cNvSpPr/>
          <p:nvPr/>
        </p:nvSpPr>
        <p:spPr>
          <a:xfrm>
            <a:off x="1112363" y="4438574"/>
            <a:ext cx="395926" cy="321887"/>
          </a:xfrm>
          <a:prstGeom prst="actionButtonMovie">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pic>
        <p:nvPicPr>
          <p:cNvPr id="5" name="Picture 2" descr="Virus Alert | Music Video Wiki | Fandom">
            <a:hlinkClick r:id="rId3"/>
            <a:extLst>
              <a:ext uri="{FF2B5EF4-FFF2-40B4-BE49-F238E27FC236}">
                <a16:creationId xmlns:a16="http://schemas.microsoft.com/office/drawing/2014/main" id="{60D8321A-4533-8941-BC52-B62917B3AB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63" y="4257772"/>
            <a:ext cx="914400" cy="683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93412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Group Quiz</a:t>
            </a:r>
          </a:p>
        </p:txBody>
      </p:sp>
      <p:sp>
        <p:nvSpPr>
          <p:cNvPr id="3" name="Content Placeholder 2"/>
          <p:cNvSpPr>
            <a:spLocks noGrp="1"/>
          </p:cNvSpPr>
          <p:nvPr>
            <p:ph idx="1"/>
          </p:nvPr>
        </p:nvSpPr>
        <p:spPr>
          <a:xfrm>
            <a:off x="685801" y="1176950"/>
            <a:ext cx="7772400" cy="3730028"/>
          </a:xfrm>
        </p:spPr>
        <p:txBody>
          <a:bodyPr>
            <a:normAutofit fontScale="85000" lnSpcReduction="10000"/>
          </a:bodyPr>
          <a:lstStyle/>
          <a:p>
            <a:pPr marL="0" indent="0">
              <a:buNone/>
            </a:pPr>
            <a:r>
              <a:rPr lang="en-US" dirty="0"/>
              <a:t>A denial-of-service attack shuts down a bunch of retailer, stock brokerage, large corporate entertainment, and information web sites. </a:t>
            </a:r>
          </a:p>
          <a:p>
            <a:pPr marL="0" indent="0">
              <a:buNone/>
            </a:pPr>
            <a:r>
              <a:rPr lang="en-US" dirty="0"/>
              <a:t>Guilty parties:</a:t>
            </a:r>
          </a:p>
          <a:p>
            <a:pPr marL="662968" lvl="1" indent="-457200">
              <a:buFont typeface="+mj-lt"/>
              <a:buAutoNum type="alphaLcPeriod"/>
            </a:pPr>
            <a:r>
              <a:rPr lang="en-US" dirty="0"/>
              <a:t>Terrorist who aimed to cause billions of damage to U.S. economy</a:t>
            </a:r>
          </a:p>
          <a:p>
            <a:pPr marL="662968" lvl="1" indent="-457200">
              <a:buFont typeface="+mj-lt"/>
              <a:buAutoNum type="alphaLcPeriod"/>
            </a:pPr>
            <a:r>
              <a:rPr lang="en-US" dirty="0"/>
              <a:t>Protestor opposing corporate manipulation of consumers</a:t>
            </a:r>
          </a:p>
          <a:p>
            <a:pPr marL="662968" lvl="1" indent="-457200">
              <a:buFont typeface="+mj-lt"/>
              <a:buAutoNum type="alphaLcPeriod"/>
            </a:pPr>
            <a:r>
              <a:rPr lang="en-US" dirty="0"/>
              <a:t>A minor just having fun with tools found on the web</a:t>
            </a:r>
          </a:p>
          <a:p>
            <a:pPr marL="662968" lvl="1" indent="-457200">
              <a:buFont typeface="+mj-lt"/>
              <a:buAutoNum type="alphaLcPeriod"/>
            </a:pPr>
            <a:r>
              <a:rPr lang="en-US" dirty="0"/>
              <a:t>Show off hacker in search of bragging rights</a:t>
            </a:r>
          </a:p>
          <a:p>
            <a:pPr marL="457200" indent="-457200">
              <a:buFont typeface="+mj-lt"/>
              <a:buAutoNum type="arabicPeriod"/>
            </a:pPr>
            <a:r>
              <a:rPr lang="en-US" dirty="0"/>
              <a:t>Choose one ethical theory to use:</a:t>
            </a:r>
          </a:p>
          <a:p>
            <a:pPr marL="662968" lvl="1" indent="-457200">
              <a:buFont typeface="+mj-lt"/>
              <a:buAutoNum type="arabicPeriod"/>
            </a:pPr>
            <a:r>
              <a:rPr lang="en-US" dirty="0"/>
              <a:t>Kantian, Rule Utilitarian, Act Utilitarian, Social Contract Theory, Virtue Ethics</a:t>
            </a:r>
          </a:p>
          <a:p>
            <a:pPr marL="457200" indent="-457200">
              <a:buFont typeface="+mj-lt"/>
              <a:buAutoNum type="arabicPeriod"/>
            </a:pPr>
            <a:r>
              <a:rPr lang="en-US" dirty="0"/>
              <a:t>State what penalties are appropriate for each</a:t>
            </a:r>
          </a:p>
          <a:p>
            <a:pPr marL="457200" indent="-457200">
              <a:buFont typeface="+mj-lt"/>
              <a:buAutoNum type="arabicPeriod"/>
            </a:pPr>
            <a:r>
              <a:rPr lang="en-US" dirty="0"/>
              <a:t>Explain your decisions using your ethical theory</a:t>
            </a:r>
          </a:p>
          <a:p>
            <a:pPr marL="457200" indent="-457200">
              <a:buFont typeface="+mj-lt"/>
              <a:buAutoNum type="arabicPeriod"/>
            </a:pPr>
            <a:r>
              <a:rPr lang="en-US" dirty="0"/>
              <a:t>Name the laws/acts under which these parties could be prosecuted</a:t>
            </a:r>
          </a:p>
        </p:txBody>
      </p:sp>
      <p:sp>
        <p:nvSpPr>
          <p:cNvPr id="4" name="Footer Placeholder 3"/>
          <p:cNvSpPr>
            <a:spLocks noGrp="1"/>
          </p:cNvSpPr>
          <p:nvPr>
            <p:ph type="ftr" sz="quarter" idx="11"/>
          </p:nvPr>
        </p:nvSpPr>
        <p:spPr/>
        <p:txBody>
          <a:bodyPr/>
          <a:lstStyle/>
          <a:p>
            <a:r>
              <a:rPr lang="sk-SK"/>
              <a:t>© 2023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10</a:t>
            </a:fld>
            <a:endParaRPr lang="en-US"/>
          </a:p>
        </p:txBody>
      </p:sp>
      <p:sp>
        <p:nvSpPr>
          <p:cNvPr id="6" name="Content Placeholder 6">
            <a:extLst>
              <a:ext uri="{FF2B5EF4-FFF2-40B4-BE49-F238E27FC236}">
                <a16:creationId xmlns:a16="http://schemas.microsoft.com/office/drawing/2014/main" id="{696CA234-F0DA-BC04-F3F2-C41246EFD09A}"/>
              </a:ext>
            </a:extLst>
          </p:cNvPr>
          <p:cNvSpPr txBox="1">
            <a:spLocks/>
          </p:cNvSpPr>
          <p:nvPr/>
        </p:nvSpPr>
        <p:spPr>
          <a:xfrm>
            <a:off x="3602272" y="361950"/>
            <a:ext cx="5498183" cy="815000"/>
          </a:xfrm>
          <a:prstGeom prst="rect">
            <a:avLst/>
          </a:prstGeom>
          <a:ln>
            <a:solidFill>
              <a:schemeClr val="tx1"/>
            </a:solidFill>
          </a:ln>
        </p:spPr>
        <p:txBody>
          <a:bodyPr>
            <a:noAutofit/>
          </a:bodyPr>
          <a:lst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21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8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5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4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6pPr>
            <a:lvl7pPr marL="1440372"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7pPr>
            <a:lvl8pPr marL="1646139"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8pPr>
            <a:lvl9pPr marL="185190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9pPr>
          </a:lstStyle>
          <a:p>
            <a:r>
              <a:rPr lang="en-US" dirty="0"/>
              <a:t>Ethical Analysis Guide</a:t>
            </a:r>
          </a:p>
          <a:p>
            <a:r>
              <a:rPr lang="en-US" dirty="0"/>
              <a:t>https://</a:t>
            </a:r>
            <a:r>
              <a:rPr lang="en-US" dirty="0" err="1"/>
              <a:t>socialimps.keithpray.net</a:t>
            </a:r>
            <a:r>
              <a:rPr lang="en-US" dirty="0"/>
              <a:t>/documents</a:t>
            </a:r>
          </a:p>
        </p:txBody>
      </p:sp>
    </p:spTree>
    <p:extLst>
      <p:ext uri="{BB962C8B-B14F-4D97-AF65-F5344CB8AC3E}">
        <p14:creationId xmlns:p14="http://schemas.microsoft.com/office/powerpoint/2010/main" val="15047649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Assignment</a:t>
            </a:r>
            <a:br>
              <a:rPr lang="en-US" dirty="0"/>
            </a:br>
            <a:r>
              <a:rPr lang="en-US" dirty="0"/>
              <a:t>Code Testing 1 Page Paper 1/2</a:t>
            </a:r>
          </a:p>
        </p:txBody>
      </p:sp>
      <p:sp>
        <p:nvSpPr>
          <p:cNvPr id="3" name="Content Placeholder 2"/>
          <p:cNvSpPr>
            <a:spLocks noGrp="1"/>
          </p:cNvSpPr>
          <p:nvPr>
            <p:ph idx="1"/>
          </p:nvPr>
        </p:nvSpPr>
        <p:spPr/>
        <p:txBody>
          <a:bodyPr>
            <a:normAutofit fontScale="92500" lnSpcReduction="20000"/>
          </a:bodyPr>
          <a:lstStyle/>
          <a:p>
            <a:r>
              <a:rPr lang="en-US" sz="1800" dirty="0"/>
              <a:t>Research testing, decide on test strategy, test the given code</a:t>
            </a:r>
          </a:p>
          <a:p>
            <a:r>
              <a:rPr lang="en-US" sz="1800" dirty="0"/>
              <a:t>There are major and minor defects to find</a:t>
            </a:r>
          </a:p>
          <a:p>
            <a:r>
              <a:rPr lang="en-US" sz="1800" dirty="0"/>
              <a:t>Once testing is done write paper with conclusion: Testing strategy was adequate</a:t>
            </a:r>
          </a:p>
          <a:p>
            <a:pPr lvl="1"/>
            <a:r>
              <a:rPr lang="en-US" sz="1500" dirty="0"/>
              <a:t>Include tests and results in an Appendix to save paper space for argument</a:t>
            </a:r>
          </a:p>
          <a:p>
            <a:r>
              <a:rPr lang="en-US" sz="1800" dirty="0"/>
              <a:t>Things that might be useful in your argument:</a:t>
            </a:r>
          </a:p>
          <a:p>
            <a:pPr lvl="1"/>
            <a:r>
              <a:rPr lang="en-US" sz="1600" dirty="0"/>
              <a:t>Rationale for testing strategy used </a:t>
            </a:r>
            <a:r>
              <a:rPr lang="en-US" sz="1600" b="1" dirty="0"/>
              <a:t>(use data, high quality sources)</a:t>
            </a:r>
          </a:p>
          <a:p>
            <a:pPr lvl="1"/>
            <a:r>
              <a:rPr lang="en-US" sz="1600" dirty="0"/>
              <a:t>Explanations of defects found </a:t>
            </a:r>
            <a:r>
              <a:rPr lang="en-US" sz="1600" b="1" dirty="0"/>
              <a:t>(use data, high quality sources)</a:t>
            </a:r>
          </a:p>
          <a:p>
            <a:pPr lvl="1"/>
            <a:r>
              <a:rPr lang="en-US" sz="1600" dirty="0"/>
              <a:t>How to fix them </a:t>
            </a:r>
            <a:r>
              <a:rPr lang="en-US" sz="1600" b="1" dirty="0"/>
              <a:t>(use data, high quality sources)</a:t>
            </a:r>
          </a:p>
          <a:p>
            <a:pPr lvl="1"/>
            <a:r>
              <a:rPr lang="en-US" sz="1600" dirty="0"/>
              <a:t>Consequences of leaving defects in production code </a:t>
            </a:r>
            <a:r>
              <a:rPr lang="en-US" sz="1600" b="1" dirty="0"/>
              <a:t>(use data, high quality sources)</a:t>
            </a:r>
          </a:p>
          <a:p>
            <a:r>
              <a:rPr lang="en-US" sz="1800" dirty="0"/>
              <a:t>Weakness in testing strategy as counter point </a:t>
            </a:r>
            <a:r>
              <a:rPr lang="en-US" sz="1800" b="1" dirty="0"/>
              <a:t>(use data, high quality source)</a:t>
            </a:r>
          </a:p>
          <a:p>
            <a:r>
              <a:rPr lang="en-US" sz="1800" dirty="0"/>
              <a:t>Working example: </a:t>
            </a:r>
            <a:r>
              <a:rPr lang="en-US" sz="1800" dirty="0">
                <a:hlinkClick r:id="rId3"/>
              </a:rPr>
              <a:t>http://socialimps.keithpray.net/assignments/Test_Sales_Fun</a:t>
            </a:r>
            <a:endParaRPr lang="en-US" sz="1800" dirty="0"/>
          </a:p>
        </p:txBody>
      </p:sp>
      <p:sp>
        <p:nvSpPr>
          <p:cNvPr id="4" name="Footer Placeholder 3"/>
          <p:cNvSpPr>
            <a:spLocks noGrp="1"/>
          </p:cNvSpPr>
          <p:nvPr>
            <p:ph type="ftr" sz="quarter" idx="11"/>
          </p:nvPr>
        </p:nvSpPr>
        <p:spPr/>
        <p:txBody>
          <a:bodyPr/>
          <a:lstStyle/>
          <a:p>
            <a:r>
              <a:rPr lang="sk-SK"/>
              <a:t>© 2023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11</a:t>
            </a:fld>
            <a:endParaRPr lang="en-US"/>
          </a:p>
        </p:txBody>
      </p:sp>
    </p:spTree>
    <p:extLst>
      <p:ext uri="{BB962C8B-B14F-4D97-AF65-F5344CB8AC3E}">
        <p14:creationId xmlns:p14="http://schemas.microsoft.com/office/powerpoint/2010/main" val="6632965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Assignment</a:t>
            </a:r>
            <a:br>
              <a:rPr lang="en-US" dirty="0"/>
            </a:br>
            <a:r>
              <a:rPr lang="en-US" dirty="0"/>
              <a:t>Code Testing 2/2</a:t>
            </a:r>
          </a:p>
        </p:txBody>
      </p:sp>
      <p:sp>
        <p:nvSpPr>
          <p:cNvPr id="3" name="Content Placeholder 2"/>
          <p:cNvSpPr>
            <a:spLocks noGrp="1"/>
          </p:cNvSpPr>
          <p:nvPr>
            <p:ph idx="1"/>
          </p:nvPr>
        </p:nvSpPr>
        <p:spPr/>
        <p:txBody>
          <a:bodyPr>
            <a:normAutofit fontScale="62500" lnSpcReduction="20000"/>
          </a:bodyPr>
          <a:lstStyle/>
          <a:p>
            <a:pPr marL="457200" indent="-457200">
              <a:lnSpc>
                <a:spcPct val="120000"/>
              </a:lnSpc>
              <a:spcBef>
                <a:spcPts val="0"/>
              </a:spcBef>
              <a:buFont typeface="+mj-lt"/>
              <a:buAutoNum type="arabicPeriod"/>
            </a:pPr>
            <a:r>
              <a:rPr lang="en-US" dirty="0"/>
              <a:t>import </a:t>
            </a:r>
            <a:r>
              <a:rPr lang="en-US" dirty="0" err="1"/>
              <a:t>java.text.NumberFormat</a:t>
            </a:r>
            <a:r>
              <a:rPr lang="en-US" dirty="0"/>
              <a:t>;</a:t>
            </a:r>
          </a:p>
          <a:p>
            <a:pPr marL="457200" indent="-457200">
              <a:lnSpc>
                <a:spcPct val="120000"/>
              </a:lnSpc>
              <a:spcBef>
                <a:spcPts val="0"/>
              </a:spcBef>
              <a:buFont typeface="+mj-lt"/>
              <a:buAutoNum type="arabicPeriod"/>
            </a:pPr>
            <a:r>
              <a:rPr lang="en-US" dirty="0"/>
              <a:t>public class </a:t>
            </a:r>
            <a:r>
              <a:rPr lang="en-US" dirty="0" err="1"/>
              <a:t>SalesFun</a:t>
            </a:r>
            <a:r>
              <a:rPr lang="en-US" dirty="0"/>
              <a:t> { </a:t>
            </a:r>
          </a:p>
          <a:p>
            <a:pPr marL="457200" indent="-457200">
              <a:lnSpc>
                <a:spcPct val="120000"/>
              </a:lnSpc>
              <a:spcBef>
                <a:spcPts val="0"/>
              </a:spcBef>
              <a:buFont typeface="+mj-lt"/>
              <a:buAutoNum type="arabicPeriod"/>
            </a:pPr>
            <a:r>
              <a:rPr lang="en-US" dirty="0"/>
              <a:t>  public static double </a:t>
            </a:r>
            <a:r>
              <a:rPr lang="en-US" dirty="0" err="1"/>
              <a:t>calculateSalesTotal</a:t>
            </a:r>
            <a:r>
              <a:rPr lang="en-US" dirty="0"/>
              <a:t> ( double amount, double </a:t>
            </a:r>
            <a:r>
              <a:rPr lang="en-US" dirty="0" err="1"/>
              <a:t>discountRate</a:t>
            </a:r>
            <a:r>
              <a:rPr lang="en-US" dirty="0"/>
              <a:t>, double </a:t>
            </a:r>
            <a:r>
              <a:rPr lang="en-US" dirty="0" err="1"/>
              <a:t>taxRate</a:t>
            </a:r>
            <a:r>
              <a:rPr lang="en-US" dirty="0"/>
              <a:t> ) { </a:t>
            </a:r>
          </a:p>
          <a:p>
            <a:pPr marL="457200" indent="-457200">
              <a:lnSpc>
                <a:spcPct val="120000"/>
              </a:lnSpc>
              <a:spcBef>
                <a:spcPts val="0"/>
              </a:spcBef>
              <a:buFont typeface="+mj-lt"/>
              <a:buAutoNum type="arabicPeriod"/>
            </a:pPr>
            <a:r>
              <a:rPr lang="en-US" dirty="0">
                <a:solidFill>
                  <a:srgbClr val="000000"/>
                </a:solidFill>
              </a:rPr>
              <a:t>   </a:t>
            </a:r>
            <a:r>
              <a:rPr lang="en-US" b="1" dirty="0">
                <a:solidFill>
                  <a:srgbClr val="000000"/>
                </a:solidFill>
              </a:rPr>
              <a:t> double discount = amount * </a:t>
            </a:r>
            <a:r>
              <a:rPr lang="en-US" b="1" dirty="0" err="1">
                <a:solidFill>
                  <a:srgbClr val="000000"/>
                </a:solidFill>
              </a:rPr>
              <a:t>discountRate</a:t>
            </a:r>
            <a:r>
              <a:rPr lang="en-US" b="1" dirty="0">
                <a:solidFill>
                  <a:srgbClr val="000000"/>
                </a:solidFill>
              </a:rPr>
              <a:t>; </a:t>
            </a:r>
          </a:p>
          <a:p>
            <a:pPr marL="457200" indent="-457200">
              <a:lnSpc>
                <a:spcPct val="120000"/>
              </a:lnSpc>
              <a:spcBef>
                <a:spcPts val="0"/>
              </a:spcBef>
              <a:buFont typeface="+mj-lt"/>
              <a:buAutoNum type="arabicPeriod"/>
            </a:pPr>
            <a:r>
              <a:rPr lang="en-US" b="1" dirty="0">
                <a:solidFill>
                  <a:srgbClr val="000000"/>
                </a:solidFill>
              </a:rPr>
              <a:t>    double total = amount - discount; </a:t>
            </a:r>
          </a:p>
          <a:p>
            <a:pPr marL="457200" indent="-457200">
              <a:lnSpc>
                <a:spcPct val="120000"/>
              </a:lnSpc>
              <a:spcBef>
                <a:spcPts val="0"/>
              </a:spcBef>
              <a:buFont typeface="+mj-lt"/>
              <a:buAutoNum type="arabicPeriod"/>
            </a:pPr>
            <a:r>
              <a:rPr lang="en-US" b="1" dirty="0">
                <a:solidFill>
                  <a:srgbClr val="000000"/>
                </a:solidFill>
              </a:rPr>
              <a:t>    double tax = total * </a:t>
            </a:r>
            <a:r>
              <a:rPr lang="en-US" b="1" dirty="0" err="1">
                <a:solidFill>
                  <a:srgbClr val="000000"/>
                </a:solidFill>
              </a:rPr>
              <a:t>taxRate</a:t>
            </a:r>
            <a:r>
              <a:rPr lang="en-US" b="1" dirty="0">
                <a:solidFill>
                  <a:srgbClr val="000000"/>
                </a:solidFill>
              </a:rPr>
              <a:t>; </a:t>
            </a:r>
          </a:p>
          <a:p>
            <a:pPr marL="457200" indent="-457200">
              <a:lnSpc>
                <a:spcPct val="120000"/>
              </a:lnSpc>
              <a:spcBef>
                <a:spcPts val="0"/>
              </a:spcBef>
              <a:buFont typeface="+mj-lt"/>
              <a:buAutoNum type="arabicPeriod"/>
            </a:pPr>
            <a:r>
              <a:rPr lang="en-US" b="1" dirty="0">
                <a:solidFill>
                  <a:srgbClr val="000000"/>
                </a:solidFill>
              </a:rPr>
              <a:t>    double </a:t>
            </a:r>
            <a:r>
              <a:rPr lang="en-US" b="1" dirty="0" err="1">
                <a:solidFill>
                  <a:srgbClr val="000000"/>
                </a:solidFill>
              </a:rPr>
              <a:t>taxedTotal</a:t>
            </a:r>
            <a:r>
              <a:rPr lang="en-US" b="1" dirty="0">
                <a:solidFill>
                  <a:srgbClr val="000000"/>
                </a:solidFill>
              </a:rPr>
              <a:t> = tax + total; </a:t>
            </a:r>
          </a:p>
          <a:p>
            <a:pPr marL="457200" indent="-457200">
              <a:lnSpc>
                <a:spcPct val="120000"/>
              </a:lnSpc>
              <a:spcBef>
                <a:spcPts val="0"/>
              </a:spcBef>
              <a:buFont typeface="+mj-lt"/>
              <a:buAutoNum type="arabicPeriod"/>
            </a:pPr>
            <a:r>
              <a:rPr lang="en-US" dirty="0"/>
              <a:t>    </a:t>
            </a:r>
            <a:r>
              <a:rPr lang="en-US" dirty="0" err="1"/>
              <a:t>NumberFormat</a:t>
            </a:r>
            <a:r>
              <a:rPr lang="en-US" dirty="0"/>
              <a:t> </a:t>
            </a:r>
            <a:r>
              <a:rPr lang="en-US" dirty="0" err="1"/>
              <a:t>numberFormat</a:t>
            </a:r>
            <a:r>
              <a:rPr lang="en-US" dirty="0"/>
              <a:t> = </a:t>
            </a:r>
            <a:r>
              <a:rPr lang="en-US" dirty="0" err="1"/>
              <a:t>NumberFormat.getCurrencyInstance</a:t>
            </a:r>
            <a:r>
              <a:rPr lang="en-US" dirty="0"/>
              <a:t>(); </a:t>
            </a:r>
          </a:p>
          <a:p>
            <a:pPr marL="457200" indent="-457200">
              <a:lnSpc>
                <a:spcPct val="120000"/>
              </a:lnSpc>
              <a:spcBef>
                <a:spcPts val="0"/>
              </a:spcBef>
              <a:buFont typeface="+mj-lt"/>
              <a:buAutoNum type="arabicPeriod"/>
            </a:pPr>
            <a:r>
              <a:rPr lang="en-US" dirty="0"/>
              <a:t>    </a:t>
            </a:r>
            <a:r>
              <a:rPr lang="en-US" dirty="0" err="1"/>
              <a:t>System.out.println</a:t>
            </a:r>
            <a:r>
              <a:rPr lang="en-US" dirty="0"/>
              <a:t> ( "Subtotal : " + </a:t>
            </a:r>
            <a:r>
              <a:rPr lang="en-US" dirty="0" err="1"/>
              <a:t>numberFormat.format</a:t>
            </a:r>
            <a:r>
              <a:rPr lang="en-US" dirty="0"/>
              <a:t> ( amount ) ); </a:t>
            </a:r>
          </a:p>
          <a:p>
            <a:pPr marL="457200" indent="-457200">
              <a:lnSpc>
                <a:spcPct val="120000"/>
              </a:lnSpc>
              <a:spcBef>
                <a:spcPts val="0"/>
              </a:spcBef>
              <a:buFont typeface="+mj-lt"/>
              <a:buAutoNum type="arabicPeriod"/>
            </a:pPr>
            <a:r>
              <a:rPr lang="en-US" dirty="0"/>
              <a:t>    </a:t>
            </a:r>
            <a:r>
              <a:rPr lang="en-US" dirty="0" err="1"/>
              <a:t>System.out.println</a:t>
            </a:r>
            <a:r>
              <a:rPr lang="en-US" dirty="0"/>
              <a:t> ( "Discount : " + </a:t>
            </a:r>
            <a:r>
              <a:rPr lang="en-US" dirty="0" err="1"/>
              <a:t>numberFormat.format</a:t>
            </a:r>
            <a:r>
              <a:rPr lang="en-US" dirty="0"/>
              <a:t> ( discount ) ); </a:t>
            </a:r>
          </a:p>
          <a:p>
            <a:pPr marL="457200" indent="-457200">
              <a:lnSpc>
                <a:spcPct val="120000"/>
              </a:lnSpc>
              <a:spcBef>
                <a:spcPts val="0"/>
              </a:spcBef>
              <a:buFont typeface="+mj-lt"/>
              <a:buAutoNum type="arabicPeriod"/>
            </a:pPr>
            <a:r>
              <a:rPr lang="en-US" dirty="0"/>
              <a:t>    </a:t>
            </a:r>
            <a:r>
              <a:rPr lang="en-US" dirty="0" err="1"/>
              <a:t>System.out.println</a:t>
            </a:r>
            <a:r>
              <a:rPr lang="en-US" dirty="0"/>
              <a:t> ( "Total : " + </a:t>
            </a:r>
            <a:r>
              <a:rPr lang="en-US" dirty="0" err="1"/>
              <a:t>numberFormat.format</a:t>
            </a:r>
            <a:r>
              <a:rPr lang="en-US" dirty="0"/>
              <a:t> ( total ) ); </a:t>
            </a:r>
          </a:p>
          <a:p>
            <a:pPr marL="457200" indent="-457200">
              <a:lnSpc>
                <a:spcPct val="120000"/>
              </a:lnSpc>
              <a:spcBef>
                <a:spcPts val="0"/>
              </a:spcBef>
              <a:buFont typeface="+mj-lt"/>
              <a:buAutoNum type="arabicPeriod"/>
            </a:pPr>
            <a:r>
              <a:rPr lang="en-US" dirty="0"/>
              <a:t>    </a:t>
            </a:r>
            <a:r>
              <a:rPr lang="en-US" dirty="0" err="1"/>
              <a:t>System.out.println</a:t>
            </a:r>
            <a:r>
              <a:rPr lang="en-US" dirty="0"/>
              <a:t> ( "Tax : " + </a:t>
            </a:r>
            <a:r>
              <a:rPr lang="en-US" dirty="0" err="1"/>
              <a:t>numberFormat.format</a:t>
            </a:r>
            <a:r>
              <a:rPr lang="en-US" dirty="0"/>
              <a:t> ( tax ) ); </a:t>
            </a:r>
          </a:p>
          <a:p>
            <a:pPr marL="457200" indent="-457200">
              <a:lnSpc>
                <a:spcPct val="120000"/>
              </a:lnSpc>
              <a:spcBef>
                <a:spcPts val="0"/>
              </a:spcBef>
              <a:buFont typeface="+mj-lt"/>
              <a:buAutoNum type="arabicPeriod"/>
            </a:pPr>
            <a:r>
              <a:rPr lang="en-US" dirty="0"/>
              <a:t>    </a:t>
            </a:r>
            <a:r>
              <a:rPr lang="en-US" dirty="0" err="1"/>
              <a:t>System.out.println</a:t>
            </a:r>
            <a:r>
              <a:rPr lang="en-US" dirty="0"/>
              <a:t> ( "</a:t>
            </a:r>
            <a:r>
              <a:rPr lang="en-US" dirty="0" err="1"/>
              <a:t>Tax+Total</a:t>
            </a:r>
            <a:r>
              <a:rPr lang="en-US" dirty="0"/>
              <a:t>: " + </a:t>
            </a:r>
            <a:r>
              <a:rPr lang="en-US" dirty="0" err="1"/>
              <a:t>numberFormat.format</a:t>
            </a:r>
            <a:r>
              <a:rPr lang="en-US" dirty="0"/>
              <a:t> ( </a:t>
            </a:r>
            <a:r>
              <a:rPr lang="en-US" dirty="0" err="1"/>
              <a:t>taxedTotal</a:t>
            </a:r>
            <a:r>
              <a:rPr lang="en-US" dirty="0"/>
              <a:t> ) ); </a:t>
            </a:r>
          </a:p>
          <a:p>
            <a:pPr marL="457200" indent="-457200">
              <a:lnSpc>
                <a:spcPct val="120000"/>
              </a:lnSpc>
              <a:spcBef>
                <a:spcPts val="0"/>
              </a:spcBef>
              <a:buFont typeface="+mj-lt"/>
              <a:buAutoNum type="arabicPeriod"/>
            </a:pPr>
            <a:r>
              <a:rPr lang="en-US" dirty="0"/>
              <a:t>    return </a:t>
            </a:r>
            <a:r>
              <a:rPr lang="en-US" dirty="0" err="1"/>
              <a:t>taxedTotal</a:t>
            </a:r>
            <a:r>
              <a:rPr lang="en-US" dirty="0"/>
              <a:t>;</a:t>
            </a:r>
          </a:p>
          <a:p>
            <a:pPr marL="457200" indent="-457200">
              <a:lnSpc>
                <a:spcPct val="120000"/>
              </a:lnSpc>
              <a:spcBef>
                <a:spcPts val="0"/>
              </a:spcBef>
              <a:buFont typeface="+mj-lt"/>
              <a:buAutoNum type="arabicPeriod"/>
            </a:pPr>
            <a:r>
              <a:rPr lang="en-US" dirty="0"/>
              <a:t>  } </a:t>
            </a:r>
          </a:p>
          <a:p>
            <a:pPr marL="457200" indent="-457200">
              <a:lnSpc>
                <a:spcPct val="120000"/>
              </a:lnSpc>
              <a:spcBef>
                <a:spcPts val="0"/>
              </a:spcBef>
              <a:buFont typeface="+mj-lt"/>
              <a:buAutoNum type="arabicPeriod"/>
            </a:pPr>
            <a:r>
              <a:rPr lang="en-US" dirty="0"/>
              <a:t>}</a:t>
            </a:r>
          </a:p>
        </p:txBody>
      </p:sp>
      <p:sp>
        <p:nvSpPr>
          <p:cNvPr id="4" name="Footer Placeholder 3"/>
          <p:cNvSpPr>
            <a:spLocks noGrp="1"/>
          </p:cNvSpPr>
          <p:nvPr>
            <p:ph type="ftr" sz="quarter" idx="11"/>
          </p:nvPr>
        </p:nvSpPr>
        <p:spPr/>
        <p:txBody>
          <a:bodyPr/>
          <a:lstStyle/>
          <a:p>
            <a:r>
              <a:rPr lang="sk-SK"/>
              <a:t>© 2023 Keith A. Pray</a:t>
            </a:r>
            <a:endParaRPr lang="en-US"/>
          </a:p>
        </p:txBody>
      </p:sp>
      <p:sp>
        <p:nvSpPr>
          <p:cNvPr id="8" name="TextBox 7"/>
          <p:cNvSpPr txBox="1"/>
          <p:nvPr/>
        </p:nvSpPr>
        <p:spPr>
          <a:xfrm>
            <a:off x="4565194" y="1444365"/>
            <a:ext cx="4343400" cy="1446550"/>
          </a:xfrm>
          <a:prstGeom prst="rect">
            <a:avLst/>
          </a:prstGeom>
          <a:noFill/>
        </p:spPr>
        <p:txBody>
          <a:bodyPr wrap="square" rtlCol="0" anchor="t" anchorCtr="0">
            <a:spAutoFit/>
          </a:bodyPr>
          <a:lstStyle/>
          <a:p>
            <a:pPr algn="l"/>
            <a:r>
              <a:rPr lang="en-US" sz="6600" dirty="0">
                <a:solidFill>
                  <a:srgbClr val="000000"/>
                </a:solidFill>
              </a:rPr>
              <a:t>}</a:t>
            </a:r>
            <a:r>
              <a:rPr lang="en-US" sz="8800" dirty="0">
                <a:solidFill>
                  <a:srgbClr val="000000"/>
                </a:solidFill>
              </a:rPr>
              <a:t> </a:t>
            </a:r>
            <a:r>
              <a:rPr lang="en-US" sz="3200" dirty="0">
                <a:solidFill>
                  <a:srgbClr val="000000"/>
                </a:solidFill>
              </a:rPr>
              <a:t>Lines of interest</a:t>
            </a:r>
          </a:p>
        </p:txBody>
      </p:sp>
      <p:sp>
        <p:nvSpPr>
          <p:cNvPr id="5" name="Slide Number Placeholder 4"/>
          <p:cNvSpPr>
            <a:spLocks noGrp="1"/>
          </p:cNvSpPr>
          <p:nvPr>
            <p:ph type="sldNum" sz="quarter" idx="12"/>
          </p:nvPr>
        </p:nvSpPr>
        <p:spPr/>
        <p:txBody>
          <a:bodyPr/>
          <a:lstStyle/>
          <a:p>
            <a:fld id="{A2A17EAB-8B51-5C40-8776-6683E51FA7A0}" type="slidenum">
              <a:rPr lang="en-US" smtClean="0"/>
              <a:t>12</a:t>
            </a:fld>
            <a:endParaRPr lang="en-US"/>
          </a:p>
        </p:txBody>
      </p:sp>
    </p:spTree>
    <p:extLst>
      <p:ext uri="{BB962C8B-B14F-4D97-AF65-F5344CB8AC3E}">
        <p14:creationId xmlns:p14="http://schemas.microsoft.com/office/powerpoint/2010/main" val="35748001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2270667"/>
            <a:ext cx="9144000" cy="320194"/>
          </a:xfrm>
          <a:prstGeom prst="rect">
            <a:avLst/>
          </a:prstGeom>
          <a:solidFill>
            <a:schemeClr val="bg1">
              <a:alpha val="24000"/>
            </a:schemeClr>
          </a:solidFill>
          <a:ln w="9525">
            <a:solidFill>
              <a:schemeClr val="bg1"/>
            </a:solidFill>
            <a:miter lim="800000"/>
            <a:headEnd/>
            <a:tailEnd/>
          </a:ln>
        </p:spPr>
        <p:txBody>
          <a:bodyPr wrap="none" anchor="ctr">
            <a:prstTxWarp prst="textNoShape">
              <a:avLst/>
            </a:prstTxWarp>
          </a:bodyPr>
          <a:lstStyle/>
          <a:p>
            <a:endParaRPr lang="en-US"/>
          </a:p>
        </p:txBody>
      </p:sp>
      <p:sp>
        <p:nvSpPr>
          <p:cNvPr id="6" name="Title 5"/>
          <p:cNvSpPr>
            <a:spLocks noGrp="1"/>
          </p:cNvSpPr>
          <p:nvPr>
            <p:ph type="title"/>
          </p:nvPr>
        </p:nvSpPr>
        <p:spPr/>
        <p:txBody>
          <a:bodyPr/>
          <a:lstStyle/>
          <a:p>
            <a:r>
              <a:rPr lang="en-US" dirty="0"/>
              <a:t>Overview</a:t>
            </a:r>
          </a:p>
        </p:txBody>
      </p:sp>
      <p:sp>
        <p:nvSpPr>
          <p:cNvPr id="7" name="Content Placeholder 6"/>
          <p:cNvSpPr>
            <a:spLocks noGrp="1"/>
          </p:cNvSpPr>
          <p:nvPr>
            <p:ph idx="1"/>
          </p:nvPr>
        </p:nvSpPr>
        <p:spPr/>
        <p:txBody>
          <a:bodyPr/>
          <a:lstStyle/>
          <a:p>
            <a:pPr marL="457200" indent="-457200">
              <a:buFont typeface="+mj-lt"/>
              <a:buAutoNum type="arabicPeriod"/>
            </a:pPr>
            <a:r>
              <a:rPr lang="en-US" dirty="0"/>
              <a:t>Review</a:t>
            </a:r>
          </a:p>
          <a:p>
            <a:pPr marL="457200" indent="-457200">
              <a:buFont typeface="+mj-lt"/>
              <a:buAutoNum type="arabicPeriod"/>
            </a:pPr>
            <a:r>
              <a:rPr lang="en-US" dirty="0"/>
              <a:t>Assignment</a:t>
            </a:r>
          </a:p>
          <a:p>
            <a:pPr marL="457200" indent="-457200">
              <a:buFont typeface="+mj-lt"/>
              <a:buAutoNum type="arabicPeriod"/>
            </a:pPr>
            <a:r>
              <a:rPr lang="en-US" dirty="0"/>
              <a:t>Students Present</a:t>
            </a:r>
          </a:p>
        </p:txBody>
      </p:sp>
      <p:sp>
        <p:nvSpPr>
          <p:cNvPr id="4" name="Footer Placeholder 3"/>
          <p:cNvSpPr>
            <a:spLocks noGrp="1"/>
          </p:cNvSpPr>
          <p:nvPr>
            <p:ph type="ftr" sz="quarter" idx="11"/>
          </p:nvPr>
        </p:nvSpPr>
        <p:spPr/>
        <p:txBody>
          <a:bodyPr/>
          <a:lstStyle/>
          <a:p>
            <a:r>
              <a:rPr lang="sk-SK"/>
              <a:t>© 2023 Keith A. Pray</a:t>
            </a:r>
            <a:endParaRPr lang="en-US"/>
          </a:p>
        </p:txBody>
      </p:sp>
      <p:sp>
        <p:nvSpPr>
          <p:cNvPr id="2" name="Slide Number Placeholder 1"/>
          <p:cNvSpPr>
            <a:spLocks noGrp="1"/>
          </p:cNvSpPr>
          <p:nvPr>
            <p:ph type="sldNum" sz="quarter" idx="12"/>
          </p:nvPr>
        </p:nvSpPr>
        <p:spPr/>
        <p:txBody>
          <a:bodyPr/>
          <a:lstStyle/>
          <a:p>
            <a:fld id="{A2A17EAB-8B51-5C40-8776-6683E51FA7A0}" type="slidenum">
              <a:rPr lang="en-US" smtClean="0"/>
              <a:t>13</a:t>
            </a:fld>
            <a:endParaRPr lang="en-US"/>
          </a:p>
        </p:txBody>
      </p:sp>
    </p:spTree>
    <p:extLst>
      <p:ext uri="{BB962C8B-B14F-4D97-AF65-F5344CB8AC3E}">
        <p14:creationId xmlns:p14="http://schemas.microsoft.com/office/powerpoint/2010/main" val="1586486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4D9C-AE86-E14D-BE53-A2EF34300D01}"/>
              </a:ext>
            </a:extLst>
          </p:cNvPr>
          <p:cNvSpPr>
            <a:spLocks noGrp="1"/>
          </p:cNvSpPr>
          <p:nvPr>
            <p:ph type="title"/>
          </p:nvPr>
        </p:nvSpPr>
        <p:spPr/>
        <p:txBody>
          <a:bodyPr/>
          <a:lstStyle/>
          <a:p>
            <a:r>
              <a:rPr lang="en-US" dirty="0"/>
              <a:t>Forensics AI</a:t>
            </a:r>
          </a:p>
        </p:txBody>
      </p:sp>
      <p:sp>
        <p:nvSpPr>
          <p:cNvPr id="3" name="Text Placeholder 2">
            <a:extLst>
              <a:ext uri="{FF2B5EF4-FFF2-40B4-BE49-F238E27FC236}">
                <a16:creationId xmlns:a16="http://schemas.microsoft.com/office/drawing/2014/main" id="{FF1992AE-DEBA-C041-8327-4AC1FB130AE9}"/>
              </a:ext>
            </a:extLst>
          </p:cNvPr>
          <p:cNvSpPr>
            <a:spLocks noGrp="1"/>
          </p:cNvSpPr>
          <p:nvPr>
            <p:ph type="body" idx="1"/>
          </p:nvPr>
        </p:nvSpPr>
        <p:spPr/>
        <p:txBody>
          <a:bodyPr/>
          <a:lstStyle/>
          <a:p>
            <a:r>
              <a:rPr lang="en-US" dirty="0"/>
              <a:t>Pranav Jain</a:t>
            </a:r>
          </a:p>
        </p:txBody>
      </p:sp>
      <p:sp>
        <p:nvSpPr>
          <p:cNvPr id="4" name="Footer Placeholder 3">
            <a:extLst>
              <a:ext uri="{FF2B5EF4-FFF2-40B4-BE49-F238E27FC236}">
                <a16:creationId xmlns:a16="http://schemas.microsoft.com/office/drawing/2014/main" id="{373A31F2-FBFC-2C43-802D-1D451EE68E8A}"/>
              </a:ext>
            </a:extLst>
          </p:cNvPr>
          <p:cNvSpPr>
            <a:spLocks noGrp="1"/>
          </p:cNvSpPr>
          <p:nvPr>
            <p:ph type="ftr" sz="quarter" idx="11"/>
          </p:nvPr>
        </p:nvSpPr>
        <p:spPr/>
        <p:txBody>
          <a:bodyPr/>
          <a:lstStyle/>
          <a:p>
            <a:r>
              <a:rPr lang="sk-SK">
                <a:solidFill>
                  <a:prstClr val="white"/>
                </a:solidFill>
                <a:latin typeface="Cambria"/>
              </a:rPr>
              <a:t>© 2024 Keith A. Pray</a:t>
            </a:r>
            <a:endParaRPr lang="en-US">
              <a:solidFill>
                <a:prstClr val="white"/>
              </a:solidFill>
              <a:latin typeface="Cambria"/>
            </a:endParaRPr>
          </a:p>
        </p:txBody>
      </p:sp>
      <p:sp>
        <p:nvSpPr>
          <p:cNvPr id="5" name="Slide Number Placeholder 4">
            <a:extLst>
              <a:ext uri="{FF2B5EF4-FFF2-40B4-BE49-F238E27FC236}">
                <a16:creationId xmlns:a16="http://schemas.microsoft.com/office/drawing/2014/main" id="{5CB4B1B5-09B5-5844-A1D0-76C23D2CA987}"/>
              </a:ext>
            </a:extLst>
          </p:cNvPr>
          <p:cNvSpPr>
            <a:spLocks noGrp="1"/>
          </p:cNvSpPr>
          <p:nvPr>
            <p:ph type="sldNum" sz="quarter" idx="12"/>
          </p:nvPr>
        </p:nvSpPr>
        <p:spPr/>
        <p:txBody>
          <a:bodyPr/>
          <a:lstStyle/>
          <a:p>
            <a:pPr defTabSz="457189"/>
            <a:fld id="{A2A17EAB-8B51-5C40-8776-6683E51FA7A0}" type="slidenum">
              <a:rPr lang="en-US">
                <a:solidFill>
                  <a:prstClr val="white"/>
                </a:solidFill>
                <a:latin typeface="Cambria"/>
              </a:rPr>
              <a:pPr defTabSz="457189"/>
              <a:t>14</a:t>
            </a:fld>
            <a:endParaRPr lang="en-US">
              <a:solidFill>
                <a:prstClr val="white"/>
              </a:solidFill>
              <a:latin typeface="Cambria"/>
            </a:endParaRPr>
          </a:p>
        </p:txBody>
      </p:sp>
    </p:spTree>
    <p:extLst>
      <p:ext uri="{BB962C8B-B14F-4D97-AF65-F5344CB8AC3E}">
        <p14:creationId xmlns:p14="http://schemas.microsoft.com/office/powerpoint/2010/main" val="11290122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Public safety video and image analysis</a:t>
            </a:r>
          </a:p>
        </p:txBody>
      </p:sp>
      <p:sp>
        <p:nvSpPr>
          <p:cNvPr id="3" name="Content Placeholder 2"/>
          <p:cNvSpPr>
            <a:spLocks noGrp="1"/>
          </p:cNvSpPr>
          <p:nvPr>
            <p:ph sz="half" idx="1"/>
          </p:nvPr>
        </p:nvSpPr>
        <p:spPr/>
        <p:txBody>
          <a:bodyPr>
            <a:normAutofit/>
          </a:bodyPr>
          <a:lstStyle/>
          <a:p>
            <a:r>
              <a:rPr lang="en-US" dirty="0"/>
              <a:t>“Very labor-intensive”, prone to human error due to huge amounts of information [1]</a:t>
            </a:r>
          </a:p>
          <a:p>
            <a:endParaRPr lang="en-US" dirty="0"/>
          </a:p>
          <a:p>
            <a:r>
              <a:rPr lang="en-US" dirty="0"/>
              <a:t>AI: identify faces, weapons, license plates, etc. [1]</a:t>
            </a:r>
          </a:p>
          <a:p>
            <a:endParaRPr lang="en-US" dirty="0"/>
          </a:p>
          <a:p>
            <a:r>
              <a:rPr lang="en-US" dirty="0"/>
              <a:t>Helpful for analyzing people’s behavior [1][6]</a:t>
            </a:r>
          </a:p>
        </p:txBody>
      </p:sp>
      <p:sp>
        <p:nvSpPr>
          <p:cNvPr id="5" name="Footer Placeholder 4"/>
          <p:cNvSpPr>
            <a:spLocks noGrp="1"/>
          </p:cNvSpPr>
          <p:nvPr>
            <p:ph type="ftr" sz="quarter" idx="11"/>
          </p:nvPr>
        </p:nvSpPr>
        <p:spPr/>
        <p:txBody>
          <a:bodyPr/>
          <a:lstStyle/>
          <a:p>
            <a:r>
              <a:rPr lang="sk-SK">
                <a:solidFill>
                  <a:prstClr val="white"/>
                </a:solidFill>
                <a:latin typeface="Cambria"/>
              </a:rPr>
              <a:t>© 2024 Keith A. Pray</a:t>
            </a:r>
            <a:endParaRPr lang="en-US" dirty="0">
              <a:solidFill>
                <a:prstClr val="white"/>
              </a:solidFill>
              <a:latin typeface="Cambria"/>
            </a:endParaRPr>
          </a:p>
        </p:txBody>
      </p:sp>
      <p:sp>
        <p:nvSpPr>
          <p:cNvPr id="6" name="Slide Number Placeholder 5"/>
          <p:cNvSpPr>
            <a:spLocks noGrp="1"/>
          </p:cNvSpPr>
          <p:nvPr>
            <p:ph type="sldNum" sz="quarter" idx="12"/>
          </p:nvPr>
        </p:nvSpPr>
        <p:spPr/>
        <p:txBody>
          <a:bodyPr/>
          <a:lstStyle/>
          <a:p>
            <a:pPr defTabSz="457189"/>
            <a:fld id="{A2A17EAB-8B51-5C40-8776-6683E51FA7A0}" type="slidenum">
              <a:rPr lang="en-US">
                <a:solidFill>
                  <a:prstClr val="white"/>
                </a:solidFill>
                <a:latin typeface="Cambria"/>
              </a:rPr>
              <a:pPr defTabSz="457189"/>
              <a:t>15</a:t>
            </a:fld>
            <a:endParaRPr lang="en-US">
              <a:solidFill>
                <a:prstClr val="white"/>
              </a:solidFill>
              <a:latin typeface="Cambria"/>
            </a:endParaRPr>
          </a:p>
        </p:txBody>
      </p:sp>
      <p:sp>
        <p:nvSpPr>
          <p:cNvPr id="7" name="TextBox 6"/>
          <p:cNvSpPr txBox="1"/>
          <p:nvPr/>
        </p:nvSpPr>
        <p:spPr>
          <a:xfrm>
            <a:off x="6847114" y="372337"/>
            <a:ext cx="2179682" cy="307777"/>
          </a:xfrm>
          <a:prstGeom prst="rect">
            <a:avLst/>
          </a:prstGeom>
          <a:noFill/>
        </p:spPr>
        <p:txBody>
          <a:bodyPr wrap="square" rtlCol="0">
            <a:spAutoFit/>
          </a:bodyPr>
          <a:lstStyle/>
          <a:p>
            <a:pPr algn="r" defTabSz="457189"/>
            <a:r>
              <a:rPr lang="en-US" sz="1400" dirty="0">
                <a:solidFill>
                  <a:prstClr val="white"/>
                </a:solidFill>
                <a:latin typeface="Cambria"/>
              </a:rPr>
              <a:t>Pranav Jain</a:t>
            </a:r>
          </a:p>
        </p:txBody>
      </p:sp>
      <p:pic>
        <p:nvPicPr>
          <p:cNvPr id="8" name="Picture 7" descr="A person driving a car&#10;&#10;Description automatically generated">
            <a:extLst>
              <a:ext uri="{FF2B5EF4-FFF2-40B4-BE49-F238E27FC236}">
                <a16:creationId xmlns:a16="http://schemas.microsoft.com/office/drawing/2014/main" id="{E5C3906F-DC6F-365A-6067-2188E2F0BC70}"/>
              </a:ext>
            </a:extLst>
          </p:cNvPr>
          <p:cNvPicPr>
            <a:picLocks noChangeAspect="1"/>
          </p:cNvPicPr>
          <p:nvPr/>
        </p:nvPicPr>
        <p:blipFill>
          <a:blip r:embed="rId3"/>
          <a:stretch>
            <a:fillRect/>
          </a:stretch>
        </p:blipFill>
        <p:spPr>
          <a:xfrm>
            <a:off x="4754880" y="1371600"/>
            <a:ext cx="3733800" cy="2819400"/>
          </a:xfrm>
          <a:prstGeom prst="rect">
            <a:avLst/>
          </a:prstGeom>
        </p:spPr>
      </p:pic>
    </p:spTree>
    <p:extLst>
      <p:ext uri="{BB962C8B-B14F-4D97-AF65-F5344CB8AC3E}">
        <p14:creationId xmlns:p14="http://schemas.microsoft.com/office/powerpoint/2010/main" val="31101880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Public safety video and image analysis</a:t>
            </a:r>
          </a:p>
        </p:txBody>
      </p:sp>
      <p:sp>
        <p:nvSpPr>
          <p:cNvPr id="3" name="Content Placeholder 2"/>
          <p:cNvSpPr>
            <a:spLocks noGrp="1"/>
          </p:cNvSpPr>
          <p:nvPr>
            <p:ph sz="half" idx="1"/>
          </p:nvPr>
        </p:nvSpPr>
        <p:spPr/>
        <p:txBody>
          <a:bodyPr>
            <a:normAutofit/>
          </a:bodyPr>
          <a:lstStyle/>
          <a:p>
            <a:r>
              <a:rPr lang="en-US" dirty="0"/>
              <a:t>“Very labor-intensive”, prone to human error due to huge amounts of information [1]</a:t>
            </a:r>
          </a:p>
          <a:p>
            <a:endParaRPr lang="en-US" dirty="0"/>
          </a:p>
          <a:p>
            <a:r>
              <a:rPr lang="en-US" dirty="0"/>
              <a:t>AI: identify faces, weapons, license plates, etc. [1]</a:t>
            </a:r>
          </a:p>
          <a:p>
            <a:endParaRPr lang="en-US" dirty="0"/>
          </a:p>
          <a:p>
            <a:r>
              <a:rPr lang="en-US" dirty="0"/>
              <a:t>Helpful for analyzing people’s behavior [1][6]</a:t>
            </a:r>
          </a:p>
        </p:txBody>
      </p:sp>
      <p:sp>
        <p:nvSpPr>
          <p:cNvPr id="5" name="Footer Placeholder 4"/>
          <p:cNvSpPr>
            <a:spLocks noGrp="1"/>
          </p:cNvSpPr>
          <p:nvPr>
            <p:ph type="ftr" sz="quarter" idx="11"/>
          </p:nvPr>
        </p:nvSpPr>
        <p:spPr/>
        <p:txBody>
          <a:bodyPr/>
          <a:lstStyle/>
          <a:p>
            <a:r>
              <a:rPr lang="sk-SK">
                <a:solidFill>
                  <a:prstClr val="white"/>
                </a:solidFill>
                <a:latin typeface="Cambria"/>
              </a:rPr>
              <a:t>© 2024 Keith A. Pray</a:t>
            </a:r>
            <a:endParaRPr lang="en-US" dirty="0">
              <a:solidFill>
                <a:prstClr val="white"/>
              </a:solidFill>
              <a:latin typeface="Cambria"/>
            </a:endParaRPr>
          </a:p>
        </p:txBody>
      </p:sp>
      <p:sp>
        <p:nvSpPr>
          <p:cNvPr id="6" name="Slide Number Placeholder 5"/>
          <p:cNvSpPr>
            <a:spLocks noGrp="1"/>
          </p:cNvSpPr>
          <p:nvPr>
            <p:ph type="sldNum" sz="quarter" idx="12"/>
          </p:nvPr>
        </p:nvSpPr>
        <p:spPr/>
        <p:txBody>
          <a:bodyPr/>
          <a:lstStyle/>
          <a:p>
            <a:pPr defTabSz="457189"/>
            <a:fld id="{A2A17EAB-8B51-5C40-8776-6683E51FA7A0}" type="slidenum">
              <a:rPr lang="en-US">
                <a:solidFill>
                  <a:prstClr val="white"/>
                </a:solidFill>
                <a:latin typeface="Cambria"/>
              </a:rPr>
              <a:pPr defTabSz="457189"/>
              <a:t>16</a:t>
            </a:fld>
            <a:endParaRPr lang="en-US">
              <a:solidFill>
                <a:prstClr val="white"/>
              </a:solidFill>
              <a:latin typeface="Cambria"/>
            </a:endParaRPr>
          </a:p>
        </p:txBody>
      </p:sp>
      <p:sp>
        <p:nvSpPr>
          <p:cNvPr id="7" name="TextBox 6"/>
          <p:cNvSpPr txBox="1"/>
          <p:nvPr/>
        </p:nvSpPr>
        <p:spPr>
          <a:xfrm>
            <a:off x="6847114" y="372337"/>
            <a:ext cx="2179682" cy="307777"/>
          </a:xfrm>
          <a:prstGeom prst="rect">
            <a:avLst/>
          </a:prstGeom>
          <a:noFill/>
        </p:spPr>
        <p:txBody>
          <a:bodyPr wrap="square" rtlCol="0">
            <a:spAutoFit/>
          </a:bodyPr>
          <a:lstStyle/>
          <a:p>
            <a:pPr algn="r" defTabSz="457189"/>
            <a:r>
              <a:rPr lang="en-US" sz="1400" dirty="0">
                <a:solidFill>
                  <a:prstClr val="white"/>
                </a:solidFill>
                <a:latin typeface="Cambria"/>
              </a:rPr>
              <a:t>Pranav Jain</a:t>
            </a:r>
          </a:p>
        </p:txBody>
      </p:sp>
      <p:sp>
        <p:nvSpPr>
          <p:cNvPr id="14" name="TextBox 13">
            <a:extLst>
              <a:ext uri="{FF2B5EF4-FFF2-40B4-BE49-F238E27FC236}">
                <a16:creationId xmlns:a16="http://schemas.microsoft.com/office/drawing/2014/main" id="{7B50968B-F4F6-9351-481E-33B94E7E06E2}"/>
              </a:ext>
            </a:extLst>
          </p:cNvPr>
          <p:cNvSpPr txBox="1"/>
          <p:nvPr/>
        </p:nvSpPr>
        <p:spPr>
          <a:xfrm>
            <a:off x="4724400" y="4157859"/>
            <a:ext cx="3733799" cy="300082"/>
          </a:xfrm>
          <a:prstGeom prst="rect">
            <a:avLst/>
          </a:prstGeom>
          <a:noFill/>
        </p:spPr>
        <p:txBody>
          <a:bodyPr wrap="square">
            <a:spAutoFit/>
          </a:bodyPr>
          <a:lstStyle/>
          <a:p>
            <a:pPr algn="ctr"/>
            <a:r>
              <a:rPr lang="en-GB" sz="1350" dirty="0"/>
              <a:t>Did you notice the gun? [4]</a:t>
            </a:r>
          </a:p>
        </p:txBody>
      </p:sp>
      <p:pic>
        <p:nvPicPr>
          <p:cNvPr id="1026" name="Picture 2" descr="figure 2">
            <a:extLst>
              <a:ext uri="{FF2B5EF4-FFF2-40B4-BE49-F238E27FC236}">
                <a16:creationId xmlns:a16="http://schemas.microsoft.com/office/drawing/2014/main" id="{92AE1398-8303-B03F-75AF-7E9FBB4CC3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4880" y="1371600"/>
            <a:ext cx="3733799" cy="2805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0421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Public safety video and image analysis</a:t>
            </a:r>
          </a:p>
        </p:txBody>
      </p:sp>
      <p:sp>
        <p:nvSpPr>
          <p:cNvPr id="3" name="Content Placeholder 2"/>
          <p:cNvSpPr>
            <a:spLocks noGrp="1"/>
          </p:cNvSpPr>
          <p:nvPr>
            <p:ph sz="half" idx="1"/>
          </p:nvPr>
        </p:nvSpPr>
        <p:spPr/>
        <p:txBody>
          <a:bodyPr>
            <a:normAutofit lnSpcReduction="10000"/>
          </a:bodyPr>
          <a:lstStyle/>
          <a:p>
            <a:r>
              <a:rPr lang="en-US" dirty="0"/>
              <a:t>Very labor-intensive, prone to human error due to huge amounts of information. [1]</a:t>
            </a:r>
          </a:p>
          <a:p>
            <a:endParaRPr lang="en-US" dirty="0"/>
          </a:p>
          <a:p>
            <a:r>
              <a:rPr lang="en-US" dirty="0"/>
              <a:t>AI could help to identify faces, weapons and other objects like license plates. [1]</a:t>
            </a:r>
          </a:p>
          <a:p>
            <a:endParaRPr lang="en-US" dirty="0"/>
          </a:p>
          <a:p>
            <a:r>
              <a:rPr lang="en-US" dirty="0"/>
              <a:t>Helpful for analyzing people’s behavior, doing disaster assessment, etc.</a:t>
            </a:r>
          </a:p>
        </p:txBody>
      </p:sp>
      <p:sp>
        <p:nvSpPr>
          <p:cNvPr id="5" name="Footer Placeholder 4"/>
          <p:cNvSpPr>
            <a:spLocks noGrp="1"/>
          </p:cNvSpPr>
          <p:nvPr>
            <p:ph type="ftr" sz="quarter" idx="11"/>
          </p:nvPr>
        </p:nvSpPr>
        <p:spPr/>
        <p:txBody>
          <a:bodyPr/>
          <a:lstStyle/>
          <a:p>
            <a:r>
              <a:rPr lang="sk-SK">
                <a:solidFill>
                  <a:prstClr val="white"/>
                </a:solidFill>
                <a:latin typeface="Cambria"/>
              </a:rPr>
              <a:t>© 2024 Keith A. Pray</a:t>
            </a:r>
            <a:endParaRPr lang="en-US" dirty="0">
              <a:solidFill>
                <a:prstClr val="white"/>
              </a:solidFill>
              <a:latin typeface="Cambria"/>
            </a:endParaRPr>
          </a:p>
        </p:txBody>
      </p:sp>
      <p:sp>
        <p:nvSpPr>
          <p:cNvPr id="6" name="Slide Number Placeholder 5"/>
          <p:cNvSpPr>
            <a:spLocks noGrp="1"/>
          </p:cNvSpPr>
          <p:nvPr>
            <p:ph type="sldNum" sz="quarter" idx="12"/>
          </p:nvPr>
        </p:nvSpPr>
        <p:spPr/>
        <p:txBody>
          <a:bodyPr/>
          <a:lstStyle/>
          <a:p>
            <a:pPr defTabSz="457189"/>
            <a:fld id="{A2A17EAB-8B51-5C40-8776-6683E51FA7A0}" type="slidenum">
              <a:rPr lang="en-US">
                <a:solidFill>
                  <a:prstClr val="white"/>
                </a:solidFill>
                <a:latin typeface="Cambria"/>
              </a:rPr>
              <a:pPr defTabSz="457189"/>
              <a:t>17</a:t>
            </a:fld>
            <a:endParaRPr lang="en-US">
              <a:solidFill>
                <a:prstClr val="white"/>
              </a:solidFill>
              <a:latin typeface="Cambria"/>
            </a:endParaRPr>
          </a:p>
        </p:txBody>
      </p:sp>
      <p:sp>
        <p:nvSpPr>
          <p:cNvPr id="7" name="TextBox 6"/>
          <p:cNvSpPr txBox="1"/>
          <p:nvPr/>
        </p:nvSpPr>
        <p:spPr>
          <a:xfrm>
            <a:off x="6847114" y="372337"/>
            <a:ext cx="2179682" cy="307777"/>
          </a:xfrm>
          <a:prstGeom prst="rect">
            <a:avLst/>
          </a:prstGeom>
          <a:noFill/>
        </p:spPr>
        <p:txBody>
          <a:bodyPr wrap="square" rtlCol="0">
            <a:spAutoFit/>
          </a:bodyPr>
          <a:lstStyle/>
          <a:p>
            <a:pPr algn="r" defTabSz="457189"/>
            <a:r>
              <a:rPr lang="en-US" sz="1400" dirty="0">
                <a:solidFill>
                  <a:prstClr val="white"/>
                </a:solidFill>
                <a:latin typeface="Cambria"/>
              </a:rPr>
              <a:t>Pranav Jain</a:t>
            </a:r>
          </a:p>
        </p:txBody>
      </p:sp>
      <p:pic>
        <p:nvPicPr>
          <p:cNvPr id="12" name="Test Your Awareness _ Whodunnit_">
            <a:hlinkClick r:id="" action="ppaction://media"/>
            <a:extLst>
              <a:ext uri="{FF2B5EF4-FFF2-40B4-BE49-F238E27FC236}">
                <a16:creationId xmlns:a16="http://schemas.microsoft.com/office/drawing/2014/main" id="{264D277E-712A-8E03-5361-AC0E5484BDF8}"/>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5"/>
          <a:stretch>
            <a:fillRect/>
          </a:stretch>
        </p:blipFill>
        <p:spPr>
          <a:xfrm>
            <a:off x="4724400" y="1359547"/>
            <a:ext cx="3733800" cy="2100263"/>
          </a:xfrm>
        </p:spPr>
      </p:pic>
      <p:sp>
        <p:nvSpPr>
          <p:cNvPr id="14" name="TextBox 13">
            <a:extLst>
              <a:ext uri="{FF2B5EF4-FFF2-40B4-BE49-F238E27FC236}">
                <a16:creationId xmlns:a16="http://schemas.microsoft.com/office/drawing/2014/main" id="{7B50968B-F4F6-9351-481E-33B94E7E06E2}"/>
              </a:ext>
            </a:extLst>
          </p:cNvPr>
          <p:cNvSpPr txBox="1"/>
          <p:nvPr/>
        </p:nvSpPr>
        <p:spPr>
          <a:xfrm>
            <a:off x="4461780" y="3474656"/>
            <a:ext cx="4282168" cy="507831"/>
          </a:xfrm>
          <a:prstGeom prst="rect">
            <a:avLst/>
          </a:prstGeom>
          <a:noFill/>
        </p:spPr>
        <p:txBody>
          <a:bodyPr wrap="square">
            <a:spAutoFit/>
          </a:bodyPr>
          <a:lstStyle/>
          <a:p>
            <a:r>
              <a:rPr lang="en-GB" sz="1350" dirty="0"/>
              <a:t>[4] https://www.youtube.com/watch?v=ubNF9QNEQLA</a:t>
            </a:r>
          </a:p>
        </p:txBody>
      </p:sp>
    </p:spTree>
    <p:extLst>
      <p:ext uri="{BB962C8B-B14F-4D97-AF65-F5344CB8AC3E}">
        <p14:creationId xmlns:p14="http://schemas.microsoft.com/office/powerpoint/2010/main" val="414823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10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DNA analysis</a:t>
            </a:r>
          </a:p>
        </p:txBody>
      </p:sp>
      <p:sp>
        <p:nvSpPr>
          <p:cNvPr id="3" name="Content Placeholder 2"/>
          <p:cNvSpPr>
            <a:spLocks noGrp="1"/>
          </p:cNvSpPr>
          <p:nvPr>
            <p:ph sz="half" idx="1"/>
          </p:nvPr>
        </p:nvSpPr>
        <p:spPr>
          <a:xfrm>
            <a:off x="685800" y="1352551"/>
            <a:ext cx="8229600" cy="3352800"/>
          </a:xfrm>
        </p:spPr>
        <p:txBody>
          <a:bodyPr>
            <a:normAutofit/>
          </a:bodyPr>
          <a:lstStyle/>
          <a:p>
            <a:r>
              <a:rPr lang="en-US" dirty="0"/>
              <a:t>Small amounts of “blood, saliva, semen, and skin cells, can be transferred” when contact is made [1]</a:t>
            </a:r>
          </a:p>
          <a:p>
            <a:endParaRPr lang="en-US" dirty="0"/>
          </a:p>
          <a:p>
            <a:r>
              <a:rPr lang="en-US" dirty="0"/>
              <a:t>Advances in DNA technology makes it possible to detect small traces of DNA [1]</a:t>
            </a:r>
          </a:p>
          <a:p>
            <a:endParaRPr lang="en-US" dirty="0"/>
          </a:p>
          <a:p>
            <a:r>
              <a:rPr lang="en-US" dirty="0"/>
              <a:t>DNA mixture interpretation [1]</a:t>
            </a:r>
          </a:p>
          <a:p>
            <a:endParaRPr lang="en-US" dirty="0"/>
          </a:p>
          <a:p>
            <a:r>
              <a:rPr lang="en-US" dirty="0"/>
              <a:t>Combining “human analysts with data mining and AI algorithms” [1]</a:t>
            </a:r>
          </a:p>
        </p:txBody>
      </p:sp>
      <p:sp>
        <p:nvSpPr>
          <p:cNvPr id="5" name="Footer Placeholder 4"/>
          <p:cNvSpPr>
            <a:spLocks noGrp="1"/>
          </p:cNvSpPr>
          <p:nvPr>
            <p:ph type="ftr" sz="quarter" idx="11"/>
          </p:nvPr>
        </p:nvSpPr>
        <p:spPr/>
        <p:txBody>
          <a:bodyPr/>
          <a:lstStyle/>
          <a:p>
            <a:r>
              <a:rPr lang="sk-SK">
                <a:solidFill>
                  <a:prstClr val="white"/>
                </a:solidFill>
                <a:latin typeface="Cambria"/>
              </a:rPr>
              <a:t>© 2024 Keith A. Pray</a:t>
            </a:r>
            <a:endParaRPr lang="en-US" dirty="0">
              <a:solidFill>
                <a:prstClr val="white"/>
              </a:solidFill>
              <a:latin typeface="Cambria"/>
            </a:endParaRPr>
          </a:p>
        </p:txBody>
      </p:sp>
      <p:sp>
        <p:nvSpPr>
          <p:cNvPr id="6" name="Slide Number Placeholder 5"/>
          <p:cNvSpPr>
            <a:spLocks noGrp="1"/>
          </p:cNvSpPr>
          <p:nvPr>
            <p:ph type="sldNum" sz="quarter" idx="12"/>
          </p:nvPr>
        </p:nvSpPr>
        <p:spPr/>
        <p:txBody>
          <a:bodyPr/>
          <a:lstStyle/>
          <a:p>
            <a:pPr defTabSz="457189"/>
            <a:fld id="{A2A17EAB-8B51-5C40-8776-6683E51FA7A0}" type="slidenum">
              <a:rPr lang="en-US">
                <a:solidFill>
                  <a:prstClr val="white"/>
                </a:solidFill>
                <a:latin typeface="Cambria"/>
              </a:rPr>
              <a:pPr defTabSz="457189"/>
              <a:t>18</a:t>
            </a:fld>
            <a:endParaRPr lang="en-US">
              <a:solidFill>
                <a:prstClr val="white"/>
              </a:solidFill>
              <a:latin typeface="Cambria"/>
            </a:endParaRPr>
          </a:p>
        </p:txBody>
      </p:sp>
      <p:sp>
        <p:nvSpPr>
          <p:cNvPr id="7" name="TextBox 6"/>
          <p:cNvSpPr txBox="1"/>
          <p:nvPr/>
        </p:nvSpPr>
        <p:spPr>
          <a:xfrm>
            <a:off x="6847114" y="372337"/>
            <a:ext cx="2179682" cy="307777"/>
          </a:xfrm>
          <a:prstGeom prst="rect">
            <a:avLst/>
          </a:prstGeom>
          <a:noFill/>
        </p:spPr>
        <p:txBody>
          <a:bodyPr wrap="square" rtlCol="0">
            <a:spAutoFit/>
          </a:bodyPr>
          <a:lstStyle/>
          <a:p>
            <a:pPr algn="r" defTabSz="457189"/>
            <a:r>
              <a:rPr lang="en-US" sz="1400" dirty="0">
                <a:solidFill>
                  <a:prstClr val="white"/>
                </a:solidFill>
                <a:latin typeface="Cambria"/>
              </a:rPr>
              <a:t>Pranav Jain</a:t>
            </a:r>
          </a:p>
        </p:txBody>
      </p:sp>
    </p:spTree>
    <p:extLst>
      <p:ext uri="{BB962C8B-B14F-4D97-AF65-F5344CB8AC3E}">
        <p14:creationId xmlns:p14="http://schemas.microsoft.com/office/powerpoint/2010/main" val="15715836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Gunshot Analysis</a:t>
            </a:r>
          </a:p>
        </p:txBody>
      </p:sp>
      <p:sp>
        <p:nvSpPr>
          <p:cNvPr id="3" name="Content Placeholder 2"/>
          <p:cNvSpPr>
            <a:spLocks noGrp="1"/>
          </p:cNvSpPr>
          <p:nvPr>
            <p:ph sz="half" idx="1"/>
          </p:nvPr>
        </p:nvSpPr>
        <p:spPr/>
        <p:txBody>
          <a:bodyPr/>
          <a:lstStyle/>
          <a:p>
            <a:r>
              <a:rPr lang="en-US" dirty="0"/>
              <a:t>In 2014, more than 30,000 people were shot: 2/3 suicide and 1/3 murder. [2]</a:t>
            </a:r>
          </a:p>
          <a:p>
            <a:r>
              <a:rPr lang="en-US" dirty="0"/>
              <a:t>Lacks background information: “weapon type, bullet type, gunshot trajectory, and shooting distance” [2]</a:t>
            </a:r>
          </a:p>
          <a:p>
            <a:r>
              <a:rPr lang="en-US" dirty="0"/>
              <a:t>AI: give estimations about the background information [2]</a:t>
            </a:r>
          </a:p>
        </p:txBody>
      </p:sp>
      <p:sp>
        <p:nvSpPr>
          <p:cNvPr id="4" name="Content Placeholder 3"/>
          <p:cNvSpPr>
            <a:spLocks noGrp="1"/>
          </p:cNvSpPr>
          <p:nvPr>
            <p:ph sz="half" idx="2"/>
          </p:nvPr>
        </p:nvSpPr>
        <p:spPr>
          <a:xfrm>
            <a:off x="4724400" y="1352551"/>
            <a:ext cx="3733800" cy="2870760"/>
          </a:xfrm>
          <a:ln>
            <a:solidFill>
              <a:schemeClr val="bg1"/>
            </a:solidFill>
          </a:ln>
        </p:spPr>
        <p:txBody>
          <a:bodyPr anchor="ctr"/>
          <a:lstStyle/>
          <a:p>
            <a:pPr marL="0" indent="0" algn="ctr">
              <a:buNone/>
            </a:pPr>
            <a:r>
              <a:rPr lang="en-US" dirty="0"/>
              <a:t>&lt;Graphic as big as will fit&gt;</a:t>
            </a:r>
          </a:p>
        </p:txBody>
      </p:sp>
      <p:sp>
        <p:nvSpPr>
          <p:cNvPr id="5" name="Footer Placeholder 4"/>
          <p:cNvSpPr>
            <a:spLocks noGrp="1"/>
          </p:cNvSpPr>
          <p:nvPr>
            <p:ph type="ftr" sz="quarter" idx="11"/>
          </p:nvPr>
        </p:nvSpPr>
        <p:spPr/>
        <p:txBody>
          <a:bodyPr/>
          <a:lstStyle/>
          <a:p>
            <a:r>
              <a:rPr lang="sk-SK">
                <a:solidFill>
                  <a:prstClr val="white"/>
                </a:solidFill>
                <a:latin typeface="Cambria"/>
              </a:rPr>
              <a:t>© 2024 Keith A. Pray</a:t>
            </a:r>
            <a:endParaRPr lang="en-US" dirty="0">
              <a:solidFill>
                <a:prstClr val="white"/>
              </a:solidFill>
              <a:latin typeface="Cambria"/>
            </a:endParaRPr>
          </a:p>
        </p:txBody>
      </p:sp>
      <p:sp>
        <p:nvSpPr>
          <p:cNvPr id="6" name="Slide Number Placeholder 5"/>
          <p:cNvSpPr>
            <a:spLocks noGrp="1"/>
          </p:cNvSpPr>
          <p:nvPr>
            <p:ph type="sldNum" sz="quarter" idx="12"/>
          </p:nvPr>
        </p:nvSpPr>
        <p:spPr/>
        <p:txBody>
          <a:bodyPr/>
          <a:lstStyle/>
          <a:p>
            <a:pPr defTabSz="457189"/>
            <a:fld id="{A2A17EAB-8B51-5C40-8776-6683E51FA7A0}" type="slidenum">
              <a:rPr lang="en-US">
                <a:solidFill>
                  <a:prstClr val="white"/>
                </a:solidFill>
                <a:latin typeface="Cambria"/>
              </a:rPr>
              <a:pPr defTabSz="457189"/>
              <a:t>19</a:t>
            </a:fld>
            <a:endParaRPr lang="en-US">
              <a:solidFill>
                <a:prstClr val="white"/>
              </a:solidFill>
              <a:latin typeface="Cambria"/>
            </a:endParaRPr>
          </a:p>
        </p:txBody>
      </p:sp>
      <p:sp>
        <p:nvSpPr>
          <p:cNvPr id="7" name="TextBox 6"/>
          <p:cNvSpPr txBox="1"/>
          <p:nvPr/>
        </p:nvSpPr>
        <p:spPr>
          <a:xfrm>
            <a:off x="6847114" y="372337"/>
            <a:ext cx="2179682" cy="307777"/>
          </a:xfrm>
          <a:prstGeom prst="rect">
            <a:avLst/>
          </a:prstGeom>
          <a:noFill/>
        </p:spPr>
        <p:txBody>
          <a:bodyPr wrap="square" rtlCol="0">
            <a:spAutoFit/>
          </a:bodyPr>
          <a:lstStyle/>
          <a:p>
            <a:pPr algn="r" defTabSz="457189"/>
            <a:r>
              <a:rPr lang="en-US" sz="1400" dirty="0">
                <a:solidFill>
                  <a:prstClr val="white"/>
                </a:solidFill>
                <a:latin typeface="Cambria"/>
              </a:rPr>
              <a:t>Pranav Jain</a:t>
            </a:r>
          </a:p>
        </p:txBody>
      </p:sp>
      <p:pic>
        <p:nvPicPr>
          <p:cNvPr id="1026" name="Picture 2">
            <a:extLst>
              <a:ext uri="{FF2B5EF4-FFF2-40B4-BE49-F238E27FC236}">
                <a16:creationId xmlns:a16="http://schemas.microsoft.com/office/drawing/2014/main" id="{D1AD1530-1065-72DC-6709-5ED18D243B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074" b="9765"/>
          <a:stretch/>
        </p:blipFill>
        <p:spPr bwMode="auto">
          <a:xfrm>
            <a:off x="4724400" y="1352551"/>
            <a:ext cx="3733800" cy="287076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7C0BBBE-6ADA-21A1-B3D6-525DA57ABDED}"/>
              </a:ext>
            </a:extLst>
          </p:cNvPr>
          <p:cNvSpPr txBox="1"/>
          <p:nvPr/>
        </p:nvSpPr>
        <p:spPr>
          <a:xfrm>
            <a:off x="4572000" y="4223311"/>
            <a:ext cx="4064431" cy="507831"/>
          </a:xfrm>
          <a:prstGeom prst="rect">
            <a:avLst/>
          </a:prstGeom>
          <a:noFill/>
        </p:spPr>
        <p:txBody>
          <a:bodyPr wrap="square">
            <a:spAutoFit/>
          </a:bodyPr>
          <a:lstStyle/>
          <a:p>
            <a:r>
              <a:rPr lang="en-GB" sz="1350" dirty="0"/>
              <a:t>Rising number of gunshot cases increases the need for accuracy in classification [5]</a:t>
            </a:r>
          </a:p>
        </p:txBody>
      </p:sp>
    </p:spTree>
    <p:extLst>
      <p:ext uri="{BB962C8B-B14F-4D97-AF65-F5344CB8AC3E}">
        <p14:creationId xmlns:p14="http://schemas.microsoft.com/office/powerpoint/2010/main" val="30690939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A4C08A3-2E22-BC41-B6CE-060FE9056722}"/>
              </a:ext>
            </a:extLst>
          </p:cNvPr>
          <p:cNvSpPr>
            <a:spLocks noGrp="1"/>
          </p:cNvSpPr>
          <p:nvPr>
            <p:ph type="ftr" sz="quarter" idx="11"/>
          </p:nvPr>
        </p:nvSpPr>
        <p:spPr/>
        <p:txBody>
          <a:bodyPr/>
          <a:lstStyle/>
          <a:p>
            <a:r>
              <a:rPr lang="sk-SK"/>
              <a:t>© 2023 Keith A. Pray</a:t>
            </a:r>
            <a:endParaRPr lang="en-US"/>
          </a:p>
        </p:txBody>
      </p:sp>
      <p:sp>
        <p:nvSpPr>
          <p:cNvPr id="5" name="Slide Number Placeholder 4">
            <a:extLst>
              <a:ext uri="{FF2B5EF4-FFF2-40B4-BE49-F238E27FC236}">
                <a16:creationId xmlns:a16="http://schemas.microsoft.com/office/drawing/2014/main" id="{A027194A-2C8C-B24C-8508-6E2F814C4AA5}"/>
              </a:ext>
            </a:extLst>
          </p:cNvPr>
          <p:cNvSpPr>
            <a:spLocks noGrp="1"/>
          </p:cNvSpPr>
          <p:nvPr>
            <p:ph type="sldNum" sz="quarter" idx="12"/>
          </p:nvPr>
        </p:nvSpPr>
        <p:spPr/>
        <p:txBody>
          <a:bodyPr/>
          <a:lstStyle/>
          <a:p>
            <a:fld id="{A2A17EAB-8B51-5C40-8776-6683E51FA7A0}" type="slidenum">
              <a:rPr lang="en-US" smtClean="0"/>
              <a:t>2</a:t>
            </a:fld>
            <a:endParaRPr lang="en-US"/>
          </a:p>
        </p:txBody>
      </p:sp>
      <p:pic>
        <p:nvPicPr>
          <p:cNvPr id="6" name="Picture 5">
            <a:extLst>
              <a:ext uri="{FF2B5EF4-FFF2-40B4-BE49-F238E27FC236}">
                <a16:creationId xmlns:a16="http://schemas.microsoft.com/office/drawing/2014/main" id="{F264E5C5-0925-B24B-ADAD-72E709EE4448}"/>
              </a:ext>
            </a:extLst>
          </p:cNvPr>
          <p:cNvPicPr>
            <a:picLocks noChangeAspect="1"/>
          </p:cNvPicPr>
          <p:nvPr/>
        </p:nvPicPr>
        <p:blipFill>
          <a:blip r:embed="rId3"/>
          <a:stretch>
            <a:fillRect/>
          </a:stretch>
        </p:blipFill>
        <p:spPr>
          <a:xfrm>
            <a:off x="1519506" y="320934"/>
            <a:ext cx="6104988" cy="5370739"/>
          </a:xfrm>
          <a:prstGeom prst="rect">
            <a:avLst/>
          </a:prstGeom>
        </p:spPr>
      </p:pic>
      <p:sp>
        <p:nvSpPr>
          <p:cNvPr id="7" name="TextBox 6">
            <a:extLst>
              <a:ext uri="{FF2B5EF4-FFF2-40B4-BE49-F238E27FC236}">
                <a16:creationId xmlns:a16="http://schemas.microsoft.com/office/drawing/2014/main" id="{B4F6EF76-1FC3-DE41-8ABB-F47A1D085C3B}"/>
              </a:ext>
            </a:extLst>
          </p:cNvPr>
          <p:cNvSpPr txBox="1"/>
          <p:nvPr/>
        </p:nvSpPr>
        <p:spPr>
          <a:xfrm rot="16200000">
            <a:off x="5301196" y="2644233"/>
            <a:ext cx="4863581" cy="216982"/>
          </a:xfrm>
          <a:prstGeom prst="rect">
            <a:avLst/>
          </a:prstGeom>
          <a:noFill/>
        </p:spPr>
        <p:txBody>
          <a:bodyPr wrap="square" rtlCol="0">
            <a:spAutoFit/>
          </a:bodyPr>
          <a:lstStyle/>
          <a:p>
            <a:pPr>
              <a:lnSpc>
                <a:spcPct val="90000"/>
              </a:lnSpc>
            </a:pPr>
            <a:r>
              <a:rPr lang="en-US" sz="900" dirty="0"/>
              <a:t>https://cointelegraph.com/storage/uploads/view/5e8f6e0d3a029807dfe181dc3d160cf0.png</a:t>
            </a:r>
          </a:p>
        </p:txBody>
      </p:sp>
    </p:spTree>
    <p:extLst>
      <p:ext uri="{BB962C8B-B14F-4D97-AF65-F5344CB8AC3E}">
        <p14:creationId xmlns:p14="http://schemas.microsoft.com/office/powerpoint/2010/main" val="4419778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Gunshot Analysis</a:t>
            </a:r>
          </a:p>
        </p:txBody>
      </p:sp>
      <p:sp>
        <p:nvSpPr>
          <p:cNvPr id="4" name="Content Placeholder 3"/>
          <p:cNvSpPr>
            <a:spLocks noGrp="1"/>
          </p:cNvSpPr>
          <p:nvPr>
            <p:ph sz="half" idx="2"/>
          </p:nvPr>
        </p:nvSpPr>
        <p:spPr>
          <a:xfrm>
            <a:off x="755477" y="1314449"/>
            <a:ext cx="7937846" cy="3025375"/>
          </a:xfrm>
          <a:ln>
            <a:solidFill>
              <a:schemeClr val="bg1"/>
            </a:solidFill>
          </a:ln>
        </p:spPr>
        <p:txBody>
          <a:bodyPr anchor="ctr"/>
          <a:lstStyle/>
          <a:p>
            <a:pPr marL="0" indent="0" algn="ctr">
              <a:buNone/>
            </a:pPr>
            <a:r>
              <a:rPr lang="en-US" dirty="0"/>
              <a:t>&lt;Graphic as big as will fit&gt;</a:t>
            </a:r>
          </a:p>
        </p:txBody>
      </p:sp>
      <p:sp>
        <p:nvSpPr>
          <p:cNvPr id="5" name="Footer Placeholder 4"/>
          <p:cNvSpPr>
            <a:spLocks noGrp="1"/>
          </p:cNvSpPr>
          <p:nvPr>
            <p:ph type="ftr" sz="quarter" idx="11"/>
          </p:nvPr>
        </p:nvSpPr>
        <p:spPr/>
        <p:txBody>
          <a:bodyPr/>
          <a:lstStyle/>
          <a:p>
            <a:r>
              <a:rPr lang="sk-SK">
                <a:solidFill>
                  <a:prstClr val="white"/>
                </a:solidFill>
                <a:latin typeface="Cambria"/>
              </a:rPr>
              <a:t>© 2024 Keith A. Pray</a:t>
            </a:r>
            <a:endParaRPr lang="en-US" dirty="0">
              <a:solidFill>
                <a:prstClr val="white"/>
              </a:solidFill>
              <a:latin typeface="Cambria"/>
            </a:endParaRPr>
          </a:p>
        </p:txBody>
      </p:sp>
      <p:sp>
        <p:nvSpPr>
          <p:cNvPr id="6" name="Slide Number Placeholder 5"/>
          <p:cNvSpPr>
            <a:spLocks noGrp="1"/>
          </p:cNvSpPr>
          <p:nvPr>
            <p:ph type="sldNum" sz="quarter" idx="12"/>
          </p:nvPr>
        </p:nvSpPr>
        <p:spPr/>
        <p:txBody>
          <a:bodyPr/>
          <a:lstStyle/>
          <a:p>
            <a:pPr defTabSz="457189"/>
            <a:fld id="{A2A17EAB-8B51-5C40-8776-6683E51FA7A0}" type="slidenum">
              <a:rPr lang="en-US">
                <a:solidFill>
                  <a:prstClr val="white"/>
                </a:solidFill>
                <a:latin typeface="Cambria"/>
              </a:rPr>
              <a:pPr defTabSz="457189"/>
              <a:t>20</a:t>
            </a:fld>
            <a:endParaRPr lang="en-US">
              <a:solidFill>
                <a:prstClr val="white"/>
              </a:solidFill>
              <a:latin typeface="Cambria"/>
            </a:endParaRPr>
          </a:p>
        </p:txBody>
      </p:sp>
      <p:sp>
        <p:nvSpPr>
          <p:cNvPr id="7" name="TextBox 6"/>
          <p:cNvSpPr txBox="1"/>
          <p:nvPr/>
        </p:nvSpPr>
        <p:spPr>
          <a:xfrm>
            <a:off x="6847114" y="372337"/>
            <a:ext cx="2179682" cy="307777"/>
          </a:xfrm>
          <a:prstGeom prst="rect">
            <a:avLst/>
          </a:prstGeom>
          <a:noFill/>
        </p:spPr>
        <p:txBody>
          <a:bodyPr wrap="square" rtlCol="0">
            <a:spAutoFit/>
          </a:bodyPr>
          <a:lstStyle/>
          <a:p>
            <a:pPr algn="r" defTabSz="457189"/>
            <a:r>
              <a:rPr lang="en-US" sz="1400" dirty="0">
                <a:solidFill>
                  <a:prstClr val="white"/>
                </a:solidFill>
                <a:latin typeface="Cambria"/>
              </a:rPr>
              <a:t>Pranav Jain</a:t>
            </a:r>
          </a:p>
        </p:txBody>
      </p:sp>
      <p:pic>
        <p:nvPicPr>
          <p:cNvPr id="1026" name="Picture 2">
            <a:extLst>
              <a:ext uri="{FF2B5EF4-FFF2-40B4-BE49-F238E27FC236}">
                <a16:creationId xmlns:a16="http://schemas.microsoft.com/office/drawing/2014/main" id="{D1AD1530-1065-72DC-6709-5ED18D243B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 r="619"/>
          <a:stretch/>
        </p:blipFill>
        <p:spPr bwMode="auto">
          <a:xfrm>
            <a:off x="755477" y="1314450"/>
            <a:ext cx="7937846" cy="302537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FBF9287-392C-BB23-6209-EE3B712F760A}"/>
              </a:ext>
            </a:extLst>
          </p:cNvPr>
          <p:cNvSpPr txBox="1"/>
          <p:nvPr/>
        </p:nvSpPr>
        <p:spPr>
          <a:xfrm>
            <a:off x="755477" y="4339824"/>
            <a:ext cx="7880954" cy="300082"/>
          </a:xfrm>
          <a:prstGeom prst="rect">
            <a:avLst/>
          </a:prstGeom>
          <a:noFill/>
        </p:spPr>
        <p:txBody>
          <a:bodyPr wrap="square">
            <a:spAutoFit/>
          </a:bodyPr>
          <a:lstStyle/>
          <a:p>
            <a:r>
              <a:rPr lang="en-GB" sz="1350" dirty="0"/>
              <a:t>Overlapped signatures of two bullets fired by the same firearm [3] can be detected using AI</a:t>
            </a:r>
          </a:p>
        </p:txBody>
      </p:sp>
    </p:spTree>
    <p:extLst>
      <p:ext uri="{BB962C8B-B14F-4D97-AF65-F5344CB8AC3E}">
        <p14:creationId xmlns:p14="http://schemas.microsoft.com/office/powerpoint/2010/main" val="33962734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 Black box Problem</a:t>
            </a:r>
          </a:p>
        </p:txBody>
      </p:sp>
      <p:sp>
        <p:nvSpPr>
          <p:cNvPr id="4" name="Content Placeholder 3"/>
          <p:cNvSpPr>
            <a:spLocks noGrp="1"/>
          </p:cNvSpPr>
          <p:nvPr>
            <p:ph sz="half" idx="2"/>
          </p:nvPr>
        </p:nvSpPr>
        <p:spPr>
          <a:xfrm>
            <a:off x="1732957" y="1276350"/>
            <a:ext cx="5678084" cy="3063474"/>
          </a:xfrm>
          <a:ln>
            <a:solidFill>
              <a:schemeClr val="bg1"/>
            </a:solidFill>
          </a:ln>
        </p:spPr>
        <p:txBody>
          <a:bodyPr anchor="ctr"/>
          <a:lstStyle/>
          <a:p>
            <a:pPr marL="0" indent="0" algn="ctr">
              <a:buNone/>
            </a:pPr>
            <a:r>
              <a:rPr lang="en-US" dirty="0"/>
              <a:t>&lt;Graphic as big as will fit&gt;</a:t>
            </a:r>
          </a:p>
        </p:txBody>
      </p:sp>
      <p:sp>
        <p:nvSpPr>
          <p:cNvPr id="5" name="Footer Placeholder 4"/>
          <p:cNvSpPr>
            <a:spLocks noGrp="1"/>
          </p:cNvSpPr>
          <p:nvPr>
            <p:ph type="ftr" sz="quarter" idx="11"/>
          </p:nvPr>
        </p:nvSpPr>
        <p:spPr/>
        <p:txBody>
          <a:bodyPr/>
          <a:lstStyle/>
          <a:p>
            <a:r>
              <a:rPr lang="sk-SK">
                <a:solidFill>
                  <a:prstClr val="white"/>
                </a:solidFill>
                <a:latin typeface="Cambria"/>
              </a:rPr>
              <a:t>© 2024 Keith A. Pray</a:t>
            </a:r>
            <a:endParaRPr lang="en-US" dirty="0">
              <a:solidFill>
                <a:prstClr val="white"/>
              </a:solidFill>
              <a:latin typeface="Cambria"/>
            </a:endParaRPr>
          </a:p>
        </p:txBody>
      </p:sp>
      <p:sp>
        <p:nvSpPr>
          <p:cNvPr id="6" name="Slide Number Placeholder 5"/>
          <p:cNvSpPr>
            <a:spLocks noGrp="1"/>
          </p:cNvSpPr>
          <p:nvPr>
            <p:ph type="sldNum" sz="quarter" idx="12"/>
          </p:nvPr>
        </p:nvSpPr>
        <p:spPr/>
        <p:txBody>
          <a:bodyPr/>
          <a:lstStyle/>
          <a:p>
            <a:pPr defTabSz="457189"/>
            <a:fld id="{A2A17EAB-8B51-5C40-8776-6683E51FA7A0}" type="slidenum">
              <a:rPr lang="en-US">
                <a:solidFill>
                  <a:prstClr val="white"/>
                </a:solidFill>
                <a:latin typeface="Cambria"/>
              </a:rPr>
              <a:pPr defTabSz="457189"/>
              <a:t>21</a:t>
            </a:fld>
            <a:endParaRPr lang="en-US">
              <a:solidFill>
                <a:prstClr val="white"/>
              </a:solidFill>
              <a:latin typeface="Cambria"/>
            </a:endParaRPr>
          </a:p>
        </p:txBody>
      </p:sp>
      <p:sp>
        <p:nvSpPr>
          <p:cNvPr id="7" name="TextBox 6"/>
          <p:cNvSpPr txBox="1"/>
          <p:nvPr/>
        </p:nvSpPr>
        <p:spPr>
          <a:xfrm>
            <a:off x="6847114" y="372337"/>
            <a:ext cx="2179682" cy="307777"/>
          </a:xfrm>
          <a:prstGeom prst="rect">
            <a:avLst/>
          </a:prstGeom>
          <a:noFill/>
        </p:spPr>
        <p:txBody>
          <a:bodyPr wrap="square" rtlCol="0">
            <a:spAutoFit/>
          </a:bodyPr>
          <a:lstStyle/>
          <a:p>
            <a:pPr algn="r" defTabSz="457189"/>
            <a:r>
              <a:rPr lang="en-US" sz="1400" dirty="0">
                <a:solidFill>
                  <a:prstClr val="white"/>
                </a:solidFill>
                <a:latin typeface="Cambria"/>
              </a:rPr>
              <a:t>Pranav Jain</a:t>
            </a:r>
          </a:p>
        </p:txBody>
      </p:sp>
      <p:pic>
        <p:nvPicPr>
          <p:cNvPr id="1026" name="Picture 2">
            <a:extLst>
              <a:ext uri="{FF2B5EF4-FFF2-40B4-BE49-F238E27FC236}">
                <a16:creationId xmlns:a16="http://schemas.microsoft.com/office/drawing/2014/main" id="{D1AD1530-1065-72DC-6709-5ED18D243B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591" b="19938"/>
          <a:stretch/>
        </p:blipFill>
        <p:spPr bwMode="auto">
          <a:xfrm>
            <a:off x="1732958" y="1276350"/>
            <a:ext cx="5678084" cy="304358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FBF9287-392C-BB23-6209-EE3B712F760A}"/>
              </a:ext>
            </a:extLst>
          </p:cNvPr>
          <p:cNvSpPr txBox="1"/>
          <p:nvPr/>
        </p:nvSpPr>
        <p:spPr>
          <a:xfrm>
            <a:off x="755477" y="4339824"/>
            <a:ext cx="7880954" cy="507831"/>
          </a:xfrm>
          <a:prstGeom prst="rect">
            <a:avLst/>
          </a:prstGeom>
          <a:noFill/>
        </p:spPr>
        <p:txBody>
          <a:bodyPr wrap="square">
            <a:spAutoFit/>
          </a:bodyPr>
          <a:lstStyle/>
          <a:p>
            <a:r>
              <a:rPr lang="en-GB" sz="1350" dirty="0"/>
              <a:t>“In forensics, where findings may be used in court to determine fault, transparent and auditable decision-making” is a must [7] [8]</a:t>
            </a:r>
          </a:p>
        </p:txBody>
      </p:sp>
    </p:spTree>
    <p:extLst>
      <p:ext uri="{BB962C8B-B14F-4D97-AF65-F5344CB8AC3E}">
        <p14:creationId xmlns:p14="http://schemas.microsoft.com/office/powerpoint/2010/main" val="9009696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148046" y="1053738"/>
            <a:ext cx="8878750" cy="3943458"/>
          </a:xfrm>
        </p:spPr>
        <p:txBody>
          <a:bodyPr vert="horz" lIns="91440" tIns="34289" rIns="68577" bIns="34289" rtlCol="0">
            <a:normAutofit fontScale="62500" lnSpcReduction="20000"/>
          </a:bodyPr>
          <a:lstStyle/>
          <a:p>
            <a:pPr marL="0" indent="0">
              <a:buNone/>
            </a:pPr>
            <a:r>
              <a:rPr lang="en-US" dirty="0"/>
              <a:t>[1] Christopher </a:t>
            </a:r>
            <a:r>
              <a:rPr lang="en-US" dirty="0" err="1"/>
              <a:t>Rigano</a:t>
            </a:r>
            <a:r>
              <a:rPr lang="en-US" dirty="0"/>
              <a:t>, Using Artificial Intelligence to Address Criminal Justice Needs, (National Institute of Justice, October 8, 2018), https://nij.ojp.gov/topics/articles/using-artificial-intelligence-address-criminal-justice-needs (April 6, 2024) </a:t>
            </a:r>
          </a:p>
          <a:p>
            <a:pPr marL="0" indent="0">
              <a:buNone/>
            </a:pPr>
            <a:r>
              <a:rPr lang="en-US" dirty="0"/>
              <a:t>[2] P. Oura, A. </a:t>
            </a:r>
            <a:r>
              <a:rPr lang="en-US" dirty="0" err="1"/>
              <a:t>Junno</a:t>
            </a:r>
            <a:r>
              <a:rPr lang="en-US" dirty="0"/>
              <a:t>, JA. </a:t>
            </a:r>
            <a:r>
              <a:rPr lang="en-US" dirty="0" err="1"/>
              <a:t>Junno</a:t>
            </a:r>
            <a:r>
              <a:rPr lang="en-US" dirty="0"/>
              <a:t>, Deep learning in forensic gunshot wound interpretation—a proof-of-concept study, (National Library of Medicine, April 6, 2021), https://www.ncbi.nlm.nih.gov/pmc/articles/PMC8354947/ (April 6, 2024)</a:t>
            </a:r>
          </a:p>
          <a:p>
            <a:pPr marL="0" indent="0">
              <a:buNone/>
            </a:pPr>
            <a:r>
              <a:rPr lang="en-US" dirty="0"/>
              <a:t>[3] </a:t>
            </a:r>
            <a:r>
              <a:rPr lang="sv-SE" dirty="0"/>
              <a:t>M. Kudonu, M. A. AlShamsi, S. Philip, G. Khokhar, P. B. Hari and N. Singh, </a:t>
            </a:r>
            <a:r>
              <a:rPr lang="en-US" dirty="0"/>
              <a:t>Artificial Intelligence: Future of Firearm Examination, (IEEE, February 21-24, 2022),</a:t>
            </a:r>
            <a:r>
              <a:rPr lang="sv-SE" dirty="0"/>
              <a:t> </a:t>
            </a:r>
            <a:r>
              <a:rPr lang="en-US" dirty="0"/>
              <a:t>https://ieeexplore.ieee.org/stamp/stamp.jsp?tp=&amp;arnumber=9735105 (April 7, 2024)</a:t>
            </a:r>
          </a:p>
          <a:p>
            <a:pPr marL="0" indent="0">
              <a:buNone/>
            </a:pPr>
            <a:r>
              <a:rPr lang="en-US" dirty="0"/>
              <a:t>[4]</a:t>
            </a:r>
            <a:r>
              <a:rPr lang="de-DE" dirty="0"/>
              <a:t> D. J. Simons, M. D. Schlosser</a:t>
            </a:r>
            <a:r>
              <a:rPr lang="en-US" dirty="0"/>
              <a:t>, Inattentional blindness for a gun during a simulated police vehicle stop, (Springer, September 20, 2017), https://doi.org/10.1186/s41235-017-0074-3 (April 8, 2024)</a:t>
            </a:r>
          </a:p>
          <a:p>
            <a:pPr marL="0" indent="0">
              <a:buNone/>
            </a:pPr>
            <a:r>
              <a:rPr lang="en-US" dirty="0"/>
              <a:t>[5] John </a:t>
            </a:r>
            <a:r>
              <a:rPr lang="en-US" dirty="0" err="1"/>
              <a:t>Gramlich</a:t>
            </a:r>
            <a:r>
              <a:rPr lang="en-US" dirty="0"/>
              <a:t>, What the data says about gun deaths in the U.S., (April 26, 2023), https://www.pewresearch.org/short-reads/2023/04/26/what-the-data-says-about-gun-deaths-in-the-u-s/ (April 6, 2024)</a:t>
            </a:r>
          </a:p>
          <a:p>
            <a:pPr marL="0" indent="0">
              <a:buNone/>
            </a:pPr>
            <a:r>
              <a:rPr lang="en-US" dirty="0"/>
              <a:t>[6] </a:t>
            </a:r>
            <a:r>
              <a:rPr lang="en-GB" dirty="0"/>
              <a:t>T. Yoshinaga, Y. Fukuda, Y. Watanabe, A. </a:t>
            </a:r>
            <a:r>
              <a:rPr lang="en-GB" dirty="0" err="1"/>
              <a:t>Hiroike</a:t>
            </a:r>
            <a:r>
              <a:rPr lang="en-GB" dirty="0"/>
              <a:t>, </a:t>
            </a:r>
            <a:r>
              <a:rPr lang="en-US" dirty="0"/>
              <a:t>Video Analytics AI for Public Safety and Security, (Hitachi Review, 2022), https://www.hitachi.com/rev/archive/2022/r2022_02/pdf/02a04.pdf (April 7, 2024)</a:t>
            </a:r>
          </a:p>
          <a:p>
            <a:pPr marL="0" indent="0">
              <a:buNone/>
            </a:pPr>
            <a:r>
              <a:rPr lang="en-US" dirty="0"/>
              <a:t>[7] Matt </a:t>
            </a:r>
            <a:r>
              <a:rPr lang="en-US" dirty="0" err="1"/>
              <a:t>Zbrog</a:t>
            </a:r>
            <a:r>
              <a:rPr lang="en-US" dirty="0"/>
              <a:t>, Forensic AI: The Increasing Automation of Digital Forensics, (Forensics Colleges, January 8, 2024), https://www.forensicscolleges.com/blog/automation-in-digital-forensics#:~:text=That%20makes%20AI%20and%20automation,relevant%20information%20for%20follow%2Dup. (April 8, 2024)</a:t>
            </a:r>
          </a:p>
          <a:p>
            <a:pPr marL="0" indent="0">
              <a:buNone/>
            </a:pPr>
            <a:r>
              <a:rPr lang="en-US" dirty="0"/>
              <a:t>[8] Justin S., The AI Black Box Problem: An Unseen Challenge for Emergency Management and Public Health, (June 7, 2023), https://www.linkedin.com/pulse/ai-black-box-problem-unseen-challenge-emergency-public-justin-snair- (April 8, 2024)</a:t>
            </a:r>
          </a:p>
        </p:txBody>
      </p:sp>
      <p:sp>
        <p:nvSpPr>
          <p:cNvPr id="4" name="Footer Placeholder 3"/>
          <p:cNvSpPr>
            <a:spLocks noGrp="1"/>
          </p:cNvSpPr>
          <p:nvPr>
            <p:ph type="ftr" sz="quarter" idx="11"/>
          </p:nvPr>
        </p:nvSpPr>
        <p:spPr/>
        <p:txBody>
          <a:bodyPr/>
          <a:lstStyle/>
          <a:p>
            <a:r>
              <a:rPr lang="sk-SK">
                <a:solidFill>
                  <a:prstClr val="white"/>
                </a:solidFill>
                <a:latin typeface="Cambria"/>
              </a:rPr>
              <a:t>© 2024 Keith A. Pray</a:t>
            </a:r>
            <a:endParaRPr lang="en-US">
              <a:solidFill>
                <a:prstClr val="white"/>
              </a:solidFill>
              <a:latin typeface="Cambria"/>
            </a:endParaRPr>
          </a:p>
        </p:txBody>
      </p:sp>
      <p:sp>
        <p:nvSpPr>
          <p:cNvPr id="5" name="Slide Number Placeholder 4"/>
          <p:cNvSpPr>
            <a:spLocks noGrp="1"/>
          </p:cNvSpPr>
          <p:nvPr>
            <p:ph type="sldNum" sz="quarter" idx="12"/>
          </p:nvPr>
        </p:nvSpPr>
        <p:spPr/>
        <p:txBody>
          <a:bodyPr/>
          <a:lstStyle/>
          <a:p>
            <a:pPr defTabSz="457189"/>
            <a:fld id="{A2A17EAB-8B51-5C40-8776-6683E51FA7A0}" type="slidenum">
              <a:rPr lang="en-US">
                <a:solidFill>
                  <a:prstClr val="white"/>
                </a:solidFill>
                <a:latin typeface="Cambria"/>
              </a:rPr>
              <a:pPr defTabSz="457189"/>
              <a:t>22</a:t>
            </a:fld>
            <a:endParaRPr lang="en-US">
              <a:solidFill>
                <a:prstClr val="white"/>
              </a:solidFill>
              <a:latin typeface="Cambria"/>
            </a:endParaRPr>
          </a:p>
        </p:txBody>
      </p:sp>
      <p:sp>
        <p:nvSpPr>
          <p:cNvPr id="6" name="TextBox 5"/>
          <p:cNvSpPr txBox="1"/>
          <p:nvPr/>
        </p:nvSpPr>
        <p:spPr>
          <a:xfrm>
            <a:off x="6847114" y="372337"/>
            <a:ext cx="2179682" cy="307777"/>
          </a:xfrm>
          <a:prstGeom prst="rect">
            <a:avLst/>
          </a:prstGeom>
          <a:noFill/>
        </p:spPr>
        <p:txBody>
          <a:bodyPr wrap="square" rtlCol="0">
            <a:spAutoFit/>
          </a:bodyPr>
          <a:lstStyle/>
          <a:p>
            <a:pPr algn="r" defTabSz="457189"/>
            <a:r>
              <a:rPr lang="en-US" sz="1400" dirty="0">
                <a:solidFill>
                  <a:prstClr val="white"/>
                </a:solidFill>
                <a:latin typeface="Cambria"/>
              </a:rPr>
              <a:t>Pranav Jain</a:t>
            </a:r>
          </a:p>
        </p:txBody>
      </p:sp>
    </p:spTree>
    <p:extLst>
      <p:ext uri="{BB962C8B-B14F-4D97-AF65-F5344CB8AC3E}">
        <p14:creationId xmlns:p14="http://schemas.microsoft.com/office/powerpoint/2010/main" val="34081867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4D9C-AE86-E14D-BE53-A2EF34300D01}"/>
              </a:ext>
            </a:extLst>
          </p:cNvPr>
          <p:cNvSpPr>
            <a:spLocks noGrp="1"/>
          </p:cNvSpPr>
          <p:nvPr>
            <p:ph type="title"/>
          </p:nvPr>
        </p:nvSpPr>
        <p:spPr/>
        <p:txBody>
          <a:bodyPr/>
          <a:lstStyle/>
          <a:p>
            <a:r>
              <a:rPr lang="en-US" dirty="0"/>
              <a:t>AI Cyberattacks: how should we proceed?</a:t>
            </a:r>
          </a:p>
        </p:txBody>
      </p:sp>
      <p:sp>
        <p:nvSpPr>
          <p:cNvPr id="3" name="Text Placeholder 2">
            <a:extLst>
              <a:ext uri="{FF2B5EF4-FFF2-40B4-BE49-F238E27FC236}">
                <a16:creationId xmlns:a16="http://schemas.microsoft.com/office/drawing/2014/main" id="{FF1992AE-DEBA-C041-8327-4AC1FB130AE9}"/>
              </a:ext>
            </a:extLst>
          </p:cNvPr>
          <p:cNvSpPr>
            <a:spLocks noGrp="1"/>
          </p:cNvSpPr>
          <p:nvPr>
            <p:ph type="body" idx="1"/>
          </p:nvPr>
        </p:nvSpPr>
        <p:spPr/>
        <p:txBody>
          <a:bodyPr/>
          <a:lstStyle/>
          <a:p>
            <a:r>
              <a:rPr lang="en-US" dirty="0"/>
              <a:t>April Bollinger</a:t>
            </a:r>
          </a:p>
        </p:txBody>
      </p:sp>
      <p:sp>
        <p:nvSpPr>
          <p:cNvPr id="4" name="Footer Placeholder 3">
            <a:extLst>
              <a:ext uri="{FF2B5EF4-FFF2-40B4-BE49-F238E27FC236}">
                <a16:creationId xmlns:a16="http://schemas.microsoft.com/office/drawing/2014/main" id="{373A31F2-FBFC-2C43-802D-1D451EE68E8A}"/>
              </a:ext>
            </a:extLst>
          </p:cNvPr>
          <p:cNvSpPr>
            <a:spLocks noGrp="1"/>
          </p:cNvSpPr>
          <p:nvPr>
            <p:ph type="ftr" sz="quarter" idx="11"/>
          </p:nvPr>
        </p:nvSpPr>
        <p:spPr/>
        <p:txBody>
          <a:bodyPr/>
          <a:lstStyle/>
          <a:p>
            <a:r>
              <a:rPr lang="sk-SK"/>
              <a:t>© 2024 Keith A. Pray</a:t>
            </a:r>
            <a:endParaRPr lang="en-US" dirty="0"/>
          </a:p>
        </p:txBody>
      </p:sp>
      <p:sp>
        <p:nvSpPr>
          <p:cNvPr id="5" name="Slide Number Placeholder 4">
            <a:extLst>
              <a:ext uri="{FF2B5EF4-FFF2-40B4-BE49-F238E27FC236}">
                <a16:creationId xmlns:a16="http://schemas.microsoft.com/office/drawing/2014/main" id="{5CB4B1B5-09B5-5844-A1D0-76C23D2CA987}"/>
              </a:ext>
            </a:extLst>
          </p:cNvPr>
          <p:cNvSpPr>
            <a:spLocks noGrp="1"/>
          </p:cNvSpPr>
          <p:nvPr>
            <p:ph type="sldNum" sz="quarter" idx="12"/>
          </p:nvPr>
        </p:nvSpPr>
        <p:spPr/>
        <p:txBody>
          <a:bodyPr/>
          <a:lstStyle/>
          <a:p>
            <a:fld id="{A2A17EAB-8B51-5C40-8776-6683E51FA7A0}" type="slidenum">
              <a:rPr lang="en-US" smtClean="0"/>
              <a:t>23</a:t>
            </a:fld>
            <a:endParaRPr lang="en-US" dirty="0"/>
          </a:p>
        </p:txBody>
      </p:sp>
    </p:spTree>
    <p:extLst>
      <p:ext uri="{BB962C8B-B14F-4D97-AF65-F5344CB8AC3E}">
        <p14:creationId xmlns:p14="http://schemas.microsoft.com/office/powerpoint/2010/main" val="632748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Increase in Research</a:t>
            </a:r>
          </a:p>
        </p:txBody>
      </p:sp>
      <p:sp>
        <p:nvSpPr>
          <p:cNvPr id="3" name="Content Placeholder 2"/>
          <p:cNvSpPr>
            <a:spLocks noGrp="1"/>
          </p:cNvSpPr>
          <p:nvPr>
            <p:ph sz="half" idx="1"/>
          </p:nvPr>
        </p:nvSpPr>
        <p:spPr>
          <a:xfrm>
            <a:off x="685800" y="1352551"/>
            <a:ext cx="7833359" cy="3352800"/>
          </a:xfrm>
        </p:spPr>
        <p:txBody>
          <a:bodyPr/>
          <a:lstStyle/>
          <a:p>
            <a:r>
              <a:rPr lang="en-US" dirty="0"/>
              <a:t>Cyber attacks are increasing and becoming more powerful [1].</a:t>
            </a:r>
          </a:p>
          <a:p>
            <a:r>
              <a:rPr lang="en-US" dirty="0"/>
              <a:t>The global economy loses $400 billion annually as a result of cyber crimes [1][3].</a:t>
            </a:r>
          </a:p>
          <a:p>
            <a:r>
              <a:rPr lang="en-US" dirty="0"/>
              <a:t>The main reason for cyber security failure is humans [1].</a:t>
            </a:r>
          </a:p>
          <a:p>
            <a:r>
              <a:rPr lang="en-US" dirty="0"/>
              <a:t>The most dangerous part of AI-controlled weapons may not be the weapons by themselves but those controlled by both AI and humans [2].</a:t>
            </a:r>
          </a:p>
          <a:p>
            <a:r>
              <a:rPr lang="en-US" dirty="0"/>
              <a:t>Artificial intelligence is primarily being developed by private companies with little regulation from countries [2].</a:t>
            </a:r>
          </a:p>
        </p:txBody>
      </p:sp>
      <p:sp>
        <p:nvSpPr>
          <p:cNvPr id="5" name="Footer Placeholder 4"/>
          <p:cNvSpPr>
            <a:spLocks noGrp="1"/>
          </p:cNvSpPr>
          <p:nvPr>
            <p:ph type="ftr" sz="quarter" idx="11"/>
          </p:nvPr>
        </p:nvSpPr>
        <p:spPr/>
        <p:txBody>
          <a:bodyPr/>
          <a:lstStyle/>
          <a:p>
            <a:r>
              <a:rPr lang="sk-SK" dirty="0"/>
              <a:t>© 2024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24</a:t>
            </a:fld>
            <a:endParaRPr lang="en-US" dirty="0"/>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April Bollinger</a:t>
            </a:r>
            <a:endParaRPr lang="en-US" sz="1400" dirty="0">
              <a:solidFill>
                <a:schemeClr val="tx1"/>
              </a:solidFill>
              <a:latin typeface="+mj-lt"/>
            </a:endParaRPr>
          </a:p>
        </p:txBody>
      </p:sp>
    </p:spTree>
    <p:extLst>
      <p:ext uri="{BB962C8B-B14F-4D97-AF65-F5344CB8AC3E}">
        <p14:creationId xmlns:p14="http://schemas.microsoft.com/office/powerpoint/2010/main" val="9571243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sk-SK" dirty="0"/>
              <a:t>© 2024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25</a:t>
            </a:fld>
            <a:endParaRPr lang="en-US" dirty="0"/>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April Bollinger</a:t>
            </a:r>
            <a:endParaRPr lang="en-US" sz="1400" dirty="0">
              <a:solidFill>
                <a:schemeClr val="tx1"/>
              </a:solidFill>
              <a:latin typeface="+mj-lt"/>
            </a:endParaRPr>
          </a:p>
        </p:txBody>
      </p:sp>
      <p:sp>
        <p:nvSpPr>
          <p:cNvPr id="11" name="TextBox 10">
            <a:extLst>
              <a:ext uri="{FF2B5EF4-FFF2-40B4-BE49-F238E27FC236}">
                <a16:creationId xmlns:a16="http://schemas.microsoft.com/office/drawing/2014/main" id="{C0EE63E2-875E-BF19-7D1D-C30DEDE94185}"/>
              </a:ext>
            </a:extLst>
          </p:cNvPr>
          <p:cNvSpPr txBox="1"/>
          <p:nvPr/>
        </p:nvSpPr>
        <p:spPr>
          <a:xfrm>
            <a:off x="3588957" y="4119085"/>
            <a:ext cx="2281394" cy="244682"/>
          </a:xfrm>
          <a:prstGeom prst="rect">
            <a:avLst/>
          </a:prstGeom>
          <a:noFill/>
        </p:spPr>
        <p:txBody>
          <a:bodyPr wrap="none" rtlCol="0">
            <a:spAutoFit/>
          </a:bodyPr>
          <a:lstStyle/>
          <a:p>
            <a:pPr>
              <a:lnSpc>
                <a:spcPct val="90000"/>
              </a:lnSpc>
            </a:pPr>
            <a:r>
              <a:rPr lang="en-US" sz="1100" dirty="0"/>
              <a:t>(a) Published articles each year [1]</a:t>
            </a:r>
          </a:p>
        </p:txBody>
      </p:sp>
      <p:pic>
        <p:nvPicPr>
          <p:cNvPr id="14" name="Picture 13">
            <a:extLst>
              <a:ext uri="{FF2B5EF4-FFF2-40B4-BE49-F238E27FC236}">
                <a16:creationId xmlns:a16="http://schemas.microsoft.com/office/drawing/2014/main" id="{D1C5F060-F16D-1820-4F9D-287A3C419F03}"/>
              </a:ext>
            </a:extLst>
          </p:cNvPr>
          <p:cNvPicPr>
            <a:picLocks noChangeAspect="1"/>
          </p:cNvPicPr>
          <p:nvPr/>
        </p:nvPicPr>
        <p:blipFill>
          <a:blip r:embed="rId3"/>
          <a:stretch>
            <a:fillRect/>
          </a:stretch>
        </p:blipFill>
        <p:spPr>
          <a:xfrm>
            <a:off x="437059" y="1024414"/>
            <a:ext cx="8269881" cy="3094671"/>
          </a:xfrm>
          <a:prstGeom prst="rect">
            <a:avLst/>
          </a:prstGeom>
        </p:spPr>
      </p:pic>
    </p:spTree>
    <p:extLst>
      <p:ext uri="{BB962C8B-B14F-4D97-AF65-F5344CB8AC3E}">
        <p14:creationId xmlns:p14="http://schemas.microsoft.com/office/powerpoint/2010/main" val="36613482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Intense Competition</a:t>
            </a:r>
          </a:p>
        </p:txBody>
      </p:sp>
      <p:sp>
        <p:nvSpPr>
          <p:cNvPr id="3" name="Content Placeholder 2"/>
          <p:cNvSpPr>
            <a:spLocks noGrp="1"/>
          </p:cNvSpPr>
          <p:nvPr>
            <p:ph sz="half" idx="1"/>
          </p:nvPr>
        </p:nvSpPr>
        <p:spPr>
          <a:xfrm>
            <a:off x="685800" y="1352551"/>
            <a:ext cx="3196194" cy="3352800"/>
          </a:xfrm>
        </p:spPr>
        <p:txBody>
          <a:bodyPr/>
          <a:lstStyle/>
          <a:p>
            <a:r>
              <a:rPr lang="en-US" dirty="0"/>
              <a:t>Research in AI applications for cyber security has been especially active in the United States, China, Germany, Japan, India, Australia, and several other European countries.</a:t>
            </a:r>
          </a:p>
          <a:p>
            <a:r>
              <a:rPr lang="en-US" dirty="0"/>
              <a:t>In countries such as the US, China, and Russia, the AI arms races has begun [2].</a:t>
            </a:r>
          </a:p>
        </p:txBody>
      </p:sp>
      <p:sp>
        <p:nvSpPr>
          <p:cNvPr id="5" name="Footer Placeholder 4"/>
          <p:cNvSpPr>
            <a:spLocks noGrp="1"/>
          </p:cNvSpPr>
          <p:nvPr>
            <p:ph type="ftr" sz="quarter" idx="11"/>
          </p:nvPr>
        </p:nvSpPr>
        <p:spPr/>
        <p:txBody>
          <a:bodyPr/>
          <a:lstStyle/>
          <a:p>
            <a:r>
              <a:rPr lang="sk-SK"/>
              <a:t>© 2024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26</a:t>
            </a:fld>
            <a:endParaRPr lang="en-US" dirty="0"/>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April Bollinger</a:t>
            </a:r>
            <a:endParaRPr lang="en-US" sz="1400" dirty="0">
              <a:solidFill>
                <a:schemeClr val="tx1"/>
              </a:solidFill>
              <a:latin typeface="+mj-lt"/>
            </a:endParaRPr>
          </a:p>
        </p:txBody>
      </p:sp>
      <p:pic>
        <p:nvPicPr>
          <p:cNvPr id="1026" name="Picture 2">
            <a:extLst>
              <a:ext uri="{FF2B5EF4-FFF2-40B4-BE49-F238E27FC236}">
                <a16:creationId xmlns:a16="http://schemas.microsoft.com/office/drawing/2014/main" id="{8FF33743-8A97-789D-C075-5B91E8C097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1994" y="1286737"/>
            <a:ext cx="5130295" cy="362217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A16C69E-D328-287A-F33F-DC2FB3A0A1BA}"/>
              </a:ext>
            </a:extLst>
          </p:cNvPr>
          <p:cNvSpPr txBox="1"/>
          <p:nvPr/>
        </p:nvSpPr>
        <p:spPr>
          <a:xfrm>
            <a:off x="4572000" y="4888705"/>
            <a:ext cx="3012083" cy="216982"/>
          </a:xfrm>
          <a:prstGeom prst="rect">
            <a:avLst/>
          </a:prstGeom>
          <a:noFill/>
        </p:spPr>
        <p:txBody>
          <a:bodyPr wrap="square" rtlCol="0">
            <a:spAutoFit/>
          </a:bodyPr>
          <a:lstStyle/>
          <a:p>
            <a:pPr>
              <a:lnSpc>
                <a:spcPct val="90000"/>
              </a:lnSpc>
            </a:pPr>
            <a:r>
              <a:rPr lang="en-US" sz="900" dirty="0"/>
              <a:t>Hotspots of AI research for cyber security [1][2] </a:t>
            </a:r>
          </a:p>
        </p:txBody>
      </p:sp>
    </p:spTree>
    <p:extLst>
      <p:ext uri="{BB962C8B-B14F-4D97-AF65-F5344CB8AC3E}">
        <p14:creationId xmlns:p14="http://schemas.microsoft.com/office/powerpoint/2010/main" val="20757257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Consequences</a:t>
            </a:r>
          </a:p>
        </p:txBody>
      </p:sp>
      <p:sp>
        <p:nvSpPr>
          <p:cNvPr id="3" name="Content Placeholder 2"/>
          <p:cNvSpPr>
            <a:spLocks noGrp="1"/>
          </p:cNvSpPr>
          <p:nvPr>
            <p:ph sz="half" idx="1"/>
          </p:nvPr>
        </p:nvSpPr>
        <p:spPr>
          <a:xfrm>
            <a:off x="685800" y="1352551"/>
            <a:ext cx="7772400" cy="3352800"/>
          </a:xfrm>
        </p:spPr>
        <p:txBody>
          <a:bodyPr>
            <a:normAutofit/>
          </a:bodyPr>
          <a:lstStyle/>
          <a:p>
            <a:r>
              <a:rPr lang="en-US" dirty="0"/>
              <a:t>It is believed that the winner of the AI arms race will secure global dominance [4].</a:t>
            </a:r>
          </a:p>
          <a:p>
            <a:r>
              <a:rPr lang="en-US" dirty="0"/>
              <a:t>Stephen Hawking, Bill Gates, and Elon Musk have </a:t>
            </a:r>
            <a:r>
              <a:rPr lang="en-US" altLang="ja-JP" dirty="0"/>
              <a:t>acknowledged</a:t>
            </a:r>
            <a:r>
              <a:rPr lang="en-US" dirty="0"/>
              <a:t> the risk of AI evolving to a point where it can no longer be controlled by humans [5].</a:t>
            </a:r>
          </a:p>
          <a:p>
            <a:r>
              <a:rPr lang="en-US" dirty="0"/>
              <a:t>“The development of full artificial intelligence could spell the end of the human race.” – Stephan Hawking [6].</a:t>
            </a:r>
          </a:p>
        </p:txBody>
      </p:sp>
      <p:sp>
        <p:nvSpPr>
          <p:cNvPr id="5" name="Footer Placeholder 4"/>
          <p:cNvSpPr>
            <a:spLocks noGrp="1"/>
          </p:cNvSpPr>
          <p:nvPr>
            <p:ph type="ftr" sz="quarter" idx="11"/>
          </p:nvPr>
        </p:nvSpPr>
        <p:spPr/>
        <p:txBody>
          <a:bodyPr/>
          <a:lstStyle/>
          <a:p>
            <a:r>
              <a:rPr lang="sk-SK"/>
              <a:t>© 2024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27</a:t>
            </a:fld>
            <a:endParaRPr lang="en-US" dirty="0"/>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April Bollinger</a:t>
            </a:r>
            <a:endParaRPr lang="en-US" sz="1400" dirty="0">
              <a:solidFill>
                <a:schemeClr val="tx1"/>
              </a:solidFill>
              <a:latin typeface="+mj-lt"/>
            </a:endParaRPr>
          </a:p>
        </p:txBody>
      </p:sp>
    </p:spTree>
    <p:extLst>
      <p:ext uri="{BB962C8B-B14F-4D97-AF65-F5344CB8AC3E}">
        <p14:creationId xmlns:p14="http://schemas.microsoft.com/office/powerpoint/2010/main" val="36563279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sk-SK"/>
              <a:t>© 2024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28</a:t>
            </a:fld>
            <a:endParaRPr lang="en-US" dirty="0"/>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April Bollinger</a:t>
            </a:r>
            <a:endParaRPr lang="en-US" sz="1400" dirty="0">
              <a:solidFill>
                <a:schemeClr val="tx1"/>
              </a:solidFill>
              <a:latin typeface="+mj-lt"/>
            </a:endParaRPr>
          </a:p>
        </p:txBody>
      </p:sp>
      <p:pic>
        <p:nvPicPr>
          <p:cNvPr id="11" name="Picture 10">
            <a:extLst>
              <a:ext uri="{FF2B5EF4-FFF2-40B4-BE49-F238E27FC236}">
                <a16:creationId xmlns:a16="http://schemas.microsoft.com/office/drawing/2014/main" id="{404AA040-C3FD-272D-17E2-11CC19F1D513}"/>
              </a:ext>
            </a:extLst>
          </p:cNvPr>
          <p:cNvPicPr>
            <a:picLocks noChangeAspect="1"/>
          </p:cNvPicPr>
          <p:nvPr/>
        </p:nvPicPr>
        <p:blipFill>
          <a:blip r:embed="rId3"/>
          <a:stretch>
            <a:fillRect/>
          </a:stretch>
        </p:blipFill>
        <p:spPr>
          <a:xfrm>
            <a:off x="1113010" y="824327"/>
            <a:ext cx="6917975" cy="3915574"/>
          </a:xfrm>
          <a:prstGeom prst="rect">
            <a:avLst/>
          </a:prstGeom>
        </p:spPr>
      </p:pic>
      <p:sp>
        <p:nvSpPr>
          <p:cNvPr id="12" name="TextBox 11">
            <a:extLst>
              <a:ext uri="{FF2B5EF4-FFF2-40B4-BE49-F238E27FC236}">
                <a16:creationId xmlns:a16="http://schemas.microsoft.com/office/drawing/2014/main" id="{EDB534BC-77B6-E6EF-0020-C27F888F9D7E}"/>
              </a:ext>
            </a:extLst>
          </p:cNvPr>
          <p:cNvSpPr txBox="1"/>
          <p:nvPr/>
        </p:nvSpPr>
        <p:spPr>
          <a:xfrm>
            <a:off x="3031352" y="4748046"/>
            <a:ext cx="3081293" cy="244682"/>
          </a:xfrm>
          <a:prstGeom prst="rect">
            <a:avLst/>
          </a:prstGeom>
          <a:noFill/>
        </p:spPr>
        <p:txBody>
          <a:bodyPr wrap="none" rtlCol="0">
            <a:spAutoFit/>
          </a:bodyPr>
          <a:lstStyle/>
          <a:p>
            <a:pPr>
              <a:lnSpc>
                <a:spcPct val="90000"/>
              </a:lnSpc>
            </a:pPr>
            <a:r>
              <a:rPr lang="en-US" sz="1100" dirty="0"/>
              <a:t>Identified AI-Driven Cyberattack Techniques [3]</a:t>
            </a:r>
          </a:p>
        </p:txBody>
      </p:sp>
    </p:spTree>
    <p:extLst>
      <p:ext uri="{BB962C8B-B14F-4D97-AF65-F5344CB8AC3E}">
        <p14:creationId xmlns:p14="http://schemas.microsoft.com/office/powerpoint/2010/main" val="20029323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sz="half" idx="1"/>
          </p:nvPr>
        </p:nvSpPr>
        <p:spPr>
          <a:xfrm>
            <a:off x="685800" y="1352551"/>
            <a:ext cx="7772400" cy="3352800"/>
          </a:xfrm>
        </p:spPr>
        <p:txBody>
          <a:bodyPr/>
          <a:lstStyle/>
          <a:p>
            <a:r>
              <a:rPr lang="en-US" dirty="0"/>
              <a:t>The advancement of AI is inevitable, but we must proceed carefully. Balance must be attained between the urgency of developing a new technology and comprehensive understanding of AI and the need to keep up with developments made in other countries.</a:t>
            </a:r>
          </a:p>
          <a:p>
            <a:endParaRPr lang="en-US" dirty="0"/>
          </a:p>
        </p:txBody>
      </p:sp>
      <p:sp>
        <p:nvSpPr>
          <p:cNvPr id="5" name="Footer Placeholder 4"/>
          <p:cNvSpPr>
            <a:spLocks noGrp="1"/>
          </p:cNvSpPr>
          <p:nvPr>
            <p:ph type="ftr" sz="quarter" idx="11"/>
          </p:nvPr>
        </p:nvSpPr>
        <p:spPr/>
        <p:txBody>
          <a:bodyPr/>
          <a:lstStyle/>
          <a:p>
            <a:r>
              <a:rPr lang="sk-SK"/>
              <a:t>© 2024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29</a:t>
            </a:fld>
            <a:endParaRPr lang="en-US" dirty="0"/>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April Bollinger</a:t>
            </a:r>
            <a:endParaRPr lang="en-US" sz="1400" dirty="0">
              <a:solidFill>
                <a:schemeClr val="tx1"/>
              </a:solidFill>
              <a:latin typeface="+mj-lt"/>
            </a:endParaRPr>
          </a:p>
        </p:txBody>
      </p:sp>
    </p:spTree>
    <p:extLst>
      <p:ext uri="{BB962C8B-B14F-4D97-AF65-F5344CB8AC3E}">
        <p14:creationId xmlns:p14="http://schemas.microsoft.com/office/powerpoint/2010/main" val="7831943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Papers – Nice </a:t>
            </a:r>
            <a:br>
              <a:rPr lang="en-US" dirty="0"/>
            </a:br>
            <a:r>
              <a:rPr lang="en-US" dirty="0"/>
              <a:t>Improvement!</a:t>
            </a:r>
          </a:p>
        </p:txBody>
      </p:sp>
      <p:sp>
        <p:nvSpPr>
          <p:cNvPr id="3" name="Content Placeholder 2"/>
          <p:cNvSpPr>
            <a:spLocks noGrp="1"/>
          </p:cNvSpPr>
          <p:nvPr>
            <p:ph sz="half" idx="1"/>
          </p:nvPr>
        </p:nvSpPr>
        <p:spPr>
          <a:xfrm>
            <a:off x="187037" y="1165514"/>
            <a:ext cx="3566636" cy="3759080"/>
          </a:xfrm>
        </p:spPr>
        <p:txBody>
          <a:bodyPr>
            <a:normAutofit fontScale="92500" lnSpcReduction="20000"/>
          </a:bodyPr>
          <a:lstStyle/>
          <a:p>
            <a:r>
              <a:rPr lang="en-US" dirty="0"/>
              <a:t>Use backing data, including counter point and rebuttal</a:t>
            </a:r>
          </a:p>
          <a:p>
            <a:r>
              <a:rPr lang="en-US" dirty="0"/>
              <a:t>Quantify</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dirty="0"/>
              <a:t>Instead of terms like: less, more, a lot, huge, great, big, tiny, growing, etc.</a:t>
            </a:r>
          </a:p>
          <a:p>
            <a:r>
              <a:rPr lang="en-US" dirty="0"/>
              <a:t>Review feedback from previous papers, located in Word doc attachment in Canvas</a:t>
            </a:r>
          </a:p>
          <a:p>
            <a:r>
              <a:rPr lang="en-US" dirty="0"/>
              <a:t>Be concise with language, avoid filler words</a:t>
            </a:r>
          </a:p>
          <a:p>
            <a:r>
              <a:rPr lang="en-US" dirty="0"/>
              <a:t>Please name files “</a:t>
            </a:r>
            <a:r>
              <a:rPr lang="en-US" dirty="0" err="1"/>
              <a:t>FirstnameLastname-Topic.docx</a:t>
            </a:r>
            <a:r>
              <a:rPr lang="en-US" dirty="0"/>
              <a:t>”</a:t>
            </a:r>
          </a:p>
          <a:p>
            <a:r>
              <a:rPr lang="en-US" dirty="0"/>
              <a:t>http://</a:t>
            </a:r>
            <a:r>
              <a:rPr lang="en-US" dirty="0" err="1"/>
              <a:t>socialimps.keithpray.net</a:t>
            </a:r>
            <a:r>
              <a:rPr lang="en-US" dirty="0"/>
              <a:t>/assignments/paper-guidelines/</a:t>
            </a:r>
          </a:p>
        </p:txBody>
      </p:sp>
      <p:sp>
        <p:nvSpPr>
          <p:cNvPr id="4" name="Footer Placeholder 3"/>
          <p:cNvSpPr>
            <a:spLocks noGrp="1"/>
          </p:cNvSpPr>
          <p:nvPr>
            <p:ph type="ftr" sz="quarter" idx="11"/>
          </p:nvPr>
        </p:nvSpPr>
        <p:spPr/>
        <p:txBody>
          <a:bodyPr/>
          <a:lstStyle/>
          <a:p>
            <a:r>
              <a:rPr lang="sk-SK"/>
              <a:t>© 2021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3</a:t>
            </a:fld>
            <a:endParaRPr lang="en-US"/>
          </a:p>
        </p:txBody>
      </p:sp>
      <p:pic>
        <p:nvPicPr>
          <p:cNvPr id="8" name="Picture 7">
            <a:extLst>
              <a:ext uri="{FF2B5EF4-FFF2-40B4-BE49-F238E27FC236}">
                <a16:creationId xmlns:a16="http://schemas.microsoft.com/office/drawing/2014/main" id="{369FCC2E-139A-7F80-2443-4A3C86474E77}"/>
              </a:ext>
            </a:extLst>
          </p:cNvPr>
          <p:cNvPicPr>
            <a:picLocks noChangeAspect="1"/>
          </p:cNvPicPr>
          <p:nvPr/>
        </p:nvPicPr>
        <p:blipFill>
          <a:blip r:embed="rId3"/>
          <a:stretch>
            <a:fillRect/>
          </a:stretch>
        </p:blipFill>
        <p:spPr>
          <a:xfrm>
            <a:off x="3669938" y="508255"/>
            <a:ext cx="5474061" cy="4210050"/>
          </a:xfrm>
          <a:prstGeom prst="rect">
            <a:avLst/>
          </a:prstGeom>
        </p:spPr>
      </p:pic>
    </p:spTree>
    <p:extLst>
      <p:ext uri="{BB962C8B-B14F-4D97-AF65-F5344CB8AC3E}">
        <p14:creationId xmlns:p14="http://schemas.microsoft.com/office/powerpoint/2010/main" val="6991236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lIns="91440">
            <a:normAutofit fontScale="77500" lnSpcReduction="20000"/>
          </a:bodyPr>
          <a:lstStyle/>
          <a:p>
            <a:pPr marL="0" indent="0">
              <a:buNone/>
            </a:pPr>
            <a:r>
              <a:rPr lang="en-US" sz="1600" dirty="0"/>
              <a:t> [1] Abbas, N.N., Ahmed, T., Shah, </a:t>
            </a:r>
            <a:r>
              <a:rPr lang="en-US" sz="1600" dirty="0" err="1"/>
              <a:t>S.H.U</a:t>
            </a:r>
            <a:r>
              <a:rPr lang="en-US" sz="1600" dirty="0"/>
              <a:t>. et al. Investigating the applications of artificial intelligence in cyber security. </a:t>
            </a:r>
            <a:r>
              <a:rPr lang="en-US" sz="1600" dirty="0" err="1"/>
              <a:t>Scientometrics</a:t>
            </a:r>
            <a:r>
              <a:rPr lang="en-US" sz="1600" dirty="0"/>
              <a:t> 121, 1189–1211 (2019). </a:t>
            </a:r>
            <a:r>
              <a:rPr lang="en-US" sz="1600" dirty="0">
                <a:hlinkClick r:id="rId3"/>
              </a:rPr>
              <a:t>https://doi.org/10.1007/s11192-019-03222-9</a:t>
            </a:r>
            <a:r>
              <a:rPr lang="en-US" sz="1600" dirty="0"/>
              <a:t>, (4/7/2024)</a:t>
            </a:r>
          </a:p>
          <a:p>
            <a:pPr marL="0" indent="0">
              <a:buNone/>
            </a:pPr>
            <a:r>
              <a:rPr lang="en-US" sz="1600" dirty="0"/>
              <a:t>[2] </a:t>
            </a:r>
            <a:r>
              <a:rPr lang="en-US" sz="1600" dirty="0" err="1"/>
              <a:t>Yamin</a:t>
            </a:r>
            <a:r>
              <a:rPr lang="en-US" sz="1600" dirty="0"/>
              <a:t>, Muhammad Mudassar, et al. “Weaponized AI for Cyber Attacks.” </a:t>
            </a:r>
            <a:r>
              <a:rPr lang="en-US" sz="1600" i="1" dirty="0">
                <a:effectLst/>
              </a:rPr>
              <a:t>Journal of Information Security and Applications</a:t>
            </a:r>
            <a:r>
              <a:rPr lang="en-US" sz="1600" dirty="0"/>
              <a:t>, vol. 57, 2021, pp. 102722-, </a:t>
            </a:r>
            <a:r>
              <a:rPr lang="en-US" sz="1600" dirty="0">
                <a:hlinkClick r:id="rId4"/>
              </a:rPr>
              <a:t>https://doi.org/10.1016/j.jisa.2020.102722</a:t>
            </a:r>
            <a:r>
              <a:rPr lang="en-US" sz="1600" dirty="0"/>
              <a:t>, (4/7/2024)</a:t>
            </a:r>
          </a:p>
          <a:p>
            <a:pPr marL="0" indent="0">
              <a:buNone/>
            </a:pPr>
            <a:r>
              <a:rPr lang="en-US" sz="1600" dirty="0"/>
              <a:t>[3] </a:t>
            </a:r>
            <a:r>
              <a:rPr lang="en-US" sz="1600" dirty="0" err="1"/>
              <a:t>Guembe</a:t>
            </a:r>
            <a:r>
              <a:rPr lang="en-US" sz="1600" dirty="0"/>
              <a:t>, B. et al. (2022) ‘The Emerging Threat of Ai-driven Cyber Attacks: A Review’, Applied Artificial Intelligence, 36(1). </a:t>
            </a:r>
            <a:r>
              <a:rPr lang="en-US" sz="1600" dirty="0">
                <a:hlinkClick r:id="rId5"/>
              </a:rPr>
              <a:t>https://www.tandfonline.com/doi/full/10.1080/08839514.2022.2037254</a:t>
            </a:r>
            <a:r>
              <a:rPr lang="en-US" sz="1600" dirty="0"/>
              <a:t>, (4/7/2024)</a:t>
            </a:r>
          </a:p>
          <a:p>
            <a:pPr marL="0" indent="0">
              <a:buNone/>
            </a:pPr>
            <a:r>
              <a:rPr lang="en-US" sz="1600" dirty="0"/>
              <a:t>[4] Meacham, Sam. (2023), “A Race to Extinction: How Great Power Competition Is Making Artificial Intelligence Existentially Dangerous”, Harvard International Review, </a:t>
            </a:r>
            <a:r>
              <a:rPr lang="en-US" sz="1600" dirty="0">
                <a:hlinkClick r:id="rId6"/>
              </a:rPr>
              <a:t>https://hir.harvard.edu/a-race-to-extinction-how-great-power-competition-is-making-artificial-intelligence-existentially-dangerous/</a:t>
            </a:r>
            <a:r>
              <a:rPr lang="en-US" sz="1600" dirty="0"/>
              <a:t>, (4/8/2024)</a:t>
            </a:r>
          </a:p>
          <a:p>
            <a:pPr marL="0" indent="0">
              <a:buNone/>
            </a:pPr>
            <a:r>
              <a:rPr lang="en-US" sz="1600" dirty="0"/>
              <a:t>[5] </a:t>
            </a:r>
            <a:r>
              <a:rPr lang="en-US" sz="1600" dirty="0" err="1"/>
              <a:t>Yampolskiy</a:t>
            </a:r>
            <a:r>
              <a:rPr lang="en-US" sz="1600" dirty="0"/>
              <a:t>, Roman V. (2017), “AI Is the Future of Cybersecurity, for Better and for Worse”, Harvard Business Review, </a:t>
            </a:r>
            <a:r>
              <a:rPr lang="en-US" sz="1600" dirty="0">
                <a:hlinkClick r:id="rId7"/>
              </a:rPr>
              <a:t>https://hbr.org/2017/05/ai-is-the-future-of-cybersecurity-for-better-and-for-worse</a:t>
            </a:r>
            <a:r>
              <a:rPr lang="en-US" sz="1600" dirty="0"/>
              <a:t>, (4/8/2024)</a:t>
            </a:r>
          </a:p>
          <a:p>
            <a:pPr marL="0" indent="0">
              <a:buNone/>
            </a:pPr>
            <a:r>
              <a:rPr lang="en-US" sz="1600" dirty="0"/>
              <a:t>[6] </a:t>
            </a:r>
            <a:r>
              <a:rPr lang="en-US" sz="1600" dirty="0" err="1"/>
              <a:t>Cellan</a:t>
            </a:r>
            <a:r>
              <a:rPr lang="en-US" sz="1600" dirty="0"/>
              <a:t>-Jones, Rory (2014), “Stephen Hawking warns artificial intelligence could end mankind”, BBC, </a:t>
            </a:r>
            <a:r>
              <a:rPr lang="en-US" sz="1600" dirty="0">
                <a:hlinkClick r:id="rId8"/>
              </a:rPr>
              <a:t>https://www.bbc.com/news/technology-30290540</a:t>
            </a:r>
            <a:r>
              <a:rPr lang="en-US" sz="1600" dirty="0"/>
              <a:t>, (4/8/2024)</a:t>
            </a:r>
          </a:p>
          <a:p>
            <a:pPr marL="0" indent="0">
              <a:buNone/>
            </a:pPr>
            <a:endParaRPr lang="en-US" sz="1600" dirty="0"/>
          </a:p>
          <a:p>
            <a:pPr marL="0" indent="0">
              <a:buNone/>
            </a:pPr>
            <a:endParaRPr lang="en-US" sz="1600" dirty="0"/>
          </a:p>
        </p:txBody>
      </p:sp>
      <p:sp>
        <p:nvSpPr>
          <p:cNvPr id="4" name="Footer Placeholder 3"/>
          <p:cNvSpPr>
            <a:spLocks noGrp="1"/>
          </p:cNvSpPr>
          <p:nvPr>
            <p:ph type="ftr" sz="quarter" idx="11"/>
          </p:nvPr>
        </p:nvSpPr>
        <p:spPr/>
        <p:txBody>
          <a:bodyPr/>
          <a:lstStyle/>
          <a:p>
            <a:r>
              <a:rPr lang="sk-SK"/>
              <a:t>© 2024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30</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April Bollinger</a:t>
            </a:r>
          </a:p>
        </p:txBody>
      </p:sp>
    </p:spTree>
    <p:extLst>
      <p:ext uri="{BB962C8B-B14F-4D97-AF65-F5344CB8AC3E}">
        <p14:creationId xmlns:p14="http://schemas.microsoft.com/office/powerpoint/2010/main" val="6078611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4D9C-AE86-E14D-BE53-A2EF34300D01}"/>
              </a:ext>
            </a:extLst>
          </p:cNvPr>
          <p:cNvSpPr>
            <a:spLocks noGrp="1"/>
          </p:cNvSpPr>
          <p:nvPr>
            <p:ph type="title"/>
          </p:nvPr>
        </p:nvSpPr>
        <p:spPr/>
        <p:txBody>
          <a:bodyPr/>
          <a:lstStyle/>
          <a:p>
            <a:r>
              <a:rPr lang="en-US" dirty="0"/>
              <a:t>Quantum Security</a:t>
            </a:r>
          </a:p>
        </p:txBody>
      </p:sp>
      <p:sp>
        <p:nvSpPr>
          <p:cNvPr id="3" name="Text Placeholder 2">
            <a:extLst>
              <a:ext uri="{FF2B5EF4-FFF2-40B4-BE49-F238E27FC236}">
                <a16:creationId xmlns:a16="http://schemas.microsoft.com/office/drawing/2014/main" id="{FF1992AE-DEBA-C041-8327-4AC1FB130AE9}"/>
              </a:ext>
            </a:extLst>
          </p:cNvPr>
          <p:cNvSpPr>
            <a:spLocks noGrp="1"/>
          </p:cNvSpPr>
          <p:nvPr>
            <p:ph type="body" idx="1"/>
          </p:nvPr>
        </p:nvSpPr>
        <p:spPr/>
        <p:txBody>
          <a:bodyPr/>
          <a:lstStyle/>
          <a:p>
            <a:r>
              <a:rPr lang="en-US" dirty="0"/>
              <a:t>Matt Hagger</a:t>
            </a:r>
          </a:p>
        </p:txBody>
      </p:sp>
      <p:sp>
        <p:nvSpPr>
          <p:cNvPr id="4" name="Footer Placeholder 3">
            <a:extLst>
              <a:ext uri="{FF2B5EF4-FFF2-40B4-BE49-F238E27FC236}">
                <a16:creationId xmlns:a16="http://schemas.microsoft.com/office/drawing/2014/main" id="{373A31F2-FBFC-2C43-802D-1D451EE68E8A}"/>
              </a:ext>
            </a:extLst>
          </p:cNvPr>
          <p:cNvSpPr>
            <a:spLocks noGrp="1"/>
          </p:cNvSpPr>
          <p:nvPr>
            <p:ph type="ftr" sz="quarter" idx="11"/>
          </p:nvPr>
        </p:nvSpPr>
        <p:spPr/>
        <p:txBody>
          <a:bodyPr/>
          <a:lstStyle/>
          <a:p>
            <a:r>
              <a:rPr lang="sk-SK"/>
              <a:t>© 2024 Keith A. Pray</a:t>
            </a:r>
            <a:endParaRPr lang="en-US"/>
          </a:p>
        </p:txBody>
      </p:sp>
      <p:sp>
        <p:nvSpPr>
          <p:cNvPr id="5" name="Slide Number Placeholder 4">
            <a:extLst>
              <a:ext uri="{FF2B5EF4-FFF2-40B4-BE49-F238E27FC236}">
                <a16:creationId xmlns:a16="http://schemas.microsoft.com/office/drawing/2014/main" id="{5CB4B1B5-09B5-5844-A1D0-76C23D2CA987}"/>
              </a:ext>
            </a:extLst>
          </p:cNvPr>
          <p:cNvSpPr>
            <a:spLocks noGrp="1"/>
          </p:cNvSpPr>
          <p:nvPr>
            <p:ph type="sldNum" sz="quarter" idx="12"/>
          </p:nvPr>
        </p:nvSpPr>
        <p:spPr/>
        <p:txBody>
          <a:bodyPr/>
          <a:lstStyle/>
          <a:p>
            <a:fld id="{A2A17EAB-8B51-5C40-8776-6683E51FA7A0}" type="slidenum">
              <a:rPr lang="en-US" smtClean="0"/>
              <a:t>31</a:t>
            </a:fld>
            <a:endParaRPr lang="en-US"/>
          </a:p>
        </p:txBody>
      </p:sp>
    </p:spTree>
    <p:extLst>
      <p:ext uri="{BB962C8B-B14F-4D97-AF65-F5344CB8AC3E}">
        <p14:creationId xmlns:p14="http://schemas.microsoft.com/office/powerpoint/2010/main" val="4425047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Online security</a:t>
            </a:r>
          </a:p>
        </p:txBody>
      </p:sp>
      <p:sp>
        <p:nvSpPr>
          <p:cNvPr id="3" name="Content Placeholder 2"/>
          <p:cNvSpPr>
            <a:spLocks noGrp="1"/>
          </p:cNvSpPr>
          <p:nvPr>
            <p:ph sz="half" idx="1"/>
          </p:nvPr>
        </p:nvSpPr>
        <p:spPr/>
        <p:txBody>
          <a:bodyPr/>
          <a:lstStyle/>
          <a:p>
            <a:r>
              <a:rPr lang="en-US" dirty="0"/>
              <a:t>We rely on digital devices for our day-to-day lives</a:t>
            </a:r>
          </a:p>
          <a:p>
            <a:pPr lvl="1"/>
            <a:r>
              <a:rPr lang="en-US" dirty="0"/>
              <a:t>Communication</a:t>
            </a:r>
          </a:p>
          <a:p>
            <a:pPr lvl="1"/>
            <a:r>
              <a:rPr lang="en-US" dirty="0"/>
              <a:t>Banking</a:t>
            </a:r>
          </a:p>
          <a:p>
            <a:pPr lvl="1"/>
            <a:r>
              <a:rPr lang="en-US" dirty="0"/>
              <a:t>Information</a:t>
            </a:r>
          </a:p>
          <a:p>
            <a:r>
              <a:rPr lang="en-US" dirty="0"/>
              <a:t>What happens when it goes wrong?</a:t>
            </a:r>
          </a:p>
          <a:p>
            <a:r>
              <a:rPr lang="en-US" dirty="0"/>
              <a:t>It does! $172b &amp; 53% pop / y  [1]</a:t>
            </a:r>
          </a:p>
        </p:txBody>
      </p:sp>
      <p:sp>
        <p:nvSpPr>
          <p:cNvPr id="5" name="Footer Placeholder 4"/>
          <p:cNvSpPr>
            <a:spLocks noGrp="1"/>
          </p:cNvSpPr>
          <p:nvPr>
            <p:ph type="ftr" sz="quarter" idx="11"/>
          </p:nvPr>
        </p:nvSpPr>
        <p:spPr/>
        <p:txBody>
          <a:bodyPr/>
          <a:lstStyle/>
          <a:p>
            <a:r>
              <a:rPr lang="sk-SK" dirty="0"/>
              <a:t>© 2024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32</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Matt Hagger</a:t>
            </a:r>
          </a:p>
        </p:txBody>
      </p:sp>
      <p:pic>
        <p:nvPicPr>
          <p:cNvPr id="1028" name="Picture 4" descr="10 simple rules of passwords usage | Kaspersky official blog">
            <a:extLst>
              <a:ext uri="{FF2B5EF4-FFF2-40B4-BE49-F238E27FC236}">
                <a16:creationId xmlns:a16="http://schemas.microsoft.com/office/drawing/2014/main" id="{E6FF50B7-968E-6BFF-B119-B1E7393D47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1310" y="1352551"/>
            <a:ext cx="4150270" cy="2723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64095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 stay safe?</a:t>
            </a:r>
          </a:p>
        </p:txBody>
      </p:sp>
      <p:sp>
        <p:nvSpPr>
          <p:cNvPr id="3" name="Content Placeholder 2"/>
          <p:cNvSpPr>
            <a:spLocks noGrp="1"/>
          </p:cNvSpPr>
          <p:nvPr>
            <p:ph sz="half" idx="1"/>
          </p:nvPr>
        </p:nvSpPr>
        <p:spPr>
          <a:xfrm>
            <a:off x="685799" y="1352551"/>
            <a:ext cx="4436533" cy="3352800"/>
          </a:xfrm>
        </p:spPr>
        <p:txBody>
          <a:bodyPr/>
          <a:lstStyle/>
          <a:p>
            <a:r>
              <a:rPr lang="en-US" dirty="0"/>
              <a:t>The main way we stay safe is encryption. </a:t>
            </a:r>
          </a:p>
          <a:p>
            <a:pPr lvl="1"/>
            <a:r>
              <a:rPr lang="en-US" dirty="0"/>
              <a:t>RSA asymmetric</a:t>
            </a:r>
          </a:p>
          <a:p>
            <a:r>
              <a:rPr lang="en-US" dirty="0"/>
              <a:t>Messages on the internet are scrambled by a 1024–4096-bit number</a:t>
            </a:r>
          </a:p>
          <a:p>
            <a:r>
              <a:rPr lang="en-US" dirty="0"/>
              <a:t>Public key made from multiplying 2 512-2048-bit primes. Easy to multiply, hard to find prime factors</a:t>
            </a:r>
          </a:p>
          <a:p>
            <a:r>
              <a:rPr lang="en-US" dirty="0"/>
              <a:t>Encrypt with public key, can only decrypt with both private keys</a:t>
            </a:r>
          </a:p>
          <a:p>
            <a:pPr marL="0" indent="0">
              <a:buNone/>
            </a:pPr>
            <a:r>
              <a:rPr lang="en-US" dirty="0"/>
              <a:t>[2]</a:t>
            </a:r>
          </a:p>
        </p:txBody>
      </p:sp>
      <p:sp>
        <p:nvSpPr>
          <p:cNvPr id="5" name="Footer Placeholder 4"/>
          <p:cNvSpPr>
            <a:spLocks noGrp="1"/>
          </p:cNvSpPr>
          <p:nvPr>
            <p:ph type="ftr" sz="quarter" idx="11"/>
          </p:nvPr>
        </p:nvSpPr>
        <p:spPr/>
        <p:txBody>
          <a:bodyPr/>
          <a:lstStyle/>
          <a:p>
            <a:r>
              <a:rPr lang="sk-SK"/>
              <a:t>© 2024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33</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Matt Hagger</a:t>
            </a:r>
          </a:p>
        </p:txBody>
      </p:sp>
      <p:pic>
        <p:nvPicPr>
          <p:cNvPr id="1026" name="Picture 2" descr="RSA Key Formats">
            <a:extLst>
              <a:ext uri="{FF2B5EF4-FFF2-40B4-BE49-F238E27FC236}">
                <a16:creationId xmlns:a16="http://schemas.microsoft.com/office/drawing/2014/main" id="{1393E23F-FCC7-E726-2E4B-A358B43E65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7290" y="819150"/>
            <a:ext cx="3819506" cy="3790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48333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Quantum Computers</a:t>
            </a:r>
          </a:p>
        </p:txBody>
      </p:sp>
      <p:sp>
        <p:nvSpPr>
          <p:cNvPr id="3" name="Content Placeholder 2"/>
          <p:cNvSpPr>
            <a:spLocks noGrp="1"/>
          </p:cNvSpPr>
          <p:nvPr>
            <p:ph sz="half" idx="1"/>
          </p:nvPr>
        </p:nvSpPr>
        <p:spPr/>
        <p:txBody>
          <a:bodyPr>
            <a:normAutofit fontScale="92500" lnSpcReduction="20000"/>
          </a:bodyPr>
          <a:lstStyle/>
          <a:p>
            <a:r>
              <a:rPr lang="en-US" dirty="0"/>
              <a:t>Use qubits which can be 0 &amp; 1 at the same time. Superposition</a:t>
            </a:r>
          </a:p>
          <a:p>
            <a:r>
              <a:rPr lang="en-US" dirty="0"/>
              <a:t>By entangling the bits, computation can happen. Every possible answer calculated simultaneously</a:t>
            </a:r>
          </a:p>
          <a:p>
            <a:r>
              <a:rPr lang="en-US" dirty="0"/>
              <a:t>Measuring the state of the QC gives 1 possible answer. </a:t>
            </a:r>
          </a:p>
          <a:p>
            <a:r>
              <a:rPr lang="en-US" dirty="0"/>
              <a:t>Not replacements for PCs, only good for certain cases such as:</a:t>
            </a:r>
          </a:p>
          <a:p>
            <a:pPr lvl="1"/>
            <a:r>
              <a:rPr lang="en-US" dirty="0"/>
              <a:t>AI training</a:t>
            </a:r>
          </a:p>
          <a:p>
            <a:pPr lvl="1"/>
            <a:r>
              <a:rPr lang="en-US" dirty="0"/>
              <a:t>Complex exponential equations</a:t>
            </a:r>
          </a:p>
          <a:p>
            <a:pPr lvl="1"/>
            <a:r>
              <a:rPr lang="en-US" dirty="0"/>
              <a:t>Cryptography</a:t>
            </a:r>
          </a:p>
          <a:p>
            <a:pPr marL="0" indent="0">
              <a:buNone/>
            </a:pPr>
            <a:r>
              <a:rPr lang="en-US" dirty="0"/>
              <a:t>[3]</a:t>
            </a:r>
          </a:p>
        </p:txBody>
      </p:sp>
      <p:sp>
        <p:nvSpPr>
          <p:cNvPr id="5" name="Footer Placeholder 4"/>
          <p:cNvSpPr>
            <a:spLocks noGrp="1"/>
          </p:cNvSpPr>
          <p:nvPr>
            <p:ph type="ftr" sz="quarter" idx="11"/>
          </p:nvPr>
        </p:nvSpPr>
        <p:spPr/>
        <p:txBody>
          <a:bodyPr/>
          <a:lstStyle/>
          <a:p>
            <a:r>
              <a:rPr lang="sk-SK"/>
              <a:t>© 2024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34</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Matt Hagger</a:t>
            </a:r>
          </a:p>
        </p:txBody>
      </p:sp>
      <p:pic>
        <p:nvPicPr>
          <p:cNvPr id="10" name="Picture 9">
            <a:extLst>
              <a:ext uri="{FF2B5EF4-FFF2-40B4-BE49-F238E27FC236}">
                <a16:creationId xmlns:a16="http://schemas.microsoft.com/office/drawing/2014/main" id="{1107D8B2-8B0C-B45A-B271-38A54336CF42}"/>
              </a:ext>
            </a:extLst>
          </p:cNvPr>
          <p:cNvPicPr>
            <a:picLocks noChangeAspect="1"/>
          </p:cNvPicPr>
          <p:nvPr/>
        </p:nvPicPr>
        <p:blipFill>
          <a:blip r:embed="rId3"/>
          <a:stretch>
            <a:fillRect/>
          </a:stretch>
        </p:blipFill>
        <p:spPr>
          <a:xfrm>
            <a:off x="4809693" y="1426863"/>
            <a:ext cx="4074842" cy="2289774"/>
          </a:xfrm>
          <a:prstGeom prst="rect">
            <a:avLst/>
          </a:prstGeom>
        </p:spPr>
      </p:pic>
    </p:spTree>
    <p:extLst>
      <p:ext uri="{BB962C8B-B14F-4D97-AF65-F5344CB8AC3E}">
        <p14:creationId xmlns:p14="http://schemas.microsoft.com/office/powerpoint/2010/main" val="35424761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end of RSA</a:t>
            </a:r>
          </a:p>
        </p:txBody>
      </p:sp>
      <p:sp>
        <p:nvSpPr>
          <p:cNvPr id="3" name="Content Placeholder 2"/>
          <p:cNvSpPr>
            <a:spLocks noGrp="1"/>
          </p:cNvSpPr>
          <p:nvPr>
            <p:ph sz="half" idx="1"/>
          </p:nvPr>
        </p:nvSpPr>
        <p:spPr>
          <a:xfrm>
            <a:off x="685799" y="1352551"/>
            <a:ext cx="4055533" cy="3352800"/>
          </a:xfrm>
        </p:spPr>
        <p:txBody>
          <a:bodyPr>
            <a:normAutofit lnSpcReduction="10000"/>
          </a:bodyPr>
          <a:lstStyle/>
          <a:p>
            <a:r>
              <a:rPr lang="en-US" dirty="0"/>
              <a:t>Unfortunately, one of those cases is what the digital world is built on for 40 years</a:t>
            </a:r>
          </a:p>
          <a:p>
            <a:r>
              <a:rPr lang="en-US" dirty="0"/>
              <a:t>RSA would take the best supercomputer 16 million years to crack. QC takes minutes.</a:t>
            </a:r>
          </a:p>
          <a:p>
            <a:r>
              <a:rPr lang="en-US" dirty="0"/>
              <a:t>There are not enough physical qubits currently. When, not if, it will break.</a:t>
            </a:r>
          </a:p>
          <a:p>
            <a:r>
              <a:rPr lang="en-US" dirty="0"/>
              <a:t>Many criminals use SNDL</a:t>
            </a:r>
          </a:p>
          <a:p>
            <a:endParaRPr lang="en-US" dirty="0"/>
          </a:p>
          <a:p>
            <a:pPr marL="0" indent="0">
              <a:buNone/>
            </a:pPr>
            <a:r>
              <a:rPr lang="en-US" dirty="0"/>
              <a:t>[4]</a:t>
            </a:r>
          </a:p>
          <a:p>
            <a:pPr marL="0" indent="0">
              <a:buNone/>
            </a:pPr>
            <a:endParaRPr lang="en-US" dirty="0"/>
          </a:p>
        </p:txBody>
      </p:sp>
      <p:sp>
        <p:nvSpPr>
          <p:cNvPr id="5" name="Footer Placeholder 4"/>
          <p:cNvSpPr>
            <a:spLocks noGrp="1"/>
          </p:cNvSpPr>
          <p:nvPr>
            <p:ph type="ftr" sz="quarter" idx="11"/>
          </p:nvPr>
        </p:nvSpPr>
        <p:spPr/>
        <p:txBody>
          <a:bodyPr/>
          <a:lstStyle/>
          <a:p>
            <a:r>
              <a:rPr lang="sk-SK"/>
              <a:t>© 2024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35</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Matt Hagger</a:t>
            </a:r>
          </a:p>
        </p:txBody>
      </p:sp>
      <p:pic>
        <p:nvPicPr>
          <p:cNvPr id="3074" name="Picture 2">
            <a:extLst>
              <a:ext uri="{FF2B5EF4-FFF2-40B4-BE49-F238E27FC236}">
                <a16:creationId xmlns:a16="http://schemas.microsoft.com/office/drawing/2014/main" id="{FB5D6ED2-D658-EA1C-9A81-AEE0648F51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0654" y="1542872"/>
            <a:ext cx="4216142" cy="2277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51750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next?</a:t>
            </a:r>
          </a:p>
        </p:txBody>
      </p:sp>
      <p:sp>
        <p:nvSpPr>
          <p:cNvPr id="3" name="Content Placeholder 2"/>
          <p:cNvSpPr>
            <a:spLocks noGrp="1"/>
          </p:cNvSpPr>
          <p:nvPr>
            <p:ph sz="half" idx="1"/>
          </p:nvPr>
        </p:nvSpPr>
        <p:spPr/>
        <p:txBody>
          <a:bodyPr>
            <a:normAutofit lnSpcReduction="10000"/>
          </a:bodyPr>
          <a:lstStyle/>
          <a:p>
            <a:r>
              <a:rPr lang="en-US" dirty="0"/>
              <a:t>NIST issues a challenge to make a QC-proof algorithm</a:t>
            </a:r>
          </a:p>
          <a:p>
            <a:r>
              <a:rPr lang="en-US" dirty="0"/>
              <a:t>Winners used lattice encryption</a:t>
            </a:r>
          </a:p>
          <a:p>
            <a:r>
              <a:rPr lang="en-US" dirty="0"/>
              <a:t>n easy private vectors, n hard (public) vectors that make same lattice</a:t>
            </a:r>
          </a:p>
          <a:p>
            <a:r>
              <a:rPr lang="en-US" dirty="0"/>
              <a:t>Encrypt message with hard vectors + noise</a:t>
            </a:r>
          </a:p>
          <a:p>
            <a:r>
              <a:rPr lang="en-US" dirty="0"/>
              <a:t>Decrypt by finding sequence with easy vectors</a:t>
            </a:r>
          </a:p>
          <a:p>
            <a:pPr marL="0" indent="0">
              <a:buNone/>
            </a:pPr>
            <a:r>
              <a:rPr lang="en-US" dirty="0"/>
              <a:t>[5]</a:t>
            </a:r>
          </a:p>
          <a:p>
            <a:pPr marL="0" indent="0">
              <a:buNone/>
            </a:pPr>
            <a:endParaRPr lang="en-US" dirty="0"/>
          </a:p>
        </p:txBody>
      </p:sp>
      <p:sp>
        <p:nvSpPr>
          <p:cNvPr id="5" name="Footer Placeholder 4"/>
          <p:cNvSpPr>
            <a:spLocks noGrp="1"/>
          </p:cNvSpPr>
          <p:nvPr>
            <p:ph type="ftr" sz="quarter" idx="11"/>
          </p:nvPr>
        </p:nvSpPr>
        <p:spPr/>
        <p:txBody>
          <a:bodyPr/>
          <a:lstStyle/>
          <a:p>
            <a:r>
              <a:rPr lang="sk-SK"/>
              <a:t>© 2024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36</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Matt Hagger</a:t>
            </a:r>
          </a:p>
        </p:txBody>
      </p:sp>
      <p:pic>
        <p:nvPicPr>
          <p:cNvPr id="2050" name="Picture 2" descr="Post-quantum cryptography - lattice-based cryptography">
            <a:extLst>
              <a:ext uri="{FF2B5EF4-FFF2-40B4-BE49-F238E27FC236}">
                <a16:creationId xmlns:a16="http://schemas.microsoft.com/office/drawing/2014/main" id="{B26D6503-E603-C836-B9CD-EABC08380A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562" y="1215219"/>
            <a:ext cx="4022849" cy="2618853"/>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14152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685800" y="1058332"/>
            <a:ext cx="7772400" cy="4021667"/>
          </a:xfrm>
        </p:spPr>
        <p:txBody>
          <a:bodyPr lIns="91440">
            <a:normAutofit fontScale="92500" lnSpcReduction="10000"/>
          </a:bodyPr>
          <a:lstStyle/>
          <a:p>
            <a:pPr marL="0" indent="0">
              <a:buNone/>
            </a:pPr>
            <a:r>
              <a:rPr lang="en-US" dirty="0"/>
              <a:t>[1] </a:t>
            </a:r>
            <a:r>
              <a:rPr lang="en-US" dirty="0" err="1"/>
              <a:t>Farahbod</a:t>
            </a:r>
            <a:r>
              <a:rPr lang="en-US" dirty="0"/>
              <a:t>, </a:t>
            </a:r>
            <a:r>
              <a:rPr lang="en-US" dirty="0" err="1"/>
              <a:t>Shayo</a:t>
            </a:r>
            <a:r>
              <a:rPr lang="en-US" dirty="0"/>
              <a:t> and </a:t>
            </a:r>
            <a:r>
              <a:rPr lang="en-US" dirty="0" err="1"/>
              <a:t>Varzavdeh</a:t>
            </a:r>
            <a:r>
              <a:rPr lang="en-US" dirty="0"/>
              <a:t>, CYBERSECURITY INDICES AND CYBERCRIME ANNUAL LOSS AND ECONOMIC IMPACTS (Journal of Business and Behavioral Sciences, Spring 2020)</a:t>
            </a:r>
          </a:p>
          <a:p>
            <a:pPr marL="0" indent="0">
              <a:buNone/>
            </a:pPr>
            <a:r>
              <a:rPr lang="en-US" dirty="0"/>
              <a:t>[2] R. L. Rivest, A. Shamir, L. Adleman, A method for obtaining digital signatures and public-key cryptosystems (ACM, 01 February 1978)</a:t>
            </a:r>
          </a:p>
          <a:p>
            <a:pPr marL="0" indent="0">
              <a:buNone/>
            </a:pPr>
            <a:r>
              <a:rPr lang="en-US" dirty="0"/>
              <a:t>[3] Committee on Technical Assessment of the Feasibility and Implications of Quantum Computing, Quantum Computing: Progress and Prospects (National Academies Press, 4/27/19)</a:t>
            </a:r>
          </a:p>
          <a:p>
            <a:pPr marL="0" indent="0">
              <a:buNone/>
            </a:pPr>
            <a:r>
              <a:rPr lang="en-US" dirty="0"/>
              <a:t>[4] Vaishali Bhatia; K.R. Ramkumar, An Efficient Quantum Computing technique for cracking RSA using Shor’s Algorithm (IEEE, 2019)</a:t>
            </a:r>
          </a:p>
          <a:p>
            <a:pPr marL="0" indent="0">
              <a:buNone/>
            </a:pPr>
            <a:r>
              <a:rPr lang="en-US" dirty="0"/>
              <a:t>[5] Johannes Buchmann, Florian </a:t>
            </a:r>
            <a:r>
              <a:rPr lang="en-US" dirty="0" err="1"/>
              <a:t>Göpfert</a:t>
            </a:r>
            <a:r>
              <a:rPr lang="en-US" dirty="0"/>
              <a:t>, Tim </a:t>
            </a:r>
            <a:r>
              <a:rPr lang="en-US" dirty="0" err="1"/>
              <a:t>Güneysu</a:t>
            </a:r>
            <a:r>
              <a:rPr lang="en-US" dirty="0"/>
              <a:t>, Tobias Oder, Thomas </a:t>
            </a:r>
            <a:r>
              <a:rPr lang="en-US" dirty="0" err="1"/>
              <a:t>Pöppelmannt</a:t>
            </a:r>
            <a:r>
              <a:rPr lang="en-US" dirty="0"/>
              <a:t>, High-Performance and Lightweight Lattice-Based Public-Key Encryption (ACM, 05/30/2016)</a:t>
            </a:r>
          </a:p>
        </p:txBody>
      </p:sp>
      <p:sp>
        <p:nvSpPr>
          <p:cNvPr id="4" name="Footer Placeholder 3"/>
          <p:cNvSpPr>
            <a:spLocks noGrp="1"/>
          </p:cNvSpPr>
          <p:nvPr>
            <p:ph type="ftr" sz="quarter" idx="11"/>
          </p:nvPr>
        </p:nvSpPr>
        <p:spPr/>
        <p:txBody>
          <a:bodyPr/>
          <a:lstStyle/>
          <a:p>
            <a:r>
              <a:rPr lang="sk-SK"/>
              <a:t>© 2024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37</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Matt Hagger</a:t>
            </a:r>
          </a:p>
        </p:txBody>
      </p:sp>
    </p:spTree>
    <p:extLst>
      <p:ext uri="{BB962C8B-B14F-4D97-AF65-F5344CB8AC3E}">
        <p14:creationId xmlns:p14="http://schemas.microsoft.com/office/powerpoint/2010/main" val="40948095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105150"/>
            <a:ext cx="7315200" cy="1428914"/>
          </a:xfrm>
        </p:spPr>
        <p:txBody>
          <a:bodyPr>
            <a:normAutofit/>
          </a:bodyPr>
          <a:lstStyle/>
          <a:p>
            <a:pPr algn="r"/>
            <a:r>
              <a:rPr lang="en-US" dirty="0"/>
              <a:t>Keith A. Pray</a:t>
            </a:r>
          </a:p>
          <a:p>
            <a:pPr algn="r"/>
            <a:endParaRPr lang="en-US" dirty="0"/>
          </a:p>
          <a:p>
            <a:pPr algn="r"/>
            <a:endParaRPr lang="en-US" dirty="0"/>
          </a:p>
          <a:p>
            <a:r>
              <a:rPr lang="en-US" sz="2000" dirty="0" err="1"/>
              <a:t>socialimps.keithpray.net</a:t>
            </a:r>
            <a:endParaRPr lang="en-US" sz="2000" dirty="0"/>
          </a:p>
        </p:txBody>
      </p:sp>
      <p:sp>
        <p:nvSpPr>
          <p:cNvPr id="2" name="Title 1"/>
          <p:cNvSpPr>
            <a:spLocks noGrp="1"/>
          </p:cNvSpPr>
          <p:nvPr>
            <p:ph type="ctrTitle"/>
          </p:nvPr>
        </p:nvSpPr>
        <p:spPr/>
        <p:txBody>
          <a:bodyPr/>
          <a:lstStyle/>
          <a:p>
            <a:pPr algn="l"/>
            <a:r>
              <a:rPr lang="en-US" dirty="0"/>
              <a:t>Class 8</a:t>
            </a:r>
            <a:br>
              <a:rPr lang="en-US" dirty="0"/>
            </a:br>
            <a:r>
              <a:rPr lang="en-US" dirty="0"/>
              <a:t>The End</a:t>
            </a:r>
          </a:p>
        </p:txBody>
      </p:sp>
    </p:spTree>
    <p:extLst>
      <p:ext uri="{BB962C8B-B14F-4D97-AF65-F5344CB8AC3E}">
        <p14:creationId xmlns:p14="http://schemas.microsoft.com/office/powerpoint/2010/main" val="36757978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Buffer Overrun</a:t>
            </a:r>
          </a:p>
        </p:txBody>
      </p:sp>
      <p:sp>
        <p:nvSpPr>
          <p:cNvPr id="4" name="Footer Placeholder 3"/>
          <p:cNvSpPr>
            <a:spLocks noGrp="1"/>
          </p:cNvSpPr>
          <p:nvPr>
            <p:ph type="ftr" sz="quarter" idx="11"/>
          </p:nvPr>
        </p:nvSpPr>
        <p:spPr/>
        <p:txBody>
          <a:bodyPr/>
          <a:lstStyle/>
          <a:p>
            <a:r>
              <a:rPr lang="sk-SK"/>
              <a:t>© 2023 Keith A. Pray</a:t>
            </a:r>
            <a:endParaRPr lang="en-US"/>
          </a:p>
        </p:txBody>
      </p:sp>
      <p:sp>
        <p:nvSpPr>
          <p:cNvPr id="6" name="Rectangle 4"/>
          <p:cNvSpPr>
            <a:spLocks noChangeArrowheads="1"/>
          </p:cNvSpPr>
          <p:nvPr/>
        </p:nvSpPr>
        <p:spPr bwMode="auto">
          <a:xfrm>
            <a:off x="0" y="1209479"/>
            <a:ext cx="9144000" cy="457200"/>
          </a:xfrm>
          <a:prstGeom prst="rect">
            <a:avLst/>
          </a:prstGeom>
          <a:solidFill>
            <a:schemeClr val="bg1">
              <a:lumMod val="50000"/>
              <a:lumOff val="50000"/>
            </a:schemeClr>
          </a:solidFill>
          <a:ln w="9525">
            <a:solidFill>
              <a:schemeClr val="tx1"/>
            </a:solidFill>
            <a:miter lim="800000"/>
            <a:headEnd/>
            <a:tailEnd/>
          </a:ln>
        </p:spPr>
        <p:txBody>
          <a:bodyPr wrap="none" anchor="ctr">
            <a:prstTxWarp prst="textNoShape">
              <a:avLst/>
            </a:prstTxWarp>
          </a:bodyPr>
          <a:lstStyle/>
          <a:p>
            <a:endParaRPr lang="en-US"/>
          </a:p>
        </p:txBody>
      </p:sp>
      <p:sp>
        <p:nvSpPr>
          <p:cNvPr id="7" name="TextBox 13"/>
          <p:cNvSpPr txBox="1">
            <a:spLocks noChangeArrowheads="1"/>
          </p:cNvSpPr>
          <p:nvPr/>
        </p:nvSpPr>
        <p:spPr bwMode="auto">
          <a:xfrm>
            <a:off x="2063750" y="1209479"/>
            <a:ext cx="2101850" cy="461963"/>
          </a:xfrm>
          <a:prstGeom prst="rect">
            <a:avLst/>
          </a:prstGeom>
          <a:solidFill>
            <a:schemeClr val="tx1"/>
          </a:solidFill>
          <a:ln w="9525">
            <a:solidFill>
              <a:schemeClr val="bg1"/>
            </a:solidFill>
            <a:miter lim="800000"/>
            <a:headEnd/>
            <a:tailEnd/>
          </a:ln>
        </p:spPr>
        <p:txBody>
          <a:bodyPr wrap="none">
            <a:prstTxWarp prst="textNoShape">
              <a:avLst/>
            </a:prstTxWarp>
            <a:noAutofit/>
          </a:bodyPr>
          <a:lstStyle/>
          <a:p>
            <a:pPr algn="ctr"/>
            <a:r>
              <a:rPr lang="en-US" dirty="0">
                <a:solidFill>
                  <a:schemeClr val="bg1"/>
                </a:solidFill>
              </a:rPr>
              <a:t>Local Variables</a:t>
            </a:r>
          </a:p>
        </p:txBody>
      </p:sp>
      <p:sp>
        <p:nvSpPr>
          <p:cNvPr id="8" name="TextBox 14"/>
          <p:cNvSpPr txBox="1">
            <a:spLocks noChangeArrowheads="1"/>
          </p:cNvSpPr>
          <p:nvPr/>
        </p:nvSpPr>
        <p:spPr bwMode="auto">
          <a:xfrm>
            <a:off x="4162425" y="1209479"/>
            <a:ext cx="2092325" cy="461963"/>
          </a:xfrm>
          <a:prstGeom prst="rect">
            <a:avLst/>
          </a:prstGeom>
          <a:solidFill>
            <a:schemeClr val="tx1"/>
          </a:solidFill>
          <a:ln w="9525">
            <a:solidFill>
              <a:schemeClr val="bg1"/>
            </a:solidFill>
            <a:miter lim="800000"/>
            <a:headEnd/>
            <a:tailEnd/>
          </a:ln>
        </p:spPr>
        <p:txBody>
          <a:bodyPr wrap="none">
            <a:prstTxWarp prst="textNoShape">
              <a:avLst/>
            </a:prstTxWarp>
            <a:noAutofit/>
          </a:bodyPr>
          <a:lstStyle/>
          <a:p>
            <a:pPr algn="ctr"/>
            <a:r>
              <a:rPr lang="en-US" dirty="0">
                <a:solidFill>
                  <a:schemeClr val="bg1"/>
                </a:solidFill>
              </a:rPr>
              <a:t>Return Address</a:t>
            </a:r>
          </a:p>
        </p:txBody>
      </p:sp>
      <p:sp>
        <p:nvSpPr>
          <p:cNvPr id="9" name="TextBox 15"/>
          <p:cNvSpPr txBox="1">
            <a:spLocks noChangeArrowheads="1"/>
          </p:cNvSpPr>
          <p:nvPr/>
        </p:nvSpPr>
        <p:spPr bwMode="auto">
          <a:xfrm>
            <a:off x="6219825" y="1209479"/>
            <a:ext cx="1552575" cy="461963"/>
          </a:xfrm>
          <a:prstGeom prst="rect">
            <a:avLst/>
          </a:prstGeom>
          <a:solidFill>
            <a:schemeClr val="tx1"/>
          </a:solidFill>
          <a:ln w="9525">
            <a:solidFill>
              <a:schemeClr val="bg1"/>
            </a:solidFill>
            <a:miter lim="800000"/>
            <a:headEnd/>
            <a:tailEnd/>
          </a:ln>
        </p:spPr>
        <p:txBody>
          <a:bodyPr wrap="none">
            <a:prstTxWarp prst="textNoShape">
              <a:avLst/>
            </a:prstTxWarp>
            <a:noAutofit/>
          </a:bodyPr>
          <a:lstStyle/>
          <a:p>
            <a:pPr algn="ctr"/>
            <a:r>
              <a:rPr lang="en-US" dirty="0">
                <a:solidFill>
                  <a:schemeClr val="bg1"/>
                </a:solidFill>
              </a:rPr>
              <a:t>Parameters</a:t>
            </a:r>
          </a:p>
        </p:txBody>
      </p:sp>
      <p:sp>
        <p:nvSpPr>
          <p:cNvPr id="10" name="Rectangle 4"/>
          <p:cNvSpPr>
            <a:spLocks noChangeArrowheads="1"/>
          </p:cNvSpPr>
          <p:nvPr/>
        </p:nvSpPr>
        <p:spPr bwMode="auto">
          <a:xfrm>
            <a:off x="0" y="2347717"/>
            <a:ext cx="9144000" cy="457200"/>
          </a:xfrm>
          <a:prstGeom prst="rect">
            <a:avLst/>
          </a:prstGeom>
          <a:solidFill>
            <a:srgbClr val="7F7F7F"/>
          </a:solidFill>
          <a:ln w="9525">
            <a:solidFill>
              <a:schemeClr val="tx1"/>
            </a:solidFill>
            <a:miter lim="800000"/>
            <a:headEnd/>
            <a:tailEnd/>
          </a:ln>
        </p:spPr>
        <p:txBody>
          <a:bodyPr wrap="none" anchor="ctr">
            <a:prstTxWarp prst="textNoShape">
              <a:avLst/>
            </a:prstTxWarp>
          </a:bodyPr>
          <a:lstStyle/>
          <a:p>
            <a:endParaRPr lang="en-US"/>
          </a:p>
        </p:txBody>
      </p:sp>
      <p:sp>
        <p:nvSpPr>
          <p:cNvPr id="11" name="TextBox 17"/>
          <p:cNvSpPr txBox="1">
            <a:spLocks noChangeArrowheads="1"/>
          </p:cNvSpPr>
          <p:nvPr/>
        </p:nvSpPr>
        <p:spPr bwMode="auto">
          <a:xfrm>
            <a:off x="838200" y="2347717"/>
            <a:ext cx="930275" cy="461962"/>
          </a:xfrm>
          <a:prstGeom prst="rect">
            <a:avLst/>
          </a:prstGeom>
          <a:solidFill>
            <a:srgbClr val="FFFFFF"/>
          </a:solidFill>
          <a:ln w="9525">
            <a:solidFill>
              <a:srgbClr val="000000"/>
            </a:solidFill>
            <a:miter lim="800000"/>
            <a:headEnd/>
            <a:tailEnd/>
          </a:ln>
        </p:spPr>
        <p:txBody>
          <a:bodyPr wrap="none">
            <a:prstTxWarp prst="textNoShape">
              <a:avLst/>
            </a:prstTxWarp>
            <a:noAutofit/>
          </a:bodyPr>
          <a:lstStyle/>
          <a:p>
            <a:pPr algn="ctr"/>
            <a:r>
              <a:rPr lang="en-US">
                <a:solidFill>
                  <a:srgbClr val="000000"/>
                </a:solidFill>
              </a:rPr>
              <a:t>buffer</a:t>
            </a:r>
          </a:p>
        </p:txBody>
      </p:sp>
      <p:sp>
        <p:nvSpPr>
          <p:cNvPr id="12" name="TextBox 18"/>
          <p:cNvSpPr txBox="1">
            <a:spLocks noChangeArrowheads="1"/>
          </p:cNvSpPr>
          <p:nvPr/>
        </p:nvSpPr>
        <p:spPr bwMode="auto">
          <a:xfrm>
            <a:off x="2122488" y="2347717"/>
            <a:ext cx="2057400" cy="461962"/>
          </a:xfrm>
          <a:prstGeom prst="rect">
            <a:avLst/>
          </a:prstGeom>
          <a:solidFill>
            <a:srgbClr val="FFFFFF"/>
          </a:solidFill>
          <a:ln w="9525">
            <a:solidFill>
              <a:srgbClr val="000000"/>
            </a:solidFill>
            <a:miter lim="800000"/>
            <a:headEnd/>
            <a:tailEnd/>
          </a:ln>
        </p:spPr>
        <p:txBody>
          <a:bodyPr wrap="none">
            <a:prstTxWarp prst="textNoShape">
              <a:avLst/>
            </a:prstTxWarp>
            <a:noAutofit/>
          </a:bodyPr>
          <a:lstStyle/>
          <a:p>
            <a:pPr algn="ctr"/>
            <a:r>
              <a:rPr lang="en-US">
                <a:solidFill>
                  <a:srgbClr val="000000"/>
                </a:solidFill>
              </a:rPr>
              <a:t>Target Variable</a:t>
            </a:r>
          </a:p>
        </p:txBody>
      </p:sp>
      <p:sp>
        <p:nvSpPr>
          <p:cNvPr id="13" name="TextBox 21"/>
          <p:cNvSpPr txBox="1">
            <a:spLocks noChangeArrowheads="1"/>
          </p:cNvSpPr>
          <p:nvPr/>
        </p:nvSpPr>
        <p:spPr bwMode="auto">
          <a:xfrm>
            <a:off x="854075" y="2352479"/>
            <a:ext cx="3352800" cy="461963"/>
          </a:xfrm>
          <a:prstGeom prst="rect">
            <a:avLst/>
          </a:prstGeom>
          <a:solidFill>
            <a:schemeClr val="bg2">
              <a:alpha val="50195"/>
            </a:schemeClr>
          </a:solidFill>
          <a:ln w="9525">
            <a:solidFill>
              <a:srgbClr val="000000"/>
            </a:solidFill>
            <a:miter lim="800000"/>
            <a:headEnd/>
            <a:tailEnd/>
          </a:ln>
        </p:spPr>
        <p:txBody>
          <a:bodyPr>
            <a:prstTxWarp prst="textNoShape">
              <a:avLst/>
            </a:prstTxWarp>
            <a:noAutofit/>
          </a:bodyPr>
          <a:lstStyle/>
          <a:p>
            <a:pPr algn="ctr"/>
            <a:r>
              <a:rPr lang="en-US">
                <a:solidFill>
                  <a:srgbClr val="000000"/>
                </a:solidFill>
              </a:rPr>
              <a:t>  </a:t>
            </a:r>
          </a:p>
        </p:txBody>
      </p:sp>
      <p:sp>
        <p:nvSpPr>
          <p:cNvPr id="14" name="Rectangle 4"/>
          <p:cNvSpPr>
            <a:spLocks noChangeArrowheads="1"/>
          </p:cNvSpPr>
          <p:nvPr/>
        </p:nvSpPr>
        <p:spPr bwMode="auto">
          <a:xfrm>
            <a:off x="0" y="3472212"/>
            <a:ext cx="9144000" cy="457200"/>
          </a:xfrm>
          <a:prstGeom prst="rect">
            <a:avLst/>
          </a:prstGeom>
          <a:solidFill>
            <a:srgbClr val="7F7F7F"/>
          </a:solidFill>
          <a:ln w="9525">
            <a:solidFill>
              <a:schemeClr val="tx1"/>
            </a:solidFill>
            <a:miter lim="800000"/>
            <a:headEnd/>
            <a:tailEnd/>
          </a:ln>
        </p:spPr>
        <p:txBody>
          <a:bodyPr wrap="none" anchor="ctr">
            <a:prstTxWarp prst="textNoShape">
              <a:avLst/>
            </a:prstTxWarp>
          </a:bodyPr>
          <a:lstStyle/>
          <a:p>
            <a:endParaRPr lang="en-US"/>
          </a:p>
        </p:txBody>
      </p:sp>
      <p:sp>
        <p:nvSpPr>
          <p:cNvPr id="15" name="TextBox 23"/>
          <p:cNvSpPr txBox="1">
            <a:spLocks noChangeArrowheads="1"/>
          </p:cNvSpPr>
          <p:nvPr/>
        </p:nvSpPr>
        <p:spPr bwMode="auto">
          <a:xfrm>
            <a:off x="2193925" y="3472212"/>
            <a:ext cx="1539875" cy="461963"/>
          </a:xfrm>
          <a:prstGeom prst="rect">
            <a:avLst/>
          </a:prstGeom>
          <a:solidFill>
            <a:schemeClr val="tx1"/>
          </a:solidFill>
          <a:ln w="9525">
            <a:solidFill>
              <a:srgbClr val="000000"/>
            </a:solidFill>
            <a:miter lim="800000"/>
            <a:headEnd/>
            <a:tailEnd/>
          </a:ln>
        </p:spPr>
        <p:txBody>
          <a:bodyPr>
            <a:prstTxWarp prst="textNoShape">
              <a:avLst/>
            </a:prstTxWarp>
            <a:noAutofit/>
          </a:bodyPr>
          <a:lstStyle/>
          <a:p>
            <a:pPr algn="ctr"/>
            <a:r>
              <a:rPr lang="en-US" dirty="0">
                <a:solidFill>
                  <a:srgbClr val="000000"/>
                </a:solidFill>
              </a:rPr>
              <a:t>buffer</a:t>
            </a:r>
          </a:p>
        </p:txBody>
      </p:sp>
      <p:sp>
        <p:nvSpPr>
          <p:cNvPr id="16" name="TextBox 27"/>
          <p:cNvSpPr txBox="1">
            <a:spLocks noChangeArrowheads="1"/>
          </p:cNvSpPr>
          <p:nvPr/>
        </p:nvSpPr>
        <p:spPr bwMode="auto">
          <a:xfrm>
            <a:off x="4267200" y="3481737"/>
            <a:ext cx="2090738" cy="460375"/>
          </a:xfrm>
          <a:prstGeom prst="rect">
            <a:avLst/>
          </a:prstGeom>
          <a:solidFill>
            <a:schemeClr val="tx1"/>
          </a:solidFill>
          <a:ln w="9525">
            <a:solidFill>
              <a:srgbClr val="000000"/>
            </a:solidFill>
            <a:miter lim="800000"/>
            <a:headEnd/>
            <a:tailEnd/>
          </a:ln>
        </p:spPr>
        <p:txBody>
          <a:bodyPr wrap="none">
            <a:prstTxWarp prst="textNoShape">
              <a:avLst/>
            </a:prstTxWarp>
            <a:noAutofit/>
          </a:bodyPr>
          <a:lstStyle/>
          <a:p>
            <a:pPr algn="ctr"/>
            <a:r>
              <a:rPr lang="en-US" dirty="0">
                <a:solidFill>
                  <a:srgbClr val="000000"/>
                </a:solidFill>
              </a:rPr>
              <a:t>Return Address</a:t>
            </a:r>
          </a:p>
        </p:txBody>
      </p:sp>
      <p:sp>
        <p:nvSpPr>
          <p:cNvPr id="17" name="Rectangle 4"/>
          <p:cNvSpPr>
            <a:spLocks noChangeArrowheads="1"/>
          </p:cNvSpPr>
          <p:nvPr/>
        </p:nvSpPr>
        <p:spPr bwMode="auto">
          <a:xfrm>
            <a:off x="0" y="4305650"/>
            <a:ext cx="9144000" cy="457200"/>
          </a:xfrm>
          <a:prstGeom prst="rect">
            <a:avLst/>
          </a:prstGeom>
          <a:solidFill>
            <a:srgbClr val="7F7F7F"/>
          </a:solidFill>
          <a:ln w="9525">
            <a:solidFill>
              <a:schemeClr val="tx1"/>
            </a:solidFill>
            <a:miter lim="800000"/>
            <a:headEnd/>
            <a:tailEnd/>
          </a:ln>
        </p:spPr>
        <p:txBody>
          <a:bodyPr wrap="none" anchor="ctr">
            <a:prstTxWarp prst="textNoShape">
              <a:avLst/>
            </a:prstTxWarp>
          </a:bodyPr>
          <a:lstStyle/>
          <a:p>
            <a:endParaRPr lang="en-US"/>
          </a:p>
        </p:txBody>
      </p:sp>
      <p:sp>
        <p:nvSpPr>
          <p:cNvPr id="18" name="TextBox 29"/>
          <p:cNvSpPr txBox="1">
            <a:spLocks noChangeArrowheads="1"/>
          </p:cNvSpPr>
          <p:nvPr/>
        </p:nvSpPr>
        <p:spPr bwMode="auto">
          <a:xfrm>
            <a:off x="2193925" y="4305650"/>
            <a:ext cx="1539875" cy="461962"/>
          </a:xfrm>
          <a:prstGeom prst="rect">
            <a:avLst/>
          </a:prstGeom>
          <a:solidFill>
            <a:srgbClr val="FFFFFF"/>
          </a:solidFill>
          <a:ln w="9525">
            <a:solidFill>
              <a:srgbClr val="000000"/>
            </a:solidFill>
            <a:miter lim="800000"/>
            <a:headEnd/>
            <a:tailEnd/>
          </a:ln>
        </p:spPr>
        <p:txBody>
          <a:bodyPr>
            <a:prstTxWarp prst="textNoShape">
              <a:avLst/>
            </a:prstTxWarp>
            <a:noAutofit/>
          </a:bodyPr>
          <a:lstStyle/>
          <a:p>
            <a:pPr algn="ctr"/>
            <a:r>
              <a:rPr lang="en-US">
                <a:solidFill>
                  <a:srgbClr val="000000"/>
                </a:solidFill>
              </a:rPr>
              <a:t>code</a:t>
            </a:r>
          </a:p>
        </p:txBody>
      </p:sp>
      <p:sp>
        <p:nvSpPr>
          <p:cNvPr id="19" name="TextBox 30"/>
          <p:cNvSpPr txBox="1">
            <a:spLocks noChangeArrowheads="1"/>
          </p:cNvSpPr>
          <p:nvPr/>
        </p:nvSpPr>
        <p:spPr bwMode="auto">
          <a:xfrm>
            <a:off x="4267200" y="4315175"/>
            <a:ext cx="2090738" cy="461962"/>
          </a:xfrm>
          <a:prstGeom prst="rect">
            <a:avLst/>
          </a:prstGeom>
          <a:solidFill>
            <a:srgbClr val="FFFFFF"/>
          </a:solidFill>
          <a:ln w="9525">
            <a:solidFill>
              <a:srgbClr val="000000"/>
            </a:solidFill>
            <a:miter lim="800000"/>
            <a:headEnd/>
            <a:tailEnd/>
          </a:ln>
        </p:spPr>
        <p:txBody>
          <a:bodyPr wrap="none">
            <a:prstTxWarp prst="textNoShape">
              <a:avLst/>
            </a:prstTxWarp>
            <a:noAutofit/>
          </a:bodyPr>
          <a:lstStyle/>
          <a:p>
            <a:pPr algn="ctr"/>
            <a:r>
              <a:rPr lang="en-US">
                <a:solidFill>
                  <a:srgbClr val="000000"/>
                </a:solidFill>
              </a:rPr>
              <a:t>Return Address</a:t>
            </a:r>
          </a:p>
        </p:txBody>
      </p:sp>
      <p:sp>
        <p:nvSpPr>
          <p:cNvPr id="20" name="TextBox 31"/>
          <p:cNvSpPr txBox="1">
            <a:spLocks noChangeArrowheads="1"/>
          </p:cNvSpPr>
          <p:nvPr/>
        </p:nvSpPr>
        <p:spPr bwMode="auto">
          <a:xfrm>
            <a:off x="2209800" y="4315175"/>
            <a:ext cx="4191000" cy="461962"/>
          </a:xfrm>
          <a:prstGeom prst="rect">
            <a:avLst/>
          </a:prstGeom>
          <a:solidFill>
            <a:srgbClr val="990033">
              <a:alpha val="50195"/>
            </a:srgbClr>
          </a:solidFill>
          <a:ln w="9525">
            <a:solidFill>
              <a:schemeClr val="tx1"/>
            </a:solidFill>
            <a:miter lim="800000"/>
            <a:headEnd/>
            <a:tailEnd/>
          </a:ln>
        </p:spPr>
        <p:txBody>
          <a:bodyPr>
            <a:prstTxWarp prst="textNoShape">
              <a:avLst/>
            </a:prstTxWarp>
            <a:noAutofit/>
          </a:bodyPr>
          <a:lstStyle/>
          <a:p>
            <a:r>
              <a:rPr lang="en-US">
                <a:solidFill>
                  <a:srgbClr val="000000"/>
                </a:solidFill>
              </a:rPr>
              <a:t>  </a:t>
            </a:r>
          </a:p>
        </p:txBody>
      </p:sp>
      <p:cxnSp>
        <p:nvCxnSpPr>
          <p:cNvPr id="21" name="Elbow Connector 33"/>
          <p:cNvCxnSpPr>
            <a:cxnSpLocks noChangeShapeType="1"/>
            <a:stCxn id="20" idx="3"/>
            <a:endCxn id="18" idx="1"/>
          </p:cNvCxnSpPr>
          <p:nvPr/>
        </p:nvCxnSpPr>
        <p:spPr bwMode="auto">
          <a:xfrm flipH="1" flipV="1">
            <a:off x="2193925" y="4537425"/>
            <a:ext cx="4206875" cy="7937"/>
          </a:xfrm>
          <a:prstGeom prst="bentConnector5">
            <a:avLst>
              <a:gd name="adj1" fmla="val -5435"/>
              <a:gd name="adj2" fmla="val -6559204"/>
              <a:gd name="adj3" fmla="val 105435"/>
            </a:avLst>
          </a:prstGeom>
          <a:noFill/>
          <a:ln w="9525">
            <a:solidFill>
              <a:schemeClr val="tx1"/>
            </a:solidFill>
            <a:round/>
            <a:headEnd/>
            <a:tailEnd type="arrow" w="med" len="med"/>
          </a:ln>
        </p:spPr>
      </p:cxnSp>
      <p:sp>
        <p:nvSpPr>
          <p:cNvPr id="22" name="TextBox 13"/>
          <p:cNvSpPr txBox="1">
            <a:spLocks noChangeArrowheads="1"/>
          </p:cNvSpPr>
          <p:nvPr/>
        </p:nvSpPr>
        <p:spPr bwMode="auto">
          <a:xfrm>
            <a:off x="6400800" y="853435"/>
            <a:ext cx="2743200" cy="369332"/>
          </a:xfrm>
          <a:prstGeom prst="rect">
            <a:avLst/>
          </a:prstGeom>
          <a:noFill/>
          <a:ln w="9525">
            <a:noFill/>
            <a:miter lim="800000"/>
            <a:headEnd/>
            <a:tailEnd/>
          </a:ln>
        </p:spPr>
        <p:txBody>
          <a:bodyPr wrap="square">
            <a:prstTxWarp prst="textNoShape">
              <a:avLst/>
            </a:prstTxWarp>
            <a:spAutoFit/>
          </a:bodyPr>
          <a:lstStyle/>
          <a:p>
            <a:r>
              <a:rPr lang="en-US" b="1" dirty="0"/>
              <a:t>Run time stack</a:t>
            </a:r>
          </a:p>
        </p:txBody>
      </p:sp>
      <p:sp>
        <p:nvSpPr>
          <p:cNvPr id="23" name="TextBox 13"/>
          <p:cNvSpPr txBox="1">
            <a:spLocks noChangeArrowheads="1"/>
          </p:cNvSpPr>
          <p:nvPr/>
        </p:nvSpPr>
        <p:spPr bwMode="auto">
          <a:xfrm>
            <a:off x="6400800" y="1969491"/>
            <a:ext cx="2743200" cy="369332"/>
          </a:xfrm>
          <a:prstGeom prst="rect">
            <a:avLst/>
          </a:prstGeom>
          <a:noFill/>
          <a:ln w="9525">
            <a:noFill/>
            <a:miter lim="800000"/>
            <a:headEnd/>
            <a:tailEnd/>
          </a:ln>
        </p:spPr>
        <p:txBody>
          <a:bodyPr wrap="square">
            <a:prstTxWarp prst="textNoShape">
              <a:avLst/>
            </a:prstTxWarp>
            <a:spAutoFit/>
          </a:bodyPr>
          <a:lstStyle/>
          <a:p>
            <a:r>
              <a:rPr lang="en-US" b="1" dirty="0"/>
              <a:t>Variable Attack</a:t>
            </a:r>
          </a:p>
        </p:txBody>
      </p:sp>
      <p:sp>
        <p:nvSpPr>
          <p:cNvPr id="24" name="TextBox 13"/>
          <p:cNvSpPr txBox="1">
            <a:spLocks noChangeArrowheads="1"/>
          </p:cNvSpPr>
          <p:nvPr/>
        </p:nvSpPr>
        <p:spPr bwMode="auto">
          <a:xfrm>
            <a:off x="6400800" y="3100463"/>
            <a:ext cx="2743200" cy="369332"/>
          </a:xfrm>
          <a:prstGeom prst="rect">
            <a:avLst/>
          </a:prstGeom>
          <a:noFill/>
          <a:ln w="9525">
            <a:noFill/>
            <a:miter lim="800000"/>
            <a:headEnd/>
            <a:tailEnd/>
          </a:ln>
        </p:spPr>
        <p:txBody>
          <a:bodyPr wrap="square">
            <a:prstTxWarp prst="textNoShape">
              <a:avLst/>
            </a:prstTxWarp>
            <a:spAutoFit/>
          </a:bodyPr>
          <a:lstStyle/>
          <a:p>
            <a:r>
              <a:rPr lang="en-US" b="1" dirty="0"/>
              <a:t>Stack Attack</a:t>
            </a:r>
          </a:p>
        </p:txBody>
      </p:sp>
      <p:sp>
        <p:nvSpPr>
          <p:cNvPr id="3" name="Slide Number Placeholder 2"/>
          <p:cNvSpPr>
            <a:spLocks noGrp="1"/>
          </p:cNvSpPr>
          <p:nvPr>
            <p:ph type="sldNum" sz="quarter" idx="12"/>
          </p:nvPr>
        </p:nvSpPr>
        <p:spPr/>
        <p:txBody>
          <a:bodyPr/>
          <a:lstStyle/>
          <a:p>
            <a:fld id="{A2A17EAB-8B51-5C40-8776-6683E51FA7A0}" type="slidenum">
              <a:rPr lang="en-US" smtClean="0"/>
              <a:t>39</a:t>
            </a:fld>
            <a:endParaRPr lang="en-US"/>
          </a:p>
        </p:txBody>
      </p:sp>
    </p:spTree>
    <p:extLst>
      <p:ext uri="{BB962C8B-B14F-4D97-AF65-F5344CB8AC3E}">
        <p14:creationId xmlns:p14="http://schemas.microsoft.com/office/powerpoint/2010/main" val="21389440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CB184FB-3CA3-A84C-9DE0-B9D7B7DCDA7C}"/>
              </a:ext>
            </a:extLst>
          </p:cNvPr>
          <p:cNvSpPr>
            <a:spLocks noGrp="1"/>
          </p:cNvSpPr>
          <p:nvPr>
            <p:ph type="title"/>
          </p:nvPr>
        </p:nvSpPr>
        <p:spPr>
          <a:xfrm>
            <a:off x="685800" y="361950"/>
            <a:ext cx="7772400" cy="914400"/>
          </a:xfrm>
        </p:spPr>
        <p:txBody>
          <a:bodyPr anchor="ctr">
            <a:normAutofit/>
          </a:bodyPr>
          <a:lstStyle/>
          <a:p>
            <a:r>
              <a:rPr lang="en-US" dirty="0"/>
              <a:t>Grades</a:t>
            </a:r>
            <a:br>
              <a:rPr lang="en-US" dirty="0"/>
            </a:br>
            <a:r>
              <a:rPr lang="en-US" dirty="0"/>
              <a:t>To Date</a:t>
            </a:r>
          </a:p>
        </p:txBody>
      </p:sp>
      <p:sp>
        <p:nvSpPr>
          <p:cNvPr id="3" name="Content Placeholder 2">
            <a:extLst>
              <a:ext uri="{FF2B5EF4-FFF2-40B4-BE49-F238E27FC236}">
                <a16:creationId xmlns:a16="http://schemas.microsoft.com/office/drawing/2014/main" id="{441F7036-20FB-024E-8014-FAB323652A70}"/>
              </a:ext>
            </a:extLst>
          </p:cNvPr>
          <p:cNvSpPr>
            <a:spLocks noGrp="1"/>
          </p:cNvSpPr>
          <p:nvPr>
            <p:ph sz="half" idx="1"/>
          </p:nvPr>
        </p:nvSpPr>
        <p:spPr>
          <a:xfrm>
            <a:off x="685800" y="1352551"/>
            <a:ext cx="3733800" cy="3352800"/>
          </a:xfrm>
        </p:spPr>
        <p:txBody>
          <a:bodyPr>
            <a:normAutofit/>
          </a:bodyPr>
          <a:lstStyle/>
          <a:p>
            <a:pPr marL="0" indent="0">
              <a:buNone/>
            </a:pPr>
            <a:r>
              <a:rPr lang="en-US" dirty="0"/>
              <a:t>30 Max Possible</a:t>
            </a:r>
          </a:p>
        </p:txBody>
      </p:sp>
      <p:sp>
        <p:nvSpPr>
          <p:cNvPr id="5" name="Footer Placeholder 4">
            <a:extLst>
              <a:ext uri="{FF2B5EF4-FFF2-40B4-BE49-F238E27FC236}">
                <a16:creationId xmlns:a16="http://schemas.microsoft.com/office/drawing/2014/main" id="{7E07422E-793C-6B4B-8DBC-95168E5DBA51}"/>
              </a:ext>
            </a:extLst>
          </p:cNvPr>
          <p:cNvSpPr>
            <a:spLocks noGrp="1"/>
          </p:cNvSpPr>
          <p:nvPr>
            <p:ph type="ftr" sz="quarter" idx="11"/>
          </p:nvPr>
        </p:nvSpPr>
        <p:spPr>
          <a:xfrm>
            <a:off x="0" y="4997196"/>
            <a:ext cx="5562600" cy="146304"/>
          </a:xfrm>
        </p:spPr>
        <p:txBody>
          <a:bodyPr anchor="ctr">
            <a:normAutofit/>
          </a:bodyPr>
          <a:lstStyle/>
          <a:p>
            <a:pPr>
              <a:lnSpc>
                <a:spcPct val="90000"/>
              </a:lnSpc>
              <a:spcAft>
                <a:spcPts val="600"/>
              </a:spcAft>
            </a:pPr>
            <a:r>
              <a:rPr lang="sk-SK" sz="400"/>
              <a:t>© 2021 Keith A. Pray</a:t>
            </a:r>
            <a:endParaRPr lang="en-US" sz="400"/>
          </a:p>
        </p:txBody>
      </p:sp>
      <p:sp>
        <p:nvSpPr>
          <p:cNvPr id="6" name="Slide Number Placeholder 5">
            <a:extLst>
              <a:ext uri="{FF2B5EF4-FFF2-40B4-BE49-F238E27FC236}">
                <a16:creationId xmlns:a16="http://schemas.microsoft.com/office/drawing/2014/main" id="{F4972E41-C8FD-884D-AAE3-A618B194726D}"/>
              </a:ext>
            </a:extLst>
          </p:cNvPr>
          <p:cNvSpPr>
            <a:spLocks noGrp="1"/>
          </p:cNvSpPr>
          <p:nvPr>
            <p:ph type="sldNum" sz="quarter" idx="12"/>
          </p:nvPr>
        </p:nvSpPr>
        <p:spPr>
          <a:xfrm>
            <a:off x="8519160" y="4997196"/>
            <a:ext cx="624840" cy="146304"/>
          </a:xfrm>
        </p:spPr>
        <p:txBody>
          <a:bodyPr anchor="ctr">
            <a:normAutofit/>
          </a:bodyPr>
          <a:lstStyle/>
          <a:p>
            <a:pPr>
              <a:lnSpc>
                <a:spcPct val="90000"/>
              </a:lnSpc>
              <a:spcAft>
                <a:spcPts val="600"/>
              </a:spcAft>
            </a:pPr>
            <a:fld id="{A2A17EAB-8B51-5C40-8776-6683E51FA7A0}" type="slidenum">
              <a:rPr lang="en-US" sz="400" smtClean="0"/>
              <a:pPr>
                <a:lnSpc>
                  <a:spcPct val="90000"/>
                </a:lnSpc>
                <a:spcAft>
                  <a:spcPts val="600"/>
                </a:spcAft>
              </a:pPr>
              <a:t>4</a:t>
            </a:fld>
            <a:endParaRPr lang="en-US" sz="400"/>
          </a:p>
        </p:txBody>
      </p:sp>
      <p:pic>
        <p:nvPicPr>
          <p:cNvPr id="8" name="Picture 7">
            <a:extLst>
              <a:ext uri="{FF2B5EF4-FFF2-40B4-BE49-F238E27FC236}">
                <a16:creationId xmlns:a16="http://schemas.microsoft.com/office/drawing/2014/main" id="{35EF76FD-11D7-B4FB-535E-3324DB1DDE5F}"/>
              </a:ext>
            </a:extLst>
          </p:cNvPr>
          <p:cNvPicPr>
            <a:picLocks noChangeAspect="1"/>
          </p:cNvPicPr>
          <p:nvPr/>
        </p:nvPicPr>
        <p:blipFill>
          <a:blip r:embed="rId3"/>
          <a:stretch>
            <a:fillRect/>
          </a:stretch>
        </p:blipFill>
        <p:spPr>
          <a:xfrm>
            <a:off x="2844602" y="361950"/>
            <a:ext cx="5674558" cy="4781550"/>
          </a:xfrm>
          <a:prstGeom prst="rect">
            <a:avLst/>
          </a:prstGeom>
        </p:spPr>
      </p:pic>
    </p:spTree>
    <p:extLst>
      <p:ext uri="{BB962C8B-B14F-4D97-AF65-F5344CB8AC3E}">
        <p14:creationId xmlns:p14="http://schemas.microsoft.com/office/powerpoint/2010/main" val="38406961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335763"/>
            <a:ext cx="7315200" cy="1494448"/>
          </a:xfrm>
        </p:spPr>
        <p:txBody>
          <a:bodyPr/>
          <a:lstStyle/>
          <a:p>
            <a:r>
              <a:rPr lang="en-US" dirty="0"/>
              <a:t>Run Example Code</a:t>
            </a:r>
          </a:p>
        </p:txBody>
      </p:sp>
      <p:sp>
        <p:nvSpPr>
          <p:cNvPr id="4" name="Footer Placeholder 3"/>
          <p:cNvSpPr>
            <a:spLocks noGrp="1"/>
          </p:cNvSpPr>
          <p:nvPr>
            <p:ph type="ftr" sz="quarter" idx="11"/>
          </p:nvPr>
        </p:nvSpPr>
        <p:spPr/>
        <p:txBody>
          <a:bodyPr/>
          <a:lstStyle/>
          <a:p>
            <a:r>
              <a:rPr lang="sk-SK"/>
              <a:t>© 2023 Keith A. Pray</a:t>
            </a:r>
            <a:endParaRPr lang="en-US"/>
          </a:p>
        </p:txBody>
      </p:sp>
      <p:sp>
        <p:nvSpPr>
          <p:cNvPr id="3" name="Slide Number Placeholder 2"/>
          <p:cNvSpPr>
            <a:spLocks noGrp="1"/>
          </p:cNvSpPr>
          <p:nvPr>
            <p:ph type="sldNum" sz="quarter" idx="12"/>
          </p:nvPr>
        </p:nvSpPr>
        <p:spPr/>
        <p:txBody>
          <a:bodyPr/>
          <a:lstStyle/>
          <a:p>
            <a:fld id="{A2A17EAB-8B51-5C40-8776-6683E51FA7A0}" type="slidenum">
              <a:rPr lang="en-US" smtClean="0"/>
              <a:t>40</a:t>
            </a:fld>
            <a:endParaRPr lang="en-US"/>
          </a:p>
        </p:txBody>
      </p:sp>
    </p:spTree>
    <p:extLst>
      <p:ext uri="{BB962C8B-B14F-4D97-AF65-F5344CB8AC3E}">
        <p14:creationId xmlns:p14="http://schemas.microsoft.com/office/powerpoint/2010/main" val="10652789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Buffer Overrun Code</a:t>
            </a:r>
          </a:p>
        </p:txBody>
      </p:sp>
      <p:sp>
        <p:nvSpPr>
          <p:cNvPr id="3" name="Content Placeholder 2"/>
          <p:cNvSpPr>
            <a:spLocks noGrp="1"/>
          </p:cNvSpPr>
          <p:nvPr>
            <p:ph idx="1"/>
          </p:nvPr>
        </p:nvSpPr>
        <p:spPr/>
        <p:txBody>
          <a:bodyPr>
            <a:normAutofit fontScale="85000" lnSpcReduction="20000"/>
          </a:bodyPr>
          <a:lstStyle/>
          <a:p>
            <a:pPr marL="457200" indent="-457200">
              <a:lnSpc>
                <a:spcPct val="120000"/>
              </a:lnSpc>
              <a:spcBef>
                <a:spcPts val="0"/>
              </a:spcBef>
              <a:buFont typeface="+mj-lt"/>
              <a:buAutoNum type="arabicPeriod"/>
            </a:pPr>
            <a:r>
              <a:rPr lang="en-US" dirty="0"/>
              <a:t>#include &lt;</a:t>
            </a:r>
            <a:r>
              <a:rPr lang="en-US" dirty="0" err="1"/>
              <a:t>stdio.h</a:t>
            </a:r>
            <a:r>
              <a:rPr lang="en-US" dirty="0"/>
              <a:t>&gt;</a:t>
            </a:r>
          </a:p>
          <a:p>
            <a:pPr marL="457200" indent="-457200">
              <a:lnSpc>
                <a:spcPct val="120000"/>
              </a:lnSpc>
              <a:spcBef>
                <a:spcPts val="0"/>
              </a:spcBef>
              <a:buFont typeface="+mj-lt"/>
              <a:buAutoNum type="arabicPeriod"/>
            </a:pPr>
            <a:r>
              <a:rPr lang="en-US" dirty="0"/>
              <a:t>#include &lt;</a:t>
            </a:r>
            <a:r>
              <a:rPr lang="en-US" dirty="0" err="1"/>
              <a:t>string.h</a:t>
            </a:r>
            <a:r>
              <a:rPr lang="en-US" dirty="0"/>
              <a:t>&gt;</a:t>
            </a:r>
          </a:p>
          <a:p>
            <a:pPr marL="457200" indent="-457200">
              <a:lnSpc>
                <a:spcPct val="120000"/>
              </a:lnSpc>
              <a:spcBef>
                <a:spcPts val="0"/>
              </a:spcBef>
              <a:buFont typeface="+mj-lt"/>
              <a:buAutoNum type="arabicPeriod"/>
            </a:pPr>
            <a:r>
              <a:rPr lang="en-US" dirty="0" err="1"/>
              <a:t>int</a:t>
            </a:r>
            <a:r>
              <a:rPr lang="en-US" dirty="0"/>
              <a:t> main ( void ) {</a:t>
            </a:r>
          </a:p>
          <a:p>
            <a:pPr marL="457200" indent="-457200">
              <a:lnSpc>
                <a:spcPct val="120000"/>
              </a:lnSpc>
              <a:spcBef>
                <a:spcPts val="0"/>
              </a:spcBef>
              <a:buFont typeface="+mj-lt"/>
              <a:buAutoNum type="arabicPeriod"/>
            </a:pPr>
            <a:r>
              <a:rPr lang="en-US" dirty="0"/>
              <a:t>  char buff [ 15 ]; </a:t>
            </a:r>
            <a:r>
              <a:rPr lang="en-US" dirty="0" err="1"/>
              <a:t>int</a:t>
            </a:r>
            <a:r>
              <a:rPr lang="en-US" dirty="0"/>
              <a:t> ace = 0;</a:t>
            </a:r>
          </a:p>
          <a:p>
            <a:pPr marL="457200" indent="-457200">
              <a:lnSpc>
                <a:spcPct val="120000"/>
              </a:lnSpc>
              <a:spcBef>
                <a:spcPts val="0"/>
              </a:spcBef>
              <a:buFont typeface="+mj-lt"/>
              <a:buAutoNum type="arabicPeriod"/>
            </a:pPr>
            <a:r>
              <a:rPr lang="en-US" dirty="0"/>
              <a:t>  </a:t>
            </a:r>
            <a:r>
              <a:rPr lang="en-US" dirty="0" err="1"/>
              <a:t>printf</a:t>
            </a:r>
            <a:r>
              <a:rPr lang="en-US" dirty="0"/>
              <a:t> ( "\n Enter best class ever : \n" );</a:t>
            </a:r>
          </a:p>
          <a:p>
            <a:pPr marL="457200" indent="-457200">
              <a:lnSpc>
                <a:spcPct val="120000"/>
              </a:lnSpc>
              <a:spcBef>
                <a:spcPts val="0"/>
              </a:spcBef>
              <a:buFont typeface="+mj-lt"/>
              <a:buAutoNum type="arabicPeriod"/>
            </a:pPr>
            <a:r>
              <a:rPr lang="en-US" dirty="0"/>
              <a:t> </a:t>
            </a:r>
            <a:r>
              <a:rPr lang="en-US" dirty="0">
                <a:solidFill>
                  <a:schemeClr val="bg1"/>
                </a:solidFill>
              </a:rPr>
              <a:t> gets ( buff );</a:t>
            </a:r>
          </a:p>
          <a:p>
            <a:pPr marL="457200" indent="-457200">
              <a:lnSpc>
                <a:spcPct val="120000"/>
              </a:lnSpc>
              <a:spcBef>
                <a:spcPts val="0"/>
              </a:spcBef>
              <a:buFont typeface="+mj-lt"/>
              <a:buAutoNum type="arabicPeriod"/>
            </a:pPr>
            <a:r>
              <a:rPr lang="en-US" dirty="0"/>
              <a:t>  if ( </a:t>
            </a:r>
            <a:r>
              <a:rPr lang="en-US" dirty="0" err="1"/>
              <a:t>strcmp</a:t>
            </a:r>
            <a:r>
              <a:rPr lang="en-US" dirty="0"/>
              <a:t> ( buff, "imps" ) ) {</a:t>
            </a:r>
          </a:p>
          <a:p>
            <a:pPr marL="457200" indent="-457200">
              <a:lnSpc>
                <a:spcPct val="120000"/>
              </a:lnSpc>
              <a:spcBef>
                <a:spcPts val="0"/>
              </a:spcBef>
              <a:buFont typeface="+mj-lt"/>
              <a:buAutoNum type="arabicPeriod"/>
            </a:pPr>
            <a:r>
              <a:rPr lang="en-US" dirty="0"/>
              <a:t>      </a:t>
            </a:r>
            <a:r>
              <a:rPr lang="en-US" dirty="0" err="1"/>
              <a:t>printf</a:t>
            </a:r>
            <a:r>
              <a:rPr lang="en-US" dirty="0"/>
              <a:t> ( "\n %s is wrong! You should FAIL! \n ace=%</a:t>
            </a:r>
            <a:r>
              <a:rPr lang="en-US" dirty="0" err="1"/>
              <a:t>i</a:t>
            </a:r>
            <a:r>
              <a:rPr lang="en-US" dirty="0"/>
              <a:t>\n", buff, ace ); }</a:t>
            </a:r>
          </a:p>
          <a:p>
            <a:pPr marL="457200" indent="-457200">
              <a:lnSpc>
                <a:spcPct val="120000"/>
              </a:lnSpc>
              <a:spcBef>
                <a:spcPts val="0"/>
              </a:spcBef>
              <a:buFont typeface="+mj-lt"/>
              <a:buAutoNum type="arabicPeriod"/>
            </a:pPr>
            <a:r>
              <a:rPr lang="en-US" dirty="0"/>
              <a:t>  else  { </a:t>
            </a:r>
            <a:r>
              <a:rPr lang="en-US" dirty="0" err="1"/>
              <a:t>printf</a:t>
            </a:r>
            <a:r>
              <a:rPr lang="en-US" dirty="0"/>
              <a:t> ( "Correct! \n") ; ace = 1; }</a:t>
            </a:r>
          </a:p>
          <a:p>
            <a:pPr marL="457200" indent="-457200">
              <a:lnSpc>
                <a:spcPct val="120000"/>
              </a:lnSpc>
              <a:spcBef>
                <a:spcPts val="0"/>
              </a:spcBef>
              <a:buFont typeface="+mj-lt"/>
              <a:buAutoNum type="arabicPeriod"/>
            </a:pPr>
            <a:r>
              <a:rPr lang="en-US" dirty="0"/>
              <a:t>  if ( ace ) {  </a:t>
            </a:r>
            <a:r>
              <a:rPr lang="en-US" dirty="0" err="1"/>
              <a:t>printf</a:t>
            </a:r>
            <a:r>
              <a:rPr lang="en-US" dirty="0"/>
              <a:t> ( "You get an A! \n" ); }</a:t>
            </a:r>
          </a:p>
          <a:p>
            <a:pPr marL="457200" indent="-457200">
              <a:lnSpc>
                <a:spcPct val="120000"/>
              </a:lnSpc>
              <a:spcBef>
                <a:spcPts val="0"/>
              </a:spcBef>
              <a:buFont typeface="+mj-lt"/>
              <a:buAutoNum type="arabicPeriod"/>
            </a:pPr>
            <a:r>
              <a:rPr lang="en-US" dirty="0"/>
              <a:t>  return 0; }</a:t>
            </a:r>
          </a:p>
        </p:txBody>
      </p:sp>
      <p:sp>
        <p:nvSpPr>
          <p:cNvPr id="4" name="Footer Placeholder 3"/>
          <p:cNvSpPr>
            <a:spLocks noGrp="1"/>
          </p:cNvSpPr>
          <p:nvPr>
            <p:ph type="ftr" sz="quarter" idx="11"/>
          </p:nvPr>
        </p:nvSpPr>
        <p:spPr/>
        <p:txBody>
          <a:bodyPr/>
          <a:lstStyle/>
          <a:p>
            <a:r>
              <a:rPr lang="sk-SK"/>
              <a:t>© 2023 Keith A. Pray</a:t>
            </a:r>
            <a:endParaRPr lang="en-US"/>
          </a:p>
        </p:txBody>
      </p:sp>
      <p:sp>
        <p:nvSpPr>
          <p:cNvPr id="6" name="TextBox 5"/>
          <p:cNvSpPr txBox="1"/>
          <p:nvPr/>
        </p:nvSpPr>
        <p:spPr>
          <a:xfrm>
            <a:off x="3856974" y="2469815"/>
            <a:ext cx="4343400" cy="707886"/>
          </a:xfrm>
          <a:prstGeom prst="rect">
            <a:avLst/>
          </a:prstGeom>
          <a:noFill/>
        </p:spPr>
        <p:txBody>
          <a:bodyPr wrap="square" rtlCol="0" anchor="t" anchorCtr="0">
            <a:spAutoFit/>
          </a:bodyPr>
          <a:lstStyle/>
          <a:p>
            <a:pPr algn="l"/>
            <a:r>
              <a:rPr lang="en-US" sz="2800" dirty="0">
                <a:solidFill>
                  <a:srgbClr val="000000"/>
                </a:solidFill>
              </a:rPr>
              <a:t>}</a:t>
            </a:r>
            <a:r>
              <a:rPr lang="en-US" sz="4000" dirty="0">
                <a:solidFill>
                  <a:srgbClr val="000000"/>
                </a:solidFill>
              </a:rPr>
              <a:t> </a:t>
            </a:r>
            <a:r>
              <a:rPr lang="en-US" sz="2400" dirty="0">
                <a:solidFill>
                  <a:srgbClr val="000000"/>
                </a:solidFill>
              </a:rPr>
              <a:t>The Naughty Line</a:t>
            </a:r>
            <a:endParaRPr lang="en-US" sz="1100" dirty="0">
              <a:solidFill>
                <a:srgbClr val="000000"/>
              </a:solidFill>
            </a:endParaRPr>
          </a:p>
        </p:txBody>
      </p:sp>
      <p:sp>
        <p:nvSpPr>
          <p:cNvPr id="5" name="Slide Number Placeholder 4"/>
          <p:cNvSpPr>
            <a:spLocks noGrp="1"/>
          </p:cNvSpPr>
          <p:nvPr>
            <p:ph type="sldNum" sz="quarter" idx="12"/>
          </p:nvPr>
        </p:nvSpPr>
        <p:spPr/>
        <p:txBody>
          <a:bodyPr/>
          <a:lstStyle/>
          <a:p>
            <a:fld id="{A2A17EAB-8B51-5C40-8776-6683E51FA7A0}" type="slidenum">
              <a:rPr lang="en-US" smtClean="0"/>
              <a:t>41</a:t>
            </a:fld>
            <a:endParaRPr lang="en-US"/>
          </a:p>
        </p:txBody>
      </p:sp>
    </p:spTree>
    <p:extLst>
      <p:ext uri="{BB962C8B-B14F-4D97-AF65-F5344CB8AC3E}">
        <p14:creationId xmlns:p14="http://schemas.microsoft.com/office/powerpoint/2010/main" val="36112398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TCP Three-way Handshake</a:t>
            </a:r>
          </a:p>
        </p:txBody>
      </p:sp>
      <p:sp>
        <p:nvSpPr>
          <p:cNvPr id="4" name="Footer Placeholder 3"/>
          <p:cNvSpPr>
            <a:spLocks noGrp="1"/>
          </p:cNvSpPr>
          <p:nvPr>
            <p:ph type="ftr" sz="quarter" idx="11"/>
          </p:nvPr>
        </p:nvSpPr>
        <p:spPr/>
        <p:txBody>
          <a:bodyPr/>
          <a:lstStyle/>
          <a:p>
            <a:r>
              <a:rPr lang="sk-SK"/>
              <a:t>© 2023 Keith A. Pray</a:t>
            </a:r>
            <a:endParaRPr lang="en-US"/>
          </a:p>
        </p:txBody>
      </p:sp>
      <p:sp>
        <p:nvSpPr>
          <p:cNvPr id="6" name="Cube 11"/>
          <p:cNvSpPr>
            <a:spLocks noChangeArrowheads="1"/>
          </p:cNvSpPr>
          <p:nvPr/>
        </p:nvSpPr>
        <p:spPr bwMode="auto">
          <a:xfrm>
            <a:off x="1981200" y="2247900"/>
            <a:ext cx="990600" cy="990600"/>
          </a:xfrm>
          <a:prstGeom prst="cube">
            <a:avLst>
              <a:gd name="adj" fmla="val 25000"/>
            </a:avLst>
          </a:prstGeom>
          <a:solidFill>
            <a:schemeClr val="tx1">
              <a:lumMod val="85000"/>
            </a:schemeClr>
          </a:solidFill>
          <a:ln w="9525">
            <a:solidFill>
              <a:srgbClr val="000000"/>
            </a:solidFill>
            <a:round/>
            <a:headEnd/>
            <a:tailEnd/>
          </a:ln>
        </p:spPr>
        <p:txBody>
          <a:bodyPr wrap="none" anchor="ctr">
            <a:prstTxWarp prst="textNoShape">
              <a:avLst/>
            </a:prstTxWarp>
          </a:bodyPr>
          <a:lstStyle/>
          <a:p>
            <a:endParaRPr lang="en-US"/>
          </a:p>
        </p:txBody>
      </p:sp>
      <p:sp>
        <p:nvSpPr>
          <p:cNvPr id="7" name="Cube 12"/>
          <p:cNvSpPr>
            <a:spLocks noChangeArrowheads="1"/>
          </p:cNvSpPr>
          <p:nvPr/>
        </p:nvSpPr>
        <p:spPr bwMode="auto">
          <a:xfrm>
            <a:off x="6324600" y="1790700"/>
            <a:ext cx="838200" cy="1905000"/>
          </a:xfrm>
          <a:prstGeom prst="cube">
            <a:avLst>
              <a:gd name="adj" fmla="val 25000"/>
            </a:avLst>
          </a:prstGeom>
          <a:solidFill>
            <a:schemeClr val="tx1">
              <a:lumMod val="85000"/>
            </a:schemeClr>
          </a:solidFill>
          <a:ln w="9525">
            <a:solidFill>
              <a:srgbClr val="000000"/>
            </a:solidFill>
            <a:round/>
            <a:headEnd/>
            <a:tailEnd/>
          </a:ln>
        </p:spPr>
        <p:txBody>
          <a:bodyPr wrap="none" anchor="ctr">
            <a:prstTxWarp prst="textNoShape">
              <a:avLst/>
            </a:prstTxWarp>
          </a:bodyPr>
          <a:lstStyle/>
          <a:p>
            <a:endParaRPr lang="en-US"/>
          </a:p>
        </p:txBody>
      </p:sp>
      <p:sp>
        <p:nvSpPr>
          <p:cNvPr id="8" name="Right Arrow 20"/>
          <p:cNvSpPr>
            <a:spLocks noChangeArrowheads="1"/>
          </p:cNvSpPr>
          <p:nvPr/>
        </p:nvSpPr>
        <p:spPr bwMode="auto">
          <a:xfrm>
            <a:off x="3962400" y="1790700"/>
            <a:ext cx="1447800" cy="533400"/>
          </a:xfrm>
          <a:prstGeom prst="rightArrow">
            <a:avLst>
              <a:gd name="adj1" fmla="val 50000"/>
              <a:gd name="adj2" fmla="val 50001"/>
            </a:avLst>
          </a:prstGeom>
          <a:solidFill>
            <a:schemeClr val="tx1"/>
          </a:solidFill>
          <a:ln w="9525">
            <a:solidFill>
              <a:srgbClr val="000000"/>
            </a:solidFill>
            <a:round/>
            <a:headEnd/>
            <a:tailEnd/>
          </a:ln>
        </p:spPr>
        <p:txBody>
          <a:bodyPr wrap="none" anchor="ctr">
            <a:prstTxWarp prst="textNoShape">
              <a:avLst/>
            </a:prstTxWarp>
          </a:bodyPr>
          <a:lstStyle/>
          <a:p>
            <a:pPr algn="ctr">
              <a:lnSpc>
                <a:spcPct val="80000"/>
              </a:lnSpc>
            </a:pPr>
            <a:r>
              <a:rPr lang="en-US" sz="1300">
                <a:solidFill>
                  <a:srgbClr val="000000"/>
                </a:solidFill>
              </a:rPr>
              <a:t>SYN</a:t>
            </a:r>
          </a:p>
        </p:txBody>
      </p:sp>
      <p:sp>
        <p:nvSpPr>
          <p:cNvPr id="9" name="Right Arrow 24"/>
          <p:cNvSpPr>
            <a:spLocks noChangeArrowheads="1"/>
          </p:cNvSpPr>
          <p:nvPr/>
        </p:nvSpPr>
        <p:spPr bwMode="auto">
          <a:xfrm>
            <a:off x="3962400" y="3086100"/>
            <a:ext cx="1447800" cy="533400"/>
          </a:xfrm>
          <a:prstGeom prst="rightArrow">
            <a:avLst>
              <a:gd name="adj1" fmla="val 50000"/>
              <a:gd name="adj2" fmla="val 50001"/>
            </a:avLst>
          </a:prstGeom>
          <a:solidFill>
            <a:schemeClr val="tx1"/>
          </a:solidFill>
          <a:ln w="9525">
            <a:solidFill>
              <a:srgbClr val="000000"/>
            </a:solidFill>
            <a:round/>
            <a:headEnd/>
            <a:tailEnd/>
          </a:ln>
        </p:spPr>
        <p:txBody>
          <a:bodyPr wrap="none" anchor="ctr">
            <a:prstTxWarp prst="textNoShape">
              <a:avLst/>
            </a:prstTxWarp>
          </a:bodyPr>
          <a:lstStyle/>
          <a:p>
            <a:pPr algn="ctr">
              <a:lnSpc>
                <a:spcPct val="80000"/>
              </a:lnSpc>
            </a:pPr>
            <a:r>
              <a:rPr lang="en-US" sz="1300">
                <a:solidFill>
                  <a:srgbClr val="000000"/>
                </a:solidFill>
              </a:rPr>
              <a:t>ACK</a:t>
            </a:r>
          </a:p>
        </p:txBody>
      </p:sp>
      <p:sp>
        <p:nvSpPr>
          <p:cNvPr id="10" name="Left Arrow 25"/>
          <p:cNvSpPr>
            <a:spLocks noChangeArrowheads="1"/>
          </p:cNvSpPr>
          <p:nvPr/>
        </p:nvSpPr>
        <p:spPr bwMode="auto">
          <a:xfrm>
            <a:off x="3886200" y="2476500"/>
            <a:ext cx="1447800" cy="533400"/>
          </a:xfrm>
          <a:prstGeom prst="leftArrow">
            <a:avLst>
              <a:gd name="adj1" fmla="val 50000"/>
              <a:gd name="adj2" fmla="val 50001"/>
            </a:avLst>
          </a:prstGeom>
          <a:solidFill>
            <a:schemeClr val="tx1"/>
          </a:solidFill>
          <a:ln w="9525">
            <a:solidFill>
              <a:srgbClr val="000000"/>
            </a:solidFill>
            <a:round/>
            <a:headEnd/>
            <a:tailEnd/>
          </a:ln>
        </p:spPr>
        <p:txBody>
          <a:bodyPr wrap="none" anchor="ctr">
            <a:prstTxWarp prst="textNoShape">
              <a:avLst/>
            </a:prstTxWarp>
          </a:bodyPr>
          <a:lstStyle/>
          <a:p>
            <a:pPr algn="ctr">
              <a:lnSpc>
                <a:spcPct val="80000"/>
              </a:lnSpc>
            </a:pPr>
            <a:r>
              <a:rPr lang="en-US" sz="1300">
                <a:solidFill>
                  <a:srgbClr val="000000"/>
                </a:solidFill>
              </a:rPr>
              <a:t>SYN-ACK</a:t>
            </a:r>
          </a:p>
        </p:txBody>
      </p:sp>
      <p:sp>
        <p:nvSpPr>
          <p:cNvPr id="3" name="Slide Number Placeholder 2"/>
          <p:cNvSpPr>
            <a:spLocks noGrp="1"/>
          </p:cNvSpPr>
          <p:nvPr>
            <p:ph type="sldNum" sz="quarter" idx="12"/>
          </p:nvPr>
        </p:nvSpPr>
        <p:spPr/>
        <p:txBody>
          <a:bodyPr/>
          <a:lstStyle/>
          <a:p>
            <a:fld id="{A2A17EAB-8B51-5C40-8776-6683E51FA7A0}" type="slidenum">
              <a:rPr lang="en-US" smtClean="0"/>
              <a:t>42</a:t>
            </a:fld>
            <a:endParaRPr lang="en-US"/>
          </a:p>
        </p:txBody>
      </p:sp>
    </p:spTree>
    <p:extLst>
      <p:ext uri="{BB962C8B-B14F-4D97-AF65-F5344CB8AC3E}">
        <p14:creationId xmlns:p14="http://schemas.microsoft.com/office/powerpoint/2010/main" val="15912667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SYN Flood Attack</a:t>
            </a:r>
          </a:p>
        </p:txBody>
      </p:sp>
      <p:sp>
        <p:nvSpPr>
          <p:cNvPr id="4" name="Footer Placeholder 3"/>
          <p:cNvSpPr>
            <a:spLocks noGrp="1"/>
          </p:cNvSpPr>
          <p:nvPr>
            <p:ph type="ftr" sz="quarter" idx="11"/>
          </p:nvPr>
        </p:nvSpPr>
        <p:spPr/>
        <p:txBody>
          <a:bodyPr/>
          <a:lstStyle/>
          <a:p>
            <a:r>
              <a:rPr lang="sk-SK"/>
              <a:t>© 2023 Keith A. Pray</a:t>
            </a:r>
            <a:endParaRPr lang="en-US"/>
          </a:p>
        </p:txBody>
      </p:sp>
      <p:sp>
        <p:nvSpPr>
          <p:cNvPr id="6" name="Cube 11"/>
          <p:cNvSpPr>
            <a:spLocks noChangeArrowheads="1"/>
          </p:cNvSpPr>
          <p:nvPr/>
        </p:nvSpPr>
        <p:spPr bwMode="auto">
          <a:xfrm>
            <a:off x="1981200" y="2244850"/>
            <a:ext cx="990600" cy="990600"/>
          </a:xfrm>
          <a:prstGeom prst="cube">
            <a:avLst>
              <a:gd name="adj" fmla="val 25000"/>
            </a:avLst>
          </a:prstGeom>
          <a:solidFill>
            <a:schemeClr val="tx1">
              <a:lumMod val="85000"/>
            </a:schemeClr>
          </a:solidFill>
          <a:ln w="9525">
            <a:solidFill>
              <a:srgbClr val="000000"/>
            </a:solidFill>
            <a:round/>
            <a:headEnd/>
            <a:tailEnd/>
          </a:ln>
        </p:spPr>
        <p:txBody>
          <a:bodyPr wrap="none" anchor="ctr">
            <a:prstTxWarp prst="textNoShape">
              <a:avLst/>
            </a:prstTxWarp>
          </a:bodyPr>
          <a:lstStyle/>
          <a:p>
            <a:endParaRPr lang="en-US"/>
          </a:p>
        </p:txBody>
      </p:sp>
      <p:sp>
        <p:nvSpPr>
          <p:cNvPr id="7" name="Cube 12"/>
          <p:cNvSpPr>
            <a:spLocks noChangeArrowheads="1"/>
          </p:cNvSpPr>
          <p:nvPr/>
        </p:nvSpPr>
        <p:spPr bwMode="auto">
          <a:xfrm>
            <a:off x="6324600" y="1787650"/>
            <a:ext cx="838200" cy="1905000"/>
          </a:xfrm>
          <a:prstGeom prst="cube">
            <a:avLst>
              <a:gd name="adj" fmla="val 25000"/>
            </a:avLst>
          </a:prstGeom>
          <a:solidFill>
            <a:schemeClr val="tx1">
              <a:lumMod val="85000"/>
            </a:schemeClr>
          </a:solidFill>
          <a:ln w="9525">
            <a:solidFill>
              <a:srgbClr val="000000"/>
            </a:solidFill>
            <a:round/>
            <a:headEnd/>
            <a:tailEnd/>
          </a:ln>
        </p:spPr>
        <p:txBody>
          <a:bodyPr wrap="none" anchor="ctr">
            <a:prstTxWarp prst="textNoShape">
              <a:avLst/>
            </a:prstTxWarp>
          </a:bodyPr>
          <a:lstStyle/>
          <a:p>
            <a:endParaRPr lang="en-US"/>
          </a:p>
        </p:txBody>
      </p:sp>
      <p:sp>
        <p:nvSpPr>
          <p:cNvPr id="8" name="Right Arrow 20"/>
          <p:cNvSpPr>
            <a:spLocks noChangeArrowheads="1"/>
          </p:cNvSpPr>
          <p:nvPr/>
        </p:nvSpPr>
        <p:spPr bwMode="auto">
          <a:xfrm>
            <a:off x="3962400" y="1787650"/>
            <a:ext cx="1447800" cy="533400"/>
          </a:xfrm>
          <a:prstGeom prst="rightArrow">
            <a:avLst>
              <a:gd name="adj1" fmla="val 50000"/>
              <a:gd name="adj2" fmla="val 50001"/>
            </a:avLst>
          </a:prstGeom>
          <a:solidFill>
            <a:schemeClr val="tx1"/>
          </a:solidFill>
          <a:ln w="9525">
            <a:solidFill>
              <a:srgbClr val="000000"/>
            </a:solidFill>
            <a:round/>
            <a:headEnd/>
            <a:tailEnd/>
          </a:ln>
        </p:spPr>
        <p:txBody>
          <a:bodyPr wrap="none" anchor="ctr">
            <a:prstTxWarp prst="textNoShape">
              <a:avLst/>
            </a:prstTxWarp>
          </a:bodyPr>
          <a:lstStyle/>
          <a:p>
            <a:pPr algn="ctr">
              <a:lnSpc>
                <a:spcPct val="80000"/>
              </a:lnSpc>
            </a:pPr>
            <a:r>
              <a:rPr lang="en-US" sz="1300">
                <a:solidFill>
                  <a:srgbClr val="000000"/>
                </a:solidFill>
              </a:rPr>
              <a:t>SYN</a:t>
            </a:r>
          </a:p>
        </p:txBody>
      </p:sp>
      <p:sp>
        <p:nvSpPr>
          <p:cNvPr id="10" name="Left Arrow 25"/>
          <p:cNvSpPr>
            <a:spLocks noChangeArrowheads="1"/>
          </p:cNvSpPr>
          <p:nvPr/>
        </p:nvSpPr>
        <p:spPr bwMode="auto">
          <a:xfrm rot="20057174">
            <a:off x="3886199" y="3102312"/>
            <a:ext cx="1447800" cy="533400"/>
          </a:xfrm>
          <a:prstGeom prst="leftArrow">
            <a:avLst>
              <a:gd name="adj1" fmla="val 50000"/>
              <a:gd name="adj2" fmla="val 50001"/>
            </a:avLst>
          </a:prstGeom>
          <a:solidFill>
            <a:schemeClr val="tx1"/>
          </a:solidFill>
          <a:ln w="9525">
            <a:solidFill>
              <a:srgbClr val="000000"/>
            </a:solidFill>
            <a:round/>
            <a:headEnd/>
            <a:tailEnd/>
          </a:ln>
        </p:spPr>
        <p:txBody>
          <a:bodyPr wrap="none" anchor="ctr">
            <a:prstTxWarp prst="textNoShape">
              <a:avLst/>
            </a:prstTxWarp>
          </a:bodyPr>
          <a:lstStyle/>
          <a:p>
            <a:pPr algn="ctr">
              <a:lnSpc>
                <a:spcPct val="80000"/>
              </a:lnSpc>
            </a:pPr>
            <a:r>
              <a:rPr lang="en-US" sz="1300" dirty="0">
                <a:solidFill>
                  <a:srgbClr val="000000"/>
                </a:solidFill>
              </a:rPr>
              <a:t>SYN-ACK</a:t>
            </a:r>
          </a:p>
        </p:txBody>
      </p:sp>
      <p:sp>
        <p:nvSpPr>
          <p:cNvPr id="11" name="Cube 11"/>
          <p:cNvSpPr>
            <a:spLocks noChangeArrowheads="1"/>
          </p:cNvSpPr>
          <p:nvPr/>
        </p:nvSpPr>
        <p:spPr bwMode="auto">
          <a:xfrm>
            <a:off x="1981200" y="3566164"/>
            <a:ext cx="990600" cy="990600"/>
          </a:xfrm>
          <a:prstGeom prst="cube">
            <a:avLst>
              <a:gd name="adj" fmla="val 25000"/>
            </a:avLst>
          </a:prstGeom>
          <a:solidFill>
            <a:schemeClr val="tx1">
              <a:lumMod val="85000"/>
            </a:schemeClr>
          </a:solidFill>
          <a:ln w="9525">
            <a:solidFill>
              <a:srgbClr val="000000"/>
            </a:solidFill>
            <a:round/>
            <a:headEnd/>
            <a:tailEnd/>
          </a:ln>
        </p:spPr>
        <p:txBody>
          <a:bodyPr wrap="none" anchor="ctr">
            <a:prstTxWarp prst="textNoShape">
              <a:avLst/>
            </a:prstTxWarp>
          </a:bodyPr>
          <a:lstStyle/>
          <a:p>
            <a:endParaRPr lang="en-US"/>
          </a:p>
        </p:txBody>
      </p:sp>
      <p:sp>
        <p:nvSpPr>
          <p:cNvPr id="3" name="Slide Number Placeholder 2"/>
          <p:cNvSpPr>
            <a:spLocks noGrp="1"/>
          </p:cNvSpPr>
          <p:nvPr>
            <p:ph type="sldNum" sz="quarter" idx="12"/>
          </p:nvPr>
        </p:nvSpPr>
        <p:spPr/>
        <p:txBody>
          <a:bodyPr/>
          <a:lstStyle/>
          <a:p>
            <a:fld id="{A2A17EAB-8B51-5C40-8776-6683E51FA7A0}" type="slidenum">
              <a:rPr lang="en-US" smtClean="0"/>
              <a:t>43</a:t>
            </a:fld>
            <a:endParaRPr lang="en-US"/>
          </a:p>
        </p:txBody>
      </p:sp>
    </p:spTree>
    <p:extLst>
      <p:ext uri="{BB962C8B-B14F-4D97-AF65-F5344CB8AC3E}">
        <p14:creationId xmlns:p14="http://schemas.microsoft.com/office/powerpoint/2010/main" val="9984493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Ping Attack</a:t>
            </a:r>
          </a:p>
        </p:txBody>
      </p:sp>
      <p:sp>
        <p:nvSpPr>
          <p:cNvPr id="4" name="Footer Placeholder 3"/>
          <p:cNvSpPr>
            <a:spLocks noGrp="1"/>
          </p:cNvSpPr>
          <p:nvPr>
            <p:ph type="ftr" sz="quarter" idx="11"/>
          </p:nvPr>
        </p:nvSpPr>
        <p:spPr/>
        <p:txBody>
          <a:bodyPr/>
          <a:lstStyle/>
          <a:p>
            <a:r>
              <a:rPr lang="sk-SK"/>
              <a:t>© 2023 Keith A. Pray</a:t>
            </a:r>
            <a:endParaRPr lang="en-US"/>
          </a:p>
        </p:txBody>
      </p:sp>
      <p:sp>
        <p:nvSpPr>
          <p:cNvPr id="6" name="Cube 11"/>
          <p:cNvSpPr>
            <a:spLocks noChangeArrowheads="1"/>
          </p:cNvSpPr>
          <p:nvPr/>
        </p:nvSpPr>
        <p:spPr bwMode="auto">
          <a:xfrm>
            <a:off x="304800" y="2590800"/>
            <a:ext cx="990600" cy="990600"/>
          </a:xfrm>
          <a:prstGeom prst="cube">
            <a:avLst>
              <a:gd name="adj" fmla="val 25000"/>
            </a:avLst>
          </a:prstGeom>
          <a:solidFill>
            <a:schemeClr val="tx1">
              <a:lumMod val="85000"/>
            </a:schemeClr>
          </a:solidFill>
          <a:ln w="9525">
            <a:solidFill>
              <a:srgbClr val="000000"/>
            </a:solidFill>
            <a:round/>
            <a:headEnd/>
            <a:tailEnd/>
          </a:ln>
        </p:spPr>
        <p:txBody>
          <a:bodyPr wrap="none" anchor="ctr">
            <a:prstTxWarp prst="textNoShape">
              <a:avLst/>
            </a:prstTxWarp>
          </a:bodyPr>
          <a:lstStyle/>
          <a:p>
            <a:endParaRPr lang="en-US"/>
          </a:p>
        </p:txBody>
      </p:sp>
      <p:sp>
        <p:nvSpPr>
          <p:cNvPr id="7" name="Cube 12"/>
          <p:cNvSpPr>
            <a:spLocks noChangeArrowheads="1"/>
          </p:cNvSpPr>
          <p:nvPr/>
        </p:nvSpPr>
        <p:spPr bwMode="auto">
          <a:xfrm>
            <a:off x="3962400" y="614363"/>
            <a:ext cx="838200" cy="1905000"/>
          </a:xfrm>
          <a:prstGeom prst="cube">
            <a:avLst>
              <a:gd name="adj" fmla="val 25000"/>
            </a:avLst>
          </a:prstGeom>
          <a:solidFill>
            <a:schemeClr val="tx1">
              <a:lumMod val="85000"/>
            </a:schemeClr>
          </a:solidFill>
          <a:ln w="9525">
            <a:solidFill>
              <a:srgbClr val="000000"/>
            </a:solidFill>
            <a:round/>
            <a:headEnd/>
            <a:tailEnd/>
          </a:ln>
        </p:spPr>
        <p:txBody>
          <a:bodyPr wrap="none" anchor="ctr">
            <a:prstTxWarp prst="textNoShape">
              <a:avLst/>
            </a:prstTxWarp>
          </a:bodyPr>
          <a:lstStyle/>
          <a:p>
            <a:endParaRPr lang="en-US"/>
          </a:p>
        </p:txBody>
      </p:sp>
      <p:sp>
        <p:nvSpPr>
          <p:cNvPr id="8" name="Right Arrow 20"/>
          <p:cNvSpPr>
            <a:spLocks noChangeArrowheads="1"/>
          </p:cNvSpPr>
          <p:nvPr/>
        </p:nvSpPr>
        <p:spPr bwMode="auto">
          <a:xfrm rot="20562649">
            <a:off x="1447800" y="2438400"/>
            <a:ext cx="1447800" cy="533400"/>
          </a:xfrm>
          <a:prstGeom prst="rightArrow">
            <a:avLst>
              <a:gd name="adj1" fmla="val 50000"/>
              <a:gd name="adj2" fmla="val 50001"/>
            </a:avLst>
          </a:prstGeom>
          <a:solidFill>
            <a:srgbClr val="FFFFFF"/>
          </a:solidFill>
          <a:ln w="9525">
            <a:solidFill>
              <a:srgbClr val="000000"/>
            </a:solidFill>
            <a:round/>
            <a:headEnd/>
            <a:tailEnd/>
          </a:ln>
        </p:spPr>
        <p:txBody>
          <a:bodyPr wrap="none" anchor="ctr">
            <a:prstTxWarp prst="textNoShape">
              <a:avLst/>
            </a:prstTxWarp>
          </a:bodyPr>
          <a:lstStyle/>
          <a:p>
            <a:pPr algn="ctr">
              <a:lnSpc>
                <a:spcPct val="80000"/>
              </a:lnSpc>
            </a:pPr>
            <a:r>
              <a:rPr lang="en-US" sz="1300">
                <a:solidFill>
                  <a:srgbClr val="000000"/>
                </a:solidFill>
              </a:rPr>
              <a:t>ping</a:t>
            </a:r>
          </a:p>
        </p:txBody>
      </p:sp>
      <p:sp>
        <p:nvSpPr>
          <p:cNvPr id="9" name="TextBox 13"/>
          <p:cNvSpPr txBox="1">
            <a:spLocks noChangeArrowheads="1"/>
          </p:cNvSpPr>
          <p:nvPr/>
        </p:nvSpPr>
        <p:spPr bwMode="auto">
          <a:xfrm>
            <a:off x="228600" y="2057400"/>
            <a:ext cx="1262063" cy="461963"/>
          </a:xfrm>
          <a:prstGeom prst="rect">
            <a:avLst/>
          </a:prstGeom>
          <a:noFill/>
          <a:ln w="9525">
            <a:noFill/>
            <a:miter lim="800000"/>
            <a:headEnd/>
            <a:tailEnd/>
          </a:ln>
        </p:spPr>
        <p:txBody>
          <a:bodyPr wrap="none">
            <a:prstTxWarp prst="textNoShape">
              <a:avLst/>
            </a:prstTxWarp>
            <a:spAutoFit/>
          </a:bodyPr>
          <a:lstStyle/>
          <a:p>
            <a:r>
              <a:rPr lang="en-US">
                <a:solidFill>
                  <a:srgbClr val="000000"/>
                </a:solidFill>
              </a:rPr>
              <a:t>Attacker</a:t>
            </a:r>
          </a:p>
        </p:txBody>
      </p:sp>
      <p:sp>
        <p:nvSpPr>
          <p:cNvPr id="10" name="Cube 14"/>
          <p:cNvSpPr>
            <a:spLocks noChangeArrowheads="1"/>
          </p:cNvSpPr>
          <p:nvPr/>
        </p:nvSpPr>
        <p:spPr bwMode="auto">
          <a:xfrm>
            <a:off x="3962400" y="2976563"/>
            <a:ext cx="838200" cy="1905000"/>
          </a:xfrm>
          <a:prstGeom prst="cube">
            <a:avLst>
              <a:gd name="adj" fmla="val 25000"/>
            </a:avLst>
          </a:prstGeom>
          <a:solidFill>
            <a:schemeClr val="tx1">
              <a:lumMod val="85000"/>
            </a:schemeClr>
          </a:solidFill>
          <a:ln w="9525">
            <a:solidFill>
              <a:srgbClr val="000000"/>
            </a:solidFill>
            <a:round/>
            <a:headEnd/>
            <a:tailEnd/>
          </a:ln>
        </p:spPr>
        <p:txBody>
          <a:bodyPr wrap="none" anchor="ctr">
            <a:prstTxWarp prst="textNoShape">
              <a:avLst/>
            </a:prstTxWarp>
          </a:bodyPr>
          <a:lstStyle/>
          <a:p>
            <a:endParaRPr lang="en-US"/>
          </a:p>
        </p:txBody>
      </p:sp>
      <p:sp>
        <p:nvSpPr>
          <p:cNvPr id="11" name="Cube 15"/>
          <p:cNvSpPr>
            <a:spLocks noChangeArrowheads="1"/>
          </p:cNvSpPr>
          <p:nvPr/>
        </p:nvSpPr>
        <p:spPr bwMode="auto">
          <a:xfrm>
            <a:off x="8153400" y="1828800"/>
            <a:ext cx="838200" cy="1905000"/>
          </a:xfrm>
          <a:prstGeom prst="cube">
            <a:avLst>
              <a:gd name="adj" fmla="val 25000"/>
            </a:avLst>
          </a:prstGeom>
          <a:solidFill>
            <a:schemeClr val="tx1">
              <a:lumMod val="85000"/>
            </a:schemeClr>
          </a:solidFill>
          <a:ln w="9525">
            <a:solidFill>
              <a:srgbClr val="000000"/>
            </a:solidFill>
            <a:round/>
            <a:headEnd/>
            <a:tailEnd/>
          </a:ln>
        </p:spPr>
        <p:txBody>
          <a:bodyPr wrap="none" anchor="ctr">
            <a:prstTxWarp prst="textNoShape">
              <a:avLst/>
            </a:prstTxWarp>
          </a:bodyPr>
          <a:lstStyle/>
          <a:p>
            <a:endParaRPr lang="en-US"/>
          </a:p>
        </p:txBody>
      </p:sp>
      <p:sp>
        <p:nvSpPr>
          <p:cNvPr id="12" name="Right Arrow 16"/>
          <p:cNvSpPr>
            <a:spLocks noChangeArrowheads="1"/>
          </p:cNvSpPr>
          <p:nvPr/>
        </p:nvSpPr>
        <p:spPr bwMode="auto">
          <a:xfrm rot="1047622">
            <a:off x="1524000" y="3124200"/>
            <a:ext cx="1447800" cy="533400"/>
          </a:xfrm>
          <a:prstGeom prst="rightArrow">
            <a:avLst>
              <a:gd name="adj1" fmla="val 50000"/>
              <a:gd name="adj2" fmla="val 50001"/>
            </a:avLst>
          </a:prstGeom>
          <a:solidFill>
            <a:srgbClr val="FFFFFF"/>
          </a:solidFill>
          <a:ln w="9525">
            <a:solidFill>
              <a:srgbClr val="000000"/>
            </a:solidFill>
            <a:round/>
            <a:headEnd/>
            <a:tailEnd/>
          </a:ln>
        </p:spPr>
        <p:txBody>
          <a:bodyPr wrap="none" anchor="ctr">
            <a:prstTxWarp prst="textNoShape">
              <a:avLst/>
            </a:prstTxWarp>
          </a:bodyPr>
          <a:lstStyle/>
          <a:p>
            <a:pPr algn="ctr">
              <a:lnSpc>
                <a:spcPct val="80000"/>
              </a:lnSpc>
            </a:pPr>
            <a:r>
              <a:rPr lang="en-US" sz="1300">
                <a:solidFill>
                  <a:srgbClr val="000000"/>
                </a:solidFill>
              </a:rPr>
              <a:t>ping</a:t>
            </a:r>
          </a:p>
        </p:txBody>
      </p:sp>
      <p:sp>
        <p:nvSpPr>
          <p:cNvPr id="13" name="Cube 17"/>
          <p:cNvSpPr>
            <a:spLocks noChangeArrowheads="1"/>
          </p:cNvSpPr>
          <p:nvPr/>
        </p:nvSpPr>
        <p:spPr bwMode="auto">
          <a:xfrm>
            <a:off x="6096000" y="494519"/>
            <a:ext cx="990600" cy="990600"/>
          </a:xfrm>
          <a:prstGeom prst="cube">
            <a:avLst>
              <a:gd name="adj" fmla="val 25000"/>
            </a:avLst>
          </a:prstGeom>
          <a:solidFill>
            <a:schemeClr val="tx1">
              <a:lumMod val="85000"/>
            </a:schemeClr>
          </a:solidFill>
          <a:ln w="9525">
            <a:solidFill>
              <a:srgbClr val="000000"/>
            </a:solidFill>
            <a:round/>
            <a:headEnd/>
            <a:tailEnd/>
          </a:ln>
        </p:spPr>
        <p:txBody>
          <a:bodyPr wrap="none" anchor="ctr">
            <a:prstTxWarp prst="textNoShape">
              <a:avLst/>
            </a:prstTxWarp>
          </a:bodyPr>
          <a:lstStyle/>
          <a:p>
            <a:endParaRPr lang="en-US"/>
          </a:p>
        </p:txBody>
      </p:sp>
      <p:sp>
        <p:nvSpPr>
          <p:cNvPr id="14" name="Cube 19"/>
          <p:cNvSpPr>
            <a:spLocks noChangeArrowheads="1"/>
          </p:cNvSpPr>
          <p:nvPr/>
        </p:nvSpPr>
        <p:spPr bwMode="auto">
          <a:xfrm>
            <a:off x="6096000" y="1637519"/>
            <a:ext cx="990600" cy="990600"/>
          </a:xfrm>
          <a:prstGeom prst="cube">
            <a:avLst>
              <a:gd name="adj" fmla="val 25000"/>
            </a:avLst>
          </a:prstGeom>
          <a:solidFill>
            <a:schemeClr val="tx1">
              <a:lumMod val="85000"/>
            </a:schemeClr>
          </a:solidFill>
          <a:ln w="9525">
            <a:solidFill>
              <a:srgbClr val="000000"/>
            </a:solidFill>
            <a:round/>
            <a:headEnd/>
            <a:tailEnd/>
          </a:ln>
        </p:spPr>
        <p:txBody>
          <a:bodyPr wrap="none" anchor="ctr">
            <a:prstTxWarp prst="textNoShape">
              <a:avLst/>
            </a:prstTxWarp>
          </a:bodyPr>
          <a:lstStyle/>
          <a:p>
            <a:endParaRPr lang="en-US"/>
          </a:p>
        </p:txBody>
      </p:sp>
      <p:sp>
        <p:nvSpPr>
          <p:cNvPr id="15" name="Cube 21"/>
          <p:cNvSpPr>
            <a:spLocks noChangeArrowheads="1"/>
          </p:cNvSpPr>
          <p:nvPr/>
        </p:nvSpPr>
        <p:spPr bwMode="auto">
          <a:xfrm>
            <a:off x="6096000" y="2780519"/>
            <a:ext cx="990600" cy="990600"/>
          </a:xfrm>
          <a:prstGeom prst="cube">
            <a:avLst>
              <a:gd name="adj" fmla="val 25000"/>
            </a:avLst>
          </a:prstGeom>
          <a:solidFill>
            <a:schemeClr val="tx1">
              <a:lumMod val="85000"/>
            </a:schemeClr>
          </a:solidFill>
          <a:ln w="9525">
            <a:solidFill>
              <a:srgbClr val="000000"/>
            </a:solidFill>
            <a:round/>
            <a:headEnd/>
            <a:tailEnd/>
          </a:ln>
        </p:spPr>
        <p:txBody>
          <a:bodyPr wrap="none" anchor="ctr">
            <a:prstTxWarp prst="textNoShape">
              <a:avLst/>
            </a:prstTxWarp>
          </a:bodyPr>
          <a:lstStyle/>
          <a:p>
            <a:endParaRPr lang="en-US"/>
          </a:p>
        </p:txBody>
      </p:sp>
      <p:sp>
        <p:nvSpPr>
          <p:cNvPr id="16" name="Cube 22"/>
          <p:cNvSpPr>
            <a:spLocks noChangeArrowheads="1"/>
          </p:cNvSpPr>
          <p:nvPr/>
        </p:nvSpPr>
        <p:spPr bwMode="auto">
          <a:xfrm>
            <a:off x="6096000" y="3923519"/>
            <a:ext cx="990600" cy="990600"/>
          </a:xfrm>
          <a:prstGeom prst="cube">
            <a:avLst>
              <a:gd name="adj" fmla="val 25000"/>
            </a:avLst>
          </a:prstGeom>
          <a:solidFill>
            <a:schemeClr val="tx1">
              <a:lumMod val="85000"/>
            </a:schemeClr>
          </a:solidFill>
          <a:ln w="9525">
            <a:solidFill>
              <a:srgbClr val="000000"/>
            </a:solidFill>
            <a:round/>
            <a:headEnd/>
            <a:tailEnd/>
          </a:ln>
        </p:spPr>
        <p:txBody>
          <a:bodyPr wrap="none" anchor="ctr">
            <a:prstTxWarp prst="textNoShape">
              <a:avLst/>
            </a:prstTxWarp>
          </a:bodyPr>
          <a:lstStyle/>
          <a:p>
            <a:endParaRPr lang="en-US"/>
          </a:p>
        </p:txBody>
      </p:sp>
      <p:cxnSp>
        <p:nvCxnSpPr>
          <p:cNvPr id="18" name="Straight Arrow Connector 26"/>
          <p:cNvCxnSpPr>
            <a:cxnSpLocks noChangeShapeType="1"/>
            <a:stCxn id="7" idx="5"/>
            <a:endCxn id="13" idx="2"/>
          </p:cNvCxnSpPr>
          <p:nvPr/>
        </p:nvCxnSpPr>
        <p:spPr bwMode="auto">
          <a:xfrm flipV="1">
            <a:off x="4800600" y="1113644"/>
            <a:ext cx="1295400" cy="348444"/>
          </a:xfrm>
          <a:prstGeom prst="straightConnector1">
            <a:avLst/>
          </a:prstGeom>
          <a:noFill/>
          <a:ln w="9525">
            <a:solidFill>
              <a:schemeClr val="tx1"/>
            </a:solidFill>
            <a:round/>
            <a:headEnd/>
            <a:tailEnd type="arrow" w="med" len="med"/>
          </a:ln>
        </p:spPr>
      </p:cxnSp>
      <p:cxnSp>
        <p:nvCxnSpPr>
          <p:cNvPr id="19" name="Straight Arrow Connector 28"/>
          <p:cNvCxnSpPr>
            <a:cxnSpLocks noChangeShapeType="1"/>
            <a:endCxn id="14" idx="2"/>
          </p:cNvCxnSpPr>
          <p:nvPr/>
        </p:nvCxnSpPr>
        <p:spPr bwMode="auto">
          <a:xfrm>
            <a:off x="4800600" y="1828800"/>
            <a:ext cx="1295400" cy="427844"/>
          </a:xfrm>
          <a:prstGeom prst="straightConnector1">
            <a:avLst/>
          </a:prstGeom>
          <a:noFill/>
          <a:ln w="9525">
            <a:solidFill>
              <a:schemeClr val="tx1"/>
            </a:solidFill>
            <a:round/>
            <a:headEnd/>
            <a:tailEnd type="arrow" w="med" len="med"/>
          </a:ln>
        </p:spPr>
      </p:cxnSp>
      <p:cxnSp>
        <p:nvCxnSpPr>
          <p:cNvPr id="20" name="Straight Arrow Connector 30"/>
          <p:cNvCxnSpPr>
            <a:cxnSpLocks noChangeShapeType="1"/>
            <a:stCxn id="10" idx="5"/>
            <a:endCxn id="15" idx="2"/>
          </p:cNvCxnSpPr>
          <p:nvPr/>
        </p:nvCxnSpPr>
        <p:spPr bwMode="auto">
          <a:xfrm flipV="1">
            <a:off x="4800600" y="3399644"/>
            <a:ext cx="1295400" cy="424644"/>
          </a:xfrm>
          <a:prstGeom prst="straightConnector1">
            <a:avLst/>
          </a:prstGeom>
          <a:noFill/>
          <a:ln w="9525">
            <a:solidFill>
              <a:schemeClr val="tx1"/>
            </a:solidFill>
            <a:round/>
            <a:headEnd/>
            <a:tailEnd type="arrow" w="med" len="med"/>
          </a:ln>
        </p:spPr>
      </p:cxnSp>
      <p:cxnSp>
        <p:nvCxnSpPr>
          <p:cNvPr id="21" name="Straight Arrow Connector 32"/>
          <p:cNvCxnSpPr>
            <a:cxnSpLocks noChangeShapeType="1"/>
            <a:endCxn id="16" idx="2"/>
          </p:cNvCxnSpPr>
          <p:nvPr/>
        </p:nvCxnSpPr>
        <p:spPr bwMode="auto">
          <a:xfrm>
            <a:off x="4800600" y="4124916"/>
            <a:ext cx="1295400" cy="417728"/>
          </a:xfrm>
          <a:prstGeom prst="straightConnector1">
            <a:avLst/>
          </a:prstGeom>
          <a:noFill/>
          <a:ln w="9525">
            <a:solidFill>
              <a:schemeClr val="tx1"/>
            </a:solidFill>
            <a:round/>
            <a:headEnd/>
            <a:tailEnd type="arrow" w="med" len="med"/>
          </a:ln>
        </p:spPr>
      </p:cxnSp>
      <p:cxnSp>
        <p:nvCxnSpPr>
          <p:cNvPr id="23" name="Straight Arrow Connector 37"/>
          <p:cNvCxnSpPr>
            <a:cxnSpLocks noChangeShapeType="1"/>
          </p:cNvCxnSpPr>
          <p:nvPr/>
        </p:nvCxnSpPr>
        <p:spPr bwMode="auto">
          <a:xfrm rot="16200000" flipH="1">
            <a:off x="6743700" y="876300"/>
            <a:ext cx="1752600" cy="1066800"/>
          </a:xfrm>
          <a:prstGeom prst="straightConnector1">
            <a:avLst/>
          </a:prstGeom>
          <a:noFill/>
          <a:ln w="9525">
            <a:solidFill>
              <a:schemeClr val="tx1"/>
            </a:solidFill>
            <a:round/>
            <a:headEnd/>
            <a:tailEnd type="arrow" w="med" len="med"/>
          </a:ln>
        </p:spPr>
      </p:cxnSp>
      <p:cxnSp>
        <p:nvCxnSpPr>
          <p:cNvPr id="24" name="Straight Arrow Connector 39"/>
          <p:cNvCxnSpPr>
            <a:cxnSpLocks noChangeShapeType="1"/>
            <a:stCxn id="14" idx="5"/>
          </p:cNvCxnSpPr>
          <p:nvPr/>
        </p:nvCxnSpPr>
        <p:spPr bwMode="auto">
          <a:xfrm>
            <a:off x="7086600" y="2008994"/>
            <a:ext cx="1066801" cy="581806"/>
          </a:xfrm>
          <a:prstGeom prst="straightConnector1">
            <a:avLst/>
          </a:prstGeom>
          <a:noFill/>
          <a:ln w="9525">
            <a:solidFill>
              <a:schemeClr val="tx1"/>
            </a:solidFill>
            <a:round/>
            <a:headEnd/>
            <a:tailEnd type="arrow" w="med" len="med"/>
          </a:ln>
        </p:spPr>
      </p:cxnSp>
      <p:cxnSp>
        <p:nvCxnSpPr>
          <p:cNvPr id="25" name="Straight Arrow Connector 41"/>
          <p:cNvCxnSpPr>
            <a:cxnSpLocks noChangeShapeType="1"/>
            <a:stCxn id="15" idx="5"/>
            <a:endCxn id="11" idx="2"/>
          </p:cNvCxnSpPr>
          <p:nvPr/>
        </p:nvCxnSpPr>
        <p:spPr bwMode="auto">
          <a:xfrm flipV="1">
            <a:off x="7086600" y="2886075"/>
            <a:ext cx="1066800" cy="265919"/>
          </a:xfrm>
          <a:prstGeom prst="straightConnector1">
            <a:avLst/>
          </a:prstGeom>
          <a:noFill/>
          <a:ln w="9525">
            <a:solidFill>
              <a:schemeClr val="tx1"/>
            </a:solidFill>
            <a:round/>
            <a:headEnd/>
            <a:tailEnd type="arrow" w="med" len="med"/>
          </a:ln>
        </p:spPr>
      </p:cxnSp>
      <p:cxnSp>
        <p:nvCxnSpPr>
          <p:cNvPr id="26" name="Straight Arrow Connector 43"/>
          <p:cNvCxnSpPr>
            <a:cxnSpLocks noChangeShapeType="1"/>
          </p:cNvCxnSpPr>
          <p:nvPr/>
        </p:nvCxnSpPr>
        <p:spPr bwMode="auto">
          <a:xfrm flipV="1">
            <a:off x="7010400" y="3200400"/>
            <a:ext cx="1143000" cy="762000"/>
          </a:xfrm>
          <a:prstGeom prst="straightConnector1">
            <a:avLst/>
          </a:prstGeom>
          <a:noFill/>
          <a:ln w="9525">
            <a:solidFill>
              <a:schemeClr val="tx1"/>
            </a:solidFill>
            <a:round/>
            <a:headEnd/>
            <a:tailEnd type="arrow" w="med" len="med"/>
          </a:ln>
        </p:spPr>
      </p:cxnSp>
      <p:sp>
        <p:nvSpPr>
          <p:cNvPr id="28" name="TextBox 13"/>
          <p:cNvSpPr txBox="1">
            <a:spLocks noChangeArrowheads="1"/>
          </p:cNvSpPr>
          <p:nvPr/>
        </p:nvSpPr>
        <p:spPr bwMode="auto">
          <a:xfrm>
            <a:off x="8077200" y="1219200"/>
            <a:ext cx="966931" cy="461665"/>
          </a:xfrm>
          <a:prstGeom prst="rect">
            <a:avLst/>
          </a:prstGeom>
          <a:noFill/>
          <a:ln w="9525">
            <a:noFill/>
            <a:miter lim="800000"/>
            <a:headEnd/>
            <a:tailEnd/>
          </a:ln>
        </p:spPr>
        <p:txBody>
          <a:bodyPr wrap="none">
            <a:prstTxWarp prst="textNoShape">
              <a:avLst/>
            </a:prstTxWarp>
            <a:spAutoFit/>
          </a:bodyPr>
          <a:lstStyle/>
          <a:p>
            <a:r>
              <a:rPr lang="en-US" dirty="0">
                <a:solidFill>
                  <a:srgbClr val="000000"/>
                </a:solidFill>
              </a:rPr>
              <a:t>Target</a:t>
            </a:r>
          </a:p>
        </p:txBody>
      </p:sp>
      <p:sp>
        <p:nvSpPr>
          <p:cNvPr id="3" name="Slide Number Placeholder 2"/>
          <p:cNvSpPr>
            <a:spLocks noGrp="1"/>
          </p:cNvSpPr>
          <p:nvPr>
            <p:ph type="sldNum" sz="quarter" idx="12"/>
          </p:nvPr>
        </p:nvSpPr>
        <p:spPr/>
        <p:txBody>
          <a:bodyPr/>
          <a:lstStyle/>
          <a:p>
            <a:fld id="{A2A17EAB-8B51-5C40-8776-6683E51FA7A0}" type="slidenum">
              <a:rPr lang="en-US" smtClean="0"/>
              <a:t>44</a:t>
            </a:fld>
            <a:endParaRPr lang="en-US"/>
          </a:p>
        </p:txBody>
      </p:sp>
    </p:spTree>
    <p:extLst>
      <p:ext uri="{BB962C8B-B14F-4D97-AF65-F5344CB8AC3E}">
        <p14:creationId xmlns:p14="http://schemas.microsoft.com/office/powerpoint/2010/main" val="8088743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6" name="Shape 56"/>
          <p:cNvPicPr preferRelativeResize="0"/>
          <p:nvPr/>
        </p:nvPicPr>
        <p:blipFill>
          <a:blip r:embed="rId3">
            <a:alphaModFix/>
          </a:blip>
          <a:stretch>
            <a:fillRect/>
          </a:stretch>
        </p:blipFill>
        <p:spPr>
          <a:xfrm>
            <a:off x="5380461" y="2862919"/>
            <a:ext cx="3367426" cy="2280581"/>
          </a:xfrm>
          <a:prstGeom prst="rect">
            <a:avLst/>
          </a:prstGeom>
          <a:noFill/>
          <a:ln>
            <a:noFill/>
          </a:ln>
        </p:spPr>
      </p:pic>
      <p:sp>
        <p:nvSpPr>
          <p:cNvPr id="54" name="Shape 54"/>
          <p:cNvSpPr txBox="1">
            <a:spLocks noGrp="1"/>
          </p:cNvSpPr>
          <p:nvPr>
            <p:ph type="title"/>
          </p:nvPr>
        </p:nvSpPr>
        <p:spPr>
          <a:prstGeom prst="rect">
            <a:avLst/>
          </a:prstGeom>
        </p:spPr>
        <p:txBody>
          <a:bodyPr lIns="91425" tIns="91425" rIns="91425" bIns="91425" anchor="ctr" anchorCtr="0">
            <a:noAutofit/>
          </a:bodyPr>
          <a:lstStyle/>
          <a:p>
            <a:pPr lvl="0">
              <a:spcBef>
                <a:spcPts val="0"/>
              </a:spcBef>
              <a:buNone/>
            </a:pPr>
            <a:r>
              <a:rPr lang="en" dirty="0"/>
              <a:t>What is Denial of Service (DoS)</a:t>
            </a:r>
          </a:p>
        </p:txBody>
      </p:sp>
      <p:sp>
        <p:nvSpPr>
          <p:cNvPr id="55" name="Shape 55"/>
          <p:cNvSpPr txBox="1">
            <a:spLocks noGrp="1"/>
          </p:cNvSpPr>
          <p:nvPr>
            <p:ph idx="1"/>
          </p:nvPr>
        </p:nvSpPr>
        <p:spPr>
          <a:prstGeom prst="rect">
            <a:avLst/>
          </a:prstGeom>
        </p:spPr>
        <p:txBody>
          <a:bodyPr lIns="91425" tIns="91425" rIns="91425" bIns="91425" anchor="t" anchorCtr="0">
            <a:noAutofit/>
          </a:bodyPr>
          <a:lstStyle/>
          <a:p>
            <a:pPr marL="457200" indent="-228600">
              <a:lnSpc>
                <a:spcPct val="100000"/>
              </a:lnSpc>
            </a:pPr>
            <a:r>
              <a:rPr lang="en" dirty="0"/>
              <a:t>Attempts to make target unavailable by flooding with traffic</a:t>
            </a:r>
          </a:p>
          <a:p>
            <a:pPr marL="457200" lvl="0" indent="-228600" rtl="0">
              <a:lnSpc>
                <a:spcPct val="100000"/>
              </a:lnSpc>
              <a:spcBef>
                <a:spcPts val="0"/>
              </a:spcBef>
            </a:pPr>
            <a:r>
              <a:rPr lang="en" dirty="0"/>
              <a:t>If victim has to filter attack, it’s too late</a:t>
            </a:r>
          </a:p>
          <a:p>
            <a:pPr marL="457200" lvl="0" indent="-228600" rtl="0">
              <a:lnSpc>
                <a:spcPct val="100000"/>
              </a:lnSpc>
              <a:spcBef>
                <a:spcPts val="0"/>
              </a:spcBef>
            </a:pPr>
            <a:r>
              <a:rPr lang="en" dirty="0"/>
              <a:t>Internet Providers have no incentive to help</a:t>
            </a:r>
          </a:p>
          <a:p>
            <a:pPr marL="914400" lvl="1" indent="-228600" rtl="0">
              <a:lnSpc>
                <a:spcPct val="100000"/>
              </a:lnSpc>
              <a:spcBef>
                <a:spcPts val="0"/>
              </a:spcBef>
            </a:pPr>
            <a:r>
              <a:rPr lang="en" dirty="0"/>
              <a:t>Businesses get affected, but would not</a:t>
            </a:r>
            <a:r>
              <a:rPr lang="en-US" dirty="0"/>
              <a:t> </a:t>
            </a:r>
            <a:r>
              <a:rPr lang="en" dirty="0"/>
              <a:t>pay provider enough to make worthwhile</a:t>
            </a:r>
          </a:p>
          <a:p>
            <a:pPr marL="914400" lvl="1" indent="-228600" rtl="0">
              <a:lnSpc>
                <a:spcPct val="100000"/>
              </a:lnSpc>
              <a:spcBef>
                <a:spcPts val="0"/>
              </a:spcBef>
            </a:pPr>
            <a:r>
              <a:rPr lang="en" dirty="0"/>
              <a:t>This is why Cloudflare, e.g., exists</a:t>
            </a:r>
          </a:p>
          <a:p>
            <a:pPr marL="457200" lvl="0" indent="-228600" rtl="0">
              <a:lnSpc>
                <a:spcPct val="100000"/>
              </a:lnSpc>
              <a:spcBef>
                <a:spcPts val="0"/>
              </a:spcBef>
            </a:pPr>
            <a:r>
              <a:rPr lang="en" dirty="0"/>
              <a:t>Many ways to perform this attack</a:t>
            </a:r>
          </a:p>
          <a:p>
            <a:pPr marL="457200" lvl="0" indent="0">
              <a:lnSpc>
                <a:spcPct val="100000"/>
              </a:lnSpc>
              <a:spcBef>
                <a:spcPts val="0"/>
              </a:spcBef>
              <a:buNone/>
            </a:pPr>
            <a:endParaRPr dirty="0"/>
          </a:p>
        </p:txBody>
      </p:sp>
      <p:sp>
        <p:nvSpPr>
          <p:cNvPr id="2" name="Slide Number Placeholder 1"/>
          <p:cNvSpPr>
            <a:spLocks noGrp="1"/>
          </p:cNvSpPr>
          <p:nvPr>
            <p:ph type="sldNum" sz="quarter" idx="12"/>
          </p:nvPr>
        </p:nvSpPr>
        <p:spPr/>
        <p:txBody>
          <a:bodyPr/>
          <a:lstStyle/>
          <a:p>
            <a:pPr lvl="0">
              <a:spcBef>
                <a:spcPts val="0"/>
              </a:spcBef>
              <a:buNone/>
            </a:pPr>
            <a:fld id="{00000000-1234-1234-1234-123412341234}" type="slidenum">
              <a:rPr lang="en" smtClean="0"/>
              <a:t>45</a:t>
            </a:fld>
            <a:endParaRPr lang="en"/>
          </a:p>
        </p:txBody>
      </p:sp>
      <p:sp>
        <p:nvSpPr>
          <p:cNvPr id="3" name="Footer Placeholder 2"/>
          <p:cNvSpPr>
            <a:spLocks noGrp="1"/>
          </p:cNvSpPr>
          <p:nvPr>
            <p:ph type="ftr" sz="quarter" idx="11"/>
          </p:nvPr>
        </p:nvSpPr>
        <p:spPr/>
        <p:txBody>
          <a:bodyPr/>
          <a:lstStyle/>
          <a:p>
            <a:r>
              <a:rPr lang="sk-SK"/>
              <a:t>© 2023 Keith A. Pray</a:t>
            </a:r>
            <a:endParaRPr lang="en-US"/>
          </a:p>
        </p:txBody>
      </p:sp>
    </p:spTree>
    <p:extLst>
      <p:ext uri="{BB962C8B-B14F-4D97-AF65-F5344CB8AC3E}">
        <p14:creationId xmlns:p14="http://schemas.microsoft.com/office/powerpoint/2010/main" val="1600300821"/>
      </p:ext>
    </p:extLst>
  </p:cSld>
  <p:clrMapOvr>
    <a:masterClrMapping/>
  </p:clrMapOvr>
  <p:transition spd="slow">
    <p:cu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Shape 61"/>
          <p:cNvSpPr txBox="1">
            <a:spLocks noGrp="1"/>
          </p:cNvSpPr>
          <p:nvPr>
            <p:ph type="title"/>
          </p:nvPr>
        </p:nvSpPr>
        <p:spPr>
          <a:prstGeom prst="rect">
            <a:avLst/>
          </a:prstGeom>
        </p:spPr>
        <p:txBody>
          <a:bodyPr lIns="91425" tIns="91425" rIns="91425" bIns="91425" anchor="ctr" anchorCtr="0">
            <a:noAutofit/>
          </a:bodyPr>
          <a:lstStyle/>
          <a:p>
            <a:pPr lvl="0">
              <a:spcBef>
                <a:spcPts val="0"/>
              </a:spcBef>
              <a:buNone/>
            </a:pPr>
            <a:r>
              <a:rPr lang="en" dirty="0"/>
              <a:t>Distributed DoS Vectors</a:t>
            </a:r>
          </a:p>
        </p:txBody>
      </p:sp>
      <p:sp>
        <p:nvSpPr>
          <p:cNvPr id="62" name="Shape 62"/>
          <p:cNvSpPr txBox="1">
            <a:spLocks noGrp="1"/>
          </p:cNvSpPr>
          <p:nvPr>
            <p:ph sz="half" idx="1"/>
          </p:nvPr>
        </p:nvSpPr>
        <p:spPr>
          <a:prstGeom prst="rect">
            <a:avLst/>
          </a:prstGeom>
        </p:spPr>
        <p:txBody>
          <a:bodyPr lIns="91425" tIns="91425" rIns="91425" bIns="91425" anchor="t" anchorCtr="0">
            <a:noAutofit/>
          </a:bodyPr>
          <a:lstStyle/>
          <a:p>
            <a:pPr marL="457200" lvl="0" indent="-228600" rtl="0">
              <a:spcBef>
                <a:spcPts val="0"/>
              </a:spcBef>
            </a:pPr>
            <a:r>
              <a:rPr lang="en" dirty="0"/>
              <a:t>TCP SYN attack</a:t>
            </a:r>
          </a:p>
          <a:p>
            <a:pPr marL="914400" lvl="1" indent="-228600" rtl="0">
              <a:spcBef>
                <a:spcPts val="0"/>
              </a:spcBef>
            </a:pPr>
            <a:r>
              <a:rPr lang="en" dirty="0"/>
              <a:t>SYN packets are small, low difficulty for attacker</a:t>
            </a:r>
          </a:p>
          <a:p>
            <a:pPr marL="914400" lvl="1" indent="-228600" rtl="0">
              <a:spcBef>
                <a:spcPts val="0"/>
              </a:spcBef>
            </a:pPr>
            <a:r>
              <a:rPr lang="en" dirty="0"/>
              <a:t>Leaves half-open connections on server</a:t>
            </a:r>
          </a:p>
          <a:p>
            <a:pPr marL="914400" lvl="1" indent="-228600" rtl="0">
              <a:spcBef>
                <a:spcPts val="0"/>
              </a:spcBef>
            </a:pPr>
            <a:r>
              <a:rPr lang="en" dirty="0"/>
              <a:t>SYN cookies mitigate this</a:t>
            </a:r>
            <a:endParaRPr lang="en-US" dirty="0"/>
          </a:p>
          <a:p>
            <a:pPr marL="457200" lvl="0" indent="-228600">
              <a:spcBef>
                <a:spcPts val="0"/>
              </a:spcBef>
            </a:pPr>
            <a:r>
              <a:rPr lang="en" dirty="0"/>
              <a:t>DNS amplification attack</a:t>
            </a:r>
          </a:p>
          <a:p>
            <a:pPr marL="914400" lvl="1" indent="-228600">
              <a:spcBef>
                <a:spcPts val="0"/>
              </a:spcBef>
            </a:pPr>
            <a:r>
              <a:rPr lang="en" dirty="0"/>
              <a:t>DNS requests are small</a:t>
            </a:r>
          </a:p>
          <a:p>
            <a:pPr marL="914400" lvl="1" indent="-228600">
              <a:spcBef>
                <a:spcPts val="0"/>
              </a:spcBef>
            </a:pPr>
            <a:r>
              <a:rPr lang="en" dirty="0"/>
              <a:t>Can request all records on server</a:t>
            </a:r>
          </a:p>
          <a:p>
            <a:pPr marL="914400" lvl="1" indent="-228600">
              <a:spcBef>
                <a:spcPts val="0"/>
              </a:spcBef>
            </a:pPr>
            <a:r>
              <a:rPr lang="en" dirty="0"/>
              <a:t>Crippled by proper configuration</a:t>
            </a:r>
          </a:p>
        </p:txBody>
      </p:sp>
      <p:sp>
        <p:nvSpPr>
          <p:cNvPr id="4" name="Content Placeholder 3"/>
          <p:cNvSpPr>
            <a:spLocks noGrp="1"/>
          </p:cNvSpPr>
          <p:nvPr>
            <p:ph sz="half" idx="2"/>
          </p:nvPr>
        </p:nvSpPr>
        <p:spPr/>
        <p:txBody>
          <a:bodyPr/>
          <a:lstStyle/>
          <a:p>
            <a:pPr marL="457200" lvl="0" indent="-228600">
              <a:spcBef>
                <a:spcPts val="0"/>
              </a:spcBef>
            </a:pPr>
            <a:r>
              <a:rPr lang="en" dirty="0"/>
              <a:t>Ingress/egress filtering will reduce effect</a:t>
            </a:r>
          </a:p>
        </p:txBody>
      </p:sp>
      <p:sp>
        <p:nvSpPr>
          <p:cNvPr id="3" name="Footer Placeholder 2"/>
          <p:cNvSpPr>
            <a:spLocks noGrp="1"/>
          </p:cNvSpPr>
          <p:nvPr>
            <p:ph type="ftr" sz="quarter" idx="11"/>
          </p:nvPr>
        </p:nvSpPr>
        <p:spPr/>
        <p:txBody>
          <a:bodyPr/>
          <a:lstStyle/>
          <a:p>
            <a:r>
              <a:rPr lang="sk-SK"/>
              <a:t>© 2023 Keith A. Pray</a:t>
            </a:r>
            <a:endParaRPr lang="en-US"/>
          </a:p>
        </p:txBody>
      </p:sp>
      <p:sp>
        <p:nvSpPr>
          <p:cNvPr id="2" name="Slide Number Placeholder 1"/>
          <p:cNvSpPr>
            <a:spLocks noGrp="1"/>
          </p:cNvSpPr>
          <p:nvPr>
            <p:ph type="sldNum" sz="quarter" idx="12"/>
          </p:nvPr>
        </p:nvSpPr>
        <p:spPr/>
        <p:txBody>
          <a:bodyPr/>
          <a:lstStyle/>
          <a:p>
            <a:pPr lvl="0">
              <a:spcBef>
                <a:spcPts val="0"/>
              </a:spcBef>
              <a:buNone/>
            </a:pPr>
            <a:fld id="{00000000-1234-1234-1234-123412341234}" type="slidenum">
              <a:rPr lang="en" smtClean="0"/>
              <a:t>46</a:t>
            </a:fld>
            <a:endParaRPr lang="en"/>
          </a:p>
        </p:txBody>
      </p:sp>
      <p:pic>
        <p:nvPicPr>
          <p:cNvPr id="63" name="Shape 63"/>
          <p:cNvPicPr preferRelativeResize="0"/>
          <p:nvPr/>
        </p:nvPicPr>
        <p:blipFill>
          <a:blip r:embed="rId3">
            <a:alphaModFix/>
          </a:blip>
          <a:stretch>
            <a:fillRect/>
          </a:stretch>
        </p:blipFill>
        <p:spPr>
          <a:xfrm>
            <a:off x="2521600" y="2521163"/>
            <a:ext cx="6286500" cy="2590800"/>
          </a:xfrm>
          <a:prstGeom prst="rect">
            <a:avLst/>
          </a:prstGeom>
          <a:noFill/>
          <a:ln>
            <a:noFill/>
          </a:ln>
        </p:spPr>
      </p:pic>
    </p:spTree>
    <p:extLst>
      <p:ext uri="{BB962C8B-B14F-4D97-AF65-F5344CB8AC3E}">
        <p14:creationId xmlns:p14="http://schemas.microsoft.com/office/powerpoint/2010/main" val="1643976888"/>
      </p:ext>
    </p:extLst>
  </p:cSld>
  <p:clrMapOvr>
    <a:masterClrMapping/>
  </p:clrMapOvr>
  <p:transition spd="slow">
    <p:cu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Rectangle 2"/>
          <p:cNvSpPr>
            <a:spLocks noGrp="1" noChangeArrowheads="1"/>
          </p:cNvSpPr>
          <p:nvPr>
            <p:ph type="title"/>
          </p:nvPr>
        </p:nvSpPr>
        <p:spPr/>
        <p:txBody>
          <a:bodyPr/>
          <a:lstStyle/>
          <a:p>
            <a:pPr eaLnBrk="1" hangingPunct="1"/>
            <a:r>
              <a:rPr lang="en-US">
                <a:ea typeface="ＭＳ Ｐゴシック" charset="-128"/>
                <a:cs typeface="ＭＳ Ｐゴシック" charset="-128"/>
              </a:rPr>
              <a:t>Crime How</a:t>
            </a:r>
          </a:p>
        </p:txBody>
      </p:sp>
      <p:sp>
        <p:nvSpPr>
          <p:cNvPr id="45062" name="Rectangle 3"/>
          <p:cNvSpPr>
            <a:spLocks noGrp="1" noChangeArrowheads="1"/>
          </p:cNvSpPr>
          <p:nvPr>
            <p:ph idx="1"/>
          </p:nvPr>
        </p:nvSpPr>
        <p:spPr/>
        <p:txBody>
          <a:bodyPr/>
          <a:lstStyle/>
          <a:p>
            <a:pPr eaLnBrk="1" hangingPunct="1">
              <a:lnSpc>
                <a:spcPct val="90000"/>
              </a:lnSpc>
            </a:pPr>
            <a:r>
              <a:rPr lang="en-US">
                <a:ea typeface="ＭＳ Ｐゴシック" charset="-128"/>
                <a:cs typeface="ＭＳ Ｐゴシック" charset="-128"/>
              </a:rPr>
              <a:t>Technical and Non-Technical</a:t>
            </a:r>
          </a:p>
          <a:p>
            <a:pPr lvl="1" eaLnBrk="1" hangingPunct="1">
              <a:lnSpc>
                <a:spcPct val="90000"/>
              </a:lnSpc>
            </a:pPr>
            <a:r>
              <a:rPr lang="en-US"/>
              <a:t>Break into computer.</a:t>
            </a:r>
          </a:p>
          <a:p>
            <a:pPr lvl="1" eaLnBrk="1" hangingPunct="1">
              <a:lnSpc>
                <a:spcPct val="90000"/>
              </a:lnSpc>
            </a:pPr>
            <a:r>
              <a:rPr lang="en-US"/>
              <a:t>Prevent access to computer.</a:t>
            </a:r>
          </a:p>
          <a:p>
            <a:pPr lvl="1" eaLnBrk="1" hangingPunct="1">
              <a:lnSpc>
                <a:spcPct val="90000"/>
              </a:lnSpc>
            </a:pPr>
            <a:endParaRPr lang="en-US"/>
          </a:p>
          <a:p>
            <a:pPr eaLnBrk="1" hangingPunct="1">
              <a:lnSpc>
                <a:spcPct val="90000"/>
              </a:lnSpc>
            </a:pPr>
            <a:r>
              <a:rPr lang="en-US">
                <a:ea typeface="ＭＳ Ｐゴシック" charset="-128"/>
                <a:cs typeface="ＭＳ Ｐゴシック" charset="-128"/>
              </a:rPr>
              <a:t>What things make computer related crime easy?</a:t>
            </a:r>
          </a:p>
          <a:p>
            <a:pPr eaLnBrk="1" hangingPunct="1">
              <a:lnSpc>
                <a:spcPct val="90000"/>
              </a:lnSpc>
            </a:pPr>
            <a:endParaRPr lang="en-US">
              <a:ea typeface="ＭＳ Ｐゴシック" charset="-128"/>
              <a:cs typeface="ＭＳ Ｐゴシック" charset="-128"/>
            </a:endParaRPr>
          </a:p>
        </p:txBody>
      </p:sp>
      <p:sp>
        <p:nvSpPr>
          <p:cNvPr id="2" name="Footer Placeholder 1"/>
          <p:cNvSpPr>
            <a:spLocks noGrp="1"/>
          </p:cNvSpPr>
          <p:nvPr>
            <p:ph type="ftr" sz="quarter" idx="11"/>
          </p:nvPr>
        </p:nvSpPr>
        <p:spPr/>
        <p:txBody>
          <a:bodyPr/>
          <a:lstStyle/>
          <a:p>
            <a:r>
              <a:rPr lang="sk-SK"/>
              <a:t>© 2023 Keith A. Pray</a:t>
            </a:r>
            <a:endParaRPr lang="en-US"/>
          </a:p>
        </p:txBody>
      </p:sp>
      <p:sp>
        <p:nvSpPr>
          <p:cNvPr id="3" name="Slide Number Placeholder 2"/>
          <p:cNvSpPr>
            <a:spLocks noGrp="1"/>
          </p:cNvSpPr>
          <p:nvPr>
            <p:ph type="sldNum" sz="quarter" idx="12"/>
          </p:nvPr>
        </p:nvSpPr>
        <p:spPr/>
        <p:txBody>
          <a:bodyPr/>
          <a:lstStyle/>
          <a:p>
            <a:fld id="{A2A17EAB-8B51-5C40-8776-6683E51FA7A0}" type="slidenum">
              <a:rPr lang="en-US" smtClean="0"/>
              <a:t>47</a:t>
            </a:fld>
            <a:endParaRPr lang="en-US"/>
          </a:p>
        </p:txBody>
      </p:sp>
    </p:spTree>
    <p:extLst>
      <p:ext uri="{BB962C8B-B14F-4D97-AF65-F5344CB8AC3E}">
        <p14:creationId xmlns:p14="http://schemas.microsoft.com/office/powerpoint/2010/main" val="9134826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US">
                <a:ea typeface="ＭＳ Ｐゴシック" charset="-128"/>
                <a:cs typeface="ＭＳ Ｐゴシック" charset="-128"/>
              </a:rPr>
              <a:t>Crime Bane</a:t>
            </a:r>
          </a:p>
        </p:txBody>
      </p:sp>
      <p:sp>
        <p:nvSpPr>
          <p:cNvPr id="47107" name="Rectangle 3"/>
          <p:cNvSpPr>
            <a:spLocks noGrp="1" noChangeArrowheads="1"/>
          </p:cNvSpPr>
          <p:nvPr>
            <p:ph sz="half" idx="1"/>
          </p:nvPr>
        </p:nvSpPr>
        <p:spPr/>
        <p:txBody>
          <a:bodyPr/>
          <a:lstStyle/>
          <a:p>
            <a:pPr eaLnBrk="1" hangingPunct="1"/>
            <a:r>
              <a:rPr lang="en-US" dirty="0">
                <a:ea typeface="ＭＳ Ｐゴシック" charset="-128"/>
                <a:cs typeface="ＭＳ Ｐゴシック" charset="-128"/>
              </a:rPr>
              <a:t>Trojan Horse</a:t>
            </a:r>
          </a:p>
          <a:p>
            <a:pPr eaLnBrk="1" hangingPunct="1"/>
            <a:r>
              <a:rPr lang="en-US" dirty="0">
                <a:ea typeface="ＭＳ Ｐゴシック" charset="-128"/>
                <a:cs typeface="ＭＳ Ｐゴシック" charset="-128"/>
              </a:rPr>
              <a:t>Virus</a:t>
            </a:r>
          </a:p>
          <a:p>
            <a:pPr eaLnBrk="1" hangingPunct="1"/>
            <a:r>
              <a:rPr lang="en-US" dirty="0">
                <a:ea typeface="ＭＳ Ｐゴシック" charset="-128"/>
                <a:cs typeface="ＭＳ Ｐゴシック" charset="-128"/>
              </a:rPr>
              <a:t>Worm</a:t>
            </a:r>
          </a:p>
          <a:p>
            <a:pPr eaLnBrk="1" hangingPunct="1"/>
            <a:r>
              <a:rPr lang="en-US" dirty="0">
                <a:ea typeface="ＭＳ Ｐゴシック" charset="-128"/>
                <a:cs typeface="ＭＳ Ｐゴシック" charset="-128"/>
              </a:rPr>
              <a:t>Bot Network</a:t>
            </a:r>
          </a:p>
          <a:p>
            <a:pPr eaLnBrk="1" hangingPunct="1"/>
            <a:r>
              <a:rPr lang="en-US" dirty="0">
                <a:ea typeface="ＭＳ Ｐゴシック" charset="-128"/>
                <a:cs typeface="ＭＳ Ｐゴシック" charset="-128"/>
              </a:rPr>
              <a:t>Buffer Overrun </a:t>
            </a:r>
          </a:p>
          <a:p>
            <a:pPr eaLnBrk="1" hangingPunct="1"/>
            <a:r>
              <a:rPr lang="en-US" dirty="0">
                <a:ea typeface="ＭＳ Ｐゴシック" charset="-128"/>
                <a:cs typeface="ＭＳ Ｐゴシック" charset="-128"/>
              </a:rPr>
              <a:t>(Distributed) Denial Of Service Attack</a:t>
            </a:r>
          </a:p>
        </p:txBody>
      </p:sp>
      <p:sp>
        <p:nvSpPr>
          <p:cNvPr id="47108" name="Content Placeholder 6"/>
          <p:cNvSpPr>
            <a:spLocks noGrp="1"/>
          </p:cNvSpPr>
          <p:nvPr>
            <p:ph sz="half" idx="2"/>
          </p:nvPr>
        </p:nvSpPr>
        <p:spPr/>
        <p:txBody>
          <a:bodyPr/>
          <a:lstStyle/>
          <a:p>
            <a:r>
              <a:rPr lang="en-US">
                <a:ea typeface="ＭＳ Ｐゴシック" charset="-128"/>
                <a:cs typeface="ＭＳ Ｐゴシック" charset="-128"/>
              </a:rPr>
              <a:t>How do they work?</a:t>
            </a:r>
          </a:p>
          <a:p>
            <a:r>
              <a:rPr lang="en-US">
                <a:ea typeface="ＭＳ Ｐゴシック" charset="-128"/>
                <a:cs typeface="ＭＳ Ｐゴシック" charset="-128"/>
              </a:rPr>
              <a:t>How harmful are they?</a:t>
            </a:r>
          </a:p>
        </p:txBody>
      </p:sp>
      <p:sp>
        <p:nvSpPr>
          <p:cNvPr id="2" name="Footer Placeholder 1"/>
          <p:cNvSpPr>
            <a:spLocks noGrp="1"/>
          </p:cNvSpPr>
          <p:nvPr>
            <p:ph type="ftr" sz="quarter" idx="11"/>
          </p:nvPr>
        </p:nvSpPr>
        <p:spPr/>
        <p:txBody>
          <a:bodyPr/>
          <a:lstStyle/>
          <a:p>
            <a:r>
              <a:rPr lang="sk-SK"/>
              <a:t>© 2023 Keith A. Pray</a:t>
            </a:r>
            <a:endParaRPr lang="en-US" dirty="0"/>
          </a:p>
        </p:txBody>
      </p:sp>
      <p:sp>
        <p:nvSpPr>
          <p:cNvPr id="3" name="Slide Number Placeholder 2"/>
          <p:cNvSpPr>
            <a:spLocks noGrp="1"/>
          </p:cNvSpPr>
          <p:nvPr>
            <p:ph type="sldNum" sz="quarter" idx="12"/>
          </p:nvPr>
        </p:nvSpPr>
        <p:spPr/>
        <p:txBody>
          <a:bodyPr/>
          <a:lstStyle/>
          <a:p>
            <a:fld id="{A2A17EAB-8B51-5C40-8776-6683E51FA7A0}" type="slidenum">
              <a:rPr lang="en-US" smtClean="0"/>
              <a:t>48</a:t>
            </a:fld>
            <a:endParaRPr lang="en-US"/>
          </a:p>
        </p:txBody>
      </p:sp>
    </p:spTree>
    <p:extLst>
      <p:ext uri="{BB962C8B-B14F-4D97-AF65-F5344CB8AC3E}">
        <p14:creationId xmlns:p14="http://schemas.microsoft.com/office/powerpoint/2010/main" val="21523322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5" name="Rectangle 2"/>
          <p:cNvSpPr>
            <a:spLocks noGrp="1" noChangeArrowheads="1"/>
          </p:cNvSpPr>
          <p:nvPr>
            <p:ph type="title"/>
          </p:nvPr>
        </p:nvSpPr>
        <p:spPr/>
        <p:txBody>
          <a:bodyPr/>
          <a:lstStyle/>
          <a:p>
            <a:pPr eaLnBrk="1" hangingPunct="1"/>
            <a:r>
              <a:rPr lang="en-US">
                <a:ea typeface="ＭＳ Ｐゴシック" charset="-128"/>
                <a:cs typeface="ＭＳ Ｐゴシック" charset="-128"/>
              </a:rPr>
              <a:t>Crime Why</a:t>
            </a:r>
          </a:p>
        </p:txBody>
      </p:sp>
      <p:sp>
        <p:nvSpPr>
          <p:cNvPr id="56326" name="Rectangle 3"/>
          <p:cNvSpPr>
            <a:spLocks noGrp="1" noChangeArrowheads="1"/>
          </p:cNvSpPr>
          <p:nvPr>
            <p:ph idx="1"/>
          </p:nvPr>
        </p:nvSpPr>
        <p:spPr/>
        <p:txBody>
          <a:bodyPr/>
          <a:lstStyle/>
          <a:p>
            <a:pPr eaLnBrk="1" hangingPunct="1"/>
            <a:r>
              <a:rPr lang="en-US">
                <a:ea typeface="ＭＳ Ｐゴシック" charset="-128"/>
                <a:cs typeface="ＭＳ Ｐゴシック" charset="-128"/>
              </a:rPr>
              <a:t>Why?</a:t>
            </a:r>
          </a:p>
        </p:txBody>
      </p:sp>
      <p:sp>
        <p:nvSpPr>
          <p:cNvPr id="2" name="Footer Placeholder 1"/>
          <p:cNvSpPr>
            <a:spLocks noGrp="1"/>
          </p:cNvSpPr>
          <p:nvPr>
            <p:ph type="ftr" sz="quarter" idx="11"/>
          </p:nvPr>
        </p:nvSpPr>
        <p:spPr/>
        <p:txBody>
          <a:bodyPr/>
          <a:lstStyle/>
          <a:p>
            <a:r>
              <a:rPr lang="sk-SK"/>
              <a:t>© 2023 Keith A. Pray</a:t>
            </a:r>
            <a:endParaRPr lang="en-US"/>
          </a:p>
        </p:txBody>
      </p:sp>
      <p:sp>
        <p:nvSpPr>
          <p:cNvPr id="3" name="Slide Number Placeholder 2"/>
          <p:cNvSpPr>
            <a:spLocks noGrp="1"/>
          </p:cNvSpPr>
          <p:nvPr>
            <p:ph type="sldNum" sz="quarter" idx="12"/>
          </p:nvPr>
        </p:nvSpPr>
        <p:spPr/>
        <p:txBody>
          <a:bodyPr/>
          <a:lstStyle/>
          <a:p>
            <a:fld id="{A2A17EAB-8B51-5C40-8776-6683E51FA7A0}" type="slidenum">
              <a:rPr lang="en-US" smtClean="0"/>
              <a:t>49</a:t>
            </a:fld>
            <a:endParaRPr lang="en-US"/>
          </a:p>
        </p:txBody>
      </p:sp>
    </p:spTree>
    <p:extLst>
      <p:ext uri="{BB962C8B-B14F-4D97-AF65-F5344CB8AC3E}">
        <p14:creationId xmlns:p14="http://schemas.microsoft.com/office/powerpoint/2010/main" val="2363850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1392764"/>
            <a:ext cx="9144000" cy="320194"/>
          </a:xfrm>
          <a:prstGeom prst="rect">
            <a:avLst/>
          </a:prstGeom>
          <a:solidFill>
            <a:schemeClr val="bg1">
              <a:alpha val="24000"/>
            </a:schemeClr>
          </a:solidFill>
          <a:ln w="9525">
            <a:solidFill>
              <a:schemeClr val="bg1"/>
            </a:solidFill>
            <a:miter lim="800000"/>
            <a:headEnd/>
            <a:tailEnd/>
          </a:ln>
        </p:spPr>
        <p:txBody>
          <a:bodyPr wrap="none" anchor="ctr">
            <a:prstTxWarp prst="textNoShape">
              <a:avLst/>
            </a:prstTxWarp>
          </a:bodyPr>
          <a:lstStyle/>
          <a:p>
            <a:endParaRPr lang="en-US"/>
          </a:p>
        </p:txBody>
      </p:sp>
      <p:sp>
        <p:nvSpPr>
          <p:cNvPr id="6" name="Title 5"/>
          <p:cNvSpPr>
            <a:spLocks noGrp="1"/>
          </p:cNvSpPr>
          <p:nvPr>
            <p:ph type="title"/>
          </p:nvPr>
        </p:nvSpPr>
        <p:spPr/>
        <p:txBody>
          <a:bodyPr/>
          <a:lstStyle/>
          <a:p>
            <a:r>
              <a:rPr lang="en-US" dirty="0"/>
              <a:t>Overview</a:t>
            </a:r>
          </a:p>
        </p:txBody>
      </p:sp>
      <p:sp>
        <p:nvSpPr>
          <p:cNvPr id="7" name="Content Placeholder 6"/>
          <p:cNvSpPr>
            <a:spLocks noGrp="1"/>
          </p:cNvSpPr>
          <p:nvPr>
            <p:ph idx="1"/>
          </p:nvPr>
        </p:nvSpPr>
        <p:spPr/>
        <p:txBody>
          <a:bodyPr/>
          <a:lstStyle/>
          <a:p>
            <a:pPr marL="457200" indent="-457200">
              <a:buFont typeface="+mj-lt"/>
              <a:buAutoNum type="arabicPeriod"/>
            </a:pPr>
            <a:r>
              <a:rPr lang="en-US" dirty="0"/>
              <a:t>Review</a:t>
            </a:r>
          </a:p>
          <a:p>
            <a:pPr marL="457200" indent="-457200">
              <a:buFont typeface="+mj-lt"/>
              <a:buAutoNum type="arabicPeriod"/>
            </a:pPr>
            <a:r>
              <a:rPr lang="en-US" dirty="0"/>
              <a:t>Assignment</a:t>
            </a:r>
          </a:p>
          <a:p>
            <a:pPr marL="457200" indent="-457200">
              <a:buFont typeface="+mj-lt"/>
              <a:buAutoNum type="arabicPeriod"/>
            </a:pPr>
            <a:r>
              <a:rPr lang="en-US" dirty="0"/>
              <a:t>Students Present</a:t>
            </a:r>
          </a:p>
        </p:txBody>
      </p:sp>
      <p:sp>
        <p:nvSpPr>
          <p:cNvPr id="4" name="Footer Placeholder 3"/>
          <p:cNvSpPr>
            <a:spLocks noGrp="1"/>
          </p:cNvSpPr>
          <p:nvPr>
            <p:ph type="ftr" sz="quarter" idx="11"/>
          </p:nvPr>
        </p:nvSpPr>
        <p:spPr/>
        <p:txBody>
          <a:bodyPr/>
          <a:lstStyle/>
          <a:p>
            <a:r>
              <a:rPr lang="sk-SK"/>
              <a:t>© 2023 Keith A. Pray</a:t>
            </a:r>
            <a:endParaRPr lang="en-US"/>
          </a:p>
        </p:txBody>
      </p:sp>
      <p:sp>
        <p:nvSpPr>
          <p:cNvPr id="2" name="Slide Number Placeholder 1"/>
          <p:cNvSpPr>
            <a:spLocks noGrp="1"/>
          </p:cNvSpPr>
          <p:nvPr>
            <p:ph type="sldNum" sz="quarter" idx="12"/>
          </p:nvPr>
        </p:nvSpPr>
        <p:spPr/>
        <p:txBody>
          <a:bodyPr/>
          <a:lstStyle/>
          <a:p>
            <a:fld id="{A2A17EAB-8B51-5C40-8776-6683E51FA7A0}" type="slidenum">
              <a:rPr lang="en-US" smtClean="0"/>
              <a:t>5</a:t>
            </a:fld>
            <a:endParaRPr lang="en-US"/>
          </a:p>
        </p:txBody>
      </p:sp>
      <p:pic>
        <p:nvPicPr>
          <p:cNvPr id="10" name="Picture 9"/>
          <p:cNvPicPr>
            <a:picLocks noChangeAspect="1"/>
          </p:cNvPicPr>
          <p:nvPr/>
        </p:nvPicPr>
        <p:blipFill>
          <a:blip r:embed="rId3"/>
          <a:stretch>
            <a:fillRect/>
          </a:stretch>
        </p:blipFill>
        <p:spPr>
          <a:xfrm>
            <a:off x="3454400" y="361950"/>
            <a:ext cx="5689600" cy="3479800"/>
          </a:xfrm>
          <a:prstGeom prst="rect">
            <a:avLst/>
          </a:prstGeom>
        </p:spPr>
      </p:pic>
      <p:sp>
        <p:nvSpPr>
          <p:cNvPr id="11" name="TextBox 10"/>
          <p:cNvSpPr txBox="1"/>
          <p:nvPr/>
        </p:nvSpPr>
        <p:spPr>
          <a:xfrm>
            <a:off x="5725576" y="3849458"/>
            <a:ext cx="3502882" cy="313932"/>
          </a:xfrm>
          <a:prstGeom prst="rect">
            <a:avLst/>
          </a:prstGeom>
          <a:noFill/>
        </p:spPr>
        <p:txBody>
          <a:bodyPr wrap="none" rtlCol="0">
            <a:spAutoFit/>
          </a:bodyPr>
          <a:lstStyle/>
          <a:p>
            <a:pPr>
              <a:lnSpc>
                <a:spcPct val="90000"/>
              </a:lnSpc>
            </a:pPr>
            <a:r>
              <a:rPr lang="en-US" sz="1600" dirty="0"/>
              <a:t>https://</a:t>
            </a:r>
            <a:r>
              <a:rPr lang="en-US" sz="1600" dirty="0" err="1"/>
              <a:t>xkcd.com</a:t>
            </a:r>
            <a:r>
              <a:rPr lang="en-US" sz="1600" dirty="0"/>
              <a:t>/538/ (2010-11-14)</a:t>
            </a:r>
          </a:p>
        </p:txBody>
      </p:sp>
      <p:pic>
        <p:nvPicPr>
          <p:cNvPr id="2050" name="Picture 2" descr="Exploits of a Mom">
            <a:extLst>
              <a:ext uri="{FF2B5EF4-FFF2-40B4-BE49-F238E27FC236}">
                <a16:creationId xmlns:a16="http://schemas.microsoft.com/office/drawing/2014/main" id="{7E8B7E1D-AAD2-C74E-9D88-347B981273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90" y="3267577"/>
            <a:ext cx="5536019" cy="170403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AB73FC5-CBB0-164B-8D37-2C240CA97E79}"/>
              </a:ext>
            </a:extLst>
          </p:cNvPr>
          <p:cNvSpPr txBox="1"/>
          <p:nvPr/>
        </p:nvSpPr>
        <p:spPr>
          <a:xfrm>
            <a:off x="5477540" y="4670470"/>
            <a:ext cx="3507370" cy="313932"/>
          </a:xfrm>
          <a:prstGeom prst="rect">
            <a:avLst/>
          </a:prstGeom>
          <a:noFill/>
        </p:spPr>
        <p:txBody>
          <a:bodyPr wrap="none" rtlCol="0">
            <a:spAutoFit/>
          </a:bodyPr>
          <a:lstStyle/>
          <a:p>
            <a:pPr>
              <a:lnSpc>
                <a:spcPct val="90000"/>
              </a:lnSpc>
            </a:pPr>
            <a:r>
              <a:rPr lang="en-US" sz="1600" dirty="0"/>
              <a:t>https://</a:t>
            </a:r>
            <a:r>
              <a:rPr lang="en-US" sz="1600" dirty="0" err="1"/>
              <a:t>xkcd.com</a:t>
            </a:r>
            <a:r>
              <a:rPr lang="en-US" sz="1600" dirty="0"/>
              <a:t>/327/ (2007-10-10)</a:t>
            </a:r>
          </a:p>
        </p:txBody>
      </p:sp>
    </p:spTree>
    <p:extLst>
      <p:ext uri="{BB962C8B-B14F-4D97-AF65-F5344CB8AC3E}">
        <p14:creationId xmlns:p14="http://schemas.microsoft.com/office/powerpoint/2010/main" val="2711502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3" name="Rectangle 2"/>
          <p:cNvSpPr>
            <a:spLocks noGrp="1" noChangeArrowheads="1"/>
          </p:cNvSpPr>
          <p:nvPr>
            <p:ph type="title"/>
          </p:nvPr>
        </p:nvSpPr>
        <p:spPr/>
        <p:txBody>
          <a:bodyPr/>
          <a:lstStyle/>
          <a:p>
            <a:pPr eaLnBrk="1" hangingPunct="1"/>
            <a:r>
              <a:rPr lang="en-US">
                <a:ea typeface="ＭＳ Ｐゴシック" charset="-128"/>
                <a:cs typeface="ＭＳ Ｐゴシック" charset="-128"/>
              </a:rPr>
              <a:t>Crime Time</a:t>
            </a:r>
            <a:endParaRPr lang="en-US" sz="3200">
              <a:ea typeface="ＭＳ Ｐゴシック" charset="-128"/>
              <a:cs typeface="ＭＳ Ｐゴシック" charset="-128"/>
            </a:endParaRPr>
          </a:p>
        </p:txBody>
      </p:sp>
      <p:sp>
        <p:nvSpPr>
          <p:cNvPr id="58374" name="Rectangle 3"/>
          <p:cNvSpPr>
            <a:spLocks noGrp="1" noChangeArrowheads="1"/>
          </p:cNvSpPr>
          <p:nvPr>
            <p:ph idx="1"/>
          </p:nvPr>
        </p:nvSpPr>
        <p:spPr/>
        <p:txBody>
          <a:bodyPr/>
          <a:lstStyle/>
          <a:p>
            <a:pPr eaLnBrk="1" hangingPunct="1"/>
            <a:r>
              <a:rPr lang="en-US" dirty="0">
                <a:ea typeface="ＭＳ Ｐゴシック" charset="-128"/>
                <a:cs typeface="ＭＳ Ｐゴシック" charset="-128"/>
              </a:rPr>
              <a:t>What is different now compared to:</a:t>
            </a:r>
          </a:p>
          <a:p>
            <a:pPr lvl="1" eaLnBrk="1" hangingPunct="1"/>
            <a:r>
              <a:rPr lang="en-US" dirty="0"/>
              <a:t>10 years ago?</a:t>
            </a:r>
          </a:p>
          <a:p>
            <a:pPr lvl="1" eaLnBrk="1" hangingPunct="1"/>
            <a:r>
              <a:rPr lang="en-US" dirty="0"/>
              <a:t>20 years ago?</a:t>
            </a:r>
          </a:p>
          <a:p>
            <a:pPr lvl="1" eaLnBrk="1" hangingPunct="1"/>
            <a:r>
              <a:rPr lang="en-US" dirty="0"/>
              <a:t>30 years ago?</a:t>
            </a:r>
          </a:p>
          <a:p>
            <a:pPr lvl="1"/>
            <a:r>
              <a:rPr lang="en-US" dirty="0"/>
              <a:t>40 years ago?</a:t>
            </a:r>
          </a:p>
        </p:txBody>
      </p:sp>
      <p:sp>
        <p:nvSpPr>
          <p:cNvPr id="2" name="Footer Placeholder 1"/>
          <p:cNvSpPr>
            <a:spLocks noGrp="1"/>
          </p:cNvSpPr>
          <p:nvPr>
            <p:ph type="ftr" sz="quarter" idx="11"/>
          </p:nvPr>
        </p:nvSpPr>
        <p:spPr/>
        <p:txBody>
          <a:bodyPr/>
          <a:lstStyle/>
          <a:p>
            <a:r>
              <a:rPr lang="sk-SK"/>
              <a:t>© 2023 Keith A. Pray</a:t>
            </a:r>
            <a:endParaRPr lang="en-US"/>
          </a:p>
        </p:txBody>
      </p:sp>
      <p:sp>
        <p:nvSpPr>
          <p:cNvPr id="3" name="Slide Number Placeholder 2"/>
          <p:cNvSpPr>
            <a:spLocks noGrp="1"/>
          </p:cNvSpPr>
          <p:nvPr>
            <p:ph type="sldNum" sz="quarter" idx="12"/>
          </p:nvPr>
        </p:nvSpPr>
        <p:spPr/>
        <p:txBody>
          <a:bodyPr/>
          <a:lstStyle/>
          <a:p>
            <a:fld id="{A2A17EAB-8B51-5C40-8776-6683E51FA7A0}" type="slidenum">
              <a:rPr lang="en-US" smtClean="0"/>
              <a:t>50</a:t>
            </a:fld>
            <a:endParaRPr lang="en-US"/>
          </a:p>
        </p:txBody>
      </p:sp>
    </p:spTree>
    <p:extLst>
      <p:ext uri="{BB962C8B-B14F-4D97-AF65-F5344CB8AC3E}">
        <p14:creationId xmlns:p14="http://schemas.microsoft.com/office/powerpoint/2010/main" val="16200571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1" name="Rectangle 2"/>
          <p:cNvSpPr>
            <a:spLocks noGrp="1" noChangeArrowheads="1"/>
          </p:cNvSpPr>
          <p:nvPr>
            <p:ph type="title"/>
          </p:nvPr>
        </p:nvSpPr>
        <p:spPr/>
        <p:txBody>
          <a:bodyPr/>
          <a:lstStyle/>
          <a:p>
            <a:pPr eaLnBrk="1" hangingPunct="1"/>
            <a:r>
              <a:rPr lang="en-US">
                <a:ea typeface="ＭＳ Ｐゴシック" charset="-128"/>
                <a:cs typeface="ＭＳ Ｐゴシック" charset="-128"/>
              </a:rPr>
              <a:t>Crime Doers</a:t>
            </a:r>
          </a:p>
        </p:txBody>
      </p:sp>
      <p:sp>
        <p:nvSpPr>
          <p:cNvPr id="60422" name="Rectangle 3"/>
          <p:cNvSpPr>
            <a:spLocks noGrp="1" noChangeArrowheads="1"/>
          </p:cNvSpPr>
          <p:nvPr>
            <p:ph idx="1"/>
          </p:nvPr>
        </p:nvSpPr>
        <p:spPr/>
        <p:txBody>
          <a:bodyPr/>
          <a:lstStyle/>
          <a:p>
            <a:pPr eaLnBrk="1" hangingPunct="1"/>
            <a:r>
              <a:rPr lang="en-US">
                <a:ea typeface="ＭＳ Ｐゴシック" charset="-128"/>
                <a:cs typeface="ＭＳ Ｐゴシック" charset="-128"/>
              </a:rPr>
              <a:t>Hacker or Cracker</a:t>
            </a:r>
          </a:p>
          <a:p>
            <a:pPr lvl="1" eaLnBrk="1" hangingPunct="1"/>
            <a:r>
              <a:rPr lang="en-US"/>
              <a:t>Pre-1980 - Golden Age </a:t>
            </a:r>
            <a:r>
              <a:rPr lang="en-US">
                <a:sym typeface="Wingdings" charset="2"/>
              </a:rPr>
              <a:t> ?</a:t>
            </a:r>
          </a:p>
          <a:p>
            <a:pPr lvl="1" eaLnBrk="1" hangingPunct="1"/>
            <a:r>
              <a:rPr lang="en-US">
                <a:sym typeface="Wingdings" charset="2"/>
              </a:rPr>
              <a:t>Eighties</a:t>
            </a:r>
          </a:p>
          <a:p>
            <a:pPr lvl="1" eaLnBrk="1" hangingPunct="1"/>
            <a:r>
              <a:rPr lang="en-US">
                <a:sym typeface="Wingdings" charset="2"/>
              </a:rPr>
              <a:t>Nineties</a:t>
            </a:r>
          </a:p>
          <a:p>
            <a:pPr lvl="1" eaLnBrk="1" hangingPunct="1"/>
            <a:r>
              <a:rPr lang="en-US">
                <a:sym typeface="Wingdings" charset="2"/>
              </a:rPr>
              <a:t>Naughts</a:t>
            </a:r>
          </a:p>
          <a:p>
            <a:pPr lvl="1" eaLnBrk="1" hangingPunct="1"/>
            <a:endParaRPr lang="en-US">
              <a:sym typeface="Wingdings" charset="2"/>
            </a:endParaRPr>
          </a:p>
          <a:p>
            <a:pPr eaLnBrk="1" hangingPunct="1"/>
            <a:r>
              <a:rPr lang="en-US">
                <a:ea typeface="ＭＳ Ｐゴシック" charset="-128"/>
                <a:cs typeface="ＭＳ Ｐゴシック" charset="-128"/>
              </a:rPr>
              <a:t>Criminal Hacking == Cracking?</a:t>
            </a:r>
          </a:p>
          <a:p>
            <a:pPr eaLnBrk="1" hangingPunct="1"/>
            <a:endParaRPr lang="en-US">
              <a:ea typeface="ＭＳ Ｐゴシック" charset="-128"/>
              <a:cs typeface="ＭＳ Ｐゴシック" charset="-128"/>
            </a:endParaRPr>
          </a:p>
        </p:txBody>
      </p:sp>
      <p:sp>
        <p:nvSpPr>
          <p:cNvPr id="2" name="Footer Placeholder 1"/>
          <p:cNvSpPr>
            <a:spLocks noGrp="1"/>
          </p:cNvSpPr>
          <p:nvPr>
            <p:ph type="ftr" sz="quarter" idx="11"/>
          </p:nvPr>
        </p:nvSpPr>
        <p:spPr/>
        <p:txBody>
          <a:bodyPr/>
          <a:lstStyle/>
          <a:p>
            <a:r>
              <a:rPr lang="sk-SK"/>
              <a:t>© 2023 Keith A. Pray</a:t>
            </a:r>
            <a:endParaRPr lang="en-US"/>
          </a:p>
        </p:txBody>
      </p:sp>
      <p:sp>
        <p:nvSpPr>
          <p:cNvPr id="3" name="Slide Number Placeholder 2"/>
          <p:cNvSpPr>
            <a:spLocks noGrp="1"/>
          </p:cNvSpPr>
          <p:nvPr>
            <p:ph type="sldNum" sz="quarter" idx="12"/>
          </p:nvPr>
        </p:nvSpPr>
        <p:spPr/>
        <p:txBody>
          <a:bodyPr/>
          <a:lstStyle/>
          <a:p>
            <a:fld id="{A2A17EAB-8B51-5C40-8776-6683E51FA7A0}" type="slidenum">
              <a:rPr lang="en-US" smtClean="0"/>
              <a:t>51</a:t>
            </a:fld>
            <a:endParaRPr lang="en-US"/>
          </a:p>
        </p:txBody>
      </p:sp>
    </p:spTree>
    <p:extLst>
      <p:ext uri="{BB962C8B-B14F-4D97-AF65-F5344CB8AC3E}">
        <p14:creationId xmlns:p14="http://schemas.microsoft.com/office/powerpoint/2010/main" val="25377892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9" name="Rectangle 2"/>
          <p:cNvSpPr>
            <a:spLocks noGrp="1" noChangeArrowheads="1"/>
          </p:cNvSpPr>
          <p:nvPr>
            <p:ph type="title"/>
          </p:nvPr>
        </p:nvSpPr>
        <p:spPr/>
        <p:txBody>
          <a:bodyPr/>
          <a:lstStyle/>
          <a:p>
            <a:pPr eaLnBrk="1" hangingPunct="1"/>
            <a:r>
              <a:rPr lang="en-US">
                <a:ea typeface="ＭＳ Ｐゴシック" charset="-128"/>
                <a:cs typeface="ＭＳ Ｐゴシック" charset="-128"/>
              </a:rPr>
              <a:t>Crime Gain</a:t>
            </a:r>
            <a:endParaRPr lang="en-US" sz="3200">
              <a:ea typeface="ＭＳ Ｐゴシック" charset="-128"/>
              <a:cs typeface="ＭＳ Ｐゴシック" charset="-128"/>
            </a:endParaRPr>
          </a:p>
        </p:txBody>
      </p:sp>
      <p:sp>
        <p:nvSpPr>
          <p:cNvPr id="62470" name="Rectangle 3"/>
          <p:cNvSpPr>
            <a:spLocks noGrp="1" noChangeArrowheads="1"/>
          </p:cNvSpPr>
          <p:nvPr>
            <p:ph idx="1"/>
          </p:nvPr>
        </p:nvSpPr>
        <p:spPr/>
        <p:txBody>
          <a:bodyPr/>
          <a:lstStyle/>
          <a:p>
            <a:pPr eaLnBrk="1" hangingPunct="1"/>
            <a:r>
              <a:rPr lang="en-US">
                <a:ea typeface="ＭＳ Ｐゴシック" charset="-128"/>
                <a:cs typeface="ＭＳ Ｐゴシック" charset="-128"/>
              </a:rPr>
              <a:t>Justifications for Computing Crimes?</a:t>
            </a:r>
          </a:p>
          <a:p>
            <a:pPr eaLnBrk="1" hangingPunct="1"/>
            <a:r>
              <a:rPr lang="en-US">
                <a:ea typeface="ＭＳ Ｐゴシック" charset="-128"/>
                <a:cs typeface="ＭＳ Ｐゴシック" charset="-128"/>
              </a:rPr>
              <a:t>What can be done after access is gained?</a:t>
            </a:r>
          </a:p>
          <a:p>
            <a:pPr lvl="1" eaLnBrk="1" hangingPunct="1"/>
            <a:r>
              <a:rPr lang="en-US"/>
              <a:t>What resources are available?</a:t>
            </a:r>
          </a:p>
          <a:p>
            <a:pPr lvl="1" eaLnBrk="1" hangingPunct="1"/>
            <a:r>
              <a:rPr lang="en-US"/>
              <a:t>How valuable are they?</a:t>
            </a:r>
          </a:p>
        </p:txBody>
      </p:sp>
      <p:sp>
        <p:nvSpPr>
          <p:cNvPr id="2" name="Footer Placeholder 1"/>
          <p:cNvSpPr>
            <a:spLocks noGrp="1"/>
          </p:cNvSpPr>
          <p:nvPr>
            <p:ph type="ftr" sz="quarter" idx="11"/>
          </p:nvPr>
        </p:nvSpPr>
        <p:spPr/>
        <p:txBody>
          <a:bodyPr/>
          <a:lstStyle/>
          <a:p>
            <a:r>
              <a:rPr lang="sk-SK"/>
              <a:t>© 2023 Keith A. Pray</a:t>
            </a:r>
            <a:endParaRPr lang="en-US"/>
          </a:p>
        </p:txBody>
      </p:sp>
      <p:sp>
        <p:nvSpPr>
          <p:cNvPr id="3" name="Slide Number Placeholder 2"/>
          <p:cNvSpPr>
            <a:spLocks noGrp="1"/>
          </p:cNvSpPr>
          <p:nvPr>
            <p:ph type="sldNum" sz="quarter" idx="12"/>
          </p:nvPr>
        </p:nvSpPr>
        <p:spPr/>
        <p:txBody>
          <a:bodyPr/>
          <a:lstStyle/>
          <a:p>
            <a:fld id="{A2A17EAB-8B51-5C40-8776-6683E51FA7A0}" type="slidenum">
              <a:rPr lang="en-US" smtClean="0"/>
              <a:t>52</a:t>
            </a:fld>
            <a:endParaRPr lang="en-US"/>
          </a:p>
        </p:txBody>
      </p:sp>
    </p:spTree>
    <p:extLst>
      <p:ext uri="{BB962C8B-B14F-4D97-AF65-F5344CB8AC3E}">
        <p14:creationId xmlns:p14="http://schemas.microsoft.com/office/powerpoint/2010/main" val="27643946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7" name="Rectangle 2"/>
          <p:cNvSpPr>
            <a:spLocks noGrp="1" noChangeArrowheads="1"/>
          </p:cNvSpPr>
          <p:nvPr>
            <p:ph type="title"/>
          </p:nvPr>
        </p:nvSpPr>
        <p:spPr/>
        <p:txBody>
          <a:bodyPr/>
          <a:lstStyle/>
          <a:p>
            <a:pPr eaLnBrk="1" hangingPunct="1"/>
            <a:r>
              <a:rPr lang="en-US">
                <a:ea typeface="ＭＳ Ｐゴシック" charset="-128"/>
                <a:cs typeface="ＭＳ Ｐゴシック" charset="-128"/>
              </a:rPr>
              <a:t>Crime Pay</a:t>
            </a:r>
          </a:p>
        </p:txBody>
      </p:sp>
      <p:sp>
        <p:nvSpPr>
          <p:cNvPr id="64518" name="Rectangle 3"/>
          <p:cNvSpPr>
            <a:spLocks noGrp="1" noChangeArrowheads="1"/>
          </p:cNvSpPr>
          <p:nvPr>
            <p:ph idx="1"/>
          </p:nvPr>
        </p:nvSpPr>
        <p:spPr>
          <a:xfrm>
            <a:off x="457200" y="1200150"/>
            <a:ext cx="8178800" cy="3657600"/>
          </a:xfrm>
        </p:spPr>
        <p:txBody>
          <a:bodyPr>
            <a:normAutofit fontScale="92500" lnSpcReduction="20000"/>
          </a:bodyPr>
          <a:lstStyle/>
          <a:p>
            <a:pPr eaLnBrk="1" hangingPunct="1">
              <a:lnSpc>
                <a:spcPct val="90000"/>
              </a:lnSpc>
            </a:pPr>
            <a:r>
              <a:rPr lang="en-US" sz="2000" dirty="0">
                <a:ea typeface="ＭＳ Ｐゴシック" charset="-128"/>
                <a:cs typeface="ＭＳ Ｐゴシック" charset="-128"/>
              </a:rPr>
              <a:t>Computer Fraud and Abuse Act (1986)</a:t>
            </a:r>
          </a:p>
          <a:p>
            <a:pPr lvl="1" eaLnBrk="1" hangingPunct="1">
              <a:lnSpc>
                <a:spcPct val="90000"/>
              </a:lnSpc>
            </a:pPr>
            <a:r>
              <a:rPr lang="en-US" sz="1400" dirty="0"/>
              <a:t>Bans :</a:t>
            </a:r>
          </a:p>
          <a:p>
            <a:pPr lvl="2" eaLnBrk="1" hangingPunct="1">
              <a:lnSpc>
                <a:spcPct val="90000"/>
              </a:lnSpc>
            </a:pPr>
            <a:r>
              <a:rPr lang="en-US" sz="1600" dirty="0">
                <a:ea typeface="ＭＳ Ｐゴシック" charset="-128"/>
              </a:rPr>
              <a:t>unauthorized access or use of computers, copying, modifying, or destroying data, disclosing of passwords.</a:t>
            </a:r>
          </a:p>
          <a:p>
            <a:pPr lvl="2" eaLnBrk="1" hangingPunct="1">
              <a:lnSpc>
                <a:spcPct val="90000"/>
              </a:lnSpc>
            </a:pPr>
            <a:r>
              <a:rPr lang="en-US" sz="1600" dirty="0">
                <a:ea typeface="ＭＳ Ｐゴシック" charset="-128"/>
              </a:rPr>
              <a:t>disrupting government and utilities.</a:t>
            </a:r>
          </a:p>
          <a:p>
            <a:pPr lvl="1" eaLnBrk="1" hangingPunct="1">
              <a:lnSpc>
                <a:spcPct val="90000"/>
              </a:lnSpc>
            </a:pPr>
            <a:r>
              <a:rPr lang="en-US" sz="1400" dirty="0"/>
              <a:t>Covers government, financial, medical, and interstate systems.</a:t>
            </a:r>
          </a:p>
          <a:p>
            <a:pPr eaLnBrk="1" hangingPunct="1">
              <a:lnSpc>
                <a:spcPct val="90000"/>
              </a:lnSpc>
            </a:pPr>
            <a:r>
              <a:rPr lang="en-US" sz="2000" dirty="0">
                <a:ea typeface="ＭＳ Ｐゴシック" charset="-128"/>
                <a:cs typeface="ＭＳ Ｐゴシック" charset="-128"/>
              </a:rPr>
              <a:t>USA Patriot Act (2001)</a:t>
            </a:r>
          </a:p>
          <a:p>
            <a:pPr lvl="1" eaLnBrk="1" hangingPunct="1">
              <a:lnSpc>
                <a:spcPct val="90000"/>
              </a:lnSpc>
            </a:pPr>
            <a:r>
              <a:rPr lang="en-US" sz="1400" dirty="0"/>
              <a:t>Raised penalties.</a:t>
            </a:r>
          </a:p>
          <a:p>
            <a:pPr lvl="1" eaLnBrk="1" hangingPunct="1">
              <a:lnSpc>
                <a:spcPct val="90000"/>
              </a:lnSpc>
            </a:pPr>
            <a:r>
              <a:rPr lang="en-US" sz="1400" dirty="0"/>
              <a:t>Permits freer surveillance and monitoring to detect illegal activity.</a:t>
            </a:r>
            <a:endParaRPr lang="en-US" sz="2400" dirty="0"/>
          </a:p>
          <a:p>
            <a:pPr eaLnBrk="1" hangingPunct="1">
              <a:lnSpc>
                <a:spcPct val="90000"/>
              </a:lnSpc>
            </a:pPr>
            <a:r>
              <a:rPr lang="en-US" sz="2000" dirty="0">
                <a:ea typeface="ＭＳ Ｐゴシック" charset="-128"/>
                <a:cs typeface="ＭＳ Ｐゴシック" charset="-128"/>
              </a:rPr>
              <a:t>Electronic Communications Privacy Act</a:t>
            </a:r>
          </a:p>
          <a:p>
            <a:pPr lvl="1" eaLnBrk="1" hangingPunct="1">
              <a:lnSpc>
                <a:spcPct val="90000"/>
              </a:lnSpc>
            </a:pPr>
            <a:r>
              <a:rPr lang="en-US" sz="1400" dirty="0"/>
              <a:t>Illegal to intercept telephone, email, other data transmissions, access stored email messages without authorization</a:t>
            </a:r>
          </a:p>
          <a:p>
            <a:pPr eaLnBrk="1" hangingPunct="1">
              <a:lnSpc>
                <a:spcPct val="90000"/>
              </a:lnSpc>
            </a:pPr>
            <a:r>
              <a:rPr lang="en-US" sz="2000" dirty="0">
                <a:ea typeface="ＭＳ Ｐゴシック" charset="-128"/>
                <a:cs typeface="ＭＳ Ｐゴシック" charset="-128"/>
              </a:rPr>
              <a:t>Assign Cybercrime Treaty (2006), Wire Fraud Act, National Stolen Property Act, Identity Theft and Assumption Deterrence Act</a:t>
            </a:r>
          </a:p>
        </p:txBody>
      </p:sp>
      <p:sp>
        <p:nvSpPr>
          <p:cNvPr id="2" name="Footer Placeholder 1"/>
          <p:cNvSpPr>
            <a:spLocks noGrp="1"/>
          </p:cNvSpPr>
          <p:nvPr>
            <p:ph type="ftr" sz="quarter" idx="11"/>
          </p:nvPr>
        </p:nvSpPr>
        <p:spPr/>
        <p:txBody>
          <a:bodyPr/>
          <a:lstStyle/>
          <a:p>
            <a:r>
              <a:rPr lang="sk-SK"/>
              <a:t>© 2023 Keith A. Pray</a:t>
            </a:r>
            <a:endParaRPr lang="en-US"/>
          </a:p>
        </p:txBody>
      </p:sp>
      <p:sp>
        <p:nvSpPr>
          <p:cNvPr id="3" name="Slide Number Placeholder 2"/>
          <p:cNvSpPr>
            <a:spLocks noGrp="1"/>
          </p:cNvSpPr>
          <p:nvPr>
            <p:ph type="sldNum" sz="quarter" idx="12"/>
          </p:nvPr>
        </p:nvSpPr>
        <p:spPr/>
        <p:txBody>
          <a:bodyPr/>
          <a:lstStyle/>
          <a:p>
            <a:fld id="{A2A17EAB-8B51-5C40-8776-6683E51FA7A0}" type="slidenum">
              <a:rPr lang="en-US" smtClean="0"/>
              <a:t>53</a:t>
            </a:fld>
            <a:endParaRPr lang="en-US"/>
          </a:p>
        </p:txBody>
      </p:sp>
    </p:spTree>
    <p:extLst>
      <p:ext uri="{BB962C8B-B14F-4D97-AF65-F5344CB8AC3E}">
        <p14:creationId xmlns:p14="http://schemas.microsoft.com/office/powerpoint/2010/main" val="8076892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5" name="Rectangle 2"/>
          <p:cNvSpPr>
            <a:spLocks noGrp="1" noChangeArrowheads="1"/>
          </p:cNvSpPr>
          <p:nvPr>
            <p:ph type="title"/>
          </p:nvPr>
        </p:nvSpPr>
        <p:spPr/>
        <p:txBody>
          <a:bodyPr/>
          <a:lstStyle/>
          <a:p>
            <a:pPr eaLnBrk="1" hangingPunct="1"/>
            <a:r>
              <a:rPr lang="en-US">
                <a:ea typeface="ＭＳ Ｐゴシック" charset="-128"/>
                <a:cs typeface="ＭＳ Ｐゴシック" charset="-128"/>
              </a:rPr>
              <a:t>Crime Stop</a:t>
            </a:r>
          </a:p>
        </p:txBody>
      </p:sp>
      <p:sp>
        <p:nvSpPr>
          <p:cNvPr id="66566" name="Rectangle 3"/>
          <p:cNvSpPr>
            <a:spLocks noGrp="1" noChangeArrowheads="1"/>
          </p:cNvSpPr>
          <p:nvPr>
            <p:ph idx="1"/>
          </p:nvPr>
        </p:nvSpPr>
        <p:spPr/>
        <p:txBody>
          <a:bodyPr/>
          <a:lstStyle/>
          <a:p>
            <a:pPr eaLnBrk="1" hangingPunct="1"/>
            <a:r>
              <a:rPr lang="en-US">
                <a:ea typeface="ＭＳ Ｐゴシック" charset="-128"/>
                <a:cs typeface="ＭＳ Ｐゴシック" charset="-128"/>
              </a:rPr>
              <a:t>Technical</a:t>
            </a:r>
          </a:p>
          <a:p>
            <a:pPr lvl="1" eaLnBrk="1" hangingPunct="1"/>
            <a:r>
              <a:rPr lang="en-US"/>
              <a:t>Protect Data</a:t>
            </a:r>
          </a:p>
          <a:p>
            <a:pPr lvl="1" eaLnBrk="1" hangingPunct="1"/>
            <a:r>
              <a:rPr lang="en-US"/>
              <a:t>Protect Machine</a:t>
            </a:r>
          </a:p>
          <a:p>
            <a:pPr lvl="1" eaLnBrk="1" hangingPunct="1"/>
            <a:r>
              <a:rPr lang="en-US"/>
              <a:t>Protect Access</a:t>
            </a:r>
          </a:p>
          <a:p>
            <a:pPr eaLnBrk="1" hangingPunct="1"/>
            <a:r>
              <a:rPr lang="en-US">
                <a:ea typeface="ＭＳ Ｐゴシック" charset="-128"/>
                <a:cs typeface="ＭＳ Ｐゴシック" charset="-128"/>
              </a:rPr>
              <a:t>Non-technical?</a:t>
            </a:r>
          </a:p>
          <a:p>
            <a:pPr lvl="1" eaLnBrk="1" hangingPunct="1"/>
            <a:r>
              <a:rPr lang="en-US"/>
              <a:t>Social? </a:t>
            </a:r>
          </a:p>
          <a:p>
            <a:pPr lvl="1" eaLnBrk="1" hangingPunct="1"/>
            <a:r>
              <a:rPr lang="en-US"/>
              <a:t>Legal?</a:t>
            </a:r>
          </a:p>
        </p:txBody>
      </p:sp>
      <p:sp>
        <p:nvSpPr>
          <p:cNvPr id="2" name="Footer Placeholder 1"/>
          <p:cNvSpPr>
            <a:spLocks noGrp="1"/>
          </p:cNvSpPr>
          <p:nvPr>
            <p:ph type="ftr" sz="quarter" idx="11"/>
          </p:nvPr>
        </p:nvSpPr>
        <p:spPr/>
        <p:txBody>
          <a:bodyPr/>
          <a:lstStyle/>
          <a:p>
            <a:r>
              <a:rPr lang="sk-SK"/>
              <a:t>© 2023 Keith A. Pray</a:t>
            </a:r>
            <a:endParaRPr lang="en-US"/>
          </a:p>
        </p:txBody>
      </p:sp>
      <p:sp>
        <p:nvSpPr>
          <p:cNvPr id="3" name="Slide Number Placeholder 2"/>
          <p:cNvSpPr>
            <a:spLocks noGrp="1"/>
          </p:cNvSpPr>
          <p:nvPr>
            <p:ph type="sldNum" sz="quarter" idx="12"/>
          </p:nvPr>
        </p:nvSpPr>
        <p:spPr/>
        <p:txBody>
          <a:bodyPr/>
          <a:lstStyle/>
          <a:p>
            <a:fld id="{A2A17EAB-8B51-5C40-8776-6683E51FA7A0}" type="slidenum">
              <a:rPr lang="en-US" smtClean="0"/>
              <a:t>54</a:t>
            </a:fld>
            <a:endParaRPr lang="en-US"/>
          </a:p>
        </p:txBody>
      </p:sp>
    </p:spTree>
    <p:extLst>
      <p:ext uri="{BB962C8B-B14F-4D97-AF65-F5344CB8AC3E}">
        <p14:creationId xmlns:p14="http://schemas.microsoft.com/office/powerpoint/2010/main" val="25159365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60BC0-6B1B-FB45-BDAA-92F078D9A5E6}"/>
              </a:ext>
            </a:extLst>
          </p:cNvPr>
          <p:cNvSpPr>
            <a:spLocks noGrp="1"/>
          </p:cNvSpPr>
          <p:nvPr>
            <p:ph type="title"/>
          </p:nvPr>
        </p:nvSpPr>
        <p:spPr/>
        <p:txBody>
          <a:bodyPr/>
          <a:lstStyle/>
          <a:p>
            <a:r>
              <a:rPr lang="en-US" dirty="0"/>
              <a:t>what works well Online With Zoom</a:t>
            </a:r>
          </a:p>
        </p:txBody>
      </p:sp>
      <p:sp>
        <p:nvSpPr>
          <p:cNvPr id="3" name="Content Placeholder 2">
            <a:extLst>
              <a:ext uri="{FF2B5EF4-FFF2-40B4-BE49-F238E27FC236}">
                <a16:creationId xmlns:a16="http://schemas.microsoft.com/office/drawing/2014/main" id="{56C0F8E4-4D19-D347-A0C9-7696DE688D23}"/>
              </a:ext>
            </a:extLst>
          </p:cNvPr>
          <p:cNvSpPr>
            <a:spLocks noGrp="1"/>
          </p:cNvSpPr>
          <p:nvPr>
            <p:ph idx="1"/>
          </p:nvPr>
        </p:nvSpPr>
        <p:spPr>
          <a:xfrm>
            <a:off x="667512" y="1353312"/>
            <a:ext cx="7772400" cy="3352800"/>
          </a:xfrm>
        </p:spPr>
        <p:txBody>
          <a:bodyPr>
            <a:normAutofit/>
          </a:bodyPr>
          <a:lstStyle/>
          <a:p>
            <a:r>
              <a:rPr lang="en-US" dirty="0"/>
              <a:t>Turn your camera on</a:t>
            </a:r>
          </a:p>
          <a:p>
            <a:r>
              <a:rPr lang="en-US" dirty="0"/>
              <a:t>Sign in with First and Last Name</a:t>
            </a:r>
          </a:p>
          <a:p>
            <a:r>
              <a:rPr lang="en-US" dirty="0"/>
              <a:t>Stay muted unless you are going to speak</a:t>
            </a:r>
          </a:p>
          <a:p>
            <a:r>
              <a:rPr lang="en-US" dirty="0"/>
              <a:t>Use the raise your hand feature to ensure your turn</a:t>
            </a:r>
          </a:p>
          <a:p>
            <a:r>
              <a:rPr lang="en-US" dirty="0"/>
              <a:t>Wait until the end of student presentations to ask questions</a:t>
            </a:r>
          </a:p>
          <a:p>
            <a:pPr lvl="1"/>
            <a:r>
              <a:rPr lang="en-US" dirty="0"/>
              <a:t>Write them down so you don’t forget</a:t>
            </a:r>
          </a:p>
        </p:txBody>
      </p:sp>
      <p:sp>
        <p:nvSpPr>
          <p:cNvPr id="4" name="Footer Placeholder 3">
            <a:extLst>
              <a:ext uri="{FF2B5EF4-FFF2-40B4-BE49-F238E27FC236}">
                <a16:creationId xmlns:a16="http://schemas.microsoft.com/office/drawing/2014/main" id="{5881CB2F-E262-2841-832D-9D9241063D87}"/>
              </a:ext>
            </a:extLst>
          </p:cNvPr>
          <p:cNvSpPr>
            <a:spLocks noGrp="1"/>
          </p:cNvSpPr>
          <p:nvPr>
            <p:ph type="ftr" sz="quarter" idx="11"/>
          </p:nvPr>
        </p:nvSpPr>
        <p:spPr/>
        <p:txBody>
          <a:bodyPr/>
          <a:lstStyle/>
          <a:p>
            <a:r>
              <a:rPr lang="sk-SK"/>
              <a:t>© 2023 Keith A. Pray</a:t>
            </a:r>
            <a:endParaRPr lang="en-US" dirty="0"/>
          </a:p>
        </p:txBody>
      </p:sp>
      <p:sp>
        <p:nvSpPr>
          <p:cNvPr id="5" name="Slide Number Placeholder 4">
            <a:extLst>
              <a:ext uri="{FF2B5EF4-FFF2-40B4-BE49-F238E27FC236}">
                <a16:creationId xmlns:a16="http://schemas.microsoft.com/office/drawing/2014/main" id="{F1B0291D-315D-984F-BF54-FDD6D8484D75}"/>
              </a:ext>
            </a:extLst>
          </p:cNvPr>
          <p:cNvSpPr>
            <a:spLocks noGrp="1"/>
          </p:cNvSpPr>
          <p:nvPr>
            <p:ph type="sldNum" sz="quarter" idx="12"/>
          </p:nvPr>
        </p:nvSpPr>
        <p:spPr/>
        <p:txBody>
          <a:bodyPr/>
          <a:lstStyle/>
          <a:p>
            <a:fld id="{A2A17EAB-8B51-5C40-8776-6683E51FA7A0}" type="slidenum">
              <a:rPr lang="en-US" smtClean="0"/>
              <a:t>55</a:t>
            </a:fld>
            <a:endParaRPr lang="en-US"/>
          </a:p>
        </p:txBody>
      </p:sp>
    </p:spTree>
    <p:extLst>
      <p:ext uri="{BB962C8B-B14F-4D97-AF65-F5344CB8AC3E}">
        <p14:creationId xmlns:p14="http://schemas.microsoft.com/office/powerpoint/2010/main" val="95252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 Reading Notes</a:t>
            </a:r>
          </a:p>
        </p:txBody>
      </p:sp>
      <p:sp>
        <p:nvSpPr>
          <p:cNvPr id="3" name="Content Placeholder 2"/>
          <p:cNvSpPr>
            <a:spLocks noGrp="1"/>
          </p:cNvSpPr>
          <p:nvPr>
            <p:ph sz="half" idx="1"/>
          </p:nvPr>
        </p:nvSpPr>
        <p:spPr/>
        <p:txBody>
          <a:bodyPr>
            <a:normAutofit fontScale="62500" lnSpcReduction="20000"/>
          </a:bodyPr>
          <a:lstStyle/>
          <a:p>
            <a:r>
              <a:rPr lang="en-US" dirty="0"/>
              <a:t>pp. 334 Interesting more movies referenced</a:t>
            </a:r>
          </a:p>
          <a:p>
            <a:r>
              <a:rPr lang="en-US" dirty="0"/>
              <a:t>pp. 335 Interesting to compare password guidance over the years. Anything sources newer than 2013? Writing down pw not option for classified systems. Giving silly answers good for info privacy too.</a:t>
            </a:r>
          </a:p>
          <a:p>
            <a:r>
              <a:rPr lang="en-US" dirty="0"/>
              <a:t>pp. 338 plenty not sent with HTTP </a:t>
            </a:r>
          </a:p>
          <a:p>
            <a:r>
              <a:rPr lang="en-US" dirty="0"/>
              <a:t>pp. 340 privacy policies AND implementations need to change</a:t>
            </a:r>
          </a:p>
          <a:p>
            <a:r>
              <a:rPr lang="en-US" dirty="0"/>
              <a:t>pp. 341 Getting on TV much more difficult than releasing software</a:t>
            </a:r>
          </a:p>
          <a:p>
            <a:r>
              <a:rPr lang="en-US" dirty="0"/>
              <a:t>pp. 343 Virus could be new</a:t>
            </a:r>
          </a:p>
          <a:p>
            <a:r>
              <a:rPr lang="en-US" dirty="0"/>
              <a:t>pp. 345 Goals include infect 3 machine per LAN and as many computers as possible? Never make last minute changes before release. Were they related to the defects?</a:t>
            </a:r>
          </a:p>
          <a:p>
            <a:r>
              <a:rPr lang="en-US" dirty="0"/>
              <a:t>pp. 346 Testing w/out DEBUG often neglected</a:t>
            </a:r>
          </a:p>
        </p:txBody>
      </p:sp>
      <p:sp>
        <p:nvSpPr>
          <p:cNvPr id="11" name="Content Placeholder 10"/>
          <p:cNvSpPr>
            <a:spLocks noGrp="1"/>
          </p:cNvSpPr>
          <p:nvPr>
            <p:ph sz="half" idx="2"/>
          </p:nvPr>
        </p:nvSpPr>
        <p:spPr/>
        <p:txBody>
          <a:bodyPr>
            <a:normAutofit fontScale="62500" lnSpcReduction="20000"/>
          </a:bodyPr>
          <a:lstStyle/>
          <a:p>
            <a:r>
              <a:rPr lang="en-US" dirty="0"/>
              <a:t>pp. 348 Do people use the Internet as an experimental laboratory these days? Shutdown right after booting, “benign” doesn’t seem like the right word.</a:t>
            </a:r>
          </a:p>
          <a:p>
            <a:r>
              <a:rPr lang="en-US" dirty="0"/>
              <a:t>pp. 349 1.3% Google results malicious URL 2009, now?</a:t>
            </a:r>
          </a:p>
          <a:p>
            <a:r>
              <a:rPr lang="en-US" dirty="0"/>
              <a:t>pp. 350 “send reports back to a </a:t>
            </a:r>
            <a:r>
              <a:rPr lang="en-US" b="1" dirty="0"/>
              <a:t>host</a:t>
            </a:r>
            <a:r>
              <a:rPr lang="en-US" dirty="0"/>
              <a:t> computer”?</a:t>
            </a:r>
          </a:p>
          <a:p>
            <a:r>
              <a:rPr lang="en-US" dirty="0"/>
              <a:t>pp. 352 Does company have right to read data in addition to erase?</a:t>
            </a:r>
          </a:p>
          <a:p>
            <a:r>
              <a:rPr lang="en-US" dirty="0"/>
              <a:t>pp. 353 Annual ecommerce &gt; $1 trillion 2013, now?</a:t>
            </a:r>
          </a:p>
          <a:p>
            <a:r>
              <a:rPr lang="en-US" dirty="0"/>
              <a:t>pp. 363 How is online voting a moral issue? How is making it easier for other, but NOT more difficult for everyone else, unfair?</a:t>
            </a:r>
          </a:p>
          <a:p>
            <a:r>
              <a:rPr lang="en-US" dirty="0"/>
              <a:t>pp. 368 13 study from 2003, now?</a:t>
            </a:r>
          </a:p>
          <a:p>
            <a:r>
              <a:rPr lang="en-US" dirty="0"/>
              <a:t>End of Chapter questions: 1, 15, 32</a:t>
            </a:r>
          </a:p>
        </p:txBody>
      </p:sp>
      <p:sp>
        <p:nvSpPr>
          <p:cNvPr id="4" name="Footer Placeholder 3"/>
          <p:cNvSpPr>
            <a:spLocks noGrp="1"/>
          </p:cNvSpPr>
          <p:nvPr>
            <p:ph type="ftr" sz="quarter" idx="11"/>
          </p:nvPr>
        </p:nvSpPr>
        <p:spPr/>
        <p:txBody>
          <a:bodyPr/>
          <a:lstStyle/>
          <a:p>
            <a:r>
              <a:rPr lang="sk-SK"/>
              <a:t>© 2023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6</a:t>
            </a:fld>
            <a:endParaRPr lang="en-US"/>
          </a:p>
        </p:txBody>
      </p:sp>
    </p:spTree>
    <p:extLst>
      <p:ext uri="{BB962C8B-B14F-4D97-AF65-F5344CB8AC3E}">
        <p14:creationId xmlns:p14="http://schemas.microsoft.com/office/powerpoint/2010/main" val="21081641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Buffer Overrun</a:t>
            </a:r>
          </a:p>
        </p:txBody>
      </p:sp>
      <p:sp>
        <p:nvSpPr>
          <p:cNvPr id="4" name="Footer Placeholder 3"/>
          <p:cNvSpPr>
            <a:spLocks noGrp="1"/>
          </p:cNvSpPr>
          <p:nvPr>
            <p:ph type="ftr" sz="quarter" idx="11"/>
          </p:nvPr>
        </p:nvSpPr>
        <p:spPr/>
        <p:txBody>
          <a:bodyPr/>
          <a:lstStyle/>
          <a:p>
            <a:r>
              <a:rPr lang="sk-SK"/>
              <a:t>© 2023 Keith A. Pray</a:t>
            </a:r>
            <a:endParaRPr lang="en-US"/>
          </a:p>
        </p:txBody>
      </p:sp>
      <p:sp>
        <p:nvSpPr>
          <p:cNvPr id="6" name="Rectangle 4"/>
          <p:cNvSpPr>
            <a:spLocks noChangeArrowheads="1"/>
          </p:cNvSpPr>
          <p:nvPr/>
        </p:nvSpPr>
        <p:spPr bwMode="auto">
          <a:xfrm>
            <a:off x="0" y="1209479"/>
            <a:ext cx="9144000" cy="457200"/>
          </a:xfrm>
          <a:prstGeom prst="rect">
            <a:avLst/>
          </a:prstGeom>
          <a:solidFill>
            <a:schemeClr val="bg1">
              <a:lumMod val="50000"/>
              <a:lumOff val="50000"/>
            </a:schemeClr>
          </a:solidFill>
          <a:ln w="9525">
            <a:solidFill>
              <a:schemeClr val="tx1"/>
            </a:solidFill>
            <a:miter lim="800000"/>
            <a:headEnd/>
            <a:tailEnd/>
          </a:ln>
        </p:spPr>
        <p:txBody>
          <a:bodyPr wrap="none" anchor="ctr">
            <a:prstTxWarp prst="textNoShape">
              <a:avLst/>
            </a:prstTxWarp>
          </a:bodyPr>
          <a:lstStyle/>
          <a:p>
            <a:endParaRPr lang="en-US"/>
          </a:p>
        </p:txBody>
      </p:sp>
      <p:sp>
        <p:nvSpPr>
          <p:cNvPr id="7" name="TextBox 13"/>
          <p:cNvSpPr txBox="1">
            <a:spLocks noChangeArrowheads="1"/>
          </p:cNvSpPr>
          <p:nvPr/>
        </p:nvSpPr>
        <p:spPr bwMode="auto">
          <a:xfrm>
            <a:off x="2063750" y="1209479"/>
            <a:ext cx="2101850" cy="461963"/>
          </a:xfrm>
          <a:prstGeom prst="rect">
            <a:avLst/>
          </a:prstGeom>
          <a:solidFill>
            <a:schemeClr val="tx1"/>
          </a:solidFill>
          <a:ln w="9525">
            <a:solidFill>
              <a:schemeClr val="bg1"/>
            </a:solidFill>
            <a:miter lim="800000"/>
            <a:headEnd/>
            <a:tailEnd/>
          </a:ln>
        </p:spPr>
        <p:txBody>
          <a:bodyPr wrap="none">
            <a:prstTxWarp prst="textNoShape">
              <a:avLst/>
            </a:prstTxWarp>
            <a:noAutofit/>
          </a:bodyPr>
          <a:lstStyle/>
          <a:p>
            <a:pPr algn="ctr"/>
            <a:r>
              <a:rPr lang="en-US" dirty="0">
                <a:solidFill>
                  <a:schemeClr val="bg1"/>
                </a:solidFill>
              </a:rPr>
              <a:t>Local Variables</a:t>
            </a:r>
          </a:p>
        </p:txBody>
      </p:sp>
      <p:sp>
        <p:nvSpPr>
          <p:cNvPr id="8" name="TextBox 14"/>
          <p:cNvSpPr txBox="1">
            <a:spLocks noChangeArrowheads="1"/>
          </p:cNvSpPr>
          <p:nvPr/>
        </p:nvSpPr>
        <p:spPr bwMode="auto">
          <a:xfrm>
            <a:off x="4162425" y="1209479"/>
            <a:ext cx="2092325" cy="461963"/>
          </a:xfrm>
          <a:prstGeom prst="rect">
            <a:avLst/>
          </a:prstGeom>
          <a:solidFill>
            <a:schemeClr val="tx1"/>
          </a:solidFill>
          <a:ln w="9525">
            <a:solidFill>
              <a:schemeClr val="bg1"/>
            </a:solidFill>
            <a:miter lim="800000"/>
            <a:headEnd/>
            <a:tailEnd/>
          </a:ln>
        </p:spPr>
        <p:txBody>
          <a:bodyPr wrap="none">
            <a:prstTxWarp prst="textNoShape">
              <a:avLst/>
            </a:prstTxWarp>
            <a:noAutofit/>
          </a:bodyPr>
          <a:lstStyle/>
          <a:p>
            <a:pPr algn="ctr"/>
            <a:r>
              <a:rPr lang="en-US" dirty="0">
                <a:solidFill>
                  <a:schemeClr val="bg1"/>
                </a:solidFill>
              </a:rPr>
              <a:t>Return Address</a:t>
            </a:r>
          </a:p>
        </p:txBody>
      </p:sp>
      <p:sp>
        <p:nvSpPr>
          <p:cNvPr id="9" name="TextBox 15"/>
          <p:cNvSpPr txBox="1">
            <a:spLocks noChangeArrowheads="1"/>
          </p:cNvSpPr>
          <p:nvPr/>
        </p:nvSpPr>
        <p:spPr bwMode="auto">
          <a:xfrm>
            <a:off x="6219825" y="1209479"/>
            <a:ext cx="1552575" cy="461963"/>
          </a:xfrm>
          <a:prstGeom prst="rect">
            <a:avLst/>
          </a:prstGeom>
          <a:solidFill>
            <a:schemeClr val="tx1"/>
          </a:solidFill>
          <a:ln w="9525">
            <a:solidFill>
              <a:schemeClr val="bg1"/>
            </a:solidFill>
            <a:miter lim="800000"/>
            <a:headEnd/>
            <a:tailEnd/>
          </a:ln>
        </p:spPr>
        <p:txBody>
          <a:bodyPr wrap="none">
            <a:prstTxWarp prst="textNoShape">
              <a:avLst/>
            </a:prstTxWarp>
            <a:noAutofit/>
          </a:bodyPr>
          <a:lstStyle/>
          <a:p>
            <a:pPr algn="ctr"/>
            <a:r>
              <a:rPr lang="en-US" dirty="0">
                <a:solidFill>
                  <a:schemeClr val="bg1"/>
                </a:solidFill>
              </a:rPr>
              <a:t>Parameters</a:t>
            </a:r>
          </a:p>
        </p:txBody>
      </p:sp>
      <p:sp>
        <p:nvSpPr>
          <p:cNvPr id="10" name="Rectangle 4"/>
          <p:cNvSpPr>
            <a:spLocks noChangeArrowheads="1"/>
          </p:cNvSpPr>
          <p:nvPr/>
        </p:nvSpPr>
        <p:spPr bwMode="auto">
          <a:xfrm>
            <a:off x="0" y="2347717"/>
            <a:ext cx="9144000" cy="457200"/>
          </a:xfrm>
          <a:prstGeom prst="rect">
            <a:avLst/>
          </a:prstGeom>
          <a:solidFill>
            <a:srgbClr val="7F7F7F"/>
          </a:solidFill>
          <a:ln w="9525">
            <a:solidFill>
              <a:schemeClr val="tx1"/>
            </a:solidFill>
            <a:miter lim="800000"/>
            <a:headEnd/>
            <a:tailEnd/>
          </a:ln>
        </p:spPr>
        <p:txBody>
          <a:bodyPr wrap="none" anchor="ctr">
            <a:prstTxWarp prst="textNoShape">
              <a:avLst/>
            </a:prstTxWarp>
          </a:bodyPr>
          <a:lstStyle/>
          <a:p>
            <a:endParaRPr lang="en-US"/>
          </a:p>
        </p:txBody>
      </p:sp>
      <p:sp>
        <p:nvSpPr>
          <p:cNvPr id="11" name="TextBox 17"/>
          <p:cNvSpPr txBox="1">
            <a:spLocks noChangeArrowheads="1"/>
          </p:cNvSpPr>
          <p:nvPr/>
        </p:nvSpPr>
        <p:spPr bwMode="auto">
          <a:xfrm>
            <a:off x="838200" y="2347717"/>
            <a:ext cx="930275" cy="461962"/>
          </a:xfrm>
          <a:prstGeom prst="rect">
            <a:avLst/>
          </a:prstGeom>
          <a:solidFill>
            <a:srgbClr val="FFFFFF"/>
          </a:solidFill>
          <a:ln w="9525">
            <a:solidFill>
              <a:srgbClr val="000000"/>
            </a:solidFill>
            <a:miter lim="800000"/>
            <a:headEnd/>
            <a:tailEnd/>
          </a:ln>
        </p:spPr>
        <p:txBody>
          <a:bodyPr wrap="none">
            <a:prstTxWarp prst="textNoShape">
              <a:avLst/>
            </a:prstTxWarp>
            <a:noAutofit/>
          </a:bodyPr>
          <a:lstStyle/>
          <a:p>
            <a:pPr algn="ctr"/>
            <a:r>
              <a:rPr lang="en-US">
                <a:solidFill>
                  <a:srgbClr val="000000"/>
                </a:solidFill>
              </a:rPr>
              <a:t>buffer</a:t>
            </a:r>
          </a:p>
        </p:txBody>
      </p:sp>
      <p:sp>
        <p:nvSpPr>
          <p:cNvPr id="12" name="TextBox 18"/>
          <p:cNvSpPr txBox="1">
            <a:spLocks noChangeArrowheads="1"/>
          </p:cNvSpPr>
          <p:nvPr/>
        </p:nvSpPr>
        <p:spPr bwMode="auto">
          <a:xfrm>
            <a:off x="2122488" y="2347717"/>
            <a:ext cx="2057400" cy="461962"/>
          </a:xfrm>
          <a:prstGeom prst="rect">
            <a:avLst/>
          </a:prstGeom>
          <a:solidFill>
            <a:srgbClr val="FFFFFF"/>
          </a:solidFill>
          <a:ln w="9525">
            <a:solidFill>
              <a:srgbClr val="000000"/>
            </a:solidFill>
            <a:miter lim="800000"/>
            <a:headEnd/>
            <a:tailEnd/>
          </a:ln>
        </p:spPr>
        <p:txBody>
          <a:bodyPr wrap="none">
            <a:prstTxWarp prst="textNoShape">
              <a:avLst/>
            </a:prstTxWarp>
            <a:noAutofit/>
          </a:bodyPr>
          <a:lstStyle/>
          <a:p>
            <a:pPr algn="ctr"/>
            <a:r>
              <a:rPr lang="en-US">
                <a:solidFill>
                  <a:srgbClr val="000000"/>
                </a:solidFill>
              </a:rPr>
              <a:t>Target Variable</a:t>
            </a:r>
          </a:p>
        </p:txBody>
      </p:sp>
      <p:sp>
        <p:nvSpPr>
          <p:cNvPr id="13" name="TextBox 21"/>
          <p:cNvSpPr txBox="1">
            <a:spLocks noChangeArrowheads="1"/>
          </p:cNvSpPr>
          <p:nvPr/>
        </p:nvSpPr>
        <p:spPr bwMode="auto">
          <a:xfrm>
            <a:off x="854075" y="2352479"/>
            <a:ext cx="3352800" cy="461963"/>
          </a:xfrm>
          <a:prstGeom prst="rect">
            <a:avLst/>
          </a:prstGeom>
          <a:solidFill>
            <a:schemeClr val="bg2">
              <a:alpha val="50195"/>
            </a:schemeClr>
          </a:solidFill>
          <a:ln w="9525">
            <a:solidFill>
              <a:srgbClr val="000000"/>
            </a:solidFill>
            <a:miter lim="800000"/>
            <a:headEnd/>
            <a:tailEnd/>
          </a:ln>
        </p:spPr>
        <p:txBody>
          <a:bodyPr>
            <a:prstTxWarp prst="textNoShape">
              <a:avLst/>
            </a:prstTxWarp>
            <a:noAutofit/>
          </a:bodyPr>
          <a:lstStyle/>
          <a:p>
            <a:pPr algn="ctr"/>
            <a:r>
              <a:rPr lang="en-US">
                <a:solidFill>
                  <a:srgbClr val="000000"/>
                </a:solidFill>
              </a:rPr>
              <a:t>  </a:t>
            </a:r>
          </a:p>
        </p:txBody>
      </p:sp>
      <p:sp>
        <p:nvSpPr>
          <p:cNvPr id="14" name="Rectangle 4"/>
          <p:cNvSpPr>
            <a:spLocks noChangeArrowheads="1"/>
          </p:cNvSpPr>
          <p:nvPr/>
        </p:nvSpPr>
        <p:spPr bwMode="auto">
          <a:xfrm>
            <a:off x="0" y="3472212"/>
            <a:ext cx="9144000" cy="457200"/>
          </a:xfrm>
          <a:prstGeom prst="rect">
            <a:avLst/>
          </a:prstGeom>
          <a:solidFill>
            <a:srgbClr val="7F7F7F"/>
          </a:solidFill>
          <a:ln w="9525">
            <a:solidFill>
              <a:schemeClr val="tx1"/>
            </a:solidFill>
            <a:miter lim="800000"/>
            <a:headEnd/>
            <a:tailEnd/>
          </a:ln>
        </p:spPr>
        <p:txBody>
          <a:bodyPr wrap="none" anchor="ctr">
            <a:prstTxWarp prst="textNoShape">
              <a:avLst/>
            </a:prstTxWarp>
          </a:bodyPr>
          <a:lstStyle/>
          <a:p>
            <a:endParaRPr lang="en-US"/>
          </a:p>
        </p:txBody>
      </p:sp>
      <p:sp>
        <p:nvSpPr>
          <p:cNvPr id="15" name="TextBox 23"/>
          <p:cNvSpPr txBox="1">
            <a:spLocks noChangeArrowheads="1"/>
          </p:cNvSpPr>
          <p:nvPr/>
        </p:nvSpPr>
        <p:spPr bwMode="auto">
          <a:xfrm>
            <a:off x="2193925" y="3472212"/>
            <a:ext cx="1539875" cy="461963"/>
          </a:xfrm>
          <a:prstGeom prst="rect">
            <a:avLst/>
          </a:prstGeom>
          <a:solidFill>
            <a:schemeClr val="tx1"/>
          </a:solidFill>
          <a:ln w="9525">
            <a:solidFill>
              <a:srgbClr val="000000"/>
            </a:solidFill>
            <a:miter lim="800000"/>
            <a:headEnd/>
            <a:tailEnd/>
          </a:ln>
        </p:spPr>
        <p:txBody>
          <a:bodyPr>
            <a:prstTxWarp prst="textNoShape">
              <a:avLst/>
            </a:prstTxWarp>
            <a:noAutofit/>
          </a:bodyPr>
          <a:lstStyle/>
          <a:p>
            <a:pPr algn="ctr"/>
            <a:r>
              <a:rPr lang="en-US" dirty="0">
                <a:solidFill>
                  <a:srgbClr val="000000"/>
                </a:solidFill>
              </a:rPr>
              <a:t>buffer</a:t>
            </a:r>
          </a:p>
        </p:txBody>
      </p:sp>
      <p:sp>
        <p:nvSpPr>
          <p:cNvPr id="16" name="TextBox 27"/>
          <p:cNvSpPr txBox="1">
            <a:spLocks noChangeArrowheads="1"/>
          </p:cNvSpPr>
          <p:nvPr/>
        </p:nvSpPr>
        <p:spPr bwMode="auto">
          <a:xfrm>
            <a:off x="4267200" y="3481737"/>
            <a:ext cx="2090738" cy="460375"/>
          </a:xfrm>
          <a:prstGeom prst="rect">
            <a:avLst/>
          </a:prstGeom>
          <a:solidFill>
            <a:schemeClr val="tx1"/>
          </a:solidFill>
          <a:ln w="9525">
            <a:solidFill>
              <a:srgbClr val="000000"/>
            </a:solidFill>
            <a:miter lim="800000"/>
            <a:headEnd/>
            <a:tailEnd/>
          </a:ln>
        </p:spPr>
        <p:txBody>
          <a:bodyPr wrap="none">
            <a:prstTxWarp prst="textNoShape">
              <a:avLst/>
            </a:prstTxWarp>
            <a:noAutofit/>
          </a:bodyPr>
          <a:lstStyle/>
          <a:p>
            <a:pPr algn="ctr"/>
            <a:r>
              <a:rPr lang="en-US" dirty="0">
                <a:solidFill>
                  <a:srgbClr val="000000"/>
                </a:solidFill>
              </a:rPr>
              <a:t>Return Address</a:t>
            </a:r>
          </a:p>
        </p:txBody>
      </p:sp>
      <p:sp>
        <p:nvSpPr>
          <p:cNvPr id="17" name="Rectangle 4"/>
          <p:cNvSpPr>
            <a:spLocks noChangeArrowheads="1"/>
          </p:cNvSpPr>
          <p:nvPr/>
        </p:nvSpPr>
        <p:spPr bwMode="auto">
          <a:xfrm>
            <a:off x="0" y="4305650"/>
            <a:ext cx="9144000" cy="457200"/>
          </a:xfrm>
          <a:prstGeom prst="rect">
            <a:avLst/>
          </a:prstGeom>
          <a:solidFill>
            <a:srgbClr val="7F7F7F"/>
          </a:solidFill>
          <a:ln w="9525">
            <a:solidFill>
              <a:schemeClr val="tx1"/>
            </a:solidFill>
            <a:miter lim="800000"/>
            <a:headEnd/>
            <a:tailEnd/>
          </a:ln>
        </p:spPr>
        <p:txBody>
          <a:bodyPr wrap="none" anchor="ctr">
            <a:prstTxWarp prst="textNoShape">
              <a:avLst/>
            </a:prstTxWarp>
          </a:bodyPr>
          <a:lstStyle/>
          <a:p>
            <a:endParaRPr lang="en-US"/>
          </a:p>
        </p:txBody>
      </p:sp>
      <p:sp>
        <p:nvSpPr>
          <p:cNvPr id="18" name="TextBox 29"/>
          <p:cNvSpPr txBox="1">
            <a:spLocks noChangeArrowheads="1"/>
          </p:cNvSpPr>
          <p:nvPr/>
        </p:nvSpPr>
        <p:spPr bwMode="auto">
          <a:xfrm>
            <a:off x="2193925" y="4305650"/>
            <a:ext cx="1539875" cy="461962"/>
          </a:xfrm>
          <a:prstGeom prst="rect">
            <a:avLst/>
          </a:prstGeom>
          <a:solidFill>
            <a:srgbClr val="FFFFFF"/>
          </a:solidFill>
          <a:ln w="9525">
            <a:solidFill>
              <a:srgbClr val="000000"/>
            </a:solidFill>
            <a:miter lim="800000"/>
            <a:headEnd/>
            <a:tailEnd/>
          </a:ln>
        </p:spPr>
        <p:txBody>
          <a:bodyPr>
            <a:prstTxWarp prst="textNoShape">
              <a:avLst/>
            </a:prstTxWarp>
            <a:noAutofit/>
          </a:bodyPr>
          <a:lstStyle/>
          <a:p>
            <a:pPr algn="ctr"/>
            <a:r>
              <a:rPr lang="en-US">
                <a:solidFill>
                  <a:srgbClr val="000000"/>
                </a:solidFill>
              </a:rPr>
              <a:t>code</a:t>
            </a:r>
          </a:p>
        </p:txBody>
      </p:sp>
      <p:sp>
        <p:nvSpPr>
          <p:cNvPr id="19" name="TextBox 30"/>
          <p:cNvSpPr txBox="1">
            <a:spLocks noChangeArrowheads="1"/>
          </p:cNvSpPr>
          <p:nvPr/>
        </p:nvSpPr>
        <p:spPr bwMode="auto">
          <a:xfrm>
            <a:off x="4267200" y="4315175"/>
            <a:ext cx="2090738" cy="461962"/>
          </a:xfrm>
          <a:prstGeom prst="rect">
            <a:avLst/>
          </a:prstGeom>
          <a:solidFill>
            <a:srgbClr val="FFFFFF"/>
          </a:solidFill>
          <a:ln w="9525">
            <a:solidFill>
              <a:srgbClr val="000000"/>
            </a:solidFill>
            <a:miter lim="800000"/>
            <a:headEnd/>
            <a:tailEnd/>
          </a:ln>
        </p:spPr>
        <p:txBody>
          <a:bodyPr wrap="none">
            <a:prstTxWarp prst="textNoShape">
              <a:avLst/>
            </a:prstTxWarp>
            <a:noAutofit/>
          </a:bodyPr>
          <a:lstStyle/>
          <a:p>
            <a:pPr algn="ctr"/>
            <a:r>
              <a:rPr lang="en-US">
                <a:solidFill>
                  <a:srgbClr val="000000"/>
                </a:solidFill>
              </a:rPr>
              <a:t>Return Address</a:t>
            </a:r>
          </a:p>
        </p:txBody>
      </p:sp>
      <p:sp>
        <p:nvSpPr>
          <p:cNvPr id="20" name="TextBox 31"/>
          <p:cNvSpPr txBox="1">
            <a:spLocks noChangeArrowheads="1"/>
          </p:cNvSpPr>
          <p:nvPr/>
        </p:nvSpPr>
        <p:spPr bwMode="auto">
          <a:xfrm>
            <a:off x="2209800" y="4315175"/>
            <a:ext cx="4191000" cy="461962"/>
          </a:xfrm>
          <a:prstGeom prst="rect">
            <a:avLst/>
          </a:prstGeom>
          <a:solidFill>
            <a:srgbClr val="990033">
              <a:alpha val="50195"/>
            </a:srgbClr>
          </a:solidFill>
          <a:ln w="9525">
            <a:solidFill>
              <a:schemeClr val="tx1"/>
            </a:solidFill>
            <a:miter lim="800000"/>
            <a:headEnd/>
            <a:tailEnd/>
          </a:ln>
        </p:spPr>
        <p:txBody>
          <a:bodyPr>
            <a:prstTxWarp prst="textNoShape">
              <a:avLst/>
            </a:prstTxWarp>
            <a:noAutofit/>
          </a:bodyPr>
          <a:lstStyle/>
          <a:p>
            <a:r>
              <a:rPr lang="en-US">
                <a:solidFill>
                  <a:srgbClr val="000000"/>
                </a:solidFill>
              </a:rPr>
              <a:t>  </a:t>
            </a:r>
          </a:p>
        </p:txBody>
      </p:sp>
      <p:cxnSp>
        <p:nvCxnSpPr>
          <p:cNvPr id="21" name="Elbow Connector 33"/>
          <p:cNvCxnSpPr>
            <a:cxnSpLocks noChangeShapeType="1"/>
            <a:stCxn id="20" idx="3"/>
            <a:endCxn id="18" idx="1"/>
          </p:cNvCxnSpPr>
          <p:nvPr/>
        </p:nvCxnSpPr>
        <p:spPr bwMode="auto">
          <a:xfrm flipH="1" flipV="1">
            <a:off x="2193925" y="4537425"/>
            <a:ext cx="4206875" cy="7937"/>
          </a:xfrm>
          <a:prstGeom prst="bentConnector5">
            <a:avLst>
              <a:gd name="adj1" fmla="val -5435"/>
              <a:gd name="adj2" fmla="val -6559204"/>
              <a:gd name="adj3" fmla="val 105435"/>
            </a:avLst>
          </a:prstGeom>
          <a:noFill/>
          <a:ln w="9525">
            <a:solidFill>
              <a:schemeClr val="tx1"/>
            </a:solidFill>
            <a:round/>
            <a:headEnd/>
            <a:tailEnd type="arrow" w="med" len="med"/>
          </a:ln>
        </p:spPr>
      </p:cxnSp>
      <p:sp>
        <p:nvSpPr>
          <p:cNvPr id="22" name="TextBox 13"/>
          <p:cNvSpPr txBox="1">
            <a:spLocks noChangeArrowheads="1"/>
          </p:cNvSpPr>
          <p:nvPr/>
        </p:nvSpPr>
        <p:spPr bwMode="auto">
          <a:xfrm>
            <a:off x="6400800" y="853435"/>
            <a:ext cx="2743200" cy="369332"/>
          </a:xfrm>
          <a:prstGeom prst="rect">
            <a:avLst/>
          </a:prstGeom>
          <a:noFill/>
          <a:ln w="9525">
            <a:noFill/>
            <a:miter lim="800000"/>
            <a:headEnd/>
            <a:tailEnd/>
          </a:ln>
        </p:spPr>
        <p:txBody>
          <a:bodyPr wrap="square">
            <a:prstTxWarp prst="textNoShape">
              <a:avLst/>
            </a:prstTxWarp>
            <a:spAutoFit/>
          </a:bodyPr>
          <a:lstStyle/>
          <a:p>
            <a:r>
              <a:rPr lang="en-US" b="1" dirty="0"/>
              <a:t>Run time stack</a:t>
            </a:r>
          </a:p>
        </p:txBody>
      </p:sp>
      <p:sp>
        <p:nvSpPr>
          <p:cNvPr id="23" name="TextBox 13"/>
          <p:cNvSpPr txBox="1">
            <a:spLocks noChangeArrowheads="1"/>
          </p:cNvSpPr>
          <p:nvPr/>
        </p:nvSpPr>
        <p:spPr bwMode="auto">
          <a:xfrm>
            <a:off x="6400800" y="1969491"/>
            <a:ext cx="2743200" cy="369332"/>
          </a:xfrm>
          <a:prstGeom prst="rect">
            <a:avLst/>
          </a:prstGeom>
          <a:noFill/>
          <a:ln w="9525">
            <a:noFill/>
            <a:miter lim="800000"/>
            <a:headEnd/>
            <a:tailEnd/>
          </a:ln>
        </p:spPr>
        <p:txBody>
          <a:bodyPr wrap="square">
            <a:prstTxWarp prst="textNoShape">
              <a:avLst/>
            </a:prstTxWarp>
            <a:spAutoFit/>
          </a:bodyPr>
          <a:lstStyle/>
          <a:p>
            <a:r>
              <a:rPr lang="en-US" b="1" dirty="0"/>
              <a:t>Variable Attack</a:t>
            </a:r>
          </a:p>
        </p:txBody>
      </p:sp>
      <p:sp>
        <p:nvSpPr>
          <p:cNvPr id="24" name="TextBox 13"/>
          <p:cNvSpPr txBox="1">
            <a:spLocks noChangeArrowheads="1"/>
          </p:cNvSpPr>
          <p:nvPr/>
        </p:nvSpPr>
        <p:spPr bwMode="auto">
          <a:xfrm>
            <a:off x="6400800" y="3100463"/>
            <a:ext cx="2743200" cy="369332"/>
          </a:xfrm>
          <a:prstGeom prst="rect">
            <a:avLst/>
          </a:prstGeom>
          <a:noFill/>
          <a:ln w="9525">
            <a:noFill/>
            <a:miter lim="800000"/>
            <a:headEnd/>
            <a:tailEnd/>
          </a:ln>
        </p:spPr>
        <p:txBody>
          <a:bodyPr wrap="square">
            <a:prstTxWarp prst="textNoShape">
              <a:avLst/>
            </a:prstTxWarp>
            <a:spAutoFit/>
          </a:bodyPr>
          <a:lstStyle/>
          <a:p>
            <a:r>
              <a:rPr lang="en-US" b="1" dirty="0"/>
              <a:t>Stack Attack</a:t>
            </a:r>
          </a:p>
        </p:txBody>
      </p:sp>
      <p:sp>
        <p:nvSpPr>
          <p:cNvPr id="3" name="Slide Number Placeholder 2"/>
          <p:cNvSpPr>
            <a:spLocks noGrp="1"/>
          </p:cNvSpPr>
          <p:nvPr>
            <p:ph type="sldNum" sz="quarter" idx="12"/>
          </p:nvPr>
        </p:nvSpPr>
        <p:spPr/>
        <p:txBody>
          <a:bodyPr/>
          <a:lstStyle/>
          <a:p>
            <a:fld id="{A2A17EAB-8B51-5C40-8776-6683E51FA7A0}" type="slidenum">
              <a:rPr lang="en-US" smtClean="0"/>
              <a:t>7</a:t>
            </a:fld>
            <a:endParaRPr lang="en-US"/>
          </a:p>
        </p:txBody>
      </p:sp>
    </p:spTree>
    <p:extLst>
      <p:ext uri="{BB962C8B-B14F-4D97-AF65-F5344CB8AC3E}">
        <p14:creationId xmlns:p14="http://schemas.microsoft.com/office/powerpoint/2010/main" val="2515409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TCP Three-way Handshake</a:t>
            </a:r>
          </a:p>
        </p:txBody>
      </p:sp>
      <p:sp>
        <p:nvSpPr>
          <p:cNvPr id="4" name="Footer Placeholder 3"/>
          <p:cNvSpPr>
            <a:spLocks noGrp="1"/>
          </p:cNvSpPr>
          <p:nvPr>
            <p:ph type="ftr" sz="quarter" idx="11"/>
          </p:nvPr>
        </p:nvSpPr>
        <p:spPr/>
        <p:txBody>
          <a:bodyPr/>
          <a:lstStyle/>
          <a:p>
            <a:r>
              <a:rPr lang="sk-SK"/>
              <a:t>© 2023 Keith A. Pray</a:t>
            </a:r>
            <a:endParaRPr lang="en-US"/>
          </a:p>
        </p:txBody>
      </p:sp>
      <p:sp>
        <p:nvSpPr>
          <p:cNvPr id="6" name="Cube 11"/>
          <p:cNvSpPr>
            <a:spLocks noChangeArrowheads="1"/>
          </p:cNvSpPr>
          <p:nvPr/>
        </p:nvSpPr>
        <p:spPr bwMode="auto">
          <a:xfrm>
            <a:off x="1981200" y="2247900"/>
            <a:ext cx="990600" cy="990600"/>
          </a:xfrm>
          <a:prstGeom prst="cube">
            <a:avLst>
              <a:gd name="adj" fmla="val 25000"/>
            </a:avLst>
          </a:prstGeom>
          <a:solidFill>
            <a:schemeClr val="tx1">
              <a:lumMod val="85000"/>
            </a:schemeClr>
          </a:solidFill>
          <a:ln w="9525">
            <a:solidFill>
              <a:srgbClr val="000000"/>
            </a:solidFill>
            <a:round/>
            <a:headEnd/>
            <a:tailEnd/>
          </a:ln>
        </p:spPr>
        <p:txBody>
          <a:bodyPr wrap="none" anchor="ctr">
            <a:prstTxWarp prst="textNoShape">
              <a:avLst/>
            </a:prstTxWarp>
          </a:bodyPr>
          <a:lstStyle/>
          <a:p>
            <a:endParaRPr lang="en-US"/>
          </a:p>
        </p:txBody>
      </p:sp>
      <p:sp>
        <p:nvSpPr>
          <p:cNvPr id="7" name="Cube 12"/>
          <p:cNvSpPr>
            <a:spLocks noChangeArrowheads="1"/>
          </p:cNvSpPr>
          <p:nvPr/>
        </p:nvSpPr>
        <p:spPr bwMode="auto">
          <a:xfrm>
            <a:off x="6324600" y="1790700"/>
            <a:ext cx="838200" cy="1905000"/>
          </a:xfrm>
          <a:prstGeom prst="cube">
            <a:avLst>
              <a:gd name="adj" fmla="val 25000"/>
            </a:avLst>
          </a:prstGeom>
          <a:solidFill>
            <a:schemeClr val="tx1">
              <a:lumMod val="85000"/>
            </a:schemeClr>
          </a:solidFill>
          <a:ln w="9525">
            <a:solidFill>
              <a:srgbClr val="000000"/>
            </a:solidFill>
            <a:round/>
            <a:headEnd/>
            <a:tailEnd/>
          </a:ln>
        </p:spPr>
        <p:txBody>
          <a:bodyPr wrap="none" anchor="ctr">
            <a:prstTxWarp prst="textNoShape">
              <a:avLst/>
            </a:prstTxWarp>
          </a:bodyPr>
          <a:lstStyle/>
          <a:p>
            <a:endParaRPr lang="en-US"/>
          </a:p>
        </p:txBody>
      </p:sp>
      <p:sp>
        <p:nvSpPr>
          <p:cNvPr id="8" name="Right Arrow 20"/>
          <p:cNvSpPr>
            <a:spLocks noChangeArrowheads="1"/>
          </p:cNvSpPr>
          <p:nvPr/>
        </p:nvSpPr>
        <p:spPr bwMode="auto">
          <a:xfrm>
            <a:off x="3962400" y="1790700"/>
            <a:ext cx="1447800" cy="533400"/>
          </a:xfrm>
          <a:prstGeom prst="rightArrow">
            <a:avLst>
              <a:gd name="adj1" fmla="val 50000"/>
              <a:gd name="adj2" fmla="val 50001"/>
            </a:avLst>
          </a:prstGeom>
          <a:solidFill>
            <a:schemeClr val="tx1"/>
          </a:solidFill>
          <a:ln w="9525">
            <a:solidFill>
              <a:srgbClr val="000000"/>
            </a:solidFill>
            <a:round/>
            <a:headEnd/>
            <a:tailEnd/>
          </a:ln>
        </p:spPr>
        <p:txBody>
          <a:bodyPr wrap="none" anchor="ctr">
            <a:prstTxWarp prst="textNoShape">
              <a:avLst/>
            </a:prstTxWarp>
          </a:bodyPr>
          <a:lstStyle/>
          <a:p>
            <a:pPr algn="ctr">
              <a:lnSpc>
                <a:spcPct val="80000"/>
              </a:lnSpc>
            </a:pPr>
            <a:r>
              <a:rPr lang="en-US" sz="1300">
                <a:solidFill>
                  <a:srgbClr val="000000"/>
                </a:solidFill>
              </a:rPr>
              <a:t>SYN</a:t>
            </a:r>
          </a:p>
        </p:txBody>
      </p:sp>
      <p:sp>
        <p:nvSpPr>
          <p:cNvPr id="9" name="Right Arrow 24"/>
          <p:cNvSpPr>
            <a:spLocks noChangeArrowheads="1"/>
          </p:cNvSpPr>
          <p:nvPr/>
        </p:nvSpPr>
        <p:spPr bwMode="auto">
          <a:xfrm>
            <a:off x="3962400" y="3086100"/>
            <a:ext cx="1447800" cy="533400"/>
          </a:xfrm>
          <a:prstGeom prst="rightArrow">
            <a:avLst>
              <a:gd name="adj1" fmla="val 50000"/>
              <a:gd name="adj2" fmla="val 50001"/>
            </a:avLst>
          </a:prstGeom>
          <a:solidFill>
            <a:schemeClr val="tx1"/>
          </a:solidFill>
          <a:ln w="9525">
            <a:solidFill>
              <a:srgbClr val="000000"/>
            </a:solidFill>
            <a:round/>
            <a:headEnd/>
            <a:tailEnd/>
          </a:ln>
        </p:spPr>
        <p:txBody>
          <a:bodyPr wrap="none" anchor="ctr">
            <a:prstTxWarp prst="textNoShape">
              <a:avLst/>
            </a:prstTxWarp>
          </a:bodyPr>
          <a:lstStyle/>
          <a:p>
            <a:pPr algn="ctr">
              <a:lnSpc>
                <a:spcPct val="80000"/>
              </a:lnSpc>
            </a:pPr>
            <a:r>
              <a:rPr lang="en-US" sz="1300">
                <a:solidFill>
                  <a:srgbClr val="000000"/>
                </a:solidFill>
              </a:rPr>
              <a:t>ACK</a:t>
            </a:r>
          </a:p>
        </p:txBody>
      </p:sp>
      <p:sp>
        <p:nvSpPr>
          <p:cNvPr id="10" name="Left Arrow 25"/>
          <p:cNvSpPr>
            <a:spLocks noChangeArrowheads="1"/>
          </p:cNvSpPr>
          <p:nvPr/>
        </p:nvSpPr>
        <p:spPr bwMode="auto">
          <a:xfrm>
            <a:off x="3886200" y="2476500"/>
            <a:ext cx="1447800" cy="533400"/>
          </a:xfrm>
          <a:prstGeom prst="leftArrow">
            <a:avLst>
              <a:gd name="adj1" fmla="val 50000"/>
              <a:gd name="adj2" fmla="val 50001"/>
            </a:avLst>
          </a:prstGeom>
          <a:solidFill>
            <a:schemeClr val="tx1"/>
          </a:solidFill>
          <a:ln w="9525">
            <a:solidFill>
              <a:srgbClr val="000000"/>
            </a:solidFill>
            <a:round/>
            <a:headEnd/>
            <a:tailEnd/>
          </a:ln>
        </p:spPr>
        <p:txBody>
          <a:bodyPr wrap="none" anchor="ctr">
            <a:prstTxWarp prst="textNoShape">
              <a:avLst/>
            </a:prstTxWarp>
          </a:bodyPr>
          <a:lstStyle/>
          <a:p>
            <a:pPr algn="ctr">
              <a:lnSpc>
                <a:spcPct val="80000"/>
              </a:lnSpc>
            </a:pPr>
            <a:r>
              <a:rPr lang="en-US" sz="1300">
                <a:solidFill>
                  <a:srgbClr val="000000"/>
                </a:solidFill>
              </a:rPr>
              <a:t>SYN-ACK</a:t>
            </a:r>
          </a:p>
        </p:txBody>
      </p:sp>
      <p:sp>
        <p:nvSpPr>
          <p:cNvPr id="3" name="Slide Number Placeholder 2"/>
          <p:cNvSpPr>
            <a:spLocks noGrp="1"/>
          </p:cNvSpPr>
          <p:nvPr>
            <p:ph type="sldNum" sz="quarter" idx="12"/>
          </p:nvPr>
        </p:nvSpPr>
        <p:spPr/>
        <p:txBody>
          <a:bodyPr/>
          <a:lstStyle/>
          <a:p>
            <a:fld id="{A2A17EAB-8B51-5C40-8776-6683E51FA7A0}" type="slidenum">
              <a:rPr lang="en-US" smtClean="0"/>
              <a:t>8</a:t>
            </a:fld>
            <a:endParaRPr lang="en-US"/>
          </a:p>
        </p:txBody>
      </p:sp>
    </p:spTree>
    <p:extLst>
      <p:ext uri="{BB962C8B-B14F-4D97-AF65-F5344CB8AC3E}">
        <p14:creationId xmlns:p14="http://schemas.microsoft.com/office/powerpoint/2010/main" val="554466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SYN Flood Attack</a:t>
            </a:r>
          </a:p>
        </p:txBody>
      </p:sp>
      <p:sp>
        <p:nvSpPr>
          <p:cNvPr id="4" name="Footer Placeholder 3"/>
          <p:cNvSpPr>
            <a:spLocks noGrp="1"/>
          </p:cNvSpPr>
          <p:nvPr>
            <p:ph type="ftr" sz="quarter" idx="11"/>
          </p:nvPr>
        </p:nvSpPr>
        <p:spPr/>
        <p:txBody>
          <a:bodyPr/>
          <a:lstStyle/>
          <a:p>
            <a:r>
              <a:rPr lang="sk-SK"/>
              <a:t>© 2023 Keith A. Pray</a:t>
            </a:r>
            <a:endParaRPr lang="en-US"/>
          </a:p>
        </p:txBody>
      </p:sp>
      <p:sp>
        <p:nvSpPr>
          <p:cNvPr id="6" name="Cube 11"/>
          <p:cNvSpPr>
            <a:spLocks noChangeArrowheads="1"/>
          </p:cNvSpPr>
          <p:nvPr/>
        </p:nvSpPr>
        <p:spPr bwMode="auto">
          <a:xfrm>
            <a:off x="1981200" y="2244850"/>
            <a:ext cx="990600" cy="990600"/>
          </a:xfrm>
          <a:prstGeom prst="cube">
            <a:avLst>
              <a:gd name="adj" fmla="val 25000"/>
            </a:avLst>
          </a:prstGeom>
          <a:solidFill>
            <a:schemeClr val="tx1">
              <a:lumMod val="85000"/>
            </a:schemeClr>
          </a:solidFill>
          <a:ln w="9525">
            <a:solidFill>
              <a:srgbClr val="000000"/>
            </a:solidFill>
            <a:round/>
            <a:headEnd/>
            <a:tailEnd/>
          </a:ln>
        </p:spPr>
        <p:txBody>
          <a:bodyPr wrap="none" anchor="ctr">
            <a:prstTxWarp prst="textNoShape">
              <a:avLst/>
            </a:prstTxWarp>
          </a:bodyPr>
          <a:lstStyle/>
          <a:p>
            <a:endParaRPr lang="en-US"/>
          </a:p>
        </p:txBody>
      </p:sp>
      <p:sp>
        <p:nvSpPr>
          <p:cNvPr id="7" name="Cube 12"/>
          <p:cNvSpPr>
            <a:spLocks noChangeArrowheads="1"/>
          </p:cNvSpPr>
          <p:nvPr/>
        </p:nvSpPr>
        <p:spPr bwMode="auto">
          <a:xfrm>
            <a:off x="6324600" y="1787650"/>
            <a:ext cx="838200" cy="1905000"/>
          </a:xfrm>
          <a:prstGeom prst="cube">
            <a:avLst>
              <a:gd name="adj" fmla="val 25000"/>
            </a:avLst>
          </a:prstGeom>
          <a:solidFill>
            <a:schemeClr val="tx1">
              <a:lumMod val="85000"/>
            </a:schemeClr>
          </a:solidFill>
          <a:ln w="9525">
            <a:solidFill>
              <a:srgbClr val="000000"/>
            </a:solidFill>
            <a:round/>
            <a:headEnd/>
            <a:tailEnd/>
          </a:ln>
        </p:spPr>
        <p:txBody>
          <a:bodyPr wrap="none" anchor="ctr">
            <a:prstTxWarp prst="textNoShape">
              <a:avLst/>
            </a:prstTxWarp>
          </a:bodyPr>
          <a:lstStyle/>
          <a:p>
            <a:endParaRPr lang="en-US"/>
          </a:p>
        </p:txBody>
      </p:sp>
      <p:sp>
        <p:nvSpPr>
          <p:cNvPr id="8" name="Right Arrow 20"/>
          <p:cNvSpPr>
            <a:spLocks noChangeArrowheads="1"/>
          </p:cNvSpPr>
          <p:nvPr/>
        </p:nvSpPr>
        <p:spPr bwMode="auto">
          <a:xfrm>
            <a:off x="3962400" y="1787650"/>
            <a:ext cx="1447800" cy="533400"/>
          </a:xfrm>
          <a:prstGeom prst="rightArrow">
            <a:avLst>
              <a:gd name="adj1" fmla="val 50000"/>
              <a:gd name="adj2" fmla="val 50001"/>
            </a:avLst>
          </a:prstGeom>
          <a:solidFill>
            <a:schemeClr val="tx1"/>
          </a:solidFill>
          <a:ln w="9525">
            <a:solidFill>
              <a:srgbClr val="000000"/>
            </a:solidFill>
            <a:round/>
            <a:headEnd/>
            <a:tailEnd/>
          </a:ln>
        </p:spPr>
        <p:txBody>
          <a:bodyPr wrap="none" anchor="ctr">
            <a:prstTxWarp prst="textNoShape">
              <a:avLst/>
            </a:prstTxWarp>
          </a:bodyPr>
          <a:lstStyle/>
          <a:p>
            <a:pPr algn="ctr">
              <a:lnSpc>
                <a:spcPct val="80000"/>
              </a:lnSpc>
            </a:pPr>
            <a:r>
              <a:rPr lang="en-US" sz="1300">
                <a:solidFill>
                  <a:srgbClr val="000000"/>
                </a:solidFill>
              </a:rPr>
              <a:t>SYN</a:t>
            </a:r>
          </a:p>
        </p:txBody>
      </p:sp>
      <p:sp>
        <p:nvSpPr>
          <p:cNvPr id="10" name="Left Arrow 25"/>
          <p:cNvSpPr>
            <a:spLocks noChangeArrowheads="1"/>
          </p:cNvSpPr>
          <p:nvPr/>
        </p:nvSpPr>
        <p:spPr bwMode="auto">
          <a:xfrm rot="20057174">
            <a:off x="3886199" y="3102312"/>
            <a:ext cx="1447800" cy="533400"/>
          </a:xfrm>
          <a:prstGeom prst="leftArrow">
            <a:avLst>
              <a:gd name="adj1" fmla="val 50000"/>
              <a:gd name="adj2" fmla="val 50001"/>
            </a:avLst>
          </a:prstGeom>
          <a:solidFill>
            <a:schemeClr val="tx1"/>
          </a:solidFill>
          <a:ln w="9525">
            <a:solidFill>
              <a:srgbClr val="000000"/>
            </a:solidFill>
            <a:round/>
            <a:headEnd/>
            <a:tailEnd/>
          </a:ln>
        </p:spPr>
        <p:txBody>
          <a:bodyPr wrap="none" anchor="ctr">
            <a:prstTxWarp prst="textNoShape">
              <a:avLst/>
            </a:prstTxWarp>
          </a:bodyPr>
          <a:lstStyle/>
          <a:p>
            <a:pPr algn="ctr">
              <a:lnSpc>
                <a:spcPct val="80000"/>
              </a:lnSpc>
            </a:pPr>
            <a:r>
              <a:rPr lang="en-US" sz="1300" dirty="0">
                <a:solidFill>
                  <a:srgbClr val="000000"/>
                </a:solidFill>
              </a:rPr>
              <a:t>SYN-ACK</a:t>
            </a:r>
          </a:p>
        </p:txBody>
      </p:sp>
      <p:sp>
        <p:nvSpPr>
          <p:cNvPr id="11" name="Cube 11"/>
          <p:cNvSpPr>
            <a:spLocks noChangeArrowheads="1"/>
          </p:cNvSpPr>
          <p:nvPr/>
        </p:nvSpPr>
        <p:spPr bwMode="auto">
          <a:xfrm>
            <a:off x="1981200" y="3566164"/>
            <a:ext cx="990600" cy="990600"/>
          </a:xfrm>
          <a:prstGeom prst="cube">
            <a:avLst>
              <a:gd name="adj" fmla="val 25000"/>
            </a:avLst>
          </a:prstGeom>
          <a:solidFill>
            <a:schemeClr val="tx1">
              <a:lumMod val="85000"/>
            </a:schemeClr>
          </a:solidFill>
          <a:ln w="9525">
            <a:solidFill>
              <a:srgbClr val="000000"/>
            </a:solidFill>
            <a:round/>
            <a:headEnd/>
            <a:tailEnd/>
          </a:ln>
        </p:spPr>
        <p:txBody>
          <a:bodyPr wrap="none" anchor="ctr">
            <a:prstTxWarp prst="textNoShape">
              <a:avLst/>
            </a:prstTxWarp>
          </a:bodyPr>
          <a:lstStyle/>
          <a:p>
            <a:endParaRPr lang="en-US"/>
          </a:p>
        </p:txBody>
      </p:sp>
      <p:sp>
        <p:nvSpPr>
          <p:cNvPr id="3" name="Slide Number Placeholder 2"/>
          <p:cNvSpPr>
            <a:spLocks noGrp="1"/>
          </p:cNvSpPr>
          <p:nvPr>
            <p:ph type="sldNum" sz="quarter" idx="12"/>
          </p:nvPr>
        </p:nvSpPr>
        <p:spPr/>
        <p:txBody>
          <a:bodyPr/>
          <a:lstStyle/>
          <a:p>
            <a:fld id="{A2A17EAB-8B51-5C40-8776-6683E51FA7A0}" type="slidenum">
              <a:rPr lang="en-US" smtClean="0"/>
              <a:t>9</a:t>
            </a:fld>
            <a:endParaRPr lang="en-US"/>
          </a:p>
        </p:txBody>
      </p:sp>
    </p:spTree>
    <p:extLst>
      <p:ext uri="{BB962C8B-B14F-4D97-AF65-F5344CB8AC3E}">
        <p14:creationId xmlns:p14="http://schemas.microsoft.com/office/powerpoint/2010/main" val="2674271638"/>
      </p:ext>
    </p:extLst>
  </p:cSld>
  <p:clrMapOvr>
    <a:masterClrMapping/>
  </p:clrMapOvr>
</p:sld>
</file>

<file path=ppt/theme/theme1.xml><?xml version="1.0" encoding="utf-8"?>
<a:theme xmlns:a="http://schemas.openxmlformats.org/drawingml/2006/main" name="Red Radial 16x9">
  <a:themeElements>
    <a:clrScheme name="RedRadial_16x9">
      <a:dk1>
        <a:sysClr val="windowText" lastClr="000000"/>
      </a:dk1>
      <a:lt1>
        <a:sysClr val="window" lastClr="FFFFFF"/>
      </a:lt1>
      <a:dk2>
        <a:srgbClr val="960000"/>
      </a:dk2>
      <a:lt2>
        <a:srgbClr val="BCB49E"/>
      </a:lt2>
      <a:accent1>
        <a:srgbClr val="DDA859"/>
      </a:accent1>
      <a:accent2>
        <a:srgbClr val="968A68"/>
      </a:accent2>
      <a:accent3>
        <a:srgbClr val="D3432B"/>
      </a:accent3>
      <a:accent4>
        <a:srgbClr val="BD9B47"/>
      </a:accent4>
      <a:accent5>
        <a:srgbClr val="618F91"/>
      </a:accent5>
      <a:accent6>
        <a:srgbClr val="DD7323"/>
      </a:accent6>
      <a:hlink>
        <a:srgbClr val="DDA859"/>
      </a:hlink>
      <a:folHlink>
        <a:srgbClr val="968A68"/>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80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TS102804895.potx</Template>
  <TotalTime>42636</TotalTime>
  <Words>7463</Words>
  <Application>Microsoft Macintosh PowerPoint</Application>
  <PresentationFormat>On-screen Show (16:9)</PresentationFormat>
  <Paragraphs>797</Paragraphs>
  <Slides>55</Slides>
  <Notes>54</Notes>
  <HiddenSlides>1</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55</vt:i4>
      </vt:variant>
    </vt:vector>
  </HeadingPairs>
  <TitlesOfParts>
    <vt:vector size="64" baseType="lpstr">
      <vt:lpstr>ＭＳ Ｐゴシック</vt:lpstr>
      <vt:lpstr>Arial</vt:lpstr>
      <vt:lpstr>Calibri</vt:lpstr>
      <vt:lpstr>Cambria</vt:lpstr>
      <vt:lpstr>ElsevierGulliver</vt:lpstr>
      <vt:lpstr>Open Sans</vt:lpstr>
      <vt:lpstr>Rubik</vt:lpstr>
      <vt:lpstr>Wingdings</vt:lpstr>
      <vt:lpstr>Red Radial 16x9</vt:lpstr>
      <vt:lpstr>Class 8 Crime</vt:lpstr>
      <vt:lpstr>PowerPoint Presentation</vt:lpstr>
      <vt:lpstr>Papers – Nice  Improvement!</vt:lpstr>
      <vt:lpstr>Grades To Date</vt:lpstr>
      <vt:lpstr>Overview</vt:lpstr>
      <vt:lpstr>My Reading Notes</vt:lpstr>
      <vt:lpstr>Buffer Overrun</vt:lpstr>
      <vt:lpstr>TCP Three-way Handshake</vt:lpstr>
      <vt:lpstr>SYN Flood Attack</vt:lpstr>
      <vt:lpstr>Group Quiz</vt:lpstr>
      <vt:lpstr>Assignment Code Testing 1 Page Paper 1/2</vt:lpstr>
      <vt:lpstr>Assignment Code Testing 2/2</vt:lpstr>
      <vt:lpstr>Overview</vt:lpstr>
      <vt:lpstr>Forensics AI</vt:lpstr>
      <vt:lpstr>Public safety video and image analysis</vt:lpstr>
      <vt:lpstr>Public safety video and image analysis</vt:lpstr>
      <vt:lpstr>Public safety video and image analysis</vt:lpstr>
      <vt:lpstr>DNA analysis</vt:lpstr>
      <vt:lpstr>Gunshot Analysis</vt:lpstr>
      <vt:lpstr>Gunshot Analysis</vt:lpstr>
      <vt:lpstr>AI Black box Problem</vt:lpstr>
      <vt:lpstr>References</vt:lpstr>
      <vt:lpstr>AI Cyberattacks: how should we proceed?</vt:lpstr>
      <vt:lpstr>Increase in Research</vt:lpstr>
      <vt:lpstr>PowerPoint Presentation</vt:lpstr>
      <vt:lpstr>Intense Competition</vt:lpstr>
      <vt:lpstr>Consequences</vt:lpstr>
      <vt:lpstr>PowerPoint Presentation</vt:lpstr>
      <vt:lpstr>Conclusion</vt:lpstr>
      <vt:lpstr>References</vt:lpstr>
      <vt:lpstr>Quantum Security</vt:lpstr>
      <vt:lpstr>Online security</vt:lpstr>
      <vt:lpstr>How do we stay safe?</vt:lpstr>
      <vt:lpstr>Quantum Computers</vt:lpstr>
      <vt:lpstr>The end of RSA</vt:lpstr>
      <vt:lpstr>What’s next?</vt:lpstr>
      <vt:lpstr>References</vt:lpstr>
      <vt:lpstr>Class 8 The End</vt:lpstr>
      <vt:lpstr>Buffer Overrun</vt:lpstr>
      <vt:lpstr>Run Example Code</vt:lpstr>
      <vt:lpstr>Buffer Overrun Code</vt:lpstr>
      <vt:lpstr>TCP Three-way Handshake</vt:lpstr>
      <vt:lpstr>SYN Flood Attack</vt:lpstr>
      <vt:lpstr>Ping Attack</vt:lpstr>
      <vt:lpstr>What is Denial of Service (DoS)</vt:lpstr>
      <vt:lpstr>Distributed DoS Vectors</vt:lpstr>
      <vt:lpstr>Crime How</vt:lpstr>
      <vt:lpstr>Crime Bane</vt:lpstr>
      <vt:lpstr>Crime Why</vt:lpstr>
      <vt:lpstr>Crime Time</vt:lpstr>
      <vt:lpstr>Crime Doers</vt:lpstr>
      <vt:lpstr>Crime Gain</vt:lpstr>
      <vt:lpstr>Crime Pay</vt:lpstr>
      <vt:lpstr>Crime Stop</vt:lpstr>
      <vt:lpstr>what works well Online With Zoom</vt:lpstr>
    </vt:vector>
  </TitlesOfParts>
  <Company>WPI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Keith A. Pray</dc:creator>
  <cp:lastModifiedBy>Keith A. Pray</cp:lastModifiedBy>
  <cp:revision>564</cp:revision>
  <dcterms:created xsi:type="dcterms:W3CDTF">2014-08-25T02:19:16Z</dcterms:created>
  <dcterms:modified xsi:type="dcterms:W3CDTF">2024-04-09T22:06:11Z</dcterms:modified>
</cp:coreProperties>
</file>