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5"/>
  </p:notesMasterIdLst>
  <p:handoutMasterIdLst>
    <p:handoutMasterId r:id="rId36"/>
  </p:handoutMasterIdLst>
  <p:sldIdLst>
    <p:sldId id="256" r:id="rId2"/>
    <p:sldId id="315" r:id="rId3"/>
    <p:sldId id="259" r:id="rId4"/>
    <p:sldId id="291" r:id="rId5"/>
    <p:sldId id="261" r:id="rId6"/>
    <p:sldId id="264" r:id="rId7"/>
    <p:sldId id="323" r:id="rId8"/>
    <p:sldId id="359" r:id="rId9"/>
    <p:sldId id="297" r:id="rId10"/>
    <p:sldId id="383" r:id="rId11"/>
    <p:sldId id="268" r:id="rId12"/>
    <p:sldId id="276" r:id="rId13"/>
    <p:sldId id="270" r:id="rId14"/>
    <p:sldId id="272" r:id="rId15"/>
    <p:sldId id="277" r:id="rId16"/>
    <p:sldId id="271" r:id="rId17"/>
    <p:sldId id="273" r:id="rId18"/>
    <p:sldId id="267" r:id="rId19"/>
    <p:sldId id="384" r:id="rId20"/>
    <p:sldId id="27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269" r:id="rId34"/>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315"/>
            <p14:sldId id="259"/>
            <p14:sldId id="291"/>
            <p14:sldId id="261"/>
            <p14:sldId id="264"/>
            <p14:sldId id="323"/>
            <p14:sldId id="359"/>
            <p14:sldId id="297"/>
          </p14:sldIdLst>
        </p14:section>
        <p14:section name="Students" id="{03AE23C9-21E0-8F4A-B153-0900C2F809BC}">
          <p14:sldIdLst>
            <p14:sldId id="383"/>
            <p14:sldId id="268"/>
            <p14:sldId id="276"/>
            <p14:sldId id="270"/>
            <p14:sldId id="272"/>
            <p14:sldId id="277"/>
            <p14:sldId id="271"/>
            <p14:sldId id="273"/>
            <p14:sldId id="267"/>
            <p14:sldId id="384"/>
            <p14:sldId id="274"/>
            <p14:sldId id="385"/>
            <p14:sldId id="386"/>
            <p14:sldId id="387"/>
            <p14:sldId id="388"/>
            <p14:sldId id="389"/>
            <p14:sldId id="390"/>
            <p14:sldId id="391"/>
            <p14:sldId id="392"/>
            <p14:sldId id="393"/>
            <p14:sldId id="394"/>
            <p14:sldId id="395"/>
            <p14:sldId id="396"/>
          </p14:sldIdLst>
        </p14:section>
        <p14:section name="Common" id="{62B1AA91-D93D-9C4F-8ABE-6423F5BD3A6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80607" autoAdjust="0"/>
  </p:normalViewPr>
  <p:slideViewPr>
    <p:cSldViewPr snapToGrid="0" snapToObjects="1">
      <p:cViewPr varScale="1">
        <p:scale>
          <a:sx n="160" d="100"/>
          <a:sy n="160" d="100"/>
        </p:scale>
        <p:origin x="1168" y="176"/>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5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3/21/24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otaku.com/5953371/today-is-the-40th-anniversary-of-the-worlds-first-known-video-gaming-tourna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forgot to show the ethical analysis guide, do so now.</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Not a replacement</a:t>
            </a:r>
          </a:p>
          <a:p>
            <a:pPr marL="0" indent="0">
              <a:buNone/>
            </a:pPr>
            <a:endParaRPr lang="en-US" dirty="0"/>
          </a:p>
          <a:p>
            <a:pPr marL="0" indent="0">
              <a:buNone/>
            </a:pPr>
            <a:r>
              <a:rPr lang="en-US" b="1" dirty="0"/>
              <a:t>Mention stigma</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Not a replacement</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03627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Machine Translated from Russian, </a:t>
            </a:r>
            <a:r>
              <a:rPr lang="en-US" sz="1200" dirty="0">
                <a:latin typeface="+mj-lt"/>
              </a:rPr>
              <a:t>Vanya </a:t>
            </a:r>
            <a:r>
              <a:rPr lang="en-US" sz="1200" dirty="0" err="1">
                <a:latin typeface="+mj-lt"/>
              </a:rPr>
              <a:t>Serafimova</a:t>
            </a:r>
            <a:endParaRPr lang="en-US" sz="1200" dirty="0">
              <a:latin typeface="+mj-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“Step up” referring to a step-up from the alternative- playing games on a PC or chatting over discord/call.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Recall back to “backup to physical socialization” on title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Internet club seems to be referring to the concept of meeting online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Close to reality- has a physical component. You can see a person’s movement. Maybe not their facial expressions, but their posture and ****</a:t>
            </a:r>
            <a:r>
              <a:rPr lang="en-US" b="1" dirty="0"/>
              <a:t>hand movements****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Supplement online-only relationships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Emphasize not a replacement for physical, just a chance where it otherwise wouldn’t be possible (as elaborated later)</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56448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distance you can’t meet up- say different state, different country.</a:t>
            </a:r>
          </a:p>
          <a:p>
            <a:r>
              <a:rPr lang="en-US" dirty="0"/>
              <a:t>You may not be able to fly to them every day to hang out, but this can be a good alternative.</a:t>
            </a:r>
          </a:p>
          <a:p>
            <a:endParaRPr lang="en-US" dirty="0"/>
          </a:p>
          <a:p>
            <a:r>
              <a:rPr lang="en-US" dirty="0"/>
              <a:t>I predict this slide will be full of re-iteration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64428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as in this is what people are proven to be doing- socializing.</a:t>
            </a:r>
          </a:p>
          <a:p>
            <a:endParaRPr lang="en-US" dirty="0"/>
          </a:p>
          <a:p>
            <a:r>
              <a:rPr lang="en-US" dirty="0"/>
              <a:t>MENTION THAT THIS IS TOP **</a:t>
            </a:r>
            <a:r>
              <a:rPr lang="en-US" b="1" dirty="0"/>
              <a:t>VR**</a:t>
            </a:r>
            <a:r>
              <a:rPr lang="en-US" dirty="0"/>
              <a:t>, I KEPT FORGETTING THAT IN PRACTICE</a:t>
            </a:r>
          </a:p>
          <a:p>
            <a:endParaRPr lang="en-US" dirty="0"/>
          </a:p>
          <a:p>
            <a:endParaRPr lang="en-US" dirty="0"/>
          </a:p>
          <a:p>
            <a:r>
              <a:rPr lang="en-US" dirty="0"/>
              <a:t>Point out that War Thunder is not exclusively VR, the main player base is flat-screen. </a:t>
            </a:r>
          </a:p>
          <a:p>
            <a:endParaRPr lang="en-US" dirty="0"/>
          </a:p>
          <a:p>
            <a:r>
              <a:rPr lang="en-US" dirty="0"/>
              <a:t>Among people in VR, large portion are in </a:t>
            </a:r>
            <a:r>
              <a:rPr lang="en-US" dirty="0" err="1"/>
              <a:t>VRChat</a:t>
            </a:r>
            <a:r>
              <a:rPr lang="en-US" dirty="0"/>
              <a:t>, an app only really meant to socialize.</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5108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Peaks above 100k concurrent players including Meta</a:t>
            </a:r>
          </a:p>
          <a:p>
            <a:endParaRPr lang="en-US" dirty="0"/>
          </a:p>
          <a:p>
            <a:r>
              <a:rPr lang="en-US" dirty="0"/>
              <a:t>Mention how </a:t>
            </a:r>
            <a:r>
              <a:rPr lang="en-US" dirty="0" err="1"/>
              <a:t>AltspaceVR</a:t>
            </a:r>
            <a:r>
              <a:rPr lang="en-US" dirty="0"/>
              <a:t> and </a:t>
            </a:r>
            <a:r>
              <a:rPr lang="en-US" dirty="0" err="1"/>
              <a:t>RecRoom</a:t>
            </a:r>
            <a:r>
              <a:rPr lang="en-US" dirty="0"/>
              <a:t> do the same things as </a:t>
            </a:r>
            <a:r>
              <a:rPr lang="en-US" dirty="0" err="1"/>
              <a:t>VRChat</a:t>
            </a:r>
            <a:r>
              <a:rPr lang="en-US" dirty="0"/>
              <a:t> with massive </a:t>
            </a:r>
            <a:r>
              <a:rPr lang="en-US" dirty="0" err="1"/>
              <a:t>playerbases</a:t>
            </a:r>
            <a:endParaRPr lang="en-US" dirty="0"/>
          </a:p>
          <a:p>
            <a:endParaRPr lang="en-US" dirty="0"/>
          </a:p>
          <a:p>
            <a:r>
              <a:rPr lang="en-US" dirty="0"/>
              <a:t>Large percent of active VR users are just chatting </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394147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diversity</a:t>
            </a:r>
          </a:p>
          <a:p>
            <a:endParaRPr lang="en-US" dirty="0"/>
          </a:p>
          <a:p>
            <a:r>
              <a:rPr lang="en-US" dirty="0"/>
              <a:t>Not just internalized- explicit racism as well, though that may not work as well</a:t>
            </a:r>
          </a:p>
          <a:p>
            <a:endParaRPr lang="en-US" dirty="0"/>
          </a:p>
          <a:p>
            <a:r>
              <a:rPr lang="en-US" dirty="0"/>
              <a:t>Source 4 mentioning people are more easily moldable in VR vs </a:t>
            </a:r>
          </a:p>
          <a:p>
            <a:endParaRPr lang="en-US" dirty="0"/>
          </a:p>
          <a:p>
            <a:r>
              <a:rPr lang="en-US" dirty="0"/>
              <a:t>Source 6, 4.2.2     &lt;- internalized racism, unable to see they’re being racist</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60279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1. Misinformation and information, in general, spreads like wildfire on social media, often spreading faster than factual information and beating out any efforts to take it down. This phenomenon undermines the credibility of reliable sources, making it very difficult to differentiate fact and fiction; who knows what is real and what's not?</a:t>
            </a:r>
          </a:p>
          <a:p>
            <a:pPr marL="228600" indent="-228600">
              <a:buAutoNum type="arabicPeriod"/>
            </a:pPr>
            <a:r>
              <a:rPr lang="en-US" dirty="0"/>
              <a:t>These algorithms are coded to cater to users, which creates echo chambers where users are exposed to content that aligns with their beliefs and likes. This contributes to polarization by limiting exposure to alternative perspectives and content. </a:t>
            </a:r>
          </a:p>
          <a:p>
            <a:pPr marL="228600" indent="-228600">
              <a:buAutoNum type="arabicPeriod"/>
            </a:pPr>
            <a:r>
              <a:rPr lang="en-US" dirty="0"/>
              <a:t>The algorithms employed by social media platforms prioritize engagement, which amplifies misleading content. This unintentional promotion of misinformation causes societal tensions and ruins all trust in the internet. </a:t>
            </a:r>
          </a:p>
          <a:p>
            <a:pPr marL="228600" indent="-228600">
              <a:buAutoNum type="arabicPeriod"/>
            </a:pPr>
            <a:r>
              <a:rPr lang="en-US" dirty="0"/>
              <a:t>Social Media influencers, with their large fan bases and persuasive capabilities, are a host of problems; they have way too much power and sometimes exploit their platforms to spread false information</a:t>
            </a:r>
          </a:p>
          <a:p>
            <a:pPr marL="228600" indent="-228600">
              <a:buAutoNum type="arabicPeriod"/>
            </a:pPr>
            <a:r>
              <a:rPr lang="en-US" dirty="0"/>
              <a:t>The image represents how fast information can spread, ex-President Trump’s tweet was put on the side of a truck, he was tweeting about how the election was rigged because he lost. </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Social Media is widespread, with billions of users on each platform. This shows the sheer magnitude of social media usage, with billions of individuals worldwide actively engaging with each other on various platforms. </a:t>
            </a:r>
          </a:p>
          <a:p>
            <a:pPr marL="228600" indent="-228600">
              <a:buAutoNum type="arabicPeriod"/>
            </a:pPr>
            <a:r>
              <a:rPr lang="en-US" dirty="0"/>
              <a:t>Here, we see the critical role that social media platforms play in facilitating communication on a global scale, from connecting friends and family members to enabling businesses to reach their target audience. These platforms are tools for communication amongst a diverse group of people. </a:t>
            </a:r>
          </a:p>
          <a:p>
            <a:pPr marL="228600" indent="-228600">
              <a:buAutoNum type="arabicPeriod"/>
            </a:pPr>
            <a:r>
              <a:rPr lang="en-US" dirty="0"/>
              <a:t>Since the early 2000s social media has snowballed since its inception in the early 2000s. The first ever social media platforms started with </a:t>
            </a:r>
            <a:r>
              <a:rPr lang="en-US" dirty="0" err="1"/>
              <a:t>MySpace</a:t>
            </a:r>
            <a:r>
              <a:rPr lang="en-US" dirty="0"/>
              <a:t>, which paved the way for a rapid expansion of more platforms such as Facebook, Instagram, Twitter, TikTok, Snapchat, and VSCO. </a:t>
            </a:r>
          </a:p>
          <a:p>
            <a:pPr marL="228600" indent="-228600">
              <a:buAutoNum type="arabicPeriod"/>
            </a:pPr>
            <a:r>
              <a:rPr lang="en-US" dirty="0"/>
              <a:t>Shifts in preferences and features have reshaped the landscape. By that, I mean that social media is a dynamic ecosystem constantly evolving and changing based on user preferences and platform features that have allowed trends to grow fast and fall hard. </a:t>
            </a:r>
          </a:p>
          <a:p>
            <a:pPr marL="228600" indent="-228600">
              <a:buAutoNum type="arabicPeriod"/>
            </a:pPr>
            <a:r>
              <a:rPr lang="en-US" dirty="0"/>
              <a:t>Reflects broader trends in technological diffusion means that the rise of social media has reflected the broader trends in technological adoption and diffusion across society. As technology becomes an integral part of our lives, social media has also found a way to be integral to how we communicate, share information, and ultimately connect to the world. </a:t>
            </a:r>
          </a:p>
          <a:p>
            <a:pPr marL="228600" indent="-228600">
              <a:buAutoNum type="arabicPeriod"/>
            </a:pPr>
            <a:r>
              <a:rPr lang="en-US" dirty="0"/>
              <a:t>The last point/picture showcases that the time spent has increased by more than double; not only has social media usage become widespread, but individuals are also spending increasingly more time on these platforms. Social media is shaping modern communication behaviors and even societal norms. </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693189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Social Media platforms serve as a method for the rapid dissemination of misinformation and undermining the reliability of the internet </a:t>
            </a:r>
          </a:p>
          <a:p>
            <a:pPr marL="228600" indent="-228600">
              <a:buAutoNum type="arabicPeriod"/>
            </a:pPr>
            <a:r>
              <a:rPr lang="en-US" dirty="0"/>
              <a:t>Features like retweets on Twitter and the quick and easy sharing options on </a:t>
            </a:r>
            <a:r>
              <a:rPr lang="en-US" dirty="0" err="1"/>
              <a:t>Tiktok</a:t>
            </a:r>
            <a:r>
              <a:rPr lang="en-US" dirty="0"/>
              <a:t> facilitate and enable the spread of false information, ultimately amplifying its reach.</a:t>
            </a:r>
          </a:p>
          <a:p>
            <a:pPr marL="228600" indent="-228600">
              <a:buAutoNum type="arabicPeriod"/>
            </a:pPr>
            <a:r>
              <a:rPr lang="en-US" dirty="0"/>
              <a:t>Algorithms are designed to predict user engagement, which promotes misinformation to a larger audience </a:t>
            </a:r>
          </a:p>
          <a:p>
            <a:pPr marL="228600" indent="-228600">
              <a:buAutoNum type="arabicPeriod"/>
            </a:pPr>
            <a:r>
              <a:rPr lang="en-US" dirty="0"/>
              <a:t>Facebook’s reel feature and Watch are based on algorithmic recommendations </a:t>
            </a:r>
          </a:p>
          <a:p>
            <a:pPr marL="228600" indent="-228600">
              <a:buAutoNum type="arabicPeriod"/>
            </a:pPr>
            <a:r>
              <a:rPr lang="en-US" dirty="0"/>
              <a:t>Misinformation amplification tends to peak during critical events like elections</a:t>
            </a:r>
          </a:p>
          <a:p>
            <a:pPr marL="228600" indent="-228600">
              <a:buAutoNum type="arabicPeriod"/>
            </a:pPr>
            <a:r>
              <a:rPr lang="en-US" dirty="0"/>
              <a:t>Since social media influencers have large communities, they can use leverage over their followers and spread their beliefs; they are also viewed as credible sources to die hard fans </a:t>
            </a:r>
          </a:p>
          <a:p>
            <a:pPr marL="228600" indent="-228600">
              <a:buAutoNum type="arabicPeriod"/>
            </a:pPr>
            <a:r>
              <a:rPr lang="en-US" dirty="0"/>
              <a:t>This picture represents that 5 in 10 Americans are quickly misinformed on social media, which shows how fast information can spread. </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43684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63785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Facebook and Instagram algorithms are created to cater to users preferences, often leading them towards partisan content that aligns with their existing beliefs and continues circulating the same content </a:t>
            </a:r>
          </a:p>
          <a:p>
            <a:pPr marL="228600" indent="-228600">
              <a:buAutoNum type="arabicPeriod"/>
            </a:pPr>
            <a:r>
              <a:rPr lang="en-US" dirty="0"/>
              <a:t>Research conducted in collaboration between university researchers and Meta analysts highlights the significant role algorithms play in shaping users' on-platform experiences, leading to the polarization of online discourse </a:t>
            </a:r>
          </a:p>
          <a:p>
            <a:pPr marL="228600" indent="-228600">
              <a:buAutoNum type="arabicPeriod"/>
            </a:pPr>
            <a:r>
              <a:rPr lang="en-US" dirty="0"/>
              <a:t>Despite efforts to alter feed algorithms to reduce polarization, these articles show that these changes have no effect on the user's political beliefs, which highlights the real issue at hand </a:t>
            </a:r>
          </a:p>
          <a:p>
            <a:pPr marL="228600" indent="-228600">
              <a:buAutoNum type="arabicPeriod"/>
            </a:pPr>
            <a:r>
              <a:rPr lang="en-US" dirty="0"/>
              <a:t>The social media landscape is characterized by ideological segregation, with users consuming news from sources that align with their political affiliations, thus deepening societal divisions </a:t>
            </a:r>
          </a:p>
          <a:p>
            <a:pPr marL="228600" indent="-228600">
              <a:buAutoNum type="arabicPeriod"/>
            </a:pPr>
            <a:r>
              <a:rPr lang="en-US" dirty="0"/>
              <a:t>The lawsuit says that social media platforms played a role in radicalizing a mass shooter responsible for a tragic event in Buffalo, New York. It was noted that platforms like Meta, Alphabet, Reddit, and 4chan profited from hosting a racist and ultimately catered to his violent tendencies by providing violent content. These platforms made the shooter feel at peace and reasoned with his decision. </a:t>
            </a:r>
          </a:p>
          <a:p>
            <a:pPr marL="228600" indent="-228600">
              <a:buAutoNum type="arabicPeriod"/>
            </a:pPr>
            <a:r>
              <a:rPr lang="en-US" dirty="0"/>
              <a:t>The platform was responsible for this; the court documents revealed that plaintiffs argue the defendant's platforms are more than just chat rooms; they were addictive schemes that lured him in. </a:t>
            </a:r>
          </a:p>
          <a:p>
            <a:pPr marL="228600" indent="-228600">
              <a:buAutoNum type="arabicPeriod"/>
            </a:pPr>
            <a:r>
              <a:rPr lang="en-US" dirty="0"/>
              <a:t>The legal action plan: Meta and Reddit are appealing the decision. </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018450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Verify Sources: It's crucial to verify the credibility of sources before accepting information as accurate. At the same time, it's hard to determine if something is false at first glance; try to avoid being gullible and falling into believing what you see at first glance. [4]</a:t>
            </a:r>
          </a:p>
          <a:p>
            <a:pPr marL="228600" indent="-228600">
              <a:buAutoNum type="arabicPeriod"/>
            </a:pPr>
            <a:r>
              <a:rPr lang="en-US" dirty="0"/>
              <a:t>Pause before sharing: Avoid sharing immediately. Take the time to verify </a:t>
            </a:r>
          </a:p>
          <a:p>
            <a:pPr marL="228600" indent="-228600">
              <a:buAutoNum type="arabicPeriod"/>
            </a:pPr>
            <a:r>
              <a:rPr lang="en-US" dirty="0"/>
              <a:t>Follow trusted outlets: For actual news and factual news, stick to globally accepted and trusted outlets that are known to provide accurate information. Verified journalists and established news organizations often have credible and factual coverage</a:t>
            </a:r>
          </a:p>
          <a:p>
            <a:pPr marL="228600" indent="-228600">
              <a:buAutoNum type="arabicPeriod"/>
            </a:pPr>
            <a:r>
              <a:rPr lang="en-US" dirty="0"/>
              <a:t>Seek context: In a rapidly evolving story that has just come out and is continuing to come out, look at many different news providers to seek out what the information</a:t>
            </a:r>
          </a:p>
          <a:p>
            <a:pPr marL="228600" indent="-228600">
              <a:buAutoNum type="arabicPeriod"/>
            </a:pPr>
            <a:r>
              <a:rPr lang="en-US" dirty="0"/>
              <a:t>Utilize fact-checking tools: If you are genuinely looking for factual information, use fact-checking sites; if you are looking for fun, then this is not necessary. </a:t>
            </a:r>
          </a:p>
          <a:p>
            <a:pPr marL="228600" indent="-228600">
              <a:buAutoNum type="arabicPeriod"/>
            </a:pPr>
            <a:r>
              <a:rPr lang="en-US" dirty="0"/>
              <a:t>For the picture, I used it because it represents that you have to analyze what you are looking at with a magnifying glass to be sure you are not reading fake news</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992906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29261B"/>
                </a:solidFill>
                <a:effectLst/>
                <a:latin typeface="__tiempos_b6f14e"/>
              </a:rPr>
              <a:t>- Deep fakes are synthetic media created using deep learning AI technologies that manipulate or generate visual and audio content.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9261B"/>
              </a:solidFill>
              <a:effectLst/>
              <a:latin typeface="__tiempos_b6f14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29261B"/>
                </a:solidFill>
                <a:effectLst/>
                <a:latin typeface="__tiempos_b6f14e"/>
              </a:rPr>
              <a:t>-They can swap faces, alter spoken words, or create entirely fictional scenes/events that seem realistic.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9261B"/>
              </a:solidFill>
              <a:effectLst/>
              <a:latin typeface="__tiempos_b6f14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29261B"/>
                </a:solidFill>
                <a:effectLst/>
                <a:latin typeface="__tiempos_b6f14e"/>
              </a:rPr>
              <a:t>- For example here's a video Jordan Peele using deep fake technology to impersonate former president Barack Obama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9261B"/>
              </a:solidFill>
              <a:effectLst/>
              <a:latin typeface="__tiempos_b6f14e"/>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r>
              <a:rPr lang="en-US" dirty="0" err="1"/>
              <a:t>Deeptrace</a:t>
            </a:r>
            <a:r>
              <a:rPr lang="en-US" dirty="0"/>
              <a:t> is a company founded in late 2018, provides capabilities(software-as-a-service) for detecting deepfake images and videos.</a:t>
            </a:r>
          </a:p>
          <a:p>
            <a:pPr marL="171450" indent="-171450">
              <a:buFontTx/>
              <a:buChar char="-"/>
            </a:pPr>
            <a:r>
              <a:rPr lang="en-US" dirty="0"/>
              <a:t>Monitors deepfake activity online and assists with taking down malicious deepfake videos targeting clients</a:t>
            </a:r>
          </a:p>
          <a:p>
            <a:pPr marL="171450" indent="-171450">
              <a:buFontTx/>
              <a:buChar char="-"/>
            </a:pPr>
            <a:r>
              <a:rPr lang="en-US" dirty="0"/>
              <a:t>As deep fake technology advances at this rate it poses an issue for media and news outlets</a:t>
            </a:r>
          </a:p>
          <a:p>
            <a:pPr marL="171450" indent="-171450">
              <a:buFontTx/>
              <a:buChar char="-"/>
            </a:pPr>
            <a:endParaRPr lang="en-US" dirty="0"/>
          </a:p>
          <a:p>
            <a:pPr marL="171450" indent="-171450">
              <a:buFontTx/>
              <a:buChar char="-"/>
            </a:pPr>
            <a:r>
              <a:rPr lang="en-US" dirty="0"/>
              <a:t>Difficulty verifying and authenticating sources and information, which is far from the traditional journalistic approach to the fact-checking process</a:t>
            </a:r>
          </a:p>
          <a:p>
            <a:pPr marL="171450" indent="-171450">
              <a:buFontTx/>
              <a:buChar char="-"/>
            </a:pPr>
            <a:r>
              <a:rPr lang="en-US" dirty="0"/>
              <a:t>Erosion of public trust, which only adds to the ‘fake news’ crisis and disinformation landscape</a:t>
            </a:r>
          </a:p>
          <a:p>
            <a:pPr marL="171450" indent="-171450">
              <a:buFontTx/>
              <a:buChar char="-"/>
            </a:pPr>
            <a:r>
              <a:rPr lang="en-US" dirty="0"/>
              <a:t>Potential for malicious actors to spread disinformation and propaganda, which can amplify societal rifts, fuel conspiracy theories, and shake the publics faith in the integrity of elections and democratic decision making</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268336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was the first real instance of deep fake technology being used as a part of a coordinated effort by China</a:t>
            </a:r>
          </a:p>
          <a:p>
            <a:pPr marL="171450" indent="-171450">
              <a:buFontTx/>
              <a:buChar cha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 These examples are deep fake videos that were created by pro-China bot accounts and distributed through twitter and Facebook</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r>
              <a:rPr lang="en-US" dirty="0"/>
              <a:t>In this video the “news anchors” promote interests of China by criticizing the lack of action against gun violence in a dramatic video and praising China’s role in geopolitical relations at an international summit meeting</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09944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this day and age, I believe that the sensible thing to do is to be skeptical of everything you see online</a:t>
            </a:r>
          </a:p>
          <a:p>
            <a:pPr marL="171450" indent="-171450">
              <a:buFontTx/>
              <a:buChar char="-"/>
            </a:pPr>
            <a:r>
              <a:rPr lang="en-US" dirty="0"/>
              <a:t>If it’s a less severe examples like funny satire videos of Putin dancing weird</a:t>
            </a:r>
          </a:p>
          <a:p>
            <a:pPr marL="171450" indent="-171450">
              <a:buFontTx/>
              <a:buChar char="-"/>
            </a:pPr>
            <a:r>
              <a:rPr lang="en-US" dirty="0"/>
              <a:t>Or a very severe examples like Ukraine’s President Zelensky surrendering the war in his country</a:t>
            </a:r>
          </a:p>
          <a:p>
            <a:pPr marL="171450" indent="-171450">
              <a:buFontTx/>
              <a:buChar char="-"/>
            </a:pPr>
            <a:r>
              <a:rPr lang="en-US" dirty="0"/>
              <a:t>The risks and potential consequences are too high to believe everything you see especially as this technology continues to develop and become more undetectable</a:t>
            </a:r>
          </a:p>
          <a:p>
            <a:pPr marL="171450" indent="-171450">
              <a:buFontTx/>
              <a:buChar char="-"/>
            </a:pPr>
            <a:r>
              <a:rPr lang="en-US" dirty="0"/>
              <a:t>The important thing to do is to keep a critical eye when viewing social media posts and news reports from an unfamiliar source and to fact check things you see online</a:t>
            </a:r>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937927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143958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for group project questions and/or review group assignment slides.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is more exciting now for you, email or snail mail?</a:t>
            </a:r>
          </a:p>
          <a:p>
            <a:endParaRPr lang="en-US" baseline="0" dirty="0"/>
          </a:p>
          <a:p>
            <a:pPr marL="0" marR="0" lvl="0" indent="0" algn="l" defTabSz="457178" rtl="0" eaLnBrk="1" fontAlgn="auto" latinLnBrk="0" hangingPunct="1">
              <a:lnSpc>
                <a:spcPct val="100000"/>
              </a:lnSpc>
              <a:spcBef>
                <a:spcPts val="0"/>
              </a:spcBef>
              <a:spcAft>
                <a:spcPts val="0"/>
              </a:spcAft>
              <a:buClrTx/>
              <a:buSzTx/>
              <a:buFontTx/>
              <a:buNone/>
              <a:tabLst/>
              <a:defRPr/>
            </a:pPr>
            <a:r>
              <a:rPr lang="en-US" dirty="0"/>
              <a:t>http://</a:t>
            </a:r>
            <a:r>
              <a:rPr lang="en-US" dirty="0" err="1"/>
              <a:t>xkcd.com</a:t>
            </a:r>
            <a:r>
              <a:rPr lang="en-US" dirty="0"/>
              <a:t>/949/</a:t>
            </a:r>
          </a:p>
          <a:p>
            <a:r>
              <a:rPr lang="en-US" baseline="0"/>
              <a:t>2011</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i="1" dirty="0"/>
              <a:t>Owen Good (19 October 2012). </a:t>
            </a:r>
            <a:r>
              <a:rPr lang="en-US" i="1" dirty="0">
                <a:hlinkClick r:id="rId3"/>
              </a:rPr>
              <a:t>"Today is the 40th Anniversary of the World's First Known Video Gaming Tournament"</a:t>
            </a:r>
            <a:r>
              <a:rPr lang="en-US" i="1" dirty="0"/>
              <a:t>. </a:t>
            </a:r>
            <a:r>
              <a:rPr lang="en-US" i="1" dirty="0" err="1"/>
              <a:t>Kotaku</a:t>
            </a:r>
            <a:r>
              <a:rPr lang="en-US" i="1" dirty="0"/>
              <a:t>. Retrieved 1 August 2013</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 (TV and radio stations, newspapers), private photocopier ownership illegal</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2700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Find better examples: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Gervais - Hashtag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04482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11571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98303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metrics.vrchat.community/?orgId=1&amp;refresh=30s" TargetMode="External"/><Relationship Id="rId7" Type="http://schemas.openxmlformats.org/officeDocument/2006/relationships/hyperlink" Target="https://dspace.mit.edu/handle/1721.1/121658" TargetMode="External"/><Relationship Id="rId2" Type="http://schemas.openxmlformats.org/officeDocument/2006/relationships/hyperlink" Target="https://mgu.bg/wp-content/uploads/2022/02/ANNUAL-IV-Vol.-49.pdf#page=17" TargetMode="External"/><Relationship Id="rId1" Type="http://schemas.openxmlformats.org/officeDocument/2006/relationships/slideLayout" Target="../slideLayouts/slideLayout2.xml"/><Relationship Id="rId6" Type="http://schemas.openxmlformats.org/officeDocument/2006/relationships/hyperlink" Target="https://guof.people.clemson.edu/papers/iconf23.pdf" TargetMode="External"/><Relationship Id="rId5" Type="http://schemas.openxmlformats.org/officeDocument/2006/relationships/hyperlink" Target="http://www.ijirss.com/index.php/ijirss/article/view/1243/334" TargetMode="External"/><Relationship Id="rId4" Type="http://schemas.openxmlformats.org/officeDocument/2006/relationships/hyperlink" Target="https://steamdb.info/charts/?tagid=2197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annenberg.usc.edu/news/research-and-impact/usc-polarization-index-reveals-americas-political-divide-remains-wide(3/20/2024)" TargetMode="External"/><Relationship Id="rId3" Type="http://schemas.openxmlformats.org/officeDocument/2006/relationships/hyperlink" Target="https://www.washingtonpost.com/technology/2023/07/27/social-media-research-meta-political-views/" TargetMode="External"/><Relationship Id="rId7" Type="http://schemas.openxmlformats.org/officeDocument/2006/relationships/hyperlink" Target="https://hewlett.org/library/social-media-political-polarization-political-disinformation-review-scientific-literature/(3/20/2024)" TargetMode="External"/><Relationship Id="rId2" Type="http://schemas.openxmlformats.org/officeDocument/2006/relationships/hyperlink" Target="https://www.nytimes.com/2022/10/13/technology/misinformation-integrity-institute-report.html" TargetMode="External"/><Relationship Id="rId1" Type="http://schemas.openxmlformats.org/officeDocument/2006/relationships/slideLayout" Target="../slideLayouts/slideLayout2.xml"/><Relationship Id="rId6" Type="http://schemas.openxmlformats.org/officeDocument/2006/relationships/hyperlink" Target="https://www.cnn.com/2024/03/19/tech/buffalo-mass-shooting-lawsuit-social-media/index.html(3/20/2024)" TargetMode="External"/><Relationship Id="rId11" Type="http://schemas.openxmlformats.org/officeDocument/2006/relationships/hyperlink" Target="https://news.mit.edu/2018/study-twitter-false-news-travels-faster-true-stories-0308(3/21/2024)" TargetMode="External"/><Relationship Id="rId5" Type="http://schemas.openxmlformats.org/officeDocument/2006/relationships/hyperlink" Target="https://www.washingtonpost.com/technology/2023/05/22/misinformation-ai-twitter-facebook-guide/(3/19/2024)" TargetMode="External"/><Relationship Id="rId10" Type="http://schemas.openxmlformats.org/officeDocument/2006/relationships/hyperlink" Target="https://www.statista.com/chart/28490/news-consumption-on-social-media/(3/21/2024)" TargetMode="External"/><Relationship Id="rId4" Type="http://schemas.openxmlformats.org/officeDocument/2006/relationships/hyperlink" Target="https://ourworldindata.org/rise-of-social-media" TargetMode="External"/><Relationship Id="rId9" Type="http://schemas.openxmlformats.org/officeDocument/2006/relationships/hyperlink" Target="https://about.fb.com/news/2021/08/taking-action-against-vaccine-misinformation-superspreaders/(3/20/202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youtube.com/watch?v=cQ54GDm1eL0"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hyperlink" Target="https://www.nytimes.com/2023/02/07/technology/artificial-intelligence-training-deepfake.html" TargetMode="External"/><Relationship Id="rId7" Type="http://schemas.openxmlformats.org/officeDocument/2006/relationships/hyperlink" Target="https://mitsloan.mit.edu/ideas-made-to-matter/deepfakes-explaine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bitdefender.com/blog/hotforsecurity/deepfake-president-zelensky-calls-on-ukraine-to-surrender-as-tv-station-hacked/" TargetMode="External"/><Relationship Id="rId5" Type="http://schemas.openxmlformats.org/officeDocument/2006/relationships/hyperlink" Target="https://www.youtube.com/watch?v=nSn6Io3KCZo" TargetMode="External"/><Relationship Id="rId4" Type="http://schemas.openxmlformats.org/officeDocument/2006/relationships/hyperlink" Target="https://www.youtube.com/watch?v=cQ54GDm1eL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Virtual Reality’s </a:t>
            </a:r>
            <a:br>
              <a:rPr lang="en-US" dirty="0"/>
            </a:br>
            <a:r>
              <a:rPr lang="en-US" dirty="0"/>
              <a:t>Personal Social Impact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Torin GD </a:t>
            </a:r>
            <a:r>
              <a:rPr lang="en-US" dirty="0" err="1"/>
              <a:t>Danielski</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6327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49"/>
            <a:ext cx="7772400" cy="4562021"/>
          </a:xfrm>
        </p:spPr>
        <p:txBody>
          <a:bodyPr/>
          <a:lstStyle/>
          <a:p>
            <a:pPr algn="ctr"/>
            <a:r>
              <a:rPr lang="en-US" dirty="0"/>
              <a:t>What is the impact of using virtual reality to supplement physical social interactions?</a:t>
            </a:r>
            <a:endParaRPr lang="en-US" sz="1700"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Torin GD </a:t>
            </a:r>
            <a:r>
              <a:rPr lang="en-US" sz="1400" dirty="0" err="1">
                <a:solidFill>
                  <a:schemeClr val="tx1"/>
                </a:solidFill>
                <a:latin typeface="+mj-lt"/>
              </a:rPr>
              <a:t>Danielski</a:t>
            </a:r>
            <a:endParaRPr lang="en-US" sz="1400" dirty="0">
              <a:solidFill>
                <a:schemeClr val="tx1"/>
              </a:solidFill>
              <a:latin typeface="+mj-lt"/>
            </a:endParaRPr>
          </a:p>
        </p:txBody>
      </p:sp>
    </p:spTree>
    <p:extLst>
      <p:ext uri="{BB962C8B-B14F-4D97-AF65-F5344CB8AC3E}">
        <p14:creationId xmlns:p14="http://schemas.microsoft.com/office/powerpoint/2010/main" val="207572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49"/>
            <a:ext cx="7772400" cy="4562021"/>
          </a:xfrm>
        </p:spPr>
        <p:txBody>
          <a:bodyPr/>
          <a:lstStyle/>
          <a:p>
            <a:pPr algn="ctr"/>
            <a:r>
              <a:rPr lang="en-US" dirty="0"/>
              <a:t>The impact is positive </a:t>
            </a:r>
            <a:br>
              <a:rPr lang="en-US" dirty="0"/>
            </a:br>
            <a:r>
              <a:rPr lang="en-US" sz="1700" dirty="0"/>
              <a:t>as a backup to physical socialization</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Torin GD </a:t>
            </a:r>
            <a:r>
              <a:rPr lang="en-US" sz="1400" dirty="0" err="1">
                <a:solidFill>
                  <a:schemeClr val="tx1"/>
                </a:solidFill>
                <a:latin typeface="+mj-lt"/>
              </a:rPr>
              <a:t>Danielski</a:t>
            </a:r>
            <a:endParaRPr lang="en-US" sz="1400" dirty="0">
              <a:solidFill>
                <a:schemeClr val="tx1"/>
              </a:solidFill>
              <a:latin typeface="+mj-lt"/>
            </a:endParaRPr>
          </a:p>
        </p:txBody>
      </p:sp>
    </p:spTree>
    <p:extLst>
      <p:ext uri="{BB962C8B-B14F-4D97-AF65-F5344CB8AC3E}">
        <p14:creationId xmlns:p14="http://schemas.microsoft.com/office/powerpoint/2010/main" val="37643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Step-up</a:t>
            </a:r>
            <a:endParaRPr lang="en-US" sz="1500" dirty="0"/>
          </a:p>
        </p:txBody>
      </p:sp>
      <p:sp>
        <p:nvSpPr>
          <p:cNvPr id="3" name="Content Placeholder 2"/>
          <p:cNvSpPr>
            <a:spLocks noGrp="1"/>
          </p:cNvSpPr>
          <p:nvPr>
            <p:ph sz="half" idx="1"/>
          </p:nvPr>
        </p:nvSpPr>
        <p:spPr/>
        <p:txBody>
          <a:bodyPr>
            <a:normAutofit/>
          </a:bodyPr>
          <a:lstStyle/>
          <a:p>
            <a:r>
              <a:rPr lang="en-US" dirty="0"/>
              <a:t>"In the internet club it's better and it's much more interesting when we go into virtual reality together, it gives us the opportunity to discuss things” </a:t>
            </a:r>
            <a:r>
              <a:rPr lang="en-US" sz="1300" dirty="0"/>
              <a:t>[1]</a:t>
            </a:r>
          </a:p>
          <a:p>
            <a:pPr marL="0" indent="0">
              <a:buNone/>
            </a:pPr>
            <a:endParaRPr lang="en-US" dirty="0"/>
          </a:p>
          <a:p>
            <a:r>
              <a:rPr lang="en-US" dirty="0"/>
              <a:t>Next best thing, </a:t>
            </a:r>
            <a:r>
              <a:rPr lang="en-US" b="1" u="sng" dirty="0"/>
              <a:t>after</a:t>
            </a:r>
            <a:r>
              <a:rPr lang="en-US" dirty="0"/>
              <a:t> reality</a:t>
            </a:r>
            <a:br>
              <a:rPr lang="en-US" dirty="0"/>
            </a:br>
            <a:endParaRPr lang="en-US" dirty="0"/>
          </a:p>
          <a:p>
            <a:r>
              <a:rPr lang="en-US" dirty="0"/>
              <a:t>Supplement for online-only relationships</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Torin GD </a:t>
            </a:r>
            <a:r>
              <a:rPr lang="en-US" sz="1400" dirty="0" err="1">
                <a:solidFill>
                  <a:schemeClr val="tx1"/>
                </a:solidFill>
                <a:latin typeface="+mj-lt"/>
              </a:rPr>
              <a:t>Danielski</a:t>
            </a:r>
            <a:endParaRPr lang="en-US" sz="1400" dirty="0">
              <a:solidFill>
                <a:schemeClr val="tx1"/>
              </a:solidFill>
              <a:latin typeface="+mj-lt"/>
            </a:endParaRPr>
          </a:p>
        </p:txBody>
      </p:sp>
      <p:pic>
        <p:nvPicPr>
          <p:cNvPr id="11" name="Picture 10" descr="A group of children in a roller coaster&#10;&#10;Description automatically generated">
            <a:extLst>
              <a:ext uri="{FF2B5EF4-FFF2-40B4-BE49-F238E27FC236}">
                <a16:creationId xmlns:a16="http://schemas.microsoft.com/office/drawing/2014/main" id="{E2C37507-D014-13B2-54B5-1DE88D4CBAC5}"/>
              </a:ext>
            </a:extLst>
          </p:cNvPr>
          <p:cNvPicPr>
            <a:picLocks noChangeAspect="1"/>
          </p:cNvPicPr>
          <p:nvPr/>
        </p:nvPicPr>
        <p:blipFill>
          <a:blip r:embed="rId3"/>
          <a:stretch>
            <a:fillRect/>
          </a:stretch>
        </p:blipFill>
        <p:spPr>
          <a:xfrm>
            <a:off x="3853543" y="1177472"/>
            <a:ext cx="5007429" cy="2628900"/>
          </a:xfrm>
          <a:prstGeom prst="rect">
            <a:avLst/>
          </a:prstGeom>
        </p:spPr>
      </p:pic>
      <p:pic>
        <p:nvPicPr>
          <p:cNvPr id="13" name="Picture 12" descr="A white virtual reality headset&#10;&#10;Description automatically generated">
            <a:extLst>
              <a:ext uri="{FF2B5EF4-FFF2-40B4-BE49-F238E27FC236}">
                <a16:creationId xmlns:a16="http://schemas.microsoft.com/office/drawing/2014/main" id="{27EBC6EE-B051-57C8-94B0-3783232505F2}"/>
              </a:ext>
            </a:extLst>
          </p:cNvPr>
          <p:cNvPicPr>
            <a:picLocks noChangeAspect="1"/>
          </p:cNvPicPr>
          <p:nvPr/>
        </p:nvPicPr>
        <p:blipFill>
          <a:blip r:embed="rId4">
            <a:alphaModFix amt="84000"/>
          </a:blip>
          <a:stretch>
            <a:fillRect/>
          </a:stretch>
        </p:blipFill>
        <p:spPr>
          <a:xfrm rot="1709569">
            <a:off x="4442796" y="2473033"/>
            <a:ext cx="1082390" cy="858157"/>
          </a:xfrm>
          <a:prstGeom prst="rect">
            <a:avLst/>
          </a:prstGeom>
        </p:spPr>
      </p:pic>
      <p:pic>
        <p:nvPicPr>
          <p:cNvPr id="14" name="Picture 13" descr="A white virtual reality headset&#10;&#10;Description automatically generated">
            <a:extLst>
              <a:ext uri="{FF2B5EF4-FFF2-40B4-BE49-F238E27FC236}">
                <a16:creationId xmlns:a16="http://schemas.microsoft.com/office/drawing/2014/main" id="{9D8145F6-7FBD-0654-6A92-5638B7192AED}"/>
              </a:ext>
            </a:extLst>
          </p:cNvPr>
          <p:cNvPicPr>
            <a:picLocks noChangeAspect="1"/>
          </p:cNvPicPr>
          <p:nvPr/>
        </p:nvPicPr>
        <p:blipFill>
          <a:blip r:embed="rId4">
            <a:alphaModFix amt="84000"/>
          </a:blip>
          <a:stretch>
            <a:fillRect/>
          </a:stretch>
        </p:blipFill>
        <p:spPr>
          <a:xfrm rot="1861662">
            <a:off x="5395242" y="2669601"/>
            <a:ext cx="1082390" cy="858157"/>
          </a:xfrm>
          <a:prstGeom prst="rect">
            <a:avLst/>
          </a:prstGeom>
        </p:spPr>
      </p:pic>
      <p:pic>
        <p:nvPicPr>
          <p:cNvPr id="17" name="Picture 16" descr="A white virtual reality headset&#10;&#10;Description automatically generated">
            <a:extLst>
              <a:ext uri="{FF2B5EF4-FFF2-40B4-BE49-F238E27FC236}">
                <a16:creationId xmlns:a16="http://schemas.microsoft.com/office/drawing/2014/main" id="{E8A8CA9B-C0A4-5D2E-C73A-CBF596ACCA65}"/>
              </a:ext>
            </a:extLst>
          </p:cNvPr>
          <p:cNvPicPr>
            <a:picLocks noChangeAspect="1"/>
          </p:cNvPicPr>
          <p:nvPr/>
        </p:nvPicPr>
        <p:blipFill>
          <a:blip r:embed="rId4">
            <a:alphaModFix amt="84000"/>
          </a:blip>
          <a:stretch>
            <a:fillRect/>
          </a:stretch>
        </p:blipFill>
        <p:spPr>
          <a:xfrm rot="1611810">
            <a:off x="5757517" y="1929487"/>
            <a:ext cx="1082390" cy="858157"/>
          </a:xfrm>
          <a:prstGeom prst="rect">
            <a:avLst/>
          </a:prstGeom>
        </p:spPr>
      </p:pic>
      <p:pic>
        <p:nvPicPr>
          <p:cNvPr id="18" name="Picture 17" descr="A white virtual reality headset&#10;&#10;Description automatically generated">
            <a:extLst>
              <a:ext uri="{FF2B5EF4-FFF2-40B4-BE49-F238E27FC236}">
                <a16:creationId xmlns:a16="http://schemas.microsoft.com/office/drawing/2014/main" id="{DA89549B-4D07-F51B-9033-0492B3B60345}"/>
              </a:ext>
            </a:extLst>
          </p:cNvPr>
          <p:cNvPicPr>
            <a:picLocks noChangeAspect="1"/>
          </p:cNvPicPr>
          <p:nvPr/>
        </p:nvPicPr>
        <p:blipFill>
          <a:blip r:embed="rId4">
            <a:alphaModFix amt="84000"/>
          </a:blip>
          <a:stretch>
            <a:fillRect/>
          </a:stretch>
        </p:blipFill>
        <p:spPr>
          <a:xfrm rot="1475182">
            <a:off x="4988624" y="1611533"/>
            <a:ext cx="1082390" cy="858157"/>
          </a:xfrm>
          <a:prstGeom prst="rect">
            <a:avLst/>
          </a:prstGeom>
        </p:spPr>
      </p:pic>
      <p:pic>
        <p:nvPicPr>
          <p:cNvPr id="19" name="Picture 18" descr="A white virtual reality headset&#10;&#10;Description automatically generated">
            <a:extLst>
              <a:ext uri="{FF2B5EF4-FFF2-40B4-BE49-F238E27FC236}">
                <a16:creationId xmlns:a16="http://schemas.microsoft.com/office/drawing/2014/main" id="{0EEAA6F3-2C8C-F653-9FF1-244D214695FC}"/>
              </a:ext>
            </a:extLst>
          </p:cNvPr>
          <p:cNvPicPr>
            <a:picLocks noChangeAspect="1"/>
          </p:cNvPicPr>
          <p:nvPr/>
        </p:nvPicPr>
        <p:blipFill>
          <a:blip r:embed="rId4">
            <a:alphaModFix amt="84000"/>
          </a:blip>
          <a:stretch>
            <a:fillRect/>
          </a:stretch>
        </p:blipFill>
        <p:spPr>
          <a:xfrm rot="2076289">
            <a:off x="6114222" y="1492653"/>
            <a:ext cx="1082390" cy="858157"/>
          </a:xfrm>
          <a:prstGeom prst="rect">
            <a:avLst/>
          </a:prstGeom>
        </p:spPr>
      </p:pic>
      <p:pic>
        <p:nvPicPr>
          <p:cNvPr id="20" name="Picture 19" descr="A white virtual reality headset&#10;&#10;Description automatically generated">
            <a:extLst>
              <a:ext uri="{FF2B5EF4-FFF2-40B4-BE49-F238E27FC236}">
                <a16:creationId xmlns:a16="http://schemas.microsoft.com/office/drawing/2014/main" id="{CE023A43-B0DD-405B-4905-A4C0B1A0F6DD}"/>
              </a:ext>
            </a:extLst>
          </p:cNvPr>
          <p:cNvPicPr>
            <a:picLocks noChangeAspect="1"/>
          </p:cNvPicPr>
          <p:nvPr/>
        </p:nvPicPr>
        <p:blipFill>
          <a:blip r:embed="rId4">
            <a:alphaModFix amt="84000"/>
          </a:blip>
          <a:stretch>
            <a:fillRect/>
          </a:stretch>
        </p:blipFill>
        <p:spPr>
          <a:xfrm rot="1020821">
            <a:off x="5332958" y="1176493"/>
            <a:ext cx="1082390" cy="858157"/>
          </a:xfrm>
          <a:prstGeom prst="rect">
            <a:avLst/>
          </a:prstGeom>
        </p:spPr>
      </p:pic>
      <p:sp>
        <p:nvSpPr>
          <p:cNvPr id="4" name="TextBox 3">
            <a:extLst>
              <a:ext uri="{FF2B5EF4-FFF2-40B4-BE49-F238E27FC236}">
                <a16:creationId xmlns:a16="http://schemas.microsoft.com/office/drawing/2014/main" id="{CEDFB87B-8140-84A7-AB48-58A3B156E7B7}"/>
              </a:ext>
            </a:extLst>
          </p:cNvPr>
          <p:cNvSpPr txBox="1"/>
          <p:nvPr/>
        </p:nvSpPr>
        <p:spPr>
          <a:xfrm>
            <a:off x="6709559" y="4894944"/>
            <a:ext cx="2317237" cy="286232"/>
          </a:xfrm>
          <a:prstGeom prst="rect">
            <a:avLst/>
          </a:prstGeom>
          <a:noFill/>
        </p:spPr>
        <p:txBody>
          <a:bodyPr wrap="none" rtlCol="0">
            <a:spAutoFit/>
          </a:bodyPr>
          <a:lstStyle/>
          <a:p>
            <a:pPr>
              <a:lnSpc>
                <a:spcPct val="90000"/>
              </a:lnSpc>
            </a:pPr>
            <a:r>
              <a:rPr lang="en-US" sz="1400" dirty="0"/>
              <a:t>Clip Art Source: </a:t>
            </a:r>
            <a:r>
              <a:rPr lang="ja-JP" altLang="en-US" sz="1400" dirty="0"/>
              <a:t>いらすとや</a:t>
            </a:r>
            <a:endParaRPr lang="en-US" sz="1400" dirty="0"/>
          </a:p>
        </p:txBody>
      </p:sp>
    </p:spTree>
    <p:extLst>
      <p:ext uri="{BB962C8B-B14F-4D97-AF65-F5344CB8AC3E}">
        <p14:creationId xmlns:p14="http://schemas.microsoft.com/office/powerpoint/2010/main" val="189887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a:t>
            </a:r>
            <a:endParaRPr lang="en-US" sz="1500" dirty="0"/>
          </a:p>
        </p:txBody>
      </p:sp>
      <p:sp>
        <p:nvSpPr>
          <p:cNvPr id="3" name="Content Placeholder 2"/>
          <p:cNvSpPr>
            <a:spLocks noGrp="1"/>
          </p:cNvSpPr>
          <p:nvPr>
            <p:ph sz="half" idx="1"/>
          </p:nvPr>
        </p:nvSpPr>
        <p:spPr>
          <a:xfrm>
            <a:off x="685799" y="1352551"/>
            <a:ext cx="4604657" cy="3352800"/>
          </a:xfrm>
        </p:spPr>
        <p:txBody>
          <a:bodyPr/>
          <a:lstStyle/>
          <a:p>
            <a:r>
              <a:rPr lang="en-US" dirty="0"/>
              <a:t>Problem of distance</a:t>
            </a:r>
            <a:br>
              <a:rPr lang="en-US" dirty="0"/>
            </a:br>
            <a:endParaRPr lang="en-US" dirty="0"/>
          </a:p>
          <a:p>
            <a:r>
              <a:rPr lang="en-US" dirty="0"/>
              <a:t>Supports pre-formed relationships in nuanced ways</a:t>
            </a:r>
            <a:br>
              <a:rPr lang="en-US" dirty="0"/>
            </a:br>
            <a:r>
              <a:rPr lang="en-US" dirty="0"/>
              <a:t>“such as through building a sense of </a:t>
            </a:r>
            <a:r>
              <a:rPr lang="en-US" u="sng" dirty="0"/>
              <a:t>physically</a:t>
            </a:r>
            <a:r>
              <a:rPr lang="en-US" dirty="0"/>
              <a:t> being together, facilitating </a:t>
            </a:r>
            <a:r>
              <a:rPr lang="en-US" u="sng" dirty="0"/>
              <a:t>physical</a:t>
            </a:r>
            <a:r>
              <a:rPr lang="en-US" dirty="0"/>
              <a:t> contacts to recall familiar moments, and simulating </a:t>
            </a:r>
            <a:r>
              <a:rPr lang="en-US" u="sng" dirty="0"/>
              <a:t>offline</a:t>
            </a:r>
            <a:r>
              <a:rPr lang="en-US" dirty="0"/>
              <a:t> activities to create new shared memories” </a:t>
            </a:r>
            <a:r>
              <a:rPr lang="en-US" sz="1300" dirty="0"/>
              <a:t>[5]</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Torin GD </a:t>
            </a:r>
            <a:r>
              <a:rPr lang="en-US" sz="1400" dirty="0" err="1">
                <a:solidFill>
                  <a:schemeClr val="tx1"/>
                </a:solidFill>
                <a:latin typeface="+mj-lt"/>
              </a:rPr>
              <a:t>Danielski</a:t>
            </a:r>
            <a:endParaRPr lang="en-US" sz="1400" dirty="0">
              <a:solidFill>
                <a:schemeClr val="tx1"/>
              </a:solidFill>
              <a:latin typeface="+mj-lt"/>
            </a:endParaRPr>
          </a:p>
        </p:txBody>
      </p:sp>
      <p:pic>
        <p:nvPicPr>
          <p:cNvPr id="13" name="Picture 12" descr="A couple of people with arrows pointing to each other&#10;&#10;Description automatically generated">
            <a:extLst>
              <a:ext uri="{FF2B5EF4-FFF2-40B4-BE49-F238E27FC236}">
                <a16:creationId xmlns:a16="http://schemas.microsoft.com/office/drawing/2014/main" id="{AA806C2F-CA74-3796-D598-ECEFC417F0DA}"/>
              </a:ext>
            </a:extLst>
          </p:cNvPr>
          <p:cNvPicPr>
            <a:picLocks noChangeAspect="1"/>
          </p:cNvPicPr>
          <p:nvPr/>
        </p:nvPicPr>
        <p:blipFill>
          <a:blip r:embed="rId3"/>
          <a:stretch>
            <a:fillRect/>
          </a:stretch>
        </p:blipFill>
        <p:spPr>
          <a:xfrm>
            <a:off x="5239334" y="1352551"/>
            <a:ext cx="3421703" cy="2827564"/>
          </a:xfrm>
          <a:prstGeom prst="rect">
            <a:avLst/>
          </a:prstGeom>
        </p:spPr>
      </p:pic>
      <p:sp>
        <p:nvSpPr>
          <p:cNvPr id="4" name="TextBox 3">
            <a:extLst>
              <a:ext uri="{FF2B5EF4-FFF2-40B4-BE49-F238E27FC236}">
                <a16:creationId xmlns:a16="http://schemas.microsoft.com/office/drawing/2014/main" id="{18868FCF-317A-BAE7-023C-86E3A2E6DFD0}"/>
              </a:ext>
            </a:extLst>
          </p:cNvPr>
          <p:cNvSpPr txBox="1"/>
          <p:nvPr/>
        </p:nvSpPr>
        <p:spPr>
          <a:xfrm>
            <a:off x="6709559" y="4894944"/>
            <a:ext cx="2317237" cy="286232"/>
          </a:xfrm>
          <a:prstGeom prst="rect">
            <a:avLst/>
          </a:prstGeom>
          <a:noFill/>
        </p:spPr>
        <p:txBody>
          <a:bodyPr wrap="none" rtlCol="0">
            <a:spAutoFit/>
          </a:bodyPr>
          <a:lstStyle/>
          <a:p>
            <a:pPr>
              <a:lnSpc>
                <a:spcPct val="90000"/>
              </a:lnSpc>
            </a:pPr>
            <a:r>
              <a:rPr lang="en-US" sz="1400" dirty="0"/>
              <a:t>Clip Art Source: </a:t>
            </a:r>
            <a:r>
              <a:rPr lang="ja-JP" altLang="en-US" sz="1400" dirty="0"/>
              <a:t>いらすとや</a:t>
            </a:r>
            <a:endParaRPr lang="en-US" sz="1400" dirty="0"/>
          </a:p>
        </p:txBody>
      </p:sp>
    </p:spTree>
    <p:extLst>
      <p:ext uri="{BB962C8B-B14F-4D97-AF65-F5344CB8AC3E}">
        <p14:creationId xmlns:p14="http://schemas.microsoft.com/office/powerpoint/2010/main" val="177415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endParaRPr lang="en-US" sz="1500"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Torin GD </a:t>
            </a:r>
            <a:r>
              <a:rPr lang="en-US" sz="1400" dirty="0" err="1">
                <a:solidFill>
                  <a:schemeClr val="tx1"/>
                </a:solidFill>
                <a:latin typeface="+mj-lt"/>
              </a:rPr>
              <a:t>Danielski</a:t>
            </a:r>
            <a:endParaRPr lang="en-US" sz="1400" dirty="0">
              <a:solidFill>
                <a:schemeClr val="tx1"/>
              </a:solidFill>
              <a:latin typeface="+mj-lt"/>
            </a:endParaRPr>
          </a:p>
        </p:txBody>
      </p:sp>
      <p:pic>
        <p:nvPicPr>
          <p:cNvPr id="11" name="Picture 10">
            <a:extLst>
              <a:ext uri="{FF2B5EF4-FFF2-40B4-BE49-F238E27FC236}">
                <a16:creationId xmlns:a16="http://schemas.microsoft.com/office/drawing/2014/main" id="{30DE030C-FB64-E12A-7680-88B27E0C142E}"/>
              </a:ext>
            </a:extLst>
          </p:cNvPr>
          <p:cNvPicPr>
            <a:picLocks noChangeAspect="1"/>
          </p:cNvPicPr>
          <p:nvPr/>
        </p:nvPicPr>
        <p:blipFill>
          <a:blip r:embed="rId3"/>
          <a:stretch>
            <a:fillRect/>
          </a:stretch>
        </p:blipFill>
        <p:spPr>
          <a:xfrm>
            <a:off x="85136" y="1559604"/>
            <a:ext cx="8973728" cy="2024292"/>
          </a:xfrm>
          <a:prstGeom prst="rect">
            <a:avLst/>
          </a:prstGeom>
          <a:ln>
            <a:solidFill>
              <a:schemeClr val="bg1"/>
            </a:solidFill>
          </a:ln>
        </p:spPr>
      </p:pic>
      <p:sp>
        <p:nvSpPr>
          <p:cNvPr id="17" name="TextBox 16">
            <a:extLst>
              <a:ext uri="{FF2B5EF4-FFF2-40B4-BE49-F238E27FC236}">
                <a16:creationId xmlns:a16="http://schemas.microsoft.com/office/drawing/2014/main" id="{3F754477-A0E5-8F3C-C686-83AFD76BE7A5}"/>
              </a:ext>
            </a:extLst>
          </p:cNvPr>
          <p:cNvSpPr txBox="1"/>
          <p:nvPr/>
        </p:nvSpPr>
        <p:spPr>
          <a:xfrm>
            <a:off x="85136" y="3586396"/>
            <a:ext cx="5666014" cy="258532"/>
          </a:xfrm>
          <a:prstGeom prst="rect">
            <a:avLst/>
          </a:prstGeom>
          <a:noFill/>
        </p:spPr>
        <p:txBody>
          <a:bodyPr wrap="square" rtlCol="0">
            <a:spAutoFit/>
          </a:bodyPr>
          <a:lstStyle/>
          <a:p>
            <a:pPr>
              <a:lnSpc>
                <a:spcPct val="90000"/>
              </a:lnSpc>
            </a:pPr>
            <a:r>
              <a:rPr lang="en-US" sz="1200" dirty="0" err="1">
                <a:solidFill>
                  <a:schemeClr val="tx1">
                    <a:lumMod val="85000"/>
                  </a:schemeClr>
                </a:solidFill>
              </a:rPr>
              <a:t>SteamDB</a:t>
            </a:r>
            <a:r>
              <a:rPr lang="en-US" sz="1200" dirty="0">
                <a:solidFill>
                  <a:schemeClr val="tx1">
                    <a:lumMod val="85000"/>
                  </a:schemeClr>
                </a:solidFill>
              </a:rPr>
              <a:t> most played VR games on Steam [3]</a:t>
            </a:r>
          </a:p>
        </p:txBody>
      </p:sp>
    </p:spTree>
    <p:extLst>
      <p:ext uri="{BB962C8B-B14F-4D97-AF65-F5344CB8AC3E}">
        <p14:creationId xmlns:p14="http://schemas.microsoft.com/office/powerpoint/2010/main" val="3290385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endParaRPr lang="en-US" sz="1500"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Torin GD </a:t>
            </a:r>
            <a:r>
              <a:rPr lang="en-US" sz="1400" dirty="0" err="1">
                <a:solidFill>
                  <a:schemeClr val="tx1"/>
                </a:solidFill>
                <a:latin typeface="+mj-lt"/>
              </a:rPr>
              <a:t>Danielski</a:t>
            </a:r>
            <a:endParaRPr lang="en-US" sz="1400" dirty="0">
              <a:solidFill>
                <a:schemeClr val="tx1"/>
              </a:solidFill>
              <a:latin typeface="+mj-lt"/>
            </a:endParaRPr>
          </a:p>
        </p:txBody>
      </p:sp>
      <p:pic>
        <p:nvPicPr>
          <p:cNvPr id="9" name="Picture 8">
            <a:extLst>
              <a:ext uri="{FF2B5EF4-FFF2-40B4-BE49-F238E27FC236}">
                <a16:creationId xmlns:a16="http://schemas.microsoft.com/office/drawing/2014/main" id="{5127E9F2-CB4F-6C23-175B-7E5A1299FE98}"/>
              </a:ext>
            </a:extLst>
          </p:cNvPr>
          <p:cNvPicPr>
            <a:picLocks noChangeAspect="1"/>
          </p:cNvPicPr>
          <p:nvPr/>
        </p:nvPicPr>
        <p:blipFill>
          <a:blip r:embed="rId3"/>
          <a:stretch>
            <a:fillRect/>
          </a:stretch>
        </p:blipFill>
        <p:spPr>
          <a:xfrm>
            <a:off x="67633" y="1559128"/>
            <a:ext cx="9008733" cy="2025243"/>
          </a:xfrm>
          <a:prstGeom prst="rect">
            <a:avLst/>
          </a:prstGeom>
          <a:ln>
            <a:solidFill>
              <a:schemeClr val="bg1"/>
            </a:solidFill>
          </a:ln>
        </p:spPr>
      </p:pic>
      <p:sp>
        <p:nvSpPr>
          <p:cNvPr id="16" name="TextBox 15">
            <a:extLst>
              <a:ext uri="{FF2B5EF4-FFF2-40B4-BE49-F238E27FC236}">
                <a16:creationId xmlns:a16="http://schemas.microsoft.com/office/drawing/2014/main" id="{8DD375D1-6460-6F1D-E032-E1B2D1142AB7}"/>
              </a:ext>
            </a:extLst>
          </p:cNvPr>
          <p:cNvSpPr txBox="1"/>
          <p:nvPr/>
        </p:nvSpPr>
        <p:spPr>
          <a:xfrm>
            <a:off x="67633" y="3584371"/>
            <a:ext cx="5666014" cy="258532"/>
          </a:xfrm>
          <a:prstGeom prst="rect">
            <a:avLst/>
          </a:prstGeom>
          <a:noFill/>
        </p:spPr>
        <p:txBody>
          <a:bodyPr wrap="square" rtlCol="0">
            <a:spAutoFit/>
          </a:bodyPr>
          <a:lstStyle/>
          <a:p>
            <a:pPr>
              <a:lnSpc>
                <a:spcPct val="90000"/>
              </a:lnSpc>
            </a:pPr>
            <a:r>
              <a:rPr lang="en-US" sz="1200" dirty="0" err="1">
                <a:solidFill>
                  <a:schemeClr val="tx1">
                    <a:lumMod val="85000"/>
                  </a:schemeClr>
                </a:solidFill>
              </a:rPr>
              <a:t>VRChat</a:t>
            </a:r>
            <a:r>
              <a:rPr lang="en-US" sz="1200" dirty="0">
                <a:solidFill>
                  <a:schemeClr val="tx1">
                    <a:lumMod val="85000"/>
                  </a:schemeClr>
                </a:solidFill>
              </a:rPr>
              <a:t> API online player count [2]</a:t>
            </a:r>
          </a:p>
        </p:txBody>
      </p:sp>
    </p:spTree>
    <p:extLst>
      <p:ext uri="{BB962C8B-B14F-4D97-AF65-F5344CB8AC3E}">
        <p14:creationId xmlns:p14="http://schemas.microsoft.com/office/powerpoint/2010/main" val="246537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a:t>
            </a:r>
            <a:r>
              <a:rPr lang="en-US" sz="1300" dirty="0"/>
              <a:t>as a side note</a:t>
            </a:r>
            <a:r>
              <a:rPr lang="en-US" dirty="0"/>
              <a:t> </a:t>
            </a:r>
            <a:r>
              <a:rPr lang="en-US" sz="1500" dirty="0"/>
              <a:t>[6,4]</a:t>
            </a:r>
            <a:r>
              <a:rPr lang="en-US" dirty="0"/>
              <a:t> </a:t>
            </a:r>
          </a:p>
        </p:txBody>
      </p:sp>
      <p:sp>
        <p:nvSpPr>
          <p:cNvPr id="3" name="Content Placeholder 2"/>
          <p:cNvSpPr>
            <a:spLocks noGrp="1"/>
          </p:cNvSpPr>
          <p:nvPr>
            <p:ph sz="half" idx="1"/>
          </p:nvPr>
        </p:nvSpPr>
        <p:spPr/>
        <p:txBody>
          <a:bodyPr/>
          <a:lstStyle/>
          <a:p>
            <a:r>
              <a:rPr lang="en-US" dirty="0"/>
              <a:t>Races are hidden behind avatars</a:t>
            </a:r>
            <a:br>
              <a:rPr lang="en-US" dirty="0"/>
            </a:br>
            <a:br>
              <a:rPr lang="en-US" dirty="0"/>
            </a:br>
            <a:br>
              <a:rPr lang="en-US" dirty="0"/>
            </a:br>
            <a:endParaRPr lang="en-US" dirty="0"/>
          </a:p>
          <a:p>
            <a:r>
              <a:rPr lang="en-US" dirty="0"/>
              <a:t>May help overcome internalized racism and other irrational prejudices</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Torin GD </a:t>
            </a:r>
            <a:r>
              <a:rPr lang="en-US" sz="1400" dirty="0" err="1">
                <a:solidFill>
                  <a:schemeClr val="tx1"/>
                </a:solidFill>
                <a:latin typeface="+mj-lt"/>
              </a:rPr>
              <a:t>Danielski</a:t>
            </a:r>
            <a:endParaRPr lang="en-US" sz="1400" dirty="0">
              <a:solidFill>
                <a:schemeClr val="tx1"/>
              </a:solidFill>
              <a:latin typeface="+mj-lt"/>
            </a:endParaRPr>
          </a:p>
        </p:txBody>
      </p:sp>
      <p:pic>
        <p:nvPicPr>
          <p:cNvPr id="11" name="Picture 10" descr="A cartoon of a child crying&#10;&#10;Description automatically generated">
            <a:extLst>
              <a:ext uri="{FF2B5EF4-FFF2-40B4-BE49-F238E27FC236}">
                <a16:creationId xmlns:a16="http://schemas.microsoft.com/office/drawing/2014/main" id="{513EEBFE-72EA-3587-E562-E23C082C5DFD}"/>
              </a:ext>
            </a:extLst>
          </p:cNvPr>
          <p:cNvPicPr>
            <a:picLocks noChangeAspect="1"/>
          </p:cNvPicPr>
          <p:nvPr/>
        </p:nvPicPr>
        <p:blipFill>
          <a:blip r:embed="rId3"/>
          <a:stretch>
            <a:fillRect/>
          </a:stretch>
        </p:blipFill>
        <p:spPr>
          <a:xfrm>
            <a:off x="6847114" y="997858"/>
            <a:ext cx="2010627" cy="2668814"/>
          </a:xfrm>
          <a:prstGeom prst="rect">
            <a:avLst/>
          </a:prstGeom>
        </p:spPr>
      </p:pic>
      <p:pic>
        <p:nvPicPr>
          <p:cNvPr id="13" name="Picture 12" descr="A cartoon of a child crying&#10;&#10;Description automatically generated">
            <a:extLst>
              <a:ext uri="{FF2B5EF4-FFF2-40B4-BE49-F238E27FC236}">
                <a16:creationId xmlns:a16="http://schemas.microsoft.com/office/drawing/2014/main" id="{9DD46E63-D1DC-750C-8B0E-A3EA78FDC256}"/>
              </a:ext>
            </a:extLst>
          </p:cNvPr>
          <p:cNvPicPr>
            <a:picLocks noChangeAspect="1"/>
          </p:cNvPicPr>
          <p:nvPr/>
        </p:nvPicPr>
        <p:blipFill>
          <a:blip r:embed="rId4"/>
          <a:stretch>
            <a:fillRect/>
          </a:stretch>
        </p:blipFill>
        <p:spPr>
          <a:xfrm>
            <a:off x="4666915" y="997859"/>
            <a:ext cx="2090402" cy="2668814"/>
          </a:xfrm>
          <a:prstGeom prst="rect">
            <a:avLst/>
          </a:prstGeom>
        </p:spPr>
      </p:pic>
      <p:sp>
        <p:nvSpPr>
          <p:cNvPr id="4" name="TextBox 3">
            <a:extLst>
              <a:ext uri="{FF2B5EF4-FFF2-40B4-BE49-F238E27FC236}">
                <a16:creationId xmlns:a16="http://schemas.microsoft.com/office/drawing/2014/main" id="{C4FE1635-8044-47C3-0518-4873259AFD9B}"/>
              </a:ext>
            </a:extLst>
          </p:cNvPr>
          <p:cNvSpPr txBox="1"/>
          <p:nvPr/>
        </p:nvSpPr>
        <p:spPr>
          <a:xfrm>
            <a:off x="6709559" y="4894944"/>
            <a:ext cx="2317237" cy="286232"/>
          </a:xfrm>
          <a:prstGeom prst="rect">
            <a:avLst/>
          </a:prstGeom>
          <a:noFill/>
        </p:spPr>
        <p:txBody>
          <a:bodyPr wrap="none" rtlCol="0">
            <a:spAutoFit/>
          </a:bodyPr>
          <a:lstStyle/>
          <a:p>
            <a:pPr>
              <a:lnSpc>
                <a:spcPct val="90000"/>
              </a:lnSpc>
            </a:pPr>
            <a:r>
              <a:rPr lang="en-US" sz="1400" dirty="0"/>
              <a:t>Clip Art Source: </a:t>
            </a:r>
            <a:r>
              <a:rPr lang="ja-JP" altLang="en-US" sz="1400" dirty="0"/>
              <a:t>いらすとや</a:t>
            </a:r>
            <a:endParaRPr lang="en-US" sz="1400" dirty="0"/>
          </a:p>
        </p:txBody>
      </p:sp>
      <p:cxnSp>
        <p:nvCxnSpPr>
          <p:cNvPr id="9" name="Straight Arrow Connector 8">
            <a:extLst>
              <a:ext uri="{FF2B5EF4-FFF2-40B4-BE49-F238E27FC236}">
                <a16:creationId xmlns:a16="http://schemas.microsoft.com/office/drawing/2014/main" id="{AD7E5387-5A7A-73CE-BD95-24ECC8199CB0}"/>
              </a:ext>
            </a:extLst>
          </p:cNvPr>
          <p:cNvCxnSpPr>
            <a:cxnSpLocks/>
          </p:cNvCxnSpPr>
          <p:nvPr/>
        </p:nvCxnSpPr>
        <p:spPr>
          <a:xfrm>
            <a:off x="2458357" y="1907269"/>
            <a:ext cx="1814" cy="374649"/>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19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lnSpcReduction="10000"/>
          </a:bodyPr>
          <a:lstStyle/>
          <a:p>
            <a:pPr marL="342900" indent="-342900">
              <a:buAutoNum type="arabicPeriod"/>
            </a:pPr>
            <a:r>
              <a:rPr lang="en-US" sz="1300" dirty="0">
                <a:latin typeface="+mj-lt"/>
              </a:rPr>
              <a:t>Vanya </a:t>
            </a:r>
            <a:r>
              <a:rPr lang="en-US" sz="1300" dirty="0" err="1">
                <a:latin typeface="+mj-lt"/>
              </a:rPr>
              <a:t>Serafimova</a:t>
            </a:r>
            <a:r>
              <a:rPr lang="en-US" sz="1300" dirty="0">
                <a:latin typeface="+mj-lt"/>
              </a:rPr>
              <a:t>, THE PLACE OF VIRTUAL REALITY AND THE SCHOOL IN THE SOCIALIZATION PROCESS TODAY, </a:t>
            </a:r>
            <a:r>
              <a:rPr lang="en-US" sz="1300" dirty="0" err="1">
                <a:latin typeface="+mj-lt"/>
              </a:rPr>
              <a:t>pg</a:t>
            </a:r>
            <a:r>
              <a:rPr lang="en-US" sz="1300" dirty="0">
                <a:latin typeface="+mj-lt"/>
              </a:rPr>
              <a:t> 19-25, </a:t>
            </a:r>
            <a:r>
              <a:rPr lang="en-US" sz="1300" dirty="0">
                <a:latin typeface="+mj-lt"/>
                <a:hlinkClick r:id="rId2"/>
              </a:rPr>
              <a:t>https://mgu.bg/wp-content/uploads/2022/02/ANNUAL-IV-Vol.-49.pdf#page=17</a:t>
            </a:r>
            <a:endParaRPr lang="en-US" sz="1300" dirty="0">
              <a:latin typeface="+mj-lt"/>
            </a:endParaRPr>
          </a:p>
          <a:p>
            <a:pPr marL="342900" indent="-342900">
              <a:buAutoNum type="arabicPeriod"/>
            </a:pPr>
            <a:r>
              <a:rPr lang="en-US" sz="1300" dirty="0" err="1">
                <a:latin typeface="+mj-lt"/>
              </a:rPr>
              <a:t>VRChat</a:t>
            </a:r>
            <a:r>
              <a:rPr lang="en-US" sz="1300" dirty="0">
                <a:latin typeface="+mj-lt"/>
              </a:rPr>
              <a:t> API, </a:t>
            </a:r>
            <a:r>
              <a:rPr lang="en-US" sz="1300" dirty="0">
                <a:latin typeface="+mj-lt"/>
                <a:hlinkClick r:id="rId3"/>
              </a:rPr>
              <a:t>https://metrics.vrchat.community/?orgId=1&amp;refresh=30s</a:t>
            </a:r>
            <a:r>
              <a:rPr lang="en-US" sz="1300" dirty="0">
                <a:latin typeface="+mj-lt"/>
              </a:rPr>
              <a:t> </a:t>
            </a:r>
          </a:p>
          <a:p>
            <a:pPr marL="342900" indent="-342900">
              <a:buAutoNum type="arabicPeriod"/>
            </a:pPr>
            <a:r>
              <a:rPr lang="en-US" sz="1300" dirty="0" err="1">
                <a:latin typeface="+mj-lt"/>
              </a:rPr>
              <a:t>SteamDB</a:t>
            </a:r>
            <a:r>
              <a:rPr lang="en-US" sz="1300" dirty="0">
                <a:latin typeface="+mj-lt"/>
              </a:rPr>
              <a:t>, </a:t>
            </a:r>
            <a:r>
              <a:rPr lang="en-US" sz="1300" dirty="0">
                <a:latin typeface="+mj-lt"/>
                <a:hlinkClick r:id="rId4"/>
              </a:rPr>
              <a:t>https://steamdb.info/charts/?tagid=21978</a:t>
            </a:r>
            <a:endParaRPr lang="en-US" sz="1300" dirty="0">
              <a:latin typeface="+mj-lt"/>
            </a:endParaRPr>
          </a:p>
          <a:p>
            <a:pPr marL="342900" indent="-342900">
              <a:buAutoNum type="arabicPeriod"/>
            </a:pPr>
            <a:r>
              <a:rPr lang="en-US" sz="1300" dirty="0" err="1">
                <a:effectLst/>
                <a:latin typeface="+mj-lt"/>
              </a:rPr>
              <a:t>Baglan</a:t>
            </a:r>
            <a:r>
              <a:rPr lang="en-US" sz="1300" dirty="0">
                <a:effectLst/>
                <a:latin typeface="+mj-lt"/>
              </a:rPr>
              <a:t> </a:t>
            </a:r>
            <a:r>
              <a:rPr lang="en-US" sz="1300" dirty="0" err="1">
                <a:effectLst/>
                <a:latin typeface="+mj-lt"/>
              </a:rPr>
              <a:t>Zhaparova</a:t>
            </a:r>
            <a:r>
              <a:rPr lang="en-US" sz="1300" dirty="0">
                <a:effectLst/>
                <a:latin typeface="+mj-lt"/>
              </a:rPr>
              <a:t> et</a:t>
            </a:r>
            <a:r>
              <a:rPr lang="en-US" sz="1300" dirty="0">
                <a:latin typeface="+mj-lt"/>
              </a:rPr>
              <a:t>. Al, Influence of virtual reality on the process of personality </a:t>
            </a:r>
            <a:r>
              <a:rPr lang="en-US" sz="1300" dirty="0" err="1">
                <a:latin typeface="+mj-lt"/>
              </a:rPr>
              <a:t>socialization:Adistance</a:t>
            </a:r>
            <a:r>
              <a:rPr lang="en-US" sz="1300" dirty="0">
                <a:latin typeface="+mj-lt"/>
              </a:rPr>
              <a:t> model of socialization, </a:t>
            </a:r>
            <a:r>
              <a:rPr lang="en-US" sz="1300" dirty="0">
                <a:latin typeface="+mj-lt"/>
                <a:hlinkClick r:id="rId5"/>
              </a:rPr>
              <a:t>http://www.ijirss.com/index.php/ijirss/article/view/1243/334</a:t>
            </a:r>
            <a:r>
              <a:rPr lang="en-US" sz="1300" dirty="0">
                <a:latin typeface="+mj-lt"/>
              </a:rPr>
              <a:t> </a:t>
            </a:r>
          </a:p>
          <a:p>
            <a:pPr marL="342900" indent="-342900">
              <a:buAutoNum type="arabicPeriod"/>
            </a:pPr>
            <a:r>
              <a:rPr lang="en-US" sz="1300" dirty="0" err="1">
                <a:latin typeface="+mj-lt"/>
              </a:rPr>
              <a:t>Samaneh</a:t>
            </a:r>
            <a:r>
              <a:rPr lang="en-US" sz="1300" dirty="0">
                <a:latin typeface="+mj-lt"/>
              </a:rPr>
              <a:t> </a:t>
            </a:r>
            <a:r>
              <a:rPr lang="en-US" sz="1300" dirty="0" err="1">
                <a:latin typeface="+mj-lt"/>
              </a:rPr>
              <a:t>Zamanifard</a:t>
            </a:r>
            <a:r>
              <a:rPr lang="en-US" sz="1300" dirty="0">
                <a:latin typeface="+mj-lt"/>
              </a:rPr>
              <a:t> and Guo Freeman, A Surprise Birthday Party in VR: Leveraging Social Virtual Reality to Maintain Existing Close Ties over Distance, </a:t>
            </a:r>
            <a:r>
              <a:rPr lang="en-US" sz="1300" dirty="0">
                <a:latin typeface="+mj-lt"/>
                <a:hlinkClick r:id="rId6"/>
              </a:rPr>
              <a:t>https://guof.people.clemson.edu/papers/iconf23.pdf</a:t>
            </a:r>
            <a:r>
              <a:rPr lang="en-US" sz="1300" dirty="0">
                <a:latin typeface="+mj-lt"/>
              </a:rPr>
              <a:t> </a:t>
            </a:r>
          </a:p>
          <a:p>
            <a:pPr marL="342900" indent="-342900">
              <a:buAutoNum type="arabicPeriod"/>
            </a:pPr>
            <a:r>
              <a:rPr lang="en-US" sz="1300" dirty="0">
                <a:latin typeface="+mj-lt"/>
              </a:rPr>
              <a:t>Danielle Marie Olson, 2019, Exploring the role of racial and ethnic socialization in virtual reality (VR) narratives, </a:t>
            </a:r>
            <a:r>
              <a:rPr lang="en-US" sz="1300" dirty="0">
                <a:latin typeface="+mj-lt"/>
                <a:hlinkClick r:id="rId7"/>
              </a:rPr>
              <a:t>https://dspace.mit.edu/handle/1721.1/121658</a:t>
            </a:r>
            <a:r>
              <a:rPr lang="en-US" sz="1300" dirty="0">
                <a:latin typeface="+mj-lt"/>
              </a:rPr>
              <a:t> </a:t>
            </a:r>
          </a:p>
          <a:p>
            <a:pPr marL="342900" indent="-342900">
              <a:buAutoNum type="arabicPeriod"/>
            </a:pPr>
            <a:r>
              <a:rPr lang="en-US" sz="1400" dirty="0"/>
              <a:t>Clip art provided by: </a:t>
            </a:r>
            <a:r>
              <a:rPr lang="ja-JP" altLang="en-US" sz="1400" b="1"/>
              <a:t>いらすとや</a:t>
            </a:r>
            <a:r>
              <a:rPr lang="en-US" altLang="ja-JP" sz="1400" b="1" dirty="0"/>
              <a:t> </a:t>
            </a:r>
            <a:r>
              <a:rPr lang="en-US" sz="1400" b="1" dirty="0" err="1"/>
              <a:t>Irasutoya</a:t>
            </a:r>
            <a:endParaRPr lang="en-US" sz="1400" b="1"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Torin GD </a:t>
            </a:r>
            <a:r>
              <a:rPr lang="en-US" sz="1400" dirty="0" err="1">
                <a:solidFill>
                  <a:schemeClr val="tx1"/>
                </a:solidFill>
                <a:latin typeface="+mj-lt"/>
              </a:rPr>
              <a:t>Danielski</a:t>
            </a:r>
            <a:endParaRPr lang="en-US" sz="1400" dirty="0">
              <a:solidFill>
                <a:schemeClr val="tx1"/>
              </a:solidFill>
              <a:latin typeface="+mj-lt"/>
            </a:endParaRPr>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Social Media Divides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Nia Junod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160287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a:t>
            </a:r>
            <a:r>
              <a:rPr lang="en-US" dirty="0" err="1"/>
              <a:t>REmotely</a:t>
            </a:r>
            <a:r>
              <a:rPr lang="en-US" dirty="0"/>
              <a:t>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34524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914400" y="1289304"/>
            <a:ext cx="7315200" cy="2250440"/>
          </a:xfrm>
        </p:spPr>
        <p:txBody>
          <a:bodyPr/>
          <a:lstStyle/>
          <a:p>
            <a:r>
              <a:rPr lang="en-US" dirty="0"/>
              <a:t>Social Media was developed to connect people it hasn’t worked out, and its ended up keeping people apart…</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a:extLst>
              <a:ext uri="{FF2B5EF4-FFF2-40B4-BE49-F238E27FC236}">
                <a16:creationId xmlns:a16="http://schemas.microsoft.com/office/drawing/2014/main" id="{D0236233-DCD9-632A-0C53-C6E903ECAF3F}"/>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Nia Junod</a:t>
            </a:r>
            <a:endParaRPr lang="en-US" sz="1400" dirty="0">
              <a:solidFill>
                <a:schemeClr val="tx1"/>
              </a:solidFill>
              <a:latin typeface="+mj-lt"/>
            </a:endParaRPr>
          </a:p>
        </p:txBody>
      </p:sp>
    </p:spTree>
    <p:extLst>
      <p:ext uri="{BB962C8B-B14F-4D97-AF65-F5344CB8AC3E}">
        <p14:creationId xmlns:p14="http://schemas.microsoft.com/office/powerpoint/2010/main" val="226569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Misinformation and polarization</a:t>
            </a:r>
          </a:p>
        </p:txBody>
      </p:sp>
      <p:sp>
        <p:nvSpPr>
          <p:cNvPr id="3" name="Content Placeholder 2"/>
          <p:cNvSpPr>
            <a:spLocks noGrp="1"/>
          </p:cNvSpPr>
          <p:nvPr>
            <p:ph sz="half" idx="1"/>
          </p:nvPr>
        </p:nvSpPr>
        <p:spPr/>
        <p:txBody>
          <a:bodyPr>
            <a:normAutofit/>
          </a:bodyPr>
          <a:lstStyle/>
          <a:p>
            <a:r>
              <a:rPr lang="en-US" dirty="0"/>
              <a:t>False information spreads rapidly online, eroding trust in factual reporting </a:t>
            </a:r>
            <a:r>
              <a:rPr lang="en-US" sz="800" dirty="0"/>
              <a:t>[10]</a:t>
            </a:r>
          </a:p>
          <a:p>
            <a:r>
              <a:rPr lang="en-US" dirty="0"/>
              <a:t>Algorithms reinforce existing beliefs, limiting diversity</a:t>
            </a:r>
            <a:r>
              <a:rPr lang="en-US" sz="800" dirty="0"/>
              <a:t>[1]</a:t>
            </a:r>
          </a:p>
          <a:p>
            <a:r>
              <a:rPr lang="en-US" dirty="0"/>
              <a:t>Platforms amplify harmful content, spreading misinformation</a:t>
            </a:r>
            <a:r>
              <a:rPr lang="en-US" sz="800" dirty="0"/>
              <a:t>[1]</a:t>
            </a:r>
          </a:p>
          <a:p>
            <a:r>
              <a:rPr lang="en-US" dirty="0"/>
              <a:t>Influencers propagate falsehoods, shaping public opinion</a:t>
            </a:r>
            <a:r>
              <a:rPr lang="en-US" sz="800" dirty="0"/>
              <a:t>[11]</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Nia Junod</a:t>
            </a:r>
            <a:endParaRPr lang="en-US" sz="1400" dirty="0">
              <a:solidFill>
                <a:schemeClr val="tx1"/>
              </a:solidFill>
              <a:latin typeface="+mj-lt"/>
            </a:endParaRPr>
          </a:p>
        </p:txBody>
      </p:sp>
      <p:sp>
        <p:nvSpPr>
          <p:cNvPr id="12" name="TextBox 11">
            <a:extLst>
              <a:ext uri="{FF2B5EF4-FFF2-40B4-BE49-F238E27FC236}">
                <a16:creationId xmlns:a16="http://schemas.microsoft.com/office/drawing/2014/main" id="{3DAAE8B0-8BC3-2A37-8ED9-63255FD313C9}"/>
              </a:ext>
            </a:extLst>
          </p:cNvPr>
          <p:cNvSpPr txBox="1"/>
          <p:nvPr/>
        </p:nvSpPr>
        <p:spPr>
          <a:xfrm>
            <a:off x="4830406" y="4313932"/>
            <a:ext cx="3794761" cy="203133"/>
          </a:xfrm>
          <a:prstGeom prst="rect">
            <a:avLst/>
          </a:prstGeom>
          <a:noFill/>
        </p:spPr>
        <p:txBody>
          <a:bodyPr wrap="square" rtlCol="0">
            <a:spAutoFit/>
          </a:bodyPr>
          <a:lstStyle/>
          <a:p>
            <a:pPr algn="ctr">
              <a:lnSpc>
                <a:spcPct val="90000"/>
              </a:lnSpc>
            </a:pPr>
            <a:r>
              <a:rPr lang="en-US" sz="800" dirty="0"/>
              <a:t>[2]</a:t>
            </a:r>
          </a:p>
        </p:txBody>
      </p:sp>
      <p:pic>
        <p:nvPicPr>
          <p:cNvPr id="8" name="Picture 7" descr="A group of people walking with an umbrella&#10;&#10;Description automatically generated">
            <a:extLst>
              <a:ext uri="{FF2B5EF4-FFF2-40B4-BE49-F238E27FC236}">
                <a16:creationId xmlns:a16="http://schemas.microsoft.com/office/drawing/2014/main" id="{7BE85570-55A6-8896-9A12-59B0CC18B8DD}"/>
              </a:ext>
            </a:extLst>
          </p:cNvPr>
          <p:cNvPicPr>
            <a:picLocks noChangeAspect="1"/>
          </p:cNvPicPr>
          <p:nvPr/>
        </p:nvPicPr>
        <p:blipFill>
          <a:blip r:embed="rId3"/>
          <a:stretch>
            <a:fillRect/>
          </a:stretch>
        </p:blipFill>
        <p:spPr>
          <a:xfrm>
            <a:off x="4648609" y="1153632"/>
            <a:ext cx="4158356" cy="3079529"/>
          </a:xfrm>
          <a:prstGeom prst="rect">
            <a:avLst/>
          </a:prstGeom>
        </p:spPr>
      </p:pic>
    </p:spTree>
    <p:extLst>
      <p:ext uri="{BB962C8B-B14F-4D97-AF65-F5344CB8AC3E}">
        <p14:creationId xmlns:p14="http://schemas.microsoft.com/office/powerpoint/2010/main" val="3404189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Social Media platforms</a:t>
            </a:r>
          </a:p>
        </p:txBody>
      </p:sp>
      <p:sp>
        <p:nvSpPr>
          <p:cNvPr id="3" name="Content Placeholder 2"/>
          <p:cNvSpPr>
            <a:spLocks noGrp="1"/>
          </p:cNvSpPr>
          <p:nvPr>
            <p:ph sz="half" idx="1"/>
          </p:nvPr>
        </p:nvSpPr>
        <p:spPr/>
        <p:txBody>
          <a:bodyPr>
            <a:normAutofit fontScale="92500" lnSpcReduction="10000"/>
          </a:bodyPr>
          <a:lstStyle/>
          <a:p>
            <a:r>
              <a:rPr lang="en-US" dirty="0"/>
              <a:t>Social media usage is widespread, with billions of users </a:t>
            </a:r>
            <a:r>
              <a:rPr lang="en-US" sz="900" dirty="0"/>
              <a:t>[3]</a:t>
            </a:r>
          </a:p>
          <a:p>
            <a:r>
              <a:rPr lang="en-US" dirty="0"/>
              <a:t>Platforms are integral to global communication </a:t>
            </a:r>
          </a:p>
          <a:p>
            <a:r>
              <a:rPr lang="en-US" dirty="0"/>
              <a:t>Since the early 2000s, social media has grown rapidly since </a:t>
            </a:r>
            <a:r>
              <a:rPr lang="en-US" sz="900" dirty="0"/>
              <a:t>[3]</a:t>
            </a:r>
          </a:p>
          <a:p>
            <a:r>
              <a:rPr lang="en-US" dirty="0"/>
              <a:t>Preferences and features reshape the landscape </a:t>
            </a:r>
            <a:r>
              <a:rPr lang="en-US" sz="900" dirty="0"/>
              <a:t>[3]</a:t>
            </a:r>
          </a:p>
          <a:p>
            <a:r>
              <a:rPr lang="en-US" dirty="0"/>
              <a:t>Reflects broader trends in technological diffusion </a:t>
            </a:r>
            <a:r>
              <a:rPr lang="en-US" sz="900" dirty="0"/>
              <a:t>[2]</a:t>
            </a:r>
          </a:p>
          <a:p>
            <a:r>
              <a:rPr lang="en-US" dirty="0"/>
              <a:t>The time spent has increased by more than double </a:t>
            </a:r>
            <a:r>
              <a:rPr lang="en-US" sz="900" dirty="0"/>
              <a:t>[3]</a:t>
            </a:r>
          </a:p>
        </p:txBody>
      </p:sp>
      <p:sp>
        <p:nvSpPr>
          <p:cNvPr id="4" name="Content Placeholder 3"/>
          <p:cNvSpPr>
            <a:spLocks noGrp="1"/>
          </p:cNvSpPr>
          <p:nvPr>
            <p:ph sz="half" idx="2"/>
          </p:nvPr>
        </p:nvSpPr>
        <p:spPr>
          <a:ln>
            <a:solidFill>
              <a:schemeClr val="bg1"/>
            </a:solidFill>
          </a:ln>
        </p:spPr>
        <p:txBody>
          <a:bodyPr anchor="ctr">
            <a:normAutofit fontScale="92500" lnSpcReduction="10000"/>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Nia Junod</a:t>
            </a:r>
            <a:endParaRPr lang="en-US" sz="1400" dirty="0">
              <a:solidFill>
                <a:schemeClr val="tx1"/>
              </a:solidFill>
              <a:latin typeface="+mj-lt"/>
            </a:endParaRPr>
          </a:p>
        </p:txBody>
      </p:sp>
      <p:pic>
        <p:nvPicPr>
          <p:cNvPr id="9" name="Picture 8" descr="[3]">
            <a:extLst>
              <a:ext uri="{FF2B5EF4-FFF2-40B4-BE49-F238E27FC236}">
                <a16:creationId xmlns:a16="http://schemas.microsoft.com/office/drawing/2014/main" id="{8C114029-BDE5-A844-8252-1FAC3E34181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273315" y="932892"/>
            <a:ext cx="4630057" cy="3848658"/>
          </a:xfrm>
          <a:prstGeom prst="rect">
            <a:avLst/>
          </a:prstGeom>
        </p:spPr>
      </p:pic>
      <p:sp>
        <p:nvSpPr>
          <p:cNvPr id="12" name="TextBox 11">
            <a:extLst>
              <a:ext uri="{FF2B5EF4-FFF2-40B4-BE49-F238E27FC236}">
                <a16:creationId xmlns:a16="http://schemas.microsoft.com/office/drawing/2014/main" id="{DBA13880-6F99-1C44-7394-82DE01C95BA8}"/>
              </a:ext>
            </a:extLst>
          </p:cNvPr>
          <p:cNvSpPr txBox="1"/>
          <p:nvPr/>
        </p:nvSpPr>
        <p:spPr>
          <a:xfrm>
            <a:off x="4718490" y="4742685"/>
            <a:ext cx="3739709" cy="215444"/>
          </a:xfrm>
          <a:prstGeom prst="rect">
            <a:avLst/>
          </a:prstGeom>
          <a:noFill/>
        </p:spPr>
        <p:txBody>
          <a:bodyPr wrap="square">
            <a:spAutoFit/>
          </a:bodyPr>
          <a:lstStyle/>
          <a:p>
            <a:pPr algn="ctr" rtl="0" fontAlgn="base"/>
            <a:r>
              <a:rPr lang="en-US" sz="800" b="0" i="0" dirty="0">
                <a:effectLst/>
                <a:latin typeface="Calibri" panose="020F0502020204030204" pitchFamily="34" charset="0"/>
              </a:rPr>
              <a:t>[3]</a:t>
            </a:r>
            <a:endParaRPr lang="en-US" sz="800" b="0" i="0" dirty="0">
              <a:effectLst/>
              <a:latin typeface="Segoe UI" panose="020B0502040204020203" pitchFamily="34" charset="0"/>
            </a:endParaRPr>
          </a:p>
        </p:txBody>
      </p:sp>
    </p:spTree>
    <p:extLst>
      <p:ext uri="{BB962C8B-B14F-4D97-AF65-F5344CB8AC3E}">
        <p14:creationId xmlns:p14="http://schemas.microsoft.com/office/powerpoint/2010/main" val="1906293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misinformation</a:t>
            </a:r>
          </a:p>
        </p:txBody>
      </p:sp>
      <p:sp>
        <p:nvSpPr>
          <p:cNvPr id="3" name="Content Placeholder 2"/>
          <p:cNvSpPr>
            <a:spLocks noGrp="1"/>
          </p:cNvSpPr>
          <p:nvPr>
            <p:ph sz="half" idx="1"/>
          </p:nvPr>
        </p:nvSpPr>
        <p:spPr/>
        <p:txBody>
          <a:bodyPr>
            <a:normAutofit/>
          </a:bodyPr>
          <a:lstStyle/>
          <a:p>
            <a:r>
              <a:rPr lang="en-US" dirty="0"/>
              <a:t>Social Media enables misinformation to spread </a:t>
            </a:r>
            <a:r>
              <a:rPr lang="en-US" sz="800" dirty="0"/>
              <a:t>[10]</a:t>
            </a:r>
          </a:p>
          <a:p>
            <a:r>
              <a:rPr lang="en-US" dirty="0"/>
              <a:t>Easy sharing features drive virality </a:t>
            </a:r>
            <a:r>
              <a:rPr lang="en-US" sz="800" dirty="0"/>
              <a:t>[1]</a:t>
            </a:r>
          </a:p>
          <a:p>
            <a:r>
              <a:rPr lang="en-US" dirty="0"/>
              <a:t>Algorithms predict engagement, boost misinformation </a:t>
            </a:r>
            <a:r>
              <a:rPr lang="en-US" sz="800" dirty="0"/>
              <a:t>[1]</a:t>
            </a:r>
          </a:p>
          <a:p>
            <a:r>
              <a:rPr lang="en-US" dirty="0"/>
              <a:t>People can retweet in a matter of seconds </a:t>
            </a:r>
            <a:r>
              <a:rPr lang="en-US" sz="800" dirty="0"/>
              <a:t>[10]</a:t>
            </a:r>
          </a:p>
          <a:p>
            <a:r>
              <a:rPr lang="en-US" dirty="0"/>
              <a:t>Influencers wield significant influence to sway followers beliefs </a:t>
            </a:r>
            <a:r>
              <a:rPr lang="en-US" sz="800" dirty="0"/>
              <a:t>[11]</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Nia Junod</a:t>
            </a:r>
            <a:endParaRPr lang="en-US" sz="1400" dirty="0">
              <a:solidFill>
                <a:schemeClr val="tx1"/>
              </a:solidFill>
              <a:latin typeface="+mj-lt"/>
            </a:endParaRPr>
          </a:p>
        </p:txBody>
      </p:sp>
      <p:sp>
        <p:nvSpPr>
          <p:cNvPr id="11" name="Content Placeholder 10">
            <a:extLst>
              <a:ext uri="{FF2B5EF4-FFF2-40B4-BE49-F238E27FC236}">
                <a16:creationId xmlns:a16="http://schemas.microsoft.com/office/drawing/2014/main" id="{4668BA37-54EA-B9A7-46DC-4F53B0EF8A88}"/>
              </a:ext>
            </a:extLst>
          </p:cNvPr>
          <p:cNvSpPr>
            <a:spLocks noGrp="1"/>
          </p:cNvSpPr>
          <p:nvPr>
            <p:ph sz="half" idx="2"/>
          </p:nvPr>
        </p:nvSpPr>
        <p:spPr>
          <a:xfrm>
            <a:off x="5037589" y="4781550"/>
            <a:ext cx="3038475" cy="304391"/>
          </a:xfrm>
        </p:spPr>
        <p:txBody>
          <a:bodyPr>
            <a:normAutofit/>
          </a:bodyPr>
          <a:lstStyle/>
          <a:p>
            <a:pPr marL="0" indent="0" algn="ctr">
              <a:buNone/>
            </a:pPr>
            <a:r>
              <a:rPr lang="en-US" sz="800" dirty="0"/>
              <a:t>[9]</a:t>
            </a:r>
          </a:p>
        </p:txBody>
      </p:sp>
      <p:pic>
        <p:nvPicPr>
          <p:cNvPr id="8" name="Picture 7" descr="A graph of social media&#10;&#10;Description automatically generated">
            <a:extLst>
              <a:ext uri="{FF2B5EF4-FFF2-40B4-BE49-F238E27FC236}">
                <a16:creationId xmlns:a16="http://schemas.microsoft.com/office/drawing/2014/main" id="{9103B45F-FB3E-6E85-5E00-6F068F742B76}"/>
              </a:ext>
            </a:extLst>
          </p:cNvPr>
          <p:cNvPicPr>
            <a:picLocks noChangeAspect="1"/>
          </p:cNvPicPr>
          <p:nvPr/>
        </p:nvPicPr>
        <p:blipFill>
          <a:blip r:embed="rId3"/>
          <a:stretch>
            <a:fillRect/>
          </a:stretch>
        </p:blipFill>
        <p:spPr>
          <a:xfrm>
            <a:off x="4419599" y="990598"/>
            <a:ext cx="4274457" cy="3790951"/>
          </a:xfrm>
          <a:prstGeom prst="rect">
            <a:avLst/>
          </a:prstGeom>
        </p:spPr>
      </p:pic>
    </p:spTree>
    <p:extLst>
      <p:ext uri="{BB962C8B-B14F-4D97-AF65-F5344CB8AC3E}">
        <p14:creationId xmlns:p14="http://schemas.microsoft.com/office/powerpoint/2010/main" val="98994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and social fragmentation</a:t>
            </a:r>
          </a:p>
        </p:txBody>
      </p:sp>
      <p:sp>
        <p:nvSpPr>
          <p:cNvPr id="3" name="Content Placeholder 2"/>
          <p:cNvSpPr>
            <a:spLocks noGrp="1"/>
          </p:cNvSpPr>
          <p:nvPr>
            <p:ph sz="half" idx="1"/>
          </p:nvPr>
        </p:nvSpPr>
        <p:spPr/>
        <p:txBody>
          <a:bodyPr>
            <a:normAutofit lnSpcReduction="10000"/>
          </a:bodyPr>
          <a:lstStyle/>
          <a:p>
            <a:r>
              <a:rPr lang="en-US" dirty="0"/>
              <a:t>Algorithms guide users to partisan content </a:t>
            </a:r>
            <a:r>
              <a:rPr lang="en-US" sz="800" dirty="0"/>
              <a:t>[2]</a:t>
            </a:r>
          </a:p>
          <a:p>
            <a:r>
              <a:rPr lang="en-US" dirty="0"/>
              <a:t>Changes have minimal effect on beliefs or behaviors </a:t>
            </a:r>
            <a:r>
              <a:rPr lang="en-US" sz="800" dirty="0"/>
              <a:t>[2]</a:t>
            </a:r>
          </a:p>
          <a:p>
            <a:r>
              <a:rPr lang="en-US" dirty="0"/>
              <a:t>University-Meta partnership reveals social media’s ideological division </a:t>
            </a:r>
            <a:r>
              <a:rPr lang="en-US" sz="800" dirty="0"/>
              <a:t>[2]</a:t>
            </a:r>
          </a:p>
          <a:p>
            <a:r>
              <a:rPr lang="en-US" dirty="0"/>
              <a:t>Lawsuit alleges social media role in shooter radicalization</a:t>
            </a:r>
            <a:r>
              <a:rPr lang="en-US" sz="800" dirty="0"/>
              <a:t> [5]</a:t>
            </a:r>
          </a:p>
          <a:p>
            <a:r>
              <a:rPr lang="en-US" dirty="0"/>
              <a:t>Judge allows lawsuit against </a:t>
            </a:r>
            <a:r>
              <a:rPr lang="en-US" dirty="0" err="1"/>
              <a:t>Youtube</a:t>
            </a:r>
            <a:r>
              <a:rPr lang="en-US" dirty="0"/>
              <a:t>, Facebook, Reddit </a:t>
            </a:r>
            <a:r>
              <a:rPr lang="en-US" sz="800" dirty="0"/>
              <a:t>[5]</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Nia Junod</a:t>
            </a:r>
            <a:endParaRPr lang="en-US" sz="1400" dirty="0">
              <a:solidFill>
                <a:schemeClr val="tx1"/>
              </a:solidFill>
              <a:latin typeface="+mj-lt"/>
            </a:endParaRPr>
          </a:p>
        </p:txBody>
      </p:sp>
      <p:pic>
        <p:nvPicPr>
          <p:cNvPr id="9" name="Picture 8" descr="A group of birds in different colors&#10;&#10;Description automatically generated">
            <a:extLst>
              <a:ext uri="{FF2B5EF4-FFF2-40B4-BE49-F238E27FC236}">
                <a16:creationId xmlns:a16="http://schemas.microsoft.com/office/drawing/2014/main" id="{67DC700E-3F77-42AC-ADEE-E48181D3FEE7}"/>
              </a:ext>
            </a:extLst>
          </p:cNvPr>
          <p:cNvPicPr>
            <a:picLocks noChangeAspect="1"/>
          </p:cNvPicPr>
          <p:nvPr/>
        </p:nvPicPr>
        <p:blipFill>
          <a:blip r:embed="rId3"/>
          <a:stretch>
            <a:fillRect/>
          </a:stretch>
        </p:blipFill>
        <p:spPr>
          <a:xfrm>
            <a:off x="5069788" y="1276350"/>
            <a:ext cx="3163559" cy="2802644"/>
          </a:xfrm>
          <a:prstGeom prst="rect">
            <a:avLst/>
          </a:prstGeom>
        </p:spPr>
      </p:pic>
      <p:sp>
        <p:nvSpPr>
          <p:cNvPr id="13" name="TextBox 12">
            <a:extLst>
              <a:ext uri="{FF2B5EF4-FFF2-40B4-BE49-F238E27FC236}">
                <a16:creationId xmlns:a16="http://schemas.microsoft.com/office/drawing/2014/main" id="{62139ACD-7A03-F76B-4533-9B276E1F1D83}"/>
              </a:ext>
            </a:extLst>
          </p:cNvPr>
          <p:cNvSpPr txBox="1"/>
          <p:nvPr/>
        </p:nvSpPr>
        <p:spPr>
          <a:xfrm>
            <a:off x="5069788" y="4136456"/>
            <a:ext cx="3163559" cy="203133"/>
          </a:xfrm>
          <a:prstGeom prst="rect">
            <a:avLst/>
          </a:prstGeom>
          <a:noFill/>
        </p:spPr>
        <p:txBody>
          <a:bodyPr wrap="square" rtlCol="0">
            <a:spAutoFit/>
          </a:bodyPr>
          <a:lstStyle/>
          <a:p>
            <a:pPr algn="ctr">
              <a:lnSpc>
                <a:spcPct val="90000"/>
              </a:lnSpc>
            </a:pPr>
            <a:r>
              <a:rPr lang="en-US" sz="800" dirty="0"/>
              <a:t>[7]</a:t>
            </a:r>
          </a:p>
        </p:txBody>
      </p:sp>
    </p:spTree>
    <p:extLst>
      <p:ext uri="{BB962C8B-B14F-4D97-AF65-F5344CB8AC3E}">
        <p14:creationId xmlns:p14="http://schemas.microsoft.com/office/powerpoint/2010/main" val="4040149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stay informed within society</a:t>
            </a:r>
          </a:p>
        </p:txBody>
      </p:sp>
      <p:sp>
        <p:nvSpPr>
          <p:cNvPr id="3" name="Content Placeholder 2"/>
          <p:cNvSpPr>
            <a:spLocks noGrp="1"/>
          </p:cNvSpPr>
          <p:nvPr>
            <p:ph sz="half" idx="1"/>
          </p:nvPr>
        </p:nvSpPr>
        <p:spPr/>
        <p:txBody>
          <a:bodyPr>
            <a:normAutofit/>
          </a:bodyPr>
          <a:lstStyle/>
          <a:p>
            <a:r>
              <a:rPr lang="en-US" dirty="0"/>
              <a:t>1. Verify Sources ( Check credibility before investing)</a:t>
            </a:r>
            <a:r>
              <a:rPr lang="en-US" sz="900" dirty="0"/>
              <a:t>[4]</a:t>
            </a:r>
          </a:p>
          <a:p>
            <a:r>
              <a:rPr lang="en-US" dirty="0"/>
              <a:t>2. Pause before spreading/sharing (Verify authenticity)</a:t>
            </a:r>
            <a:r>
              <a:rPr lang="en-US" sz="800" dirty="0"/>
              <a:t>[4]</a:t>
            </a:r>
          </a:p>
          <a:p>
            <a:r>
              <a:rPr lang="en-US" dirty="0"/>
              <a:t>3. Follow trusted outlets (Rely on established news sites)</a:t>
            </a:r>
            <a:r>
              <a:rPr lang="en-US" sz="800" dirty="0"/>
              <a:t> [4]</a:t>
            </a:r>
          </a:p>
          <a:p>
            <a:r>
              <a:rPr lang="en-US" dirty="0"/>
              <a:t>4. Seek context (Look beyond individual tweets) </a:t>
            </a:r>
            <a:r>
              <a:rPr lang="en-US" sz="800" dirty="0"/>
              <a:t>[4]</a:t>
            </a:r>
          </a:p>
          <a:p>
            <a:r>
              <a:rPr lang="en-US" dirty="0"/>
              <a:t>5. Utilize fact-checking tools (Extra/Last Resort) </a:t>
            </a:r>
            <a:r>
              <a:rPr lang="en-US" sz="800" dirty="0"/>
              <a:t>[4]</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Nia Junod</a:t>
            </a:r>
            <a:endParaRPr lang="en-US" sz="1400" dirty="0">
              <a:solidFill>
                <a:schemeClr val="tx1"/>
              </a:solidFill>
              <a:latin typeface="+mj-lt"/>
            </a:endParaRPr>
          </a:p>
        </p:txBody>
      </p:sp>
      <p:pic>
        <p:nvPicPr>
          <p:cNvPr id="9" name="Picture 8" descr="A magnifying glass on a square&#10;&#10;Description automatically generated">
            <a:extLst>
              <a:ext uri="{FF2B5EF4-FFF2-40B4-BE49-F238E27FC236}">
                <a16:creationId xmlns:a16="http://schemas.microsoft.com/office/drawing/2014/main" id="{B9E46D39-FAC5-BEEC-00D6-9AA286EEEAE2}"/>
              </a:ext>
            </a:extLst>
          </p:cNvPr>
          <p:cNvPicPr>
            <a:picLocks noChangeAspect="1"/>
          </p:cNvPicPr>
          <p:nvPr/>
        </p:nvPicPr>
        <p:blipFill>
          <a:blip r:embed="rId3"/>
          <a:stretch>
            <a:fillRect/>
          </a:stretch>
        </p:blipFill>
        <p:spPr>
          <a:xfrm>
            <a:off x="4724400" y="1352551"/>
            <a:ext cx="3733800" cy="2945550"/>
          </a:xfrm>
          <a:prstGeom prst="rect">
            <a:avLst/>
          </a:prstGeom>
        </p:spPr>
      </p:pic>
      <p:sp>
        <p:nvSpPr>
          <p:cNvPr id="13" name="TextBox 12">
            <a:extLst>
              <a:ext uri="{FF2B5EF4-FFF2-40B4-BE49-F238E27FC236}">
                <a16:creationId xmlns:a16="http://schemas.microsoft.com/office/drawing/2014/main" id="{94614CFE-5F34-B3F9-96F7-10FD35FB8CAF}"/>
              </a:ext>
            </a:extLst>
          </p:cNvPr>
          <p:cNvSpPr txBox="1"/>
          <p:nvPr/>
        </p:nvSpPr>
        <p:spPr>
          <a:xfrm>
            <a:off x="4724400" y="4298101"/>
            <a:ext cx="3733800" cy="203133"/>
          </a:xfrm>
          <a:prstGeom prst="rect">
            <a:avLst/>
          </a:prstGeom>
          <a:noFill/>
        </p:spPr>
        <p:txBody>
          <a:bodyPr wrap="square" rtlCol="0">
            <a:spAutoFit/>
          </a:bodyPr>
          <a:lstStyle/>
          <a:p>
            <a:pPr algn="ctr">
              <a:lnSpc>
                <a:spcPct val="90000"/>
              </a:lnSpc>
            </a:pPr>
            <a:r>
              <a:rPr lang="en-US" sz="800" dirty="0"/>
              <a:t>[8]</a:t>
            </a:r>
          </a:p>
        </p:txBody>
      </p:sp>
    </p:spTree>
    <p:extLst>
      <p:ext uri="{BB962C8B-B14F-4D97-AF65-F5344CB8AC3E}">
        <p14:creationId xmlns:p14="http://schemas.microsoft.com/office/powerpoint/2010/main" val="631359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10000"/>
          </a:bodyPr>
          <a:lstStyle/>
          <a:p>
            <a:pPr algn="l" rtl="0" fontAlgn="base"/>
            <a:r>
              <a:rPr lang="en-US" sz="800" b="0" i="0" dirty="0">
                <a:effectLst/>
              </a:rPr>
              <a:t>[1] Steven Lee Myers, How Social Media Amplifies Misinformation more than information, (New York Times, 10/13/2022), </a:t>
            </a:r>
            <a:r>
              <a:rPr lang="en-US" sz="800" b="0" i="0" strike="noStrike" dirty="0">
                <a:effectLst/>
                <a:hlinkClick r:id="rId2">
                  <a:extLst>
                    <a:ext uri="{A12FA001-AC4F-418D-AE19-62706E023703}">
                      <ahyp:hlinkClr xmlns:ahyp="http://schemas.microsoft.com/office/drawing/2018/hyperlinkcolor" val="tx"/>
                    </a:ext>
                  </a:extLst>
                </a:hlinkClick>
              </a:rPr>
              <a:t>https://www.nytimes.com/2022/10/13/technology/misinformation-integrity-institute-report.html</a:t>
            </a:r>
            <a:r>
              <a:rPr lang="en-US" sz="800" b="0" i="0" dirty="0">
                <a:effectLst/>
              </a:rPr>
              <a:t> (3/15/2024) </a:t>
            </a:r>
          </a:p>
          <a:p>
            <a:pPr algn="l" rtl="0" fontAlgn="base"/>
            <a:r>
              <a:rPr lang="en-US" sz="800" b="0" i="0" dirty="0">
                <a:effectLst/>
              </a:rPr>
              <a:t>[2] The Washington Post, Changing Facebooks Algorithm won’t fix polarization new study finds, (The Washington Post,(7/27/2023), </a:t>
            </a:r>
            <a:r>
              <a:rPr lang="en-US" sz="800" b="0" i="0" strike="noStrike" dirty="0">
                <a:effectLst/>
                <a:hlinkClick r:id="rId3">
                  <a:extLst>
                    <a:ext uri="{A12FA001-AC4F-418D-AE19-62706E023703}">
                      <ahyp:hlinkClr xmlns:ahyp="http://schemas.microsoft.com/office/drawing/2018/hyperlinkcolor" val="tx"/>
                    </a:ext>
                  </a:extLst>
                </a:hlinkClick>
              </a:rPr>
              <a:t>https://www.washingtonpost.com/technology/2023/07/27/social-media-research-meta-political-views/</a:t>
            </a:r>
            <a:r>
              <a:rPr lang="en-US" sz="800" b="0" i="0" dirty="0">
                <a:effectLst/>
              </a:rPr>
              <a:t> (3/15/2024) </a:t>
            </a:r>
          </a:p>
          <a:p>
            <a:pPr algn="l" rtl="0" fontAlgn="base"/>
            <a:r>
              <a:rPr lang="en-US" sz="800" b="0" i="0" dirty="0">
                <a:effectLst/>
              </a:rPr>
              <a:t>[3] Esteban Ortiz-Ospina, The rise of social media, (Our World in Data, (9/18/2019), </a:t>
            </a:r>
            <a:r>
              <a:rPr lang="en-US" sz="800" b="0" i="0" strike="noStrike" dirty="0">
                <a:effectLst/>
                <a:hlinkClick r:id="rId4">
                  <a:extLst>
                    <a:ext uri="{A12FA001-AC4F-418D-AE19-62706E023703}">
                      <ahyp:hlinkClr xmlns:ahyp="http://schemas.microsoft.com/office/drawing/2018/hyperlinkcolor" val="tx"/>
                    </a:ext>
                  </a:extLst>
                </a:hlinkClick>
              </a:rPr>
              <a:t>https://ourworldindata.org/rise-of-social-media</a:t>
            </a:r>
            <a:r>
              <a:rPr lang="en-US" sz="800" b="0" i="0" dirty="0">
                <a:effectLst/>
              </a:rPr>
              <a:t> (3/16/2024) </a:t>
            </a:r>
          </a:p>
          <a:p>
            <a:pPr algn="l" rtl="0" fontAlgn="base"/>
            <a:r>
              <a:rPr lang="en-US" sz="800" dirty="0"/>
              <a:t>[4] Heather Kelly, How to Avoid falling for misinformation AI images on social media, (The Washington Post, 5/22/2023) </a:t>
            </a:r>
            <a:r>
              <a:rPr lang="en-US" sz="800" dirty="0">
                <a:solidFill>
                  <a:srgbClr val="DDA859"/>
                </a:solidFill>
                <a:hlinkClick r:id="rId5">
                  <a:extLst>
                    <a:ext uri="{A12FA001-AC4F-418D-AE19-62706E023703}">
                      <ahyp:hlinkClr xmlns:ahyp="http://schemas.microsoft.com/office/drawing/2018/hyperlinkcolor" val="tx"/>
                    </a:ext>
                  </a:extLst>
                </a:hlinkClick>
              </a:rPr>
              <a:t>https://www.washingtonpost.com/technology/2023/05/22/misinformation-ai-twitter-facebook-guide/ (3/19/2024</a:t>
            </a:r>
            <a:r>
              <a:rPr lang="en-US" sz="800" dirty="0">
                <a:hlinkClick r:id="rId5">
                  <a:extLst>
                    <a:ext uri="{A12FA001-AC4F-418D-AE19-62706E023703}">
                      <ahyp:hlinkClr xmlns:ahyp="http://schemas.microsoft.com/office/drawing/2018/hyperlinkcolor" val="tx"/>
                    </a:ext>
                  </a:extLst>
                </a:hlinkClick>
              </a:rPr>
              <a:t>)</a:t>
            </a:r>
            <a:endParaRPr lang="en-US" sz="800" dirty="0"/>
          </a:p>
          <a:p>
            <a:pPr algn="l" rtl="0" fontAlgn="base"/>
            <a:r>
              <a:rPr lang="en-US" sz="800" dirty="0"/>
              <a:t>[5] Melissa Alonso, Judge rules </a:t>
            </a:r>
            <a:r>
              <a:rPr lang="en-US" sz="800" dirty="0" err="1"/>
              <a:t>Youtube</a:t>
            </a:r>
            <a:r>
              <a:rPr lang="en-US" sz="800" dirty="0"/>
              <a:t>, Facebook and Reddit must face lawsuits claiming they helped radicalize a mass shooter, (CNN Business 3/19/2024), </a:t>
            </a:r>
            <a:r>
              <a:rPr lang="en-US" sz="800" b="0" i="0" strike="noStrike" dirty="0">
                <a:effectLst/>
                <a:hlinkClick r:id="rId6">
                  <a:extLst>
                    <a:ext uri="{A12FA001-AC4F-418D-AE19-62706E023703}">
                      <ahyp:hlinkClr xmlns:ahyp="http://schemas.microsoft.com/office/drawing/2018/hyperlinkcolor" val="tx"/>
                    </a:ext>
                  </a:extLst>
                </a:hlinkClick>
              </a:rPr>
              <a:t>https://www.cnn.com/2024/03/19/tech/buffalo-mass-shooting-lawsuit-social-media/index.html(3/20/2024)</a:t>
            </a:r>
            <a:r>
              <a:rPr lang="en-US" sz="800" b="0" i="0" strike="noStrike" dirty="0">
                <a:effectLst/>
              </a:rPr>
              <a:t> </a:t>
            </a:r>
          </a:p>
          <a:p>
            <a:pPr algn="l" rtl="0" fontAlgn="base"/>
            <a:r>
              <a:rPr lang="en-US" sz="800" b="0" i="0" dirty="0">
                <a:effectLst/>
              </a:rPr>
              <a:t>[6] Hewlett Foundation, Social Media, Political Polarization, and Political Disinformation: A Review of the Scientific Literature, (Hewlett Foundation, 3/19/2018), </a:t>
            </a:r>
            <a:r>
              <a:rPr lang="en-US" sz="800" b="0" i="0" dirty="0">
                <a:effectLst/>
                <a:hlinkClick r:id="rId7"/>
              </a:rPr>
              <a:t>https://hewlett.org/library/social-media-political-polarization-political-disinformation-review-scientific-literature/(3/20/2024)</a:t>
            </a:r>
            <a:endParaRPr lang="en-US" sz="800" b="0" i="0" dirty="0">
              <a:effectLst/>
            </a:endParaRPr>
          </a:p>
          <a:p>
            <a:pPr algn="l" rtl="0" fontAlgn="base"/>
            <a:r>
              <a:rPr lang="en-US" sz="800" dirty="0"/>
              <a:t>[7] USC Annenberg, USC Polarization Index reveals America’s political divide remains wide, (USC Annenberg, 11/3/2021), </a:t>
            </a:r>
            <a:r>
              <a:rPr lang="en-US" sz="800" dirty="0">
                <a:hlinkClick r:id="rId8"/>
              </a:rPr>
              <a:t>https://annenberg.usc.edu/news/research-and-impact/usc-polarization-index-reveals-americas-political-divide-remains-wide (3/20/2024)</a:t>
            </a:r>
            <a:endParaRPr lang="en-US" sz="800" dirty="0"/>
          </a:p>
          <a:p>
            <a:pPr algn="l" rtl="0" fontAlgn="base"/>
            <a:r>
              <a:rPr lang="en-US" sz="800" b="0" i="0" dirty="0">
                <a:effectLst/>
              </a:rPr>
              <a:t>[</a:t>
            </a:r>
            <a:r>
              <a:rPr lang="en-US" sz="800" dirty="0"/>
              <a:t>8] Meta, How We’re Taking Action Against Vaccine Misinformation Superspreaders, (Meta, 8/21/2021), </a:t>
            </a:r>
            <a:r>
              <a:rPr lang="en-US" sz="800" dirty="0">
                <a:hlinkClick r:id="rId9"/>
              </a:rPr>
              <a:t>https://about.fb.com/news/2021/08/taking-action-against-vaccine-misinformation-superspreaders/(3/20/2024)</a:t>
            </a:r>
            <a:r>
              <a:rPr lang="en-US" sz="800" dirty="0"/>
              <a:t> </a:t>
            </a:r>
          </a:p>
          <a:p>
            <a:pPr algn="l" rtl="0" fontAlgn="base"/>
            <a:r>
              <a:rPr lang="en-US" sz="800" b="0" i="0" dirty="0">
                <a:effectLst/>
              </a:rPr>
              <a:t>[9] Felix Richter, 5 in 10 Americans Get (Mis) informed on Social Media, (Statista, (10/18/2022), </a:t>
            </a:r>
            <a:r>
              <a:rPr lang="en-US" sz="800" b="0" i="0" dirty="0">
                <a:effectLst/>
                <a:hlinkClick r:id="rId10"/>
              </a:rPr>
              <a:t>https://www.statista.com/chart/28490/news-consumption-on-social-media/(3/21/2024)</a:t>
            </a:r>
            <a:endParaRPr lang="en-US" sz="800" b="0" i="0" dirty="0">
              <a:effectLst/>
            </a:endParaRPr>
          </a:p>
          <a:p>
            <a:pPr algn="l" rtl="0" fontAlgn="base"/>
            <a:r>
              <a:rPr lang="en-US" sz="800" dirty="0"/>
              <a:t>[10] Peter </a:t>
            </a:r>
            <a:r>
              <a:rPr lang="en-US" sz="800" dirty="0" err="1"/>
              <a:t>Dizkes</a:t>
            </a:r>
            <a:r>
              <a:rPr lang="en-US" sz="800" dirty="0"/>
              <a:t>, Study: On Twitter, false news travels faster than true stories, (MIT News, 3/8/2018), </a:t>
            </a:r>
            <a:r>
              <a:rPr lang="en-US" sz="800" dirty="0">
                <a:hlinkClick r:id="rId11"/>
              </a:rPr>
              <a:t>https://news.mit.edu/2018/study-twitter-false-news-travels-faster-true-stories-0308(3/21/2024)</a:t>
            </a:r>
            <a:endParaRPr lang="en-US" sz="800" dirty="0"/>
          </a:p>
          <a:p>
            <a:pPr algn="l" rtl="0" fontAlgn="base"/>
            <a:r>
              <a:rPr lang="en-US" sz="800" b="0" i="0" dirty="0">
                <a:effectLst/>
              </a:rPr>
              <a:t>[11] Francisco </a:t>
            </a:r>
            <a:r>
              <a:rPr lang="en-US" sz="800" b="0" i="0" dirty="0" err="1">
                <a:effectLst/>
              </a:rPr>
              <a:t>Tutella</a:t>
            </a:r>
            <a:r>
              <a:rPr lang="en-US" sz="800" dirty="0"/>
              <a:t>, Social media influencers may affect more than voter opinions, (</a:t>
            </a:r>
            <a:r>
              <a:rPr lang="en-US" sz="800" dirty="0" err="1"/>
              <a:t>PennState</a:t>
            </a:r>
            <a:r>
              <a:rPr lang="en-US" sz="800" dirty="0"/>
              <a:t>, 12/1/2023), https://www.psu.edu/news/research/story/social-media-influencers-may-affect-more-voter-opinions/(3/21/2024)</a:t>
            </a:r>
            <a:endParaRPr lang="en-US" sz="800" b="0" i="0" dirty="0">
              <a:effectLst/>
            </a:endParaRPr>
          </a:p>
          <a:p>
            <a:pPr marL="0" indent="0">
              <a:buNone/>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Nia Junod</a:t>
            </a:r>
            <a:endParaRPr lang="en-US" sz="1400" dirty="0">
              <a:solidFill>
                <a:schemeClr val="tx1"/>
              </a:solidFill>
              <a:latin typeface="+mj-lt"/>
            </a:endParaRPr>
          </a:p>
        </p:txBody>
      </p:sp>
    </p:spTree>
    <p:extLst>
      <p:ext uri="{BB962C8B-B14F-4D97-AF65-F5344CB8AC3E}">
        <p14:creationId xmlns:p14="http://schemas.microsoft.com/office/powerpoint/2010/main" val="366201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Can we trust what we see?:</a:t>
            </a:r>
            <a:br>
              <a:rPr lang="en-US" dirty="0"/>
            </a:br>
            <a:r>
              <a:rPr lang="en-US" sz="2000" dirty="0">
                <a:latin typeface="+mn-lt"/>
              </a:rPr>
              <a:t>Deep fakes and media credibility</a:t>
            </a: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Jan Pilja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3073486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Fakes</a:t>
            </a:r>
          </a:p>
        </p:txBody>
      </p:sp>
      <p:sp>
        <p:nvSpPr>
          <p:cNvPr id="3" name="Content Placeholder 2"/>
          <p:cNvSpPr>
            <a:spLocks noGrp="1"/>
          </p:cNvSpPr>
          <p:nvPr>
            <p:ph sz="half" idx="1"/>
          </p:nvPr>
        </p:nvSpPr>
        <p:spPr/>
        <p:txBody>
          <a:bodyPr/>
          <a:lstStyle/>
          <a:p>
            <a:pPr>
              <a:lnSpc>
                <a:spcPct val="100000"/>
              </a:lnSpc>
            </a:pPr>
            <a:r>
              <a:rPr lang="en-US" dirty="0"/>
              <a:t>What are deep fakes?</a:t>
            </a:r>
          </a:p>
          <a:p>
            <a:pPr>
              <a:lnSpc>
                <a:spcPct val="100000"/>
              </a:lnSpc>
            </a:pPr>
            <a:r>
              <a:rPr lang="en-US" dirty="0"/>
              <a:t>Examples of misuse</a:t>
            </a:r>
          </a:p>
          <a:p>
            <a:pPr lvl="1"/>
            <a:r>
              <a:rPr lang="en-US" dirty="0"/>
              <a:t>Spreading of disinformation</a:t>
            </a:r>
          </a:p>
          <a:p>
            <a:pPr lvl="1"/>
            <a:r>
              <a:rPr lang="en-US" dirty="0"/>
              <a:t>Impersonation of  public figures</a:t>
            </a:r>
          </a:p>
          <a:p>
            <a:pPr lvl="1"/>
            <a:r>
              <a:rPr lang="en-US" dirty="0"/>
              <a:t>Manipulation of audio/video evidence</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Jan Pilja</a:t>
            </a:r>
            <a:endParaRPr lang="en-US" sz="1400" dirty="0">
              <a:solidFill>
                <a:schemeClr val="tx1"/>
              </a:solidFill>
              <a:latin typeface="+mj-lt"/>
            </a:endParaRPr>
          </a:p>
        </p:txBody>
      </p:sp>
      <p:pic>
        <p:nvPicPr>
          <p:cNvPr id="1026" name="Picture 2" descr="Common Sense Explains: What Are Deepfake Videos? | Common Sense Media">
            <a:extLst>
              <a:ext uri="{FF2B5EF4-FFF2-40B4-BE49-F238E27FC236}">
                <a16:creationId xmlns:a16="http://schemas.microsoft.com/office/drawing/2014/main" id="{71EBDD55-7287-9E26-BCC5-D28FD3B6F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330" y="1352551"/>
            <a:ext cx="4286250"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E00005-6CBC-6849-743D-C8B8D77908D1}"/>
              </a:ext>
            </a:extLst>
          </p:cNvPr>
          <p:cNvSpPr txBox="1"/>
          <p:nvPr/>
        </p:nvSpPr>
        <p:spPr>
          <a:xfrm>
            <a:off x="6847115" y="4452730"/>
            <a:ext cx="825894" cy="480131"/>
          </a:xfrm>
          <a:prstGeom prst="rect">
            <a:avLst/>
          </a:prstGeom>
          <a:noFill/>
        </p:spPr>
        <p:txBody>
          <a:bodyPr wrap="square" rtlCol="0">
            <a:spAutoFit/>
          </a:bodyPr>
          <a:lstStyle/>
          <a:p>
            <a:pPr>
              <a:lnSpc>
                <a:spcPct val="90000"/>
              </a:lnSpc>
            </a:pPr>
            <a:r>
              <a:rPr lang="en-US" sz="2800" dirty="0"/>
              <a:t>[2]</a:t>
            </a:r>
          </a:p>
        </p:txBody>
      </p:sp>
      <p:sp>
        <p:nvSpPr>
          <p:cNvPr id="8" name="TextBox 7">
            <a:extLst>
              <a:ext uri="{FF2B5EF4-FFF2-40B4-BE49-F238E27FC236}">
                <a16:creationId xmlns:a16="http://schemas.microsoft.com/office/drawing/2014/main" id="{6BDA3574-5579-4A39-5A9D-75AFB524E5FA}"/>
              </a:ext>
            </a:extLst>
          </p:cNvPr>
          <p:cNvSpPr txBox="1"/>
          <p:nvPr/>
        </p:nvSpPr>
        <p:spPr>
          <a:xfrm>
            <a:off x="4545330" y="4059249"/>
            <a:ext cx="3625416" cy="258532"/>
          </a:xfrm>
          <a:prstGeom prst="rect">
            <a:avLst/>
          </a:prstGeom>
          <a:noFill/>
        </p:spPr>
        <p:txBody>
          <a:bodyPr wrap="none" rtlCol="0">
            <a:spAutoFit/>
          </a:bodyPr>
          <a:lstStyle/>
          <a:p>
            <a:pPr>
              <a:lnSpc>
                <a:spcPct val="90000"/>
              </a:lnSpc>
            </a:pPr>
            <a:r>
              <a:rPr lang="en-US" sz="1200" dirty="0">
                <a:hlinkClick r:id="rId4"/>
              </a:rPr>
              <a:t>https://www.youtube.com/watch?v=cQ54GDm1eL0</a:t>
            </a:r>
            <a:endParaRPr lang="en-US" sz="1200" dirty="0"/>
          </a:p>
        </p:txBody>
      </p:sp>
    </p:spTree>
    <p:extLst>
      <p:ext uri="{BB962C8B-B14F-4D97-AF65-F5344CB8AC3E}">
        <p14:creationId xmlns:p14="http://schemas.microsoft.com/office/powerpoint/2010/main" val="3910747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9185-6BD1-0190-14A5-FD283713C878}"/>
              </a:ext>
            </a:extLst>
          </p:cNvPr>
          <p:cNvSpPr>
            <a:spLocks noGrp="1"/>
          </p:cNvSpPr>
          <p:nvPr>
            <p:ph type="title"/>
          </p:nvPr>
        </p:nvSpPr>
        <p:spPr/>
        <p:txBody>
          <a:bodyPr/>
          <a:lstStyle/>
          <a:p>
            <a:r>
              <a:rPr lang="en-US" dirty="0"/>
              <a:t>WHAT DOES THIS MEAN FOR NEWS/MEDIA OUTLETS?</a:t>
            </a:r>
          </a:p>
        </p:txBody>
      </p:sp>
      <p:sp>
        <p:nvSpPr>
          <p:cNvPr id="5" name="Footer Placeholder 4">
            <a:extLst>
              <a:ext uri="{FF2B5EF4-FFF2-40B4-BE49-F238E27FC236}">
                <a16:creationId xmlns:a16="http://schemas.microsoft.com/office/drawing/2014/main" id="{08A9CF37-1B8E-24E1-6F2C-E79986620786}"/>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B2564407-BC34-8AC3-FFEF-26DF13BA8250}"/>
              </a:ext>
            </a:extLst>
          </p:cNvPr>
          <p:cNvSpPr>
            <a:spLocks noGrp="1"/>
          </p:cNvSpPr>
          <p:nvPr>
            <p:ph type="sldNum" sz="quarter" idx="12"/>
          </p:nvPr>
        </p:nvSpPr>
        <p:spPr/>
        <p:txBody>
          <a:bodyPr/>
          <a:lstStyle/>
          <a:p>
            <a:fld id="{A2A17EAB-8B51-5C40-8776-6683E51FA7A0}" type="slidenum">
              <a:rPr lang="en-US" smtClean="0"/>
              <a:t>29</a:t>
            </a:fld>
            <a:endParaRPr lang="en-US"/>
          </a:p>
        </p:txBody>
      </p:sp>
      <p:sp>
        <p:nvSpPr>
          <p:cNvPr id="8" name="TextBox 7">
            <a:extLst>
              <a:ext uri="{FF2B5EF4-FFF2-40B4-BE49-F238E27FC236}">
                <a16:creationId xmlns:a16="http://schemas.microsoft.com/office/drawing/2014/main" id="{D362DE59-A65F-7E3C-77FA-1F7DB767A19D}"/>
              </a:ext>
            </a:extLst>
          </p:cNvPr>
          <p:cNvSpPr txBox="1"/>
          <p:nvPr/>
        </p:nvSpPr>
        <p:spPr>
          <a:xfrm>
            <a:off x="4698947" y="1661453"/>
            <a:ext cx="3820213" cy="170290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Implications</a:t>
            </a:r>
          </a:p>
          <a:p>
            <a:pPr marL="742950" lvl="1" indent="-285750">
              <a:lnSpc>
                <a:spcPct val="150000"/>
              </a:lnSpc>
              <a:buFont typeface="Arial" panose="020B0604020202020204" pitchFamily="34" charset="0"/>
              <a:buChar char="•"/>
            </a:pPr>
            <a:r>
              <a:rPr lang="en-US" dirty="0"/>
              <a:t>Verification of information</a:t>
            </a:r>
          </a:p>
          <a:p>
            <a:pPr marL="742950" lvl="1" indent="-285750">
              <a:lnSpc>
                <a:spcPct val="150000"/>
              </a:lnSpc>
              <a:buFont typeface="Arial" panose="020B0604020202020204" pitchFamily="34" charset="0"/>
              <a:buChar char="•"/>
            </a:pPr>
            <a:r>
              <a:rPr lang="en-US" dirty="0"/>
              <a:t>Erosion of public trust</a:t>
            </a:r>
          </a:p>
          <a:p>
            <a:pPr marL="742950" lvl="1" indent="-285750">
              <a:lnSpc>
                <a:spcPct val="150000"/>
              </a:lnSpc>
              <a:buFont typeface="Arial" panose="020B0604020202020204" pitchFamily="34" charset="0"/>
              <a:buChar char="•"/>
            </a:pPr>
            <a:r>
              <a:rPr lang="en-US" dirty="0"/>
              <a:t>Malicious actors</a:t>
            </a:r>
          </a:p>
        </p:txBody>
      </p:sp>
      <p:sp>
        <p:nvSpPr>
          <p:cNvPr id="9" name="TextBox 8">
            <a:extLst>
              <a:ext uri="{FF2B5EF4-FFF2-40B4-BE49-F238E27FC236}">
                <a16:creationId xmlns:a16="http://schemas.microsoft.com/office/drawing/2014/main" id="{82E2E5B5-72AA-F205-F636-FA5AB633E570}"/>
              </a:ext>
            </a:extLst>
          </p:cNvPr>
          <p:cNvSpPr txBox="1"/>
          <p:nvPr/>
        </p:nvSpPr>
        <p:spPr>
          <a:xfrm>
            <a:off x="8261953" y="532918"/>
            <a:ext cx="1139253" cy="286232"/>
          </a:xfrm>
          <a:prstGeom prst="rect">
            <a:avLst/>
          </a:prstGeom>
          <a:noFill/>
        </p:spPr>
        <p:txBody>
          <a:bodyPr wrap="square" rtlCol="0">
            <a:spAutoFit/>
          </a:bodyPr>
          <a:lstStyle/>
          <a:p>
            <a:pPr>
              <a:lnSpc>
                <a:spcPct val="90000"/>
              </a:lnSpc>
            </a:pPr>
            <a:r>
              <a:rPr lang="en-US" sz="1400" dirty="0"/>
              <a:t>Jan Pilja</a:t>
            </a:r>
          </a:p>
        </p:txBody>
      </p:sp>
      <p:sp>
        <p:nvSpPr>
          <p:cNvPr id="4" name="TextBox 3">
            <a:extLst>
              <a:ext uri="{FF2B5EF4-FFF2-40B4-BE49-F238E27FC236}">
                <a16:creationId xmlns:a16="http://schemas.microsoft.com/office/drawing/2014/main" id="{E6FC66C2-7E40-4690-271F-467E7917B1A4}"/>
              </a:ext>
            </a:extLst>
          </p:cNvPr>
          <p:cNvSpPr txBox="1"/>
          <p:nvPr/>
        </p:nvSpPr>
        <p:spPr>
          <a:xfrm flipH="1">
            <a:off x="327595" y="1276350"/>
            <a:ext cx="3369761" cy="253389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err="1"/>
              <a:t>Deeptrace</a:t>
            </a:r>
            <a:r>
              <a:rPr lang="en-US" dirty="0"/>
              <a:t>, 2019 report on the state of deep fakes [5]</a:t>
            </a:r>
          </a:p>
          <a:p>
            <a:pPr marL="742950" lvl="1" indent="-285750">
              <a:lnSpc>
                <a:spcPct val="150000"/>
              </a:lnSpc>
              <a:buFont typeface="Arial" panose="020B0604020202020204" pitchFamily="34" charset="0"/>
              <a:buChar char="•"/>
            </a:pPr>
            <a:r>
              <a:rPr lang="en-US" dirty="0"/>
              <a:t>“More than 14,000 deepfake videos online”</a:t>
            </a:r>
          </a:p>
          <a:p>
            <a:pPr marL="742950" lvl="1" indent="-285750">
              <a:lnSpc>
                <a:spcPct val="150000"/>
              </a:lnSpc>
              <a:buFont typeface="Arial" panose="020B0604020202020204" pitchFamily="34" charset="0"/>
              <a:buChar char="•"/>
            </a:pPr>
            <a:r>
              <a:rPr lang="en-US" dirty="0"/>
              <a:t>“100% increase over their 2018 count”</a:t>
            </a:r>
          </a:p>
        </p:txBody>
      </p:sp>
    </p:spTree>
    <p:extLst>
      <p:ext uri="{BB962C8B-B14F-4D97-AF65-F5344CB8AC3E}">
        <p14:creationId xmlns:p14="http://schemas.microsoft.com/office/powerpoint/2010/main" val="104515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E072A-BAF2-7B77-5777-397F0A2E2CC6}"/>
              </a:ext>
            </a:extLst>
          </p:cNvPr>
          <p:cNvSpPr>
            <a:spLocks noGrp="1"/>
          </p:cNvSpPr>
          <p:nvPr>
            <p:ph type="title"/>
          </p:nvPr>
        </p:nvSpPr>
        <p:spPr/>
        <p:txBody>
          <a:bodyPr/>
          <a:lstStyle/>
          <a:p>
            <a:r>
              <a:rPr lang="en-US" dirty="0"/>
              <a:t>Threat from other Nations</a:t>
            </a:r>
          </a:p>
        </p:txBody>
      </p:sp>
      <p:sp>
        <p:nvSpPr>
          <p:cNvPr id="3" name="Content Placeholder 2">
            <a:extLst>
              <a:ext uri="{FF2B5EF4-FFF2-40B4-BE49-F238E27FC236}">
                <a16:creationId xmlns:a16="http://schemas.microsoft.com/office/drawing/2014/main" id="{3D238868-4AC5-519F-3F86-3E60A7216E57}"/>
              </a:ext>
            </a:extLst>
          </p:cNvPr>
          <p:cNvSpPr>
            <a:spLocks noGrp="1"/>
          </p:cNvSpPr>
          <p:nvPr>
            <p:ph sz="half" idx="1"/>
          </p:nvPr>
        </p:nvSpPr>
        <p:spPr/>
        <p:txBody>
          <a:bodyPr/>
          <a:lstStyle/>
          <a:p>
            <a:r>
              <a:rPr lang="en-US" dirty="0"/>
              <a:t>Deep fake videos created by “pro-China bot accounts” Feb, 2023 [1]</a:t>
            </a:r>
          </a:p>
          <a:p>
            <a:r>
              <a:rPr lang="en-US" dirty="0"/>
              <a:t>Low quality </a:t>
            </a:r>
          </a:p>
          <a:p>
            <a:r>
              <a:rPr lang="en-US" dirty="0"/>
              <a:t>Easily detectable for some</a:t>
            </a:r>
          </a:p>
          <a:p>
            <a:pPr marL="0" indent="0">
              <a:buNone/>
            </a:pPr>
            <a:endParaRPr lang="en-US" dirty="0"/>
          </a:p>
        </p:txBody>
      </p:sp>
      <p:pic>
        <p:nvPicPr>
          <p:cNvPr id="7" name="Content Placeholder 6">
            <a:extLst>
              <a:ext uri="{FF2B5EF4-FFF2-40B4-BE49-F238E27FC236}">
                <a16:creationId xmlns:a16="http://schemas.microsoft.com/office/drawing/2014/main" id="{4E21762F-EEBD-7967-562E-9C05DC03B6E0}"/>
              </a:ext>
            </a:extLst>
          </p:cNvPr>
          <p:cNvPicPr>
            <a:picLocks noGrp="1" noChangeAspect="1"/>
          </p:cNvPicPr>
          <p:nvPr>
            <p:ph sz="half" idx="2"/>
          </p:nvPr>
        </p:nvPicPr>
        <p:blipFill>
          <a:blip r:embed="rId3"/>
          <a:stretch>
            <a:fillRect/>
          </a:stretch>
        </p:blipFill>
        <p:spPr>
          <a:xfrm>
            <a:off x="5203702" y="1276350"/>
            <a:ext cx="3254498" cy="1826614"/>
          </a:xfrm>
          <a:prstGeom prst="rect">
            <a:avLst/>
          </a:prstGeom>
        </p:spPr>
      </p:pic>
      <p:sp>
        <p:nvSpPr>
          <p:cNvPr id="5" name="Footer Placeholder 4">
            <a:extLst>
              <a:ext uri="{FF2B5EF4-FFF2-40B4-BE49-F238E27FC236}">
                <a16:creationId xmlns:a16="http://schemas.microsoft.com/office/drawing/2014/main" id="{E3B23E44-2B98-9715-305E-842935F292B4}"/>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2BCC132A-9BCA-7CAD-B096-47920A5C3A49}"/>
              </a:ext>
            </a:extLst>
          </p:cNvPr>
          <p:cNvSpPr>
            <a:spLocks noGrp="1"/>
          </p:cNvSpPr>
          <p:nvPr>
            <p:ph type="sldNum" sz="quarter" idx="12"/>
          </p:nvPr>
        </p:nvSpPr>
        <p:spPr/>
        <p:txBody>
          <a:bodyPr/>
          <a:lstStyle/>
          <a:p>
            <a:fld id="{A2A17EAB-8B51-5C40-8776-6683E51FA7A0}" type="slidenum">
              <a:rPr lang="en-US" smtClean="0"/>
              <a:t>30</a:t>
            </a:fld>
            <a:endParaRPr lang="en-US"/>
          </a:p>
        </p:txBody>
      </p:sp>
      <p:pic>
        <p:nvPicPr>
          <p:cNvPr id="8" name="Picture 7">
            <a:extLst>
              <a:ext uri="{FF2B5EF4-FFF2-40B4-BE49-F238E27FC236}">
                <a16:creationId xmlns:a16="http://schemas.microsoft.com/office/drawing/2014/main" id="{D2145DD2-FF1D-DAC1-AE1A-2119CE52286C}"/>
              </a:ext>
            </a:extLst>
          </p:cNvPr>
          <p:cNvPicPr>
            <a:picLocks noChangeAspect="1"/>
          </p:cNvPicPr>
          <p:nvPr/>
        </p:nvPicPr>
        <p:blipFill>
          <a:blip r:embed="rId4"/>
          <a:stretch>
            <a:fillRect/>
          </a:stretch>
        </p:blipFill>
        <p:spPr>
          <a:xfrm>
            <a:off x="5203702" y="3076136"/>
            <a:ext cx="3254498" cy="1775137"/>
          </a:xfrm>
          <a:prstGeom prst="rect">
            <a:avLst/>
          </a:prstGeom>
        </p:spPr>
      </p:pic>
      <p:sp>
        <p:nvSpPr>
          <p:cNvPr id="11" name="TextBox 10">
            <a:extLst>
              <a:ext uri="{FF2B5EF4-FFF2-40B4-BE49-F238E27FC236}">
                <a16:creationId xmlns:a16="http://schemas.microsoft.com/office/drawing/2014/main" id="{C52C0C10-2DB8-8A56-6051-F39879145AFD}"/>
              </a:ext>
            </a:extLst>
          </p:cNvPr>
          <p:cNvSpPr txBox="1"/>
          <p:nvPr/>
        </p:nvSpPr>
        <p:spPr>
          <a:xfrm>
            <a:off x="8261953" y="532918"/>
            <a:ext cx="1139253" cy="286232"/>
          </a:xfrm>
          <a:prstGeom prst="rect">
            <a:avLst/>
          </a:prstGeom>
          <a:noFill/>
        </p:spPr>
        <p:txBody>
          <a:bodyPr wrap="square" rtlCol="0">
            <a:spAutoFit/>
          </a:bodyPr>
          <a:lstStyle/>
          <a:p>
            <a:pPr>
              <a:lnSpc>
                <a:spcPct val="90000"/>
              </a:lnSpc>
            </a:pPr>
            <a:r>
              <a:rPr lang="en-US" sz="1400" dirty="0"/>
              <a:t>Jan Pilja</a:t>
            </a:r>
          </a:p>
        </p:txBody>
      </p:sp>
    </p:spTree>
    <p:extLst>
      <p:ext uri="{BB962C8B-B14F-4D97-AF65-F5344CB8AC3E}">
        <p14:creationId xmlns:p14="http://schemas.microsoft.com/office/powerpoint/2010/main" val="1067071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65E0-292D-5FB6-3E57-4B669E53ABE8}"/>
              </a:ext>
            </a:extLst>
          </p:cNvPr>
          <p:cNvSpPr>
            <a:spLocks noGrp="1"/>
          </p:cNvSpPr>
          <p:nvPr>
            <p:ph type="title"/>
          </p:nvPr>
        </p:nvSpPr>
        <p:spPr/>
        <p:txBody>
          <a:bodyPr/>
          <a:lstStyle/>
          <a:p>
            <a:r>
              <a:rPr lang="en-US" dirty="0"/>
              <a:t>Can we trust what we see?</a:t>
            </a:r>
          </a:p>
        </p:txBody>
      </p:sp>
      <p:sp>
        <p:nvSpPr>
          <p:cNvPr id="3" name="Content Placeholder 2">
            <a:extLst>
              <a:ext uri="{FF2B5EF4-FFF2-40B4-BE49-F238E27FC236}">
                <a16:creationId xmlns:a16="http://schemas.microsoft.com/office/drawing/2014/main" id="{DE115AED-0970-2E94-6509-EFC27990EA58}"/>
              </a:ext>
            </a:extLst>
          </p:cNvPr>
          <p:cNvSpPr>
            <a:spLocks noGrp="1"/>
          </p:cNvSpPr>
          <p:nvPr>
            <p:ph sz="half" idx="1"/>
          </p:nvPr>
        </p:nvSpPr>
        <p:spPr/>
        <p:txBody>
          <a:bodyPr/>
          <a:lstStyle/>
          <a:p>
            <a:r>
              <a:rPr lang="en-US" dirty="0"/>
              <a:t>In short…….. No</a:t>
            </a:r>
          </a:p>
          <a:p>
            <a:pPr marL="0" indent="0">
              <a:buNone/>
            </a:pPr>
            <a:endParaRPr lang="en-US" dirty="0"/>
          </a:p>
        </p:txBody>
      </p:sp>
      <p:sp>
        <p:nvSpPr>
          <p:cNvPr id="5" name="Footer Placeholder 4">
            <a:extLst>
              <a:ext uri="{FF2B5EF4-FFF2-40B4-BE49-F238E27FC236}">
                <a16:creationId xmlns:a16="http://schemas.microsoft.com/office/drawing/2014/main" id="{2C0AEA20-3565-344C-1B96-2B523FB61048}"/>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F75E473C-8C8C-324B-6776-F47D1E1758F7}"/>
              </a:ext>
            </a:extLst>
          </p:cNvPr>
          <p:cNvSpPr>
            <a:spLocks noGrp="1"/>
          </p:cNvSpPr>
          <p:nvPr>
            <p:ph type="sldNum" sz="quarter" idx="12"/>
          </p:nvPr>
        </p:nvSpPr>
        <p:spPr/>
        <p:txBody>
          <a:bodyPr/>
          <a:lstStyle/>
          <a:p>
            <a:fld id="{A2A17EAB-8B51-5C40-8776-6683E51FA7A0}" type="slidenum">
              <a:rPr lang="en-US" smtClean="0"/>
              <a:t>31</a:t>
            </a:fld>
            <a:endParaRPr lang="en-US"/>
          </a:p>
        </p:txBody>
      </p:sp>
      <p:sp>
        <p:nvSpPr>
          <p:cNvPr id="8" name="TextBox 7">
            <a:extLst>
              <a:ext uri="{FF2B5EF4-FFF2-40B4-BE49-F238E27FC236}">
                <a16:creationId xmlns:a16="http://schemas.microsoft.com/office/drawing/2014/main" id="{3A77B39D-C595-F6F3-62E9-A6F8ED941B1E}"/>
              </a:ext>
            </a:extLst>
          </p:cNvPr>
          <p:cNvSpPr txBox="1"/>
          <p:nvPr/>
        </p:nvSpPr>
        <p:spPr>
          <a:xfrm>
            <a:off x="8157022" y="532918"/>
            <a:ext cx="1139253" cy="286232"/>
          </a:xfrm>
          <a:prstGeom prst="rect">
            <a:avLst/>
          </a:prstGeom>
          <a:noFill/>
        </p:spPr>
        <p:txBody>
          <a:bodyPr wrap="square" rtlCol="0">
            <a:spAutoFit/>
          </a:bodyPr>
          <a:lstStyle/>
          <a:p>
            <a:pPr>
              <a:lnSpc>
                <a:spcPct val="90000"/>
              </a:lnSpc>
            </a:pPr>
            <a:r>
              <a:rPr lang="en-US" sz="1400" dirty="0"/>
              <a:t>Jan Pilja</a:t>
            </a:r>
          </a:p>
        </p:txBody>
      </p:sp>
      <p:pic>
        <p:nvPicPr>
          <p:cNvPr id="2050" name="Picture 2" descr="deepfake putin tiktok ~ wide putin tiktok filter ~ Путин Тикток - YouTube">
            <a:extLst>
              <a:ext uri="{FF2B5EF4-FFF2-40B4-BE49-F238E27FC236}">
                <a16:creationId xmlns:a16="http://schemas.microsoft.com/office/drawing/2014/main" id="{BD002796-6C70-597A-C5E5-FA8699B67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350" y="1276350"/>
            <a:ext cx="3269119" cy="18416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epfake President Zelensky calls on Ukraine to surrender, as TV station  hacked">
            <a:extLst>
              <a:ext uri="{FF2B5EF4-FFF2-40B4-BE49-F238E27FC236}">
                <a16:creationId xmlns:a16="http://schemas.microsoft.com/office/drawing/2014/main" id="{97C5298A-C737-865C-8024-5442D88C9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760" y="3209925"/>
            <a:ext cx="3358799" cy="1860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14D027-66C6-4650-EAA0-27FA5CCFB13B}"/>
              </a:ext>
            </a:extLst>
          </p:cNvPr>
          <p:cNvSpPr txBox="1"/>
          <p:nvPr/>
        </p:nvSpPr>
        <p:spPr>
          <a:xfrm>
            <a:off x="7286920" y="1687398"/>
            <a:ext cx="633507" cy="480131"/>
          </a:xfrm>
          <a:prstGeom prst="rect">
            <a:avLst/>
          </a:prstGeom>
          <a:noFill/>
        </p:spPr>
        <p:txBody>
          <a:bodyPr wrap="none" rtlCol="0">
            <a:spAutoFit/>
          </a:bodyPr>
          <a:lstStyle/>
          <a:p>
            <a:pPr>
              <a:lnSpc>
                <a:spcPct val="90000"/>
              </a:lnSpc>
            </a:pPr>
            <a:r>
              <a:rPr lang="en-US" sz="2800" dirty="0"/>
              <a:t>[3]</a:t>
            </a:r>
          </a:p>
        </p:txBody>
      </p:sp>
      <p:sp>
        <p:nvSpPr>
          <p:cNvPr id="7" name="TextBox 6">
            <a:extLst>
              <a:ext uri="{FF2B5EF4-FFF2-40B4-BE49-F238E27FC236}">
                <a16:creationId xmlns:a16="http://schemas.microsoft.com/office/drawing/2014/main" id="{8E7B3CAA-E1A6-30BB-5138-E9A719B1BADE}"/>
              </a:ext>
            </a:extLst>
          </p:cNvPr>
          <p:cNvSpPr txBox="1"/>
          <p:nvPr/>
        </p:nvSpPr>
        <p:spPr>
          <a:xfrm>
            <a:off x="4666268" y="4166647"/>
            <a:ext cx="633507" cy="480131"/>
          </a:xfrm>
          <a:prstGeom prst="rect">
            <a:avLst/>
          </a:prstGeom>
          <a:noFill/>
        </p:spPr>
        <p:txBody>
          <a:bodyPr wrap="none" rtlCol="0">
            <a:spAutoFit/>
          </a:bodyPr>
          <a:lstStyle/>
          <a:p>
            <a:pPr>
              <a:lnSpc>
                <a:spcPct val="90000"/>
              </a:lnSpc>
            </a:pPr>
            <a:r>
              <a:rPr lang="en-US" sz="2800" dirty="0"/>
              <a:t>[4]</a:t>
            </a:r>
          </a:p>
        </p:txBody>
      </p:sp>
    </p:spTree>
    <p:extLst>
      <p:ext uri="{BB962C8B-B14F-4D97-AF65-F5344CB8AC3E}">
        <p14:creationId xmlns:p14="http://schemas.microsoft.com/office/powerpoint/2010/main" val="2039430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[1]Adam Satariano, Paul </a:t>
            </a:r>
            <a:r>
              <a:rPr lang="en-US" dirty="0" err="1"/>
              <a:t>Mozur</a:t>
            </a:r>
            <a:r>
              <a:rPr lang="en-US" dirty="0"/>
              <a:t>, </a:t>
            </a:r>
            <a:r>
              <a:rPr lang="en-US" i="1" dirty="0"/>
              <a:t>The People onscreen Are Fake. The Disinformation Is Real, </a:t>
            </a:r>
            <a:r>
              <a:rPr lang="en-US" dirty="0"/>
              <a:t>(The New York Times, February 7, 2023), </a:t>
            </a:r>
            <a:r>
              <a:rPr lang="en-US" i="1" dirty="0">
                <a:hlinkClick r:id="rId3"/>
              </a:rPr>
              <a:t>https://www.nytimes.com/2023/02/07/technology/artificial-intelligence-training-deepfake.html</a:t>
            </a:r>
            <a:endParaRPr lang="en-US" i="1" dirty="0"/>
          </a:p>
          <a:p>
            <a:pPr marL="0" indent="0">
              <a:buNone/>
            </a:pPr>
            <a:r>
              <a:rPr lang="en-US" dirty="0"/>
              <a:t>[2] </a:t>
            </a:r>
            <a:r>
              <a:rPr lang="en-US" i="1" dirty="0"/>
              <a:t>You Won’t Believe What Obama Says In This Video!, </a:t>
            </a:r>
            <a:r>
              <a:rPr lang="en-US" dirty="0"/>
              <a:t>(</a:t>
            </a:r>
            <a:r>
              <a:rPr lang="en-US" dirty="0" err="1"/>
              <a:t>BuzzFeedVideo</a:t>
            </a:r>
            <a:r>
              <a:rPr lang="en-US" dirty="0"/>
              <a:t>, April 17, 2018), </a:t>
            </a:r>
            <a:r>
              <a:rPr lang="en-US" dirty="0">
                <a:hlinkClick r:id="rId4"/>
              </a:rPr>
              <a:t>https://www.youtube.com/watch?v=cQ54GDm1eL0</a:t>
            </a:r>
            <a:endParaRPr lang="en-US" dirty="0"/>
          </a:p>
          <a:p>
            <a:pPr marL="0" indent="0">
              <a:buNone/>
            </a:pPr>
            <a:r>
              <a:rPr lang="en-US" dirty="0"/>
              <a:t>[3] </a:t>
            </a:r>
            <a:r>
              <a:rPr lang="en-US" i="1" dirty="0"/>
              <a:t>deepfake </a:t>
            </a:r>
            <a:r>
              <a:rPr lang="en-US" i="1" dirty="0" err="1"/>
              <a:t>putin</a:t>
            </a:r>
            <a:r>
              <a:rPr lang="en-US" i="1" dirty="0"/>
              <a:t> </a:t>
            </a:r>
            <a:r>
              <a:rPr lang="en-US" i="1" dirty="0" err="1"/>
              <a:t>tiktok</a:t>
            </a:r>
            <a:r>
              <a:rPr lang="en-US" i="1" dirty="0"/>
              <a:t> ~ wide </a:t>
            </a:r>
            <a:r>
              <a:rPr lang="en-US" i="1" dirty="0" err="1"/>
              <a:t>putin</a:t>
            </a:r>
            <a:r>
              <a:rPr lang="en-US" i="1" dirty="0"/>
              <a:t> </a:t>
            </a:r>
            <a:r>
              <a:rPr lang="en-US" i="1" dirty="0" err="1"/>
              <a:t>tiktok</a:t>
            </a:r>
            <a:r>
              <a:rPr lang="en-US" i="1" dirty="0"/>
              <a:t> filter ~ </a:t>
            </a:r>
            <a:r>
              <a:rPr lang="az-Cyrl-AZ" i="1" dirty="0"/>
              <a:t>Путин Тикток</a:t>
            </a:r>
            <a:r>
              <a:rPr lang="en-US" i="1" dirty="0"/>
              <a:t>, </a:t>
            </a:r>
            <a:r>
              <a:rPr lang="en-US" dirty="0"/>
              <a:t>(Ironic Tok, April 18, 2021), </a:t>
            </a:r>
            <a:r>
              <a:rPr lang="en-US" dirty="0">
                <a:hlinkClick r:id="rId5"/>
              </a:rPr>
              <a:t>https://www.youtube.com/watch?v=nSn6Io3KCZo</a:t>
            </a:r>
            <a:endParaRPr lang="en-US" dirty="0"/>
          </a:p>
          <a:p>
            <a:pPr marL="0" indent="0">
              <a:buNone/>
            </a:pPr>
            <a:r>
              <a:rPr lang="en-US" dirty="0"/>
              <a:t>[4] Graham </a:t>
            </a:r>
            <a:r>
              <a:rPr lang="en-US" dirty="0" err="1"/>
              <a:t>Cluley</a:t>
            </a:r>
            <a:r>
              <a:rPr lang="en-US" dirty="0"/>
              <a:t> </a:t>
            </a:r>
            <a:r>
              <a:rPr lang="en-US" i="1" dirty="0"/>
              <a:t>Deepfake President Zelensky calls on Ukraine to surrender, as TV station hacked, </a:t>
            </a:r>
            <a:r>
              <a:rPr lang="en-US" dirty="0"/>
              <a:t>(Bitdefender, March 17, 2022), </a:t>
            </a:r>
            <a:r>
              <a:rPr lang="en-US" dirty="0">
                <a:hlinkClick r:id="rId6"/>
              </a:rPr>
              <a:t>https://www.bitdefender.com/blog/hotforsecurity/deepfake-president-zelensky-calls-on-ukraine-to-surrender-as-tv-station-hacked/</a:t>
            </a:r>
            <a:endParaRPr lang="en-US" i="1" dirty="0"/>
          </a:p>
          <a:p>
            <a:pPr marL="0" indent="0">
              <a:buNone/>
            </a:pPr>
            <a:r>
              <a:rPr lang="en-US" dirty="0"/>
              <a:t>[5] Meredith Somers, </a:t>
            </a:r>
            <a:r>
              <a:rPr lang="en-US" i="1" dirty="0"/>
              <a:t>Deepfakes, explained</a:t>
            </a:r>
            <a:r>
              <a:rPr lang="en-US" dirty="0"/>
              <a:t>, (MIT Management Sloan School, July 21, 2020), </a:t>
            </a:r>
            <a:r>
              <a:rPr lang="en-US" dirty="0">
                <a:hlinkClick r:id="rId7"/>
              </a:rPr>
              <a:t>https://</a:t>
            </a:r>
            <a:r>
              <a:rPr lang="en-US" dirty="0" err="1">
                <a:hlinkClick r:id="rId7"/>
              </a:rPr>
              <a:t>mitsloan.mit.edu</a:t>
            </a:r>
            <a:r>
              <a:rPr lang="en-US" dirty="0">
                <a:hlinkClick r:id="rId7"/>
              </a:rPr>
              <a:t>/ideas-made-to-matter/deepfakes-explained</a:t>
            </a:r>
            <a:endParaRPr lang="en-US" dirty="0"/>
          </a:p>
          <a:p>
            <a:pPr marL="0" indent="0">
              <a:buNone/>
            </a:pPr>
            <a:r>
              <a:rPr lang="en-US" dirty="0"/>
              <a: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a:extLst>
              <a:ext uri="{FF2B5EF4-FFF2-40B4-BE49-F238E27FC236}">
                <a16:creationId xmlns:a16="http://schemas.microsoft.com/office/drawing/2014/main" id="{B1D343A1-B1EB-DA99-A689-3A709CBB3E80}"/>
              </a:ext>
            </a:extLst>
          </p:cNvPr>
          <p:cNvSpPr txBox="1"/>
          <p:nvPr/>
        </p:nvSpPr>
        <p:spPr>
          <a:xfrm>
            <a:off x="8261953" y="438149"/>
            <a:ext cx="1139253" cy="286232"/>
          </a:xfrm>
          <a:prstGeom prst="rect">
            <a:avLst/>
          </a:prstGeom>
          <a:noFill/>
        </p:spPr>
        <p:txBody>
          <a:bodyPr wrap="square" rtlCol="0">
            <a:spAutoFit/>
          </a:bodyPr>
          <a:lstStyle/>
          <a:p>
            <a:pPr>
              <a:lnSpc>
                <a:spcPct val="90000"/>
              </a:lnSpc>
            </a:pPr>
            <a:r>
              <a:rPr lang="en-US" sz="1400" dirty="0"/>
              <a:t>Jan Pilja</a:t>
            </a:r>
          </a:p>
        </p:txBody>
      </p:sp>
    </p:spTree>
    <p:extLst>
      <p:ext uri="{BB962C8B-B14F-4D97-AF65-F5344CB8AC3E}">
        <p14:creationId xmlns:p14="http://schemas.microsoft.com/office/powerpoint/2010/main" val="823554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395925" y="1065228"/>
            <a:ext cx="4183145" cy="3931968"/>
          </a:xfrm>
        </p:spPr>
        <p:txBody>
          <a:bodyPr>
            <a:noAutofit/>
          </a:bodyPr>
          <a:lstStyle/>
          <a:p>
            <a:r>
              <a:rPr lang="en-US" sz="1100" dirty="0"/>
              <a:t>pp. 110 </a:t>
            </a:r>
            <a:r>
              <a:rPr lang="en-US" sz="1100" b="1" dirty="0"/>
              <a:t>First e-games 1972 at Stanford </a:t>
            </a:r>
            <a:r>
              <a:rPr lang="en-US" sz="1100" dirty="0"/>
              <a:t>[1]. Has Twitch viewership gone up since the start of the COVID pandemic?</a:t>
            </a:r>
          </a:p>
          <a:p>
            <a:r>
              <a:rPr lang="en-US" sz="1100" dirty="0"/>
              <a:t>pp. 111 What powers the cell phones and towers? “everyday tasks” not apparent from image.</a:t>
            </a:r>
          </a:p>
          <a:p>
            <a:r>
              <a:rPr lang="en-US" sz="1100" dirty="0"/>
              <a:t>pp. 113 Ann did not force people to complain.</a:t>
            </a:r>
          </a:p>
          <a:p>
            <a:r>
              <a:rPr lang="en-US" sz="1100" dirty="0"/>
              <a:t>pp. 114 Does Kantian analysis agree?</a:t>
            </a:r>
          </a:p>
          <a:p>
            <a:r>
              <a:rPr lang="en-US" sz="1100" dirty="0"/>
              <a:t>pp. 117 9% # transactions or $$? Wikipedia critics source from </a:t>
            </a:r>
            <a:r>
              <a:rPr lang="en-US" sz="1100" b="1" dirty="0"/>
              <a:t>2005</a:t>
            </a:r>
            <a:r>
              <a:rPr lang="en-US" sz="1100" dirty="0"/>
              <a:t>, is quality still in question?</a:t>
            </a:r>
          </a:p>
          <a:p>
            <a:r>
              <a:rPr lang="en-US" sz="1100" dirty="0"/>
              <a:t>pp. 118 MOOC source from 2012, now?</a:t>
            </a:r>
          </a:p>
          <a:p>
            <a:r>
              <a:rPr lang="en-US" sz="1100" dirty="0"/>
              <a:t>pp. 122 Macedonian is nice addition to new edition</a:t>
            </a:r>
          </a:p>
          <a:p>
            <a:r>
              <a:rPr lang="en-US" sz="1100" dirty="0"/>
              <a:t>pp. 123 “may have” = weak conclusion. Who funded studies?</a:t>
            </a:r>
          </a:p>
          <a:p>
            <a:r>
              <a:rPr lang="en-US" sz="1100" dirty="0"/>
              <a:t>pp. 124 Easier consolidation of newspapers.  Advertisers switching away from newspaper source from 2014.</a:t>
            </a:r>
          </a:p>
          <a:p>
            <a:r>
              <a:rPr lang="en-US" sz="1100" dirty="0"/>
              <a:t>pp. 126 Search engines link deeper than home page</a:t>
            </a:r>
          </a:p>
          <a:p>
            <a:r>
              <a:rPr lang="en-US" sz="1100" dirty="0"/>
              <a:t>pp. 127 Any US agencies employing this many people?</a:t>
            </a:r>
          </a:p>
        </p:txBody>
      </p:sp>
      <p:sp>
        <p:nvSpPr>
          <p:cNvPr id="11" name="Content Placeholder 10"/>
          <p:cNvSpPr>
            <a:spLocks noGrp="1"/>
          </p:cNvSpPr>
          <p:nvPr>
            <p:ph sz="half" idx="2"/>
          </p:nvPr>
        </p:nvSpPr>
        <p:spPr>
          <a:xfrm>
            <a:off x="4593209" y="1065228"/>
            <a:ext cx="4183145" cy="3931968"/>
          </a:xfrm>
        </p:spPr>
        <p:txBody>
          <a:bodyPr>
            <a:noAutofit/>
          </a:bodyPr>
          <a:lstStyle/>
          <a:p>
            <a:r>
              <a:rPr lang="en-US" sz="1100" dirty="0"/>
              <a:t>pp. 131 Adult bookstores lowering property values source?</a:t>
            </a:r>
          </a:p>
          <a:p>
            <a:r>
              <a:rPr lang="en-US" sz="1100" dirty="0"/>
              <a:t>pp. 135 “texted… images”</a:t>
            </a:r>
          </a:p>
          <a:p>
            <a:r>
              <a:rPr lang="en-US" sz="1100" dirty="0"/>
              <a:t>pp. 136 Stating people searching did not consent to material being blocked makes more sense.</a:t>
            </a:r>
          </a:p>
          <a:p>
            <a:r>
              <a:rPr lang="en-US" sz="1100" dirty="0"/>
              <a:t>pp. 138 sexting examples all from 2009?</a:t>
            </a:r>
          </a:p>
          <a:p>
            <a:r>
              <a:rPr lang="en-US" sz="1100" dirty="0"/>
              <a:t>pp. 140 College students still as likely? 2013 source</a:t>
            </a:r>
          </a:p>
          <a:p>
            <a:r>
              <a:rPr lang="en-US" sz="1100" dirty="0"/>
              <a:t>pp. 141 Do mobile plans still charge for text messages?</a:t>
            </a:r>
          </a:p>
          <a:p>
            <a:r>
              <a:rPr lang="en-US" sz="1100" dirty="0"/>
              <a:t>pp. 146 Hunter Moore convictions seem unrelated to “Anyone Up?” site.</a:t>
            </a:r>
          </a:p>
          <a:p>
            <a:r>
              <a:rPr lang="en-US" sz="1100" dirty="0"/>
              <a:t>pp. 153 See: </a:t>
            </a:r>
            <a:r>
              <a:rPr lang="en-US" sz="1100" b="1" dirty="0">
                <a:hlinkClick r:id="rId3"/>
              </a:rPr>
              <a:t>http://en.wikipedia.org/wiki/Wikipedia:Citing_Wikipedia</a:t>
            </a:r>
            <a:r>
              <a:rPr lang="en-US" sz="1100" b="1" dirty="0"/>
              <a:t> </a:t>
            </a:r>
          </a:p>
          <a:p>
            <a:r>
              <a:rPr lang="en-US" sz="1100" dirty="0"/>
              <a:t>pp. 154 Question 40 same as 46</a:t>
            </a:r>
          </a:p>
          <a:p>
            <a:r>
              <a:rPr lang="en-US" sz="1100" dirty="0"/>
              <a:t>Questions I liked: 17, 43</a:t>
            </a:r>
          </a:p>
          <a:p>
            <a:r>
              <a:rPr lang="en-US" sz="1100" dirty="0"/>
              <a:t>Interview nice update</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39984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9" name="Action Button: Movie 8">
            <a:hlinkClick r:id="rId3" highlightClick="1"/>
            <a:extLst>
              <a:ext uri="{FF2B5EF4-FFF2-40B4-BE49-F238E27FC236}">
                <a16:creationId xmlns:a16="http://schemas.microsoft.com/office/drawing/2014/main" id="{213B5DED-C16C-6E40-AAAE-E347172CC42F}"/>
              </a:ext>
            </a:extLst>
          </p:cNvPr>
          <p:cNvSpPr/>
          <p:nvPr/>
        </p:nvSpPr>
        <p:spPr>
          <a:xfrm>
            <a:off x="4220972" y="466671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7</a:t>
            </a:fld>
            <a:endParaRPr lang="en-US"/>
          </a:p>
        </p:txBody>
      </p:sp>
      <p:pic>
        <p:nvPicPr>
          <p:cNvPr id="10" name="Picture 2" descr="This Video Will Make You Angry - YouTube">
            <a:hlinkClick r:id="rId3"/>
            <a:extLst>
              <a:ext uri="{FF2B5EF4-FFF2-40B4-BE49-F238E27FC236}">
                <a16:creationId xmlns:a16="http://schemas.microsoft.com/office/drawing/2014/main" id="{E1F4F1E4-F403-EE4E-9C88-987DD7242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735" y="4075451"/>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1.16 Happiness!</a:t>
            </a:r>
          </a:p>
          <a:p>
            <a:pPr lvl="2"/>
            <a:r>
              <a:rPr lang="en-US" dirty="0"/>
              <a:t>1-3 scale with 1 = everyone getting their first pick</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3465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109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43688</TotalTime>
  <Words>4328</Words>
  <Application>Microsoft Macintosh PowerPoint</Application>
  <PresentationFormat>On-screen Show (16:9)</PresentationFormat>
  <Paragraphs>418</Paragraphs>
  <Slides>33</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__tiempos_b6f14e</vt:lpstr>
      <vt:lpstr>Arial</vt:lpstr>
      <vt:lpstr>Calibri</vt:lpstr>
      <vt:lpstr>Cambria</vt:lpstr>
      <vt:lpstr>Segoe UI</vt:lpstr>
      <vt:lpstr>Red Radial 16x9</vt:lpstr>
      <vt:lpstr>Class 4 Freedom Of Speech</vt:lpstr>
      <vt:lpstr>what works well REmotely With Zoom</vt:lpstr>
      <vt:lpstr>Overview</vt:lpstr>
      <vt:lpstr>PowerPoint Presentation</vt:lpstr>
      <vt:lpstr>My Reading Notes</vt:lpstr>
      <vt:lpstr>Group Quiz</vt:lpstr>
      <vt:lpstr>Overview</vt:lpstr>
      <vt:lpstr>Assignment</vt:lpstr>
      <vt:lpstr>Overview</vt:lpstr>
      <vt:lpstr>Virtual Reality’s  Personal Social Impact</vt:lpstr>
      <vt:lpstr>What is the impact of using virtual reality to supplement physical social interactions?</vt:lpstr>
      <vt:lpstr>The impact is positive  as a backup to physical socialization</vt:lpstr>
      <vt:lpstr>Step-up</vt:lpstr>
      <vt:lpstr>Opportunity</vt:lpstr>
      <vt:lpstr>Statistics</vt:lpstr>
      <vt:lpstr>Statistics</vt:lpstr>
      <vt:lpstr>Diversity as a side note [6,4] </vt:lpstr>
      <vt:lpstr>References</vt:lpstr>
      <vt:lpstr>Social Media Divides</vt:lpstr>
      <vt:lpstr>Social Media was developed to connect people it hasn’t worked out, and its ended up keeping people apart…</vt:lpstr>
      <vt:lpstr>Misinformation and polarization</vt:lpstr>
      <vt:lpstr>Rise of Social Media platforms</vt:lpstr>
      <vt:lpstr>Spread of misinformation</vt:lpstr>
      <vt:lpstr>polarization and social fragmentation</vt:lpstr>
      <vt:lpstr>how to stay informed within society</vt:lpstr>
      <vt:lpstr>References</vt:lpstr>
      <vt:lpstr>Can we trust what we see?: Deep fakes and media credibility</vt:lpstr>
      <vt:lpstr>deep Fakes</vt:lpstr>
      <vt:lpstr>WHAT DOES THIS MEAN FOR NEWS/MEDIA OUTLETS?</vt:lpstr>
      <vt:lpstr>Threat from other Nations</vt:lpstr>
      <vt:lpstr>Can we trust what we see?</vt:lpstr>
      <vt:lpstr>References</vt:lpstr>
      <vt:lpstr>Class 4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389</cp:revision>
  <dcterms:created xsi:type="dcterms:W3CDTF">2014-08-25T02:19:16Z</dcterms:created>
  <dcterms:modified xsi:type="dcterms:W3CDTF">2024-03-22T22:07:14Z</dcterms:modified>
</cp:coreProperties>
</file>