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259" r:id="rId3"/>
    <p:sldId id="318" r:id="rId4"/>
    <p:sldId id="261" r:id="rId5"/>
    <p:sldId id="264" r:id="rId6"/>
    <p:sldId id="277" r:id="rId7"/>
    <p:sldId id="283" r:id="rId8"/>
    <p:sldId id="317" r:id="rId9"/>
    <p:sldId id="267" r:id="rId10"/>
    <p:sldId id="278" r:id="rId11"/>
    <p:sldId id="270" r:id="rId12"/>
    <p:sldId id="271" r:id="rId13"/>
    <p:sldId id="334" r:id="rId14"/>
    <p:sldId id="276" r:id="rId15"/>
    <p:sldId id="279" r:id="rId16"/>
    <p:sldId id="273" r:id="rId17"/>
    <p:sldId id="281" r:id="rId18"/>
    <p:sldId id="274" r:id="rId19"/>
    <p:sldId id="282" r:id="rId20"/>
    <p:sldId id="280" r:id="rId21"/>
    <p:sldId id="316" r:id="rId22"/>
    <p:sldId id="269" r:id="rId23"/>
    <p:sldId id="315"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6" autoAdjust="0"/>
    <p:restoredTop sz="81484" autoAdjust="0"/>
  </p:normalViewPr>
  <p:slideViewPr>
    <p:cSldViewPr snapToGrid="0" snapToObjects="1">
      <p:cViewPr varScale="1">
        <p:scale>
          <a:sx n="162" d="100"/>
          <a:sy n="162" d="100"/>
        </p:scale>
        <p:origin x="1304" y="18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3/14/24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3/14/24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(2014)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(2015)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 Bottom Line Up Front (BLUF)</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 example of using data to back a statement:</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From the transition of tangible assets to intangible, i.e.. intellectual property assets we can see today’s global economy is highly dependent on IP and the laws governing its protection.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Note how the 5 largest companies also changed to those who’s main product or business model relies heavily on IP. </a:t>
            </a:r>
            <a:br>
              <a:rPr lang="en-US" dirty="0">
                <a:latin typeface="Arial" charset="0"/>
                <a:ea typeface="ＭＳ Ｐゴシック" charset="-128"/>
                <a:cs typeface="ＭＳ Ｐゴシック" charset="-128"/>
              </a:rPr>
            </a:b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Look into Apple’s split between tangible and IP assets since they do have a very successful manufacturing and physical product base.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a:t>
            </a:r>
            <a:r>
              <a:rPr lang="en-US" dirty="0"/>
              <a:t>In the 1995 section there is a company labeled "</a:t>
            </a:r>
            <a:r>
              <a:rPr lang="en-US" dirty="0" err="1"/>
              <a:t>Attria</a:t>
            </a:r>
            <a:r>
              <a:rPr lang="en-US" dirty="0"/>
              <a:t>," no company of this size, at that time. I believe it is a misspelled reference to the Altria Group, a tobacco conglomerate formerly known as Phillip Morris. Although this is anachronistic as Altria as a brand name did not begin public rollout until 2001. (contributed by Nathan Smith, 2023)</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[1] AON report: 2019 Intangible Assets Financial Statement Impact Comparison Report</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Sponsored by </a:t>
            </a:r>
            <a:r>
              <a:rPr lang="en-US" sz="1200" kern="1200" dirty="0" err="1">
                <a:solidFill>
                  <a:schemeClr val="tx1"/>
                </a:solidFill>
                <a:effectLst/>
                <a:latin typeface="+mn-lt"/>
                <a:ea typeface="+mn-ea"/>
                <a:cs typeface="+mn-cs"/>
              </a:rPr>
              <a:t>AonIndependently</a:t>
            </a:r>
            <a:r>
              <a:rPr lang="en-US" sz="1200" kern="1200" dirty="0">
                <a:solidFill>
                  <a:schemeClr val="tx1"/>
                </a:solidFill>
                <a:effectLst/>
                <a:latin typeface="+mn-lt"/>
                <a:ea typeface="+mn-ea"/>
                <a:cs typeface="+mn-cs"/>
              </a:rPr>
              <a:t> conducted by </a:t>
            </a:r>
            <a:r>
              <a:rPr lang="en-US" sz="1200" kern="1200" dirty="0" err="1">
                <a:solidFill>
                  <a:schemeClr val="tx1"/>
                </a:solidFill>
                <a:effectLst/>
                <a:latin typeface="+mn-lt"/>
                <a:ea typeface="+mn-ea"/>
                <a:cs typeface="+mn-cs"/>
              </a:rPr>
              <a:t>Ponemon</a:t>
            </a:r>
            <a:r>
              <a:rPr lang="en-US" sz="1200" kern="1200" dirty="0">
                <a:solidFill>
                  <a:schemeClr val="tx1"/>
                </a:solidFill>
                <a:effectLst/>
                <a:latin typeface="+mn-lt"/>
                <a:ea typeface="+mn-ea"/>
                <a:cs typeface="+mn-cs"/>
              </a:rPr>
              <a:t> Institute </a:t>
            </a:r>
            <a:r>
              <a:rPr lang="en-US" sz="1200" kern="1200" dirty="0" err="1">
                <a:solidFill>
                  <a:schemeClr val="tx1"/>
                </a:solidFill>
                <a:effectLst/>
                <a:latin typeface="+mn-lt"/>
                <a:ea typeface="+mn-ea"/>
                <a:cs typeface="+mn-cs"/>
              </a:rPr>
              <a:t>LLCPublication</a:t>
            </a:r>
            <a:r>
              <a:rPr lang="en-US" sz="1200" kern="1200" dirty="0">
                <a:solidFill>
                  <a:schemeClr val="tx1"/>
                </a:solidFill>
                <a:effectLst/>
                <a:latin typeface="+mn-lt"/>
                <a:ea typeface="+mn-ea"/>
                <a:cs typeface="+mn-cs"/>
              </a:rPr>
              <a:t> Date: April 2019</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www.aon.com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getmedia</a:t>
            </a:r>
            <a:r>
              <a:rPr lang="en-US" sz="1200" kern="1200" dirty="0">
                <a:solidFill>
                  <a:schemeClr val="tx1"/>
                </a:solidFill>
                <a:effectLst/>
                <a:latin typeface="+mn-lt"/>
                <a:ea typeface="+mn-ea"/>
                <a:cs typeface="+mn-cs"/>
              </a:rPr>
              <a:t>/60fbb49a-c7a5-4027-ba98-0553b29dc89f/Ponemon-Report-V24.aspx </a:t>
            </a:r>
          </a:p>
          <a:p>
            <a:pPr eaLnBrk="1" hangingPunct="1"/>
            <a:r>
              <a:rPr lang="en-US" sz="1200" kern="1200" dirty="0">
                <a:solidFill>
                  <a:schemeClr val="tx1"/>
                </a:solidFill>
                <a:effectLst/>
                <a:latin typeface="+mn-lt"/>
                <a:ea typeface="+mn-ea"/>
                <a:cs typeface="+mn-cs"/>
              </a:rPr>
              <a:t>Last accessed 2021-09-10</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66554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/visualizations/rhetological-fallacies/</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a:t>
            </a:r>
            <a:r>
              <a:rPr lang="en-US" b="0" dirty="0"/>
              <a:t>Dyn</a:t>
            </a:r>
            <a:r>
              <a:rPr lang="en-US" dirty="0"/>
              <a:t>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r>
              <a:rPr lang="en-US" dirty="0"/>
              <a:t> (TODO get author and publish date)</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get primary source for conflation below</a:t>
            </a: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How did Movie Discussion Board go?</a:t>
            </a:r>
          </a:p>
          <a:p>
            <a:pPr marL="171450" indent="-171450" eaLnBrk="1" hangingPunct="1">
              <a:buFont typeface="Arial"/>
              <a:buChar char="•"/>
            </a:pPr>
            <a:r>
              <a:rPr lang="en-US" dirty="0">
                <a:latin typeface="Arial" charset="0"/>
                <a:ea typeface="ＭＳ Ｐゴシック" charset="-128"/>
                <a:cs typeface="ＭＳ Ｐゴシック" charset="-128"/>
              </a:rPr>
              <a:t>How are Individual Presentation ideas coming along?</a:t>
            </a:r>
          </a:p>
          <a:p>
            <a:pPr marL="171450" indent="-171450" eaLnBrk="1" hangingPunct="1">
              <a:buFont typeface="Arial"/>
              <a:buChar char="•"/>
            </a:pPr>
            <a:r>
              <a:rPr lang="en-US" dirty="0">
                <a:latin typeface="Arial" charset="0"/>
                <a:ea typeface="ＭＳ Ｐゴシック" charset="-128"/>
                <a:cs typeface="ＭＳ Ｐゴシック" charset="-128"/>
              </a:rPr>
              <a:t>Might help to have assignment slide showing</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Ask if Appendix B should be moved to the next class.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 expectations on Syllabus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60127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Motorola, “A Legacy of Innovation: Timeline of Motorola history since 1928”, Accessed 2021-03-30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2016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Answers[1]: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0" lvl="0" indent="0">
              <a:buNone/>
            </a:pPr>
            <a:endParaRPr lang="en-US" dirty="0"/>
          </a:p>
          <a:p>
            <a:pPr marL="0" lvl="0" indent="0">
              <a:buNone/>
            </a:pPr>
            <a:r>
              <a:rPr lang="en-US" dirty="0"/>
              <a:t>[1] Council of Writing Program Administrators, “Defining and Avoiding Plagiarism: The WPA Statement on Best Practices.” January 2003. </a:t>
            </a:r>
            <a:r>
              <a:rPr lang="en-US" dirty="0" err="1"/>
              <a:t>www.wpacouncil.org</a:t>
            </a:r>
            <a:r>
              <a:rPr lang="en-US" dirty="0"/>
              <a:t> (last accessed 2021-08-31)</a:t>
            </a:r>
          </a:p>
          <a:p>
            <a:pPr marL="0" lvl="0" indent="0">
              <a:buNone/>
            </a:pPr>
            <a:r>
              <a:rPr lang="en-US" dirty="0"/>
              <a:t>[1] Michael J. Quinn, Ethics for the Information Age (</a:t>
            </a:r>
            <a:r>
              <a:rPr lang="en-US" dirty="0" err="1"/>
              <a:t>Eigth</a:t>
            </a:r>
            <a:r>
              <a:rPr lang="en-US" dirty="0"/>
              <a:t> Edition, Addison-Wesley, 2020), Appendix A</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0612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Review </a:t>
            </a:r>
            <a:r>
              <a:rPr lang="en-US" baseline="0" dirty="0">
                <a:latin typeface="Arial" charset="0"/>
                <a:ea typeface="ＭＳ Ｐゴシック" charset="-128"/>
                <a:cs typeface="ＭＳ Ｐゴシック" charset="-128"/>
              </a:rPr>
              <a:t>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formationisbeautiful.net/visualizations/rhetological-fallaci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iki.wpi.edu/cs3043/Timeline" TargetMode="External"/><Relationship Id="rId5" Type="http://schemas.openxmlformats.org/officeDocument/2006/relationships/hyperlink" Target="https://socialimps.keithpray.net/assignments/references/" TargetMode="External"/><Relationship Id="rId4" Type="http://schemas.openxmlformats.org/officeDocument/2006/relationships/hyperlink" Target="http://socialimps.keithpray.net/assignments/paper-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2024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41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2024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927362" y="386206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927362" y="4459665"/>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 name="Picture 4" descr="https://img.youtube.com/vi/8Gv0H-vPoDc/hqdefault.jpg">
            <a:hlinkClick r:id="rId4"/>
            <a:extLst>
              <a:ext uri="{FF2B5EF4-FFF2-40B4-BE49-F238E27FC236}">
                <a16:creationId xmlns:a16="http://schemas.microsoft.com/office/drawing/2014/main" id="{DA572E26-3A96-3545-9CC3-A935E1F316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487" b="12853"/>
          <a:stretch/>
        </p:blipFill>
        <p:spPr bwMode="auto">
          <a:xfrm>
            <a:off x="0" y="3761466"/>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Video for what orwellian really means">
            <a:hlinkClick r:id="rId5"/>
            <a:extLst>
              <a:ext uri="{FF2B5EF4-FFF2-40B4-BE49-F238E27FC236}">
                <a16:creationId xmlns:a16="http://schemas.microsoft.com/office/drawing/2014/main" id="{53D7EBFE-2C71-A44D-B56F-6D5F4F10F0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229" b="15086"/>
          <a:stretch/>
        </p:blipFill>
        <p:spPr bwMode="auto">
          <a:xfrm>
            <a:off x="0" y="4370614"/>
            <a:ext cx="914400" cy="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a:p>
            <a:endParaRPr lang="en-US" dirty="0"/>
          </a:p>
          <a:p>
            <a:r>
              <a:rPr lang="en-US" dirty="0"/>
              <a:t>For our 1 page papers it is easiest to start with conclusion:</a:t>
            </a:r>
            <a:br>
              <a:rPr lang="en-US" dirty="0"/>
            </a:br>
            <a:r>
              <a:rPr lang="en-US" dirty="0"/>
              <a:t>Bottom Line Up Front (BLUF)</a:t>
            </a:r>
          </a:p>
        </p:txBody>
      </p:sp>
      <p:sp>
        <p:nvSpPr>
          <p:cNvPr id="4" name="Content Placeholder 3"/>
          <p:cNvSpPr>
            <a:spLocks noGrp="1"/>
          </p:cNvSpPr>
          <p:nvPr>
            <p:ph sz="half" idx="2"/>
          </p:nvPr>
        </p:nvSpPr>
        <p:spPr/>
        <p:txBody>
          <a:bodyPr>
            <a:normAutofit fontScale="92500" lnSpcReduction="10000"/>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9814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2024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530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8D2C-1691-9E49-8FBE-A0CBE5439354}"/>
              </a:ext>
            </a:extLst>
          </p:cNvPr>
          <p:cNvSpPr>
            <a:spLocks noGrp="1"/>
          </p:cNvSpPr>
          <p:nvPr>
            <p:ph type="title"/>
          </p:nvPr>
        </p:nvSpPr>
        <p:spPr/>
        <p:txBody>
          <a:bodyPr/>
          <a:lstStyle/>
          <a:p>
            <a:r>
              <a:rPr lang="en-US" dirty="0"/>
              <a:t>IP Protection Is Important To Our Economy</a:t>
            </a:r>
          </a:p>
        </p:txBody>
      </p:sp>
      <p:sp>
        <p:nvSpPr>
          <p:cNvPr id="4" name="Footer Placeholder 3">
            <a:extLst>
              <a:ext uri="{FF2B5EF4-FFF2-40B4-BE49-F238E27FC236}">
                <a16:creationId xmlns:a16="http://schemas.microsoft.com/office/drawing/2014/main" id="{1A2DD580-BDE3-9347-9A0C-D1CB646C394D}"/>
              </a:ext>
            </a:extLst>
          </p:cNvPr>
          <p:cNvSpPr>
            <a:spLocks noGrp="1"/>
          </p:cNvSpPr>
          <p:nvPr>
            <p:ph type="ftr" sz="quarter" idx="11"/>
          </p:nvPr>
        </p:nvSpPr>
        <p:spPr/>
        <p:txBody>
          <a:bodyPr/>
          <a:lstStyle/>
          <a:p>
            <a:r>
              <a:rPr lang="sk-SK"/>
              <a:t>© 2024 Keith A. Pray</a:t>
            </a:r>
            <a:endParaRPr lang="en-US"/>
          </a:p>
        </p:txBody>
      </p:sp>
      <p:pic>
        <p:nvPicPr>
          <p:cNvPr id="6" name="Picture 5">
            <a:extLst>
              <a:ext uri="{FF2B5EF4-FFF2-40B4-BE49-F238E27FC236}">
                <a16:creationId xmlns:a16="http://schemas.microsoft.com/office/drawing/2014/main" id="{C2007084-0579-5341-937C-361E2ECEC590}"/>
              </a:ext>
            </a:extLst>
          </p:cNvPr>
          <p:cNvPicPr>
            <a:picLocks noChangeAspect="1"/>
          </p:cNvPicPr>
          <p:nvPr/>
        </p:nvPicPr>
        <p:blipFill>
          <a:blip r:embed="rId3"/>
          <a:stretch>
            <a:fillRect/>
          </a:stretch>
        </p:blipFill>
        <p:spPr>
          <a:xfrm>
            <a:off x="829267" y="1009222"/>
            <a:ext cx="7485467" cy="3850454"/>
          </a:xfrm>
          <a:prstGeom prst="rect">
            <a:avLst/>
          </a:prstGeom>
        </p:spPr>
      </p:pic>
      <p:sp>
        <p:nvSpPr>
          <p:cNvPr id="7" name="TextBox 6">
            <a:extLst>
              <a:ext uri="{FF2B5EF4-FFF2-40B4-BE49-F238E27FC236}">
                <a16:creationId xmlns:a16="http://schemas.microsoft.com/office/drawing/2014/main" id="{495332D1-753C-8148-9EB0-95C6345E27C1}"/>
              </a:ext>
            </a:extLst>
          </p:cNvPr>
          <p:cNvSpPr txBox="1"/>
          <p:nvPr/>
        </p:nvSpPr>
        <p:spPr>
          <a:xfrm>
            <a:off x="1544697" y="4826380"/>
            <a:ext cx="6054606" cy="286232"/>
          </a:xfrm>
          <a:prstGeom prst="rect">
            <a:avLst/>
          </a:prstGeom>
          <a:noFill/>
        </p:spPr>
        <p:txBody>
          <a:bodyPr wrap="none" rtlCol="0">
            <a:spAutoFit/>
          </a:bodyPr>
          <a:lstStyle/>
          <a:p>
            <a:pPr>
              <a:lnSpc>
                <a:spcPct val="90000"/>
              </a:lnSpc>
            </a:pPr>
            <a:r>
              <a:rPr lang="en-US" sz="1400" dirty="0">
                <a:latin typeface="Arial" charset="0"/>
                <a:ea typeface="ＭＳ Ｐゴシック" charset="-128"/>
                <a:cs typeface="ＭＳ Ｐゴシック" charset="-128"/>
              </a:rPr>
              <a:t>2019 Intangible Assets Financial Statement Impact Comparison Report [1]</a:t>
            </a:r>
            <a:endParaRPr lang="en-US" sz="1400" dirty="0"/>
          </a:p>
        </p:txBody>
      </p:sp>
    </p:spTree>
    <p:extLst>
      <p:ext uri="{BB962C8B-B14F-4D97-AF65-F5344CB8AC3E}">
        <p14:creationId xmlns:p14="http://schemas.microsoft.com/office/powerpoint/2010/main" val="378383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baddie might use computers to steal. Therefore we should outlaw computers.”</a:t>
            </a:r>
          </a:p>
        </p:txBody>
      </p:sp>
      <p:sp>
        <p:nvSpPr>
          <p:cNvPr id="5" name="Footer Placeholder 4"/>
          <p:cNvSpPr>
            <a:spLocks noGrp="1"/>
          </p:cNvSpPr>
          <p:nvPr>
            <p:ph type="ftr" sz="quarter" idx="11"/>
          </p:nvPr>
        </p:nvSpPr>
        <p:spPr/>
        <p:txBody>
          <a:bodyPr/>
          <a:lstStyle/>
          <a:p>
            <a:r>
              <a:rPr lang="sk-SK"/>
              <a:t>© 2024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Tree>
    <p:extLst>
      <p:ext uri="{BB962C8B-B14F-4D97-AF65-F5344CB8AC3E}">
        <p14:creationId xmlns:p14="http://schemas.microsoft.com/office/powerpoint/2010/main" val="25577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be sloppy and never work.”</a:t>
            </a:r>
          </a:p>
        </p:txBody>
      </p:sp>
      <p:sp>
        <p:nvSpPr>
          <p:cNvPr id="5" name="Footer Placeholder 4"/>
          <p:cNvSpPr>
            <a:spLocks noGrp="1"/>
          </p:cNvSpPr>
          <p:nvPr>
            <p:ph type="ftr" sz="quarter" idx="11"/>
          </p:nvPr>
        </p:nvSpPr>
        <p:spPr/>
        <p:txBody>
          <a:bodyPr/>
          <a:lstStyle/>
          <a:p>
            <a:r>
              <a:rPr lang="sk-SK"/>
              <a:t>© 2024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Tree>
    <p:extLst>
      <p:ext uri="{BB962C8B-B14F-4D97-AF65-F5344CB8AC3E}">
        <p14:creationId xmlns:p14="http://schemas.microsoft.com/office/powerpoint/2010/main" val="283550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Faulty/Hasty Generalization</a:t>
            </a:r>
          </a:p>
          <a:p>
            <a:pPr lvl="1"/>
            <a:r>
              <a:rPr lang="en-US" dirty="0"/>
              <a:t>“Many programming languages such as C, C++, and Java are statically typed. Scheme is a programming language so it is statically typed too.”</a:t>
            </a:r>
          </a:p>
        </p:txBody>
      </p:sp>
      <p:sp>
        <p:nvSpPr>
          <p:cNvPr id="5" name="Footer Placeholder 4"/>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71052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Tree>
    <p:extLst>
      <p:ext uri="{BB962C8B-B14F-4D97-AF65-F5344CB8AC3E}">
        <p14:creationId xmlns:p14="http://schemas.microsoft.com/office/powerpoint/2010/main" val="17197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lnSpcReduction="10000"/>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over 150 years old.”</a:t>
            </a:r>
          </a:p>
          <a:p>
            <a:endParaRPr lang="en-US" dirty="0"/>
          </a:p>
          <a:p>
            <a:r>
              <a:rPr lang="en-US" dirty="0"/>
              <a:t>Appeal To The People</a:t>
            </a:r>
          </a:p>
          <a:p>
            <a:pPr lvl="1"/>
            <a:r>
              <a:rPr lang="en-US" dirty="0"/>
              <a:t>Argumentum ad Populum</a:t>
            </a:r>
          </a:p>
          <a:p>
            <a:pPr lvl="1"/>
            <a:r>
              <a:rPr lang="en-US" dirty="0"/>
              <a:t>Bandwagon Fallacy</a:t>
            </a:r>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lnSpcReduction="10000"/>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79861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Fallacy of Equivocation</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2024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Tree>
    <p:extLst>
      <p:ext uri="{BB962C8B-B14F-4D97-AF65-F5344CB8AC3E}">
        <p14:creationId xmlns:p14="http://schemas.microsoft.com/office/powerpoint/2010/main" val="145351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8333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a:xfrm>
            <a:off x="685800" y="1352551"/>
            <a:ext cx="3733800" cy="3352800"/>
          </a:xfrm>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a:xfrm>
            <a:off x="4724400" y="1352551"/>
            <a:ext cx="3733800" cy="3352800"/>
          </a:xfrm>
        </p:spPr>
        <p:txBody>
          <a:bodyPr>
            <a:normAutofit/>
          </a:bodyPr>
          <a:lstStyle/>
          <a:p>
            <a:pPr marL="0" indent="0">
              <a:buNone/>
            </a:pPr>
            <a:r>
              <a:rPr lang="en-US" dirty="0"/>
              <a:t>There are many more…</a:t>
            </a:r>
          </a:p>
          <a:p>
            <a:pPr marL="0" indent="0">
              <a:buNone/>
            </a:pPr>
            <a:r>
              <a:rPr lang="en-US" dirty="0"/>
              <a:t>A nice source:</a:t>
            </a:r>
          </a:p>
          <a:p>
            <a:pPr marL="0" indent="0">
              <a:buNone/>
            </a:pPr>
            <a:r>
              <a:rPr lang="en-US" dirty="0">
                <a:hlinkClick r:id="rId3"/>
              </a:rPr>
              <a:t>http://www.informationisbeautiful.net/visualizations/rhetological-fallacies/</a:t>
            </a:r>
            <a:r>
              <a:rPr lang="en-US" dirty="0"/>
              <a:t> </a:t>
            </a:r>
          </a:p>
          <a:p>
            <a:pPr marL="0" indent="0">
              <a:buNone/>
            </a:pPr>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350166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2024 Keith A. Pray</a:t>
            </a:r>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37308" y="511863"/>
            <a:ext cx="7879879" cy="4485587"/>
            <a:chOff x="-32871" y="1378485"/>
            <a:chExt cx="692609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p:spPr>
        </p:pic>
        <p:grpSp>
          <p:nvGrpSpPr>
            <p:cNvPr id="18" name="Group 17">
              <a:extLst>
                <a:ext uri="{FF2B5EF4-FFF2-40B4-BE49-F238E27FC236}">
                  <a16:creationId xmlns:a16="http://schemas.microsoft.com/office/drawing/2014/main" id="{AD1DF7CE-BCC5-B242-913D-00D373F9DA7A}"/>
                </a:ext>
              </a:extLst>
            </p:cNvPr>
            <p:cNvGrpSpPr/>
            <p:nvPr/>
          </p:nvGrpSpPr>
          <p:grpSpPr>
            <a:xfrm>
              <a:off x="-32871" y="1378485"/>
              <a:ext cx="6926094" cy="3912571"/>
              <a:chOff x="-32871" y="1378485"/>
              <a:chExt cx="692609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7891" y="1381331"/>
                <a:ext cx="4558410" cy="979251"/>
              </a:xfrm>
              <a:prstGeom prst="rect">
                <a:avLst/>
              </a:prstGeom>
              <a:grpFill/>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618106" y="3331289"/>
                <a:ext cx="2275117" cy="977831"/>
              </a:xfrm>
              <a:prstGeom prst="rect">
                <a:avLst/>
              </a:prstGeom>
              <a:grpFill/>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81" t="31628" r="3741" b="55114"/>
              <a:stretch/>
            </p:blipFill>
            <p:spPr bwMode="auto">
              <a:xfrm>
                <a:off x="-32871" y="2357738"/>
                <a:ext cx="2268953" cy="979251"/>
              </a:xfrm>
              <a:prstGeom prst="rect">
                <a:avLst/>
              </a:prstGeom>
              <a:grpFill/>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53" t="71363" r="3739" b="15398"/>
              <a:stretch/>
            </p:blipFill>
            <p:spPr bwMode="auto">
              <a:xfrm>
                <a:off x="-32871" y="4313225"/>
                <a:ext cx="2265414" cy="977831"/>
              </a:xfrm>
              <a:prstGeom prst="rect">
                <a:avLst/>
              </a:prstGeom>
              <a:grpFill/>
            </p:spPr>
          </p:pic>
        </p:grpSp>
      </p:grpSp>
    </p:spTree>
    <p:extLst>
      <p:ext uri="{BB962C8B-B14F-4D97-AF65-F5344CB8AC3E}">
        <p14:creationId xmlns:p14="http://schemas.microsoft.com/office/powerpoint/2010/main" val="1481277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2024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143312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normAutofit/>
          </a:bodyPr>
          <a:lstStyle/>
          <a:p>
            <a:r>
              <a:rPr lang="en-US" dirty="0"/>
              <a:t>Sign up for individual presentations</a:t>
            </a:r>
          </a:p>
          <a:p>
            <a:pPr lvl="1"/>
            <a:r>
              <a:rPr lang="en-US" dirty="0"/>
              <a:t>Great ideas so far!</a:t>
            </a:r>
          </a:p>
          <a:p>
            <a:pPr lvl="1"/>
            <a:r>
              <a:rPr lang="en-US" dirty="0"/>
              <a:t>12 slots still open, 1 disappears March 22nd</a:t>
            </a:r>
          </a:p>
          <a:p>
            <a:pPr lvl="1"/>
            <a:r>
              <a:rPr lang="en-US" dirty="0"/>
              <a:t>Worth up to 10 points</a:t>
            </a:r>
          </a:p>
          <a:p>
            <a:pPr lvl="1"/>
            <a:endParaRPr lang="en-US" dirty="0"/>
          </a:p>
          <a:p>
            <a:r>
              <a:rPr lang="en-US" dirty="0"/>
              <a:t>Email all the course staff, you’ll get a quicker response</a:t>
            </a:r>
          </a:p>
          <a:p>
            <a:r>
              <a:rPr lang="en-US" dirty="0"/>
              <a:t>Time expectations on Syllabus</a:t>
            </a:r>
          </a:p>
          <a:p>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01569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966050"/>
            <a:ext cx="3733800" cy="3352800"/>
          </a:xfrm>
        </p:spPr>
        <p:txBody>
          <a:bodyPr>
            <a:noAutofit/>
          </a:bodyPr>
          <a:lstStyle/>
          <a:p>
            <a:r>
              <a:rPr lang="en-US" sz="1100" dirty="0"/>
              <a:t>pp. 3 Is it now more common to be unconnected? Are there more modern examples now used by Amish?</a:t>
            </a:r>
          </a:p>
          <a:p>
            <a:r>
              <a:rPr lang="en-US" sz="1100" dirty="0"/>
              <a:t>pp. 4 Three Mile Island source published 2001, 1979 + 25 = 2004. How about now?</a:t>
            </a:r>
          </a:p>
          <a:p>
            <a:r>
              <a:rPr lang="en-US" sz="1100" dirty="0"/>
              <a:t>pp. 6 No slide rule?</a:t>
            </a:r>
          </a:p>
          <a:p>
            <a:r>
              <a:rPr lang="en-US" sz="1100" dirty="0"/>
              <a:t>pp. 19 Metric for most popular? Are there are more popular PCs today?</a:t>
            </a:r>
          </a:p>
          <a:p>
            <a:r>
              <a:rPr lang="en-US" sz="1100" dirty="0"/>
              <a:t>pp. 20 Quantify ”most popular application”, “increased significantly”</a:t>
            </a:r>
          </a:p>
          <a:p>
            <a:r>
              <a:rPr lang="en-US" sz="1100" dirty="0"/>
              <a:t>pp. 22-25 6 years since proposal, 24 years eclipsing prior tech, 30 years after until not sole solution. 23 years after patent for reliable typewriter. 20 years for radio concept to reality. Compare to timelines today.</a:t>
            </a:r>
          </a:p>
          <a:p>
            <a:r>
              <a:rPr lang="en-US" sz="1100" dirty="0"/>
              <a:t>pp. 27 How did computerized prediction of election results get worse from 1952 pp 12?</a:t>
            </a:r>
          </a:p>
          <a:p>
            <a:r>
              <a:rPr lang="en-US" sz="1100" dirty="0"/>
              <a:t>pp. 29 “…transfer programs and data only.” Isn’t everything data? “250 million email messages” 90% of which are spam (pp. 112)</a:t>
            </a:r>
          </a:p>
        </p:txBody>
      </p:sp>
      <p:sp>
        <p:nvSpPr>
          <p:cNvPr id="11" name="Content Placeholder 10"/>
          <p:cNvSpPr>
            <a:spLocks noGrp="1"/>
          </p:cNvSpPr>
          <p:nvPr>
            <p:ph sz="half" idx="2"/>
          </p:nvPr>
        </p:nvSpPr>
        <p:spPr>
          <a:xfrm>
            <a:off x="4724400" y="692672"/>
            <a:ext cx="3733800" cy="3352800"/>
          </a:xfrm>
        </p:spPr>
        <p:txBody>
          <a:bodyPr>
            <a:noAutofit/>
          </a:bodyPr>
          <a:lstStyle/>
          <a:p>
            <a:r>
              <a:rPr lang="en-US" sz="1100" dirty="0"/>
              <a:t>pp. 30 Lots of buzz on campus for the 1995 switch of backbone providers. 1973 saw the introduction of *handheld* mobile phone, larger versions available dating back to 1946 [1] and earlier.</a:t>
            </a:r>
          </a:p>
          <a:p>
            <a:r>
              <a:rPr lang="en-US" sz="1100" dirty="0"/>
              <a:t>pp. 31 Compare cloud to client/server, mainframe</a:t>
            </a:r>
          </a:p>
          <a:p>
            <a:r>
              <a:rPr lang="en-US" sz="1100" dirty="0"/>
              <a:t>pp. 34 Email demonstrated in 1968, pp. 29 claims 1972 but maybe just for ARPANET.</a:t>
            </a:r>
          </a:p>
          <a:p>
            <a:r>
              <a:rPr lang="en-US" sz="1100" dirty="0"/>
              <a:t>pp. 34 the “mother of all demos” is worth watching if you haven’t. Watch it and write a 1 page paper for extra credit (2 points).</a:t>
            </a:r>
          </a:p>
          <a:p>
            <a:r>
              <a:rPr lang="en-US" sz="1100" dirty="0"/>
              <a:t>pp. 34 Does Windows still have a near monopoly? </a:t>
            </a:r>
          </a:p>
          <a:p>
            <a:r>
              <a:rPr lang="en-US" sz="1100" dirty="0"/>
              <a:t>pp. 35 HyperCard was my first. </a:t>
            </a:r>
          </a:p>
          <a:p>
            <a:r>
              <a:rPr lang="en-US" sz="1100" dirty="0"/>
              <a:t>pp. 37 75% MS in China source from 2015, now? Compare free Windows upgrade with pp. 18 open letter to hobbyists.</a:t>
            </a:r>
          </a:p>
          <a:p>
            <a:r>
              <a:rPr lang="en-US" sz="1100" dirty="0"/>
              <a:t>pp. 38 Outsourcing source from 2003, now?</a:t>
            </a:r>
          </a:p>
          <a:p>
            <a:r>
              <a:rPr lang="en-US" sz="1100" dirty="0"/>
              <a:t>pp. 42 Q 23, Source for 90%?</a:t>
            </a:r>
          </a:p>
          <a:p>
            <a:r>
              <a:rPr lang="en-US" sz="1100" dirty="0"/>
              <a:t>End of Chapter questions I liked: 1, 7, 15, 22</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When was the term “hypertext” introduced? The concept?</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2024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Tree>
    <p:extLst>
      <p:ext uri="{BB962C8B-B14F-4D97-AF65-F5344CB8AC3E}">
        <p14:creationId xmlns:p14="http://schemas.microsoft.com/office/powerpoint/2010/main" val="347784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582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41109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Computing Timeline</a:t>
            </a:r>
          </a:p>
        </p:txBody>
      </p:sp>
      <p:sp>
        <p:nvSpPr>
          <p:cNvPr id="3" name="Content Placeholder 2"/>
          <p:cNvSpPr>
            <a:spLocks noGrp="1"/>
          </p:cNvSpPr>
          <p:nvPr>
            <p:ph idx="1"/>
          </p:nvPr>
        </p:nvSpPr>
        <p:spPr>
          <a:xfrm>
            <a:off x="685800" y="1027522"/>
            <a:ext cx="7772400" cy="3969674"/>
          </a:xfrm>
        </p:spPr>
        <p:txBody>
          <a:bodyPr lIns="91440">
            <a:normAutofit/>
          </a:bodyPr>
          <a:lstStyle/>
          <a:p>
            <a:r>
              <a:rPr lang="en-US" sz="1400" dirty="0"/>
              <a:t>Choose a computing technology that you are interested in</a:t>
            </a:r>
          </a:p>
          <a:p>
            <a:r>
              <a:rPr lang="en-US" sz="1400" dirty="0"/>
              <a:t>Construct a time line of significant events about this computing technology</a:t>
            </a:r>
          </a:p>
          <a:p>
            <a:pPr lvl="1"/>
            <a:r>
              <a:rPr lang="en-US" sz="1200" dirty="0"/>
              <a:t>You can choose any scope (time periods, domains, etc.) and format you like</a:t>
            </a:r>
          </a:p>
          <a:p>
            <a:r>
              <a:rPr lang="en-US" sz="1400" dirty="0"/>
              <a:t>Decide if you would recommend starting/working for a company to further its development</a:t>
            </a:r>
          </a:p>
          <a:p>
            <a:r>
              <a:rPr lang="en-US" sz="1400" dirty="0"/>
              <a:t>Write a 1 page paper arguing for your conclusion using the timeline as a basis</a:t>
            </a:r>
          </a:p>
          <a:p>
            <a:pPr lvl="1"/>
            <a:r>
              <a:rPr lang="en-US" sz="1200" dirty="0"/>
              <a:t>Use Template -  </a:t>
            </a:r>
            <a:r>
              <a:rPr lang="en-US" sz="1200" dirty="0">
                <a:hlinkClick r:id="rId3"/>
              </a:rPr>
              <a:t>http://socialimps.keithpray.net/assignments/Paper_Template.docx</a:t>
            </a:r>
            <a:r>
              <a:rPr lang="en-US" sz="1200" dirty="0"/>
              <a:t> </a:t>
            </a:r>
          </a:p>
          <a:p>
            <a:pPr lvl="1"/>
            <a:r>
              <a:rPr lang="en-US" sz="1200" dirty="0"/>
              <a:t>Use Guidelines -  </a:t>
            </a:r>
            <a:r>
              <a:rPr lang="en-US" sz="1200" dirty="0">
                <a:hlinkClick r:id="rId4"/>
              </a:rPr>
              <a:t>http://socialimps.keithpray.net/assignments/paper-guidelines/</a:t>
            </a:r>
            <a:r>
              <a:rPr lang="en-US" sz="1200" dirty="0"/>
              <a:t> </a:t>
            </a:r>
          </a:p>
          <a:p>
            <a:pPr lvl="1"/>
            <a:r>
              <a:rPr lang="en-US" sz="1200" dirty="0"/>
              <a:t>Use References - </a:t>
            </a:r>
            <a:r>
              <a:rPr lang="en-US" sz="1200" dirty="0">
                <a:hlinkClick r:id="rId5"/>
              </a:rPr>
              <a:t>https://socialimps.keithpray.net/assignments/references/</a:t>
            </a:r>
            <a:r>
              <a:rPr lang="en-US" sz="1200" dirty="0"/>
              <a:t> </a:t>
            </a:r>
          </a:p>
          <a:p>
            <a:pPr lvl="1"/>
            <a:r>
              <a:rPr lang="en-US" sz="1200" dirty="0"/>
              <a:t>Include your timeline as an appendix</a:t>
            </a:r>
          </a:p>
          <a:p>
            <a:r>
              <a:rPr lang="en-US" sz="1400" dirty="0"/>
              <a:t>After you have turned in your paper </a:t>
            </a:r>
            <a:r>
              <a:rPr lang="en-US" sz="1400" dirty="0">
                <a:sym typeface="Wingdings" pitchFamily="2" charset="2"/>
              </a:rPr>
              <a:t></a:t>
            </a:r>
            <a:r>
              <a:rPr lang="en-US" sz="1400" dirty="0"/>
              <a:t> Class Timeline Wiki</a:t>
            </a:r>
          </a:p>
          <a:p>
            <a:pPr lvl="1"/>
            <a:r>
              <a:rPr lang="en-US" sz="1200" dirty="0"/>
              <a:t>Add items from your timeline to Class Site </a:t>
            </a:r>
            <a:r>
              <a:rPr lang="en-US" sz="1200" dirty="0">
                <a:sym typeface="Wingdings"/>
              </a:rPr>
              <a:t></a:t>
            </a:r>
            <a:r>
              <a:rPr lang="en-US" sz="1200" dirty="0"/>
              <a:t> </a:t>
            </a:r>
            <a:r>
              <a:rPr lang="en-US" sz="1200" dirty="0">
                <a:hlinkClick r:id="rId6"/>
              </a:rPr>
              <a:t>Wiki Timeline</a:t>
            </a:r>
            <a:endParaRPr lang="en-US" sz="1200" dirty="0"/>
          </a:p>
          <a:p>
            <a:pPr lvl="1"/>
            <a:r>
              <a:rPr lang="en-US" sz="1200" dirty="0"/>
              <a:t>Please insert according to date.</a:t>
            </a:r>
          </a:p>
          <a:p>
            <a:pPr lvl="1"/>
            <a:r>
              <a:rPr lang="en-US" sz="1200" dirty="0"/>
              <a:t>Add your references</a:t>
            </a:r>
          </a:p>
          <a:p>
            <a:pPr lvl="1"/>
            <a:r>
              <a:rPr lang="en-US" sz="1200"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30510</TotalTime>
  <Words>3025</Words>
  <Application>Microsoft Macintosh PowerPoint</Application>
  <PresentationFormat>On-screen Show (16:9)</PresentationFormat>
  <Paragraphs>319</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Cambria</vt:lpstr>
      <vt:lpstr>Times New Roman</vt:lpstr>
      <vt:lpstr>Wingdings</vt:lpstr>
      <vt:lpstr>Red Radial 16x9</vt:lpstr>
      <vt:lpstr>Class 2 Critical Thinking</vt:lpstr>
      <vt:lpstr>Overview</vt:lpstr>
      <vt:lpstr>Logistics Reminder</vt:lpstr>
      <vt:lpstr>My Reading Notes</vt:lpstr>
      <vt:lpstr>Group Quiz!</vt:lpstr>
      <vt:lpstr>PowerPoint Presentation</vt:lpstr>
      <vt:lpstr>PowerPoint Presentation</vt:lpstr>
      <vt:lpstr>Overview</vt:lpstr>
      <vt:lpstr>Assignment – Computing Timeline</vt:lpstr>
      <vt:lpstr>Overview</vt:lpstr>
      <vt:lpstr>Logical Arguments</vt:lpstr>
      <vt:lpstr>Weak Or Strong Arguments</vt:lpstr>
      <vt:lpstr>IP Protection Is Important To Our Economy</vt:lpstr>
      <vt:lpstr>Common Fallacies 1/7</vt:lpstr>
      <vt:lpstr>Common Fallacies 2/7</vt:lpstr>
      <vt:lpstr>Common Fallacies 3/7</vt:lpstr>
      <vt:lpstr>Common Fallacies 4/7</vt:lpstr>
      <vt:lpstr>Common Fallacies 5/7</vt:lpstr>
      <vt:lpstr>Common Fallacies 6/7</vt:lpstr>
      <vt:lpstr>Common Fallacies 7/7</vt:lpstr>
      <vt:lpstr>PowerPoint Presentation</vt:lpstr>
      <vt:lpstr>Class 2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282</cp:revision>
  <dcterms:created xsi:type="dcterms:W3CDTF">2014-08-25T02:19:16Z</dcterms:created>
  <dcterms:modified xsi:type="dcterms:W3CDTF">2024-03-15T22:18:42Z</dcterms:modified>
</cp:coreProperties>
</file>