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71" r:id="rId3"/>
    <p:sldId id="272" r:id="rId4"/>
    <p:sldId id="270" r:id="rId5"/>
    <p:sldId id="273" r:id="rId6"/>
    <p:sldId id="269" r:id="rId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55" autoAdjust="0"/>
    <p:restoredTop sz="81425" autoAdjust="0"/>
  </p:normalViewPr>
  <p:slideViewPr>
    <p:cSldViewPr snapToGrid="0" snapToObjects="1">
      <p:cViewPr varScale="1">
        <p:scale>
          <a:sx n="162" d="100"/>
          <a:sy n="162" d="100"/>
        </p:scale>
        <p:origin x="1128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5" d="100"/>
        <a:sy n="11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EF980C-06B9-9541-9929-F1E71D9341C4}" type="datetimeFigureOut">
              <a:rPr lang="en-US" smtClean="0"/>
              <a:t>3/16/24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36D42-B77C-2B48-B602-2114A3AD3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1676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BFA80-5DE8-754C-A5A4-B0D948BE7BE3}" type="datetimeFigureOut">
              <a:rPr lang="en-US" smtClean="0"/>
              <a:t>3/16/24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700B2-88B9-1642-B8EB-F86842378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5056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700B2-88B9-1642-B8EB-F86842378D0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335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700B2-88B9-1642-B8EB-F86842378D0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335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05150"/>
            <a:ext cx="7315200" cy="762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62" name="Rectangle 61"/>
          <p:cNvSpPr/>
          <p:nvPr/>
        </p:nvSpPr>
        <p:spPr bwMode="hidden">
          <a:xfrm>
            <a:off x="0" y="1428751"/>
            <a:ext cx="9144000" cy="161118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>
              <a:lnSpc>
                <a:spcPct val="90000"/>
              </a:lnSpc>
            </a:pPr>
            <a:endParaRPr sz="240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28751"/>
            <a:ext cx="7315200" cy="1610945"/>
          </a:xfrm>
        </p:spPr>
        <p:txBody>
          <a:bodyPr anchor="ctr">
            <a:normAutofit/>
          </a:bodyPr>
          <a:lstStyle>
            <a:lvl1pPr algn="l">
              <a:defRPr sz="3300" cap="all" normalizeH="0" baseline="0"/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r>
              <a:rPr lang="sk-SK"/>
              <a:t>© 2024 Keith A. Pray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lternate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361950"/>
            <a:ext cx="4953001" cy="4381501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303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002453">
              <a:defRPr baseline="0"/>
            </a:lvl6pPr>
            <a:lvl7pPr marL="2002453">
              <a:defRPr baseline="0"/>
            </a:lvl7pPr>
            <a:lvl8pPr marL="2002453">
              <a:defRPr baseline="0"/>
            </a:lvl8pPr>
            <a:lvl9pPr marL="2002453"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2024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31994" y="361950"/>
            <a:ext cx="1383347" cy="43434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61950"/>
            <a:ext cx="6781800" cy="4343401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2024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2024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43000"/>
            <a:ext cx="7315200" cy="1494448"/>
          </a:xfrm>
        </p:spPr>
        <p:txBody>
          <a:bodyPr anchor="b" anchorCtr="0">
            <a:noAutofit/>
          </a:bodyPr>
          <a:lstStyle>
            <a:lvl1pPr algn="ctr">
              <a:defRPr sz="3300" b="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24150"/>
            <a:ext cx="7315200" cy="762000"/>
          </a:xfrm>
        </p:spPr>
        <p:txBody>
          <a:bodyPr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2024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 baseline="0"/>
            </a:lvl6pPr>
            <a:lvl7pPr marL="2002453">
              <a:defRPr sz="1100" baseline="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2024 Keith A. Pray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2024 Keith A. Pray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2024 Keith A. Pray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white">
          <a:xfrm>
            <a:off x="381000" y="361950"/>
            <a:ext cx="4953000" cy="4381501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-836"/>
            <a:ext cx="4571386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0" y="1428750"/>
            <a:ext cx="3886200" cy="12954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1" y="361951"/>
            <a:ext cx="3809386" cy="4397030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0" y="280035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361950"/>
            <a:ext cx="7772400" cy="914400"/>
          </a:xfrm>
          <a:prstGeom prst="rect">
            <a:avLst/>
          </a:prstGeom>
          <a:effectLst/>
        </p:spPr>
        <p:txBody>
          <a:bodyPr vert="horz" lIns="91436" tIns="45718" rIns="91436" bIns="45718" rtlCol="0" anchor="ctr" anchorCtr="0">
            <a:normAutofit/>
          </a:bodyPr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1"/>
            <a:ext cx="7772400" cy="3352800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4997196"/>
            <a:ext cx="10668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r>
              <a:rPr lang="sk-SK"/>
              <a:t>© 2024 Keith A. Pray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9160" y="4997196"/>
            <a:ext cx="62484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23" y="21342"/>
            <a:ext cx="9143977" cy="295715"/>
            <a:chOff x="23" y="21342"/>
            <a:chExt cx="9143977" cy="295715"/>
          </a:xfrm>
        </p:grpSpPr>
        <p:sp>
          <p:nvSpPr>
            <p:cNvPr id="9" name="Rectangle 6"/>
            <p:cNvSpPr>
              <a:spLocks noChangeArrowheads="1"/>
            </p:cNvSpPr>
            <p:nvPr userDrawn="1"/>
          </p:nvSpPr>
          <p:spPr bwMode="auto">
            <a:xfrm>
              <a:off x="23" y="36417"/>
              <a:ext cx="9143977" cy="274320"/>
            </a:xfrm>
            <a:prstGeom prst="rect">
              <a:avLst/>
            </a:prstGeom>
            <a:gradFill flip="none"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  <a:miter lim="800000"/>
              <a:headEnd/>
              <a:tailEnd/>
            </a:ln>
          </p:spPr>
          <p:txBody>
            <a:bodyPr tIns="0" anchor="ctr" anchorCtr="0">
              <a:prstTxWarp prst="textNoShape">
                <a:avLst/>
              </a:prstTxWarp>
            </a:bodyPr>
            <a:lstStyle/>
            <a:p>
              <a:pPr algn="l"/>
              <a:r>
                <a:rPr lang="en-US" dirty="0">
                  <a:solidFill>
                    <a:schemeClr val="tx1"/>
                  </a:solidFill>
                </a:rPr>
                <a:t>CS 3043 Social Implications Of Computing</a:t>
              </a:r>
            </a:p>
          </p:txBody>
        </p:sp>
        <p:pic>
          <p:nvPicPr>
            <p:cNvPr id="8" name="Picture 7" descr="WPI_Inst_Prim_FulClr_Rev.png"/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23338" y="21342"/>
              <a:ext cx="914400" cy="295715"/>
            </a:xfrm>
            <a:prstGeom prst="rect">
              <a:avLst/>
            </a:prstGeom>
          </p:spPr>
        </p:pic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914362" rtl="0" eaLnBrk="1" latinLnBrk="0" hangingPunct="1">
        <a:lnSpc>
          <a:spcPct val="80000"/>
        </a:lnSpc>
        <a:spcBef>
          <a:spcPct val="0"/>
        </a:spcBef>
        <a:buNone/>
        <a:defRPr sz="27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05767" indent="-205767" algn="l" defTabSz="914362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SzPct val="90000"/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1153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90000"/>
        <a:buFont typeface="Cambria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1730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23070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83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60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44037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646139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90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1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2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3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4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5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8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6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48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socialimps.keithpray.net/assignments/group-project/Team_Evaluation.do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05150"/>
            <a:ext cx="7315200" cy="1428914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Keith A. Pray</a:t>
            </a:r>
          </a:p>
          <a:p>
            <a:pPr algn="r"/>
            <a:endParaRPr lang="en-US" dirty="0"/>
          </a:p>
          <a:p>
            <a:pPr algn="r"/>
            <a:endParaRPr lang="en-US" dirty="0"/>
          </a:p>
          <a:p>
            <a:r>
              <a:rPr lang="en-US" sz="2000" dirty="0" err="1"/>
              <a:t>socialimps.keithpray.net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Group Project</a:t>
            </a:r>
            <a:br>
              <a:rPr lang="en-US" dirty="0"/>
            </a:br>
            <a:r>
              <a:rPr lang="en-US" dirty="0"/>
              <a:t>Movie</a:t>
            </a:r>
          </a:p>
        </p:txBody>
      </p:sp>
    </p:spTree>
    <p:extLst>
      <p:ext uri="{BB962C8B-B14F-4D97-AF65-F5344CB8AC3E}">
        <p14:creationId xmlns:p14="http://schemas.microsoft.com/office/powerpoint/2010/main" val="2449341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50% Group Web Site</a:t>
            </a:r>
          </a:p>
          <a:p>
            <a:pPr lvl="1"/>
            <a:r>
              <a:rPr lang="en-US" dirty="0"/>
              <a:t>Due last day of class</a:t>
            </a:r>
          </a:p>
          <a:p>
            <a:r>
              <a:rPr lang="en-US" dirty="0"/>
              <a:t>50% Group Presentation</a:t>
            </a:r>
          </a:p>
          <a:p>
            <a:pPr lvl="1"/>
            <a:r>
              <a:rPr lang="en-US" dirty="0"/>
              <a:t>Due presentation day</a:t>
            </a:r>
          </a:p>
          <a:p>
            <a:pPr lvl="1"/>
            <a:r>
              <a:rPr lang="en-US" dirty="0"/>
              <a:t>Turn in on Canvas</a:t>
            </a:r>
          </a:p>
          <a:p>
            <a:r>
              <a:rPr lang="en-US" dirty="0"/>
              <a:t>Each group member must submit a Self and Team Evaluation Form.</a:t>
            </a:r>
          </a:p>
          <a:p>
            <a:pPr lvl="1"/>
            <a:r>
              <a:rPr lang="en-US" dirty="0"/>
              <a:t>Due last day of class</a:t>
            </a:r>
          </a:p>
          <a:p>
            <a:pPr lvl="1"/>
            <a:r>
              <a:rPr lang="en-US" dirty="0"/>
              <a:t>Found on course web site under “Group Project”</a:t>
            </a:r>
          </a:p>
          <a:p>
            <a:pPr lvl="2"/>
            <a:r>
              <a:rPr lang="en-US" dirty="0">
                <a:hlinkClick r:id="rId2"/>
              </a:rPr>
              <a:t>http://socialimps.keithpray.net/assignments/group-project/Team_Evaluation.doc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Turn in on Canvas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2024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534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Site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Email me the URL</a:t>
            </a:r>
          </a:p>
          <a:p>
            <a:r>
              <a:rPr lang="en-US" dirty="0"/>
              <a:t>Post all group project material</a:t>
            </a:r>
          </a:p>
          <a:p>
            <a:r>
              <a:rPr lang="en-US" dirty="0"/>
              <a:t>Viewable by all members of class</a:t>
            </a:r>
          </a:p>
          <a:p>
            <a:r>
              <a:rPr lang="en-US" dirty="0"/>
              <a:t>Post meeting minutes</a:t>
            </a:r>
          </a:p>
          <a:p>
            <a:pPr lvl="1"/>
            <a:r>
              <a:rPr lang="en-US" dirty="0"/>
              <a:t>Key decisions</a:t>
            </a:r>
          </a:p>
          <a:p>
            <a:pPr lvl="1"/>
            <a:r>
              <a:rPr lang="en-US"/>
              <a:t>Who will do what</a:t>
            </a:r>
            <a:endParaRPr lang="en-US" dirty="0"/>
          </a:p>
          <a:p>
            <a:r>
              <a:rPr lang="en-US" dirty="0"/>
              <a:t>List computing technologies</a:t>
            </a:r>
          </a:p>
          <a:p>
            <a:pPr lvl="1"/>
            <a:r>
              <a:rPr lang="en-US" dirty="0"/>
              <a:t>Old, current, exiting, fictional, in research, similar, history event dates?</a:t>
            </a:r>
          </a:p>
          <a:p>
            <a:pPr lvl="1"/>
            <a:r>
              <a:rPr lang="en-US" dirty="0"/>
              <a:t>Use class tech timeline, fill in gaps</a:t>
            </a:r>
          </a:p>
          <a:p>
            <a:pPr lvl="1"/>
            <a:r>
              <a:rPr lang="en-US" dirty="0"/>
              <a:t>Compare to older and newer tech/movies</a:t>
            </a:r>
          </a:p>
          <a:p>
            <a:pPr lvl="1"/>
            <a:r>
              <a:rPr lang="en-US" dirty="0"/>
              <a:t>Is the portrayal realistic?</a:t>
            </a:r>
          </a:p>
          <a:p>
            <a:pPr lvl="1"/>
            <a:r>
              <a:rPr lang="en-US" dirty="0"/>
              <a:t>Use news, journals, etc. from the time the movie was released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1 Page min. section for each course topic</a:t>
            </a:r>
          </a:p>
          <a:p>
            <a:pPr lvl="1"/>
            <a:r>
              <a:rPr lang="en-US" dirty="0"/>
              <a:t>If not applicable explain in paragraph</a:t>
            </a:r>
          </a:p>
          <a:p>
            <a:pPr lvl="1"/>
            <a:r>
              <a:rPr lang="en-US" dirty="0"/>
              <a:t>Do NOT make sections for Chapter 1, 2, 9 </a:t>
            </a:r>
          </a:p>
          <a:p>
            <a:pPr lvl="1"/>
            <a:r>
              <a:rPr lang="en-US" dirty="0"/>
              <a:t>Critical Thinking, Ethics, and Professional Ethics are analysis tools, not topics</a:t>
            </a:r>
          </a:p>
          <a:p>
            <a:r>
              <a:rPr lang="en-US" dirty="0"/>
              <a:t>Create plot time line of significant computing related events</a:t>
            </a:r>
          </a:p>
          <a:p>
            <a:pPr lvl="1"/>
            <a:r>
              <a:rPr lang="en-US" dirty="0"/>
              <a:t>Especially helpful if movie not chronologically ordered</a:t>
            </a:r>
          </a:p>
          <a:p>
            <a:pPr lvl="1"/>
            <a:r>
              <a:rPr lang="en-US" dirty="0"/>
              <a:t>Timestamps make reviewing relevant scenes easy</a:t>
            </a:r>
          </a:p>
          <a:p>
            <a:r>
              <a:rPr lang="en-US" dirty="0"/>
              <a:t>What was the movie makers’ intent with regards to computing?</a:t>
            </a:r>
          </a:p>
          <a:p>
            <a:pPr lvl="1"/>
            <a:r>
              <a:rPr lang="en-US" dirty="0"/>
              <a:t>Special features, interviews with director, screen writer, author of adapted material, producer, tech consultants, etc.</a:t>
            </a:r>
          </a:p>
          <a:p>
            <a:r>
              <a:rPr lang="en-US" dirty="0"/>
              <a:t>In depth analysis of computing – societal conclusions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2024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918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Give arguments for most salient decisions made/conclusions drawn</a:t>
            </a:r>
          </a:p>
          <a:p>
            <a:pPr lvl="1"/>
            <a:r>
              <a:rPr lang="en-US" dirty="0"/>
              <a:t>Walking through course topics is not effective for this and is highly discouraged</a:t>
            </a:r>
          </a:p>
          <a:p>
            <a:r>
              <a:rPr lang="en-US" dirty="0"/>
              <a:t>Graded On: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Decision/Conclusion depth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Argument quality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Material quality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Organization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Clear speaking, finishing on time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Follow Presentation Rules Of Thumb on the Presentation Guidelines page of course website</a:t>
            </a:r>
          </a:p>
          <a:p>
            <a:r>
              <a:rPr lang="en-US" dirty="0"/>
              <a:t>20 minutes</a:t>
            </a:r>
          </a:p>
          <a:p>
            <a:pPr lvl="1"/>
            <a:r>
              <a:rPr lang="en-US" dirty="0"/>
              <a:t>Leave ~5 for questions</a:t>
            </a:r>
          </a:p>
          <a:p>
            <a:r>
              <a:rPr lang="en-US" dirty="0"/>
              <a:t>1 or more group members may present</a:t>
            </a:r>
          </a:p>
          <a:p>
            <a:pPr lvl="1"/>
            <a:r>
              <a:rPr lang="en-US" dirty="0"/>
              <a:t>Entire group is responsible for performance of speaker(s)</a:t>
            </a:r>
          </a:p>
          <a:p>
            <a:pPr lvl="1"/>
            <a:r>
              <a:rPr lang="en-US" dirty="0"/>
              <a:t>Entire group should participate in answering questions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2024 Keith A. Pray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483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Days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you are not presenting this day:</a:t>
            </a:r>
          </a:p>
          <a:p>
            <a:pPr lvl="1"/>
            <a:r>
              <a:rPr lang="en-US" dirty="0"/>
              <a:t>For each movie being presented prepare 3 questions about the movie and group’s work as depicted on their respective websites. </a:t>
            </a:r>
          </a:p>
          <a:p>
            <a:pPr lvl="1"/>
            <a:r>
              <a:rPr lang="en-US"/>
              <a:t>Questions should pertain </a:t>
            </a:r>
            <a:r>
              <a:rPr lang="en-US" dirty="0"/>
              <a:t>to the topics covered in this course</a:t>
            </a:r>
          </a:p>
          <a:p>
            <a:pPr lvl="1"/>
            <a:r>
              <a:rPr lang="en-US" dirty="0"/>
              <a:t>Submit on Canvas</a:t>
            </a:r>
          </a:p>
          <a:p>
            <a:pPr lvl="1"/>
            <a:r>
              <a:rPr lang="en-US" dirty="0"/>
              <a:t>1 point towards your group project grade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2024 Keith A. Pray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505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05150"/>
            <a:ext cx="7315200" cy="1428914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Keith A. Pray</a:t>
            </a:r>
          </a:p>
          <a:p>
            <a:pPr algn="r"/>
            <a:r>
              <a:rPr lang="en-US" dirty="0"/>
              <a:t>Instructor</a:t>
            </a:r>
          </a:p>
          <a:p>
            <a:pPr algn="r"/>
            <a:endParaRPr lang="en-US" dirty="0"/>
          </a:p>
          <a:p>
            <a:r>
              <a:rPr lang="en-US" sz="2000" dirty="0" err="1"/>
              <a:t>socialimps.keithpray.net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Group Project</a:t>
            </a:r>
            <a:br>
              <a:rPr lang="en-US" dirty="0"/>
            </a:br>
            <a:r>
              <a:rPr lang="en-US" dirty="0"/>
              <a:t>Movie</a:t>
            </a:r>
            <a:br>
              <a:rPr lang="en-US" dirty="0"/>
            </a:br>
            <a:r>
              <a:rPr lang="en-US" dirty="0"/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3675797891"/>
      </p:ext>
    </p:extLst>
  </p:cSld>
  <p:clrMapOvr>
    <a:masterClrMapping/>
  </p:clrMapOvr>
</p:sld>
</file>

<file path=ppt/theme/theme1.xml><?xml version="1.0" encoding="utf-8"?>
<a:theme xmlns:a="http://schemas.openxmlformats.org/drawingml/2006/main" name="Red Radial 16x9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TS102804895.potx</Template>
  <TotalTime>7288</TotalTime>
  <Words>453</Words>
  <Application>Microsoft Macintosh PowerPoint</Application>
  <PresentationFormat>On-screen Show (16:9)</PresentationFormat>
  <Paragraphs>75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Cambria</vt:lpstr>
      <vt:lpstr>Red Radial 16x9</vt:lpstr>
      <vt:lpstr>Group Project Movie</vt:lpstr>
      <vt:lpstr>Grading</vt:lpstr>
      <vt:lpstr>Web Site</vt:lpstr>
      <vt:lpstr>Presentation</vt:lpstr>
      <vt:lpstr>Presentation Days</vt:lpstr>
      <vt:lpstr>Group Project Movie The End</vt:lpstr>
    </vt:vector>
  </TitlesOfParts>
  <Company>WPI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 A. Pray</dc:creator>
  <cp:lastModifiedBy>Keith A. Pray</cp:lastModifiedBy>
  <cp:revision>160</cp:revision>
  <dcterms:created xsi:type="dcterms:W3CDTF">2014-08-25T02:19:16Z</dcterms:created>
  <dcterms:modified xsi:type="dcterms:W3CDTF">2024-03-16T22:36:06Z</dcterms:modified>
</cp:coreProperties>
</file>