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640" r:id="rId3"/>
    <p:sldId id="672" r:id="rId4"/>
    <p:sldId id="641" r:id="rId5"/>
    <p:sldId id="259" r:id="rId6"/>
    <p:sldId id="642" r:id="rId7"/>
    <p:sldId id="277" r:id="rId8"/>
    <p:sldId id="287" r:id="rId9"/>
    <p:sldId id="288" r:id="rId10"/>
    <p:sldId id="676" r:id="rId11"/>
    <p:sldId id="286" r:id="rId12"/>
    <p:sldId id="677" r:id="rId13"/>
    <p:sldId id="257" r:id="rId14"/>
    <p:sldId id="258" r:id="rId15"/>
    <p:sldId id="678" r:id="rId16"/>
    <p:sldId id="260" r:id="rId17"/>
    <p:sldId id="261" r:id="rId18"/>
    <p:sldId id="262" r:id="rId19"/>
    <p:sldId id="679" r:id="rId20"/>
    <p:sldId id="271" r:id="rId21"/>
    <p:sldId id="268" r:id="rId22"/>
    <p:sldId id="270" r:id="rId23"/>
    <p:sldId id="272" r:id="rId24"/>
    <p:sldId id="267" r:id="rId25"/>
    <p:sldId id="26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672"/>
            <p14:sldId id="641"/>
            <p14:sldId id="259"/>
            <p14:sldId id="642"/>
            <p14:sldId id="277"/>
            <p14:sldId id="287"/>
            <p14:sldId id="288"/>
            <p14:sldId id="676"/>
            <p14:sldId id="286"/>
          </p14:sldIdLst>
        </p14:section>
        <p14:section name="Students" id="{7AEC99C5-6AD7-4C48-9541-C71471BFF483}">
          <p14:sldIdLst>
            <p14:sldId id="677"/>
            <p14:sldId id="257"/>
            <p14:sldId id="258"/>
            <p14:sldId id="678"/>
            <p14:sldId id="260"/>
            <p14:sldId id="261"/>
            <p14:sldId id="262"/>
            <p14:sldId id="679"/>
            <p14:sldId id="271"/>
            <p14:sldId id="268"/>
            <p14:sldId id="270"/>
            <p14:sldId id="272"/>
            <p14:sldId id="267"/>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8" autoAdjust="0"/>
    <p:restoredTop sz="80416" autoAdjust="0"/>
  </p:normalViewPr>
  <p:slideViewPr>
    <p:cSldViewPr snapToGrid="0" snapToObjects="1">
      <p:cViewPr varScale="1">
        <p:scale>
          <a:sx n="162" d="100"/>
          <a:sy n="162" d="100"/>
        </p:scale>
        <p:origin x="192" y="328"/>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ommitstrip.com/en/2016/04/14/meanwhile-in-a-parallel-universe-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xkcd.com/32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hlinkClick r:id="rId3"/>
              </a:rPr>
              <a:t>http://www.commitstrip.com/en/2016/04/14/meanwhile-in-a-parallel-universe-3/</a:t>
            </a:r>
            <a:r>
              <a:rPr lang="en-US" sz="1200" dirty="0">
                <a:solidFill>
                  <a:schemeClr val="tx1"/>
                </a:solidFill>
              </a:rPr>
              <a:t> (2016-04-14)</a:t>
            </a:r>
          </a:p>
          <a:p>
            <a:endParaRPr lang="en-US" sz="1200" dirty="0">
              <a:solidFill>
                <a:schemeClr val="tx1"/>
              </a:solidFill>
            </a:endParaRPr>
          </a:p>
          <a:p>
            <a:r>
              <a:rPr lang="en-US" dirty="0">
                <a:hlinkClick r:id="rId4"/>
              </a:rPr>
              <a:t>https://xkcd.com/329/</a:t>
            </a:r>
            <a:r>
              <a:rPr lang="en-US" dirty="0"/>
              <a:t> (2007-10-15)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Immigrants arriving in countries have a few barriers to being able to participate in society.</a:t>
            </a:r>
            <a:endParaRPr/>
          </a:p>
          <a:p>
            <a:pPr marL="0" lvl="0" indent="0" algn="l" rtl="0">
              <a:spcBef>
                <a:spcPts val="0"/>
              </a:spcBef>
              <a:spcAft>
                <a:spcPts val="0"/>
              </a:spcAft>
              <a:buNone/>
            </a:pPr>
            <a:r>
              <a:rPr lang="en-US"/>
              <a:t>These are - language barriers, insider/outsider mentality, and cultural differences, the biggest of which is language barrier. [11]</a:t>
            </a:r>
            <a:endParaRPr/>
          </a:p>
          <a:p>
            <a:pPr marL="0" lvl="0" indent="0" algn="l" rtl="0">
              <a:spcBef>
                <a:spcPts val="0"/>
              </a:spcBef>
              <a:spcAft>
                <a:spcPts val="0"/>
              </a:spcAft>
              <a:buNone/>
            </a:pPr>
            <a:r>
              <a:rPr lang="en-US"/>
              <a:t>Most immigrants surveyed in Iceland felt that they needed to speak perfect Icelandic to integrate fully with the culture and participate in three buckets.</a:t>
            </a:r>
            <a:endParaRPr/>
          </a:p>
          <a:p>
            <a:pPr marL="0" lvl="0" indent="0" algn="l" rtl="0">
              <a:spcBef>
                <a:spcPts val="0"/>
              </a:spcBef>
              <a:spcAft>
                <a:spcPts val="0"/>
              </a:spcAft>
              <a:buNone/>
            </a:pPr>
            <a:r>
              <a:rPr lang="en-US"/>
              <a:t>Among immigrants ages 5 and older in 2018, only 53% are proficient English speakers [1] [2].</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678f65d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8678f65de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Personal anecdote about Portuguese guy at back door [0].</a:t>
            </a:r>
            <a:endParaRPr/>
          </a:p>
          <a:p>
            <a:pPr marL="0" lvl="0" indent="0" algn="l" rtl="0">
              <a:spcBef>
                <a:spcPts val="0"/>
              </a:spcBef>
              <a:spcAft>
                <a:spcPts val="0"/>
              </a:spcAft>
              <a:buNone/>
            </a:pPr>
            <a:r>
              <a:rPr lang="en-US"/>
              <a:t>This slide is about how you might deal with a similar situation going year by year. Google translate is improving people’s abilities to interact with each other at an increasing rate. </a:t>
            </a:r>
            <a:endParaRPr/>
          </a:p>
          <a:p>
            <a:pPr marL="0" lvl="0" indent="0" algn="l" rtl="0">
              <a:spcBef>
                <a:spcPts val="0"/>
              </a:spcBef>
              <a:spcAft>
                <a:spcPts val="0"/>
              </a:spcAft>
              <a:buNone/>
            </a:pPr>
            <a:r>
              <a:rPr lang="en-US"/>
              <a:t>As of today, there are 133 languages fully supported on Google Translate. [8]</a:t>
            </a:r>
            <a:endParaRPr/>
          </a:p>
        </p:txBody>
      </p:sp>
      <p:sp>
        <p:nvSpPr>
          <p:cNvPr id="109" name="Google Shape;109;g28678f65deb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678f65d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8678f65deb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AI is being used at immigration services in several locations in Europe. This is cause for some concern, as several companies have revealed their general algorithms to be only partially effective. [6]. Some of these algorithms use facial micro-expressions among other strategies which are inconsistent in some cases. Several technologies are being developed in tandem to increase accuracy, and being tested immigration-heavy places like Greece. [7] The service or denial of an immigrant based on an AI algorithm is something being explored legally by the EU right now. [next slide]</a:t>
            </a:r>
            <a:endParaRPr/>
          </a:p>
        </p:txBody>
      </p:sp>
      <p:sp>
        <p:nvSpPr>
          <p:cNvPr id="121" name="Google Shape;121;g28678f65deb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678f65d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8678f65deb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AI technologies are advancing faster than governments can put regulations on them. The first groundbreaking government regulations are entering their final stages this month October. Major concessions are being made in order to reach a consensus [4]. The concessions are on the definition of “risky” AI, and what categories different programs fall into. Exemptions are made for programs doing menial jobs, or programs assisting a human assessment. [5]. The probable outcome is that AI will be permitted for menial, automation-level tasks in high-stakes jobs. Additionally, many programs using AI will need to be in conjunction with a human, to ensure fairness and accuracy. Violation of fairness, or non-adherence to the ruling, is likely to result in a large fine. [3].</a:t>
            </a:r>
            <a:endParaRPr/>
          </a:p>
        </p:txBody>
      </p:sp>
      <p:sp>
        <p:nvSpPr>
          <p:cNvPr id="133" name="Google Shape;133;g28678f65deb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678f65d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8678f65d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technologies are proving useful in acclimating foreign citizens to their current environment. We’ve already talked about google translate and associated antiquated language models. Schools are starting to use technology to increase accessibility, in a linguistic sense and in a disability sense. [10]. Entrepreneurs and innovators are coming up with solutions to accessible voting services. [12]. Overall, things are trending in a positive direction.</a:t>
            </a:r>
            <a:endParaRPr/>
          </a:p>
        </p:txBody>
      </p:sp>
      <p:sp>
        <p:nvSpPr>
          <p:cNvPr id="145" name="Google Shape;145;g28678f65de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429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75122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39515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sz="1200" kern="1200" dirty="0">
              <a:solidFill>
                <a:schemeClr val="tx1"/>
              </a:solidFill>
              <a:effectLst/>
              <a:latin typeface="+mn-lt"/>
              <a:ea typeface="+mn-ea"/>
              <a:cs typeface="+mn-cs"/>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br>
              <a:rPr lang="en-US" dirty="0">
                <a:effectLst/>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xkcd.com/329/"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migrationpolicy.org/article/artificial-intelligence-border-zones-privacy%20Accessed%2010/1/2023" TargetMode="External"/><Relationship Id="rId13" Type="http://schemas.openxmlformats.org/officeDocument/2006/relationships/hyperlink" Target="https://digital.wpi.edu/concern/student_works/ht24wn744" TargetMode="External"/><Relationship Id="rId3" Type="http://schemas.openxmlformats.org/officeDocument/2006/relationships/hyperlink" Target="https://www.ppic.org/publication/english-proficiency-of-immigrants/" TargetMode="External"/><Relationship Id="rId7" Type="http://schemas.openxmlformats.org/officeDocument/2006/relationships/hyperlink" Target="https://www.europarl.europa.eu/news/en/headlines/society/20230601STO93804/eu-ai-act-first-regulation-on-artificial-intelligence%20Accessed%209/21/2023" TargetMode="External"/><Relationship Id="rId12" Type="http://schemas.openxmlformats.org/officeDocument/2006/relationships/hyperlink" Target="https://penntoday.upenn.edu/news/how-technology-making-education-more-accessible%20Accessed%2010/1/202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dt.org/insights/eus-ai-act-cdt-europe-responds-to-the-european-commissions-proposal-on-high-risk-classification/" TargetMode="External"/><Relationship Id="rId11" Type="http://schemas.openxmlformats.org/officeDocument/2006/relationships/hyperlink" Target="https://blog.research.google/2016/09/a-neural-network-for-machine.html%20Accessed%2010/2/2023" TargetMode="External"/><Relationship Id="rId5" Type="http://schemas.openxmlformats.org/officeDocument/2006/relationships/hyperlink" Target="https://techcrunch.com/2021/04/14/eu-plan-for-risk-based-ai-rules-to-set-fines-as-high-as-4-of-global-turnover-per-leaked-draft/" TargetMode="External"/><Relationship Id="rId10" Type="http://schemas.openxmlformats.org/officeDocument/2006/relationships/hyperlink" Target="https://www.searchenginejournal.com/google-launches-ai-powered-contextual-translations/478863/" TargetMode="External"/><Relationship Id="rId4" Type="http://schemas.openxmlformats.org/officeDocument/2006/relationships/hyperlink" Target="https://www.pewresearch.org/short-reads/2020/08/20/key-findings-about-u-s-immigrants/" TargetMode="External"/><Relationship Id="rId9" Type="http://schemas.openxmlformats.org/officeDocument/2006/relationships/hyperlink" Target="https://cordis.europa.eu/project/id/700626%20Accessed%2010/1/2023" TargetMode="External"/><Relationship Id="rId14" Type="http://schemas.openxmlformats.org/officeDocument/2006/relationships/hyperlink" Target="https://civicdesign.org/avti/innovations-in-accessible-elec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youtube.com/watch?v=7Pq-S557XQU" TargetMode="External"/><Relationship Id="rId7" Type="http://schemas.openxmlformats.org/officeDocument/2006/relationships/hyperlink" Target="https://www.ted.com/talks/david_autor_will_automation_take_away_all_our_jobs/transcript?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www.youtube.com/watch?v=SvM7jFZGAec"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1141022" y="4544408"/>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descr="Styx - 'Mr. Roboto' Music Video from 1983 | The '80s Ruled">
            <a:hlinkClick r:id="rId3"/>
            <a:extLst>
              <a:ext uri="{FF2B5EF4-FFF2-40B4-BE49-F238E27FC236}">
                <a16:creationId xmlns:a16="http://schemas.microsoft.com/office/drawing/2014/main" id="{E39C8FB7-116A-8745-99E1-7809484F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Group Web Sites and Presentations</a:t>
            </a:r>
          </a:p>
          <a:p>
            <a:r>
              <a:rPr lang="en-US" dirty="0"/>
              <a:t>If your group is not presenting next class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 name="Picture 2" descr="Strip-Test-Turing-inverse-(650-final)(english)">
            <a:extLst>
              <a:ext uri="{FF2B5EF4-FFF2-40B4-BE49-F238E27FC236}">
                <a16:creationId xmlns:a16="http://schemas.microsoft.com/office/drawing/2014/main" id="{57E06F7B-870A-9B47-BCD9-0E3BB398F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4162" r="3033" b="1476"/>
          <a:stretch/>
        </p:blipFill>
        <p:spPr bwMode="auto">
          <a:xfrm>
            <a:off x="3251740" y="318172"/>
            <a:ext cx="3492288" cy="4825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ring Test">
            <a:extLst>
              <a:ext uri="{FF2B5EF4-FFF2-40B4-BE49-F238E27FC236}">
                <a16:creationId xmlns:a16="http://schemas.microsoft.com/office/drawing/2014/main" id="{D9556A98-5C1B-AD4A-8250-A9F6B501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19" y="963539"/>
            <a:ext cx="2382581" cy="29335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4ABB9-8E87-384A-85FD-1FA5E9CDFA52}"/>
              </a:ext>
            </a:extLst>
          </p:cNvPr>
          <p:cNvSpPr txBox="1"/>
          <p:nvPr/>
        </p:nvSpPr>
        <p:spPr>
          <a:xfrm rot="5400000">
            <a:off x="7761662" y="2868360"/>
            <a:ext cx="433965" cy="2427139"/>
          </a:xfrm>
          <a:prstGeom prst="rect">
            <a:avLst/>
          </a:prstGeom>
          <a:noFill/>
        </p:spPr>
        <p:txBody>
          <a:bodyPr vert="vert270" wrap="none" rtlCol="0">
            <a:spAutoFit/>
          </a:bodyPr>
          <a:lstStyle/>
          <a:p>
            <a:pPr>
              <a:lnSpc>
                <a:spcPct val="90000"/>
              </a:lnSpc>
            </a:pPr>
            <a:r>
              <a:rPr lang="en-US" dirty="0">
                <a:hlinkClick r:id="rId5"/>
              </a:rPr>
              <a:t>https://xkcd.com/329/</a:t>
            </a:r>
            <a:endParaRPr lang="en-US" u="sng" dirty="0"/>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AI’s Impact on Social Globalization</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Robbie Eskridge</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How Social Disconnect Works</a:t>
            </a:r>
            <a:endParaRPr/>
          </a:p>
        </p:txBody>
      </p:sp>
      <p:sp>
        <p:nvSpPr>
          <p:cNvPr id="101" name="Google Shape;101;p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Immigrant Language Barrier</a:t>
            </a:r>
            <a:endParaRPr/>
          </a:p>
          <a:p>
            <a:pPr marL="411534" lvl="1" indent="-205766" algn="l" rtl="0">
              <a:lnSpc>
                <a:spcPct val="90000"/>
              </a:lnSpc>
              <a:spcBef>
                <a:spcPts val="0"/>
              </a:spcBef>
              <a:spcAft>
                <a:spcPts val="0"/>
              </a:spcAft>
              <a:buSzPts val="1350"/>
              <a:buChar char="–"/>
            </a:pPr>
            <a:r>
              <a:rPr lang="en-US"/>
              <a:t>Language barriers prevent societal participation [11]</a:t>
            </a:r>
            <a:endParaRPr/>
          </a:p>
          <a:p>
            <a:pPr marL="205766" lvl="0" indent="-205766" algn="l" rtl="0">
              <a:lnSpc>
                <a:spcPct val="90000"/>
              </a:lnSpc>
              <a:spcBef>
                <a:spcPts val="1200"/>
              </a:spcBef>
              <a:spcAft>
                <a:spcPts val="0"/>
              </a:spcAft>
              <a:buSzPts val="1620"/>
              <a:buChar char="•"/>
            </a:pPr>
            <a:r>
              <a:rPr lang="en-US"/>
              <a:t>What is participating in society?</a:t>
            </a:r>
            <a:endParaRPr/>
          </a:p>
          <a:p>
            <a:pPr marL="411534" lvl="1" indent="-205766" algn="l" rtl="0">
              <a:lnSpc>
                <a:spcPct val="90000"/>
              </a:lnSpc>
              <a:spcBef>
                <a:spcPts val="1200"/>
              </a:spcBef>
              <a:spcAft>
                <a:spcPts val="0"/>
              </a:spcAft>
              <a:buSzPts val="1350"/>
              <a:buChar char="–"/>
            </a:pPr>
            <a:r>
              <a:rPr lang="en-US"/>
              <a:t>Political Involvement</a:t>
            </a:r>
            <a:endParaRPr/>
          </a:p>
          <a:p>
            <a:pPr marL="411534" lvl="1" indent="-205766" algn="l" rtl="0">
              <a:lnSpc>
                <a:spcPct val="90000"/>
              </a:lnSpc>
              <a:spcBef>
                <a:spcPts val="1200"/>
              </a:spcBef>
              <a:spcAft>
                <a:spcPts val="0"/>
              </a:spcAft>
              <a:buSzPts val="1350"/>
              <a:buChar char="–"/>
            </a:pPr>
            <a:r>
              <a:rPr lang="en-US"/>
              <a:t>Participation in Workforce</a:t>
            </a:r>
            <a:endParaRPr/>
          </a:p>
          <a:p>
            <a:pPr marL="411534" lvl="1" indent="-205766" algn="l" rtl="0">
              <a:lnSpc>
                <a:spcPct val="90000"/>
              </a:lnSpc>
              <a:spcBef>
                <a:spcPts val="1200"/>
              </a:spcBef>
              <a:spcAft>
                <a:spcPts val="0"/>
              </a:spcAft>
              <a:buSzPts val="1350"/>
              <a:buChar char="–"/>
            </a:pPr>
            <a:r>
              <a:rPr lang="en-US"/>
              <a:t>Community Engagement</a:t>
            </a:r>
            <a:endParaRPr/>
          </a:p>
        </p:txBody>
      </p:sp>
      <p:sp>
        <p:nvSpPr>
          <p:cNvPr id="102" name="Google Shape;102;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03" name="Google Shape;103;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04" name="Google Shape;104;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Robbie Eskridge</a:t>
            </a:r>
            <a:endParaRPr/>
          </a:p>
        </p:txBody>
      </p:sp>
      <p:pic>
        <p:nvPicPr>
          <p:cNvPr id="105" name="Google Shape;105;p2"/>
          <p:cNvPicPr preferRelativeResize="0"/>
          <p:nvPr/>
        </p:nvPicPr>
        <p:blipFill>
          <a:blip r:embed="rId3">
            <a:alphaModFix/>
          </a:blip>
          <a:stretch>
            <a:fillRect/>
          </a:stretch>
        </p:blipFill>
        <p:spPr>
          <a:xfrm>
            <a:off x="4136715" y="1286737"/>
            <a:ext cx="4996068" cy="3175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8678f65deb_0_1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How AI is Changing the Game</a:t>
            </a:r>
            <a:endParaRPr/>
          </a:p>
        </p:txBody>
      </p:sp>
      <p:sp>
        <p:nvSpPr>
          <p:cNvPr id="112" name="Google Shape;112;g28678f65deb_0_1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Google Translate</a:t>
            </a:r>
            <a:endParaRPr/>
          </a:p>
          <a:p>
            <a:pPr marL="411534" lvl="1" indent="-205766" algn="l" rtl="0">
              <a:lnSpc>
                <a:spcPct val="90000"/>
              </a:lnSpc>
              <a:spcBef>
                <a:spcPts val="0"/>
              </a:spcBef>
              <a:spcAft>
                <a:spcPts val="0"/>
              </a:spcAft>
              <a:buSzPts val="1350"/>
              <a:buChar char="–"/>
            </a:pPr>
            <a:r>
              <a:rPr lang="en-US"/>
              <a:t>2005: Grab a Spanish -&gt; English dictionary</a:t>
            </a:r>
            <a:endParaRPr/>
          </a:p>
          <a:p>
            <a:pPr marL="411534" lvl="1" indent="-205766" algn="l" rtl="0">
              <a:lnSpc>
                <a:spcPct val="90000"/>
              </a:lnSpc>
              <a:spcBef>
                <a:spcPts val="0"/>
              </a:spcBef>
              <a:spcAft>
                <a:spcPts val="0"/>
              </a:spcAft>
              <a:buSzPts val="1350"/>
              <a:buChar char="–"/>
            </a:pPr>
            <a:r>
              <a:rPr lang="en-US"/>
              <a:t>2010: Run into your house, translate on computer</a:t>
            </a:r>
            <a:endParaRPr/>
          </a:p>
          <a:p>
            <a:pPr marL="411534" lvl="1" indent="-205766" algn="l" rtl="0">
              <a:lnSpc>
                <a:spcPct val="90000"/>
              </a:lnSpc>
              <a:spcBef>
                <a:spcPts val="0"/>
              </a:spcBef>
              <a:spcAft>
                <a:spcPts val="0"/>
              </a:spcAft>
              <a:buSzPts val="1350"/>
              <a:buChar char="–"/>
            </a:pPr>
            <a:r>
              <a:rPr lang="en-US"/>
              <a:t>2015: Use smartphone to provide semi-accurate broken translation</a:t>
            </a:r>
            <a:endParaRPr/>
          </a:p>
          <a:p>
            <a:pPr marL="411534" lvl="1" indent="-205766" algn="l" rtl="0">
              <a:lnSpc>
                <a:spcPct val="90000"/>
              </a:lnSpc>
              <a:spcBef>
                <a:spcPts val="0"/>
              </a:spcBef>
              <a:spcAft>
                <a:spcPts val="0"/>
              </a:spcAft>
              <a:buSzPts val="1350"/>
              <a:buChar char="–"/>
            </a:pPr>
            <a:r>
              <a:rPr lang="en-US"/>
              <a:t>2020: Use smartphone to engage in full conversation [8]</a:t>
            </a:r>
            <a:endParaRPr/>
          </a:p>
        </p:txBody>
      </p:sp>
      <p:sp>
        <p:nvSpPr>
          <p:cNvPr id="113" name="Google Shape;113;g28678f65deb_0_1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14" name="Google Shape;114;g28678f65deb_0_1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15" name="Google Shape;115;g28678f65deb_0_10"/>
          <p:cNvSpPr txBox="1"/>
          <p:nvPr/>
        </p:nvSpPr>
        <p:spPr>
          <a:xfrm>
            <a:off x="6847114" y="372337"/>
            <a:ext cx="2179800" cy="5232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Robbie Eskridge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pic>
        <p:nvPicPr>
          <p:cNvPr id="116" name="Google Shape;116;g28678f65deb_0_10"/>
          <p:cNvPicPr preferRelativeResize="0"/>
          <p:nvPr/>
        </p:nvPicPr>
        <p:blipFill>
          <a:blip r:embed="rId3">
            <a:alphaModFix/>
          </a:blip>
          <a:stretch>
            <a:fillRect/>
          </a:stretch>
        </p:blipFill>
        <p:spPr>
          <a:xfrm>
            <a:off x="4307176" y="1008993"/>
            <a:ext cx="4823043" cy="2711669"/>
          </a:xfrm>
          <a:prstGeom prst="rect">
            <a:avLst/>
          </a:prstGeom>
          <a:noFill/>
          <a:ln>
            <a:noFill/>
          </a:ln>
        </p:spPr>
      </p:pic>
      <p:sp>
        <p:nvSpPr>
          <p:cNvPr id="117" name="Google Shape;117;g28678f65deb_0_10"/>
          <p:cNvSpPr txBox="1"/>
          <p:nvPr/>
        </p:nvSpPr>
        <p:spPr>
          <a:xfrm>
            <a:off x="4785350" y="3649975"/>
            <a:ext cx="3733800" cy="6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Cambria"/>
                <a:ea typeface="Cambria"/>
                <a:cs typeface="Cambria"/>
                <a:sym typeface="Cambria"/>
              </a:rPr>
              <a:t>Figure 2: data from side by side evaluations, where humans rate the quality of translations for a given source set. [9]</a:t>
            </a:r>
            <a:endParaRPr>
              <a:solidFill>
                <a:schemeClr val="lt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8678f65deb_0_4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Concerns at Border</a:t>
            </a:r>
            <a:endParaRPr/>
          </a:p>
        </p:txBody>
      </p:sp>
      <p:sp>
        <p:nvSpPr>
          <p:cNvPr id="124" name="Google Shape;124;g28678f65deb_0_4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Inaccuracy of current technology</a:t>
            </a:r>
            <a:endParaRPr/>
          </a:p>
          <a:p>
            <a:pPr marL="411534" lvl="1" indent="-205766" algn="l" rtl="0">
              <a:lnSpc>
                <a:spcPct val="90000"/>
              </a:lnSpc>
              <a:spcBef>
                <a:spcPts val="0"/>
              </a:spcBef>
              <a:spcAft>
                <a:spcPts val="0"/>
              </a:spcAft>
              <a:buSzPts val="1350"/>
              <a:buChar char="–"/>
            </a:pPr>
            <a:r>
              <a:rPr lang="en-US"/>
              <a:t>Legality is being explored of moderately-accurate algorithms [6]</a:t>
            </a:r>
            <a:endParaRPr/>
          </a:p>
          <a:p>
            <a:pPr marL="205766" lvl="0" indent="-205766" algn="l" rtl="0">
              <a:lnSpc>
                <a:spcPct val="90000"/>
              </a:lnSpc>
              <a:spcBef>
                <a:spcPts val="1200"/>
              </a:spcBef>
              <a:spcAft>
                <a:spcPts val="0"/>
              </a:spcAft>
              <a:buSzPts val="1620"/>
              <a:buChar char="•"/>
            </a:pPr>
            <a:r>
              <a:rPr lang="en-US"/>
              <a:t>Potential for Spread</a:t>
            </a:r>
            <a:endParaRPr/>
          </a:p>
          <a:p>
            <a:pPr marL="411534" lvl="1" indent="-205766" algn="l" rtl="0">
              <a:lnSpc>
                <a:spcPct val="90000"/>
              </a:lnSpc>
              <a:spcBef>
                <a:spcPts val="1200"/>
              </a:spcBef>
              <a:spcAft>
                <a:spcPts val="0"/>
              </a:spcAft>
              <a:buSzPts val="1350"/>
              <a:buChar char="–"/>
            </a:pPr>
            <a:r>
              <a:rPr lang="en-US"/>
              <a:t>Complacency could lead to widespread adoption</a:t>
            </a:r>
            <a:endParaRPr/>
          </a:p>
          <a:p>
            <a:pPr marL="411534" lvl="1" indent="-205766" algn="l" rtl="0">
              <a:lnSpc>
                <a:spcPct val="90000"/>
              </a:lnSpc>
              <a:spcBef>
                <a:spcPts val="1200"/>
              </a:spcBef>
              <a:spcAft>
                <a:spcPts val="0"/>
              </a:spcAft>
              <a:buSzPts val="1350"/>
              <a:buChar char="–"/>
            </a:pPr>
            <a:r>
              <a:rPr lang="en-US"/>
              <a:t>Could lead to government invasion of privacy</a:t>
            </a:r>
            <a:endParaRPr/>
          </a:p>
        </p:txBody>
      </p:sp>
      <p:sp>
        <p:nvSpPr>
          <p:cNvPr id="125" name="Google Shape;125;g28678f65deb_0_4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26" name="Google Shape;126;g28678f65deb_0_4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27" name="Google Shape;127;g28678f65deb_0_40"/>
          <p:cNvSpPr txBox="1"/>
          <p:nvPr/>
        </p:nvSpPr>
        <p:spPr>
          <a:xfrm>
            <a:off x="6847114" y="372337"/>
            <a:ext cx="2179800" cy="5232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Robbie Eskridge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pic>
        <p:nvPicPr>
          <p:cNvPr id="128" name="Google Shape;128;g28678f65deb_0_40"/>
          <p:cNvPicPr preferRelativeResize="0"/>
          <p:nvPr/>
        </p:nvPicPr>
        <p:blipFill>
          <a:blip r:embed="rId3">
            <a:alphaModFix/>
          </a:blip>
          <a:stretch>
            <a:fillRect/>
          </a:stretch>
        </p:blipFill>
        <p:spPr>
          <a:xfrm>
            <a:off x="4343400" y="740979"/>
            <a:ext cx="4425306" cy="3499694"/>
          </a:xfrm>
          <a:prstGeom prst="rect">
            <a:avLst/>
          </a:prstGeom>
          <a:noFill/>
          <a:ln>
            <a:noFill/>
          </a:ln>
        </p:spPr>
      </p:pic>
      <p:sp>
        <p:nvSpPr>
          <p:cNvPr id="129" name="Google Shape;129;g28678f65deb_0_40"/>
          <p:cNvSpPr txBox="1"/>
          <p:nvPr/>
        </p:nvSpPr>
        <p:spPr>
          <a:xfrm>
            <a:off x="5179800" y="4220567"/>
            <a:ext cx="32784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Cambria"/>
                <a:ea typeface="Cambria"/>
                <a:cs typeface="Cambria"/>
                <a:sym typeface="Cambria"/>
              </a:rPr>
              <a:t>Figure 3: Current Signatories of the Schengen Area</a:t>
            </a:r>
            <a:endParaRPr dirty="0">
              <a:solidFill>
                <a:schemeClr val="lt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8678f65deb_0_2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Technology Outpacing Regulation</a:t>
            </a:r>
            <a:endParaRPr/>
          </a:p>
        </p:txBody>
      </p:sp>
      <p:sp>
        <p:nvSpPr>
          <p:cNvPr id="136" name="Google Shape;136;g28678f65deb_0_2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EU AI Act</a:t>
            </a:r>
            <a:endParaRPr/>
          </a:p>
          <a:p>
            <a:pPr marL="411534" lvl="1" indent="-205766" algn="l" rtl="0">
              <a:lnSpc>
                <a:spcPct val="90000"/>
              </a:lnSpc>
              <a:spcBef>
                <a:spcPts val="0"/>
              </a:spcBef>
              <a:spcAft>
                <a:spcPts val="0"/>
              </a:spcAft>
              <a:buSzPts val="1350"/>
              <a:buChar char="–"/>
            </a:pPr>
            <a:r>
              <a:rPr lang="en-US"/>
              <a:t>Entities are allowed to use AI for certain tasks [5]</a:t>
            </a:r>
            <a:endParaRPr/>
          </a:p>
          <a:p>
            <a:pPr marL="411534" lvl="1" indent="-205766" algn="l" rtl="0">
              <a:lnSpc>
                <a:spcPct val="90000"/>
              </a:lnSpc>
              <a:spcBef>
                <a:spcPts val="0"/>
              </a:spcBef>
              <a:spcAft>
                <a:spcPts val="0"/>
              </a:spcAft>
              <a:buSzPts val="1350"/>
              <a:buChar char="–"/>
            </a:pPr>
            <a:r>
              <a:rPr lang="en-US"/>
              <a:t>Heated debate, and cause for a lot of contention. [4]</a:t>
            </a:r>
            <a:endParaRPr/>
          </a:p>
          <a:p>
            <a:pPr marL="411534" lvl="1" indent="-205766" algn="l" rtl="0">
              <a:lnSpc>
                <a:spcPct val="90000"/>
              </a:lnSpc>
              <a:spcBef>
                <a:spcPts val="0"/>
              </a:spcBef>
              <a:spcAft>
                <a:spcPts val="0"/>
              </a:spcAft>
              <a:buSzPts val="1350"/>
              <a:buChar char="–"/>
            </a:pPr>
            <a:r>
              <a:rPr lang="en-US"/>
              <a:t>“Risky” tasks and exemptions defined.</a:t>
            </a:r>
            <a:endParaRPr/>
          </a:p>
          <a:p>
            <a:pPr marL="205766" lvl="0" indent="-205766" algn="l" rtl="0">
              <a:lnSpc>
                <a:spcPct val="90000"/>
              </a:lnSpc>
              <a:spcBef>
                <a:spcPts val="1200"/>
              </a:spcBef>
              <a:spcAft>
                <a:spcPts val="0"/>
              </a:spcAft>
              <a:buSzPts val="1620"/>
              <a:buChar char="•"/>
            </a:pPr>
            <a:r>
              <a:rPr lang="en-US"/>
              <a:t>Penalties for AI misuse</a:t>
            </a:r>
            <a:endParaRPr/>
          </a:p>
          <a:p>
            <a:pPr marL="411534" lvl="1" indent="-205766" algn="l" rtl="0">
              <a:lnSpc>
                <a:spcPct val="90000"/>
              </a:lnSpc>
              <a:spcBef>
                <a:spcPts val="1200"/>
              </a:spcBef>
              <a:spcAft>
                <a:spcPts val="0"/>
              </a:spcAft>
              <a:buSzPts val="1350"/>
              <a:buChar char="–"/>
            </a:pPr>
            <a:r>
              <a:rPr lang="en-US"/>
              <a:t>Entities that don’t adhere to the rules laid out by the European Commision will face large fines [3]</a:t>
            </a:r>
            <a:endParaRPr/>
          </a:p>
        </p:txBody>
      </p:sp>
      <p:sp>
        <p:nvSpPr>
          <p:cNvPr id="137" name="Google Shape;137;g28678f65deb_0_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38" name="Google Shape;138;g28678f65deb_0_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39" name="Google Shape;139;g28678f65deb_0_20"/>
          <p:cNvSpPr txBox="1"/>
          <p:nvPr/>
        </p:nvSpPr>
        <p:spPr>
          <a:xfrm>
            <a:off x="6847114" y="372337"/>
            <a:ext cx="2179800" cy="5232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Robbie Eskridge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pic>
        <p:nvPicPr>
          <p:cNvPr id="140" name="Google Shape;140;g28678f65deb_0_20"/>
          <p:cNvPicPr preferRelativeResize="0"/>
          <p:nvPr/>
        </p:nvPicPr>
        <p:blipFill>
          <a:blip r:embed="rId3">
            <a:alphaModFix/>
          </a:blip>
          <a:stretch>
            <a:fillRect/>
          </a:stretch>
        </p:blipFill>
        <p:spPr>
          <a:xfrm>
            <a:off x="4419601" y="1275365"/>
            <a:ext cx="4607314" cy="2931933"/>
          </a:xfrm>
          <a:prstGeom prst="rect">
            <a:avLst/>
          </a:prstGeom>
          <a:noFill/>
          <a:ln>
            <a:noFill/>
          </a:ln>
        </p:spPr>
      </p:pic>
      <p:sp>
        <p:nvSpPr>
          <p:cNvPr id="141" name="Google Shape;141;g28678f65deb_0_20"/>
          <p:cNvSpPr txBox="1"/>
          <p:nvPr/>
        </p:nvSpPr>
        <p:spPr>
          <a:xfrm>
            <a:off x="5205850" y="4122450"/>
            <a:ext cx="3365700" cy="5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Cambria"/>
                <a:ea typeface="Cambria"/>
                <a:cs typeface="Cambria"/>
                <a:sym typeface="Cambria"/>
              </a:rPr>
              <a:t>Figure 4: A diagram showing the classifications of risk</a:t>
            </a:r>
            <a:endParaRPr>
              <a:solidFill>
                <a:schemeClr val="lt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8678f65deb_0_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Other Technology’s Role in Acclimation</a:t>
            </a:r>
            <a:endParaRPr/>
          </a:p>
        </p:txBody>
      </p:sp>
      <p:sp>
        <p:nvSpPr>
          <p:cNvPr id="148" name="Google Shape;148;g28678f65deb_0_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Language models</a:t>
            </a:r>
            <a:endParaRPr/>
          </a:p>
          <a:p>
            <a:pPr marL="411534" lvl="1" indent="-205766" algn="l" rtl="0">
              <a:lnSpc>
                <a:spcPct val="90000"/>
              </a:lnSpc>
              <a:spcBef>
                <a:spcPts val="0"/>
              </a:spcBef>
              <a:spcAft>
                <a:spcPts val="0"/>
              </a:spcAft>
              <a:buSzPts val="1350"/>
              <a:buChar char="–"/>
            </a:pPr>
            <a:r>
              <a:rPr lang="en-US"/>
              <a:t>Previously discussed</a:t>
            </a:r>
            <a:endParaRPr/>
          </a:p>
          <a:p>
            <a:pPr marL="205766" lvl="0" indent="-205766" algn="l" rtl="0">
              <a:lnSpc>
                <a:spcPct val="90000"/>
              </a:lnSpc>
              <a:spcBef>
                <a:spcPts val="1200"/>
              </a:spcBef>
              <a:spcAft>
                <a:spcPts val="0"/>
              </a:spcAft>
              <a:buSzPts val="1620"/>
              <a:buChar char="•"/>
            </a:pPr>
            <a:r>
              <a:rPr lang="en-US"/>
              <a:t>Inclusive voting / civil opportunities</a:t>
            </a:r>
            <a:endParaRPr/>
          </a:p>
          <a:p>
            <a:pPr marL="411534" lvl="1" indent="-205766" algn="l" rtl="0">
              <a:lnSpc>
                <a:spcPct val="90000"/>
              </a:lnSpc>
              <a:spcBef>
                <a:spcPts val="1200"/>
              </a:spcBef>
              <a:spcAft>
                <a:spcPts val="0"/>
              </a:spcAft>
              <a:buSzPts val="1350"/>
              <a:buChar char="–"/>
            </a:pPr>
            <a:r>
              <a:rPr lang="en-US"/>
              <a:t>Simple polling interfaces, accessible locations, audio-based polling [12]</a:t>
            </a:r>
            <a:endParaRPr/>
          </a:p>
          <a:p>
            <a:pPr marL="205766" lvl="0" indent="-205766" algn="l" rtl="0">
              <a:lnSpc>
                <a:spcPct val="90000"/>
              </a:lnSpc>
              <a:spcBef>
                <a:spcPts val="1200"/>
              </a:spcBef>
              <a:spcAft>
                <a:spcPts val="0"/>
              </a:spcAft>
              <a:buSzPts val="1620"/>
              <a:buChar char="•"/>
            </a:pPr>
            <a:r>
              <a:rPr lang="en-US"/>
              <a:t>Inclusive education</a:t>
            </a:r>
            <a:endParaRPr/>
          </a:p>
          <a:p>
            <a:pPr marL="411534" lvl="1" indent="-205766" algn="l" rtl="0">
              <a:lnSpc>
                <a:spcPct val="90000"/>
              </a:lnSpc>
              <a:spcBef>
                <a:spcPts val="1200"/>
              </a:spcBef>
              <a:spcAft>
                <a:spcPts val="0"/>
              </a:spcAft>
              <a:buSzPts val="1350"/>
              <a:buChar char="–"/>
            </a:pPr>
            <a:r>
              <a:rPr lang="en-US"/>
              <a:t>Text to Speech, Zoom, Remote Campuses, and more innovations [10]</a:t>
            </a:r>
            <a:endParaRPr/>
          </a:p>
        </p:txBody>
      </p:sp>
      <p:sp>
        <p:nvSpPr>
          <p:cNvPr id="149" name="Google Shape;149;g28678f65deb_0_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50" name="Google Shape;150;g28678f65deb_0_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51" name="Google Shape;151;g28678f65deb_0_0"/>
          <p:cNvSpPr txBox="1"/>
          <p:nvPr/>
        </p:nvSpPr>
        <p:spPr>
          <a:xfrm>
            <a:off x="6847114" y="372337"/>
            <a:ext cx="2179800" cy="5232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Robbie Eskridge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pic>
        <p:nvPicPr>
          <p:cNvPr id="152" name="Google Shape;152;g28678f65deb_0_0"/>
          <p:cNvPicPr preferRelativeResize="0"/>
          <p:nvPr/>
        </p:nvPicPr>
        <p:blipFill>
          <a:blip r:embed="rId3">
            <a:alphaModFix/>
          </a:blip>
          <a:stretch>
            <a:fillRect/>
          </a:stretch>
        </p:blipFill>
        <p:spPr>
          <a:xfrm>
            <a:off x="4572001" y="988076"/>
            <a:ext cx="4226848" cy="3170136"/>
          </a:xfrm>
          <a:prstGeom prst="rect">
            <a:avLst/>
          </a:prstGeom>
          <a:noFill/>
          <a:ln>
            <a:noFill/>
          </a:ln>
        </p:spPr>
      </p:pic>
      <p:sp>
        <p:nvSpPr>
          <p:cNvPr id="153" name="Google Shape;153;g28678f65deb_0_0"/>
          <p:cNvSpPr txBox="1"/>
          <p:nvPr/>
        </p:nvSpPr>
        <p:spPr>
          <a:xfrm>
            <a:off x="5377410" y="4144628"/>
            <a:ext cx="3454200" cy="7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Cambria"/>
                <a:ea typeface="Cambria"/>
                <a:cs typeface="Cambria"/>
                <a:sym typeface="Cambria"/>
              </a:rPr>
              <a:t>Figure 5: A voter uses an accessible voting machine in 2022.</a:t>
            </a:r>
            <a:endParaRPr dirty="0">
              <a:solidFill>
                <a:schemeClr val="lt1"/>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dirty="0"/>
              <a:t>REFERENCES</a:t>
            </a:r>
            <a:endParaRPr dirty="0"/>
          </a:p>
        </p:txBody>
      </p:sp>
      <p:sp>
        <p:nvSpPr>
          <p:cNvPr id="159" name="Google Shape;159;p3"/>
          <p:cNvSpPr txBox="1">
            <a:spLocks noGrp="1"/>
          </p:cNvSpPr>
          <p:nvPr>
            <p:ph type="body" idx="1"/>
          </p:nvPr>
        </p:nvSpPr>
        <p:spPr>
          <a:xfrm>
            <a:off x="0" y="985344"/>
            <a:ext cx="9144000" cy="4011851"/>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ct val="90000"/>
              <a:buNone/>
            </a:pPr>
            <a:r>
              <a:rPr lang="en-US" sz="1000" dirty="0"/>
              <a:t>[1] Hill, 2011. English Proficiency of Immigrants</a:t>
            </a:r>
            <a:r>
              <a:rPr lang="en-US" sz="1000" i="1" dirty="0"/>
              <a:t> </a:t>
            </a:r>
            <a:r>
              <a:rPr lang="en-US" sz="1000" u="sng" dirty="0">
                <a:solidFill>
                  <a:schemeClr val="hlink"/>
                </a:solidFill>
                <a:hlinkClick r:id="rId3"/>
              </a:rPr>
              <a:t>https://www.ppic.org/publication/english-proficiency-of-immigrants/</a:t>
            </a:r>
            <a:r>
              <a:rPr lang="en-US" sz="1000" i="1" dirty="0"/>
              <a:t> </a:t>
            </a:r>
            <a:r>
              <a:rPr lang="en-US" sz="1000" dirty="0"/>
              <a:t>Accessed 9/18/2023</a:t>
            </a:r>
            <a:br>
              <a:rPr lang="en-US" sz="1000" dirty="0"/>
            </a:br>
            <a:r>
              <a:rPr lang="en-US" sz="1000" dirty="0"/>
              <a:t>[2] Budiman, 2020. Key Findings about U.S. Immigrants </a:t>
            </a:r>
            <a:r>
              <a:rPr lang="en-US" sz="1000" u="sng" dirty="0">
                <a:solidFill>
                  <a:schemeClr val="hlink"/>
                </a:solidFill>
                <a:hlinkClick r:id="rId4"/>
              </a:rPr>
              <a:t>https://www.pewresearch.org/short-reads/2020/08/20/key-findings-about-u-s-immigrants/</a:t>
            </a:r>
            <a:r>
              <a:rPr lang="en-US" sz="1000" dirty="0"/>
              <a:t> Accessed 9/18/2023</a:t>
            </a:r>
            <a:br>
              <a:rPr lang="en-US" sz="1000" dirty="0"/>
            </a:br>
            <a:r>
              <a:rPr lang="en-US" sz="1000" dirty="0"/>
              <a:t>[3] Lomas, 2021. EU plan </a:t>
            </a:r>
            <a:r>
              <a:rPr lang="en-US" sz="1000" dirty="0" err="1"/>
              <a:t>foir</a:t>
            </a:r>
            <a:r>
              <a:rPr lang="en-US" sz="1000" dirty="0"/>
              <a:t> risk-based AI rules to set fines as high as 4%. </a:t>
            </a:r>
            <a:r>
              <a:rPr lang="en-US" sz="1000" u="sng" dirty="0">
                <a:solidFill>
                  <a:schemeClr val="hlink"/>
                </a:solidFill>
                <a:hlinkClick r:id="rId5"/>
              </a:rPr>
              <a:t>https://techcrunch.com/2021/04/14/eu-plan-for-risk-based-ai-rules-to-set-fines-as-high-as-4-of-global-turnover-per-leaked-draft/</a:t>
            </a:r>
            <a:r>
              <a:rPr lang="en-US" sz="1000" dirty="0"/>
              <a:t> Accessed 9/20/2023</a:t>
            </a:r>
            <a:br>
              <a:rPr lang="en-US" sz="1000" dirty="0"/>
            </a:br>
            <a:r>
              <a:rPr lang="en-US" sz="1000" dirty="0"/>
              <a:t>[4] McGowan, Scherer, 2023. EU’s AI Act: CDT Europe responds to European Commission’s </a:t>
            </a:r>
            <a:r>
              <a:rPr lang="en-US" sz="1000" dirty="0" err="1"/>
              <a:t>Procosal</a:t>
            </a:r>
            <a:r>
              <a:rPr lang="en-US" sz="1000" dirty="0"/>
              <a:t> on High-Risk Classification </a:t>
            </a:r>
            <a:r>
              <a:rPr lang="en-US" sz="1000" u="sng" dirty="0">
                <a:solidFill>
                  <a:schemeClr val="hlink"/>
                </a:solidFill>
                <a:hlinkClick r:id="rId6"/>
              </a:rPr>
              <a:t>https://cdt.org/insights/eus-ai-act-cdt-europe-responds-to-the-european-commissions-proposal-on-high-risk-classification/</a:t>
            </a:r>
            <a:r>
              <a:rPr lang="en-US" sz="1000" dirty="0"/>
              <a:t> Accessed 10/2/2023</a:t>
            </a:r>
            <a:br>
              <a:rPr lang="en-US" sz="1000" dirty="0"/>
            </a:br>
            <a:r>
              <a:rPr lang="en-US" sz="1000" dirty="0"/>
              <a:t>[5] European Parliament, 2023. EU AI Act: first regulation on artificial intelligence </a:t>
            </a:r>
            <a:r>
              <a:rPr lang="en-US" sz="1000" u="sng" dirty="0">
                <a:solidFill>
                  <a:schemeClr val="hlink"/>
                </a:solidFill>
                <a:hlinkClick r:id="rId7"/>
              </a:rPr>
              <a:t>https://www.europarl.europa.eu/news/en/headlines/society/20230601STO93804/eu-ai-act-first-regulation-on-artificial-intelligence</a:t>
            </a:r>
            <a:r>
              <a:rPr lang="en-US" sz="1000" dirty="0">
                <a:hlinkClick r:id="rId7"/>
              </a:rPr>
              <a:t> Accessed 9/21/2023</a:t>
            </a:r>
            <a:endParaRPr lang="en-US" sz="1000" dirty="0"/>
          </a:p>
          <a:p>
            <a:pPr marL="0" lvl="0" indent="0" algn="l" rtl="0">
              <a:lnSpc>
                <a:spcPct val="120000"/>
              </a:lnSpc>
              <a:spcBef>
                <a:spcPts val="0"/>
              </a:spcBef>
              <a:spcAft>
                <a:spcPts val="0"/>
              </a:spcAft>
              <a:buSzPct val="90000"/>
              <a:buNone/>
            </a:pPr>
            <a:r>
              <a:rPr lang="en-US" sz="1000" dirty="0"/>
              <a:t>[6] Tyler, 2022. The Increasing Use of Artificial Intelligence in Border Zones Prompts Privacy Questions </a:t>
            </a:r>
            <a:r>
              <a:rPr lang="en-US" sz="1000" u="sng" dirty="0">
                <a:solidFill>
                  <a:schemeClr val="hlink"/>
                </a:solidFill>
                <a:hlinkClick r:id="rId8"/>
              </a:rPr>
              <a:t>https://www.migrationpolicy.org/article/artificial-intelligence-border-zones-privacy</a:t>
            </a:r>
            <a:r>
              <a:rPr lang="en-US" sz="1000" dirty="0">
                <a:hlinkClick r:id="rId8"/>
              </a:rPr>
              <a:t> Accessed 10/1/2023</a:t>
            </a:r>
            <a:br>
              <a:rPr lang="en-US" sz="1000" dirty="0"/>
            </a:br>
            <a:r>
              <a:rPr lang="en-US" sz="1000" dirty="0"/>
              <a:t>[7] European </a:t>
            </a:r>
            <a:r>
              <a:rPr lang="en-US" sz="1000" dirty="0" err="1"/>
              <a:t>Commision</a:t>
            </a:r>
            <a:r>
              <a:rPr lang="en-US" sz="1000" dirty="0"/>
              <a:t>, 2020. Intelligent Border Control System. </a:t>
            </a:r>
            <a:r>
              <a:rPr lang="en-US" sz="1000" u="sng" dirty="0">
                <a:solidFill>
                  <a:schemeClr val="hlink"/>
                </a:solidFill>
                <a:hlinkClick r:id="rId9"/>
              </a:rPr>
              <a:t>https://cordis.europa.eu/project/id/700626</a:t>
            </a:r>
            <a:r>
              <a:rPr lang="en-US" sz="1000" dirty="0">
                <a:hlinkClick r:id="rId9"/>
              </a:rPr>
              <a:t> Accessed 10/1/2023</a:t>
            </a:r>
            <a:br>
              <a:rPr lang="en-US" sz="1000" dirty="0"/>
            </a:br>
            <a:r>
              <a:rPr lang="en-US" sz="1000" dirty="0"/>
              <a:t>[8] Southern, 2023. Google Launches AI-Powered Contextual Translations. </a:t>
            </a:r>
            <a:r>
              <a:rPr lang="en-US" sz="1000" u="sng" dirty="0">
                <a:solidFill>
                  <a:schemeClr val="hlink"/>
                </a:solidFill>
                <a:hlinkClick r:id="rId10"/>
              </a:rPr>
              <a:t>https://www.searchenginejournal.com/google-launches-ai-powered-contextual-translations/478863/</a:t>
            </a:r>
            <a:r>
              <a:rPr lang="en-US" sz="1000" dirty="0"/>
              <a:t> Accessed 10/2/2023</a:t>
            </a:r>
            <a:br>
              <a:rPr lang="en-US" sz="1000" dirty="0"/>
            </a:br>
            <a:r>
              <a:rPr lang="en-US" sz="1000" dirty="0"/>
              <a:t>[9] Le, Schuster, 2016. A Neural Network for Machine Translation, at Production Scale. </a:t>
            </a:r>
            <a:r>
              <a:rPr lang="en-US" sz="1000" u="sng" dirty="0">
                <a:solidFill>
                  <a:schemeClr val="hlink"/>
                </a:solidFill>
                <a:hlinkClick r:id="rId11"/>
              </a:rPr>
              <a:t>https://blog.research.google/2016/09/a-neural-network-for-machine.html</a:t>
            </a:r>
            <a:r>
              <a:rPr lang="en-US" sz="1000" dirty="0">
                <a:hlinkClick r:id="rId11"/>
              </a:rPr>
              <a:t> Accessed 10/2/2023</a:t>
            </a:r>
            <a:br>
              <a:rPr lang="en-US" sz="1000" dirty="0"/>
            </a:br>
            <a:r>
              <a:rPr lang="en-US" sz="1000" dirty="0"/>
              <a:t>[10] Baker, 2019. How Technology is making education more accessible. </a:t>
            </a:r>
            <a:r>
              <a:rPr lang="en-US" sz="1000" u="sng" dirty="0">
                <a:solidFill>
                  <a:schemeClr val="hlink"/>
                </a:solidFill>
                <a:hlinkClick r:id="rId12"/>
              </a:rPr>
              <a:t>https://penntoday.upenn.edu/news/how-technology-making-education-more-accessible</a:t>
            </a:r>
            <a:r>
              <a:rPr lang="en-US" sz="1000" dirty="0">
                <a:hlinkClick r:id="rId12"/>
              </a:rPr>
              <a:t> Accessed 10/1/2023</a:t>
            </a:r>
            <a:endParaRPr lang="en-US" sz="1000" dirty="0"/>
          </a:p>
          <a:p>
            <a:pPr marL="0" lvl="0" indent="0" algn="l" rtl="0">
              <a:lnSpc>
                <a:spcPct val="120000"/>
              </a:lnSpc>
              <a:spcBef>
                <a:spcPts val="0"/>
              </a:spcBef>
              <a:spcAft>
                <a:spcPts val="0"/>
              </a:spcAft>
              <a:buSzPts val="1890"/>
              <a:buNone/>
            </a:pPr>
            <a:r>
              <a:rPr lang="en-US" sz="1000" dirty="0"/>
              <a:t>[11] Eskridge, Kresge, Meza, </a:t>
            </a:r>
            <a:r>
              <a:rPr lang="en-US" sz="1000" dirty="0" err="1"/>
              <a:t>Yakavenko</a:t>
            </a:r>
            <a:r>
              <a:rPr lang="en-US" sz="1000" dirty="0"/>
              <a:t>, Effects of Language Acquisition on Immigrant Societal Participation. </a:t>
            </a:r>
            <a:r>
              <a:rPr lang="en-US" sz="1000" u="sng" dirty="0">
                <a:solidFill>
                  <a:schemeClr val="hlink"/>
                </a:solidFill>
                <a:hlinkClick r:id="rId13"/>
              </a:rPr>
              <a:t>https://digital.wpi.edu/concern/student_works/ht24wn744</a:t>
            </a:r>
            <a:r>
              <a:rPr lang="en-US" sz="1000" dirty="0"/>
              <a:t> Accessed 10/2/2023</a:t>
            </a:r>
          </a:p>
          <a:p>
            <a:pPr marL="0" lvl="0" indent="0" algn="l" rtl="0">
              <a:lnSpc>
                <a:spcPct val="120000"/>
              </a:lnSpc>
              <a:spcBef>
                <a:spcPts val="0"/>
              </a:spcBef>
              <a:spcAft>
                <a:spcPts val="0"/>
              </a:spcAft>
              <a:buSzPts val="1890"/>
              <a:buNone/>
            </a:pPr>
            <a:r>
              <a:rPr lang="en-US" sz="1000" dirty="0"/>
              <a:t>[12] Center for Civic Design, Innovation in Accessible Elections. </a:t>
            </a:r>
            <a:r>
              <a:rPr lang="en-US" sz="1000" u="sng" dirty="0">
                <a:solidFill>
                  <a:schemeClr val="hlink"/>
                </a:solidFill>
                <a:hlinkClick r:id="rId14"/>
              </a:rPr>
              <a:t>https://civicdesign.org/avti/innovations-in-accessible-elections/</a:t>
            </a:r>
            <a:r>
              <a:rPr lang="en-US" sz="1000" dirty="0"/>
              <a:t> Accessed 10/2/2023</a:t>
            </a:r>
          </a:p>
        </p:txBody>
      </p:sp>
      <p:sp>
        <p:nvSpPr>
          <p:cNvPr id="160" name="Google Shape;160;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161" name="Google Shape;161;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62" name="Google Shape;162;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Robbie Eskridge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effect of Video Games in Education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Owen Lacey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327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a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interaction</a:t>
            </a:r>
          </a:p>
        </p:txBody>
      </p:sp>
      <p:sp>
        <p:nvSpPr>
          <p:cNvPr id="3" name="Content Placeholder 2"/>
          <p:cNvSpPr>
            <a:spLocks noGrp="1"/>
          </p:cNvSpPr>
          <p:nvPr>
            <p:ph sz="half" idx="1"/>
          </p:nvPr>
        </p:nvSpPr>
        <p:spPr/>
        <p:txBody>
          <a:bodyPr/>
          <a:lstStyle/>
          <a:p>
            <a:r>
              <a:rPr lang="en-US" dirty="0"/>
              <a:t>Unlike textbooks and lectures, video games provide direct interaction with material</a:t>
            </a:r>
          </a:p>
          <a:p>
            <a:r>
              <a:rPr lang="en-US" dirty="0"/>
              <a:t>Students can engage in their own way as needed instead of being forced to only read a book.</a:t>
            </a:r>
          </a:p>
          <a:p>
            <a:r>
              <a:rPr lang="en-US" dirty="0"/>
              <a:t>Minecraft in particular has been used to help students engage with the material [1]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Lacey</a:t>
            </a:r>
          </a:p>
        </p:txBody>
      </p:sp>
      <p:pic>
        <p:nvPicPr>
          <p:cNvPr id="9" name="Picture 8" descr="A screenshot of a video game&#10;&#10;Description automatically generated">
            <a:extLst>
              <a:ext uri="{FF2B5EF4-FFF2-40B4-BE49-F238E27FC236}">
                <a16:creationId xmlns:a16="http://schemas.microsoft.com/office/drawing/2014/main" id="{C467D7B1-3D76-1A4B-BF9D-E0B85424786D}"/>
              </a:ext>
            </a:extLst>
          </p:cNvPr>
          <p:cNvPicPr>
            <a:picLocks noChangeAspect="1"/>
          </p:cNvPicPr>
          <p:nvPr/>
        </p:nvPicPr>
        <p:blipFill>
          <a:blip r:embed="rId3"/>
          <a:stretch>
            <a:fillRect/>
          </a:stretch>
        </p:blipFill>
        <p:spPr>
          <a:xfrm>
            <a:off x="4503122" y="1552255"/>
            <a:ext cx="4176356" cy="2347366"/>
          </a:xfrm>
          <a:prstGeom prst="rect">
            <a:avLst/>
          </a:prstGeom>
        </p:spPr>
      </p:pic>
    </p:spTree>
    <p:extLst>
      <p:ext uri="{BB962C8B-B14F-4D97-AF65-F5344CB8AC3E}">
        <p14:creationId xmlns:p14="http://schemas.microsoft.com/office/powerpoint/2010/main" val="55852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skills</a:t>
            </a:r>
          </a:p>
        </p:txBody>
      </p:sp>
      <p:sp>
        <p:nvSpPr>
          <p:cNvPr id="3" name="Content Placeholder 2"/>
          <p:cNvSpPr>
            <a:spLocks noGrp="1"/>
          </p:cNvSpPr>
          <p:nvPr>
            <p:ph sz="half" idx="1"/>
          </p:nvPr>
        </p:nvSpPr>
        <p:spPr/>
        <p:txBody>
          <a:bodyPr/>
          <a:lstStyle/>
          <a:p>
            <a:r>
              <a:rPr lang="en-US" dirty="0"/>
              <a:t>Some video games can train people in problem solving skills</a:t>
            </a:r>
          </a:p>
          <a:p>
            <a:r>
              <a:rPr lang="en-US" dirty="0"/>
              <a:t>Game like </a:t>
            </a:r>
            <a:r>
              <a:rPr lang="en-US" dirty="0" err="1"/>
              <a:t>Myst</a:t>
            </a:r>
            <a:r>
              <a:rPr lang="en-US" dirty="0"/>
              <a:t> and Portal have been shown to improve problem solving skills more than the standard “brain-training” games [2][3].</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Lacey</a:t>
            </a:r>
          </a:p>
        </p:txBody>
      </p:sp>
      <p:pic>
        <p:nvPicPr>
          <p:cNvPr id="10" name="Content Placeholder 9">
            <a:extLst>
              <a:ext uri="{FF2B5EF4-FFF2-40B4-BE49-F238E27FC236}">
                <a16:creationId xmlns:a16="http://schemas.microsoft.com/office/drawing/2014/main" id="{71B5F9FE-97B2-8B44-AF84-A73C60BAC9D0}"/>
              </a:ext>
            </a:extLst>
          </p:cNvPr>
          <p:cNvPicPr>
            <a:picLocks noGrp="1" noChangeAspect="1"/>
          </p:cNvPicPr>
          <p:nvPr>
            <p:ph sz="half" idx="2"/>
          </p:nvPr>
        </p:nvPicPr>
        <p:blipFill>
          <a:blip r:embed="rId3"/>
          <a:stretch>
            <a:fillRect/>
          </a:stretch>
        </p:blipFill>
        <p:spPr>
          <a:xfrm>
            <a:off x="4177301" y="1286737"/>
            <a:ext cx="4654279" cy="3225738"/>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Enjoyable learning</a:t>
            </a:r>
          </a:p>
        </p:txBody>
      </p:sp>
      <p:sp>
        <p:nvSpPr>
          <p:cNvPr id="3" name="Content Placeholder 2"/>
          <p:cNvSpPr>
            <a:spLocks noGrp="1"/>
          </p:cNvSpPr>
          <p:nvPr>
            <p:ph sz="half" idx="1"/>
          </p:nvPr>
        </p:nvSpPr>
        <p:spPr/>
        <p:txBody>
          <a:bodyPr/>
          <a:lstStyle/>
          <a:p>
            <a:r>
              <a:rPr lang="en-US" dirty="0"/>
              <a:t>Portal 2 has also been used to teach reasoning skills in a math class in place of normal algebra problems [4]</a:t>
            </a:r>
          </a:p>
          <a:p>
            <a:r>
              <a:rPr lang="en-US" dirty="0"/>
              <a:t>It was a more enjoyable experience for the students to play a game than to work on algebra.</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Lacey</a:t>
            </a:r>
          </a:p>
        </p:txBody>
      </p:sp>
      <p:pic>
        <p:nvPicPr>
          <p:cNvPr id="9" name="Picture 8" descr="A grey tiled shower stall&#10;&#10;Description automatically generated with medium confidence">
            <a:extLst>
              <a:ext uri="{FF2B5EF4-FFF2-40B4-BE49-F238E27FC236}">
                <a16:creationId xmlns:a16="http://schemas.microsoft.com/office/drawing/2014/main" id="{EF361EE7-FE75-FD46-A214-20A87868F1E0}"/>
              </a:ext>
            </a:extLst>
          </p:cNvPr>
          <p:cNvPicPr>
            <a:picLocks noChangeAspect="1"/>
          </p:cNvPicPr>
          <p:nvPr/>
        </p:nvPicPr>
        <p:blipFill>
          <a:blip r:embed="rId3"/>
          <a:stretch>
            <a:fillRect/>
          </a:stretch>
        </p:blipFill>
        <p:spPr>
          <a:xfrm>
            <a:off x="4638301" y="643219"/>
            <a:ext cx="3264728" cy="4127944"/>
          </a:xfrm>
          <a:prstGeom prst="rect">
            <a:avLst/>
          </a:prstGeom>
        </p:spPr>
      </p:pic>
    </p:spTree>
    <p:extLst>
      <p:ext uri="{BB962C8B-B14F-4D97-AF65-F5344CB8AC3E}">
        <p14:creationId xmlns:p14="http://schemas.microsoft.com/office/powerpoint/2010/main" val="377105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Video game can help students learn problem solving skills in a more enjoyable manner</a:t>
            </a:r>
          </a:p>
          <a:p>
            <a:r>
              <a:rPr lang="en-US" dirty="0"/>
              <a:t>They can let students engage with material directly rather than through reading or lectures.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Lacey</a:t>
            </a:r>
          </a:p>
        </p:txBody>
      </p:sp>
      <p:pic>
        <p:nvPicPr>
          <p:cNvPr id="10" name="Picture 9">
            <a:extLst>
              <a:ext uri="{FF2B5EF4-FFF2-40B4-BE49-F238E27FC236}">
                <a16:creationId xmlns:a16="http://schemas.microsoft.com/office/drawing/2014/main" id="{440422D4-6C74-2543-A377-8988A8EACFF5}"/>
              </a:ext>
            </a:extLst>
          </p:cNvPr>
          <p:cNvPicPr>
            <a:picLocks noChangeAspect="1"/>
          </p:cNvPicPr>
          <p:nvPr/>
        </p:nvPicPr>
        <p:blipFill>
          <a:blip r:embed="rId3"/>
          <a:stretch>
            <a:fillRect/>
          </a:stretch>
        </p:blipFill>
        <p:spPr>
          <a:xfrm>
            <a:off x="4339705" y="1175657"/>
            <a:ext cx="4624385" cy="2997286"/>
          </a:xfrm>
          <a:prstGeom prst="rect">
            <a:avLst/>
          </a:prstGeom>
        </p:spPr>
      </p:pic>
    </p:spTree>
    <p:extLst>
      <p:ext uri="{BB962C8B-B14F-4D97-AF65-F5344CB8AC3E}">
        <p14:creationId xmlns:p14="http://schemas.microsoft.com/office/powerpoint/2010/main" val="239569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dirty="0"/>
              <a:t>[1] </a:t>
            </a:r>
            <a:r>
              <a:rPr lang="en-US" dirty="0" err="1"/>
              <a:t>www.jstor.org</a:t>
            </a:r>
            <a:r>
              <a:rPr lang="en-US" dirty="0"/>
              <a:t>/stable/jeductechsoci.18.3.114.</a:t>
            </a:r>
          </a:p>
          <a:p>
            <a:pPr marL="0" indent="0">
              <a:buNone/>
            </a:pPr>
            <a:r>
              <a:rPr lang="en-US" dirty="0"/>
              <a:t>[2] https://</a:t>
            </a:r>
            <a:r>
              <a:rPr lang="en-US" dirty="0" err="1"/>
              <a:t>doi.org</a:t>
            </a:r>
            <a:r>
              <a:rPr lang="en-US" dirty="0"/>
              <a:t>/10.1016/j.compedu.2014.08.013</a:t>
            </a:r>
          </a:p>
          <a:p>
            <a:pPr marL="0" indent="0">
              <a:buNone/>
            </a:pPr>
            <a:r>
              <a:rPr lang="en-US" dirty="0"/>
              <a:t>[3] http://news.bbc.co.uk/2/hi/technology/4160466.stm</a:t>
            </a:r>
          </a:p>
          <a:p>
            <a:pPr marL="0" indent="0">
              <a:buNone/>
            </a:pPr>
            <a:r>
              <a:rPr lang="en-US" dirty="0"/>
              <a:t>[4] https://drive.google.com/file/d/11_QvUUYogZw2fQmi3YB_3z8tdsaDJbOi/view</a:t>
            </a:r>
          </a:p>
          <a:p>
            <a:pPr marL="0" indent="0">
              <a:buNone/>
            </a:pPr>
            <a:r>
              <a:rPr lang="en-US" dirty="0"/>
              <a:t>[5] https://</a:t>
            </a:r>
            <a:r>
              <a:rPr lang="en-US" dirty="0" err="1"/>
              <a:t>www.jstor.org</a:t>
            </a:r>
            <a:r>
              <a:rPr lang="en-US" dirty="0"/>
              <a:t>/stable/24145444</a:t>
            </a:r>
          </a:p>
          <a:p>
            <a:pPr marL="0" indent="0">
              <a:buNone/>
            </a:pPr>
            <a:r>
              <a:rPr lang="en-US" dirty="0"/>
              <a:t>[6] https://</a:t>
            </a:r>
            <a:r>
              <a:rPr lang="en-US" dirty="0" err="1"/>
              <a:t>www.wired.co.uk</a:t>
            </a:r>
            <a:r>
              <a:rPr lang="en-US" dirty="0"/>
              <a:t>/article/</a:t>
            </a:r>
            <a:r>
              <a:rPr lang="en-US" dirty="0" err="1"/>
              <a:t>minecrafted</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Owen Lacey</a:t>
            </a:r>
          </a:p>
        </p:txBody>
      </p:sp>
    </p:spTree>
    <p:extLst>
      <p:ext uri="{BB962C8B-B14F-4D97-AF65-F5344CB8AC3E}">
        <p14:creationId xmlns:p14="http://schemas.microsoft.com/office/powerpoint/2010/main" val="66329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352800"/>
          </a:xfrm>
        </p:spPr>
        <p:txBody>
          <a:bodyPr>
            <a:normAutofit/>
          </a:bodyPr>
          <a:lstStyle/>
          <a:p>
            <a:r>
              <a:rPr lang="en-US" dirty="0"/>
              <a:t>While average was lower the standard deviation was 2.4 resulting from many being the highest paper grade yet</a:t>
            </a:r>
          </a:p>
          <a:p>
            <a:r>
              <a:rPr lang="en-US" dirty="0"/>
              <a:t>Include tests/results in Appendix</a:t>
            </a:r>
          </a:p>
          <a:p>
            <a:r>
              <a:rPr lang="en-US" dirty="0"/>
              <a:t>Define test strategy clearly</a:t>
            </a:r>
          </a:p>
          <a:p>
            <a:r>
              <a:rPr lang="en-US" dirty="0"/>
              <a:t>Ask for help if you have trouble with backing data</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39D2CE19-5E19-CE31-D578-510E5B66424E}"/>
              </a:ext>
            </a:extLst>
          </p:cNvPr>
          <p:cNvPicPr>
            <a:picLocks noChangeAspect="1"/>
          </p:cNvPicPr>
          <p:nvPr/>
        </p:nvPicPr>
        <p:blipFill>
          <a:blip r:embed="rId3"/>
          <a:stretch>
            <a:fillRect/>
          </a:stretch>
        </p:blipFill>
        <p:spPr>
          <a:xfrm>
            <a:off x="3287111" y="363174"/>
            <a:ext cx="5857865" cy="4626864"/>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2318712" cy="3352800"/>
          </a:xfrm>
        </p:spPr>
        <p:txBody>
          <a:bodyPr/>
          <a:lstStyle/>
          <a:p>
            <a:pPr marL="0" indent="0">
              <a:buNone/>
            </a:pPr>
            <a:r>
              <a:rPr lang="en-US" dirty="0"/>
              <a:t>44 Max Possible</a:t>
            </a:r>
          </a:p>
          <a:p>
            <a:pPr marL="0" indent="0">
              <a:buNone/>
            </a:pPr>
            <a:r>
              <a:rPr lang="en-US" dirty="0"/>
              <a:t>- Discussion 1-10</a:t>
            </a:r>
            <a:br>
              <a:rPr lang="en-US" dirty="0"/>
            </a:br>
            <a:r>
              <a:rPr lang="en-US" dirty="0"/>
              <a:t>- Papers 1-3</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4" name="Picture 3">
            <a:extLst>
              <a:ext uri="{FF2B5EF4-FFF2-40B4-BE49-F238E27FC236}">
                <a16:creationId xmlns:a16="http://schemas.microsoft.com/office/drawing/2014/main" id="{27AB3D16-828A-7456-482B-0621B38B1C0D}"/>
              </a:ext>
            </a:extLst>
          </p:cNvPr>
          <p:cNvPicPr>
            <a:picLocks noChangeAspect="1"/>
          </p:cNvPicPr>
          <p:nvPr/>
        </p:nvPicPr>
        <p:blipFill>
          <a:blip r:embed="rId3"/>
          <a:stretch>
            <a:fillRect/>
          </a:stretch>
        </p:blipFill>
        <p:spPr>
          <a:xfrm>
            <a:off x="2874736" y="361950"/>
            <a:ext cx="5514648" cy="4781550"/>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B35D-0684-B84C-A85D-B70691D3908C}"/>
              </a:ext>
            </a:extLst>
          </p:cNvPr>
          <p:cNvSpPr>
            <a:spLocks noGrp="1"/>
          </p:cNvSpPr>
          <p:nvPr>
            <p:ph type="title"/>
          </p:nvPr>
        </p:nvSpPr>
        <p:spPr>
          <a:xfrm>
            <a:off x="622934" y="3737499"/>
            <a:ext cx="7896226" cy="1294368"/>
          </a:xfrm>
        </p:spPr>
        <p:txBody>
          <a:bodyPr anchor="t"/>
          <a:lstStyle/>
          <a:p>
            <a:r>
              <a:rPr lang="en-US" dirty="0"/>
              <a:t>Let’s Look At One way to handle a Decrease In Jobs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pic>
        <p:nvPicPr>
          <p:cNvPr id="7" name="Picture 6">
            <a:extLst>
              <a:ext uri="{FF2B5EF4-FFF2-40B4-BE49-F238E27FC236}">
                <a16:creationId xmlns:a16="http://schemas.microsoft.com/office/drawing/2014/main" id="{AD58D30F-2DA0-8B45-8218-FCEB84A8FD5B}"/>
              </a:ext>
            </a:extLst>
          </p:cNvPr>
          <p:cNvPicPr>
            <a:picLocks noChangeAspect="1"/>
          </p:cNvPicPr>
          <p:nvPr/>
        </p:nvPicPr>
        <p:blipFill>
          <a:blip r:embed="rId3"/>
          <a:stretch>
            <a:fillRect/>
          </a:stretch>
        </p:blipFill>
        <p:spPr>
          <a:xfrm>
            <a:off x="623888" y="598864"/>
            <a:ext cx="7896225" cy="2455232"/>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7B1A532D-A114-6544-95A3-300DB1BB7F78}"/>
              </a:ext>
            </a:extLst>
          </p:cNvPr>
          <p:cNvSpPr/>
          <p:nvPr/>
        </p:nvSpPr>
        <p:spPr>
          <a:xfrm>
            <a:off x="4626059" y="121751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4" highlightClick="1"/>
            <a:extLst>
              <a:ext uri="{FF2B5EF4-FFF2-40B4-BE49-F238E27FC236}">
                <a16:creationId xmlns:a16="http://schemas.microsoft.com/office/drawing/2014/main" id="{C56F4B4D-53A5-D446-A55D-792869027AE4}"/>
              </a:ext>
            </a:extLst>
          </p:cNvPr>
          <p:cNvSpPr/>
          <p:nvPr/>
        </p:nvSpPr>
        <p:spPr>
          <a:xfrm>
            <a:off x="6045092" y="13889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2" name="Picture 8" descr="Image result for humans need not apply">
            <a:hlinkClick r:id="rId3"/>
            <a:extLst>
              <a:ext uri="{FF2B5EF4-FFF2-40B4-BE49-F238E27FC236}">
                <a16:creationId xmlns:a16="http://schemas.microsoft.com/office/drawing/2014/main" id="{2A730DEA-7C43-0A4A-B258-3F8288B07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822" y="884810"/>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4"/>
            <a:extLst>
              <a:ext uri="{FF2B5EF4-FFF2-40B4-BE49-F238E27FC236}">
                <a16:creationId xmlns:a16="http://schemas.microsoft.com/office/drawing/2014/main" id="{9F136C0A-D46F-1E43-9349-252D015E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846304"/>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vid Autor: Will automation take away all our jobs? | TED Talk">
            <a:hlinkClick r:id="rId7"/>
            <a:extLst>
              <a:ext uri="{FF2B5EF4-FFF2-40B4-BE49-F238E27FC236}">
                <a16:creationId xmlns:a16="http://schemas.microsoft.com/office/drawing/2014/main" id="{C5C3995B-272E-2648-B51C-EEE456EC98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41" y="837439"/>
            <a:ext cx="914400" cy="515112"/>
          </a:xfrm>
          <a:prstGeom prst="rect">
            <a:avLst/>
          </a:prstGeom>
          <a:noFill/>
          <a:extLst>
            <a:ext uri="{909E8E84-426E-40DD-AFC4-6F175D3DCCD1}">
              <a14:hiddenFill xmlns:a14="http://schemas.microsoft.com/office/drawing/2010/main">
                <a:solidFill>
                  <a:srgbClr val="FFFFFF"/>
                </a:solidFill>
              </a14:hiddenFill>
            </a:ext>
          </a:extLst>
        </p:spPr>
      </p:pic>
      <p:sp>
        <p:nvSpPr>
          <p:cNvPr id="14" name="Action Button: Movie 13">
            <a:hlinkClick r:id="rId7" highlightClick="1"/>
            <a:extLst>
              <a:ext uri="{FF2B5EF4-FFF2-40B4-BE49-F238E27FC236}">
                <a16:creationId xmlns:a16="http://schemas.microsoft.com/office/drawing/2014/main" id="{46AD0C40-C712-274B-913E-FAA5E276D01C}"/>
              </a:ext>
            </a:extLst>
          </p:cNvPr>
          <p:cNvSpPr/>
          <p:nvPr/>
        </p:nvSpPr>
        <p:spPr>
          <a:xfrm>
            <a:off x="7342578" y="135892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32177E-1C5E-0C4D-8F2E-F8A781879E0A}"/>
              </a:ext>
            </a:extLst>
          </p:cNvPr>
          <p:cNvPicPr>
            <a:picLocks noChangeAspect="1"/>
          </p:cNvPicPr>
          <p:nvPr/>
        </p:nvPicPr>
        <p:blipFill>
          <a:blip r:embed="rId9"/>
          <a:stretch>
            <a:fillRect/>
          </a:stretch>
        </p:blipFill>
        <p:spPr>
          <a:xfrm>
            <a:off x="1858656" y="2826807"/>
            <a:ext cx="7038474" cy="2286000"/>
          </a:xfrm>
          <a:prstGeom prst="rect">
            <a:avLst/>
          </a:prstGeom>
        </p:spPr>
      </p:pic>
      <p:sp>
        <p:nvSpPr>
          <p:cNvPr id="20" name="TextBox 19">
            <a:extLst>
              <a:ext uri="{FF2B5EF4-FFF2-40B4-BE49-F238E27FC236}">
                <a16:creationId xmlns:a16="http://schemas.microsoft.com/office/drawing/2014/main" id="{302FD515-D1D3-0C41-8A10-7FEC033A81CF}"/>
              </a:ext>
            </a:extLst>
          </p:cNvPr>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52196</TotalTime>
  <Words>2629</Words>
  <Application>Microsoft Macintosh PowerPoint</Application>
  <PresentationFormat>On-screen Show (16:9)</PresentationFormat>
  <Paragraphs>301</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Consolas</vt:lpstr>
      <vt:lpstr>Red Radial 16x9</vt:lpstr>
      <vt:lpstr>Class 11 Work</vt:lpstr>
      <vt:lpstr>Remote With Zoom</vt:lpstr>
      <vt:lpstr>Papers</vt:lpstr>
      <vt:lpstr>Grades To Date</vt:lpstr>
      <vt:lpstr>Overview</vt:lpstr>
      <vt:lpstr>Overview</vt:lpstr>
      <vt:lpstr>Let’s Look At One way to handle a Decrease In Jobs</vt:lpstr>
      <vt:lpstr>Group Quiz</vt:lpstr>
      <vt:lpstr>Overview</vt:lpstr>
      <vt:lpstr>Assignment Reminders</vt:lpstr>
      <vt:lpstr>Overview</vt:lpstr>
      <vt:lpstr>AI’s Impact on Social Globalization</vt:lpstr>
      <vt:lpstr>How Social Disconnect Works</vt:lpstr>
      <vt:lpstr>How AI is Changing the Game</vt:lpstr>
      <vt:lpstr>Concerns at Border</vt:lpstr>
      <vt:lpstr>Technology Outpacing Regulation</vt:lpstr>
      <vt:lpstr>Other Technology’s Role in Acclimation</vt:lpstr>
      <vt:lpstr>REFERENCES</vt:lpstr>
      <vt:lpstr>The effect of Video Games in Education</vt:lpstr>
      <vt:lpstr>Visual interaction</vt:lpstr>
      <vt:lpstr>Problem solving skills</vt:lpstr>
      <vt:lpstr>Enjoyable learning</vt:lpstr>
      <vt:lpstr>conclusion</vt:lpstr>
      <vt:lpstr>References</vt:lpstr>
      <vt:lpstr>Class 11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511</cp:revision>
  <dcterms:created xsi:type="dcterms:W3CDTF">2014-08-25T02:19:16Z</dcterms:created>
  <dcterms:modified xsi:type="dcterms:W3CDTF">2023-10-03T22:44:19Z</dcterms:modified>
</cp:coreProperties>
</file>