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7"/>
  </p:notesMasterIdLst>
  <p:handoutMasterIdLst>
    <p:handoutMasterId r:id="rId38"/>
  </p:handoutMasterIdLst>
  <p:sldIdLst>
    <p:sldId id="256" r:id="rId2"/>
    <p:sldId id="259" r:id="rId3"/>
    <p:sldId id="277" r:id="rId4"/>
    <p:sldId id="410" r:id="rId5"/>
    <p:sldId id="267" r:id="rId6"/>
    <p:sldId id="286" r:id="rId7"/>
    <p:sldId id="641" r:id="rId8"/>
    <p:sldId id="268" r:id="rId9"/>
    <p:sldId id="270" r:id="rId10"/>
    <p:sldId id="271" r:id="rId11"/>
    <p:sldId id="272" r:id="rId12"/>
    <p:sldId id="274" r:id="rId13"/>
    <p:sldId id="273" r:id="rId14"/>
    <p:sldId id="642" r:id="rId15"/>
    <p:sldId id="275" r:id="rId16"/>
    <p:sldId id="643" r:id="rId17"/>
    <p:sldId id="644" r:id="rId18"/>
    <p:sldId id="645" r:id="rId19"/>
    <p:sldId id="646" r:id="rId20"/>
    <p:sldId id="647" r:id="rId21"/>
    <p:sldId id="648" r:id="rId22"/>
    <p:sldId id="649" r:id="rId23"/>
    <p:sldId id="276" r:id="rId24"/>
    <p:sldId id="650" r:id="rId25"/>
    <p:sldId id="279" r:id="rId26"/>
    <p:sldId id="651" r:id="rId27"/>
    <p:sldId id="652" r:id="rId28"/>
    <p:sldId id="653" r:id="rId29"/>
    <p:sldId id="654" r:id="rId30"/>
    <p:sldId id="655" r:id="rId31"/>
    <p:sldId id="656" r:id="rId32"/>
    <p:sldId id="657" r:id="rId33"/>
    <p:sldId id="269" r:id="rId34"/>
    <p:sldId id="640" r:id="rId35"/>
    <p:sldId id="261"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2668C5E-D0E7-A84F-B28C-7BAA86AC4F90}">
          <p14:sldIdLst>
            <p14:sldId id="256"/>
            <p14:sldId id="259"/>
            <p14:sldId id="277"/>
            <p14:sldId id="410"/>
            <p14:sldId id="267"/>
            <p14:sldId id="286"/>
          </p14:sldIdLst>
        </p14:section>
        <p14:section name="Students" id="{898E5266-0460-F748-B516-56DCB661738D}">
          <p14:sldIdLst>
            <p14:sldId id="641"/>
            <p14:sldId id="268"/>
            <p14:sldId id="270"/>
            <p14:sldId id="271"/>
            <p14:sldId id="272"/>
            <p14:sldId id="274"/>
            <p14:sldId id="273"/>
            <p14:sldId id="642"/>
            <p14:sldId id="275"/>
            <p14:sldId id="643"/>
            <p14:sldId id="644"/>
            <p14:sldId id="645"/>
            <p14:sldId id="646"/>
            <p14:sldId id="647"/>
            <p14:sldId id="648"/>
            <p14:sldId id="649"/>
            <p14:sldId id="276"/>
            <p14:sldId id="650"/>
            <p14:sldId id="279"/>
            <p14:sldId id="651"/>
            <p14:sldId id="652"/>
            <p14:sldId id="653"/>
            <p14:sldId id="654"/>
            <p14:sldId id="655"/>
            <p14:sldId id="656"/>
            <p14:sldId id="657"/>
          </p14:sldIdLst>
        </p14:section>
        <p14:section name="Common" id="{92FBE87E-32C6-2846-BF25-B5F0CEFF09B7}">
          <p14:sldIdLst>
            <p14:sldId id="269"/>
            <p14:sldId id="640"/>
            <p14:sldId id="261"/>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6" autoAdjust="0"/>
    <p:restoredTop sz="74717" autoAdjust="0"/>
  </p:normalViewPr>
  <p:slideViewPr>
    <p:cSldViewPr snapToGrid="0" snapToObjects="1">
      <p:cViewPr varScale="1">
        <p:scale>
          <a:sx n="152" d="100"/>
          <a:sy n="152" d="100"/>
        </p:scale>
        <p:origin x="1072" y="184"/>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5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9/29/23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restaurateurconnection.com/2021/mobile-ordering/?open-article-id=15581629&amp;article-title=4-ways-a-restaurant-mobile-app-elevates-your-digital-ordering-experience&amp;blog-domain=chownow.com&amp;blog-title=chownow"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said earlier, the way that social media is structured promotes sensationalist news, or content in general. This can be attributed to their algorithms, which personalize a user’s feed to them. </a:t>
            </a:r>
            <a:r>
              <a:rPr lang="en-US" b="1" dirty="0"/>
              <a:t>This means that a news isn’t being curated by journalists, but the algorithm, which favors reaction and engagement. </a:t>
            </a:r>
            <a:r>
              <a:rPr lang="en-US" b="0" dirty="0"/>
              <a:t>News outlets are needing to account for this to retain an audience on social media</a:t>
            </a:r>
          </a:p>
          <a:p>
            <a:endParaRPr lang="en-US" b="0" dirty="0"/>
          </a:p>
          <a:p>
            <a:r>
              <a:rPr lang="en-US" b="0" dirty="0"/>
              <a:t>With this, social media companies will make more money the time users spend on their apps, which means they have a motive to capture users’ attention as effectively as possible. Thus, attention-seeking posts, which get a lot of engagement, are rewarded.</a:t>
            </a:r>
          </a:p>
          <a:p>
            <a:endParaRPr lang="en-US" b="0" dirty="0"/>
          </a:p>
          <a:p>
            <a:r>
              <a:rPr lang="en-US" b="0" dirty="0"/>
              <a:t>Also, with social media giving everybody an equal platform, it creates a place where regular users, along with large companies, are rewarded for attention-seeking behavior. </a:t>
            </a:r>
            <a:r>
              <a:rPr lang="en-US" b="1" dirty="0"/>
              <a:t>Instead of news outlets only competing amongst themselves, they also compete with everyday users, for attention and engagement</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025898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sure we all saw these issues pan out during the pandemic a few years ago. Misinformation was widely spread, resulting in direct harms to public health. </a:t>
            </a:r>
          </a:p>
          <a:p>
            <a:endParaRPr lang="en-US" dirty="0"/>
          </a:p>
          <a:p>
            <a:r>
              <a:rPr lang="en-US" dirty="0"/>
              <a:t>The World Health Organization had to put resources towards halting the “infodemic,” along with the pandemic. </a:t>
            </a:r>
          </a:p>
          <a:p>
            <a:endParaRPr lang="en-US" dirty="0"/>
          </a:p>
          <a:p>
            <a:r>
              <a:rPr lang="en-US" dirty="0"/>
              <a:t>This issue was not only seen in the realm of social media, but also in mass media. </a:t>
            </a:r>
          </a:p>
          <a:p>
            <a:endParaRPr lang="en-US" dirty="0"/>
          </a:p>
          <a:p>
            <a:r>
              <a:rPr lang="en-US" dirty="0"/>
              <a:t>The graph shows the spike in audience size for CNN, Fox News, and MSNBC, during the year 2020, showing how much more of our attention they had during the pandemic, and </a:t>
            </a:r>
            <a:r>
              <a:rPr lang="en-US" b="1" dirty="0"/>
              <a:t>how wide reaching any misinformation could have been during that time</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3590088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at the ACM Code of Ethics, it’s clear that computing professionals should be held accountable for this.</a:t>
            </a:r>
          </a:p>
          <a:p>
            <a:endParaRPr lang="en-US" dirty="0"/>
          </a:p>
          <a:p>
            <a:r>
              <a:rPr lang="en-US" dirty="0"/>
              <a:t>There are many points which could be interpreted to be relevant, but I chose these three, since they seemed to be the most obvious, to me.</a:t>
            </a:r>
          </a:p>
          <a:p>
            <a:endParaRPr lang="en-US" dirty="0"/>
          </a:p>
          <a:p>
            <a:r>
              <a:rPr lang="en-US" b="1" dirty="0"/>
              <a:t>Taking into account how sensationalism impacted us during the pandemic</a:t>
            </a:r>
            <a:r>
              <a:rPr lang="en-US" dirty="0"/>
              <a:t>, it’s clear that the promotion of sensationalist media on social media platforms does have the potential to harm human well-being and public good. </a:t>
            </a:r>
          </a:p>
          <a:p>
            <a:endParaRPr lang="en-US" dirty="0"/>
          </a:p>
          <a:p>
            <a:r>
              <a:rPr lang="en-US" b="1" dirty="0"/>
              <a:t>Social media has also become deeply ingrained into our society and the way we see and process information </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628392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were two mitigation strategies that I found through my research:</a:t>
            </a:r>
          </a:p>
          <a:p>
            <a:endParaRPr lang="en-US" dirty="0"/>
          </a:p>
          <a:p>
            <a:r>
              <a:rPr lang="en-US" dirty="0"/>
              <a:t>The 5-strike system regulates users by removing them from the social media platform after five violations of the platforms’ guidelines for misinformation. </a:t>
            </a:r>
          </a:p>
          <a:p>
            <a:endParaRPr lang="en-US" dirty="0"/>
          </a:p>
          <a:p>
            <a:r>
              <a:rPr lang="en-US" dirty="0"/>
              <a:t>The second option is disseminating balanced options, which regulates the algorithm by ensuring that all social media users have a more similar feed of news media, and that no person finds themselves in an echo chamber of misinformation or sensationalized news. </a:t>
            </a:r>
          </a:p>
          <a:p>
            <a:endParaRPr lang="en-US" dirty="0"/>
          </a:p>
          <a:p>
            <a:r>
              <a:rPr lang="en-US" dirty="0"/>
              <a:t>This graph shows the growing support for the government and tech companies restricting false information online, from 2018 to 2023, with, this year, 65% of US adults saying that tech companies should do so</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60018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4179601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my presentation I hope to convince you that online food delivery is :</a:t>
            </a:r>
          </a:p>
          <a:p>
            <a:pPr marL="228600" indent="-228600">
              <a:buAutoNum type="arabicPeriod"/>
            </a:pPr>
            <a:r>
              <a:rPr lang="en-US" dirty="0"/>
              <a:t>not good for the users, </a:t>
            </a:r>
          </a:p>
          <a:p>
            <a:pPr marL="228600" indent="-228600">
              <a:buAutoNum type="arabicPeriod"/>
            </a:pPr>
            <a:r>
              <a:rPr lang="en-US" dirty="0"/>
              <a:t>the restaurants making your food,</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dirty="0"/>
              <a:t>the people delivering your food</a:t>
            </a:r>
          </a:p>
          <a:p>
            <a:pPr marL="228600" indent="-228600">
              <a:buAutoNum type="arabicPeriod"/>
            </a:pPr>
            <a:r>
              <a:rPr lang="en-US" dirty="0"/>
              <a:t> or the apps themselves. </a:t>
            </a:r>
          </a:p>
          <a:p>
            <a:pPr marL="0" indent="0">
              <a:buNone/>
            </a:pPr>
            <a:r>
              <a:rPr lang="en-US" dirty="0"/>
              <a:t>And yet they don’t seem to be going anywhere.</a:t>
            </a:r>
          </a:p>
        </p:txBody>
      </p:sp>
      <p:sp>
        <p:nvSpPr>
          <p:cNvPr id="4" name="Slide Number Placeholder 3"/>
          <p:cNvSpPr>
            <a:spLocks noGrp="1"/>
          </p:cNvSpPr>
          <p:nvPr>
            <p:ph type="sldNum" sz="quarter" idx="5"/>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938919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delivery is a ubiquitous service that most people have used before. Read statistical point 1.</a:t>
            </a:r>
          </a:p>
          <a:p>
            <a:endParaRPr lang="en-US" dirty="0"/>
          </a:p>
          <a:p>
            <a:r>
              <a:rPr lang="en-US" dirty="0"/>
              <a:t>It is also not uncommon for people to regularly use food delivery services. Read statistical point 2 and 3. </a:t>
            </a:r>
            <a:br>
              <a:rPr lang="en-US" dirty="0"/>
            </a:br>
            <a:br>
              <a:rPr lang="en-US" dirty="0"/>
            </a:br>
            <a:r>
              <a:rPr lang="en-US" dirty="0"/>
              <a:t>Here is a projection by Statista for the Number for the projected number of users of the online food delivery market in the United States from 2017 to 2027. 2022 had a record high of 161.1 million users for meal delivery and this number is projected to only keep increasing. By 2027, it is estimated to reach a whopping 217.1 million users.</a:t>
            </a: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2568832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Despite the seemingly high support and usage of online food delivery. It doesn’t seem to be good for consumers. </a:t>
            </a:r>
            <a:r>
              <a:rPr lang="en-US" b="0" i="0" dirty="0">
                <a:solidFill>
                  <a:srgbClr val="000000"/>
                </a:solidFill>
                <a:effectLst/>
                <a:latin typeface="Graphik"/>
              </a:rPr>
              <a:t>Read </a:t>
            </a:r>
            <a:r>
              <a:rPr lang="en-US" dirty="0"/>
              <a:t>statistical point</a:t>
            </a:r>
            <a:r>
              <a:rPr lang="en-US" b="0" i="0" dirty="0">
                <a:solidFill>
                  <a:srgbClr val="000000"/>
                </a:solidFill>
                <a:effectLst/>
                <a:latin typeface="Graphik"/>
              </a:rPr>
              <a:t> 1.</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Graphik"/>
              </a:rPr>
              <a:t>The costs for using food delivery apps are fairly high. And can be argued to be too high Read </a:t>
            </a:r>
            <a:r>
              <a:rPr lang="en-US" dirty="0"/>
              <a:t>statistical point</a:t>
            </a:r>
            <a:r>
              <a:rPr lang="en-US" b="0" i="0" dirty="0">
                <a:solidFill>
                  <a:srgbClr val="000000"/>
                </a:solidFill>
                <a:effectLst/>
                <a:latin typeface="Graphik"/>
              </a:rPr>
              <a:t> 2. And over a third of these costs come from “hidden fees”.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Graphik"/>
              </a:rPr>
              <a:t>Read statistical point 3 and 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Graphik"/>
              </a:rPr>
              <a:t>Gen Z on average report even higher numbers than these. Talk about graph</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Graphik"/>
              </a:rPr>
              <a:t>You might say: </a:t>
            </a:r>
            <a:r>
              <a:rPr lang="en-US" dirty="0"/>
              <a:t>At least the food that arrives is of good quality right? Well…</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buFont typeface="+mj-lt"/>
              <a:buNone/>
            </a:pPr>
            <a:r>
              <a:rPr lang="en-US" b="0" i="0" dirty="0">
                <a:solidFill>
                  <a:srgbClr val="000000"/>
                </a:solidFill>
                <a:effectLst/>
                <a:latin typeface="Graphik"/>
              </a:rPr>
              <a:t>A problem that tends to specifically come up the rising popularity of delivery apps are ghost kitchens. You might have heard of some companies like </a:t>
            </a:r>
            <a:r>
              <a:rPr lang="en-US" b="0" i="0" dirty="0" err="1">
                <a:solidFill>
                  <a:srgbClr val="000000"/>
                </a:solidFill>
                <a:effectLst/>
                <a:latin typeface="Graphik"/>
              </a:rPr>
              <a:t>CloudKitchens</a:t>
            </a:r>
            <a:r>
              <a:rPr lang="en-US" b="0" i="0" dirty="0">
                <a:solidFill>
                  <a:srgbClr val="000000"/>
                </a:solidFill>
                <a:effectLst/>
                <a:latin typeface="Graphik"/>
              </a:rPr>
              <a:t> and Virtual Dining Concepts.</a:t>
            </a:r>
          </a:p>
          <a:p>
            <a:pPr algn="l" rtl="0">
              <a:buFont typeface="+mj-lt"/>
              <a:buNone/>
            </a:pPr>
            <a:r>
              <a:rPr lang="en-US" b="0" i="0" dirty="0">
                <a:solidFill>
                  <a:srgbClr val="000000"/>
                </a:solidFill>
                <a:effectLst/>
                <a:latin typeface="Graphik"/>
              </a:rPr>
              <a:t>One of the most famous ghost kitches are Beast Burgers. The bad quality of these kitchens has led to Mr. Beast </a:t>
            </a:r>
            <a:r>
              <a:rPr lang="en-US" b="0" i="0" dirty="0">
                <a:solidFill>
                  <a:srgbClr val="2A2A2A"/>
                </a:solidFill>
                <a:effectLst/>
                <a:latin typeface="PublicoText"/>
              </a:rPr>
              <a:t>filing  a lawsuit against his food delivery service partner, Virtual Dining Concepts. [5]</a:t>
            </a:r>
          </a:p>
          <a:p>
            <a:pPr algn="l" rtl="0">
              <a:buFont typeface="+mj-lt"/>
              <a:buNone/>
            </a:pPr>
            <a:r>
              <a:rPr lang="en-US" b="0" i="0" dirty="0">
                <a:solidFill>
                  <a:srgbClr val="000000"/>
                </a:solidFill>
                <a:effectLst/>
                <a:latin typeface="Graphik"/>
              </a:rPr>
              <a:t>Why care? </a:t>
            </a:r>
            <a:r>
              <a:rPr lang="en-US" b="0" i="0" dirty="0">
                <a:solidFill>
                  <a:srgbClr val="2A2A2A"/>
                </a:solidFill>
                <a:effectLst/>
                <a:latin typeface="Publico"/>
              </a:rPr>
              <a:t>Since 2021, the number of virtual restaurants listed on Uber Eats has quadrupled in the U.S. and Canada. [4]</a:t>
            </a:r>
          </a:p>
          <a:p>
            <a:pPr algn="l" rtl="0">
              <a:buFont typeface="+mj-lt"/>
              <a:buNone/>
            </a:pPr>
            <a:r>
              <a:rPr lang="en-US" b="0" i="0" dirty="0">
                <a:solidFill>
                  <a:srgbClr val="2A2A2A"/>
                </a:solidFill>
                <a:effectLst/>
                <a:latin typeface="PublicoText"/>
              </a:rPr>
              <a:t>In New York City, a sample of 1,656 Uber Eats listings showed that more than 1 in 5 appear to be virtual, a trend repeated across each of the 12 cities. [4] (Even one in Worcester called the Burger Den!)</a:t>
            </a:r>
          </a:p>
          <a:p>
            <a:pPr algn="l" rtl="0">
              <a:buFont typeface="+mj-lt"/>
              <a:buNone/>
            </a:pPr>
            <a:r>
              <a:rPr lang="en-US" b="0" i="0" dirty="0">
                <a:solidFill>
                  <a:srgbClr val="2A2A2A"/>
                </a:solidFill>
                <a:effectLst/>
                <a:latin typeface="PublicoText"/>
              </a:rPr>
              <a:t>While it can seem like virtual kitchens are harmless the anonymity makes it hard to hold bad </a:t>
            </a:r>
            <a:r>
              <a:rPr lang="en-US" dirty="0"/>
              <a:t>restaurants</a:t>
            </a:r>
            <a:r>
              <a:rPr lang="en-US" b="0" i="0" dirty="0">
                <a:solidFill>
                  <a:srgbClr val="2A2A2A"/>
                </a:solidFill>
                <a:effectLst/>
                <a:latin typeface="PublicoText"/>
              </a:rPr>
              <a:t> accountable especially when it comes to kitchen, health and quality ratings.</a:t>
            </a:r>
          </a:p>
          <a:p>
            <a:pPr algn="l" rtl="0">
              <a:buFont typeface="+mj-lt"/>
              <a:buNone/>
            </a:pPr>
            <a:r>
              <a:rPr lang="en-US" b="0" i="0" dirty="0">
                <a:solidFill>
                  <a:srgbClr val="2A2A2A"/>
                </a:solidFill>
                <a:effectLst/>
                <a:latin typeface="PublicoText"/>
              </a:rPr>
              <a:t>“If you kill a [virtual] restaurant and start a new one with a new name, what do identity and reputation mean?” Nagaraj said. [4]</a:t>
            </a:r>
            <a:endParaRPr lang="en-US" b="0" i="0" dirty="0">
              <a:solidFill>
                <a:srgbClr val="000000"/>
              </a:solidFill>
              <a:effectLst/>
              <a:latin typeface="Graphik"/>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5855549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Graphik"/>
              </a:rPr>
              <a:t>Some may argue that fees are worth it if  it goes towards supporting local </a:t>
            </a:r>
            <a:r>
              <a:rPr lang="en-US" dirty="0"/>
              <a:t>restaurants</a:t>
            </a:r>
            <a:r>
              <a:rPr lang="en-US" b="0" i="0" dirty="0">
                <a:solidFill>
                  <a:srgbClr val="000000"/>
                </a:solidFill>
                <a:effectLst/>
                <a:latin typeface="Graphik"/>
              </a:rPr>
              <a:t>. In fact a recent study conducted by Square, two-thirds of customers say they would </a:t>
            </a:r>
            <a:r>
              <a:rPr lang="en-US" b="0" i="0" u="none" strike="noStrike" dirty="0">
                <a:solidFill>
                  <a:srgbClr val="000000"/>
                </a:solidFill>
                <a:effectLst/>
                <a:latin typeface="Graphik"/>
                <a:hlinkClick r:id="rId3"/>
              </a:rPr>
              <a:t>prefer</a:t>
            </a:r>
            <a:r>
              <a:rPr lang="en-US" b="0" i="0" dirty="0">
                <a:solidFill>
                  <a:srgbClr val="000000"/>
                </a:solidFill>
                <a:effectLst/>
                <a:latin typeface="Graphik"/>
              </a:rPr>
              <a:t> to order food via a restaurant’s own mobile ordering platform, rather than using a third-party. Out of that group, 61% said their preference for direct ordering was because they wanted to support the restaurant. [7]</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Graphik"/>
              </a:rPr>
              <a:t>However these apps seem to only hurt what little money a </a:t>
            </a:r>
            <a:r>
              <a:rPr lang="en-US" dirty="0"/>
              <a:t>restaurants</a:t>
            </a:r>
            <a:r>
              <a:rPr lang="en-US" b="0" i="0" dirty="0">
                <a:solidFill>
                  <a:srgbClr val="000000"/>
                </a:solidFill>
                <a:effectLst/>
                <a:latin typeface="Graphik"/>
              </a:rPr>
              <a:t> is able to make. Read lines 2 and 3 which are already high amounts considering 1.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Graphik"/>
              </a:rPr>
              <a:t>I encourage you to go to https://get.doordash.com/en-us to see how egregiously exploitative some of their pricing models are as shown in the fig.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Graphik"/>
              </a:rPr>
              <a:t>And this is after an improvement. In early 2020 there were cases of DD listing </a:t>
            </a:r>
            <a:r>
              <a:rPr lang="en-US" b="0" i="0" dirty="0">
                <a:solidFill>
                  <a:srgbClr val="000000"/>
                </a:solidFill>
                <a:effectLst/>
                <a:latin typeface="jaf-bernino-sans-condensed"/>
              </a:rPr>
              <a:t>restaurants without their permission [10]</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jaf-bernino-sans-condensed"/>
              </a:rPr>
              <a:t>And these commissions only cause the restaurants to increase the prices on their menu</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Ok but if its so bad for the restaurants then why don’t they just not list themselves on the delivery apps? </a:t>
            </a:r>
            <a:endParaRPr lang="en-US" b="0" i="0" dirty="0">
              <a:solidFill>
                <a:srgbClr val="000000"/>
              </a:solidFill>
              <a:effectLst/>
              <a:latin typeface="jaf-bernino-sans-condensed"/>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477381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a:t>
            </a:r>
            <a:r>
              <a:rPr lang="en-US" baseline="0" dirty="0">
                <a:latin typeface="Arial" charset="0"/>
                <a:ea typeface="ＭＳ Ｐゴシック" charset="-128"/>
                <a:cs typeface="ＭＳ Ｐゴシック" charset="-128"/>
              </a:rPr>
              <a:t> NOT LONG ENOUGH</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most cannot afford to hire their own fleet of delivery drivers and not being on the delivery apps would hurt the visitors, orders and customers that they see. </a:t>
            </a:r>
          </a:p>
          <a:p>
            <a:r>
              <a:rPr lang="en-US" dirty="0"/>
              <a:t>Point to figure, 72% of consumer on DoorDash said they used DoorDash to try restaurants that they would not have otherwise tried</a:t>
            </a:r>
          </a:p>
          <a:p>
            <a:r>
              <a:rPr lang="en-US" b="0" i="0" dirty="0">
                <a:solidFill>
                  <a:srgbClr val="1F2123"/>
                </a:solidFill>
                <a:effectLst/>
                <a:latin typeface="Droid Serif"/>
              </a:rPr>
              <a:t>Restaurants pay DoorDash as much as 30% in commissions per order, and they do not get access to customer data that could allow them to market directly to guests. [11]</a:t>
            </a:r>
          </a:p>
          <a:p>
            <a:r>
              <a:rPr lang="en-US" b="0" i="0" dirty="0">
                <a:solidFill>
                  <a:srgbClr val="1F2123"/>
                </a:solidFill>
                <a:effectLst/>
                <a:latin typeface="Droid Serif"/>
              </a:rPr>
              <a:t>Even Dominos, which infamously stayed out of using third party apps is signing a deal with UberEats. [13]</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You may say well okay I’m getting ripped off and the restaurants aren’t even getting a lot of money but what about the drivers? At least I’m helping them out right? Well kind of…</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4222137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started researching this topic I started getting a lot of ads for becoming a </a:t>
            </a:r>
            <a:r>
              <a:rPr lang="en-US" dirty="0" err="1"/>
              <a:t>DoorDasher</a:t>
            </a:r>
            <a:r>
              <a:rPr lang="en-US" dirty="0"/>
              <a:t>. These screenshots are only a few of what I could fit in. </a:t>
            </a:r>
          </a:p>
          <a:p>
            <a:r>
              <a:rPr lang="en-US" dirty="0"/>
              <a:t>Being a delivery driver for Food apps is not a bad idea. Especially if you are looking for part time work as a college student.</a:t>
            </a:r>
          </a:p>
          <a:p>
            <a:r>
              <a:rPr lang="en-US" dirty="0"/>
              <a:t>The advertisements make it seem better than it is, especially if you are not living in a major city. </a:t>
            </a:r>
            <a:br>
              <a:rPr lang="en-US" dirty="0"/>
            </a:br>
            <a:r>
              <a:rPr lang="en-US" dirty="0"/>
              <a:t>If you do decide to do it full time it ends up being a bigger burden than you might think. Especially with things like self employed tax and the lack of things like insurance.</a:t>
            </a:r>
            <a:br>
              <a:rPr lang="en-US" dirty="0"/>
            </a:br>
            <a:r>
              <a:rPr lang="en-US" dirty="0"/>
              <a:t>Generally being a delivery driver for these apps has gotten better. Especially after DoorDash was forced to pay their drivers complete tips and not subsidize those amounts from their wages [15]</a:t>
            </a: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2201094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surely the fact that restaurants and consumers losing all this money would benefit the apps right? Turns out not really.</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Delivery apps tend to report high losses. Read statistical point 1.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Some apps post record losses. Like Uber which. Read statistical point 2.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 caveat here is that this includes to loses from Uber’s </a:t>
            </a:r>
            <a:r>
              <a:rPr lang="en-US" b="0" i="0" dirty="0">
                <a:solidFill>
                  <a:srgbClr val="BDC1C6"/>
                </a:solidFill>
                <a:effectLst/>
                <a:latin typeface="Roboto" panose="02000000000000000000" pitchFamily="2" charset="0"/>
              </a:rPr>
              <a:t>ride-hailing services too.</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Delivery is a complex service for which costs can add up quick. Drivers tend to have to go to different restaurants for each delivery over a large radius as opposed to smaller local delivery fleets.</a:t>
            </a:r>
          </a:p>
          <a:p>
            <a:r>
              <a:rPr lang="en-US" dirty="0"/>
              <a:t>Which leads to the losses. Maybe this can improve in the future? Losses seem to be going down but the costs don’t. We’ll have to wait and see.</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183964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Cool videos to watch that I took inspiration from: Drew Gooden: [Delivery Apps are Bad for Everyone](https://youtu.be/hsMujJYPagQ?si=nzwsxkOzMmd2bPRH) and Eddy </a:t>
            </a:r>
            <a:r>
              <a:rPr lang="en-US" dirty="0" err="1"/>
              <a:t>Burback</a:t>
            </a:r>
            <a:r>
              <a:rPr lang="en-US" dirty="0"/>
              <a:t>: [The Deceptive World of Ghost Kitchens](https://youtu.be/KkIkymh5Ayg?si=MBp6_KOcIpUIKARq)</a:t>
            </a:r>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6929539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Cool videos to watch that I took inspiration from: Drew Gooden: [Delivery Apps are Bad for Everyone](https://youtu.be/hsMujJYPagQ?si=nzwsxkOzMmd2bPRH) and Eddy </a:t>
            </a:r>
            <a:r>
              <a:rPr lang="en-US" dirty="0" err="1"/>
              <a:t>Burback</a:t>
            </a:r>
            <a:r>
              <a:rPr lang="en-US" dirty="0"/>
              <a:t>: [The Deceptive World of Ghost Kitchens](https://youtu.be/KkIkymh5Ayg?si=MBp6_KOcIpUIKARq)</a:t>
            </a:r>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1967651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17184590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40039350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30</a:t>
            </a:fld>
            <a:endParaRPr lang="en-US"/>
          </a:p>
        </p:txBody>
      </p:sp>
    </p:spTree>
    <p:extLst>
      <p:ext uri="{BB962C8B-B14F-4D97-AF65-F5344CB8AC3E}">
        <p14:creationId xmlns:p14="http://schemas.microsoft.com/office/powerpoint/2010/main" val="4269845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t>TODO: Add Snowden interview video link and thumbnail</a:t>
            </a:r>
          </a:p>
          <a:p>
            <a:pPr eaLnBrk="1" hangingPunct="1"/>
            <a:endParaRPr lang="en-US" b="1" dirty="0"/>
          </a:p>
          <a:p>
            <a:pPr eaLnBrk="1" hangingPunct="1"/>
            <a:r>
              <a:rPr lang="en-US" b="1" dirty="0"/>
              <a:t>The Game Of Trust - NICKY CASE</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ncase.me</a:t>
            </a:r>
            <a:r>
              <a:rPr lang="en-US" dirty="0">
                <a:latin typeface="Arial" charset="0"/>
                <a:ea typeface="ＭＳ Ｐゴシック" charset="-128"/>
                <a:cs typeface="ＭＳ Ｐゴシック" charset="-128"/>
              </a:rPr>
              <a:t>/trust/</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33</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many people </a:t>
            </a:r>
            <a:r>
              <a:rPr lang="en-US"/>
              <a:t>in ACM</a:t>
            </a:r>
            <a:r>
              <a:rPr lang="en-US" baseline="0"/>
              <a:t> or IEEE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34</a:t>
            </a:fld>
            <a:endParaRPr lang="en-US" dirty="0"/>
          </a:p>
        </p:txBody>
      </p:sp>
    </p:spTree>
    <p:extLst>
      <p:ext uri="{BB962C8B-B14F-4D97-AF65-F5344CB8AC3E}">
        <p14:creationId xmlns:p14="http://schemas.microsoft.com/office/powerpoint/2010/main" val="2448633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 error of </a:t>
            </a:r>
            <a:r>
              <a:rPr lang="en-US" i="1" dirty="0"/>
              <a:t>commission</a:t>
            </a:r>
            <a:r>
              <a:rPr lang="en-US" dirty="0"/>
              <a:t> is one where the person responds where they should not. This is compared to an error of </a:t>
            </a:r>
            <a:r>
              <a:rPr lang="en-US" i="1" dirty="0"/>
              <a:t>omission</a:t>
            </a:r>
            <a:r>
              <a:rPr lang="en-US" dirty="0"/>
              <a:t>, where the person fails to respond when they should.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 Game or Not</a:t>
            </a:r>
            <a:r>
              <a:rPr lang="en-US" baseline="0" dirty="0"/>
              <a:t> Debate</a:t>
            </a:r>
          </a:p>
          <a:p>
            <a:endParaRPr lang="en-US" dirty="0"/>
          </a:p>
          <a:p>
            <a:r>
              <a:rPr lang="en-US" dirty="0"/>
              <a:t>Chapter 9 In-class Exercises # 24.</a:t>
            </a:r>
          </a:p>
          <a:p>
            <a:r>
              <a:rPr lang="en-US" dirty="0"/>
              <a:t>Should the company produce the game?</a:t>
            </a:r>
          </a:p>
          <a:p>
            <a:endParaRPr lang="en-US" dirty="0"/>
          </a:p>
          <a:p>
            <a:r>
              <a:rPr lang="en-US" dirty="0"/>
              <a:t>Use the SWE Code Of Ethics as the basis for your argument.</a:t>
            </a:r>
          </a:p>
          <a:p>
            <a:endParaRPr lang="en-US" dirty="0"/>
          </a:p>
          <a:p>
            <a:r>
              <a:rPr lang="en-US" dirty="0"/>
              <a:t>If Remote: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Add “(YES)” or “(NO)” to the end of your name in Zoom to show your side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768992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1 Page Paper Ideas:</a:t>
            </a:r>
          </a:p>
          <a:p>
            <a:pPr marL="228600" indent="-228600" eaLnBrk="1" hangingPunct="1">
              <a:buFont typeface="+mj-lt"/>
              <a:buAutoNum type="arabicPeriod"/>
            </a:pPr>
            <a:r>
              <a:rPr lang="en-US" dirty="0">
                <a:latin typeface="Arial" pitchFamily="-109" charset="0"/>
                <a:ea typeface="ＭＳ Ｐゴシック" pitchFamily="-109" charset="-128"/>
                <a:cs typeface="ＭＳ Ｐゴシック" pitchFamily="-109" charset="-128"/>
              </a:rPr>
              <a:t>For Good - </a:t>
            </a:r>
            <a:r>
              <a:rPr lang="en-US" dirty="0">
                <a:ea typeface="ＭＳ Ｐゴシック" pitchFamily="-109" charset="-128"/>
                <a:cs typeface="ＭＳ Ｐゴシック" pitchFamily="-109" charset="-128"/>
              </a:rPr>
              <a:t>How will you use your computing related education to do good in the world?</a:t>
            </a:r>
          </a:p>
          <a:p>
            <a:pPr marL="228600" indent="-228600" eaLnBrk="1" hangingPunct="1">
              <a:buFont typeface="+mj-lt"/>
              <a:buAutoNum type="arabicPeriod"/>
            </a:pPr>
            <a:r>
              <a:rPr lang="en-US" baseline="0" dirty="0">
                <a:ea typeface="ＭＳ Ｐゴシック" pitchFamily="-109" charset="-128"/>
                <a:cs typeface="ＭＳ Ｐゴシック" pitchFamily="-109" charset="-128"/>
              </a:rPr>
              <a:t>Dark Net - Is </a:t>
            </a:r>
            <a:r>
              <a:rPr lang="en-US" baseline="0" dirty="0">
                <a:ea typeface="+mn-ea"/>
                <a:cs typeface="+mn-cs"/>
              </a:rPr>
              <a:t>t</a:t>
            </a:r>
            <a:r>
              <a:rPr lang="en-US" dirty="0"/>
              <a:t>he Dark Net good or bad?</a:t>
            </a:r>
          </a:p>
          <a:p>
            <a:pPr marL="228600" indent="-228600" eaLnBrk="1" hangingPunct="1">
              <a:buFont typeface="+mj-lt"/>
              <a:buAutoNum type="arabicPeriod"/>
            </a:pPr>
            <a:r>
              <a:rPr lang="en-US" dirty="0"/>
              <a:t>Does computerized automation help the economy or society?</a:t>
            </a:r>
          </a:p>
          <a:p>
            <a:pPr marL="228600" indent="-228600" eaLnBrk="1" hangingPunct="1">
              <a:buFont typeface="+mj-lt"/>
              <a:buAutoNum type="arabicPeriod"/>
            </a:pPr>
            <a:r>
              <a:rPr lang="en-US" dirty="0"/>
              <a:t>What should computerized automated be applied to next?</a:t>
            </a:r>
          </a:p>
          <a:p>
            <a:pPr marL="228600" indent="-228600" eaLnBrk="1" hangingPunct="1">
              <a:buFont typeface="+mj-lt"/>
              <a:buAutoNum type="arabicPeriod"/>
            </a:pPr>
            <a:r>
              <a:rPr lang="en-US" dirty="0"/>
              <a:t>If productivity has increased so much, why are we working so hard? </a:t>
            </a:r>
            <a:r>
              <a:rPr lang="en-US" i="1" dirty="0"/>
              <a:t>Should</a:t>
            </a:r>
            <a:r>
              <a:rPr lang="en-US" dirty="0"/>
              <a:t> we?</a:t>
            </a:r>
          </a:p>
          <a:p>
            <a:pPr marL="228600" indent="-228600" eaLnBrk="1" hangingPunct="1">
              <a:buFont typeface="+mj-lt"/>
              <a:buAutoNum type="arabicPeriod"/>
            </a:pPr>
            <a:r>
              <a:rPr lang="en-US" dirty="0"/>
              <a:t>What job skills will survive computerized automation?</a:t>
            </a:r>
          </a:p>
          <a:p>
            <a:pPr lvl="0" eaLnBrk="1" hangingPunct="1"/>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Show WPI and/or corporate code of ethics.</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I will be discussing the issue of sensationalism in journalism and how it manifests on different platforms, primarily social media, and will discuss how computing professionals should respond to this issue</a:t>
            </a:r>
          </a:p>
        </p:txBody>
      </p:sp>
      <p:sp>
        <p:nvSpPr>
          <p:cNvPr id="4" name="Slide Number Placeholder 3"/>
          <p:cNvSpPr>
            <a:spLocks noGrp="1"/>
          </p:cNvSpPr>
          <p:nvPr>
            <p:ph type="sldNum" sz="quarter" idx="5"/>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3523661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Sensationalism, in journalism is defined as the use of exaggerating the shock or excitement to better get the attention of an audience, often at the expense of accuracy. </a:t>
            </a:r>
            <a:r>
              <a:rPr lang="en-US" b="1" dirty="0"/>
              <a:t>This can encompass clickbait news, things that are extremist, or downright fake.</a:t>
            </a:r>
          </a:p>
          <a:p>
            <a:endParaRPr lang="en-US" dirty="0"/>
          </a:p>
          <a:p>
            <a:r>
              <a:rPr lang="en-US" dirty="0"/>
              <a:t>This issue is and has been pervasive in journalism; one study found that certain news agencies exaggerated 60% of their articles.</a:t>
            </a:r>
          </a:p>
          <a:p>
            <a:endParaRPr lang="en-US" dirty="0"/>
          </a:p>
          <a:p>
            <a:r>
              <a:rPr lang="en-US" dirty="0"/>
              <a:t>However, this problem is made worse by social media, which is built to further reward sensationalism. I’ll elaborate more on that later in this presentation.</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survey found that, in 2019, 65% of US adults said they trusted mainstream media, but that in 2021, that number decreased to 58%. It’s interesting to note that the decline in trust also differs greatly based on political party, </a:t>
            </a:r>
            <a:r>
              <a:rPr lang="en-US" b="1" dirty="0"/>
              <a:t>with republicans’ trust in mainstream media decreasing far more than democrats.</a:t>
            </a:r>
          </a:p>
          <a:p>
            <a:endParaRPr lang="en-US" b="1" dirty="0"/>
          </a:p>
          <a:p>
            <a:r>
              <a:rPr lang="en-US" dirty="0"/>
              <a:t>With this, 53% of US adult get news from social media; it’s a very popular way for people to find their news. One study found that 36% of people regularly get their news from Facebook, alone. Facebook was the leading platform for news consumption, out of all the other social media platforms in the study. Behind it was YouTube, and then Twitter, but Facebook was the clear winner.</a:t>
            </a:r>
          </a:p>
          <a:p>
            <a:endParaRPr lang="en-US" dirty="0"/>
          </a:p>
          <a:p>
            <a:r>
              <a:rPr lang="en-US" b="1" dirty="0"/>
              <a:t>The graph shows the decreasing amount of trust that US adults have in the mainstream media, over time. It also shows that younger people have the highest amount of trust in social media for obtaining news. </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185075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2023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05200"/>
            <a:ext cx="8229240" cy="858600"/>
          </a:xfrm>
          <a:prstGeom prst="rect">
            <a:avLst/>
          </a:prstGeom>
        </p:spPr>
        <p:txBody>
          <a:bodyPr lIns="0" tIns="0" rIns="0" bIns="0" anchor="ctr">
            <a:noAutofit/>
          </a:bodyPr>
          <a:lstStyle/>
          <a:p>
            <a:pPr algn="ctr"/>
            <a:endParaRPr lang="en-US" sz="4400" b="0" strike="noStrike" spc="-1">
              <a:latin typeface="Arial"/>
            </a:endParaRPr>
          </a:p>
        </p:txBody>
      </p:sp>
      <p:sp>
        <p:nvSpPr>
          <p:cNvPr id="135" name="PlaceHolder 2"/>
          <p:cNvSpPr>
            <a:spLocks noGrp="1"/>
          </p:cNvSpPr>
          <p:nvPr>
            <p:ph type="subTitle"/>
          </p:nvPr>
        </p:nvSpPr>
        <p:spPr>
          <a:xfrm>
            <a:off x="457200" y="1203480"/>
            <a:ext cx="8229240" cy="2982960"/>
          </a:xfrm>
          <a:prstGeom prst="rect">
            <a:avLst/>
          </a:prstGeom>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13309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2023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2023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2023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2023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2023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2023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hyperlink" Target="https://www.pewresearch.org/short-reads/2023/07/20/most-americans-favor-restrictions-on-false-information-violent-content-onlin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6.jp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www.restaurant365.com/blog/what-is-the-average-profit-margin-for-a-restaurant/" TargetMode="External"/><Relationship Id="rId3" Type="http://schemas.openxmlformats.org/officeDocument/2006/relationships/hyperlink" Target="https://www.fundera.com/resources/food-delivery-statistics" TargetMode="External"/><Relationship Id="rId7" Type="http://schemas.openxmlformats.org/officeDocument/2006/relationships/hyperlink" Target="https://www.nbcnews.com/business/mrbeast-lawsuit-mrbeast-burger-virtual-dining-concepts-rcna97396" TargetMode="External"/><Relationship Id="rId12" Type="http://schemas.openxmlformats.org/officeDocument/2006/relationships/hyperlink" Target="https://www.nrn.com/technology/what-do-if-your-restaurant-listed-third-party-marketplace-without-your-permission"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www.nbcnews.com/data-graphics/virtual-restaurant-boom-uber-eats-data-rcna76532?utm_source=NBC&amp;utm_medium=iframely" TargetMode="External"/><Relationship Id="rId11" Type="http://schemas.openxmlformats.org/officeDocument/2006/relationships/hyperlink" Target="https://merchants.ubereats.com/us/en/pricing/" TargetMode="External"/><Relationship Id="rId5" Type="http://schemas.openxmlformats.org/officeDocument/2006/relationships/hyperlink" Target="https://getcircuit.com/teams/blog/hidden-cost-of-delivery" TargetMode="External"/><Relationship Id="rId10" Type="http://schemas.openxmlformats.org/officeDocument/2006/relationships/hyperlink" Target="https://get.doordash.com/en-us/products" TargetMode="External"/><Relationship Id="rId4" Type="http://schemas.openxmlformats.org/officeDocument/2006/relationships/hyperlink" Target="https://www.statista.com/forecasts/891084/online-food-delivery-users-by-segment-in-united-states" TargetMode="External"/><Relationship Id="rId9" Type="http://schemas.openxmlformats.org/officeDocument/2006/relationships/hyperlink" Target="https://squareup.com/us/en/the-bottom-line/selling-anywhere/digital-ordering-ticket-size"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www.macrotrends.net/stocks/charts/DASH/doordash/net-income" TargetMode="External"/><Relationship Id="rId3" Type="http://schemas.openxmlformats.org/officeDocument/2006/relationships/hyperlink" Target="https://www.wsj.com/articles/restaurants-are-arm-twisting-delivery-companies-to-lower-fees-11561282202?mod=article_inline" TargetMode="External"/><Relationship Id="rId7" Type="http://schemas.openxmlformats.org/officeDocument/2006/relationships/hyperlink" Target="https://www.nytimes.com/2019/07/24/nyregion/doordash-tip-policy.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nerdwallet.com/article/taxes/self-employment-tax" TargetMode="External"/><Relationship Id="rId5" Type="http://schemas.openxmlformats.org/officeDocument/2006/relationships/hyperlink" Target="https://www.wsj.com/articles/dominos-investors-overpay-for-a-pizza-the-action-951d51d6" TargetMode="External"/><Relationship Id="rId4" Type="http://schemas.openxmlformats.org/officeDocument/2006/relationships/hyperlink" Target="https://about.doordash.com/en-us/impact/measuring-our-impac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s://www.politico.eu/article/robot-scab-automation-threatening-striking-french-worker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ncase.me/trust/" TargetMode="Externa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10</a:t>
            </a:r>
            <a:br>
              <a:rPr lang="en-US" dirty="0"/>
            </a:br>
            <a:r>
              <a:rPr lang="en-US" dirty="0"/>
              <a:t>Professional Ethics</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social media promotes sensationalism</a:t>
            </a:r>
          </a:p>
        </p:txBody>
      </p:sp>
      <p:sp>
        <p:nvSpPr>
          <p:cNvPr id="3" name="Content Placeholder 2"/>
          <p:cNvSpPr>
            <a:spLocks noGrp="1"/>
          </p:cNvSpPr>
          <p:nvPr>
            <p:ph sz="half" idx="1"/>
          </p:nvPr>
        </p:nvSpPr>
        <p:spPr>
          <a:xfrm>
            <a:off x="685800" y="1088000"/>
            <a:ext cx="3733800" cy="3468122"/>
          </a:xfrm>
        </p:spPr>
        <p:txBody>
          <a:bodyPr>
            <a:normAutofit/>
          </a:bodyPr>
          <a:lstStyle/>
          <a:p>
            <a:r>
              <a:rPr lang="en-US" sz="2000" dirty="0"/>
              <a:t>Algorithms personalize feeds</a:t>
            </a:r>
          </a:p>
          <a:p>
            <a:pPr lvl="1"/>
            <a:r>
              <a:rPr lang="en-US" sz="1800" dirty="0"/>
              <a:t>News curated by algorithms, not journalists</a:t>
            </a:r>
          </a:p>
          <a:p>
            <a:pPr lvl="1"/>
            <a:r>
              <a:rPr lang="en-US" sz="1800" dirty="0"/>
              <a:t>News outlets must adapt [9]</a:t>
            </a:r>
          </a:p>
          <a:p>
            <a:pPr lvl="1"/>
            <a:endParaRPr lang="en-US" sz="1800" dirty="0"/>
          </a:p>
          <a:p>
            <a:r>
              <a:rPr lang="en-US" sz="2000" dirty="0"/>
              <a:t>Platforms seek user attention [10]</a:t>
            </a:r>
          </a:p>
          <a:p>
            <a:endParaRPr lang="en-US" sz="2000" dirty="0"/>
          </a:p>
          <a:p>
            <a:r>
              <a:rPr lang="en-US" sz="2000" dirty="0"/>
              <a:t>Users rewarded for attention-seeking behavior [2]</a:t>
            </a:r>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June Whittall</a:t>
            </a:r>
          </a:p>
        </p:txBody>
      </p:sp>
      <p:pic>
        <p:nvPicPr>
          <p:cNvPr id="9" name="Picture 8">
            <a:extLst>
              <a:ext uri="{FF2B5EF4-FFF2-40B4-BE49-F238E27FC236}">
                <a16:creationId xmlns:a16="http://schemas.microsoft.com/office/drawing/2014/main" id="{9A96448E-E0CF-F025-ACD6-407C581597DB}"/>
              </a:ext>
            </a:extLst>
          </p:cNvPr>
          <p:cNvPicPr>
            <a:picLocks noChangeAspect="1"/>
          </p:cNvPicPr>
          <p:nvPr/>
        </p:nvPicPr>
        <p:blipFill>
          <a:blip r:embed="rId3"/>
          <a:stretch>
            <a:fillRect/>
          </a:stretch>
        </p:blipFill>
        <p:spPr>
          <a:xfrm>
            <a:off x="4483484" y="1143354"/>
            <a:ext cx="4411336" cy="2991657"/>
          </a:xfrm>
          <a:prstGeom prst="rect">
            <a:avLst/>
          </a:prstGeom>
        </p:spPr>
      </p:pic>
      <p:sp>
        <p:nvSpPr>
          <p:cNvPr id="12" name="TextBox 11">
            <a:extLst>
              <a:ext uri="{FF2B5EF4-FFF2-40B4-BE49-F238E27FC236}">
                <a16:creationId xmlns:a16="http://schemas.microsoft.com/office/drawing/2014/main" id="{9CDBE4BB-72FF-0B6D-FB9B-1A9BBC662FE4}"/>
              </a:ext>
            </a:extLst>
          </p:cNvPr>
          <p:cNvSpPr txBox="1"/>
          <p:nvPr/>
        </p:nvSpPr>
        <p:spPr>
          <a:xfrm>
            <a:off x="4572000" y="4240895"/>
            <a:ext cx="3978590" cy="507831"/>
          </a:xfrm>
          <a:prstGeom prst="rect">
            <a:avLst/>
          </a:prstGeom>
          <a:noFill/>
        </p:spPr>
        <p:txBody>
          <a:bodyPr wrap="none" rtlCol="0">
            <a:spAutoFit/>
          </a:bodyPr>
          <a:lstStyle/>
          <a:p>
            <a:pPr>
              <a:lnSpc>
                <a:spcPct val="90000"/>
              </a:lnSpc>
            </a:pPr>
            <a:r>
              <a:rPr lang="en-US" sz="1500" dirty="0"/>
              <a:t>Probability of a post being clickbait, over time,</a:t>
            </a:r>
          </a:p>
          <a:p>
            <a:pPr>
              <a:lnSpc>
                <a:spcPct val="90000"/>
              </a:lnSpc>
            </a:pPr>
            <a:r>
              <a:rPr lang="en-US" sz="1500" dirty="0"/>
              <a:t>on Facebook [8]</a:t>
            </a:r>
          </a:p>
        </p:txBody>
      </p:sp>
    </p:spTree>
    <p:extLst>
      <p:ext uri="{BB962C8B-B14F-4D97-AF65-F5344CB8AC3E}">
        <p14:creationId xmlns:p14="http://schemas.microsoft.com/office/powerpoint/2010/main" val="3008504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covid-19</a:t>
            </a:r>
          </a:p>
        </p:txBody>
      </p:sp>
      <p:sp>
        <p:nvSpPr>
          <p:cNvPr id="3" name="Content Placeholder 2"/>
          <p:cNvSpPr>
            <a:spLocks noGrp="1"/>
          </p:cNvSpPr>
          <p:nvPr>
            <p:ph sz="half" idx="1"/>
          </p:nvPr>
        </p:nvSpPr>
        <p:spPr>
          <a:xfrm>
            <a:off x="685800" y="1352551"/>
            <a:ext cx="3886200" cy="3352800"/>
          </a:xfrm>
        </p:spPr>
        <p:txBody>
          <a:bodyPr>
            <a:normAutofit/>
          </a:bodyPr>
          <a:lstStyle/>
          <a:p>
            <a:r>
              <a:rPr lang="en-US" sz="2000" dirty="0"/>
              <a:t>Mass misinformation spread over social media [11]</a:t>
            </a:r>
          </a:p>
          <a:p>
            <a:pPr lvl="1"/>
            <a:r>
              <a:rPr lang="en-US" sz="1800" dirty="0"/>
              <a:t>direct harms to public health</a:t>
            </a:r>
          </a:p>
          <a:p>
            <a:pPr lvl="1"/>
            <a:endParaRPr lang="en-US" dirty="0"/>
          </a:p>
          <a:p>
            <a:r>
              <a:rPr lang="en-US" sz="2000" dirty="0"/>
              <a:t>WHO fought an “infodemic” along with pandemic [11]</a:t>
            </a:r>
          </a:p>
          <a:p>
            <a:pPr marL="0" indent="0">
              <a:buNone/>
            </a:pPr>
            <a:endParaRPr lang="en-US" dirty="0"/>
          </a:p>
          <a:p>
            <a:r>
              <a:rPr lang="en-US" sz="2000" dirty="0"/>
              <a:t>Sensationalism/misinformation in mainstream media [11]</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June Whittall</a:t>
            </a:r>
          </a:p>
        </p:txBody>
      </p:sp>
      <p:pic>
        <p:nvPicPr>
          <p:cNvPr id="9" name="Picture 8">
            <a:extLst>
              <a:ext uri="{FF2B5EF4-FFF2-40B4-BE49-F238E27FC236}">
                <a16:creationId xmlns:a16="http://schemas.microsoft.com/office/drawing/2014/main" id="{61D94550-D15B-C623-C07C-3DAB050392F4}"/>
              </a:ext>
            </a:extLst>
          </p:cNvPr>
          <p:cNvPicPr>
            <a:picLocks noChangeAspect="1"/>
          </p:cNvPicPr>
          <p:nvPr/>
        </p:nvPicPr>
        <p:blipFill>
          <a:blip r:embed="rId3"/>
          <a:stretch>
            <a:fillRect/>
          </a:stretch>
        </p:blipFill>
        <p:spPr>
          <a:xfrm>
            <a:off x="4560858" y="1286738"/>
            <a:ext cx="4286701" cy="2801996"/>
          </a:xfrm>
          <a:prstGeom prst="rect">
            <a:avLst/>
          </a:prstGeom>
        </p:spPr>
      </p:pic>
      <p:sp>
        <p:nvSpPr>
          <p:cNvPr id="12" name="TextBox 11">
            <a:extLst>
              <a:ext uri="{FF2B5EF4-FFF2-40B4-BE49-F238E27FC236}">
                <a16:creationId xmlns:a16="http://schemas.microsoft.com/office/drawing/2014/main" id="{3B7D16AA-CEC9-6247-3E65-E3EBEABE8F0F}"/>
              </a:ext>
            </a:extLst>
          </p:cNvPr>
          <p:cNvSpPr txBox="1"/>
          <p:nvPr/>
        </p:nvSpPr>
        <p:spPr>
          <a:xfrm>
            <a:off x="4345757" y="4289049"/>
            <a:ext cx="4466351" cy="507831"/>
          </a:xfrm>
          <a:prstGeom prst="rect">
            <a:avLst/>
          </a:prstGeom>
          <a:noFill/>
        </p:spPr>
        <p:txBody>
          <a:bodyPr wrap="none" rtlCol="0">
            <a:spAutoFit/>
          </a:bodyPr>
          <a:lstStyle/>
          <a:p>
            <a:pPr>
              <a:lnSpc>
                <a:spcPct val="90000"/>
              </a:lnSpc>
            </a:pPr>
            <a:r>
              <a:rPr lang="en-US" sz="1500" dirty="0"/>
              <a:t>Size of audience of CNN, Fox News, and MSNBC from</a:t>
            </a:r>
          </a:p>
          <a:p>
            <a:pPr>
              <a:lnSpc>
                <a:spcPct val="90000"/>
              </a:lnSpc>
            </a:pPr>
            <a:r>
              <a:rPr lang="en-US" sz="1500" dirty="0"/>
              <a:t>2016-2022, with a spike in 2020 [12]</a:t>
            </a:r>
          </a:p>
        </p:txBody>
      </p:sp>
    </p:spTree>
    <p:extLst>
      <p:ext uri="{BB962C8B-B14F-4D97-AF65-F5344CB8AC3E}">
        <p14:creationId xmlns:p14="http://schemas.microsoft.com/office/powerpoint/2010/main" val="46164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98441"/>
            <a:ext cx="7772400" cy="914400"/>
          </a:xfrm>
        </p:spPr>
        <p:txBody>
          <a:bodyPr/>
          <a:lstStyle/>
          <a:p>
            <a:r>
              <a:rPr lang="en-US" dirty="0"/>
              <a:t>should computing professionals be held accountable?</a:t>
            </a:r>
          </a:p>
        </p:txBody>
      </p:sp>
      <p:sp>
        <p:nvSpPr>
          <p:cNvPr id="3" name="Content Placeholder 2"/>
          <p:cNvSpPr>
            <a:spLocks noGrp="1"/>
          </p:cNvSpPr>
          <p:nvPr>
            <p:ph sz="half" idx="1"/>
          </p:nvPr>
        </p:nvSpPr>
        <p:spPr>
          <a:xfrm>
            <a:off x="685800" y="1407932"/>
            <a:ext cx="7704056" cy="3352800"/>
          </a:xfrm>
        </p:spPr>
        <p:txBody>
          <a:bodyPr>
            <a:normAutofit/>
          </a:bodyPr>
          <a:lstStyle/>
          <a:p>
            <a:r>
              <a:rPr lang="en-US" sz="2000" dirty="0"/>
              <a:t>Consulting the ACM Code of Ethics, yes:</a:t>
            </a:r>
          </a:p>
          <a:p>
            <a:r>
              <a:rPr lang="en-US" sz="2000" dirty="0"/>
              <a:t>1.1 Contribute to society and human well-being</a:t>
            </a:r>
          </a:p>
          <a:p>
            <a:r>
              <a:rPr lang="en-US" sz="2000" dirty="0"/>
              <a:t>3.1 Ensure that public good is central to work</a:t>
            </a:r>
          </a:p>
          <a:p>
            <a:r>
              <a:rPr lang="en-US" sz="2000" dirty="0"/>
              <a:t>3.7 Recognize and take special care of systems that become integrated into the infrastructure of society [7]</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June Whittall</a:t>
            </a:r>
          </a:p>
        </p:txBody>
      </p:sp>
    </p:spTree>
    <p:extLst>
      <p:ext uri="{BB962C8B-B14F-4D97-AF65-F5344CB8AC3E}">
        <p14:creationId xmlns:p14="http://schemas.microsoft.com/office/powerpoint/2010/main" val="2053864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be done?</a:t>
            </a:r>
          </a:p>
        </p:txBody>
      </p:sp>
      <p:sp>
        <p:nvSpPr>
          <p:cNvPr id="3" name="Content Placeholder 2"/>
          <p:cNvSpPr>
            <a:spLocks noGrp="1"/>
          </p:cNvSpPr>
          <p:nvPr>
            <p:ph sz="half" idx="1"/>
          </p:nvPr>
        </p:nvSpPr>
        <p:spPr/>
        <p:txBody>
          <a:bodyPr/>
          <a:lstStyle/>
          <a:p>
            <a:r>
              <a:rPr lang="en-US" sz="2000" dirty="0"/>
              <a:t>Two primary mitigation strategies: </a:t>
            </a:r>
          </a:p>
          <a:p>
            <a:pPr marL="0" indent="0">
              <a:buNone/>
            </a:pPr>
            <a:endParaRPr lang="en-US" dirty="0"/>
          </a:p>
          <a:p>
            <a:r>
              <a:rPr lang="en-US" sz="2000" dirty="0"/>
              <a:t>“5-strike system”</a:t>
            </a:r>
          </a:p>
          <a:p>
            <a:pPr lvl="1"/>
            <a:r>
              <a:rPr lang="en-US" sz="1800" dirty="0"/>
              <a:t>regulates users</a:t>
            </a:r>
          </a:p>
          <a:p>
            <a:endParaRPr lang="en-US" dirty="0"/>
          </a:p>
          <a:p>
            <a:r>
              <a:rPr lang="en-US" sz="2000" dirty="0"/>
              <a:t>“Disseminating balanced options”</a:t>
            </a:r>
          </a:p>
          <a:p>
            <a:pPr lvl="1"/>
            <a:r>
              <a:rPr lang="en-US" sz="1800" dirty="0"/>
              <a:t>regulates algorithm [2]</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June Whittall</a:t>
            </a:r>
          </a:p>
        </p:txBody>
      </p:sp>
      <p:pic>
        <p:nvPicPr>
          <p:cNvPr id="2050" name="Picture 2" descr="A bar chart showing that support for the U.S. government and tech companies restricting false information online has risen steadily in recent years.">
            <a:extLst>
              <a:ext uri="{FF2B5EF4-FFF2-40B4-BE49-F238E27FC236}">
                <a16:creationId xmlns:a16="http://schemas.microsoft.com/office/drawing/2014/main" id="{24F3319E-CBF6-112F-2DED-ADF9794E3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2353" y="819150"/>
            <a:ext cx="3095625" cy="37719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CE75DD6-D889-1059-1853-0E764833F9D6}"/>
              </a:ext>
            </a:extLst>
          </p:cNvPr>
          <p:cNvSpPr txBox="1"/>
          <p:nvPr/>
        </p:nvSpPr>
        <p:spPr>
          <a:xfrm>
            <a:off x="4377146" y="4621122"/>
            <a:ext cx="4726037" cy="300082"/>
          </a:xfrm>
          <a:prstGeom prst="rect">
            <a:avLst/>
          </a:prstGeom>
          <a:noFill/>
        </p:spPr>
        <p:txBody>
          <a:bodyPr wrap="none" rtlCol="0">
            <a:spAutoFit/>
          </a:bodyPr>
          <a:lstStyle/>
          <a:p>
            <a:pPr>
              <a:lnSpc>
                <a:spcPct val="90000"/>
              </a:lnSpc>
            </a:pPr>
            <a:r>
              <a:rPr lang="en-US" sz="1500" dirty="0"/>
              <a:t>Graph showing approval for social media restriction [6]</a:t>
            </a:r>
          </a:p>
        </p:txBody>
      </p:sp>
    </p:spTree>
    <p:extLst>
      <p:ext uri="{BB962C8B-B14F-4D97-AF65-F5344CB8AC3E}">
        <p14:creationId xmlns:p14="http://schemas.microsoft.com/office/powerpoint/2010/main" val="67617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593889" y="1197204"/>
            <a:ext cx="7864311" cy="3508147"/>
          </a:xfrm>
        </p:spPr>
        <p:txBody>
          <a:bodyPr lIns="91440">
            <a:noAutofit/>
          </a:bodyPr>
          <a:lstStyle/>
          <a:p>
            <a:pPr marL="0" indent="0">
              <a:buNone/>
            </a:pPr>
            <a:r>
              <a:rPr lang="en-US" sz="1100" dirty="0">
                <a:latin typeface="+mj-lt"/>
              </a:rPr>
              <a:t>[1] </a:t>
            </a:r>
            <a:r>
              <a:rPr lang="en-US" sz="1100" dirty="0">
                <a:effectLst/>
              </a:rPr>
              <a:t>Patro, </a:t>
            </a:r>
            <a:r>
              <a:rPr lang="en-US" sz="1100" dirty="0" err="1">
                <a:effectLst/>
              </a:rPr>
              <a:t>Jasabanta</a:t>
            </a:r>
            <a:r>
              <a:rPr lang="en-US" sz="1100" dirty="0">
                <a:effectLst/>
              </a:rPr>
              <a:t>, et al. “Characterizing the spread of exaggerated health news content over social media.” </a:t>
            </a:r>
            <a:r>
              <a:rPr lang="en-US" sz="1100" i="1" dirty="0">
                <a:effectLst/>
              </a:rPr>
              <a:t>Proceedings of the 30th ACM Conference on Hypertext and Social Media</a:t>
            </a:r>
            <a:r>
              <a:rPr lang="en-US" sz="1100" dirty="0">
                <a:effectLst/>
              </a:rPr>
              <a:t>, 2019, https://doi.org/10.1145/3342220.3344927. </a:t>
            </a:r>
          </a:p>
          <a:p>
            <a:pPr marL="0" indent="0">
              <a:buNone/>
            </a:pPr>
            <a:r>
              <a:rPr lang="en-US" sz="1100" dirty="0">
                <a:latin typeface="+mj-lt"/>
              </a:rPr>
              <a:t>[2] </a:t>
            </a:r>
            <a:r>
              <a:rPr lang="en-US" sz="1100" dirty="0">
                <a:effectLst/>
              </a:rPr>
              <a:t>Lim, Soo Ling, and Peter J. Bentley. “Opinion amplification causes extreme polarization in social networks.” </a:t>
            </a:r>
            <a:r>
              <a:rPr lang="en-US" sz="1100" i="1" dirty="0">
                <a:effectLst/>
              </a:rPr>
              <a:t>Scientific Reports</a:t>
            </a:r>
            <a:r>
              <a:rPr lang="en-US" sz="1100" dirty="0">
                <a:effectLst/>
              </a:rPr>
              <a:t>, vol. 12, no. 1, 2022, https://doi.org/10.1038/s41598-022-22856-z. </a:t>
            </a:r>
            <a:endParaRPr lang="en-US" sz="1100" dirty="0">
              <a:latin typeface="+mj-lt"/>
            </a:endParaRPr>
          </a:p>
          <a:p>
            <a:pPr marL="0" indent="0">
              <a:buNone/>
            </a:pPr>
            <a:r>
              <a:rPr lang="en-US" sz="1100" dirty="0">
                <a:latin typeface="+mj-lt"/>
              </a:rPr>
              <a:t>[3] </a:t>
            </a:r>
            <a:r>
              <a:rPr lang="en-US" sz="1100" dirty="0" err="1">
                <a:effectLst/>
              </a:rPr>
              <a:t>Liedke</a:t>
            </a:r>
            <a:r>
              <a:rPr lang="en-US" sz="1100" dirty="0">
                <a:effectLst/>
              </a:rPr>
              <a:t>, Jacob. “U.S. Adults under 30 Now Trust Information from Social Media Almost as Much as from National News Outlets.” </a:t>
            </a:r>
            <a:r>
              <a:rPr lang="en-US" sz="1100" i="1" dirty="0">
                <a:effectLst/>
              </a:rPr>
              <a:t>Pew Research Center</a:t>
            </a:r>
            <a:r>
              <a:rPr lang="en-US" sz="1100" dirty="0">
                <a:effectLst/>
              </a:rPr>
              <a:t>, Pew Research Center, 27 Oct. 2022, www.pewresearch.org/short-reads/2022/10/27/u-s-adults-under-30-now-trust-information-from-social-media-almost-as-much-as-from-national-news-outlets/.  Accessed 28 September 2023.</a:t>
            </a:r>
          </a:p>
          <a:p>
            <a:pPr marL="0" indent="0">
              <a:buNone/>
            </a:pPr>
            <a:r>
              <a:rPr lang="en-US" sz="1100" dirty="0">
                <a:latin typeface="+mj-lt"/>
              </a:rPr>
              <a:t>[4] </a:t>
            </a:r>
            <a:r>
              <a:rPr lang="en-US" sz="1100" dirty="0">
                <a:effectLst/>
              </a:rPr>
              <a:t>Shearer, Elisa. “News Use across Social Media Platforms in 2020.” </a:t>
            </a:r>
            <a:r>
              <a:rPr lang="en-US" sz="1100" i="1" dirty="0">
                <a:effectLst/>
              </a:rPr>
              <a:t>Pew Research Center’s Journalism Project</a:t>
            </a:r>
            <a:r>
              <a:rPr lang="en-US" sz="1100" dirty="0">
                <a:effectLst/>
              </a:rPr>
              <a:t>, Pew Research Center, 12 Jan. 2021, www.pewresearch.org/journalism/2021/01/12/news-use-across-social-media-platforms-in-2020/. Accessed 28 September 2023.</a:t>
            </a:r>
          </a:p>
          <a:p>
            <a:pPr marL="0" indent="0">
              <a:buNone/>
            </a:pPr>
            <a:r>
              <a:rPr lang="en-US" sz="1100" dirty="0">
                <a:latin typeface="+mj-lt"/>
              </a:rPr>
              <a:t>[5] </a:t>
            </a:r>
            <a:r>
              <a:rPr lang="en-US" sz="1100" dirty="0">
                <a:effectLst/>
              </a:rPr>
              <a:t>Gottfried, Jeffrey, and Jacob </a:t>
            </a:r>
            <a:r>
              <a:rPr lang="en-US" sz="1100" dirty="0" err="1">
                <a:effectLst/>
              </a:rPr>
              <a:t>Liedke</a:t>
            </a:r>
            <a:r>
              <a:rPr lang="en-US" sz="1100" dirty="0">
                <a:effectLst/>
              </a:rPr>
              <a:t>. “Partisan Divides in Media Trust Widen, Driven by a Decline among Republicans.” </a:t>
            </a:r>
            <a:r>
              <a:rPr lang="en-US" sz="1100" i="1" dirty="0">
                <a:effectLst/>
              </a:rPr>
              <a:t>Pew Research Center</a:t>
            </a:r>
            <a:r>
              <a:rPr lang="en-US" sz="1100" dirty="0">
                <a:effectLst/>
              </a:rPr>
              <a:t>, Pew Research Center, 30 Aug. 2021, www.pewresearch.org/short-reads/2021/08/30/partisan-divides-in-media-trust-widen-driven-by-a-decline-among-republicans/. Accessed 28 September 2023.</a:t>
            </a:r>
          </a:p>
          <a:p>
            <a:pPr marL="0" indent="0">
              <a:buNone/>
            </a:pPr>
            <a:r>
              <a:rPr lang="en-US" sz="1100" dirty="0">
                <a:latin typeface="+mj-lt"/>
              </a:rPr>
              <a:t>[6]</a:t>
            </a:r>
            <a:r>
              <a:rPr lang="en-US" sz="1100" b="0" i="0" u="sng" strike="noStrike" dirty="0">
                <a:solidFill>
                  <a:srgbClr val="1155CC"/>
                </a:solidFill>
                <a:effectLst/>
                <a:latin typeface="+mj-lt"/>
                <a:hlinkClick r:id="rId2"/>
              </a:rPr>
              <a:t> </a:t>
            </a:r>
            <a:r>
              <a:rPr lang="en-US" sz="1100" dirty="0">
                <a:effectLst/>
              </a:rPr>
              <a:t>St. Aubin, Christopher, and Jacob </a:t>
            </a:r>
            <a:r>
              <a:rPr lang="en-US" sz="1100" dirty="0" err="1">
                <a:effectLst/>
              </a:rPr>
              <a:t>Liedke</a:t>
            </a:r>
            <a:r>
              <a:rPr lang="en-US" sz="1100" dirty="0">
                <a:effectLst/>
              </a:rPr>
              <a:t>. “Most Americans Favor Restrictions on False Information, Violent Content Online.” </a:t>
            </a:r>
            <a:r>
              <a:rPr lang="en-US" sz="1100" i="1" dirty="0">
                <a:effectLst/>
              </a:rPr>
              <a:t>Pew Research Center</a:t>
            </a:r>
            <a:r>
              <a:rPr lang="en-US" sz="1100" dirty="0">
                <a:effectLst/>
              </a:rPr>
              <a:t>, Pew Research Center, 20 July 2023, www.pewresearch.org/short-reads/2023/07/20/most-americans-favor-restrictions-on-false-information-violent-content-online/. Accessed 28 September 2023.</a:t>
            </a:r>
          </a:p>
          <a:p>
            <a:pPr marL="0" indent="0">
              <a:buNone/>
            </a:pPr>
            <a:endParaRPr lang="en-US" sz="1100" dirty="0">
              <a:effectLst/>
            </a:endParaRPr>
          </a:p>
          <a:p>
            <a:pPr marL="0" indent="0">
              <a:buNone/>
            </a:pPr>
            <a:endParaRPr lang="en-US" sz="1100" dirty="0">
              <a:latin typeface="+mj-lt"/>
            </a:endParaRPr>
          </a:p>
          <a:p>
            <a:pPr marL="0" indent="0">
              <a:buNone/>
            </a:pPr>
            <a:endParaRPr lang="en-US" sz="1100" dirty="0">
              <a:latin typeface="+mj-lt"/>
            </a:endParaRPr>
          </a:p>
          <a:p>
            <a:pPr marL="0" indent="0">
              <a:buNone/>
            </a:pPr>
            <a:endParaRPr lang="en-US" sz="1100" dirty="0">
              <a:latin typeface="+mj-lt"/>
            </a:endParaRPr>
          </a:p>
          <a:p>
            <a:pPr marL="0" indent="0">
              <a:buNone/>
            </a:pPr>
            <a:endParaRPr lang="en-US" sz="1100" dirty="0">
              <a:latin typeface="+mj-lt"/>
            </a:endParaRPr>
          </a:p>
          <a:p>
            <a:pPr marL="0" indent="0">
              <a:buNone/>
            </a:pPr>
            <a:endParaRPr lang="en-US" sz="1100" dirty="0">
              <a:latin typeface="+mj-lt"/>
            </a:endParaRPr>
          </a:p>
          <a:p>
            <a:pPr marL="0" indent="0">
              <a:buNone/>
            </a:pPr>
            <a:endParaRPr lang="en-US" sz="1100" u="sng" dirty="0">
              <a:solidFill>
                <a:srgbClr val="1155CC"/>
              </a:solidFill>
              <a:latin typeface="+mj-lt"/>
            </a:endParaRP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June Whittall</a:t>
            </a:r>
          </a:p>
        </p:txBody>
      </p:sp>
    </p:spTree>
    <p:extLst>
      <p:ext uri="{BB962C8B-B14F-4D97-AF65-F5344CB8AC3E}">
        <p14:creationId xmlns:p14="http://schemas.microsoft.com/office/powerpoint/2010/main" val="340987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593889" y="1197204"/>
            <a:ext cx="7864311" cy="3508147"/>
          </a:xfrm>
        </p:spPr>
        <p:txBody>
          <a:bodyPr lIns="91440">
            <a:noAutofit/>
          </a:bodyPr>
          <a:lstStyle/>
          <a:p>
            <a:pPr marL="0" indent="0">
              <a:buNone/>
            </a:pPr>
            <a:r>
              <a:rPr lang="en-US" sz="1100" dirty="0">
                <a:latin typeface="+mj-lt"/>
              </a:rPr>
              <a:t>[7] </a:t>
            </a:r>
            <a:r>
              <a:rPr lang="en-US" sz="1100" dirty="0">
                <a:effectLst/>
              </a:rPr>
              <a:t>ACM. “ACM Code of Ethics and Professional Conduct.” </a:t>
            </a:r>
            <a:r>
              <a:rPr lang="en-US" sz="1100" i="1" dirty="0">
                <a:effectLst/>
              </a:rPr>
              <a:t>Code of Ethics</a:t>
            </a:r>
            <a:r>
              <a:rPr lang="en-US" sz="1100" dirty="0">
                <a:effectLst/>
              </a:rPr>
              <a:t>, Association for Computing Technology, 2018, www.acm.org/code-of-ethics. Accessed 28 September 2023.</a:t>
            </a:r>
          </a:p>
          <a:p>
            <a:pPr marL="0" indent="0">
              <a:buNone/>
            </a:pPr>
            <a:r>
              <a:rPr lang="en-US" sz="1100" dirty="0">
                <a:latin typeface="+mj-lt"/>
              </a:rPr>
              <a:t>[8] </a:t>
            </a:r>
            <a:r>
              <a:rPr lang="en-US" sz="1100" dirty="0" err="1">
                <a:effectLst/>
              </a:rPr>
              <a:t>Lischka</a:t>
            </a:r>
            <a:r>
              <a:rPr lang="en-US" sz="1100" dirty="0">
                <a:effectLst/>
              </a:rPr>
              <a:t>, Juliane A, and Marcel </a:t>
            </a:r>
            <a:r>
              <a:rPr lang="en-US" sz="1100" dirty="0" err="1">
                <a:effectLst/>
              </a:rPr>
              <a:t>Garz</a:t>
            </a:r>
            <a:r>
              <a:rPr lang="en-US" sz="1100" dirty="0">
                <a:effectLst/>
              </a:rPr>
              <a:t>. “Clickbait News and algorithmic curation: A game theory framework of the relation between journalism, users, and platforms.” </a:t>
            </a:r>
            <a:r>
              <a:rPr lang="en-US" sz="1100" i="1" dirty="0">
                <a:effectLst/>
              </a:rPr>
              <a:t>New Media &amp;amp; Society</a:t>
            </a:r>
            <a:r>
              <a:rPr lang="en-US" sz="1100" dirty="0">
                <a:effectLst/>
              </a:rPr>
              <a:t>, vol. 25, no. 8, 2021, pp. 2073–2094, https://doi.org/10.1177/14614448211027174. </a:t>
            </a:r>
          </a:p>
          <a:p>
            <a:pPr marL="0" indent="0">
              <a:buNone/>
            </a:pPr>
            <a:r>
              <a:rPr lang="en-US" sz="1100" dirty="0">
                <a:latin typeface="+mj-lt"/>
              </a:rPr>
              <a:t>[9] </a:t>
            </a:r>
            <a:r>
              <a:rPr lang="en-US" sz="1100" dirty="0" err="1">
                <a:effectLst/>
              </a:rPr>
              <a:t>Scheffauer</a:t>
            </a:r>
            <a:r>
              <a:rPr lang="en-US" sz="1100" dirty="0">
                <a:effectLst/>
              </a:rPr>
              <a:t>, Rebecca, et al. “Social Media Algorithmic Versus Professional Journalists’ news selection: Effects of gate keeping on traditional and Social Media News Trust.” </a:t>
            </a:r>
            <a:r>
              <a:rPr lang="en-US" sz="1100" i="1" dirty="0">
                <a:effectLst/>
              </a:rPr>
              <a:t>Journalism</a:t>
            </a:r>
            <a:r>
              <a:rPr lang="en-US" sz="1100" dirty="0">
                <a:effectLst/>
              </a:rPr>
              <a:t>, 2023, https://doi.org/10.1177/14648849231179804. </a:t>
            </a:r>
          </a:p>
          <a:p>
            <a:pPr marL="0" indent="0">
              <a:buNone/>
            </a:pPr>
            <a:r>
              <a:rPr lang="en-US" sz="1100" dirty="0">
                <a:latin typeface="+mj-lt"/>
              </a:rPr>
              <a:t>[10] </a:t>
            </a:r>
            <a:r>
              <a:rPr lang="en-US" sz="1100" dirty="0" err="1">
                <a:effectLst/>
              </a:rPr>
              <a:t>Zarocostas</a:t>
            </a:r>
            <a:r>
              <a:rPr lang="en-US" sz="1100" dirty="0">
                <a:effectLst/>
              </a:rPr>
              <a:t>, John. “How to fight an infodemic.” </a:t>
            </a:r>
            <a:r>
              <a:rPr lang="en-US" sz="1100" i="1" dirty="0">
                <a:effectLst/>
              </a:rPr>
              <a:t>The Lancet</a:t>
            </a:r>
            <a:r>
              <a:rPr lang="en-US" sz="1100" dirty="0">
                <a:effectLst/>
              </a:rPr>
              <a:t>, vol. 395, no. 10225, 2020, p. 676, https://doi.org/10.1016/s0140-6736(20)30461-x. </a:t>
            </a:r>
          </a:p>
          <a:p>
            <a:pPr marL="0" indent="0">
              <a:buNone/>
            </a:pPr>
            <a:r>
              <a:rPr lang="en-US" sz="1100" dirty="0">
                <a:latin typeface="+mj-lt"/>
              </a:rPr>
              <a:t>[11] </a:t>
            </a:r>
            <a:r>
              <a:rPr lang="en-US" sz="1100" dirty="0">
                <a:effectLst/>
              </a:rPr>
              <a:t>“Cable News Fact Sheet.” </a:t>
            </a:r>
            <a:r>
              <a:rPr lang="en-US" sz="1100" i="1" dirty="0">
                <a:effectLst/>
              </a:rPr>
              <a:t>Pew Research Center’s Journalism Project</a:t>
            </a:r>
            <a:r>
              <a:rPr lang="en-US" sz="1100" dirty="0">
                <a:effectLst/>
              </a:rPr>
              <a:t>, Pew Research Center, 14 Sept. 2023, www.pewresearch.org/journalism/fact-sheet/cable-news/?tabId=tab-60742c6e-7b0f-41e7-9e8a-ed1e9b3ada0e. Accessed 28 September 2023.</a:t>
            </a:r>
          </a:p>
          <a:p>
            <a:pPr marL="0" indent="0">
              <a:buNone/>
            </a:pPr>
            <a:r>
              <a:rPr lang="en-US" sz="1100" dirty="0">
                <a:latin typeface="+mj-lt"/>
              </a:rPr>
              <a:t>[12] </a:t>
            </a:r>
            <a:r>
              <a:rPr lang="en-US" sz="1100" dirty="0">
                <a:effectLst/>
              </a:rPr>
              <a:t>JRN. “Article: Sensationalism Does Indeed Boost Viewing Time of News Videos.” </a:t>
            </a:r>
            <a:r>
              <a:rPr lang="en-US" sz="1100" i="1" dirty="0">
                <a:effectLst/>
              </a:rPr>
              <a:t>Journalism Research News</a:t>
            </a:r>
            <a:r>
              <a:rPr lang="en-US" sz="1100" dirty="0">
                <a:effectLst/>
              </a:rPr>
              <a:t>, 16 Nov. 2017, journalismresearchnews.org/article-sensationalism-indeed-boost-viewing-time/. Accessed 28 September 2023.</a:t>
            </a:r>
          </a:p>
          <a:p>
            <a:pPr marL="0" indent="0">
              <a:buNone/>
            </a:pPr>
            <a:endParaRPr lang="en-US" sz="1100" dirty="0">
              <a:latin typeface="+mj-lt"/>
            </a:endParaRPr>
          </a:p>
          <a:p>
            <a:pPr marL="0" indent="0">
              <a:buNone/>
            </a:pPr>
            <a:endParaRPr lang="en-US" sz="1100" dirty="0">
              <a:latin typeface="+mj-lt"/>
            </a:endParaRPr>
          </a:p>
          <a:p>
            <a:pPr marL="0" indent="0">
              <a:buNone/>
            </a:pPr>
            <a:endParaRPr lang="en-US" sz="1100" dirty="0">
              <a:latin typeface="+mj-lt"/>
            </a:endParaRPr>
          </a:p>
          <a:p>
            <a:pPr marL="0" indent="0">
              <a:buNone/>
            </a:pPr>
            <a:endParaRPr lang="en-US" sz="1100" dirty="0">
              <a:latin typeface="+mj-lt"/>
            </a:endParaRPr>
          </a:p>
          <a:p>
            <a:pPr marL="0" indent="0">
              <a:buNone/>
            </a:pPr>
            <a:endParaRPr lang="en-US" sz="1100" dirty="0">
              <a:latin typeface="+mj-lt"/>
            </a:endParaRPr>
          </a:p>
          <a:p>
            <a:pPr marL="0" indent="0">
              <a:buNone/>
            </a:pPr>
            <a:endParaRPr lang="en-US" sz="1100" u="sng" dirty="0">
              <a:solidFill>
                <a:srgbClr val="1155CC"/>
              </a:solidFill>
              <a:latin typeface="+mj-lt"/>
            </a:endParaRP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June Whittall</a:t>
            </a:r>
          </a:p>
        </p:txBody>
      </p:sp>
    </p:spTree>
    <p:extLst>
      <p:ext uri="{BB962C8B-B14F-4D97-AF65-F5344CB8AC3E}">
        <p14:creationId xmlns:p14="http://schemas.microsoft.com/office/powerpoint/2010/main" val="3480055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Food apps don’t serve you</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Sean Arackal</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719351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26570"/>
            <a:ext cx="7772400" cy="914400"/>
          </a:xfrm>
        </p:spPr>
        <p:txBody>
          <a:bodyPr/>
          <a:lstStyle/>
          <a:p>
            <a:r>
              <a:rPr lang="en-US" dirty="0"/>
              <a:t>online food delivery</a:t>
            </a:r>
          </a:p>
        </p:txBody>
      </p:sp>
      <p:sp>
        <p:nvSpPr>
          <p:cNvPr id="3" name="Content Placeholder 2"/>
          <p:cNvSpPr>
            <a:spLocks noGrp="1"/>
          </p:cNvSpPr>
          <p:nvPr>
            <p:ph sz="half" idx="1"/>
          </p:nvPr>
        </p:nvSpPr>
        <p:spPr/>
        <p:txBody>
          <a:bodyPr/>
          <a:lstStyle/>
          <a:p>
            <a:r>
              <a:rPr lang="en-US" dirty="0"/>
              <a:t>“More than 112 million Americans say they’ve used a food delivery service.” [1]</a:t>
            </a:r>
          </a:p>
          <a:p>
            <a:r>
              <a:rPr lang="en-US" dirty="0"/>
              <a:t>“60% of American consumers order takeout or delivery at least once a week. “[1]</a:t>
            </a:r>
          </a:p>
          <a:p>
            <a:r>
              <a:rPr lang="en-US" dirty="0"/>
              <a:t>“31% of American consumers use third-party food delivery services at least twice a week.” [1]</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Sean Arackal</a:t>
            </a:r>
          </a:p>
        </p:txBody>
      </p:sp>
      <p:pic>
        <p:nvPicPr>
          <p:cNvPr id="15" name="Picture 14" descr="Number of users of the online food delivery">
            <a:extLst>
              <a:ext uri="{FF2B5EF4-FFF2-40B4-BE49-F238E27FC236}">
                <a16:creationId xmlns:a16="http://schemas.microsoft.com/office/drawing/2014/main" id="{69FED1FB-E8B3-5C22-C5DD-3C396623F87B}"/>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4289743" y="1159329"/>
            <a:ext cx="4785147" cy="2890157"/>
          </a:xfrm>
          <a:prstGeom prst="rect">
            <a:avLst/>
          </a:prstGeom>
        </p:spPr>
      </p:pic>
      <p:sp>
        <p:nvSpPr>
          <p:cNvPr id="19" name="TextBox 18">
            <a:extLst>
              <a:ext uri="{FF2B5EF4-FFF2-40B4-BE49-F238E27FC236}">
                <a16:creationId xmlns:a16="http://schemas.microsoft.com/office/drawing/2014/main" id="{DE88D253-5CF0-D70B-6445-2FED3A24CD80}"/>
              </a:ext>
            </a:extLst>
          </p:cNvPr>
          <p:cNvSpPr txBox="1"/>
          <p:nvPr/>
        </p:nvSpPr>
        <p:spPr>
          <a:xfrm>
            <a:off x="8699047" y="4049486"/>
            <a:ext cx="502103" cy="369332"/>
          </a:xfrm>
          <a:prstGeom prst="rect">
            <a:avLst/>
          </a:prstGeom>
          <a:noFill/>
        </p:spPr>
        <p:txBody>
          <a:bodyPr wrap="square">
            <a:spAutoFit/>
          </a:bodyPr>
          <a:lstStyle/>
          <a:p>
            <a:r>
              <a:rPr lang="en-US" dirty="0"/>
              <a:t>[2]</a:t>
            </a:r>
          </a:p>
        </p:txBody>
      </p:sp>
    </p:spTree>
    <p:extLst>
      <p:ext uri="{BB962C8B-B14F-4D97-AF65-F5344CB8AC3E}">
        <p14:creationId xmlns:p14="http://schemas.microsoft.com/office/powerpoint/2010/main" val="1220810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for Consumers</a:t>
            </a:r>
          </a:p>
        </p:txBody>
      </p:sp>
      <p:sp>
        <p:nvSpPr>
          <p:cNvPr id="3" name="Content Placeholder 2"/>
          <p:cNvSpPr>
            <a:spLocks noGrp="1"/>
          </p:cNvSpPr>
          <p:nvPr>
            <p:ph sz="half" idx="1"/>
          </p:nvPr>
        </p:nvSpPr>
        <p:spPr/>
        <p:txBody>
          <a:bodyPr/>
          <a:lstStyle/>
          <a:p>
            <a:r>
              <a:rPr lang="en-US" dirty="0"/>
              <a:t>“Average American makes nearly 55 food delivery orders annually</a:t>
            </a:r>
          </a:p>
          <a:p>
            <a:r>
              <a:rPr lang="en-US" dirty="0"/>
              <a:t>spending almost $1,850” [3]</a:t>
            </a:r>
          </a:p>
          <a:p>
            <a:r>
              <a:rPr lang="en-US" dirty="0"/>
              <a:t>“Delivery fees, service fees, and tips make up roughly 36% of food delivery costs</a:t>
            </a:r>
          </a:p>
          <a:p>
            <a:r>
              <a:rPr lang="en-US" dirty="0"/>
              <a:t>an average of $654 each year per customer” [3]</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Sean Arackal</a:t>
            </a:r>
          </a:p>
        </p:txBody>
      </p:sp>
      <p:pic>
        <p:nvPicPr>
          <p:cNvPr id="9" name="Picture 8" descr="Rate of Food Delivery by Generation">
            <a:extLst>
              <a:ext uri="{FF2B5EF4-FFF2-40B4-BE49-F238E27FC236}">
                <a16:creationId xmlns:a16="http://schemas.microsoft.com/office/drawing/2014/main" id="{60349D22-16F5-8A40-F9DC-F0D114544558}"/>
              </a:ext>
            </a:extLst>
          </p:cNvPr>
          <p:cNvPicPr>
            <a:picLocks noChangeAspect="1"/>
          </p:cNvPicPr>
          <p:nvPr/>
        </p:nvPicPr>
        <p:blipFill>
          <a:blip r:embed="rId3"/>
          <a:stretch>
            <a:fillRect/>
          </a:stretch>
        </p:blipFill>
        <p:spPr>
          <a:xfrm>
            <a:off x="4396903" y="1144162"/>
            <a:ext cx="4629893" cy="3158417"/>
          </a:xfrm>
          <a:prstGeom prst="rect">
            <a:avLst/>
          </a:prstGeom>
        </p:spPr>
      </p:pic>
      <p:sp>
        <p:nvSpPr>
          <p:cNvPr id="13" name="TextBox 12">
            <a:extLst>
              <a:ext uri="{FF2B5EF4-FFF2-40B4-BE49-F238E27FC236}">
                <a16:creationId xmlns:a16="http://schemas.microsoft.com/office/drawing/2014/main" id="{7DDFAFAC-F10E-19F1-552F-BF4708BE652D}"/>
              </a:ext>
            </a:extLst>
          </p:cNvPr>
          <p:cNvSpPr txBox="1"/>
          <p:nvPr/>
        </p:nvSpPr>
        <p:spPr>
          <a:xfrm>
            <a:off x="8625568" y="4319299"/>
            <a:ext cx="534761" cy="369332"/>
          </a:xfrm>
          <a:prstGeom prst="rect">
            <a:avLst/>
          </a:prstGeom>
          <a:noFill/>
        </p:spPr>
        <p:txBody>
          <a:bodyPr wrap="square">
            <a:spAutoFit/>
          </a:bodyPr>
          <a:lstStyle/>
          <a:p>
            <a:r>
              <a:rPr lang="en-US" dirty="0"/>
              <a:t>[3]</a:t>
            </a:r>
          </a:p>
        </p:txBody>
      </p:sp>
    </p:spTree>
    <p:extLst>
      <p:ext uri="{BB962C8B-B14F-4D97-AF65-F5344CB8AC3E}">
        <p14:creationId xmlns:p14="http://schemas.microsoft.com/office/powerpoint/2010/main" val="1292455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for Consumers</a:t>
            </a:r>
          </a:p>
        </p:txBody>
      </p:sp>
      <p:sp>
        <p:nvSpPr>
          <p:cNvPr id="3" name="Content Placeholder 2"/>
          <p:cNvSpPr>
            <a:spLocks noGrp="1"/>
          </p:cNvSpPr>
          <p:nvPr>
            <p:ph sz="half" idx="1"/>
          </p:nvPr>
        </p:nvSpPr>
        <p:spPr>
          <a:xfrm>
            <a:off x="685800" y="1352551"/>
            <a:ext cx="2866988" cy="3352800"/>
          </a:xfrm>
        </p:spPr>
        <p:txBody>
          <a:bodyPr/>
          <a:lstStyle/>
          <a:p>
            <a:r>
              <a:rPr lang="en-US" dirty="0"/>
              <a:t>Virtual or Ghost Kitchens</a:t>
            </a:r>
          </a:p>
          <a:p>
            <a:r>
              <a:rPr lang="en-US" dirty="0"/>
              <a:t>more than 1 in 5 appear to be virtual [4]</a:t>
            </a:r>
          </a:p>
          <a:p>
            <a:r>
              <a:rPr lang="en-US" dirty="0"/>
              <a:t>Lack of a physical dining space</a:t>
            </a:r>
          </a:p>
          <a:p>
            <a:r>
              <a:rPr lang="en-US" dirty="0"/>
              <a:t>Can be misleading to consumers</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Sean Arackal</a:t>
            </a:r>
          </a:p>
        </p:txBody>
      </p:sp>
      <p:pic>
        <p:nvPicPr>
          <p:cNvPr id="9" name="Picture 8" descr="Tweet from Mr. Beast announcing the end of Mr Beast Burgers">
            <a:extLst>
              <a:ext uri="{FF2B5EF4-FFF2-40B4-BE49-F238E27FC236}">
                <a16:creationId xmlns:a16="http://schemas.microsoft.com/office/drawing/2014/main" id="{665940C5-FEFA-5CF0-84BB-97DAEE547D2E}"/>
              </a:ext>
            </a:extLst>
          </p:cNvPr>
          <p:cNvPicPr>
            <a:picLocks noChangeAspect="1"/>
          </p:cNvPicPr>
          <p:nvPr/>
        </p:nvPicPr>
        <p:blipFill>
          <a:blip r:embed="rId3"/>
          <a:stretch>
            <a:fillRect/>
          </a:stretch>
        </p:blipFill>
        <p:spPr>
          <a:xfrm>
            <a:off x="3552788" y="1164773"/>
            <a:ext cx="5456681" cy="3352800"/>
          </a:xfrm>
          <a:prstGeom prst="rect">
            <a:avLst/>
          </a:prstGeom>
        </p:spPr>
      </p:pic>
    </p:spTree>
    <p:extLst>
      <p:ext uri="{BB962C8B-B14F-4D97-AF65-F5344CB8AC3E}">
        <p14:creationId xmlns:p14="http://schemas.microsoft.com/office/powerpoint/2010/main" val="4183470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for restaurants </a:t>
            </a:r>
          </a:p>
        </p:txBody>
      </p:sp>
      <p:sp>
        <p:nvSpPr>
          <p:cNvPr id="3" name="Content Placeholder 2"/>
          <p:cNvSpPr>
            <a:spLocks noGrp="1"/>
          </p:cNvSpPr>
          <p:nvPr>
            <p:ph sz="half" idx="1"/>
          </p:nvPr>
        </p:nvSpPr>
        <p:spPr>
          <a:xfrm>
            <a:off x="685800" y="1352551"/>
            <a:ext cx="3432908" cy="3352800"/>
          </a:xfrm>
        </p:spPr>
        <p:txBody>
          <a:bodyPr/>
          <a:lstStyle/>
          <a:p>
            <a:r>
              <a:rPr lang="en-US" dirty="0"/>
              <a:t>Average Profit Margins for restaurants are generally 3-5% [6]</a:t>
            </a:r>
          </a:p>
          <a:p>
            <a:r>
              <a:rPr lang="en-US" dirty="0"/>
              <a:t>15, 25 or 30% commissions [8]</a:t>
            </a:r>
          </a:p>
          <a:p>
            <a:r>
              <a:rPr lang="en-US" dirty="0"/>
              <a:t>6% commission on pickup orders for UE [9]</a:t>
            </a:r>
          </a:p>
          <a:p>
            <a:r>
              <a:rPr lang="en-US" dirty="0"/>
              <a:t>Markups leads to pricier menus [11]</a:t>
            </a:r>
          </a:p>
          <a:p>
            <a:r>
              <a:rPr lang="en-US" dirty="0"/>
              <a:t>So even why stay on these apps?</a:t>
            </a:r>
          </a:p>
        </p:txBody>
      </p:sp>
      <p:sp>
        <p:nvSpPr>
          <p:cNvPr id="5" name="Footer Placeholder 4"/>
          <p:cNvSpPr>
            <a:spLocks noGrp="1"/>
          </p:cNvSpPr>
          <p:nvPr>
            <p:ph type="ftr" sz="quarter" idx="11"/>
          </p:nvPr>
        </p:nvSpPr>
        <p:spPr/>
        <p:txBody>
          <a:bodyPr/>
          <a:lstStyle/>
          <a:p>
            <a:r>
              <a:rPr lang="sk-SK" dirty="0"/>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Sean Arackal</a:t>
            </a:r>
          </a:p>
        </p:txBody>
      </p:sp>
      <p:pic>
        <p:nvPicPr>
          <p:cNvPr id="11" name="Picture 10" descr="The pricing models for restaurants on doordash">
            <a:extLst>
              <a:ext uri="{FF2B5EF4-FFF2-40B4-BE49-F238E27FC236}">
                <a16:creationId xmlns:a16="http://schemas.microsoft.com/office/drawing/2014/main" id="{4ADF3CB1-9E2E-CAAB-BD93-2716A29E34C3}"/>
              </a:ext>
            </a:extLst>
          </p:cNvPr>
          <p:cNvPicPr>
            <a:picLocks noChangeAspect="1"/>
          </p:cNvPicPr>
          <p:nvPr/>
        </p:nvPicPr>
        <p:blipFill>
          <a:blip r:embed="rId3"/>
          <a:stretch>
            <a:fillRect/>
          </a:stretch>
        </p:blipFill>
        <p:spPr>
          <a:xfrm>
            <a:off x="4067909" y="1244008"/>
            <a:ext cx="5025161" cy="3340254"/>
          </a:xfrm>
          <a:prstGeom prst="rect">
            <a:avLst/>
          </a:prstGeom>
        </p:spPr>
      </p:pic>
      <p:sp>
        <p:nvSpPr>
          <p:cNvPr id="15" name="TextBox 14">
            <a:extLst>
              <a:ext uri="{FF2B5EF4-FFF2-40B4-BE49-F238E27FC236}">
                <a16:creationId xmlns:a16="http://schemas.microsoft.com/office/drawing/2014/main" id="{7303C3FC-87E6-137E-1D6F-C33005128BB9}"/>
              </a:ext>
            </a:extLst>
          </p:cNvPr>
          <p:cNvSpPr txBox="1"/>
          <p:nvPr/>
        </p:nvSpPr>
        <p:spPr>
          <a:xfrm>
            <a:off x="8722062" y="4520685"/>
            <a:ext cx="609468" cy="369332"/>
          </a:xfrm>
          <a:prstGeom prst="rect">
            <a:avLst/>
          </a:prstGeom>
          <a:noFill/>
        </p:spPr>
        <p:txBody>
          <a:bodyPr wrap="square">
            <a:spAutoFit/>
          </a:bodyPr>
          <a:lstStyle/>
          <a:p>
            <a:r>
              <a:rPr lang="en-US" dirty="0"/>
              <a:t>[8]</a:t>
            </a:r>
          </a:p>
        </p:txBody>
      </p:sp>
    </p:spTree>
    <p:extLst>
      <p:ext uri="{BB962C8B-B14F-4D97-AF65-F5344CB8AC3E}">
        <p14:creationId xmlns:p14="http://schemas.microsoft.com/office/powerpoint/2010/main" val="16024526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for restaurants </a:t>
            </a:r>
          </a:p>
        </p:txBody>
      </p:sp>
      <p:sp>
        <p:nvSpPr>
          <p:cNvPr id="3" name="Content Placeholder 2"/>
          <p:cNvSpPr>
            <a:spLocks noGrp="1"/>
          </p:cNvSpPr>
          <p:nvPr>
            <p:ph sz="half" idx="1"/>
          </p:nvPr>
        </p:nvSpPr>
        <p:spPr>
          <a:xfrm>
            <a:off x="685800" y="1352551"/>
            <a:ext cx="8129954" cy="1138165"/>
          </a:xfrm>
        </p:spPr>
        <p:txBody>
          <a:bodyPr>
            <a:normAutofit fontScale="92500" lnSpcReduction="10000"/>
          </a:bodyPr>
          <a:lstStyle/>
          <a:p>
            <a:r>
              <a:rPr lang="en-US" b="1" dirty="0"/>
              <a:t>Provides Reach: </a:t>
            </a:r>
            <a:r>
              <a:rPr lang="en-US" dirty="0"/>
              <a:t>52% said customer growth would have been lower without DoorDash[11]</a:t>
            </a:r>
          </a:p>
          <a:p>
            <a:r>
              <a:rPr lang="en-US" b="1" dirty="0"/>
              <a:t>No delivery fleet: </a:t>
            </a:r>
            <a:r>
              <a:rPr lang="en-US" dirty="0"/>
              <a:t>61% of restaurants that use DoorDash said they preferred DoorDash to operating their own delivery fleet.  [11]</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Sean Arackal</a:t>
            </a:r>
          </a:p>
        </p:txBody>
      </p:sp>
      <p:pic>
        <p:nvPicPr>
          <p:cNvPr id="13" name="Picture 12" descr="Statistics on consumers by doordash">
            <a:extLst>
              <a:ext uri="{FF2B5EF4-FFF2-40B4-BE49-F238E27FC236}">
                <a16:creationId xmlns:a16="http://schemas.microsoft.com/office/drawing/2014/main" id="{03CE692D-CFD2-B2B4-2D0A-661AF07F4C58}"/>
              </a:ext>
            </a:extLst>
          </p:cNvPr>
          <p:cNvPicPr>
            <a:picLocks noChangeAspect="1"/>
          </p:cNvPicPr>
          <p:nvPr/>
        </p:nvPicPr>
        <p:blipFill>
          <a:blip r:embed="rId3"/>
          <a:stretch>
            <a:fillRect/>
          </a:stretch>
        </p:blipFill>
        <p:spPr>
          <a:xfrm>
            <a:off x="2094685" y="2462027"/>
            <a:ext cx="4954630" cy="2579632"/>
          </a:xfrm>
          <a:prstGeom prst="rect">
            <a:avLst/>
          </a:prstGeom>
        </p:spPr>
      </p:pic>
      <p:sp>
        <p:nvSpPr>
          <p:cNvPr id="15" name="TextBox 14">
            <a:extLst>
              <a:ext uri="{FF2B5EF4-FFF2-40B4-BE49-F238E27FC236}">
                <a16:creationId xmlns:a16="http://schemas.microsoft.com/office/drawing/2014/main" id="{7ECF1E7E-5B01-55BF-C59F-7D73F4506871}"/>
              </a:ext>
            </a:extLst>
          </p:cNvPr>
          <p:cNvSpPr txBox="1"/>
          <p:nvPr/>
        </p:nvSpPr>
        <p:spPr>
          <a:xfrm>
            <a:off x="6987068" y="4690809"/>
            <a:ext cx="624840" cy="369332"/>
          </a:xfrm>
          <a:prstGeom prst="rect">
            <a:avLst/>
          </a:prstGeom>
          <a:noFill/>
        </p:spPr>
        <p:txBody>
          <a:bodyPr wrap="square">
            <a:spAutoFit/>
          </a:bodyPr>
          <a:lstStyle/>
          <a:p>
            <a:r>
              <a:rPr lang="en-US" dirty="0"/>
              <a:t>[12]</a:t>
            </a:r>
          </a:p>
        </p:txBody>
      </p:sp>
    </p:spTree>
    <p:extLst>
      <p:ext uri="{BB962C8B-B14F-4D97-AF65-F5344CB8AC3E}">
        <p14:creationId xmlns:p14="http://schemas.microsoft.com/office/powerpoint/2010/main" val="4053437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for drivers</a:t>
            </a:r>
          </a:p>
        </p:txBody>
      </p:sp>
      <p:sp>
        <p:nvSpPr>
          <p:cNvPr id="3" name="Content Placeholder 2"/>
          <p:cNvSpPr>
            <a:spLocks noGrp="1"/>
          </p:cNvSpPr>
          <p:nvPr>
            <p:ph sz="half" idx="1"/>
          </p:nvPr>
        </p:nvSpPr>
        <p:spPr>
          <a:xfrm>
            <a:off x="685800" y="1352551"/>
            <a:ext cx="3033524" cy="3352800"/>
          </a:xfrm>
        </p:spPr>
        <p:txBody>
          <a:bodyPr/>
          <a:lstStyle/>
          <a:p>
            <a:r>
              <a:rPr lang="en-US" dirty="0"/>
              <a:t>Over glamourized online </a:t>
            </a:r>
          </a:p>
          <a:p>
            <a:r>
              <a:rPr lang="en-US" dirty="0"/>
              <a:t>Lucrative part time as college students</a:t>
            </a:r>
          </a:p>
          <a:p>
            <a:r>
              <a:rPr lang="en-US" dirty="0"/>
              <a:t>Not as viable full time [14]</a:t>
            </a:r>
          </a:p>
          <a:p>
            <a:r>
              <a:rPr lang="en-US" dirty="0"/>
              <a:t>Lack of support as not being considered a full time employee</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Sean Arackal</a:t>
            </a:r>
          </a:p>
        </p:txBody>
      </p:sp>
      <p:pic>
        <p:nvPicPr>
          <p:cNvPr id="15" name="Picture 14" descr="ad for doordash">
            <a:extLst>
              <a:ext uri="{FF2B5EF4-FFF2-40B4-BE49-F238E27FC236}">
                <a16:creationId xmlns:a16="http://schemas.microsoft.com/office/drawing/2014/main" id="{D18F538C-5355-4B88-990A-B4814CE68110}"/>
              </a:ext>
            </a:extLst>
          </p:cNvPr>
          <p:cNvPicPr>
            <a:picLocks noChangeAspect="1"/>
          </p:cNvPicPr>
          <p:nvPr/>
        </p:nvPicPr>
        <p:blipFill>
          <a:blip r:embed="rId3"/>
          <a:stretch>
            <a:fillRect/>
          </a:stretch>
        </p:blipFill>
        <p:spPr>
          <a:xfrm>
            <a:off x="7536749" y="706028"/>
            <a:ext cx="1571676" cy="3407300"/>
          </a:xfrm>
          <a:prstGeom prst="rect">
            <a:avLst/>
          </a:prstGeom>
        </p:spPr>
      </p:pic>
      <p:pic>
        <p:nvPicPr>
          <p:cNvPr id="23" name="Picture 22" descr="youtube video about making a big some of money while dashing">
            <a:extLst>
              <a:ext uri="{FF2B5EF4-FFF2-40B4-BE49-F238E27FC236}">
                <a16:creationId xmlns:a16="http://schemas.microsoft.com/office/drawing/2014/main" id="{CEF9A793-F46A-1C72-D5AF-3BD0DDD962EB}"/>
              </a:ext>
            </a:extLst>
          </p:cNvPr>
          <p:cNvPicPr>
            <a:picLocks noChangeAspect="1"/>
          </p:cNvPicPr>
          <p:nvPr/>
        </p:nvPicPr>
        <p:blipFill rotWithShape="1">
          <a:blip r:embed="rId4"/>
          <a:srcRect r="4350"/>
          <a:stretch/>
        </p:blipFill>
        <p:spPr>
          <a:xfrm>
            <a:off x="5255454" y="1621484"/>
            <a:ext cx="2289947" cy="1900532"/>
          </a:xfrm>
          <a:prstGeom prst="rect">
            <a:avLst/>
          </a:prstGeom>
        </p:spPr>
      </p:pic>
      <p:pic>
        <p:nvPicPr>
          <p:cNvPr id="19" name="Picture 18" descr="ad for doordash">
            <a:extLst>
              <a:ext uri="{FF2B5EF4-FFF2-40B4-BE49-F238E27FC236}">
                <a16:creationId xmlns:a16="http://schemas.microsoft.com/office/drawing/2014/main" id="{271FB233-2276-5FAA-342E-3DD1946BDD2F}"/>
              </a:ext>
            </a:extLst>
          </p:cNvPr>
          <p:cNvPicPr>
            <a:picLocks noChangeAspect="1"/>
          </p:cNvPicPr>
          <p:nvPr/>
        </p:nvPicPr>
        <p:blipFill>
          <a:blip r:embed="rId5"/>
          <a:stretch>
            <a:fillRect/>
          </a:stretch>
        </p:blipFill>
        <p:spPr>
          <a:xfrm>
            <a:off x="3676537" y="680114"/>
            <a:ext cx="1578917" cy="3422827"/>
          </a:xfrm>
          <a:prstGeom prst="rect">
            <a:avLst/>
          </a:prstGeom>
        </p:spPr>
      </p:pic>
    </p:spTree>
    <p:extLst>
      <p:ext uri="{BB962C8B-B14F-4D97-AF65-F5344CB8AC3E}">
        <p14:creationId xmlns:p14="http://schemas.microsoft.com/office/powerpoint/2010/main" val="648775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Bad for the apps themselves</a:t>
            </a:r>
          </a:p>
        </p:txBody>
      </p:sp>
      <p:sp>
        <p:nvSpPr>
          <p:cNvPr id="3" name="Content Placeholder 2"/>
          <p:cNvSpPr>
            <a:spLocks noGrp="1"/>
          </p:cNvSpPr>
          <p:nvPr>
            <p:ph sz="half" idx="1"/>
          </p:nvPr>
        </p:nvSpPr>
        <p:spPr/>
        <p:txBody>
          <a:bodyPr/>
          <a:lstStyle/>
          <a:p>
            <a:r>
              <a:rPr lang="en-US" dirty="0"/>
              <a:t>DoorDash annual net income for 2022 was $-1.365B [16]</a:t>
            </a:r>
          </a:p>
          <a:p>
            <a:r>
              <a:rPr lang="en-US" dirty="0"/>
              <a:t>Uber Technologies annual net income for 2022 was $-9.141B [17]</a:t>
            </a:r>
          </a:p>
          <a:p>
            <a:r>
              <a:rPr lang="en-US" dirty="0"/>
              <a:t>Difficult process to streamline. </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Sean </a:t>
            </a:r>
            <a:r>
              <a:rPr lang="en-US" sz="1400" dirty="0" err="1">
                <a:solidFill>
                  <a:schemeClr val="tx1"/>
                </a:solidFill>
                <a:latin typeface="+mj-lt"/>
              </a:rPr>
              <a:t>Arackal</a:t>
            </a:r>
            <a:endParaRPr lang="en-US" sz="1400" dirty="0">
              <a:solidFill>
                <a:schemeClr val="tx1"/>
              </a:solidFill>
              <a:latin typeface="+mj-lt"/>
            </a:endParaRPr>
          </a:p>
        </p:txBody>
      </p:sp>
      <p:sp>
        <p:nvSpPr>
          <p:cNvPr id="12" name="TextBox 11">
            <a:extLst>
              <a:ext uri="{FF2B5EF4-FFF2-40B4-BE49-F238E27FC236}">
                <a16:creationId xmlns:a16="http://schemas.microsoft.com/office/drawing/2014/main" id="{FC85C534-F27C-D86B-19AC-FAD854C43497}"/>
              </a:ext>
            </a:extLst>
          </p:cNvPr>
          <p:cNvSpPr txBox="1"/>
          <p:nvPr/>
        </p:nvSpPr>
        <p:spPr>
          <a:xfrm>
            <a:off x="4270145" y="4660896"/>
            <a:ext cx="851877" cy="369332"/>
          </a:xfrm>
          <a:prstGeom prst="rect">
            <a:avLst/>
          </a:prstGeom>
          <a:noFill/>
        </p:spPr>
        <p:txBody>
          <a:bodyPr wrap="square">
            <a:spAutoFit/>
          </a:bodyPr>
          <a:lstStyle/>
          <a:p>
            <a:r>
              <a:rPr lang="en-US" dirty="0"/>
              <a:t>[17]</a:t>
            </a:r>
          </a:p>
        </p:txBody>
      </p:sp>
      <p:pic>
        <p:nvPicPr>
          <p:cNvPr id="13" name="Picture 12">
            <a:extLst>
              <a:ext uri="{FF2B5EF4-FFF2-40B4-BE49-F238E27FC236}">
                <a16:creationId xmlns:a16="http://schemas.microsoft.com/office/drawing/2014/main" id="{046A041A-EC8C-3B18-D2EA-52914A395117}"/>
              </a:ext>
            </a:extLst>
          </p:cNvPr>
          <p:cNvPicPr>
            <a:picLocks noChangeAspect="1"/>
          </p:cNvPicPr>
          <p:nvPr/>
        </p:nvPicPr>
        <p:blipFill>
          <a:blip r:embed="rId3"/>
          <a:stretch>
            <a:fillRect/>
          </a:stretch>
        </p:blipFill>
        <p:spPr>
          <a:xfrm>
            <a:off x="4291689" y="1164491"/>
            <a:ext cx="4778980" cy="3606671"/>
          </a:xfrm>
          <a:prstGeom prst="rect">
            <a:avLst/>
          </a:prstGeom>
        </p:spPr>
      </p:pic>
    </p:spTree>
    <p:extLst>
      <p:ext uri="{BB962C8B-B14F-4D97-AF65-F5344CB8AC3E}">
        <p14:creationId xmlns:p14="http://schemas.microsoft.com/office/powerpoint/2010/main" val="977906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0" y="1352550"/>
            <a:ext cx="9144000" cy="3571787"/>
          </a:xfrm>
        </p:spPr>
        <p:txBody>
          <a:bodyPr lIns="91440">
            <a:normAutofit fontScale="47500" lnSpcReduction="20000"/>
          </a:bodyPr>
          <a:lstStyle/>
          <a:p>
            <a:pPr marL="0" indent="0">
              <a:buNone/>
            </a:pPr>
            <a:r>
              <a:rPr lang="en-US" dirty="0"/>
              <a:t>[1] </a:t>
            </a:r>
            <a:r>
              <a:rPr lang="en-US" dirty="0" err="1"/>
              <a:t>Fundera</a:t>
            </a:r>
            <a:r>
              <a:rPr lang="en-US" dirty="0"/>
              <a:t>, 20 Food Delivery and Online Ordering Statistics,(</a:t>
            </a:r>
            <a:r>
              <a:rPr lang="en-US" dirty="0" err="1"/>
              <a:t>Nerdwallet</a:t>
            </a:r>
            <a:r>
              <a:rPr lang="en-US" dirty="0"/>
              <a:t>, Jan. 23, 2023) </a:t>
            </a:r>
            <a:r>
              <a:rPr lang="en-US" dirty="0">
                <a:hlinkClick r:id="rId3"/>
              </a:rPr>
              <a:t>https://www.fundera.com/resources/food-delivery-statistics</a:t>
            </a:r>
            <a:r>
              <a:rPr lang="en-US" dirty="0"/>
              <a:t> (09/28/2023)</a:t>
            </a:r>
          </a:p>
          <a:p>
            <a:pPr marL="0" indent="0">
              <a:buNone/>
            </a:pPr>
            <a:r>
              <a:rPr lang="en-US" dirty="0"/>
              <a:t>[2] </a:t>
            </a:r>
            <a:r>
              <a:rPr lang="en-US" b="0" i="0" dirty="0">
                <a:solidFill>
                  <a:srgbClr val="E7E9EA"/>
                </a:solidFill>
                <a:effectLst/>
                <a:latin typeface="TwitterChirp"/>
              </a:rPr>
              <a:t>Statista Digital Market Insights, Number of users of the online food delivery market in the United States from 2017 to 2027, (Statista, April 2023) </a:t>
            </a:r>
            <a:r>
              <a:rPr lang="en-US" b="0" i="0" dirty="0">
                <a:solidFill>
                  <a:srgbClr val="1D9BF0"/>
                </a:solidFill>
                <a:effectLst/>
                <a:latin typeface="TwitterChirp"/>
                <a:hlinkClick r:id="rId4"/>
              </a:rPr>
              <a:t>https://www.statista.com/forecasts/891084/online-food-delivery-users-by-segment-in-united-states</a:t>
            </a:r>
            <a:r>
              <a:rPr lang="en-US" dirty="0">
                <a:solidFill>
                  <a:srgbClr val="E7E9EA"/>
                </a:solidFill>
                <a:latin typeface="TwitterChirp"/>
              </a:rPr>
              <a:t> </a:t>
            </a:r>
            <a:r>
              <a:rPr lang="en-US" b="0" i="0" dirty="0">
                <a:solidFill>
                  <a:srgbClr val="E7E9EA"/>
                </a:solidFill>
                <a:effectLst/>
                <a:latin typeface="TwitterChirp"/>
              </a:rPr>
              <a:t>(09/28/2023)</a:t>
            </a:r>
          </a:p>
          <a:p>
            <a:pPr marL="0" indent="0">
              <a:buNone/>
            </a:pPr>
            <a:r>
              <a:rPr lang="en-US" dirty="0"/>
              <a:t>[3] Heather </a:t>
            </a:r>
            <a:r>
              <a:rPr lang="en-US" dirty="0" err="1"/>
              <a:t>Reinblatt</a:t>
            </a:r>
            <a:r>
              <a:rPr lang="en-US" dirty="0"/>
              <a:t>, How Much Do Americans Spend on Excessive Delivery Fees?, (Circuit, Sept. 6, 2022) </a:t>
            </a:r>
            <a:r>
              <a:rPr lang="en-US" dirty="0">
                <a:hlinkClick r:id="rId5"/>
              </a:rPr>
              <a:t>https://getcircuit.com/teams/blog/hidden-cost-of-delivery</a:t>
            </a:r>
            <a:r>
              <a:rPr lang="en-US" dirty="0"/>
              <a:t> (</a:t>
            </a:r>
            <a:r>
              <a:rPr lang="en-US" b="0" i="0" dirty="0">
                <a:solidFill>
                  <a:srgbClr val="E7E9EA"/>
                </a:solidFill>
                <a:effectLst/>
                <a:latin typeface="TwitterChirp"/>
              </a:rPr>
              <a:t>09/28/2023)</a:t>
            </a:r>
            <a:endParaRPr lang="en-US" dirty="0"/>
          </a:p>
          <a:p>
            <a:pPr marL="0" indent="0">
              <a:buNone/>
            </a:pPr>
            <a:r>
              <a:rPr lang="en-US" dirty="0"/>
              <a:t>[4] Jasmine Cui, ‘I got catfished by a sandwich’: Virtual kitchens boom on delivery apps, (NBC News, April 8, 2023) </a:t>
            </a:r>
            <a:r>
              <a:rPr lang="en-US" dirty="0">
                <a:hlinkClick r:id="rId6"/>
              </a:rPr>
              <a:t>https://www.nbcnews.com/data-graphics/virtual-restaurant-boom-uber-eats-data-rcna76532?utm_source=NBC&amp;utm_medium=iframely</a:t>
            </a:r>
            <a:r>
              <a:rPr lang="en-US" dirty="0"/>
              <a:t> (09/28/2023) </a:t>
            </a:r>
          </a:p>
          <a:p>
            <a:pPr marL="0" indent="0">
              <a:buNone/>
            </a:pPr>
            <a:r>
              <a:rPr lang="en-US" dirty="0"/>
              <a:t>[5] </a:t>
            </a:r>
            <a:r>
              <a:rPr lang="en-US" dirty="0" err="1"/>
              <a:t>Kalhan</a:t>
            </a:r>
            <a:r>
              <a:rPr lang="en-US" dirty="0"/>
              <a:t> Rosenblatt, </a:t>
            </a:r>
            <a:r>
              <a:rPr lang="en-US" dirty="0" err="1"/>
              <a:t>MrBeast</a:t>
            </a:r>
            <a:r>
              <a:rPr lang="en-US" dirty="0"/>
              <a:t> sues his food delivery partner over ‘low quality’ food, (NBC News, July 31, 2023) </a:t>
            </a:r>
            <a:r>
              <a:rPr lang="en-US" dirty="0">
                <a:hlinkClick r:id="rId7"/>
              </a:rPr>
              <a:t>https://www.nbcnews.com/business/mrbeast-lawsuit-mrbeast-burger-virtual-dining-concepts-rcna97396</a:t>
            </a:r>
            <a:r>
              <a:rPr lang="en-US" dirty="0"/>
              <a:t> (09/28/2023)</a:t>
            </a:r>
          </a:p>
          <a:p>
            <a:pPr marL="0" indent="0">
              <a:buNone/>
            </a:pPr>
            <a:r>
              <a:rPr lang="en-US" dirty="0"/>
              <a:t>[6] Restaurant365, Average Profit Margins for a Restaurant, (Restaurant365, Feb 25, 2020), </a:t>
            </a:r>
            <a:r>
              <a:rPr lang="en-US" dirty="0">
                <a:hlinkClick r:id="rId8"/>
              </a:rPr>
              <a:t>https://www.restaurant365.com/blog/what-is-the-average-profit-margin-for-a-restaurant/</a:t>
            </a:r>
            <a:r>
              <a:rPr lang="en-US" dirty="0"/>
              <a:t>, (09/28/2023)</a:t>
            </a:r>
          </a:p>
          <a:p>
            <a:pPr marL="0" indent="0">
              <a:buNone/>
            </a:pPr>
            <a:r>
              <a:rPr lang="en-US" dirty="0"/>
              <a:t>[7] Grace Dean, Digital Ordering Could Lead to Customers Placing Bigger Orders, (The Bottom Line by Square, Aug. 9, 2021), </a:t>
            </a:r>
            <a:r>
              <a:rPr lang="en-US" dirty="0">
                <a:hlinkClick r:id="rId9"/>
              </a:rPr>
              <a:t>https://squareup.com/us/en/the-bottom-line/selling-anywhere/digital-ordering-ticket-size</a:t>
            </a:r>
            <a:r>
              <a:rPr lang="en-US" dirty="0"/>
              <a:t>, (09/28/2023)</a:t>
            </a:r>
          </a:p>
          <a:p>
            <a:pPr marL="0" indent="0">
              <a:buNone/>
            </a:pPr>
            <a:r>
              <a:rPr lang="en-US" dirty="0"/>
              <a:t>[8] </a:t>
            </a:r>
            <a:r>
              <a:rPr lang="en-US" dirty="0" err="1"/>
              <a:t>DoorDash</a:t>
            </a:r>
            <a:r>
              <a:rPr lang="en-US" dirty="0"/>
              <a:t>, Products &amp; Pricing, (</a:t>
            </a:r>
            <a:r>
              <a:rPr lang="en-US" dirty="0" err="1"/>
              <a:t>DoorDash</a:t>
            </a:r>
            <a:r>
              <a:rPr lang="en-US" dirty="0"/>
              <a:t> for Merchants), </a:t>
            </a:r>
            <a:r>
              <a:rPr lang="en-US" dirty="0">
                <a:hlinkClick r:id="rId10"/>
              </a:rPr>
              <a:t>https://get.doordash.com/en-us/products</a:t>
            </a:r>
            <a:r>
              <a:rPr lang="en-US" dirty="0"/>
              <a:t>, (09/28/2023)</a:t>
            </a:r>
          </a:p>
          <a:p>
            <a:pPr marL="0" indent="0">
              <a:buNone/>
            </a:pPr>
            <a:r>
              <a:rPr lang="en-US" dirty="0"/>
              <a:t>[9] </a:t>
            </a:r>
            <a:r>
              <a:rPr lang="en-US" dirty="0" err="1"/>
              <a:t>UberEats</a:t>
            </a:r>
            <a:r>
              <a:rPr lang="en-US" dirty="0"/>
              <a:t>, Pricing tailored to your business, (</a:t>
            </a:r>
            <a:r>
              <a:rPr lang="en-US" dirty="0" err="1"/>
              <a:t>UberEats</a:t>
            </a:r>
            <a:r>
              <a:rPr lang="en-US" dirty="0"/>
              <a:t> for Merchants), </a:t>
            </a:r>
            <a:r>
              <a:rPr lang="en-US" dirty="0">
                <a:hlinkClick r:id="rId11"/>
              </a:rPr>
              <a:t>https://merchants.ubereats.com/us/en/pricing/</a:t>
            </a:r>
            <a:r>
              <a:rPr lang="en-US" dirty="0"/>
              <a:t>, (09/28/2023)</a:t>
            </a:r>
          </a:p>
          <a:p>
            <a:pPr marL="0" indent="0">
              <a:buNone/>
            </a:pPr>
            <a:r>
              <a:rPr lang="en-US" dirty="0"/>
              <a:t>[10] Gloria Dawson, What to do if your restaurant is listed on a third-party marketplace without your permission, (Nation’s Restaurant News, Feb. 06, 2020), </a:t>
            </a:r>
            <a:r>
              <a:rPr lang="en-US" dirty="0">
                <a:hlinkClick r:id="rId12"/>
              </a:rPr>
              <a:t>https://www.nrn.com/technology/what-do-if-your-restaurant-listed-third-party-marketplace-without-your-permission</a:t>
            </a:r>
            <a:r>
              <a:rPr lang="en-US" dirty="0"/>
              <a:t>, (09/28/2023)</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Sean Arackal</a:t>
            </a:r>
          </a:p>
        </p:txBody>
      </p:sp>
    </p:spTree>
    <p:extLst>
      <p:ext uri="{BB962C8B-B14F-4D97-AF65-F5344CB8AC3E}">
        <p14:creationId xmlns:p14="http://schemas.microsoft.com/office/powerpoint/2010/main" val="3738420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0" y="1352551"/>
            <a:ext cx="9144000" cy="3352800"/>
          </a:xfrm>
        </p:spPr>
        <p:txBody>
          <a:bodyPr lIns="91440">
            <a:normAutofit/>
          </a:bodyPr>
          <a:lstStyle/>
          <a:p>
            <a:pPr marL="0" indent="0">
              <a:buNone/>
            </a:pPr>
            <a:r>
              <a:rPr lang="en-US" sz="1000" dirty="0"/>
              <a:t>[11] Heather Haddon, Restaurants Are Arm-Twisting Delivery Companies to Lower Fees, (The Wall Street Journal, June 23, 2019), </a:t>
            </a:r>
            <a:r>
              <a:rPr lang="en-US" sz="1000" dirty="0">
                <a:hlinkClick r:id="rId3"/>
              </a:rPr>
              <a:t>https://www.wsj.com/articles/restaurants-are-arm-twisting-delivery-companies-to-lower-fees-11561282202?mod=article_inline</a:t>
            </a:r>
            <a:r>
              <a:rPr lang="en-US" sz="1000" dirty="0"/>
              <a:t>, (09/28/2023)</a:t>
            </a:r>
          </a:p>
          <a:p>
            <a:pPr marL="0" indent="0">
              <a:buNone/>
            </a:pPr>
            <a:r>
              <a:rPr lang="en-US" sz="1000" dirty="0"/>
              <a:t>[12] DoorDash, Measuring Our Impact, (DoorDash, Aug. 29, 2022), </a:t>
            </a:r>
            <a:r>
              <a:rPr lang="en-US" sz="1000" dirty="0">
                <a:hlinkClick r:id="rId4"/>
              </a:rPr>
              <a:t>https://about.doordash.com/en-us/impact/measuring-our-impact</a:t>
            </a:r>
            <a:r>
              <a:rPr lang="en-US" sz="1000" dirty="0"/>
              <a:t>, (09/28/2023)</a:t>
            </a:r>
          </a:p>
          <a:p>
            <a:pPr marL="0" indent="0">
              <a:buNone/>
            </a:pPr>
            <a:r>
              <a:rPr lang="en-US" sz="1000" dirty="0"/>
              <a:t>[13] Spencer </a:t>
            </a:r>
            <a:r>
              <a:rPr lang="en-US" sz="1000" dirty="0" err="1"/>
              <a:t>Jakab</a:t>
            </a:r>
            <a:r>
              <a:rPr lang="en-US" sz="1000" dirty="0"/>
              <a:t>, Domino’s Investors Overpay for a Pizza the Action, (The Wall Street Journal, July 12, 2023), </a:t>
            </a:r>
            <a:r>
              <a:rPr lang="en-US" sz="1000" dirty="0">
                <a:hlinkClick r:id="rId5"/>
              </a:rPr>
              <a:t>https://www.wsj.com/articles/dominos-investors-overpay-for-a-pizza-the-action-951d51d6</a:t>
            </a:r>
            <a:r>
              <a:rPr lang="en-US" sz="1000" dirty="0"/>
              <a:t>, (09/28/2023)</a:t>
            </a:r>
          </a:p>
          <a:p>
            <a:pPr marL="0" indent="0">
              <a:buNone/>
            </a:pPr>
            <a:r>
              <a:rPr lang="en-US" sz="1000" dirty="0"/>
              <a:t>[14] Tina Orem, Self-Employment Tax: What It Is, How To Calculate It, (</a:t>
            </a:r>
            <a:r>
              <a:rPr lang="en-US" sz="1000" dirty="0" err="1"/>
              <a:t>Nerdwallet</a:t>
            </a:r>
            <a:r>
              <a:rPr lang="en-US" sz="1000" dirty="0"/>
              <a:t>, May 23, 2023), </a:t>
            </a:r>
            <a:r>
              <a:rPr lang="en-US" sz="1000" dirty="0">
                <a:hlinkClick r:id="rId6"/>
              </a:rPr>
              <a:t>https://www.nerdwallet.com/article/taxes/self-employment-tax</a:t>
            </a:r>
            <a:r>
              <a:rPr lang="en-US" sz="1000" dirty="0"/>
              <a:t>, (09/28/2023)</a:t>
            </a:r>
          </a:p>
          <a:p>
            <a:pPr marL="0" indent="0">
              <a:buNone/>
            </a:pPr>
            <a:r>
              <a:rPr lang="en-US" sz="1000" dirty="0"/>
              <a:t>[15] Andy Newman, DoorDash Changes Tipping Model After Uproar From Customers, (The New York Times, July 24, 2019), </a:t>
            </a:r>
            <a:r>
              <a:rPr lang="en-US" sz="1000" dirty="0">
                <a:hlinkClick r:id="rId7"/>
              </a:rPr>
              <a:t>https://www.nytimes.com/2019/07/24/nyregion/doordash-tip-policy.html</a:t>
            </a:r>
            <a:r>
              <a:rPr lang="en-US" sz="1000" dirty="0"/>
              <a:t>, (09/28/2023)</a:t>
            </a:r>
          </a:p>
          <a:p>
            <a:pPr marL="0" indent="0">
              <a:buNone/>
            </a:pPr>
            <a:r>
              <a:rPr lang="en-US" sz="1000" dirty="0"/>
              <a:t>[16] </a:t>
            </a:r>
            <a:r>
              <a:rPr lang="en-US" sz="1000" dirty="0" err="1"/>
              <a:t>MacroTrends</a:t>
            </a:r>
            <a:r>
              <a:rPr lang="en-US" sz="1000" dirty="0"/>
              <a:t>, Uber Technologies Net Income 2017-2023 | UBER, </a:t>
            </a:r>
            <a:r>
              <a:rPr lang="en-US" sz="1000" dirty="0">
                <a:hlinkClick r:id="rId8"/>
              </a:rPr>
              <a:t>https://www.macrotrends.net/stocks/charts/DASH/doordash/net-income</a:t>
            </a:r>
            <a:r>
              <a:rPr lang="en-US" sz="1000" dirty="0"/>
              <a:t>, (09/28/2023)</a:t>
            </a:r>
          </a:p>
          <a:p>
            <a:pPr marL="0" indent="0">
              <a:buNone/>
            </a:pPr>
            <a:r>
              <a:rPr lang="en-US" sz="1000" dirty="0"/>
              <a:t>[17] </a:t>
            </a:r>
            <a:r>
              <a:rPr lang="en-US" sz="1000" dirty="0" err="1"/>
              <a:t>MacroTrends</a:t>
            </a:r>
            <a:r>
              <a:rPr lang="en-US" sz="1000" dirty="0"/>
              <a:t>, </a:t>
            </a:r>
            <a:r>
              <a:rPr lang="en-US" sz="1000" dirty="0" err="1"/>
              <a:t>DoorDash</a:t>
            </a:r>
            <a:r>
              <a:rPr lang="en-US" sz="1000" dirty="0"/>
              <a:t> Net Income 2019-2023 | DASH, </a:t>
            </a:r>
            <a:r>
              <a:rPr lang="en-US" sz="1000" dirty="0">
                <a:hlinkClick r:id="rId8"/>
              </a:rPr>
              <a:t>https://www.macrotrends.net/stocks/charts/DASH/doordash/net-income</a:t>
            </a:r>
            <a:r>
              <a:rPr lang="en-US" sz="1000" dirty="0"/>
              <a:t>, (09/28/2023)</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Sean Arackal</a:t>
            </a:r>
          </a:p>
        </p:txBody>
      </p:sp>
    </p:spTree>
    <p:extLst>
      <p:ext uri="{BB962C8B-B14F-4D97-AF65-F5344CB8AC3E}">
        <p14:creationId xmlns:p14="http://schemas.microsoft.com/office/powerpoint/2010/main" val="4240630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STARTING With the Little Things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Connor Thompson</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26</a:t>
            </a:fld>
            <a:endParaRPr lang="en-US"/>
          </a:p>
        </p:txBody>
      </p:sp>
    </p:spTree>
    <p:extLst>
      <p:ext uri="{BB962C8B-B14F-4D97-AF65-F5344CB8AC3E}">
        <p14:creationId xmlns:p14="http://schemas.microsoft.com/office/powerpoint/2010/main" val="3457178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Automation in the workplace is increasing</a:t>
            </a:r>
          </a:p>
        </p:txBody>
      </p:sp>
      <p:sp>
        <p:nvSpPr>
          <p:cNvPr id="3" name="Content Placeholder 2"/>
          <p:cNvSpPr>
            <a:spLocks noGrp="1"/>
          </p:cNvSpPr>
          <p:nvPr>
            <p:ph sz="half" idx="1"/>
          </p:nvPr>
        </p:nvSpPr>
        <p:spPr/>
        <p:txBody>
          <a:bodyPr/>
          <a:lstStyle/>
          <a:p>
            <a:r>
              <a:rPr lang="en-US" dirty="0"/>
              <a:t>Robots expected to replace 2 million factory jobs by 2023 (2)</a:t>
            </a:r>
          </a:p>
          <a:p>
            <a:r>
              <a:rPr lang="en-US" dirty="0"/>
              <a:t>Automation has the potential to replace 73 million jobs total, 46% of total jobs currently (3)</a:t>
            </a:r>
          </a:p>
          <a:p>
            <a:r>
              <a:rPr lang="en-US" dirty="0"/>
              <a:t>14% of jobs have been previously replaced by some form of robot (6)</a:t>
            </a:r>
          </a:p>
          <a:p>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745514" y="361950"/>
            <a:ext cx="2179682" cy="307777"/>
          </a:xfrm>
          <a:prstGeom prst="rect">
            <a:avLst/>
          </a:prstGeom>
          <a:noFill/>
        </p:spPr>
        <p:txBody>
          <a:bodyPr wrap="square" rtlCol="0">
            <a:spAutoFit/>
          </a:bodyPr>
          <a:lstStyle/>
          <a:p>
            <a:pPr algn="r"/>
            <a:r>
              <a:rPr lang="en-US" sz="1400" dirty="0">
                <a:solidFill>
                  <a:schemeClr val="tx1"/>
                </a:solidFill>
                <a:latin typeface="+mj-lt"/>
              </a:rPr>
              <a:t>Connor Thompson</a:t>
            </a:r>
          </a:p>
        </p:txBody>
      </p:sp>
      <p:sp>
        <p:nvSpPr>
          <p:cNvPr id="10" name="TextBox 9">
            <a:extLst>
              <a:ext uri="{FF2B5EF4-FFF2-40B4-BE49-F238E27FC236}">
                <a16:creationId xmlns:a16="http://schemas.microsoft.com/office/drawing/2014/main" id="{68C21472-863C-FEB0-18D2-29EBC40319C6}"/>
              </a:ext>
            </a:extLst>
          </p:cNvPr>
          <p:cNvSpPr txBox="1"/>
          <p:nvPr/>
        </p:nvSpPr>
        <p:spPr>
          <a:xfrm>
            <a:off x="4488180" y="4409885"/>
            <a:ext cx="4343400" cy="590931"/>
          </a:xfrm>
          <a:prstGeom prst="rect">
            <a:avLst/>
          </a:prstGeom>
          <a:noFill/>
        </p:spPr>
        <p:txBody>
          <a:bodyPr wrap="square" rtlCol="0">
            <a:spAutoFit/>
          </a:bodyPr>
          <a:lstStyle/>
          <a:p>
            <a:pPr>
              <a:lnSpc>
                <a:spcPct val="90000"/>
              </a:lnSpc>
            </a:pPr>
            <a:r>
              <a:rPr lang="en-US" dirty="0"/>
              <a:t>Percentage of jobs susceptible to automation (3)</a:t>
            </a:r>
          </a:p>
        </p:txBody>
      </p:sp>
      <p:pic>
        <p:nvPicPr>
          <p:cNvPr id="14" name="Picture 13" descr="A pie chart with text overlay&#10;&#10;Description automatically generated">
            <a:extLst>
              <a:ext uri="{FF2B5EF4-FFF2-40B4-BE49-F238E27FC236}">
                <a16:creationId xmlns:a16="http://schemas.microsoft.com/office/drawing/2014/main" id="{FE8ADD50-4571-7D22-570F-E35C9E2F8BDF}"/>
              </a:ext>
            </a:extLst>
          </p:cNvPr>
          <p:cNvPicPr>
            <a:picLocks noChangeAspect="1"/>
          </p:cNvPicPr>
          <p:nvPr/>
        </p:nvPicPr>
        <p:blipFill>
          <a:blip r:embed="rId3"/>
          <a:stretch>
            <a:fillRect/>
          </a:stretch>
        </p:blipFill>
        <p:spPr>
          <a:xfrm>
            <a:off x="4488180" y="1125379"/>
            <a:ext cx="4343400" cy="3100101"/>
          </a:xfrm>
          <a:prstGeom prst="rect">
            <a:avLst/>
          </a:prstGeom>
        </p:spPr>
      </p:pic>
    </p:spTree>
    <p:extLst>
      <p:ext uri="{BB962C8B-B14F-4D97-AF65-F5344CB8AC3E}">
        <p14:creationId xmlns:p14="http://schemas.microsoft.com/office/powerpoint/2010/main" val="3331358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Automation in White Collar work</a:t>
            </a:r>
          </a:p>
        </p:txBody>
      </p:sp>
      <p:sp>
        <p:nvSpPr>
          <p:cNvPr id="3" name="Content Placeholder 2"/>
          <p:cNvSpPr>
            <a:spLocks noGrp="1"/>
          </p:cNvSpPr>
          <p:nvPr>
            <p:ph sz="half" idx="1"/>
          </p:nvPr>
        </p:nvSpPr>
        <p:spPr/>
        <p:txBody>
          <a:bodyPr/>
          <a:lstStyle/>
          <a:p>
            <a:r>
              <a:rPr lang="en-US" dirty="0"/>
              <a:t>AI allows to automate previously jobs previously unavailable (1)</a:t>
            </a:r>
          </a:p>
          <a:p>
            <a:r>
              <a:rPr lang="en-US" dirty="0"/>
              <a:t>Labor accounts for 30% of revenue cost in small business (5)</a:t>
            </a:r>
          </a:p>
          <a:p>
            <a:r>
              <a:rPr lang="en-US" dirty="0"/>
              <a:t>Automation increases productivity in sales by 14.5% while reducing cost 12.2% (4)</a:t>
            </a:r>
          </a:p>
          <a:p>
            <a:endParaRPr lang="en-US" dirty="0"/>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Connor Thompson</a:t>
            </a:r>
          </a:p>
        </p:txBody>
      </p:sp>
      <p:pic>
        <p:nvPicPr>
          <p:cNvPr id="9" name="Picture 8" descr="A bar chart with text&#10;&#10;Description automatically generated with medium confidence">
            <a:extLst>
              <a:ext uri="{FF2B5EF4-FFF2-40B4-BE49-F238E27FC236}">
                <a16:creationId xmlns:a16="http://schemas.microsoft.com/office/drawing/2014/main" id="{6FDC3D49-23DB-6B74-9BD7-7DE195C91FC3}"/>
              </a:ext>
            </a:extLst>
          </p:cNvPr>
          <p:cNvPicPr>
            <a:picLocks noChangeAspect="1"/>
          </p:cNvPicPr>
          <p:nvPr/>
        </p:nvPicPr>
        <p:blipFill>
          <a:blip r:embed="rId3"/>
          <a:stretch>
            <a:fillRect/>
          </a:stretch>
        </p:blipFill>
        <p:spPr>
          <a:xfrm>
            <a:off x="4618276" y="1028382"/>
            <a:ext cx="3584218" cy="3483879"/>
          </a:xfrm>
          <a:prstGeom prst="rect">
            <a:avLst/>
          </a:prstGeom>
        </p:spPr>
      </p:pic>
      <p:sp>
        <p:nvSpPr>
          <p:cNvPr id="10" name="TextBox 9">
            <a:extLst>
              <a:ext uri="{FF2B5EF4-FFF2-40B4-BE49-F238E27FC236}">
                <a16:creationId xmlns:a16="http://schemas.microsoft.com/office/drawing/2014/main" id="{E884C31D-092D-4FE4-5B74-E769C87A300C}"/>
              </a:ext>
            </a:extLst>
          </p:cNvPr>
          <p:cNvSpPr txBox="1"/>
          <p:nvPr/>
        </p:nvSpPr>
        <p:spPr>
          <a:xfrm>
            <a:off x="4701818" y="4512261"/>
            <a:ext cx="3733800" cy="978729"/>
          </a:xfrm>
          <a:prstGeom prst="rect">
            <a:avLst/>
          </a:prstGeom>
          <a:noFill/>
        </p:spPr>
        <p:txBody>
          <a:bodyPr wrap="square" rtlCol="0">
            <a:spAutoFit/>
          </a:bodyPr>
          <a:lstStyle/>
          <a:p>
            <a:pPr>
              <a:lnSpc>
                <a:spcPct val="90000"/>
              </a:lnSpc>
            </a:pPr>
            <a:r>
              <a:rPr lang="en-US" dirty="0"/>
              <a:t>AI benefits to various workplaces (1)</a:t>
            </a:r>
          </a:p>
          <a:p>
            <a:pPr>
              <a:lnSpc>
                <a:spcPct val="90000"/>
              </a:lnSpc>
            </a:pPr>
            <a:endParaRPr lang="en-US" sz="2800" dirty="0"/>
          </a:p>
        </p:txBody>
      </p:sp>
    </p:spTree>
    <p:extLst>
      <p:ext uri="{BB962C8B-B14F-4D97-AF65-F5344CB8AC3E}">
        <p14:creationId xmlns:p14="http://schemas.microsoft.com/office/powerpoint/2010/main" val="2060299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Impact of ai and Automation</a:t>
            </a:r>
          </a:p>
        </p:txBody>
      </p:sp>
      <p:sp>
        <p:nvSpPr>
          <p:cNvPr id="3" name="Content Placeholder 2"/>
          <p:cNvSpPr>
            <a:spLocks noGrp="1"/>
          </p:cNvSpPr>
          <p:nvPr>
            <p:ph sz="half" idx="1"/>
          </p:nvPr>
        </p:nvSpPr>
        <p:spPr>
          <a:xfrm>
            <a:off x="355600" y="1193108"/>
            <a:ext cx="3733800" cy="3352800"/>
          </a:xfrm>
        </p:spPr>
        <p:txBody>
          <a:bodyPr/>
          <a:lstStyle/>
          <a:p>
            <a:r>
              <a:rPr lang="en-US" dirty="0"/>
              <a:t>Hollywood strike was directly against AI automation (7)</a:t>
            </a:r>
          </a:p>
          <a:p>
            <a:r>
              <a:rPr lang="en-US" dirty="0"/>
              <a:t>AI banned for rewriting scripts and cannot be used as a source material (8)</a:t>
            </a:r>
          </a:p>
          <a:p>
            <a:r>
              <a:rPr lang="en-US" dirty="0"/>
              <a:t>French metro implementing automated drivers amidst strike (12)</a:t>
            </a:r>
          </a:p>
          <a:p>
            <a:endParaRPr lang="en-US" dirty="0"/>
          </a:p>
        </p:txBody>
      </p:sp>
      <p:sp>
        <p:nvSpPr>
          <p:cNvPr id="5" name="Footer Placeholder 4"/>
          <p:cNvSpPr>
            <a:spLocks noGrp="1"/>
          </p:cNvSpPr>
          <p:nvPr>
            <p:ph type="ftr" sz="quarter" idx="11"/>
          </p:nvPr>
        </p:nvSpPr>
        <p:spPr/>
        <p:txBody>
          <a:bodyPr/>
          <a:lstStyle/>
          <a:p>
            <a:r>
              <a:rPr lang="sk-SK" dirty="0"/>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Connor Thompson</a:t>
            </a:r>
          </a:p>
        </p:txBody>
      </p:sp>
      <p:pic>
        <p:nvPicPr>
          <p:cNvPr id="9" name="Picture 8" descr="A group of people holding signs&#10;&#10;Description automatically generated">
            <a:extLst>
              <a:ext uri="{FF2B5EF4-FFF2-40B4-BE49-F238E27FC236}">
                <a16:creationId xmlns:a16="http://schemas.microsoft.com/office/drawing/2014/main" id="{7203AF82-151E-AA74-7745-7247C55D94C5}"/>
              </a:ext>
            </a:extLst>
          </p:cNvPr>
          <p:cNvPicPr>
            <a:picLocks noChangeAspect="1"/>
          </p:cNvPicPr>
          <p:nvPr/>
        </p:nvPicPr>
        <p:blipFill>
          <a:blip r:embed="rId3"/>
          <a:stretch>
            <a:fillRect/>
          </a:stretch>
        </p:blipFill>
        <p:spPr>
          <a:xfrm>
            <a:off x="4211109" y="1193108"/>
            <a:ext cx="3899938" cy="2599959"/>
          </a:xfrm>
          <a:prstGeom prst="rect">
            <a:avLst/>
          </a:prstGeom>
        </p:spPr>
      </p:pic>
      <p:sp>
        <p:nvSpPr>
          <p:cNvPr id="12" name="TextBox 11">
            <a:extLst>
              <a:ext uri="{FF2B5EF4-FFF2-40B4-BE49-F238E27FC236}">
                <a16:creationId xmlns:a16="http://schemas.microsoft.com/office/drawing/2014/main" id="{CA05661D-4BE5-8357-E458-53BDB4C28ABA}"/>
              </a:ext>
            </a:extLst>
          </p:cNvPr>
          <p:cNvSpPr txBox="1"/>
          <p:nvPr/>
        </p:nvSpPr>
        <p:spPr>
          <a:xfrm>
            <a:off x="4148667" y="3906134"/>
            <a:ext cx="4489979" cy="590931"/>
          </a:xfrm>
          <a:prstGeom prst="rect">
            <a:avLst/>
          </a:prstGeom>
          <a:noFill/>
        </p:spPr>
        <p:txBody>
          <a:bodyPr wrap="square" rtlCol="0">
            <a:spAutoFit/>
          </a:bodyPr>
          <a:lstStyle/>
          <a:p>
            <a:pPr>
              <a:lnSpc>
                <a:spcPct val="90000"/>
              </a:lnSpc>
            </a:pPr>
            <a:r>
              <a:rPr lang="en-US" dirty="0"/>
              <a:t>Protesters against AI during 2023 Hollywood Strike (7)</a:t>
            </a:r>
          </a:p>
        </p:txBody>
      </p:sp>
    </p:spTree>
    <p:extLst>
      <p:ext uri="{BB962C8B-B14F-4D97-AF65-F5344CB8AC3E}">
        <p14:creationId xmlns:p14="http://schemas.microsoft.com/office/powerpoint/2010/main" val="4283118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2023 Keith A. Pray</a:t>
            </a:r>
            <a:endParaRPr lang="en-US"/>
          </a:p>
        </p:txBody>
      </p:sp>
      <p:pic>
        <p:nvPicPr>
          <p:cNvPr id="6" name="Picture 5"/>
          <p:cNvPicPr>
            <a:picLocks noChangeAspect="1"/>
          </p:cNvPicPr>
          <p:nvPr/>
        </p:nvPicPr>
        <p:blipFill>
          <a:blip r:embed="rId3"/>
          <a:stretch>
            <a:fillRect/>
          </a:stretch>
        </p:blipFill>
        <p:spPr>
          <a:xfrm>
            <a:off x="1010228" y="430345"/>
            <a:ext cx="7123545" cy="2226108"/>
          </a:xfrm>
          <a:prstGeom prst="rect">
            <a:avLst/>
          </a:prstGeom>
        </p:spPr>
      </p:pic>
      <p:pic>
        <p:nvPicPr>
          <p:cNvPr id="7" name="Picture 6"/>
          <p:cNvPicPr>
            <a:picLocks noChangeAspect="1"/>
          </p:cNvPicPr>
          <p:nvPr/>
        </p:nvPicPr>
        <p:blipFill>
          <a:blip r:embed="rId4"/>
          <a:stretch>
            <a:fillRect/>
          </a:stretch>
        </p:blipFill>
        <p:spPr>
          <a:xfrm>
            <a:off x="1010228" y="2759958"/>
            <a:ext cx="7123545" cy="2237238"/>
          </a:xfrm>
          <a:prstGeom prst="rect">
            <a:avLst/>
          </a:prstGeom>
        </p:spPr>
      </p:pic>
      <p:cxnSp>
        <p:nvCxnSpPr>
          <p:cNvPr id="3" name="Straight Connector 2"/>
          <p:cNvCxnSpPr/>
          <p:nvPr/>
        </p:nvCxnSpPr>
        <p:spPr>
          <a:xfrm>
            <a:off x="219364" y="2702633"/>
            <a:ext cx="8705272" cy="0"/>
          </a:xfrm>
          <a:prstGeom prst="line">
            <a:avLst/>
          </a:prstGeom>
          <a:ln w="57150" cmpd="sng">
            <a:miter lim="800000"/>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into the Future </a:t>
            </a:r>
          </a:p>
        </p:txBody>
      </p:sp>
      <p:sp>
        <p:nvSpPr>
          <p:cNvPr id="3" name="Content Placeholder 2"/>
          <p:cNvSpPr>
            <a:spLocks noGrp="1"/>
          </p:cNvSpPr>
          <p:nvPr>
            <p:ph sz="half" idx="1"/>
          </p:nvPr>
        </p:nvSpPr>
        <p:spPr/>
        <p:txBody>
          <a:bodyPr/>
          <a:lstStyle/>
          <a:p>
            <a:r>
              <a:rPr lang="en-US" dirty="0"/>
              <a:t>AI is too beneficial to fully ban, therefore other limits are necessary (1)</a:t>
            </a:r>
          </a:p>
          <a:p>
            <a:r>
              <a:rPr lang="en-US" dirty="0"/>
              <a:t>AI laws to protect consumers from overreaching data retention (9) (10)</a:t>
            </a:r>
          </a:p>
          <a:p>
            <a:r>
              <a:rPr lang="en-US" dirty="0"/>
              <a:t>Severance Packages for displaced workers (11)</a:t>
            </a:r>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30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Connor Thompson</a:t>
            </a:r>
          </a:p>
        </p:txBody>
      </p:sp>
      <p:pic>
        <p:nvPicPr>
          <p:cNvPr id="9" name="Picture 8">
            <a:extLst>
              <a:ext uri="{FF2B5EF4-FFF2-40B4-BE49-F238E27FC236}">
                <a16:creationId xmlns:a16="http://schemas.microsoft.com/office/drawing/2014/main" id="{BD5B6087-29B0-9989-5D77-0AA80E6B2BC6}"/>
              </a:ext>
            </a:extLst>
          </p:cNvPr>
          <p:cNvPicPr>
            <a:picLocks noChangeAspect="1"/>
          </p:cNvPicPr>
          <p:nvPr/>
        </p:nvPicPr>
        <p:blipFill>
          <a:blip r:embed="rId3"/>
          <a:stretch>
            <a:fillRect/>
          </a:stretch>
        </p:blipFill>
        <p:spPr>
          <a:xfrm>
            <a:off x="4724402" y="1088332"/>
            <a:ext cx="3861346" cy="3312628"/>
          </a:xfrm>
          <a:prstGeom prst="rect">
            <a:avLst/>
          </a:prstGeom>
        </p:spPr>
      </p:pic>
      <p:sp>
        <p:nvSpPr>
          <p:cNvPr id="12" name="TextBox 11">
            <a:extLst>
              <a:ext uri="{FF2B5EF4-FFF2-40B4-BE49-F238E27FC236}">
                <a16:creationId xmlns:a16="http://schemas.microsoft.com/office/drawing/2014/main" id="{916A5565-82E8-5FB8-F0A5-B1C46A3D60B3}"/>
              </a:ext>
            </a:extLst>
          </p:cNvPr>
          <p:cNvSpPr txBox="1"/>
          <p:nvPr/>
        </p:nvSpPr>
        <p:spPr>
          <a:xfrm>
            <a:off x="4724402" y="4555067"/>
            <a:ext cx="3733798" cy="341632"/>
          </a:xfrm>
          <a:prstGeom prst="rect">
            <a:avLst/>
          </a:prstGeom>
          <a:noFill/>
        </p:spPr>
        <p:txBody>
          <a:bodyPr wrap="square" rtlCol="0">
            <a:spAutoFit/>
          </a:bodyPr>
          <a:lstStyle/>
          <a:p>
            <a:pPr>
              <a:lnSpc>
                <a:spcPct val="90000"/>
              </a:lnSpc>
            </a:pPr>
            <a:r>
              <a:rPr lang="en-US" dirty="0"/>
              <a:t>States with AI Legislation (13)</a:t>
            </a:r>
          </a:p>
        </p:txBody>
      </p:sp>
    </p:spTree>
    <p:extLst>
      <p:ext uri="{BB962C8B-B14F-4D97-AF65-F5344CB8AC3E}">
        <p14:creationId xmlns:p14="http://schemas.microsoft.com/office/powerpoint/2010/main" val="10093432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noRot="1" noMove="1" noResize="1" noEditPoints="1" noAdjustHandles="1" noChangeArrowheads="1" noChangeShapeType="1"/>
          </p:cNvSpPr>
          <p:nvPr>
            <p:ph idx="1"/>
          </p:nvPr>
        </p:nvSpPr>
        <p:spPr/>
        <p:txBody>
          <a:bodyPr lIns="91440">
            <a:normAutofit fontScale="70000" lnSpcReduction="20000"/>
          </a:bodyPr>
          <a:lstStyle/>
          <a:p>
            <a:pPr marL="0" indent="0">
              <a:buNone/>
            </a:pPr>
            <a:r>
              <a:rPr lang="en-US" dirty="0"/>
              <a:t>[1] </a:t>
            </a:r>
            <a:r>
              <a:rPr lang="en-US" dirty="0" err="1">
                <a:effectLst/>
              </a:rPr>
              <a:t>Ghetau</a:t>
            </a:r>
            <a:r>
              <a:rPr lang="en-US" dirty="0">
                <a:effectLst/>
              </a:rPr>
              <a:t>, C. (2023, April 17). </a:t>
            </a:r>
            <a:r>
              <a:rPr lang="en-US" i="1" dirty="0">
                <a:effectLst/>
              </a:rPr>
              <a:t>Automation in the workforce: Everything you need to know</a:t>
            </a:r>
            <a:r>
              <a:rPr lang="en-US" dirty="0">
                <a:effectLst/>
              </a:rPr>
              <a:t>. Buchanan Technologies. https://www.buchanan.com/automation-workforce </a:t>
            </a:r>
          </a:p>
          <a:p>
            <a:pPr marL="0" indent="0">
              <a:buNone/>
            </a:pPr>
            <a:r>
              <a:rPr lang="en-US" dirty="0"/>
              <a:t>[2] Lemay </a:t>
            </a:r>
            <a:r>
              <a:rPr lang="en-US" dirty="0" err="1"/>
              <a:t>PatrickTulip</a:t>
            </a:r>
            <a:r>
              <a:rPr lang="en-US" dirty="0"/>
              <a:t> Interfaces. (2023, July 25). </a:t>
            </a:r>
            <a:r>
              <a:rPr lang="en-US" i="1" dirty="0"/>
              <a:t>The growth of manufacturing process automation</a:t>
            </a:r>
            <a:r>
              <a:rPr lang="en-US" dirty="0"/>
              <a:t>. Tulip. https://tulip.co/blog/manufacturing-process-automation</a:t>
            </a:r>
          </a:p>
          <a:p>
            <a:pPr marL="0" indent="0">
              <a:buNone/>
            </a:pPr>
            <a:r>
              <a:rPr lang="en-US" dirty="0"/>
              <a:t>[3] Flynn, Jack (2023). 35+ Alarming Automation &amp; Job Loss Statistics [2023]: Are Robots, Machines, And AI Coming For Your Job? </a:t>
            </a:r>
            <a:r>
              <a:rPr lang="en-US" i="1" dirty="0" err="1"/>
              <a:t>Zippia</a:t>
            </a:r>
            <a:r>
              <a:rPr lang="en-US" dirty="0"/>
              <a:t>. https://www.zippia.com/advice/automation-and-job-loss-statistics/</a:t>
            </a:r>
          </a:p>
          <a:p>
            <a:pPr marL="0" indent="0">
              <a:buNone/>
            </a:pPr>
            <a:r>
              <a:rPr lang="en-US" dirty="0"/>
              <a:t>[4] &lt;</a:t>
            </a:r>
            <a:r>
              <a:rPr lang="en-US" i="1" dirty="0">
                <a:effectLst/>
              </a:rPr>
              <a:t>Automation Statistics You Need To Know—The Mega-List</a:t>
            </a:r>
            <a:r>
              <a:rPr lang="en-US" dirty="0">
                <a:effectLst/>
              </a:rPr>
              <a:t>. (n.d.). https://www.windwardstudios.com/blog/automation-statistics-mega-list</a:t>
            </a:r>
            <a:r>
              <a:rPr lang="en-US" dirty="0"/>
              <a:t>&gt;</a:t>
            </a:r>
          </a:p>
          <a:p>
            <a:pPr marL="0" indent="0">
              <a:buNone/>
            </a:pPr>
            <a:r>
              <a:rPr lang="en-US" dirty="0"/>
              <a:t>[5] Adkins, </a:t>
            </a:r>
            <a:r>
              <a:rPr lang="en-US" dirty="0" err="1"/>
              <a:t>WIlliam</a:t>
            </a:r>
            <a:r>
              <a:rPr lang="en-US" dirty="0"/>
              <a:t> </a:t>
            </a:r>
            <a:r>
              <a:rPr lang="en-US" i="1" dirty="0">
                <a:effectLst/>
              </a:rPr>
              <a:t>How to calculate the employee labor percentage</a:t>
            </a:r>
            <a:r>
              <a:rPr lang="en-US" dirty="0">
                <a:effectLst/>
              </a:rPr>
              <a:t>. (2019, January 31). Small Business - Chron.com. https://smallbusiness.chron.com/calculate-employee-labor-percentage-15980.html</a:t>
            </a:r>
            <a:endParaRPr lang="en-US" dirty="0"/>
          </a:p>
          <a:p>
            <a:pPr marL="0" indent="0">
              <a:buNone/>
            </a:pPr>
            <a:r>
              <a:rPr lang="en-US" dirty="0"/>
              <a:t>[6] </a:t>
            </a:r>
            <a:r>
              <a:rPr lang="en-US" dirty="0" err="1"/>
              <a:t>Stahle</a:t>
            </a:r>
            <a:r>
              <a:rPr lang="en-US" dirty="0"/>
              <a:t>, Tyler (2022). Robots are taking over jobs, but not at the rate you might think says BYU research. </a:t>
            </a:r>
            <a:r>
              <a:rPr lang="en-US" i="1" dirty="0"/>
              <a:t>News</a:t>
            </a:r>
            <a:r>
              <a:rPr lang="en-US" dirty="0"/>
              <a:t>. https://news.byu.edu/intellect/robots-are-taking-over-jobs-but-not-at-the-rate-you-might-think-says-byu-research</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Connor Thompson</a:t>
            </a:r>
          </a:p>
        </p:txBody>
      </p:sp>
    </p:spTree>
    <p:extLst>
      <p:ext uri="{BB962C8B-B14F-4D97-AF65-F5344CB8AC3E}">
        <p14:creationId xmlns:p14="http://schemas.microsoft.com/office/powerpoint/2010/main" val="3605560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62500" lnSpcReduction="20000"/>
          </a:bodyPr>
          <a:lstStyle/>
          <a:p>
            <a:pPr marL="0" indent="0">
              <a:buNone/>
            </a:pPr>
            <a:r>
              <a:rPr lang="en-US" dirty="0"/>
              <a:t>[7] Coyle, Jake (2023, September 27). In Hollywood writers’ battle against AI, humans win (for now) | AP News. </a:t>
            </a:r>
            <a:r>
              <a:rPr lang="en-US" i="1" dirty="0"/>
              <a:t>AP News</a:t>
            </a:r>
            <a:r>
              <a:rPr lang="en-US" dirty="0"/>
              <a:t>. https://apnews.com/article/hollywood-ai-strike-wga-artificial-intelligence-39ab72582c3a15f77510c9c30a45ffc8</a:t>
            </a:r>
          </a:p>
          <a:p>
            <a:pPr marL="0" indent="0">
              <a:buNone/>
            </a:pPr>
            <a:r>
              <a:rPr lang="en-US" dirty="0"/>
              <a:t>[8] </a:t>
            </a:r>
            <a:r>
              <a:rPr lang="en-US" dirty="0" err="1"/>
              <a:t>Silbering</a:t>
            </a:r>
            <a:r>
              <a:rPr lang="en-US" dirty="0"/>
              <a:t>, Amanda</a:t>
            </a:r>
            <a:r>
              <a:rPr lang="en-US" i="1" dirty="0"/>
              <a:t> </a:t>
            </a:r>
            <a:r>
              <a:rPr lang="en-US" i="1" dirty="0">
                <a:effectLst/>
              </a:rPr>
              <a:t>The </a:t>
            </a:r>
            <a:r>
              <a:rPr lang="en-US" i="1" dirty="0"/>
              <a:t>W</a:t>
            </a:r>
            <a:r>
              <a:rPr lang="en-US" i="1" dirty="0">
                <a:effectLst/>
              </a:rPr>
              <a:t>riters Strike Is Over, </a:t>
            </a:r>
            <a:r>
              <a:rPr lang="en-US" i="1" dirty="0" err="1">
                <a:effectLst/>
              </a:rPr>
              <a:t>heres</a:t>
            </a:r>
            <a:r>
              <a:rPr lang="en-US" i="1" dirty="0">
                <a:effectLst/>
              </a:rPr>
              <a:t> how it </a:t>
            </a:r>
            <a:r>
              <a:rPr lang="en-US" i="1" dirty="0" err="1">
                <a:effectLst/>
              </a:rPr>
              <a:t>plaed</a:t>
            </a:r>
            <a:r>
              <a:rPr lang="en-US" i="1" dirty="0">
                <a:effectLst/>
              </a:rPr>
              <a:t> you</a:t>
            </a:r>
            <a:r>
              <a:rPr lang="en-US" dirty="0">
                <a:effectLst/>
              </a:rPr>
              <a:t>. (2023b, September 26). https://techcrunch.com/2023/09/26/writers-strike-over-ai/</a:t>
            </a:r>
            <a:endParaRPr lang="en-US" dirty="0"/>
          </a:p>
          <a:p>
            <a:pPr marL="0" indent="0">
              <a:buNone/>
            </a:pPr>
            <a:r>
              <a:rPr lang="en-US" dirty="0"/>
              <a:t>[9] The White House. (2023, March 16). </a:t>
            </a:r>
            <a:r>
              <a:rPr lang="en-US" i="1" dirty="0"/>
              <a:t>Blueprint for an AI Bill of Rights | OSTP | The White House</a:t>
            </a:r>
            <a:r>
              <a:rPr lang="en-US" dirty="0"/>
              <a:t>. https://www.whitehouse.gov/ostp/ai-bill-of-rights/[10] https://epic.org/the-state-of-state-ai-laws-2023/</a:t>
            </a:r>
          </a:p>
          <a:p>
            <a:pPr marL="0" indent="0">
              <a:buNone/>
            </a:pPr>
            <a:r>
              <a:rPr lang="en-US" dirty="0"/>
              <a:t>[11] Semuels, Alana (2020, August 6). Millions of Americans have lost jobs in the Pandemic—And robots and AI are replacing them faster than ever. </a:t>
            </a:r>
            <a:r>
              <a:rPr lang="en-US" i="1" dirty="0"/>
              <a:t>Time</a:t>
            </a:r>
            <a:r>
              <a:rPr lang="en-US" dirty="0"/>
              <a:t>. https://time.com/5876604/machines-jobs-coronavirus/</a:t>
            </a:r>
          </a:p>
          <a:p>
            <a:pPr marL="0" indent="0">
              <a:buNone/>
            </a:pPr>
            <a:r>
              <a:rPr lang="en-US" dirty="0"/>
              <a:t>[12] </a:t>
            </a:r>
            <a:r>
              <a:rPr lang="en-US" dirty="0" err="1"/>
              <a:t>Cokelaere</a:t>
            </a:r>
            <a:r>
              <a:rPr lang="en-US" dirty="0"/>
              <a:t>, Hanne (2020, January 18). Robot scab! How automation is threatening striking French workers. </a:t>
            </a:r>
            <a:r>
              <a:rPr lang="en-US" i="1" dirty="0"/>
              <a:t>POLITICO</a:t>
            </a:r>
            <a:r>
              <a:rPr lang="en-US" dirty="0"/>
              <a:t>. https://www.politico.eu/article/robot-scab-automation-threatening-striking-french-workers</a:t>
            </a:r>
            <a:r>
              <a:rPr lang="en-US" dirty="0">
                <a:hlinkClick r:id="rId2"/>
              </a:rPr>
              <a:t>/</a:t>
            </a:r>
            <a:endParaRPr lang="en-US" dirty="0"/>
          </a:p>
          <a:p>
            <a:pPr marL="0" indent="0">
              <a:buNone/>
            </a:pPr>
            <a:r>
              <a:rPr lang="en-US" dirty="0"/>
              <a:t>[13] Bryan Cave Leighton </a:t>
            </a:r>
            <a:r>
              <a:rPr lang="en-US" dirty="0" err="1"/>
              <a:t>Paisner</a:t>
            </a:r>
            <a:r>
              <a:rPr lang="en-US" dirty="0"/>
              <a:t>. (n.d.). </a:t>
            </a:r>
            <a:r>
              <a:rPr lang="en-US" i="1" dirty="0"/>
              <a:t>US state-by-state AI legislation snapshot</a:t>
            </a:r>
            <a:r>
              <a:rPr lang="en-US" dirty="0"/>
              <a:t>. Bryan Cave Leighton </a:t>
            </a:r>
            <a:r>
              <a:rPr lang="en-US" dirty="0" err="1"/>
              <a:t>Paisner</a:t>
            </a:r>
            <a:r>
              <a:rPr lang="en-US" dirty="0"/>
              <a:t> - US State-by-state AI Legislation Snapshot. https://www.bclplaw.com/en-US/events-insights-news/2023-state-by-state-artificial-intelligence-legislation-snapshot.html</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Connor Thompson</a:t>
            </a:r>
          </a:p>
        </p:txBody>
      </p:sp>
    </p:spTree>
    <p:extLst>
      <p:ext uri="{BB962C8B-B14F-4D97-AF65-F5344CB8AC3E}">
        <p14:creationId xmlns:p14="http://schemas.microsoft.com/office/powerpoint/2010/main" val="844501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10</a:t>
            </a:r>
            <a:br>
              <a:rPr lang="en-US" dirty="0"/>
            </a:br>
            <a:r>
              <a:rPr lang="en-US" dirty="0"/>
              <a:t>The End</a:t>
            </a:r>
          </a:p>
        </p:txBody>
      </p:sp>
      <p:sp>
        <p:nvSpPr>
          <p:cNvPr id="4" name="Action Button: Movie 3">
            <a:hlinkClick r:id="rId3" highlightClick="1"/>
            <a:extLst>
              <a:ext uri="{FF2B5EF4-FFF2-40B4-BE49-F238E27FC236}">
                <a16:creationId xmlns:a16="http://schemas.microsoft.com/office/drawing/2014/main" id="{CC93480B-673B-CB4A-A740-5F63B49C6CEB}"/>
              </a:ext>
            </a:extLst>
          </p:cNvPr>
          <p:cNvSpPr/>
          <p:nvPr/>
        </p:nvSpPr>
        <p:spPr>
          <a:xfrm>
            <a:off x="144937" y="4544407"/>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pic>
        <p:nvPicPr>
          <p:cNvPr id="5" name="Picture 4">
            <a:hlinkClick r:id="rId3"/>
            <a:extLst>
              <a:ext uri="{FF2B5EF4-FFF2-40B4-BE49-F238E27FC236}">
                <a16:creationId xmlns:a16="http://schemas.microsoft.com/office/drawing/2014/main" id="{38554ED9-7ECC-4C51-C637-1EA846ECF38E}"/>
              </a:ext>
            </a:extLst>
          </p:cNvPr>
          <p:cNvPicPr>
            <a:picLocks noChangeAspect="1"/>
          </p:cNvPicPr>
          <p:nvPr/>
        </p:nvPicPr>
        <p:blipFill rotWithShape="1">
          <a:blip r:embed="rId4"/>
          <a:srcRect t="9787" b="7033"/>
          <a:stretch/>
        </p:blipFill>
        <p:spPr>
          <a:xfrm>
            <a:off x="540863" y="4427546"/>
            <a:ext cx="914400" cy="555608"/>
          </a:xfrm>
          <a:prstGeom prst="rect">
            <a:avLst/>
          </a:prstGeom>
        </p:spPr>
      </p:pic>
    </p:spTree>
    <p:extLst>
      <p:ext uri="{BB962C8B-B14F-4D97-AF65-F5344CB8AC3E}">
        <p14:creationId xmlns:p14="http://schemas.microsoft.com/office/powerpoint/2010/main" val="3675797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Remote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2023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34</a:t>
            </a:fld>
            <a:endParaRPr lang="en-US"/>
          </a:p>
        </p:txBody>
      </p:sp>
    </p:spTree>
    <p:extLst>
      <p:ext uri="{BB962C8B-B14F-4D97-AF65-F5344CB8AC3E}">
        <p14:creationId xmlns:p14="http://schemas.microsoft.com/office/powerpoint/2010/main" val="42746602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a:bodyPr>
          <a:lstStyle/>
          <a:p>
            <a:r>
              <a:rPr lang="en-US" dirty="0"/>
              <a:t>pp. 409 Can one perform services for one’s self?</a:t>
            </a:r>
          </a:p>
          <a:p>
            <a:r>
              <a:rPr lang="en-US" dirty="0"/>
              <a:t>pp. 412 1993-1999 Does this seem like a long time?</a:t>
            </a:r>
          </a:p>
          <a:p>
            <a:r>
              <a:rPr lang="en-US" dirty="0"/>
              <a:t>pp. 413 “errors of omission or commission”?</a:t>
            </a:r>
          </a:p>
        </p:txBody>
      </p:sp>
      <p:sp>
        <p:nvSpPr>
          <p:cNvPr id="11" name="Content Placeholder 10"/>
          <p:cNvSpPr>
            <a:spLocks noGrp="1"/>
          </p:cNvSpPr>
          <p:nvPr>
            <p:ph sz="half" idx="2"/>
          </p:nvPr>
        </p:nvSpPr>
        <p:spPr/>
        <p:txBody>
          <a:bodyPr>
            <a:normAutofit/>
          </a:bodyPr>
          <a:lstStyle/>
          <a:p>
            <a:r>
              <a:rPr lang="en-US" dirty="0"/>
              <a:t>pp. 422 3. Would people agree – social contract?</a:t>
            </a:r>
          </a:p>
          <a:p>
            <a:r>
              <a:rPr lang="en-US" dirty="0"/>
              <a:t>pp. 438 So the baby can be left outside and no one is responsible?</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7" name="10-Point Star 6"/>
          <p:cNvSpPr/>
          <p:nvPr/>
        </p:nvSpPr>
        <p:spPr>
          <a:xfrm>
            <a:off x="2896668" y="1352551"/>
            <a:ext cx="4233591" cy="2468176"/>
          </a:xfrm>
          <a:prstGeom prst="star10">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UPDATE</a:t>
            </a:r>
          </a:p>
        </p:txBody>
      </p:sp>
      <p:sp>
        <p:nvSpPr>
          <p:cNvPr id="5" name="Slide Number Placeholder 4"/>
          <p:cNvSpPr>
            <a:spLocks noGrp="1"/>
          </p:cNvSpPr>
          <p:nvPr>
            <p:ph type="sldNum" sz="quarter" idx="12"/>
          </p:nvPr>
        </p:nvSpPr>
        <p:spPr/>
        <p:txBody>
          <a:bodyPr/>
          <a:lstStyle/>
          <a:p>
            <a:fld id="{A2A17EAB-8B51-5C40-8776-6683E51FA7A0}" type="slidenum">
              <a:rPr lang="en-US" smtClean="0"/>
              <a:t>35</a:t>
            </a:fld>
            <a:endParaRPr lang="en-US"/>
          </a:p>
        </p:txBody>
      </p:sp>
    </p:spTree>
    <p:extLst>
      <p:ext uri="{BB962C8B-B14F-4D97-AF65-F5344CB8AC3E}">
        <p14:creationId xmlns:p14="http://schemas.microsoft.com/office/powerpoint/2010/main" val="2108164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a:xfrm>
            <a:off x="685800" y="1352551"/>
            <a:ext cx="7772400" cy="3568770"/>
          </a:xfrm>
        </p:spPr>
        <p:txBody>
          <a:bodyPr>
            <a:normAutofit/>
          </a:bodyPr>
          <a:lstStyle/>
          <a:p>
            <a:r>
              <a:rPr lang="en-US" dirty="0"/>
              <a:t>Before Debate</a:t>
            </a:r>
          </a:p>
          <a:p>
            <a:pPr lvl="1"/>
            <a:r>
              <a:rPr lang="en-US" dirty="0"/>
              <a:t>10 minutes to converse with your team</a:t>
            </a:r>
          </a:p>
          <a:p>
            <a:pPr lvl="1"/>
            <a:r>
              <a:rPr lang="en-US" dirty="0"/>
              <a:t>Share argument points, counter points, and responses</a:t>
            </a:r>
          </a:p>
          <a:p>
            <a:pPr lvl="1"/>
            <a:r>
              <a:rPr lang="en-US" dirty="0"/>
              <a:t>Share experiences, especially in different countries, cultures, situations</a:t>
            </a:r>
          </a:p>
          <a:p>
            <a:pPr lvl="1"/>
            <a:r>
              <a:rPr lang="en-US" dirty="0"/>
              <a:t>Decide who will: Go first, Respond to which points from opposing side</a:t>
            </a:r>
          </a:p>
          <a:p>
            <a:r>
              <a:rPr lang="en-US" dirty="0"/>
              <a:t>During Debate</a:t>
            </a:r>
          </a:p>
          <a:p>
            <a:pPr lvl="1"/>
            <a:r>
              <a:rPr lang="en-US" dirty="0"/>
              <a:t>1 turn per person until everyone on your team has spoken</a:t>
            </a:r>
          </a:p>
          <a:p>
            <a:pPr lvl="1"/>
            <a:r>
              <a:rPr lang="en-US" dirty="0"/>
              <a:t>Try to keep remarks to 30 seconds</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290929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1 Page Paper</a:t>
            </a:r>
          </a:p>
          <a:p>
            <a:pPr lvl="1"/>
            <a:r>
              <a:rPr lang="en-US" dirty="0"/>
              <a:t>What should computerized automation be applied to next?</a:t>
            </a:r>
          </a:p>
          <a:p>
            <a:r>
              <a:rPr lang="en-US" dirty="0"/>
              <a:t>Finish all reading</a:t>
            </a:r>
          </a:p>
          <a:p>
            <a:r>
              <a:rPr lang="en-US" dirty="0"/>
              <a:t>Group Project</a:t>
            </a:r>
          </a:p>
          <a:p>
            <a:pPr lvl="1"/>
            <a:r>
              <a:rPr lang="en-US" dirty="0"/>
              <a:t>Add analysis to website addressing remaining topics</a:t>
            </a:r>
          </a:p>
          <a:p>
            <a:pPr lvl="1"/>
            <a:r>
              <a:rPr lang="en-US" dirty="0"/>
              <a:t>Group Presentation Draft</a:t>
            </a:r>
          </a:p>
          <a:p>
            <a:pPr lvl="2"/>
            <a:r>
              <a:rPr lang="en-US" dirty="0"/>
              <a:t>Submit as Power Point on Canvas</a:t>
            </a:r>
          </a:p>
          <a:p>
            <a:pPr lvl="2"/>
            <a:r>
              <a:rPr lang="en-US" dirty="0"/>
              <a:t>Post Power Point file on group website</a:t>
            </a:r>
          </a:p>
        </p:txBody>
      </p:sp>
      <p:sp>
        <p:nvSpPr>
          <p:cNvPr id="4" name="Footer Placeholder 3"/>
          <p:cNvSpPr>
            <a:spLocks noGrp="1"/>
          </p:cNvSpPr>
          <p:nvPr>
            <p:ph type="ftr" sz="quarter" idx="11"/>
          </p:nvPr>
        </p:nvSpPr>
        <p:spPr/>
        <p:txBody>
          <a:bodyPr/>
          <a:lstStyle/>
          <a:p>
            <a:r>
              <a:rPr lang="sk-SK"/>
              <a:t>© 2023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63296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0875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2023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SENSATIONALISM PLATFORMS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June Whittall</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2023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6327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sensationalism?</a:t>
            </a:r>
          </a:p>
        </p:txBody>
      </p:sp>
      <p:sp>
        <p:nvSpPr>
          <p:cNvPr id="3" name="Content Placeholder 2"/>
          <p:cNvSpPr>
            <a:spLocks noGrp="1"/>
          </p:cNvSpPr>
          <p:nvPr>
            <p:ph sz="half" idx="1"/>
          </p:nvPr>
        </p:nvSpPr>
        <p:spPr/>
        <p:txBody>
          <a:bodyPr>
            <a:normAutofit/>
          </a:bodyPr>
          <a:lstStyle/>
          <a:p>
            <a:r>
              <a:rPr lang="en-US" sz="2000" dirty="0"/>
              <a:t>Shock/excitement, often at the expense of accuracy</a:t>
            </a:r>
          </a:p>
          <a:p>
            <a:pPr lvl="1"/>
            <a:r>
              <a:rPr lang="en-US" sz="1800" dirty="0"/>
              <a:t>boosts engagement</a:t>
            </a:r>
          </a:p>
          <a:p>
            <a:pPr marL="0" indent="0">
              <a:buNone/>
            </a:pPr>
            <a:endParaRPr lang="en-US" dirty="0"/>
          </a:p>
          <a:p>
            <a:r>
              <a:rPr lang="en-US" sz="2000" dirty="0"/>
              <a:t>Some news agencies exaggerate 60% of articles [1]</a:t>
            </a:r>
          </a:p>
          <a:p>
            <a:pPr marL="0" indent="0">
              <a:buNone/>
            </a:pPr>
            <a:endParaRPr lang="en-US" dirty="0"/>
          </a:p>
          <a:p>
            <a:r>
              <a:rPr lang="en-US" sz="2000" dirty="0"/>
              <a:t>Rewarded by social media [2] </a:t>
            </a:r>
          </a:p>
          <a:p>
            <a:endParaRPr lang="en-US" dirty="0"/>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June Whittall</a:t>
            </a:r>
          </a:p>
        </p:txBody>
      </p:sp>
      <p:pic>
        <p:nvPicPr>
          <p:cNvPr id="9" name="Picture 8" descr="A close-up of a magazine cover">
            <a:extLst>
              <a:ext uri="{FF2B5EF4-FFF2-40B4-BE49-F238E27FC236}">
                <a16:creationId xmlns:a16="http://schemas.microsoft.com/office/drawing/2014/main" id="{8038C44C-F667-19B6-EF0A-C312F407D0B8}"/>
              </a:ext>
            </a:extLst>
          </p:cNvPr>
          <p:cNvPicPr>
            <a:picLocks noChangeAspect="1"/>
          </p:cNvPicPr>
          <p:nvPr/>
        </p:nvPicPr>
        <p:blipFill>
          <a:blip r:embed="rId3"/>
          <a:stretch>
            <a:fillRect/>
          </a:stretch>
        </p:blipFill>
        <p:spPr>
          <a:xfrm>
            <a:off x="4572000" y="1116881"/>
            <a:ext cx="4121694" cy="3091271"/>
          </a:xfrm>
          <a:prstGeom prst="rect">
            <a:avLst/>
          </a:prstGeom>
        </p:spPr>
      </p:pic>
      <p:sp>
        <p:nvSpPr>
          <p:cNvPr id="12" name="TextBox 11">
            <a:extLst>
              <a:ext uri="{FF2B5EF4-FFF2-40B4-BE49-F238E27FC236}">
                <a16:creationId xmlns:a16="http://schemas.microsoft.com/office/drawing/2014/main" id="{AA036CD2-763F-70C8-6250-C492E0BA61C0}"/>
              </a:ext>
            </a:extLst>
          </p:cNvPr>
          <p:cNvSpPr txBox="1"/>
          <p:nvPr/>
        </p:nvSpPr>
        <p:spPr>
          <a:xfrm>
            <a:off x="4498193" y="4262491"/>
            <a:ext cx="3868367" cy="300082"/>
          </a:xfrm>
          <a:prstGeom prst="rect">
            <a:avLst/>
          </a:prstGeom>
          <a:noFill/>
        </p:spPr>
        <p:txBody>
          <a:bodyPr wrap="none" rtlCol="0">
            <a:spAutoFit/>
          </a:bodyPr>
          <a:lstStyle/>
          <a:p>
            <a:pPr>
              <a:lnSpc>
                <a:spcPct val="90000"/>
              </a:lnSpc>
            </a:pPr>
            <a:r>
              <a:rPr lang="en-US" sz="1500" dirty="0"/>
              <a:t>Image of a sensationalist news headline [12] </a:t>
            </a:r>
          </a:p>
        </p:txBody>
      </p:sp>
    </p:spTree>
    <p:extLst>
      <p:ext uri="{BB962C8B-B14F-4D97-AF65-F5344CB8AC3E}">
        <p14:creationId xmlns:p14="http://schemas.microsoft.com/office/powerpoint/2010/main" val="2075725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consumption</a:t>
            </a:r>
          </a:p>
        </p:txBody>
      </p:sp>
      <p:sp>
        <p:nvSpPr>
          <p:cNvPr id="3" name="Content Placeholder 2"/>
          <p:cNvSpPr>
            <a:spLocks noGrp="1"/>
          </p:cNvSpPr>
          <p:nvPr>
            <p:ph sz="half" idx="1"/>
          </p:nvPr>
        </p:nvSpPr>
        <p:spPr>
          <a:xfrm>
            <a:off x="685800" y="1276350"/>
            <a:ext cx="3886200" cy="3429001"/>
          </a:xfrm>
        </p:spPr>
        <p:txBody>
          <a:bodyPr>
            <a:normAutofit/>
          </a:bodyPr>
          <a:lstStyle/>
          <a:p>
            <a:r>
              <a:rPr lang="en-US" sz="2000" dirty="0"/>
              <a:t>Trust in mainstream media is declining[5]</a:t>
            </a:r>
          </a:p>
          <a:p>
            <a:pPr lvl="1"/>
            <a:r>
              <a:rPr lang="en-US" sz="1800" dirty="0"/>
              <a:t>65% of adults trusting in 2019, 58% in 2021</a:t>
            </a:r>
          </a:p>
          <a:p>
            <a:pPr lvl="1"/>
            <a:r>
              <a:rPr lang="en-US" sz="1800" dirty="0"/>
              <a:t>differs based on political party [5]</a:t>
            </a:r>
          </a:p>
          <a:p>
            <a:endParaRPr lang="en-US" dirty="0"/>
          </a:p>
          <a:p>
            <a:r>
              <a:rPr lang="en-US" sz="2000" dirty="0"/>
              <a:t>53% of US adults get news from social media [4]</a:t>
            </a:r>
          </a:p>
          <a:p>
            <a:pPr lvl="1"/>
            <a:r>
              <a:rPr lang="en-US" sz="1800" dirty="0"/>
              <a:t>36%, regularly, from Facebook</a:t>
            </a:r>
          </a:p>
          <a:p>
            <a:pPr lvl="1"/>
            <a:endParaRPr lang="en-US" dirty="0"/>
          </a:p>
          <a:p>
            <a:endParaRPr lang="en-US" dirty="0"/>
          </a:p>
          <a:p>
            <a:endParaRPr lang="en-US" dirty="0"/>
          </a:p>
        </p:txBody>
      </p:sp>
      <p:sp>
        <p:nvSpPr>
          <p:cNvPr id="5" name="Footer Placeholder 4"/>
          <p:cNvSpPr>
            <a:spLocks noGrp="1"/>
          </p:cNvSpPr>
          <p:nvPr>
            <p:ph type="ftr" sz="quarter" idx="11"/>
          </p:nvPr>
        </p:nvSpPr>
        <p:spPr/>
        <p:txBody>
          <a:bodyPr/>
          <a:lstStyle/>
          <a:p>
            <a:r>
              <a:rPr lang="sk-SK"/>
              <a:t>© 2023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June Whittall</a:t>
            </a:r>
          </a:p>
        </p:txBody>
      </p:sp>
      <p:pic>
        <p:nvPicPr>
          <p:cNvPr id="1026" name="Picture 2" descr="A chart showing that U.S. adults under 30 are now almost as likely to trust information on social media sites as information from national news outlets.">
            <a:extLst>
              <a:ext uri="{FF2B5EF4-FFF2-40B4-BE49-F238E27FC236}">
                <a16:creationId xmlns:a16="http://schemas.microsoft.com/office/drawing/2014/main" id="{50DCC9DC-84F6-7253-D352-81C76261B1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35318"/>
            <a:ext cx="4248629" cy="273892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157387F-4474-E472-8E98-1FBEF8309A85}"/>
              </a:ext>
            </a:extLst>
          </p:cNvPr>
          <p:cNvSpPr txBox="1"/>
          <p:nvPr/>
        </p:nvSpPr>
        <p:spPr>
          <a:xfrm>
            <a:off x="4322175" y="4262199"/>
            <a:ext cx="4704621" cy="300082"/>
          </a:xfrm>
          <a:prstGeom prst="rect">
            <a:avLst/>
          </a:prstGeom>
          <a:noFill/>
        </p:spPr>
        <p:txBody>
          <a:bodyPr wrap="none" rtlCol="0">
            <a:spAutoFit/>
          </a:bodyPr>
          <a:lstStyle/>
          <a:p>
            <a:pPr>
              <a:lnSpc>
                <a:spcPct val="90000"/>
              </a:lnSpc>
            </a:pPr>
            <a:r>
              <a:rPr lang="en-US" sz="1500" dirty="0"/>
              <a:t>U.S adults’ trust in various media sources, over time [3]</a:t>
            </a:r>
          </a:p>
        </p:txBody>
      </p:sp>
    </p:spTree>
    <p:extLst>
      <p:ext uri="{BB962C8B-B14F-4D97-AF65-F5344CB8AC3E}">
        <p14:creationId xmlns:p14="http://schemas.microsoft.com/office/powerpoint/2010/main" val="2364124601"/>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38990</TotalTime>
  <Words>5523</Words>
  <Application>Microsoft Macintosh PowerPoint</Application>
  <PresentationFormat>On-screen Show (16:9)</PresentationFormat>
  <Paragraphs>453</Paragraphs>
  <Slides>35</Slides>
  <Notes>31</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Cambria</vt:lpstr>
      <vt:lpstr>Droid Serif</vt:lpstr>
      <vt:lpstr>Graphik</vt:lpstr>
      <vt:lpstr>jaf-bernino-sans-condensed</vt:lpstr>
      <vt:lpstr>Publico</vt:lpstr>
      <vt:lpstr>PublicoText</vt:lpstr>
      <vt:lpstr>Roboto</vt:lpstr>
      <vt:lpstr>TwitterChirp</vt:lpstr>
      <vt:lpstr>Red Radial 16x9</vt:lpstr>
      <vt:lpstr>Class 10 Professional Ethics</vt:lpstr>
      <vt:lpstr>Overview</vt:lpstr>
      <vt:lpstr>PowerPoint Presentation</vt:lpstr>
      <vt:lpstr>Debate Ground Rules</vt:lpstr>
      <vt:lpstr>Assignment</vt:lpstr>
      <vt:lpstr>Overview</vt:lpstr>
      <vt:lpstr>SENSATIONALISM PLATFORMS</vt:lpstr>
      <vt:lpstr>what is sensationalism?</vt:lpstr>
      <vt:lpstr>media consumption</vt:lpstr>
      <vt:lpstr>how social media promotes sensationalism</vt:lpstr>
      <vt:lpstr>case study: covid-19</vt:lpstr>
      <vt:lpstr>should computing professionals be held accountable?</vt:lpstr>
      <vt:lpstr>what should be done?</vt:lpstr>
      <vt:lpstr>References</vt:lpstr>
      <vt:lpstr>References</vt:lpstr>
      <vt:lpstr>Food apps don’t serve you</vt:lpstr>
      <vt:lpstr>online food delivery</vt:lpstr>
      <vt:lpstr>Bad for Consumers</vt:lpstr>
      <vt:lpstr>Bad for Consumers</vt:lpstr>
      <vt:lpstr>Bad for restaurants </vt:lpstr>
      <vt:lpstr>Bad for restaurants </vt:lpstr>
      <vt:lpstr>Bad for drivers</vt:lpstr>
      <vt:lpstr>Bad for the apps themselves</vt:lpstr>
      <vt:lpstr>References</vt:lpstr>
      <vt:lpstr>References</vt:lpstr>
      <vt:lpstr>STARTING With the Little Things</vt:lpstr>
      <vt:lpstr>Automation in the workplace is increasing</vt:lpstr>
      <vt:lpstr>Automation in White Collar work</vt:lpstr>
      <vt:lpstr>Direct Impact of ai and Automation</vt:lpstr>
      <vt:lpstr>Moving into the Future </vt:lpstr>
      <vt:lpstr>References</vt:lpstr>
      <vt:lpstr>References</vt:lpstr>
      <vt:lpstr>Class 10 The End</vt:lpstr>
      <vt:lpstr>Remote With Zoom</vt:lpstr>
      <vt:lpstr>My Reading Notes</vt:lpstr>
    </vt:vector>
  </TitlesOfParts>
  <Company>WPI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452</cp:revision>
  <dcterms:created xsi:type="dcterms:W3CDTF">2014-08-25T02:19:16Z</dcterms:created>
  <dcterms:modified xsi:type="dcterms:W3CDTF">2023-09-29T23:13:43Z</dcterms:modified>
</cp:coreProperties>
</file>