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handoutMasterIdLst>
    <p:handoutMasterId r:id="rId37"/>
  </p:handoutMasterIdLst>
  <p:sldIdLst>
    <p:sldId id="256" r:id="rId2"/>
    <p:sldId id="331" r:id="rId3"/>
    <p:sldId id="259" r:id="rId4"/>
    <p:sldId id="261" r:id="rId5"/>
    <p:sldId id="410" r:id="rId6"/>
    <p:sldId id="308" r:id="rId7"/>
    <p:sldId id="396" r:id="rId8"/>
    <p:sldId id="397" r:id="rId9"/>
    <p:sldId id="309" r:id="rId10"/>
    <p:sldId id="415" r:id="rId11"/>
    <p:sldId id="416" r:id="rId12"/>
    <p:sldId id="268" r:id="rId13"/>
    <p:sldId id="271" r:id="rId14"/>
    <p:sldId id="417" r:id="rId15"/>
    <p:sldId id="273" r:id="rId16"/>
    <p:sldId id="418" r:id="rId17"/>
    <p:sldId id="420" r:id="rId18"/>
    <p:sldId id="257" r:id="rId19"/>
    <p:sldId id="258" r:id="rId20"/>
    <p:sldId id="421" r:id="rId21"/>
    <p:sldId id="260" r:id="rId22"/>
    <p:sldId id="422" r:id="rId23"/>
    <p:sldId id="262" r:id="rId24"/>
    <p:sldId id="263" r:id="rId25"/>
    <p:sldId id="419" r:id="rId26"/>
    <p:sldId id="270" r:id="rId27"/>
    <p:sldId id="272" r:id="rId28"/>
    <p:sldId id="274" r:id="rId29"/>
    <p:sldId id="275" r:id="rId30"/>
    <p:sldId id="276" r:id="rId31"/>
    <p:sldId id="277" r:id="rId32"/>
    <p:sldId id="267" r:id="rId33"/>
    <p:sldId id="278" r:id="rId34"/>
    <p:sldId id="269"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B4077F1D-CF25-9849-AE1A-9231EA85A6EE}">
          <p14:sldIdLst>
            <p14:sldId id="256"/>
            <p14:sldId id="331"/>
            <p14:sldId id="259"/>
            <p14:sldId id="261"/>
            <p14:sldId id="410"/>
            <p14:sldId id="308"/>
            <p14:sldId id="396"/>
            <p14:sldId id="397"/>
            <p14:sldId id="309"/>
          </p14:sldIdLst>
        </p14:section>
        <p14:section name="Students" id="{2928BE7F-6E18-994B-9238-FD2E5A306EE9}">
          <p14:sldIdLst>
            <p14:sldId id="415"/>
            <p14:sldId id="416"/>
            <p14:sldId id="268"/>
            <p14:sldId id="271"/>
            <p14:sldId id="417"/>
            <p14:sldId id="273"/>
            <p14:sldId id="418"/>
            <p14:sldId id="420"/>
            <p14:sldId id="257"/>
            <p14:sldId id="258"/>
            <p14:sldId id="421"/>
            <p14:sldId id="260"/>
            <p14:sldId id="422"/>
            <p14:sldId id="262"/>
            <p14:sldId id="263"/>
            <p14:sldId id="419"/>
            <p14:sldId id="270"/>
            <p14:sldId id="272"/>
            <p14:sldId id="274"/>
            <p14:sldId id="275"/>
            <p14:sldId id="276"/>
            <p14:sldId id="277"/>
            <p14:sldId id="267"/>
            <p14:sldId id="278"/>
          </p14:sldIdLst>
        </p14:section>
        <p14:section name="common" id="{9B5216CB-EB00-374E-829F-303EE85B7FCE}">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81346" autoAdjust="0"/>
  </p:normalViewPr>
  <p:slideViewPr>
    <p:cSldViewPr snapToGrid="0" snapToObjects="1">
      <p:cViewPr varScale="1">
        <p:scale>
          <a:sx n="173" d="100"/>
          <a:sy n="173" d="100"/>
        </p:scale>
        <p:origin x="664" y="184"/>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9/14/23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9/14/23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After this class we will be half done with the course… very sad I know.</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Somebody’s Watching Me (1984) – Rockwell (3:36)</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=7YvAYIJSSZY </a:t>
            </a:r>
          </a:p>
          <a:p>
            <a:pPr eaLnBrk="1" hangingPunct="1"/>
            <a:r>
              <a:rPr lang="en-US" dirty="0">
                <a:latin typeface="Arial" pitchFamily="-109" charset="0"/>
                <a:ea typeface="ＭＳ Ｐゴシック" pitchFamily="-109" charset="-128"/>
                <a:cs typeface="ＭＳ Ｐゴシック" pitchFamily="-109" charset="-128"/>
              </a:rPr>
              <a:t>Be the</a:t>
            </a:r>
            <a:r>
              <a:rPr lang="en-US" baseline="0" dirty="0">
                <a:latin typeface="Arial" pitchFamily="-109" charset="0"/>
                <a:ea typeface="ＭＳ Ｐゴシック" pitchFamily="-109" charset="-128"/>
                <a:cs typeface="ＭＳ Ｐゴシック" pitchFamily="-109" charset="-128"/>
              </a:rPr>
              <a:t> envy of all your classmates if you know the band and/or year: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pitchFamily="-109" charset="0"/>
                <a:ea typeface="ＭＳ Ｐゴシック" pitchFamily="-109" charset="-128"/>
                <a:cs typeface="ＭＳ Ｐゴシック" pitchFamily="-109" charset="-128"/>
              </a:rPr>
              <a:t>Rockwell (1984) Michael Jackson sings chorus and Jermaine Jackson on backing vocals.</a:t>
            </a: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am going in whatever order you deem appropriate on Friday (9/15/2023).</a:t>
            </a:r>
          </a:p>
        </p:txBody>
      </p:sp>
      <p:sp>
        <p:nvSpPr>
          <p:cNvPr id="4" name="Slide Number Placeholder 3"/>
          <p:cNvSpPr>
            <a:spLocks noGrp="1"/>
          </p:cNvSpPr>
          <p:nvPr>
            <p:ph type="sldNum" sz="quarter" idx="5"/>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56145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Active footprint includes stuff like pictures or comments posted online [2]</a:t>
            </a:r>
          </a:p>
          <a:p>
            <a:pPr marL="171450" indent="-171450">
              <a:buFont typeface="Calibri"/>
              <a:buChar char="-"/>
            </a:pPr>
            <a:r>
              <a:rPr lang="en-US" dirty="0">
                <a:cs typeface="Calibri"/>
              </a:rPr>
              <a:t>Passive footprint is stuff that is collected implicitly, and usually only admins of the servers or websites we visit have access to our passive footprint [2]</a:t>
            </a:r>
          </a:p>
          <a:p>
            <a:pPr marL="171450" indent="-171450">
              <a:buFont typeface="Calibri"/>
              <a:buChar char="-"/>
            </a:pPr>
            <a:r>
              <a:rPr lang="en-US" dirty="0">
                <a:cs typeface="Calibri"/>
              </a:rPr>
              <a:t>Digital footprints are used for user convenience, so that we are shown things that are relevant/interesting to us [1]</a:t>
            </a:r>
            <a:endParaRPr lang="en-US" dirty="0"/>
          </a:p>
          <a:p>
            <a:pPr marL="171450" indent="-171450">
              <a:buFont typeface="Calibri"/>
              <a:buChar char="-"/>
            </a:pPr>
            <a:r>
              <a:rPr lang="en-US" dirty="0">
                <a:cs typeface="Calibri"/>
              </a:rPr>
              <a:t>Helps suggests videos we might be interested in, products we might need, or mutual friends we might know [1]</a:t>
            </a:r>
          </a:p>
          <a:p>
            <a:pPr marL="171450" indent="-171450">
              <a:buFont typeface="Calibri"/>
              <a:buChar char="-"/>
            </a:pPr>
            <a:r>
              <a:rPr lang="en-US" dirty="0">
                <a:cs typeface="Calibri"/>
              </a:rPr>
              <a:t>This information is especially important, since these social media companies' main form of income is from advertising [3]</a:t>
            </a:r>
          </a:p>
          <a:p>
            <a:pPr marL="171450" indent="-171450">
              <a:buFont typeface="Calibri"/>
              <a:buChar char="-"/>
            </a:pPr>
            <a:r>
              <a:rPr lang="en-US" dirty="0">
                <a:cs typeface="Calibri"/>
              </a:rPr>
              <a:t>Therefore, they need to put a majority of their resources into collecting our data and determining what our interests would be [3]</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08583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was carried out in 2011/2012 at a University in Spain. The research addressed 135 students of the Bachelor in Education degree. The results presented are based on data representing a diverse group of students whose age ranges between 18 and 45 years old. [1]</a:t>
            </a:r>
            <a:endParaRPr lang="en-US">
              <a:cs typeface="Calibri"/>
            </a:endParaRPr>
          </a:p>
          <a:p>
            <a:r>
              <a:rPr lang="en-US" dirty="0">
                <a:cs typeface="Calibri"/>
              </a:rPr>
              <a:t>All the info on slide and below is concerning their Facebook profiles, going from Very Much, Somewhat, Not Really, to Not At All</a:t>
            </a:r>
          </a:p>
          <a:p>
            <a:r>
              <a:rPr lang="en-US" dirty="0"/>
              <a:t>59% of students had more than 200 contacts/friends, none of them had less than 20 friends [1]</a:t>
            </a:r>
            <a:endParaRPr lang="en-US">
              <a:cs typeface="Calibri"/>
            </a:endParaRPr>
          </a:p>
          <a:p>
            <a:r>
              <a:rPr lang="en-US" dirty="0">
                <a:cs typeface="Calibri"/>
              </a:rPr>
              <a:t>After visualization of what they had posted, 73% found exhibition to be at least somewhat precise to themselves [1]</a:t>
            </a:r>
          </a:p>
          <a:p>
            <a:r>
              <a:rPr lang="en-US" dirty="0">
                <a:cs typeface="Calibri"/>
              </a:rPr>
              <a:t>Afterwards, students said that they found the exhibition to be precise because they generally felt it presents them the way they want to be seen by the world.</a:t>
            </a:r>
          </a:p>
          <a:p>
            <a:r>
              <a:rPr lang="en-US" dirty="0">
                <a:cs typeface="Calibri"/>
              </a:rPr>
              <a:t>However, this does not encompass the full story of their digital footprints.</a:t>
            </a:r>
          </a:p>
          <a:p>
            <a:r>
              <a:rPr lang="en-US" dirty="0">
                <a:cs typeface="Calibri"/>
              </a:rPr>
              <a:t>Our digital footprints often start the moment we are born, as 80% of mothers across different countries (US, Canada, France, UK, Italy, Germany, Spain, Australia, New Zealand, and Japan) upload pictures of their children while they are still under the age of 2.</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Due to our ability to visit so many websites in a short span of time, we may often ignore a lot of terms and conditions that those websites offer us</a:t>
            </a:r>
          </a:p>
          <a:p>
            <a:pPr marL="171450" indent="-171450">
              <a:buFont typeface="Calibri"/>
              <a:buChar char="-"/>
            </a:pPr>
            <a:r>
              <a:rPr lang="en-US" dirty="0">
                <a:cs typeface="Calibri"/>
              </a:rPr>
              <a:t>Nearly three-quarters of people in the US and EU either do not read or just read through a few sentences before accepting</a:t>
            </a:r>
          </a:p>
          <a:p>
            <a:pPr marL="171450" indent="-171450">
              <a:buFont typeface="Calibri"/>
              <a:buChar char="-"/>
            </a:pPr>
            <a:r>
              <a:rPr lang="en-US" dirty="0">
                <a:cs typeface="Calibri"/>
              </a:rPr>
              <a:t>Most TOS allow companies to share our information with third-parties, but even if they say they do not they still profit off of your info</a:t>
            </a:r>
          </a:p>
          <a:p>
            <a:pPr marL="171450" indent="-171450">
              <a:buFont typeface="Calibri"/>
              <a:buChar char="-"/>
            </a:pPr>
            <a:r>
              <a:rPr lang="en-US" dirty="0">
                <a:cs typeface="Calibri"/>
              </a:rPr>
              <a:t>Facebook, for example, does not share info with third-parties but only advertises on their behalf, and if you happen to buy into an ad then the third-party that advertised has your info</a:t>
            </a:r>
          </a:p>
          <a:p>
            <a:pPr marL="171450" indent="-171450">
              <a:buFont typeface="Calibri"/>
              <a:buChar char="-"/>
            </a:pPr>
            <a:r>
              <a:rPr lang="en-US" dirty="0">
                <a:cs typeface="Calibri"/>
              </a:rPr>
              <a:t>Additionally, companies can reserve the right to change these terms without consent, and sometimes without giving notice</a:t>
            </a:r>
          </a:p>
          <a:p>
            <a:pPr marL="171450" indent="-171450">
              <a:buFont typeface="Calibri"/>
              <a:buChar char="-"/>
            </a:pPr>
            <a:r>
              <a:rPr lang="en-US" dirty="0">
                <a:cs typeface="Calibri"/>
              </a:rPr>
              <a:t>If a company does give notice, it still does not mean you can do anything about the change, it just means you know about it (different from consent!)</a:t>
            </a:r>
          </a:p>
          <a:p>
            <a:pPr marL="171450" indent="-171450">
              <a:buFont typeface="Calibri"/>
              <a:buChar char="-"/>
            </a:pPr>
            <a:r>
              <a:rPr lang="en-US" dirty="0">
                <a:cs typeface="Calibri"/>
              </a:rPr>
              <a:t>In 2018, an attack on Facebook's computer networks exposed personal information of 50 million users</a:t>
            </a:r>
          </a:p>
          <a:p>
            <a:pPr marL="171450" indent="-171450">
              <a:buFont typeface="Calibri"/>
              <a:buChar char="-"/>
            </a:pPr>
            <a:r>
              <a:rPr lang="en-US" dirty="0">
                <a:cs typeface="Calibri"/>
              </a:rPr>
              <a:t>The Facebook hack allowed the hackers to not only collect the data of the customers affected, but also impersonate them which allowed them to trick other users into giving up information</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383610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A personality test was released on Facebook, to determine whether there were patterns between a person's online data to their personalities [4]</a:t>
            </a:r>
          </a:p>
          <a:p>
            <a:pPr marL="171450" indent="-171450">
              <a:buFont typeface="Calibri"/>
              <a:buChar char="-"/>
            </a:pPr>
            <a:r>
              <a:rPr lang="en-US" dirty="0">
                <a:cs typeface="Calibri"/>
              </a:rPr>
              <a:t>Introverted people tended to be part of less, yet larger communities, while extroverted people tended to be part of more, yet smaller communities [4]</a:t>
            </a:r>
          </a:p>
          <a:p>
            <a:pPr marL="171450" indent="-171450">
              <a:buFont typeface="Calibri"/>
              <a:buChar char="-"/>
            </a:pPr>
            <a:r>
              <a:rPr lang="en-US" dirty="0">
                <a:cs typeface="Calibri"/>
              </a:rPr>
              <a:t>Even brands we like can expose parts of who we are, for example it was discovered that people who liked the "Hello Kitty" brand had high openness (creative, like change, appreciate new ideas), low </a:t>
            </a:r>
            <a:r>
              <a:rPr lang="en-US" dirty="0"/>
              <a:t>conscientiousness </a:t>
            </a:r>
            <a:r>
              <a:rPr lang="en-US" dirty="0">
                <a:cs typeface="Calibri"/>
              </a:rPr>
              <a:t>(so more spontaneous, less scheduled/organized), and low agreeableness (less trustworthy, less bound by social expectations) [4]</a:t>
            </a:r>
          </a:p>
          <a:p>
            <a:pPr marL="171450" indent="-171450">
              <a:buFont typeface="Calibri"/>
              <a:buChar char="-"/>
            </a:pPr>
            <a:r>
              <a:rPr lang="en-US" dirty="0">
                <a:cs typeface="Calibri"/>
              </a:rPr>
              <a:t>There are also more obvious signals of personality, such as the size of social networks and distance traveled (through GPS tracking) [4]</a:t>
            </a:r>
          </a:p>
          <a:p>
            <a:pPr marL="171450" indent="-171450">
              <a:buFont typeface="Calibri"/>
              <a:buChar char="-"/>
            </a:pPr>
            <a:r>
              <a:rPr lang="en-US" dirty="0">
                <a:cs typeface="Calibri"/>
              </a:rPr>
              <a:t>Additionally, with an increased digital footprint there becomes more cybercrime [7]</a:t>
            </a:r>
          </a:p>
          <a:p>
            <a:pPr marL="171450" indent="-171450">
              <a:buFont typeface="Calibri"/>
              <a:buChar char="-"/>
            </a:pPr>
            <a:r>
              <a:rPr lang="en-US" dirty="0">
                <a:cs typeface="Calibri"/>
              </a:rPr>
              <a:t>When the pandemic in 2020 hit, we were all forced to be online more often, it allowed people to use the internet with malicious intent [7]</a:t>
            </a:r>
          </a:p>
          <a:p>
            <a:pPr marL="171450" indent="-171450">
              <a:buFont typeface="Calibri"/>
              <a:buChar char="-"/>
            </a:pPr>
            <a:r>
              <a:rPr lang="en-US" dirty="0">
                <a:cs typeface="Calibri"/>
              </a:rPr>
              <a:t>It became easy for scammers to hide under the guise of a false government source providing information such as preventive measures, treatments, or vaccines [7]</a:t>
            </a:r>
          </a:p>
          <a:p>
            <a:pPr marL="171450" indent="-171450">
              <a:buFont typeface="Calibri"/>
              <a:buChar char="-"/>
            </a:pPr>
            <a:r>
              <a:rPr lang="en-US" dirty="0">
                <a:cs typeface="Calibri"/>
              </a:rPr>
              <a:t>Basically, if people know that we have a need for something online, they can abuse that fact by attempting to trick us into scams [7]</a:t>
            </a:r>
          </a:p>
          <a:p>
            <a:pPr marL="171450" indent="-171450">
              <a:buFont typeface="Calibri"/>
              <a:buChar char="-"/>
            </a:pPr>
            <a:r>
              <a:rPr lang="en-US" dirty="0">
                <a:cs typeface="Calibri"/>
              </a:rPr>
              <a:t>They can also hold our information ransom if they know we are in a dire situation [7]</a:t>
            </a:r>
          </a:p>
          <a:p>
            <a:pPr marL="171450" indent="-171450">
              <a:buFont typeface="Calibri"/>
              <a:buChar char="-"/>
            </a:pPr>
            <a:r>
              <a:rPr lang="en-US" dirty="0">
                <a:cs typeface="Calibri"/>
              </a:rPr>
              <a:t>A laboratory in London that was ready to test a potential COVID vaccine was almost the victim of ransomware, but even though they managed to protect their IT systems the hackers still managed to publish their patient records online [7]</a:t>
            </a:r>
          </a:p>
          <a:p>
            <a:pPr marL="171450" indent="-171450">
              <a:buFont typeface="Calibri"/>
              <a:buChar char="-"/>
            </a:pPr>
            <a:r>
              <a:rPr lang="en-US" dirty="0">
                <a:cs typeface="Calibri"/>
              </a:rPr>
              <a:t>Ghyslain Raza, colloquially known as the Star Wars Kid, recorded himself imitating a Star Wars character in 2002 when he was 15</a:t>
            </a:r>
          </a:p>
          <a:p>
            <a:pPr marL="171450" indent="-171450">
              <a:buFont typeface="Calibri"/>
              <a:buChar char="-"/>
            </a:pPr>
            <a:r>
              <a:rPr lang="en-US" dirty="0">
                <a:cs typeface="Calibri"/>
              </a:rPr>
              <a:t>In early 2003 a classmate had uploaded this video to the internet, which garnered lots of attention, mostly negative, much to Raza's dismay</a:t>
            </a:r>
          </a:p>
          <a:p>
            <a:pPr marL="171450" indent="-171450">
              <a:buFont typeface="Calibri"/>
              <a:buChar char="-"/>
            </a:pPr>
            <a:r>
              <a:rPr lang="en-US" dirty="0">
                <a:cs typeface="Calibri"/>
              </a:rPr>
              <a:t>It was even talked about on a New York Times article</a:t>
            </a:r>
          </a:p>
          <a:p>
            <a:pPr marL="171450" indent="-171450">
              <a:buFont typeface="Calibri"/>
              <a:buChar char="-"/>
            </a:pPr>
            <a:r>
              <a:rPr lang="en-US" dirty="0">
                <a:cs typeface="Calibri"/>
              </a:rPr>
              <a:t>Unfortunately, this led to Raza being bullied, losing friends at school, and even messages telling him to commit suicide</a:t>
            </a:r>
          </a:p>
          <a:p>
            <a:pPr marL="171450" indent="-171450">
              <a:buFont typeface="Calibri"/>
              <a:buChar char="-"/>
            </a:pPr>
            <a:r>
              <a:rPr lang="en-US" dirty="0">
                <a:cs typeface="Calibri"/>
              </a:rPr>
              <a:t>He eventually had to drop out and finished that school year at a children's psychiatric ward</a:t>
            </a:r>
          </a:p>
          <a:p>
            <a:pPr marL="171450" indent="-171450">
              <a:buFont typeface="Calibri"/>
              <a:buChar char="-"/>
            </a:pPr>
            <a:r>
              <a:rPr lang="en-US" dirty="0">
                <a:cs typeface="Calibri"/>
              </a:rPr>
              <a:t>Although he did gain some fans and support from his video, it did little to console him</a:t>
            </a:r>
          </a:p>
          <a:p>
            <a:pPr marL="171450" indent="-171450">
              <a:buFont typeface="Calibri"/>
              <a:buChar char="-"/>
            </a:pPr>
            <a:r>
              <a:rPr lang="en-US" dirty="0">
                <a:cs typeface="Calibri"/>
              </a:rPr>
              <a:t>His parents then sued the people who uploaded the video, but by then the video was already widespread</a:t>
            </a:r>
          </a:p>
          <a:p>
            <a:pPr marL="171450" indent="-171450">
              <a:buFont typeface="Calibri"/>
              <a:buChar char="-"/>
            </a:pPr>
            <a:r>
              <a:rPr lang="en-US" dirty="0">
                <a:cs typeface="Calibri"/>
              </a:rPr>
              <a:t>Even after attempting to distance himself from the video, in 2013 he commented that he had given up any hope on moving past his status as the Star Wars Kid</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310407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171450" indent="-171450">
              <a:buFont typeface="Calibri"/>
              <a:buChar char="-"/>
            </a:pPr>
            <a:r>
              <a:rPr lang="en-US" dirty="0">
                <a:cs typeface="Calibri"/>
              </a:rPr>
              <a:t>Before posting anything, please consider the consequences it may have for either yourself or anyone else involved with what you are posting</a:t>
            </a:r>
          </a:p>
          <a:p>
            <a:pPr marL="171450" indent="-171450">
              <a:buFont typeface="Calibri"/>
              <a:buChar char="-"/>
            </a:pPr>
            <a:r>
              <a:rPr lang="en-US" dirty="0">
                <a:cs typeface="Calibri"/>
              </a:rPr>
              <a:t>Refrain from sharing things that may be too personal online</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409962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52881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many of you use some form of instant messaging? Me too.</a:t>
            </a:r>
            <a:endParaRPr/>
          </a:p>
          <a:p>
            <a:pPr marL="0" lvl="0" indent="0" algn="l" rtl="0">
              <a:spcBef>
                <a:spcPts val="0"/>
              </a:spcBef>
              <a:spcAft>
                <a:spcPts val="0"/>
              </a:spcAft>
              <a:buNone/>
            </a:pPr>
            <a:r>
              <a:rPr lang="en-US"/>
              <a:t>Think about what you send on these apps. How private do you consider these conversations? They’re probably less private than you think.</a:t>
            </a:r>
            <a:endParaRPr/>
          </a:p>
          <a:p>
            <a:pPr marL="0" lvl="0" indent="0" algn="l" rtl="0">
              <a:spcBef>
                <a:spcPts val="0"/>
              </a:spcBef>
              <a:spcAft>
                <a:spcPts val="0"/>
              </a:spcAft>
              <a:buNone/>
            </a:pPr>
            <a:r>
              <a:rPr lang="en-US"/>
              <a:t>As technology has progressed, instant messaging has become more and more ubiquitous, but with it we are increasingly providing the government access to our private conversations.</a:t>
            </a: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read in the chapter, the FBI in particular, and federal government in general, have been granted significant powers to conduct surveillance of our lives and our communications. </a:t>
            </a:r>
            <a:endParaRPr/>
          </a:p>
          <a:p>
            <a:pPr marL="0" lvl="0" indent="0" algn="l" rtl="0">
              <a:spcBef>
                <a:spcPts val="0"/>
              </a:spcBef>
              <a:spcAft>
                <a:spcPts val="0"/>
              </a:spcAft>
              <a:buNone/>
            </a:pPr>
            <a:r>
              <a:rPr lang="en-US"/>
              <a:t>As technological development has increased the ease of surveillance, our laws have not kept pace, making more of our private information subject to search by the government.</a:t>
            </a:r>
            <a:endParaRPr/>
          </a:p>
          <a:p>
            <a:pPr marL="0" lvl="0" indent="0" algn="l" rtl="0">
              <a:spcBef>
                <a:spcPts val="0"/>
              </a:spcBef>
              <a:spcAft>
                <a:spcPts val="0"/>
              </a:spcAft>
              <a:buNone/>
            </a:pPr>
            <a:endParaRPr/>
          </a:p>
          <a:p>
            <a:pPr marL="0" lvl="0" indent="0" algn="l" rtl="0">
              <a:spcBef>
                <a:spcPts val="0"/>
              </a:spcBef>
              <a:spcAft>
                <a:spcPts val="0"/>
              </a:spcAft>
              <a:buNone/>
            </a:pPr>
            <a:r>
              <a:rPr lang="en-US"/>
              <a:t>They have great authority to perform wiretaps and collect our data. There are fairly minimal judicial checks on this power, and when there are, they have low standards of evidence.</a:t>
            </a:r>
            <a:endParaRPr/>
          </a:p>
          <a:p>
            <a:pPr marL="0" lvl="0" indent="0" algn="l" rtl="0">
              <a:spcBef>
                <a:spcPts val="0"/>
              </a:spcBef>
              <a:spcAft>
                <a:spcPts val="0"/>
              </a:spcAft>
              <a:buNone/>
            </a:pPr>
            <a:endParaRPr/>
          </a:p>
          <a:p>
            <a:pPr marL="0" lvl="0" indent="0" algn="l" rtl="0">
              <a:spcBef>
                <a:spcPts val="0"/>
              </a:spcBef>
              <a:spcAft>
                <a:spcPts val="0"/>
              </a:spcAft>
              <a:buNone/>
            </a:pPr>
            <a:r>
              <a:rPr lang="en-US"/>
              <a:t>Often requests for information are accompanied with gag orders, preventing the users whose data is being collected from being notified at all for six months or more.</a:t>
            </a:r>
            <a:endParaRPr/>
          </a:p>
          <a:p>
            <a:pPr marL="0" lvl="0" indent="0" algn="l" rtl="0">
              <a:spcBef>
                <a:spcPts val="0"/>
              </a:spcBef>
              <a:spcAft>
                <a:spcPts val="0"/>
              </a:spcAft>
              <a:buNone/>
            </a:pPr>
            <a:endParaRPr/>
          </a:p>
          <a:p>
            <a:pPr marL="0" lvl="0" indent="0" algn="l" rtl="0">
              <a:spcBef>
                <a:spcPts val="0"/>
              </a:spcBef>
              <a:spcAft>
                <a:spcPts val="0"/>
              </a:spcAft>
              <a:buNone/>
            </a:pPr>
            <a:r>
              <a:rPr lang="en-US"/>
              <a:t>Even if the data is protected from subpoena or legal forms of seizure, many of the companies that handle our data are advertisers, and make the data available for sale for advertisers.</a:t>
            </a:r>
            <a:endParaRPr/>
          </a:p>
          <a:p>
            <a:pPr marL="0" lvl="0" indent="0" algn="l" rtl="0">
              <a:spcBef>
                <a:spcPts val="0"/>
              </a:spcBef>
              <a:spcAft>
                <a:spcPts val="0"/>
              </a:spcAft>
              <a:buNone/>
            </a:pPr>
            <a:r>
              <a:rPr lang="en-US"/>
              <a:t>There’s no way to both make the data available for sale without making it easily accessible to government access.</a:t>
            </a:r>
            <a:endParaRPr/>
          </a:p>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ec80893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27ec80893a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we want to protect our messages from surveillance, we need to look at how we send our messages.</a:t>
            </a:r>
            <a:endParaRPr/>
          </a:p>
          <a:p>
            <a:pPr marL="0" lvl="0" indent="0" algn="l" rtl="0">
              <a:spcBef>
                <a:spcPts val="0"/>
              </a:spcBef>
              <a:spcAft>
                <a:spcPts val="0"/>
              </a:spcAft>
              <a:buNone/>
            </a:pPr>
            <a:endParaRPr/>
          </a:p>
          <a:p>
            <a:pPr marL="0" lvl="0" indent="0" algn="l" rtl="0">
              <a:spcBef>
                <a:spcPts val="0"/>
              </a:spcBef>
              <a:spcAft>
                <a:spcPts val="0"/>
              </a:spcAft>
              <a:buNone/>
            </a:pPr>
            <a:r>
              <a:rPr lang="en-US"/>
              <a:t>SMS messages, heavily popular in the United States, are not very secure. All carriers will store messages that are sent and received (sender and receiver, time), and many will store the text of the messages for some period of time.</a:t>
            </a:r>
            <a:endParaRPr/>
          </a:p>
          <a:p>
            <a:pPr marL="0" lvl="0" indent="0" algn="l" rtl="0">
              <a:spcBef>
                <a:spcPts val="0"/>
              </a:spcBef>
              <a:spcAft>
                <a:spcPts val="0"/>
              </a:spcAft>
              <a:buNone/>
            </a:pPr>
            <a:r>
              <a:rPr lang="en-US"/>
              <a:t>Beyond that, SMS messages are just fairly easy to intercept. Criminals can do, law enforcement can do it - your texts over SMS just aren’t very safe.</a:t>
            </a:r>
            <a:endParaRPr/>
          </a:p>
          <a:p>
            <a:pPr marL="0" lvl="0" indent="0" algn="l" rtl="0">
              <a:spcBef>
                <a:spcPts val="0"/>
              </a:spcBef>
              <a:spcAft>
                <a:spcPts val="0"/>
              </a:spcAft>
              <a:buNone/>
            </a:pPr>
            <a:endParaRPr/>
          </a:p>
          <a:p>
            <a:pPr marL="0" lvl="0" indent="0" algn="l" rtl="0">
              <a:spcBef>
                <a:spcPts val="0"/>
              </a:spcBef>
              <a:spcAft>
                <a:spcPts val="0"/>
              </a:spcAft>
              <a:buNone/>
            </a:pPr>
            <a:r>
              <a:rPr lang="en-US"/>
              <a:t>This puts them within easy reach of the government. And, as we saw with the NSA’s large scale collection of text messages (textbook), the government is very willing to collect text messages.</a:t>
            </a:r>
            <a:endParaRPr/>
          </a:p>
        </p:txBody>
      </p:sp>
      <p:sp>
        <p:nvSpPr>
          <p:cNvPr id="110" name="Google Shape;110;g27ec80893a6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a:t>
            </a:fld>
            <a:endParaRPr lang="en-US" dirty="0"/>
          </a:p>
        </p:txBody>
      </p:sp>
    </p:spTree>
    <p:extLst>
      <p:ext uri="{BB962C8B-B14F-4D97-AF65-F5344CB8AC3E}">
        <p14:creationId xmlns:p14="http://schemas.microsoft.com/office/powerpoint/2010/main" val="540089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ec80893a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27ec80893a6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I’ve talked about SMS, but I hear many of you saying “I use an iPhone, and most of the people I text with do too”. Well, I’ve got good news for you!</a:t>
            </a:r>
            <a:endParaRPr/>
          </a:p>
          <a:p>
            <a:pPr marL="0" lvl="0" indent="0" algn="l" rtl="0">
              <a:spcBef>
                <a:spcPts val="0"/>
              </a:spcBef>
              <a:spcAft>
                <a:spcPts val="0"/>
              </a:spcAft>
              <a:buNone/>
            </a:pPr>
            <a:r>
              <a:rPr lang="en-US"/>
              <a:t>iMessage almost offers complete end-to-end encryption for all the messages you send. Any time you see a blue bubble, your message should be encrypted.</a:t>
            </a:r>
            <a:endParaRPr/>
          </a:p>
          <a:p>
            <a:pPr marL="0" lvl="0" indent="0" algn="l" rtl="0">
              <a:spcBef>
                <a:spcPts val="0"/>
              </a:spcBef>
              <a:spcAft>
                <a:spcPts val="0"/>
              </a:spcAft>
              <a:buNone/>
            </a:pPr>
            <a:endParaRPr/>
          </a:p>
          <a:p>
            <a:pPr marL="0" lvl="0" indent="0" algn="l" rtl="0">
              <a:spcBef>
                <a:spcPts val="0"/>
              </a:spcBef>
              <a:spcAft>
                <a:spcPts val="0"/>
              </a:spcAft>
              <a:buNone/>
            </a:pPr>
            <a:r>
              <a:rPr lang="en-US"/>
              <a:t>The bad news is, there isn’t complete protection here. Because Apple does not make iMessage available to Android, anyone who has Android has to either invest a significant amount of work into being able to use it on Android, or their conversations will use plain old SMS. </a:t>
            </a:r>
            <a:endParaRPr/>
          </a:p>
          <a:p>
            <a:pPr marL="0" lvl="0" indent="0" algn="l" rtl="0">
              <a:spcBef>
                <a:spcPts val="0"/>
              </a:spcBef>
              <a:spcAft>
                <a:spcPts val="0"/>
              </a:spcAft>
              <a:buNone/>
            </a:pPr>
            <a:endParaRPr/>
          </a:p>
          <a:p>
            <a:pPr marL="0" lvl="0" indent="0" algn="l" rtl="0">
              <a:spcBef>
                <a:spcPts val="0"/>
              </a:spcBef>
              <a:spcAft>
                <a:spcPts val="0"/>
              </a:spcAft>
              <a:buNone/>
            </a:pPr>
            <a:r>
              <a:rPr lang="en-US"/>
              <a:t>Even more bad news: Your iMessage chats aren’t actually encrypted by default. If you have iCloud available, your message history is backed up with a key to it, making it available to the government.</a:t>
            </a:r>
            <a:endParaRPr/>
          </a:p>
        </p:txBody>
      </p:sp>
      <p:sp>
        <p:nvSpPr>
          <p:cNvPr id="121" name="Google Shape;121;g27ec80893a6_1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ec80893a6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7ec80893a6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Well, so iMessage didn’t work. But there are other popular end-to-end encrypted messaging options out there.</a:t>
            </a:r>
            <a:endParaRPr/>
          </a:p>
          <a:p>
            <a:pPr marL="0" lvl="0" indent="0" algn="l" rtl="0">
              <a:spcBef>
                <a:spcPts val="0"/>
              </a:spcBef>
              <a:spcAft>
                <a:spcPts val="0"/>
              </a:spcAft>
              <a:buNone/>
            </a:pPr>
            <a:r>
              <a:rPr lang="en-US"/>
              <a:t>WhatsApp sells itself as an encrypted messenger, and other products owned by Meta, such as Facebook Messenger and Instagram also allow encrypted messaging.</a:t>
            </a:r>
            <a:endParaRPr/>
          </a:p>
          <a:p>
            <a:pPr marL="0" lvl="0" indent="0" algn="l" rtl="0">
              <a:spcBef>
                <a:spcPts val="0"/>
              </a:spcBef>
              <a:spcAft>
                <a:spcPts val="0"/>
              </a:spcAft>
              <a:buNone/>
            </a:pPr>
            <a:r>
              <a:rPr lang="en-US"/>
              <a:t>These are three of the top four most popular instant messaging services in the United States. We just covered the last one</a:t>
            </a:r>
            <a:endParaRPr/>
          </a:p>
          <a:p>
            <a:pPr marL="0" lvl="0" indent="0" algn="l" rtl="0">
              <a:spcBef>
                <a:spcPts val="0"/>
              </a:spcBef>
              <a:spcAft>
                <a:spcPts val="0"/>
              </a:spcAft>
              <a:buNone/>
            </a:pPr>
            <a:endParaRPr/>
          </a:p>
          <a:p>
            <a:pPr marL="0" lvl="0" indent="0" algn="l" rtl="0">
              <a:spcBef>
                <a:spcPts val="0"/>
              </a:spcBef>
              <a:spcAft>
                <a:spcPts val="0"/>
              </a:spcAft>
              <a:buNone/>
            </a:pPr>
            <a:r>
              <a:rPr lang="en-US"/>
              <a:t>Unfortunately, Facebook Messenger and Instagram require explicitly setting up a chat to utilize end-to-end encryption. Since encryption isn’t the top of our priorities all the time, this is easy to miss, but it still provides an excellent option for private messaging.</a:t>
            </a:r>
            <a:endParaRPr/>
          </a:p>
          <a:p>
            <a:pPr marL="0" lvl="0" indent="0" algn="l" rtl="0">
              <a:spcBef>
                <a:spcPts val="0"/>
              </a:spcBef>
              <a:spcAft>
                <a:spcPts val="0"/>
              </a:spcAft>
              <a:buNone/>
            </a:pPr>
            <a:r>
              <a:rPr lang="en-US"/>
              <a:t>The extent to which your messages are private also has limits - any content that is flagged for moderation will be sent to moderators unencrypted.</a:t>
            </a:r>
            <a:endParaRPr/>
          </a:p>
          <a:p>
            <a:pPr marL="0" lvl="0" indent="0" algn="l" rtl="0">
              <a:spcBef>
                <a:spcPts val="0"/>
              </a:spcBef>
              <a:spcAft>
                <a:spcPts val="0"/>
              </a:spcAft>
              <a:buNone/>
            </a:pPr>
            <a:endParaRPr/>
          </a:p>
          <a:p>
            <a:pPr marL="0" lvl="0" indent="0" algn="l" rtl="0">
              <a:spcBef>
                <a:spcPts val="0"/>
              </a:spcBef>
              <a:spcAft>
                <a:spcPts val="0"/>
              </a:spcAft>
              <a:buNone/>
            </a:pPr>
            <a:r>
              <a:rPr lang="en-US"/>
              <a:t>However, for all these limits, Whatsapp, and to a lesser extent other Meta products do provide relatively easy access to end-to-end encrypted messaging.</a:t>
            </a:r>
            <a:endParaRPr/>
          </a:p>
        </p:txBody>
      </p:sp>
      <p:sp>
        <p:nvSpPr>
          <p:cNvPr id="133" name="Google Shape;133;g27ec80893a6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7ec80893a6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7ec80893a6_1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these limitations worry you, or if you find yourself thinking about privacy every day, there is an option.</a:t>
            </a:r>
            <a:endParaRPr/>
          </a:p>
          <a:p>
            <a:pPr marL="0" lvl="0" indent="0" algn="l" rtl="0">
              <a:spcBef>
                <a:spcPts val="0"/>
              </a:spcBef>
              <a:spcAft>
                <a:spcPts val="0"/>
              </a:spcAft>
              <a:buNone/>
            </a:pPr>
            <a:r>
              <a:rPr lang="en-US"/>
              <a:t>Signal, a non-profit encrypted messaging app, provides end-to-end encryption without the limitations we’ve previously discussed. Everything you do in the app is encrypted, and stored locally - about as safe as it can be.</a:t>
            </a:r>
            <a:endParaRPr/>
          </a:p>
          <a:p>
            <a:pPr marL="0" lvl="0" indent="0" algn="l" rtl="0">
              <a:spcBef>
                <a:spcPts val="0"/>
              </a:spcBef>
              <a:spcAft>
                <a:spcPts val="0"/>
              </a:spcAft>
              <a:buNone/>
            </a:pPr>
            <a:r>
              <a:rPr lang="en-US"/>
              <a:t>The user data Signal can provide the government is scant, just the time you registered and the last time you connected to the service.</a:t>
            </a:r>
            <a:endParaRPr/>
          </a:p>
          <a:p>
            <a:pPr marL="0" lvl="0" indent="0" algn="l" rtl="0">
              <a:spcBef>
                <a:spcPts val="0"/>
              </a:spcBef>
              <a:spcAft>
                <a:spcPts val="0"/>
              </a:spcAft>
              <a:buNone/>
            </a:pPr>
            <a:r>
              <a:rPr lang="en-US"/>
              <a:t>The protocol Signal built and uses is the same one adopted by all the encrypted messaging we’ve talked about so far, and more beyond that.</a:t>
            </a:r>
            <a:br>
              <a:rPr lang="en-US"/>
            </a:br>
            <a:r>
              <a:rPr lang="en-US"/>
              <a:t>If you are truly intent on keeping your messages private, Signal provides you the best tools to do so.</a:t>
            </a:r>
            <a:endParaRPr/>
          </a:p>
        </p:txBody>
      </p:sp>
      <p:sp>
        <p:nvSpPr>
          <p:cNvPr id="145" name="Google Shape;145;g27ec80893a6_1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7ec80893a6_1_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27ec80893a6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CECF1"/>
                </a:solidFill>
                <a:effectLst/>
                <a:latin typeface="Söhne"/>
              </a:rPr>
              <a:t>Quantum computers/computing raise and its potential to break current encryption methods raises privacy concerns. Therefore, our society should start placing more emphasis on preparing for quantum computer cryptography. </a:t>
            </a:r>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3532722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these points while talking about quantum computers breaking encryption]</a:t>
            </a:r>
          </a:p>
          <a:p>
            <a:r>
              <a:rPr lang="en-US" b="0" dirty="0"/>
              <a:t>- The speed to break RSA directly relies on the number of qubits in the QC [2]</a:t>
            </a:r>
          </a:p>
          <a:p>
            <a:r>
              <a:rPr lang="en-US" b="0" dirty="0"/>
              <a:t>- A 20 million qubit QC can break RSA 2048 in 8 hours [2]</a:t>
            </a:r>
          </a:p>
          <a:p>
            <a:r>
              <a:rPr lang="en-US" b="1" dirty="0"/>
              <a:t>[Share these points while talking about RSA encryption]</a:t>
            </a:r>
            <a:endParaRPr lang="en-US" b="0" dirty="0"/>
          </a:p>
          <a:p>
            <a:r>
              <a:rPr lang="en-US" b="0" dirty="0"/>
              <a:t>- RSA encryption is based off the idea that factoring a composite number is time consuming and computationally expensive</a:t>
            </a:r>
          </a:p>
          <a:p>
            <a:r>
              <a:rPr lang="en-US" b="0" dirty="0"/>
              <a:t>    - Use a public key to encrypt messages that only a unique private key can decrypt [1]</a:t>
            </a:r>
          </a:p>
          <a:p>
            <a:r>
              <a:rPr lang="en-US" b="0" dirty="0"/>
              <a:t>    - Standard RSA encryption uses 2048-bit key pairs to generate the composite number (a 2048-bit number can be 617 digits long) [1]</a:t>
            </a:r>
          </a:p>
          <a:p>
            <a:r>
              <a:rPr lang="en-US" b="0" dirty="0"/>
              <a:t>    - Even using the best algorithm (Shor’s algorithm) would take the best supercomputer more than a million years to break the encryption</a:t>
            </a:r>
            <a:r>
              <a:rPr lang="en-US" b="1" dirty="0"/>
              <a:t> </a:t>
            </a:r>
            <a:r>
              <a:rPr lang="en-US" b="0" dirty="0"/>
              <a:t>(would probably take longer as Shor’s algorithm must make an educated guess first) [1]</a:t>
            </a:r>
          </a:p>
          <a:p>
            <a:r>
              <a:rPr lang="en-US" b="1" dirty="0"/>
              <a:t>[Picture and last bullet point]</a:t>
            </a:r>
            <a:endParaRPr lang="en-US" b="0" dirty="0"/>
          </a:p>
          <a:p>
            <a:r>
              <a:rPr lang="en-US" b="0" dirty="0"/>
              <a:t>- Image shows the development of IBM’s QC [3]</a:t>
            </a:r>
          </a:p>
          <a:p>
            <a:r>
              <a:rPr lang="en-US" b="0" dirty="0"/>
              <a:t>- As the year’s continue IBM expects the number of qubits to exponentially increase [2]</a:t>
            </a:r>
          </a:p>
          <a:p>
            <a:r>
              <a:rPr lang="en-US" b="0" dirty="0"/>
              <a:t>- Rough estimate that QC will achieve the required qubits in 2030 (expectations range from 5-15 years)</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0379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[Harvest Now, Decrypt Later]</a:t>
            </a:r>
            <a:endParaRPr lang="en-US" b="0" dirty="0"/>
          </a:p>
          <a:p>
            <a:r>
              <a:rPr lang="en-US" b="0" dirty="0"/>
              <a:t>- HNDL is when people acquire encrypted data and store it with hopes that quantum computers can break the encryption later in the future [4]</a:t>
            </a:r>
          </a:p>
          <a:p>
            <a:r>
              <a:rPr lang="en-US" b="0" dirty="0"/>
              <a:t>- The data inside could still be valuable when quantum decryption arrives</a:t>
            </a:r>
          </a:p>
          <a:p>
            <a:r>
              <a:rPr lang="en-US" b="1" dirty="0"/>
              <a:t>[Data created each year]</a:t>
            </a:r>
          </a:p>
          <a:p>
            <a:r>
              <a:rPr lang="en-US" b="0" dirty="0"/>
              <a:t>- Picture emphasizes the massive amount of data on the internet</a:t>
            </a:r>
          </a:p>
          <a:p>
            <a:r>
              <a:rPr lang="en-US" b="0" dirty="0"/>
              <a:t>- Type of data created each year includes: [5]</a:t>
            </a:r>
          </a:p>
          <a:p>
            <a:r>
              <a:rPr lang="en-US" b="0" dirty="0"/>
              <a:t>    - Emails</a:t>
            </a:r>
          </a:p>
          <a:p>
            <a:r>
              <a:rPr lang="en-US" b="0" dirty="0"/>
              <a:t>    - Purchases</a:t>
            </a:r>
          </a:p>
          <a:p>
            <a:r>
              <a:rPr lang="en-US" b="0" dirty="0"/>
              <a:t>    - Texts</a:t>
            </a:r>
          </a:p>
          <a:p>
            <a:r>
              <a:rPr lang="en-US" b="0" dirty="0"/>
              <a:t>    - Search Engines</a:t>
            </a:r>
          </a:p>
          <a:p>
            <a:r>
              <a:rPr lang="en-US" b="1" dirty="0"/>
              <a:t>    </a:t>
            </a:r>
            <a:r>
              <a:rPr lang="en-US" b="0" dirty="0"/>
              <a:t>- Social Media Posts</a:t>
            </a:r>
          </a:p>
          <a:p>
            <a:r>
              <a:rPr lang="en-US" b="0" dirty="0"/>
              <a:t>- All these types of data are vulnerable to harvest now, decrypt later without post-quantum encryption</a:t>
            </a:r>
          </a:p>
          <a:p>
            <a:r>
              <a:rPr lang="en-US" b="0" dirty="0"/>
              <a:t>- All these types of data could leak personal information</a:t>
            </a:r>
          </a:p>
          <a:p>
            <a:r>
              <a:rPr lang="en-US" b="1" dirty="0"/>
              <a:t>[Preparedness]</a:t>
            </a:r>
          </a:p>
          <a:p>
            <a:r>
              <a:rPr lang="en-US" b="0" dirty="0"/>
              <a:t>- Data was collected through a survey with 400 IT professionals [6]</a:t>
            </a:r>
          </a:p>
          <a:p>
            <a:r>
              <a:rPr lang="en-US" b="0" dirty="0"/>
              <a:t>- 28.6% of US companies do not even know if they are at risk from HNDL [6]</a:t>
            </a:r>
          </a:p>
          <a:p>
            <a:endParaRPr lang="en-US" b="0" dirty="0"/>
          </a:p>
          <a:p>
            <a:r>
              <a:rPr lang="en-US" b="0" dirty="0"/>
              <a:t>- Lack of preparedness highlights a need to place more emphasis on the dangers of QC decryption and that action needs to begin now so companies can prepare for when QC decryption is completed in the next 5-10 years</a:t>
            </a:r>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2312437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any of the bullet points]</a:t>
            </a:r>
          </a:p>
          <a:p>
            <a:r>
              <a:rPr lang="en-US" b="0" dirty="0"/>
              <a:t>- Identity theft: fraudulent acquisition of personal information for financial gain [8]</a:t>
            </a:r>
          </a:p>
          <a:p>
            <a:r>
              <a:rPr lang="en-US" b="0" dirty="0"/>
              <a:t>    - Open fraudulent lines of credit</a:t>
            </a:r>
          </a:p>
          <a:p>
            <a:r>
              <a:rPr lang="en-US" b="0" dirty="0"/>
              <a:t>    - Steal tax refunds</a:t>
            </a:r>
          </a:p>
          <a:p>
            <a:r>
              <a:rPr lang="en-US" b="0" dirty="0"/>
              <a:t>    - Receive medical care through your name</a:t>
            </a:r>
          </a:p>
          <a:p>
            <a:r>
              <a:rPr lang="en-US" b="1" dirty="0"/>
              <a:t>[Data breaches]</a:t>
            </a:r>
            <a:endParaRPr lang="en-US" b="0" dirty="0"/>
          </a:p>
          <a:p>
            <a:r>
              <a:rPr lang="en-US" b="0" dirty="0"/>
              <a:t>- Personal information can be stored whenever you make an account for an online service [9]</a:t>
            </a:r>
          </a:p>
          <a:p>
            <a:r>
              <a:rPr lang="en-US" b="0" dirty="0"/>
              <a:t>    - Ecommerce</a:t>
            </a:r>
          </a:p>
          <a:p>
            <a:r>
              <a:rPr lang="en-US" b="0" dirty="0"/>
              <a:t>    - Medical services</a:t>
            </a:r>
          </a:p>
          <a:p>
            <a:r>
              <a:rPr lang="en-US" b="0" dirty="0"/>
              <a:t>    - Financial services</a:t>
            </a:r>
          </a:p>
          <a:p>
            <a:r>
              <a:rPr lang="en-US" b="0" dirty="0"/>
              <a:t>- All these accounts can lead to information like name, passwords, date of birth, SSN, and credit card info being stolen [8]</a:t>
            </a:r>
          </a:p>
          <a:p>
            <a:endParaRPr lang="en-US" b="0" dirty="0"/>
          </a:p>
          <a:p>
            <a:r>
              <a:rPr lang="en-US" b="0" dirty="0"/>
              <a:t>- Once again underscores the importance of investing in cybersecurity and preparing for QC as so we can prevent data breaches and identity theft</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460948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[Quantum Computing Cybersecurity Preparedness Act]</a:t>
            </a:r>
            <a:endParaRPr lang="en-US" b="0" dirty="0"/>
          </a:p>
          <a:p>
            <a:r>
              <a:rPr lang="en-US" b="0" dirty="0"/>
              <a:t>- Mandates that all government agencies must develop a strategy to deal with post-quantum cryptography by May 2023 and then implement these plans [10]</a:t>
            </a:r>
          </a:p>
          <a:p>
            <a:r>
              <a:rPr lang="en-US" b="0" dirty="0"/>
              <a:t>- Highlights the threat that governments see in QC</a:t>
            </a:r>
          </a:p>
          <a:p>
            <a:r>
              <a:rPr lang="en-US" b="0" dirty="0"/>
              <a:t>- Government understands that QC cryptography is a grave threat to even government level encryption</a:t>
            </a:r>
          </a:p>
          <a:p>
            <a:r>
              <a:rPr lang="en-US" b="1" dirty="0"/>
              <a:t>[Funding]</a:t>
            </a:r>
            <a:endParaRPr lang="en-US" b="0" dirty="0"/>
          </a:p>
          <a:p>
            <a:r>
              <a:rPr lang="en-US" b="0" dirty="0"/>
              <a:t>- Government is allocating these funds to agencies like the Department of Defense (DoD) and Cybersecurity and Infrastructure Agency (CISA) [11]</a:t>
            </a:r>
          </a:p>
          <a:p>
            <a:r>
              <a:rPr lang="en-US" b="0" dirty="0"/>
              <a:t>- Funds are primarily for modernizing security protocols and researching cryptography [11]</a:t>
            </a:r>
          </a:p>
          <a:p>
            <a:r>
              <a:rPr lang="en-US" b="0" dirty="0"/>
              <a:t>- Government agencies are encouraged to work alongside the private sector to find solutions [11]</a:t>
            </a:r>
          </a:p>
          <a:p>
            <a:r>
              <a:rPr lang="en-US" b="1" dirty="0"/>
              <a:t>[Quantum-Proof Algorithms]</a:t>
            </a:r>
          </a:p>
          <a:p>
            <a:r>
              <a:rPr lang="en-US" b="0" dirty="0"/>
              <a:t>- NIST = National Institute of Standards and Technology [12]</a:t>
            </a:r>
          </a:p>
          <a:p>
            <a:r>
              <a:rPr lang="en-US" b="0" dirty="0"/>
              <a:t>- Had developers submit candidate quantum-proof algorithms in 2016 and selected 4 to become the new standard [12]</a:t>
            </a:r>
          </a:p>
          <a:p>
            <a:r>
              <a:rPr lang="en-US" b="0" dirty="0"/>
              <a:t>- Under review until 2024 [12]</a:t>
            </a:r>
          </a:p>
          <a:p>
            <a:r>
              <a:rPr lang="en-US" b="1" dirty="0"/>
              <a:t>[Picture]</a:t>
            </a:r>
          </a:p>
          <a:p>
            <a:r>
              <a:rPr lang="en-US" b="0" dirty="0"/>
              <a:t>- Continues to show how the world recognizes the increasing threat of cyberattacks</a:t>
            </a:r>
          </a:p>
          <a:p>
            <a:endParaRPr lang="en-US" b="0" dirty="0"/>
          </a:p>
          <a:p>
            <a:r>
              <a:rPr lang="en-US" b="0" dirty="0"/>
              <a:t>- The importance the government places on addressing QC cryptography highlights the importance of tackling the problem especially when we have the solutions to deal with it</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355209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Review before debate in case anyone unsure of something in reading.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TODO: Image source?</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Look at ACM </a:t>
            </a:r>
            <a:r>
              <a:rPr lang="en-US" dirty="0" err="1">
                <a:latin typeface="Arial" charset="0"/>
                <a:ea typeface="ＭＳ Ｐゴシック" charset="-128"/>
                <a:cs typeface="ＭＳ Ｐゴシック" charset="-128"/>
              </a:rPr>
              <a:t>TechNews</a:t>
            </a:r>
            <a:r>
              <a:rPr lang="en-US" dirty="0">
                <a:latin typeface="Arial" charset="0"/>
                <a:ea typeface="ＭＳ Ｐゴシック" charset="-128"/>
                <a:cs typeface="ＭＳ Ｐゴシック" charset="-128"/>
              </a:rPr>
              <a:t> if time</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small businesses do not invest in cybersecurity]</a:t>
            </a:r>
          </a:p>
          <a:p>
            <a:r>
              <a:rPr lang="en-US" b="0" dirty="0"/>
              <a:t>- Cost: businesses choose to rely on free cybersecurity services because they want to increase and focus on profits [14]</a:t>
            </a:r>
          </a:p>
          <a:p>
            <a:r>
              <a:rPr lang="en-US" b="0" dirty="0"/>
              <a:t>- Importance: many small businesses believe that they will not be targeted by cyberattacks because they have smaller amounts of data and believe it is not important data [14]</a:t>
            </a:r>
          </a:p>
          <a:p>
            <a:r>
              <a:rPr lang="en-US" b="0" dirty="0"/>
              <a:t>- Awareness: some small businesses do not have the training to assess what data is vulnerable and when they need cybersecurity [14]</a:t>
            </a:r>
          </a:p>
          <a:p>
            <a:r>
              <a:rPr lang="en-US" b="0" dirty="0"/>
              <a:t>- (Refer to picture)</a:t>
            </a:r>
          </a:p>
          <a:p>
            <a:r>
              <a:rPr lang="en-US" b="1" dirty="0"/>
              <a:t>[Cost of cybersecurity]</a:t>
            </a:r>
            <a:endParaRPr lang="en-US" b="0" dirty="0"/>
          </a:p>
          <a:p>
            <a:r>
              <a:rPr lang="en-US" b="0" dirty="0"/>
              <a:t>- Due to the cost of premium, higher-quality cybersecurity services, some small businesses opt to tolerate cyberattack damages and believe that paying fees from attacks is cheaper than cybersecurity [15]</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16218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finishing all bullet points]</a:t>
            </a:r>
            <a:endParaRPr lang="en-US" b="0" dirty="0"/>
          </a:p>
          <a:p>
            <a:r>
              <a:rPr lang="en-US" b="0" dirty="0"/>
              <a:t>- The idea that small businesses are rarely targeted by data breaches is a myth [16]</a:t>
            </a:r>
          </a:p>
          <a:p>
            <a:r>
              <a:rPr lang="en-US" b="0" dirty="0"/>
              <a:t>    - Valuable information can still be found</a:t>
            </a:r>
          </a:p>
          <a:p>
            <a:r>
              <a:rPr lang="en-US" b="0" dirty="0"/>
              <a:t>    - Criminals are incentivized to attack smaller businesses because they know they typically have bad security [16]</a:t>
            </a:r>
          </a:p>
          <a:p>
            <a:r>
              <a:rPr lang="en-US" b="0" dirty="0"/>
              <a:t>- Small businesses cannot afford a cyberattack and cannot hope to be to afford attack fees rather than paying for cybersecurity</a:t>
            </a:r>
          </a:p>
          <a:p>
            <a:r>
              <a:rPr lang="en-US" b="0" dirty="0"/>
              <a:t>- Small businesses not only have to deal with data losses and financial losses but also brand reputation which will influence profits in the future</a:t>
            </a:r>
          </a:p>
          <a:p>
            <a:r>
              <a:rPr lang="en-US" b="0" dirty="0"/>
              <a:t>- From the picture – small businesses should expect to deal with the highest cost after a data breach in America [17]</a:t>
            </a:r>
          </a:p>
          <a:p>
            <a:endParaRPr lang="en-US" b="0" dirty="0"/>
          </a:p>
          <a:p>
            <a:r>
              <a:rPr lang="en-US" b="0" dirty="0"/>
              <a:t>- All this data shows that companies should emphasize modernizing their cybersecurity and that tolerating attacks is not an alternative</a:t>
            </a:r>
            <a:endParaRPr lang="en-US" b="1" dirty="0"/>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3482552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128"/>
                <a:cs typeface="ＭＳ Ｐゴシック" charset="-128"/>
              </a:rPr>
              <a:t>Look at ACM </a:t>
            </a:r>
            <a:r>
              <a:rPr lang="en-US" dirty="0" err="1">
                <a:latin typeface="Arial" charset="0"/>
                <a:ea typeface="ＭＳ Ｐゴシック" charset="-128"/>
                <a:cs typeface="ＭＳ Ｐゴシック" charset="-128"/>
              </a:rPr>
              <a:t>TechNews</a:t>
            </a:r>
            <a:r>
              <a:rPr lang="en-US" dirty="0">
                <a:latin typeface="Arial" charset="0"/>
                <a:ea typeface="ＭＳ Ｐゴシック" charset="-128"/>
                <a:cs typeface="ＭＳ Ｐゴシック" charset="-128"/>
              </a:rPr>
              <a:t> if time</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Let’s debate!</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“National ban on facial recognition surveillance for law enforcement”</a:t>
            </a:r>
            <a:r>
              <a:rPr lang="en-US" baseline="0" dirty="0"/>
              <a:t> Debate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If in class: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dirty="0"/>
              <a:t>Stand up when speaking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30 second limit (elect a timekeeper)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If Remote: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 “(YES)” or “(NO)” to the end of your name in Zoom to show your side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Previous: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Should law require you to use an official ID for Internet access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National ID or Not</a:t>
            </a:r>
            <a:r>
              <a:rPr lang="en-US" baseline="0" dirty="0"/>
              <a:t> Debate</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351237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if we have time.</a:t>
            </a:r>
          </a:p>
          <a:p>
            <a:endParaRPr lang="en-US" dirty="0"/>
          </a:p>
          <a:p>
            <a:pPr marL="228600" indent="-228600">
              <a:buAutoNum type="arabicPeriod"/>
            </a:pPr>
            <a:r>
              <a:rPr lang="en-US" dirty="0"/>
              <a:t>Information Collection</a:t>
            </a:r>
          </a:p>
          <a:p>
            <a:pPr marL="228600" indent="-228600">
              <a:buAutoNum type="arabicPeriod"/>
            </a:pPr>
            <a:r>
              <a:rPr lang="en-US" dirty="0"/>
              <a:t>Information Processing</a:t>
            </a:r>
          </a:p>
          <a:p>
            <a:pPr marL="228600" indent="-228600">
              <a:buAutoNum type="arabicPeriod"/>
            </a:pPr>
            <a:r>
              <a:rPr lang="en-US" dirty="0"/>
              <a:t>Information Dissemination</a:t>
            </a:r>
          </a:p>
          <a:p>
            <a:pPr marL="228600" indent="-228600">
              <a:buAutoNum type="arabicPeriod"/>
            </a:pPr>
            <a:r>
              <a:rPr lang="en-US" dirty="0"/>
              <a:t>Invasion</a:t>
            </a:r>
          </a:p>
        </p:txBody>
      </p:sp>
      <p:sp>
        <p:nvSpPr>
          <p:cNvPr id="4" name="Slide Number Placeholder 3"/>
          <p:cNvSpPr>
            <a:spLocks noGrp="1"/>
          </p:cNvSpPr>
          <p:nvPr>
            <p:ph type="sldNum" sz="quarter" idx="5"/>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2690245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Movie group</a:t>
            </a:r>
            <a:r>
              <a:rPr lang="en-US" baseline="0" dirty="0"/>
              <a:t> project:</a:t>
            </a:r>
            <a:br>
              <a:rPr lang="en-US" baseline="0" dirty="0"/>
            </a:br>
            <a:r>
              <a:rPr lang="en-US" dirty="0"/>
              <a:t>List of computing technologies portrayed in movie on website</a:t>
            </a:r>
            <a:br>
              <a:rPr lang="en-US" dirty="0"/>
            </a:br>
            <a:r>
              <a:rPr lang="en-US" dirty="0"/>
              <a:t>Categorize computing technologies as existing, future, emerging, impossible or plausible with rationale</a:t>
            </a:r>
            <a:br>
              <a:rPr lang="en-US" dirty="0"/>
            </a:br>
            <a:r>
              <a:rPr lang="en-US" dirty="0"/>
              <a:t>Analyze movie for all topics covered to date</a:t>
            </a:r>
            <a:endParaRPr lang="en-US" baseline="0"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74683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42452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2023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7YvAYIJSSZ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www.jstor.org/stable/j.ctv25250j5.6" TargetMode="External"/><Relationship Id="rId3" Type="http://schemas.openxmlformats.org/officeDocument/2006/relationships/hyperlink" Target="https://doi.org/10.1016/j.sbspro.2012.06.032" TargetMode="External"/><Relationship Id="rId7" Type="http://schemas.openxmlformats.org/officeDocument/2006/relationships/hyperlink" Target="http://www.jstor.org/stable/j.ctv25250j5.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ieeexplore.ieee.org/stamp/stamp.jsp?tp=&amp;arnumber=6939627" TargetMode="External"/><Relationship Id="rId5" Type="http://schemas.openxmlformats.org/officeDocument/2006/relationships/hyperlink" Target="https://doi.org/10.2307/j.ctv2ks6v2p.7" TargetMode="External"/><Relationship Id="rId4" Type="http://schemas.openxmlformats.org/officeDocument/2006/relationships/hyperlink" Target="https://correction-careers.com/wp-content/uploads/2023/04/Digital_Footprint_Pros_Cons_and_Future-1.pdf" TargetMode="External"/><Relationship Id="rId9" Type="http://schemas.openxmlformats.org/officeDocument/2006/relationships/hyperlink" Target="http://www.jstor.org/stable/resrep2530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hyperlink" Target="https://commons.wikimedia.org/wiki/File:IMessage_logo.svg" TargetMode="External"/><Relationship Id="rId3" Type="http://schemas.openxmlformats.org/officeDocument/2006/relationships/hyperlink" Target="https://www.theguardian.com/technology/2022/apr/04/us-law-enforcement-agencies-access-your-data-apple-meta" TargetMode="External"/><Relationship Id="rId7" Type="http://schemas.openxmlformats.org/officeDocument/2006/relationships/hyperlink" Target="https://www.howtogeek.com/709373/why-sms-text-messages-arent-private-or-secure/" TargetMode="External"/><Relationship Id="rId12" Type="http://schemas.openxmlformats.org/officeDocument/2006/relationships/hyperlink" Target="https://www.statista.com/statistics/1310687/us-top-messaging-services-by-ag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news.law.fordham.edu/jcfl/2016/06/02/cell-phone-forensics-powerful-tools-wielded-by-federal-investigators/" TargetMode="External"/><Relationship Id="rId11" Type="http://schemas.openxmlformats.org/officeDocument/2006/relationships/hyperlink" Target="https://www.howtogeek.com/710509/apples-imessage-is-secure...-unless-you-have-icloud-enabled/" TargetMode="External"/><Relationship Id="rId5" Type="http://schemas.openxmlformats.org/officeDocument/2006/relationships/hyperlink" Target="https://www.statista.com/statistics/185879/number-of-text-messages-in-the-united-states-since-2005/" TargetMode="External"/><Relationship Id="rId10" Type="http://schemas.openxmlformats.org/officeDocument/2006/relationships/hyperlink" Target="https://www.wired.com/story/how-to-use-imessage-android/" TargetMode="External"/><Relationship Id="rId4" Type="http://schemas.openxmlformats.org/officeDocument/2006/relationships/hyperlink" Target="https://www.brennancenter.org/our-work/analysis-opinion/government-cant-seize-your-digital-data-except-buying-it" TargetMode="External"/><Relationship Id="rId9" Type="http://schemas.openxmlformats.org/officeDocument/2006/relationships/hyperlink" Target="https://support.apple.com/guide/security/imessage-security-overview-secd9764312f/web"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ignal.org/bigbrother/eastern-virginia-grand-jury/" TargetMode="External"/><Relationship Id="rId3" Type="http://schemas.openxmlformats.org/officeDocument/2006/relationships/hyperlink" Target="https://www.theverge.com/23307995/facebook-messenger-end-to-end-encryption-how-to" TargetMode="External"/><Relationship Id="rId7" Type="http://schemas.openxmlformats.org/officeDocument/2006/relationships/hyperlink" Target="https://signal.org/#signal" TargetMode="External"/><Relationship Id="rId12" Type="http://schemas.openxmlformats.org/officeDocument/2006/relationships/hyperlink" Target="https://commons.wikimedia.org/wiki/File:Seal_of_the_FBI.sv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ommons.wikimedia.org/wiki/File:Signal-Logo.svg" TargetMode="External"/><Relationship Id="rId11" Type="http://schemas.openxmlformats.org/officeDocument/2006/relationships/hyperlink" Target="https://answers.microsoft.com/en-us/skype/forum/all/skype-insider-preview-private-conversations/01616ac9-2171-4151-b9a2-c77761c0fbf8" TargetMode="External"/><Relationship Id="rId5" Type="http://schemas.openxmlformats.org/officeDocument/2006/relationships/hyperlink" Target="https://www.propublica.org/article/how-facebook-undermines-privacy-protections-for-its-2-billion-whatsapp-users" TargetMode="External"/><Relationship Id="rId10" Type="http://schemas.openxmlformats.org/officeDocument/2006/relationships/hyperlink" Target="https://www.gstatic.com/messages/papers/messages_e2ee.pdf" TargetMode="External"/><Relationship Id="rId4" Type="http://schemas.openxmlformats.org/officeDocument/2006/relationships/hyperlink" Target="https://www.facebook.com/help/instagram/1165835007222763/" TargetMode="External"/><Relationship Id="rId9" Type="http://schemas.openxmlformats.org/officeDocument/2006/relationships/hyperlink" Target="https://signal.org/blog/whatsapp-complet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7</a:t>
            </a:r>
            <a:br>
              <a:rPr lang="en-US" dirty="0"/>
            </a:br>
            <a:r>
              <a:rPr lang="en-US" dirty="0"/>
              <a:t>Privacy and Government</a:t>
            </a:r>
          </a:p>
        </p:txBody>
      </p:sp>
      <p:grpSp>
        <p:nvGrpSpPr>
          <p:cNvPr id="7" name="Group 6">
            <a:extLst>
              <a:ext uri="{FF2B5EF4-FFF2-40B4-BE49-F238E27FC236}">
                <a16:creationId xmlns:a16="http://schemas.microsoft.com/office/drawing/2014/main" id="{0D5C35B0-BA60-649D-490B-8CBA0C7282C9}"/>
              </a:ext>
            </a:extLst>
          </p:cNvPr>
          <p:cNvGrpSpPr/>
          <p:nvPr/>
        </p:nvGrpSpPr>
        <p:grpSpPr>
          <a:xfrm>
            <a:off x="4136293" y="4653932"/>
            <a:ext cx="871414" cy="457200"/>
            <a:chOff x="4220972" y="4653932"/>
            <a:chExt cx="871414" cy="457200"/>
          </a:xfrm>
        </p:grpSpPr>
        <p:sp>
          <p:nvSpPr>
            <p:cNvPr id="4" name="Action Button: Movie 3">
              <a:hlinkClick r:id="rId3" highlightClick="1"/>
              <a:extLst>
                <a:ext uri="{FF2B5EF4-FFF2-40B4-BE49-F238E27FC236}">
                  <a16:creationId xmlns:a16="http://schemas.microsoft.com/office/drawing/2014/main" id="{14EF8487-DCF6-464B-A0B5-D7DE34729E0E}"/>
                </a:ext>
              </a:extLst>
            </p:cNvPr>
            <p:cNvSpPr/>
            <p:nvPr/>
          </p:nvSpPr>
          <p:spPr>
            <a:xfrm>
              <a:off x="4220972" y="4721589"/>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 name="Picture 5">
              <a:hlinkClick r:id="rId3"/>
              <a:extLst>
                <a:ext uri="{FF2B5EF4-FFF2-40B4-BE49-F238E27FC236}">
                  <a16:creationId xmlns:a16="http://schemas.microsoft.com/office/drawing/2014/main" id="{955B9481-D618-8D02-887B-E2DE747C22D9}"/>
                </a:ext>
              </a:extLst>
            </p:cNvPr>
            <p:cNvPicPr>
              <a:picLocks noChangeAspect="1"/>
            </p:cNvPicPr>
            <p:nvPr/>
          </p:nvPicPr>
          <p:blipFill>
            <a:blip r:embed="rId4"/>
            <a:stretch>
              <a:fillRect/>
            </a:stretch>
          </p:blipFill>
          <p:spPr>
            <a:xfrm>
              <a:off x="4616898" y="4653932"/>
              <a:ext cx="475488" cy="457200"/>
            </a:xfrm>
            <a:prstGeom prst="rect">
              <a:avLst/>
            </a:prstGeom>
          </p:spPr>
        </p:pic>
      </p:gr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a:t>your digital footprint</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a:t>Kenny Doan</a:t>
            </a:r>
            <a:endParaRPr lang="en-US">
              <a:ea typeface="Cambria"/>
            </a:endParaRP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10</a:t>
            </a:fld>
            <a:endParaRPr lang="en-US"/>
          </a:p>
        </p:txBody>
      </p:sp>
    </p:spTree>
    <p:extLst>
      <p:ext uri="{BB962C8B-B14F-4D97-AF65-F5344CB8AC3E}">
        <p14:creationId xmlns:p14="http://schemas.microsoft.com/office/powerpoint/2010/main" val="142281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Cambria"/>
              </a:rPr>
              <a:t>Why is our data collected?</a:t>
            </a: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Active vs Passive [2]</a:t>
            </a:r>
          </a:p>
          <a:p>
            <a:pPr marL="411480" lvl="1" indent="-205740"/>
            <a:r>
              <a:rPr lang="en-US" sz="1600" dirty="0">
                <a:ea typeface="Cambria"/>
              </a:rPr>
              <a:t>Active = aware</a:t>
            </a:r>
          </a:p>
          <a:p>
            <a:pPr marL="411480" lvl="1" indent="-205740"/>
            <a:r>
              <a:rPr lang="en-US" sz="1600" dirty="0">
                <a:ea typeface="Cambria"/>
              </a:rPr>
              <a:t>Passive = unaware</a:t>
            </a:r>
          </a:p>
          <a:p>
            <a:pPr marL="205740" indent="-205740"/>
            <a:r>
              <a:rPr lang="en-US" dirty="0">
                <a:ea typeface="Cambria"/>
              </a:rPr>
              <a:t>Includes searches on things like Google, YouTube, Facebook [2]</a:t>
            </a:r>
          </a:p>
          <a:p>
            <a:pPr marL="205740" indent="-205740"/>
            <a:r>
              <a:rPr lang="en-US" dirty="0">
                <a:ea typeface="Cambria"/>
              </a:rPr>
              <a:t>Even Google Maps tracks location [2]</a:t>
            </a:r>
          </a:p>
        </p:txBody>
      </p:sp>
      <p:pic>
        <p:nvPicPr>
          <p:cNvPr id="9" name="Content Placeholder 8" descr="A screenshot of a computer&#10;&#10;Description automatically generated">
            <a:extLst>
              <a:ext uri="{FF2B5EF4-FFF2-40B4-BE49-F238E27FC236}">
                <a16:creationId xmlns:a16="http://schemas.microsoft.com/office/drawing/2014/main" id="{AA68B0C9-6BC4-AC5A-EE10-52DE453A2E8A}"/>
              </a:ext>
            </a:extLst>
          </p:cNvPr>
          <p:cNvPicPr>
            <a:picLocks noGrp="1" noChangeAspect="1"/>
          </p:cNvPicPr>
          <p:nvPr>
            <p:ph sz="half" idx="2"/>
          </p:nvPr>
        </p:nvPicPr>
        <p:blipFill rotWithShape="1">
          <a:blip r:embed="rId3"/>
          <a:srcRect l="2781" t="3456" r="85576" b="62673"/>
          <a:stretch/>
        </p:blipFill>
        <p:spPr>
          <a:xfrm>
            <a:off x="6202942" y="1687457"/>
            <a:ext cx="2825749" cy="2310471"/>
          </a:xfrm>
          <a:ln>
            <a:solidFill>
              <a:schemeClr val="bg1"/>
            </a:solidFill>
          </a:ln>
        </p:spPr>
      </p:pic>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Kenny Doan</a:t>
            </a:r>
            <a:endParaRPr lang="en-US" sz="1400">
              <a:solidFill>
                <a:schemeClr val="tx1"/>
              </a:solidFill>
              <a:latin typeface="+mj-lt"/>
            </a:endParaRPr>
          </a:p>
        </p:txBody>
      </p:sp>
      <p:pic>
        <p:nvPicPr>
          <p:cNvPr id="8" name="Picture 7" descr="A screenshot of a cellphone&#10;&#10;Description automatically generated">
            <a:extLst>
              <a:ext uri="{FF2B5EF4-FFF2-40B4-BE49-F238E27FC236}">
                <a16:creationId xmlns:a16="http://schemas.microsoft.com/office/drawing/2014/main" id="{1B8D93DB-2116-A3DE-DC74-519D881F426D}"/>
              </a:ext>
            </a:extLst>
          </p:cNvPr>
          <p:cNvPicPr>
            <a:picLocks noChangeAspect="1"/>
          </p:cNvPicPr>
          <p:nvPr/>
        </p:nvPicPr>
        <p:blipFill rotWithShape="1">
          <a:blip r:embed="rId4"/>
          <a:srcRect t="5026" r="418"/>
          <a:stretch/>
        </p:blipFill>
        <p:spPr>
          <a:xfrm>
            <a:off x="4290464" y="1096735"/>
            <a:ext cx="1850218" cy="3720196"/>
          </a:xfrm>
          <a:prstGeom prst="rect">
            <a:avLst/>
          </a:prstGeom>
        </p:spPr>
      </p:pic>
    </p:spTree>
    <p:extLst>
      <p:ext uri="{BB962C8B-B14F-4D97-AF65-F5344CB8AC3E}">
        <p14:creationId xmlns:p14="http://schemas.microsoft.com/office/powerpoint/2010/main" val="415453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 we think we know what we post?</a:t>
            </a:r>
            <a:endParaRPr lang="en-US">
              <a:ea typeface="Cambria"/>
            </a:endParaRP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70% say they use social privacy settings [1]</a:t>
            </a:r>
          </a:p>
          <a:p>
            <a:pPr marL="205740" indent="-205740"/>
            <a:r>
              <a:rPr lang="en-US" dirty="0">
                <a:ea typeface="Cambria"/>
              </a:rPr>
              <a:t>72% thought their portrayal of themselves online matched their real-life self [1]</a:t>
            </a:r>
          </a:p>
          <a:p>
            <a:pPr marL="205740" indent="-205740"/>
            <a:r>
              <a:rPr lang="en-US" dirty="0">
                <a:ea typeface="Cambria"/>
              </a:rPr>
              <a:t>60% give at least some consideration to what they upload [1]</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Kenny Doan</a:t>
            </a:r>
            <a:endParaRPr lang="en-US" sz="1400">
              <a:solidFill>
                <a:schemeClr val="tx1"/>
              </a:solidFill>
              <a:latin typeface="+mj-lt"/>
            </a:endParaRPr>
          </a:p>
        </p:txBody>
      </p:sp>
      <p:pic>
        <p:nvPicPr>
          <p:cNvPr id="9" name="Picture 8" descr="A screenshot of a computer&#10;&#10;Description automatically generated">
            <a:extLst>
              <a:ext uri="{FF2B5EF4-FFF2-40B4-BE49-F238E27FC236}">
                <a16:creationId xmlns:a16="http://schemas.microsoft.com/office/drawing/2014/main" id="{96E9F540-62DC-2EF2-0243-0B507850E565}"/>
              </a:ext>
            </a:extLst>
          </p:cNvPr>
          <p:cNvPicPr>
            <a:picLocks noChangeAspect="1"/>
          </p:cNvPicPr>
          <p:nvPr/>
        </p:nvPicPr>
        <p:blipFill rotWithShape="1">
          <a:blip r:embed="rId3"/>
          <a:srcRect l="25032" t="52592" r="66027" b="28475"/>
          <a:stretch/>
        </p:blipFill>
        <p:spPr>
          <a:xfrm>
            <a:off x="4416879" y="1500188"/>
            <a:ext cx="4613832" cy="2736726"/>
          </a:xfrm>
          <a:prstGeom prst="rect">
            <a:avLst/>
          </a:prstGeom>
        </p:spPr>
      </p:pic>
      <p:sp>
        <p:nvSpPr>
          <p:cNvPr id="14" name="Content Placeholder 2">
            <a:extLst>
              <a:ext uri="{FF2B5EF4-FFF2-40B4-BE49-F238E27FC236}">
                <a16:creationId xmlns:a16="http://schemas.microsoft.com/office/drawing/2014/main" id="{4519E2FA-D953-0999-D689-EFF25E930A65}"/>
              </a:ext>
            </a:extLst>
          </p:cNvPr>
          <p:cNvSpPr txBox="1">
            <a:spLocks/>
          </p:cNvSpPr>
          <p:nvPr/>
        </p:nvSpPr>
        <p:spPr>
          <a:xfrm>
            <a:off x="8586107" y="4297136"/>
            <a:ext cx="500744" cy="397329"/>
          </a:xfrm>
          <a:prstGeom prst="rect">
            <a:avLst/>
          </a:prstGeom>
        </p:spPr>
        <p:txBody>
          <a:bodyPr vert="horz" lIns="91436" tIns="45718" rIns="91436" bIns="45718" rtlCol="0" anchor="t">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ea typeface="Cambria"/>
              </a:rPr>
              <a:t>[2]</a:t>
            </a:r>
          </a:p>
        </p:txBody>
      </p:sp>
    </p:spTree>
    <p:extLst>
      <p:ext uri="{BB962C8B-B14F-4D97-AF65-F5344CB8AC3E}">
        <p14:creationId xmlns:p14="http://schemas.microsoft.com/office/powerpoint/2010/main" val="207572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might be exposed more than we think</a:t>
            </a:r>
            <a:endParaRPr lang="en-US" dirty="0">
              <a:ea typeface="Cambria"/>
            </a:endParaRP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We often agree to terms and conditions without reading [2]</a:t>
            </a:r>
          </a:p>
          <a:p>
            <a:pPr marL="0" indent="0">
              <a:buNone/>
            </a:pPr>
            <a:endParaRPr lang="en-US" dirty="0">
              <a:ea typeface="Cambria"/>
            </a:endParaRPr>
          </a:p>
          <a:p>
            <a:pPr marL="205740" indent="-205740"/>
            <a:r>
              <a:rPr lang="en-US" dirty="0">
                <a:ea typeface="Cambria"/>
              </a:rPr>
              <a:t>Facebook hack in 2018 leaked information of 50 million users [3]</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Kenny Doan</a:t>
            </a:r>
            <a:endParaRPr lang="en-US" sz="1400">
              <a:solidFill>
                <a:schemeClr val="tx1"/>
              </a:solidFill>
              <a:latin typeface="+mj-lt"/>
            </a:endParaRPr>
          </a:p>
        </p:txBody>
      </p:sp>
      <p:pic>
        <p:nvPicPr>
          <p:cNvPr id="9" name="Picture 8" descr="A screenshot of a computer&#10;&#10;Description automatically generated">
            <a:extLst>
              <a:ext uri="{FF2B5EF4-FFF2-40B4-BE49-F238E27FC236}">
                <a16:creationId xmlns:a16="http://schemas.microsoft.com/office/drawing/2014/main" id="{B31C5019-62F3-0197-E659-38AE73223443}"/>
              </a:ext>
            </a:extLst>
          </p:cNvPr>
          <p:cNvPicPr>
            <a:picLocks noChangeAspect="1"/>
          </p:cNvPicPr>
          <p:nvPr/>
        </p:nvPicPr>
        <p:blipFill rotWithShape="1">
          <a:blip r:embed="rId3"/>
          <a:srcRect l="15742" t="42766" r="75113" b="37260"/>
          <a:stretch/>
        </p:blipFill>
        <p:spPr>
          <a:xfrm>
            <a:off x="4204608" y="1349827"/>
            <a:ext cx="4825237" cy="2956770"/>
          </a:xfrm>
          <a:prstGeom prst="rect">
            <a:avLst/>
          </a:prstGeom>
        </p:spPr>
      </p:pic>
      <p:sp>
        <p:nvSpPr>
          <p:cNvPr id="12" name="Content Placeholder 2">
            <a:extLst>
              <a:ext uri="{FF2B5EF4-FFF2-40B4-BE49-F238E27FC236}">
                <a16:creationId xmlns:a16="http://schemas.microsoft.com/office/drawing/2014/main" id="{6EBF58E0-710B-DDE4-33F5-6213A023788F}"/>
              </a:ext>
            </a:extLst>
          </p:cNvPr>
          <p:cNvSpPr txBox="1">
            <a:spLocks/>
          </p:cNvSpPr>
          <p:nvPr/>
        </p:nvSpPr>
        <p:spPr>
          <a:xfrm>
            <a:off x="8586107" y="4297136"/>
            <a:ext cx="500744" cy="397329"/>
          </a:xfrm>
          <a:prstGeom prst="rect">
            <a:avLst/>
          </a:prstGeom>
        </p:spPr>
        <p:txBody>
          <a:bodyPr vert="horz" lIns="91436" tIns="45718" rIns="91436" bIns="45718" rtlCol="0" anchor="t">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ea typeface="Cambria"/>
              </a:rPr>
              <a:t>[2]</a:t>
            </a:r>
          </a:p>
        </p:txBody>
      </p:sp>
    </p:spTree>
    <p:extLst>
      <p:ext uri="{BB962C8B-B14F-4D97-AF65-F5344CB8AC3E}">
        <p14:creationId xmlns:p14="http://schemas.microsoft.com/office/powerpoint/2010/main" val="3254014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this information can lead to</a:t>
            </a:r>
            <a:endParaRPr lang="en-US" dirty="0">
              <a:ea typeface="Cambria"/>
            </a:endParaRP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Our personalities can be determined [4]</a:t>
            </a:r>
          </a:p>
          <a:p>
            <a:pPr marL="205740" indent="-205740"/>
            <a:r>
              <a:rPr lang="en-US" dirty="0">
                <a:ea typeface="Cambria"/>
              </a:rPr>
              <a:t>Increased cybercrime, such as scams or phishing [7]</a:t>
            </a:r>
          </a:p>
          <a:p>
            <a:pPr marL="205740" indent="-205740"/>
            <a:r>
              <a:rPr lang="en-US" dirty="0">
                <a:ea typeface="Cambria"/>
              </a:rPr>
              <a:t>Mistakes made during adolescence [5]</a:t>
            </a:r>
            <a:endParaRPr lang="en-US" dirty="0"/>
          </a:p>
          <a:p>
            <a:pPr marL="411480" lvl="1" indent="-205740"/>
            <a:r>
              <a:rPr lang="en-US" i="1" dirty="0">
                <a:ea typeface="Cambria"/>
              </a:rPr>
              <a:t>Star Wars Kid</a:t>
            </a:r>
            <a:endParaRPr lang="en-US" dirty="0">
              <a:ea typeface="Cambria"/>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14</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a:latin typeface="+mj-lt"/>
              </a:rPr>
              <a:t>Kenny Doan</a:t>
            </a:r>
            <a:endParaRPr lang="en-US" sz="1400">
              <a:solidFill>
                <a:schemeClr val="tx1"/>
              </a:solidFill>
              <a:latin typeface="+mj-lt"/>
            </a:endParaRPr>
          </a:p>
        </p:txBody>
      </p:sp>
      <p:pic>
        <p:nvPicPr>
          <p:cNvPr id="8" name="Picture 7" descr="A person holding a stick&#10;&#10;Description automatically generated">
            <a:extLst>
              <a:ext uri="{FF2B5EF4-FFF2-40B4-BE49-F238E27FC236}">
                <a16:creationId xmlns:a16="http://schemas.microsoft.com/office/drawing/2014/main" id="{5718EA3A-95F9-1B31-7EEC-96BA47FFFAF6}"/>
              </a:ext>
            </a:extLst>
          </p:cNvPr>
          <p:cNvPicPr>
            <a:picLocks noChangeAspect="1"/>
          </p:cNvPicPr>
          <p:nvPr/>
        </p:nvPicPr>
        <p:blipFill>
          <a:blip r:embed="rId3"/>
          <a:stretch>
            <a:fillRect/>
          </a:stretch>
        </p:blipFill>
        <p:spPr>
          <a:xfrm>
            <a:off x="4669971" y="1436914"/>
            <a:ext cx="4041320" cy="2686049"/>
          </a:xfrm>
          <a:prstGeom prst="rect">
            <a:avLst/>
          </a:prstGeom>
        </p:spPr>
      </p:pic>
      <p:sp>
        <p:nvSpPr>
          <p:cNvPr id="12" name="Content Placeholder 2">
            <a:extLst>
              <a:ext uri="{FF2B5EF4-FFF2-40B4-BE49-F238E27FC236}">
                <a16:creationId xmlns:a16="http://schemas.microsoft.com/office/drawing/2014/main" id="{C906E297-2FAC-861B-073B-9BF6A701573F}"/>
              </a:ext>
            </a:extLst>
          </p:cNvPr>
          <p:cNvSpPr txBox="1">
            <a:spLocks/>
          </p:cNvSpPr>
          <p:nvPr/>
        </p:nvSpPr>
        <p:spPr>
          <a:xfrm>
            <a:off x="6234794" y="4223657"/>
            <a:ext cx="2696936" cy="397329"/>
          </a:xfrm>
          <a:prstGeom prst="rect">
            <a:avLst/>
          </a:prstGeom>
        </p:spPr>
        <p:txBody>
          <a:bodyPr vert="horz" lIns="91436" tIns="45718" rIns="91436" bIns="45718" rtlCol="0" anchor="t">
            <a:normAutofit fontScale="47500" lnSpcReduction="20000"/>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dirty="0">
                <a:ea typeface="+mn-lt"/>
                <a:cs typeface="+mn-lt"/>
              </a:rPr>
              <a:t>[Jimi Love]. (2006, January 15). </a:t>
            </a:r>
            <a:r>
              <a:rPr lang="en-US" i="1" dirty="0">
                <a:ea typeface="+mn-lt"/>
                <a:cs typeface="+mn-lt"/>
              </a:rPr>
              <a:t>Star Wars Kid</a:t>
            </a:r>
            <a:r>
              <a:rPr lang="en-US" dirty="0">
                <a:ea typeface="+mn-lt"/>
                <a:cs typeface="+mn-lt"/>
              </a:rPr>
              <a:t> [Video]. YouTube. https://www.youtube.com/watch?v=HPPj6viIBmU</a:t>
            </a:r>
            <a:endParaRPr lang="en-US" dirty="0"/>
          </a:p>
        </p:txBody>
      </p:sp>
    </p:spTree>
    <p:extLst>
      <p:ext uri="{BB962C8B-B14F-4D97-AF65-F5344CB8AC3E}">
        <p14:creationId xmlns:p14="http://schemas.microsoft.com/office/powerpoint/2010/main" val="2948720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ea typeface="+mj-lt"/>
                <a:cs typeface="+mj-lt"/>
              </a:rPr>
              <a:t>in conclusion</a:t>
            </a: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r>
              <a:rPr lang="en-US" dirty="0">
                <a:ea typeface="Cambria"/>
              </a:rPr>
              <a:t>We should be more careful about what we post online</a:t>
            </a:r>
          </a:p>
          <a:p>
            <a:pPr marL="205740" indent="-205740"/>
            <a:endParaRPr lang="en-US" dirty="0">
              <a:ea typeface="Cambria"/>
            </a:endParaRPr>
          </a:p>
          <a:p>
            <a:pPr marL="205740" indent="-205740"/>
            <a:r>
              <a:rPr lang="en-US" dirty="0">
                <a:ea typeface="Cambria"/>
              </a:rPr>
              <a:t>Not just about ourselves, but also about others</a:t>
            </a:r>
          </a:p>
          <a:p>
            <a:pPr marL="205740" indent="-205740"/>
            <a:endParaRPr lang="en-US" dirty="0">
              <a:ea typeface="Cambria"/>
            </a:endParaRPr>
          </a:p>
          <a:p>
            <a:pPr marL="205740" indent="-205740"/>
            <a:r>
              <a:rPr lang="en-US" dirty="0">
                <a:ea typeface="Cambria"/>
              </a:rPr>
              <a:t>Our actions may have severe/lasting consequences</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a:latin typeface="+mj-lt"/>
              </a:rPr>
              <a:t>Kenny Doan</a:t>
            </a:r>
            <a:endParaRPr lang="en-US" sz="1400" dirty="0">
              <a:solidFill>
                <a:schemeClr val="tx1"/>
              </a:solidFill>
              <a:latin typeface="+mj-lt"/>
            </a:endParaRPr>
          </a:p>
        </p:txBody>
      </p:sp>
      <p:pic>
        <p:nvPicPr>
          <p:cNvPr id="4" name="Picture 3" descr="A close-up of a circuit board&#10;&#10;Description automatically generated">
            <a:extLst>
              <a:ext uri="{FF2B5EF4-FFF2-40B4-BE49-F238E27FC236}">
                <a16:creationId xmlns:a16="http://schemas.microsoft.com/office/drawing/2014/main" id="{EF8F612F-0EB4-9420-1E4B-B571A56C39B8}"/>
              </a:ext>
            </a:extLst>
          </p:cNvPr>
          <p:cNvPicPr>
            <a:picLocks noChangeAspect="1"/>
          </p:cNvPicPr>
          <p:nvPr/>
        </p:nvPicPr>
        <p:blipFill>
          <a:blip r:embed="rId3"/>
          <a:stretch>
            <a:fillRect/>
          </a:stretch>
        </p:blipFill>
        <p:spPr>
          <a:xfrm>
            <a:off x="5029200" y="1559378"/>
            <a:ext cx="3363685" cy="2522764"/>
          </a:xfrm>
          <a:prstGeom prst="rect">
            <a:avLst/>
          </a:prstGeom>
        </p:spPr>
      </p:pic>
    </p:spTree>
    <p:extLst>
      <p:ext uri="{BB962C8B-B14F-4D97-AF65-F5344CB8AC3E}">
        <p14:creationId xmlns:p14="http://schemas.microsoft.com/office/powerpoint/2010/main" val="273012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vert="horz" lIns="91440" tIns="45718" rIns="91436" bIns="45718" rtlCol="0" anchor="t">
            <a:normAutofit fontScale="47500" lnSpcReduction="20000"/>
          </a:bodyPr>
          <a:lstStyle/>
          <a:p>
            <a:pPr marL="0" indent="0">
              <a:buNone/>
            </a:pPr>
            <a:r>
              <a:rPr lang="en-US" dirty="0"/>
              <a:t>[1] </a:t>
            </a:r>
            <a:r>
              <a:rPr lang="en-US" dirty="0">
                <a:ea typeface="+mn-lt"/>
                <a:cs typeface="+mn-lt"/>
              </a:rPr>
              <a:t>Mar Camacho, Janaina Minelli, Gabriela </a:t>
            </a:r>
            <a:r>
              <a:rPr lang="en-US" dirty="0" err="1">
                <a:ea typeface="+mn-lt"/>
                <a:cs typeface="+mn-lt"/>
              </a:rPr>
              <a:t>Grosseck</a:t>
            </a:r>
            <a:r>
              <a:rPr lang="en-US" dirty="0">
                <a:ea typeface="+mn-lt"/>
                <a:cs typeface="+mn-lt"/>
              </a:rPr>
              <a:t>, Self and Identity: Raising Undergraduate Students' Awareness on Their Digital Footprints, Procedia - Social and Behavioral Sciences, Volume 46, 2012, Pages 3176-3181, ISSN 1877-0428,</a:t>
            </a:r>
            <a:endParaRPr lang="en-US" dirty="0">
              <a:ea typeface="Cambria"/>
            </a:endParaRPr>
          </a:p>
          <a:p>
            <a:pPr marL="205740" indent="-205740">
              <a:buNone/>
            </a:pPr>
            <a:r>
              <a:rPr lang="en-US" dirty="0">
                <a:ea typeface="+mn-lt"/>
                <a:cs typeface="+mn-lt"/>
                <a:hlinkClick r:id="rId3"/>
              </a:rPr>
              <a:t>https://doi.org/10.1016/j.sbspro.2012.06.032</a:t>
            </a:r>
            <a:r>
              <a:rPr lang="en-US" dirty="0">
                <a:ea typeface="+mn-lt"/>
                <a:cs typeface="+mn-lt"/>
              </a:rPr>
              <a:t>.</a:t>
            </a:r>
            <a:endParaRPr lang="en-US">
              <a:ea typeface="Cambria"/>
            </a:endParaRPr>
          </a:p>
          <a:p>
            <a:pPr marL="0" indent="0">
              <a:buNone/>
            </a:pPr>
            <a:r>
              <a:rPr lang="en-US" dirty="0"/>
              <a:t>[2] </a:t>
            </a:r>
            <a:r>
              <a:rPr lang="en-US" dirty="0" err="1">
                <a:ea typeface="+mn-lt"/>
                <a:cs typeface="+mn-lt"/>
              </a:rPr>
              <a:t>Arakerimath</a:t>
            </a:r>
            <a:r>
              <a:rPr lang="en-US" dirty="0">
                <a:ea typeface="+mn-lt"/>
                <a:cs typeface="+mn-lt"/>
              </a:rPr>
              <a:t>, Anjana R., and Pramod Kumar Gupta. "Digital footprint: Pros, cons, and future." International Journal of Latest Technology in Engineering 4.10 (2015): 52-56.</a:t>
            </a:r>
          </a:p>
          <a:p>
            <a:pPr marL="0" indent="0">
              <a:buNone/>
            </a:pPr>
            <a:r>
              <a:rPr lang="en-US" dirty="0">
                <a:ea typeface="+mn-lt"/>
                <a:cs typeface="+mn-lt"/>
                <a:hlinkClick r:id="rId4"/>
              </a:rPr>
              <a:t>https://correction-careers.com/wp-content/uploads/2023/04/Digital_Footprint_Pros_Cons_and_Future-1.pdf</a:t>
            </a:r>
            <a:endParaRPr lang="en-US">
              <a:ea typeface="Cambria"/>
            </a:endParaRPr>
          </a:p>
          <a:p>
            <a:pPr marL="0" indent="0">
              <a:buNone/>
            </a:pPr>
            <a:r>
              <a:rPr lang="en-US" dirty="0"/>
              <a:t>[3] </a:t>
            </a:r>
            <a:r>
              <a:rPr lang="en-US" dirty="0">
                <a:ea typeface="+mn-lt"/>
                <a:cs typeface="+mn-lt"/>
              </a:rPr>
              <a:t>LIPTON, JACQUELINE D. “Our Data on Social Media.” </a:t>
            </a:r>
            <a:r>
              <a:rPr lang="en-US" i="1" dirty="0">
                <a:ea typeface="+mn-lt"/>
                <a:cs typeface="+mn-lt"/>
              </a:rPr>
              <a:t>Our Data, Ourselves: A Personal Guide to Digital Privacy</a:t>
            </a:r>
            <a:r>
              <a:rPr lang="en-US" dirty="0">
                <a:ea typeface="+mn-lt"/>
                <a:cs typeface="+mn-lt"/>
              </a:rPr>
              <a:t>, 1st ed., University of California Press, 2022, pp. 62–80. </a:t>
            </a:r>
            <a:r>
              <a:rPr lang="en-US" i="1" dirty="0">
                <a:ea typeface="+mn-lt"/>
                <a:cs typeface="+mn-lt"/>
              </a:rPr>
              <a:t>JSTOR</a:t>
            </a:r>
            <a:r>
              <a:rPr lang="en-US" dirty="0">
                <a:ea typeface="+mn-lt"/>
                <a:cs typeface="+mn-lt"/>
              </a:rPr>
              <a:t>, </a:t>
            </a:r>
            <a:r>
              <a:rPr lang="en-US" dirty="0">
                <a:ea typeface="+mn-lt"/>
                <a:cs typeface="+mn-lt"/>
                <a:hlinkClick r:id="rId5"/>
              </a:rPr>
              <a:t>https://doi.org/10.2307/j.ctv2ks6v2p.7</a:t>
            </a:r>
            <a:r>
              <a:rPr lang="en-US" dirty="0">
                <a:ea typeface="+mn-lt"/>
                <a:cs typeface="+mn-lt"/>
              </a:rPr>
              <a:t>. Accessed 13 Sept. 2023.</a:t>
            </a:r>
            <a:endParaRPr lang="en-US" dirty="0"/>
          </a:p>
          <a:p>
            <a:pPr marL="0" indent="0">
              <a:buNone/>
            </a:pPr>
            <a:r>
              <a:rPr lang="en-US" dirty="0"/>
              <a:t>[4] </a:t>
            </a:r>
            <a:r>
              <a:rPr lang="en-US" dirty="0">
                <a:ea typeface="+mn-lt"/>
                <a:cs typeface="+mn-lt"/>
              </a:rPr>
              <a:t>R. Lambiotte and M. Kosinski, "Tracking the Digital Footprints of Personality," in Proceedings of the IEEE, vol. 102, no. 12, pp. 1934-1939, Dec. 2014, </a:t>
            </a:r>
            <a:r>
              <a:rPr lang="en-US" dirty="0" err="1">
                <a:ea typeface="+mn-lt"/>
                <a:cs typeface="+mn-lt"/>
              </a:rPr>
              <a:t>doi</a:t>
            </a:r>
            <a:r>
              <a:rPr lang="en-US" dirty="0">
                <a:ea typeface="+mn-lt"/>
                <a:cs typeface="+mn-lt"/>
              </a:rPr>
              <a:t>: 10.1109/JPROC.2014.2359054.</a:t>
            </a:r>
          </a:p>
          <a:p>
            <a:pPr marL="0" indent="0">
              <a:buNone/>
            </a:pPr>
            <a:r>
              <a:rPr lang="en-US" dirty="0">
                <a:ea typeface="+mn-lt"/>
                <a:cs typeface="+mn-lt"/>
                <a:hlinkClick r:id="rId6"/>
              </a:rPr>
              <a:t>https://ieeexplore.ieee.org/stamp/stamp.jsp?tp=&amp;arnumber=6939627</a:t>
            </a:r>
            <a:endParaRPr lang="en-US">
              <a:ea typeface="Cambria"/>
            </a:endParaRPr>
          </a:p>
          <a:p>
            <a:pPr marL="0" indent="0">
              <a:buNone/>
            </a:pPr>
            <a:r>
              <a:rPr lang="en-US" dirty="0"/>
              <a:t>[5] </a:t>
            </a:r>
            <a:r>
              <a:rPr lang="en-US" dirty="0">
                <a:ea typeface="+mn-lt"/>
                <a:cs typeface="+mn-lt"/>
              </a:rPr>
              <a:t>EICHHORN, KATE. “In Pursuit of Digital Disappearance.” The End of Forgetting: Growing Up with Social Media, Harvard University Press, 2019, pp. 117–38. JSTOR, </a:t>
            </a:r>
            <a:r>
              <a:rPr lang="en-US" dirty="0">
                <a:ea typeface="+mn-lt"/>
                <a:cs typeface="+mn-lt"/>
                <a:hlinkClick r:id="rId7"/>
              </a:rPr>
              <a:t>http://www.jstor.org/stable/j.ctv25250j5.8</a:t>
            </a:r>
            <a:r>
              <a:rPr lang="en-US" dirty="0">
                <a:ea typeface="+mn-lt"/>
                <a:cs typeface="+mn-lt"/>
              </a:rPr>
              <a:t>. Accessed 13 Sept. 2023.</a:t>
            </a:r>
          </a:p>
          <a:p>
            <a:pPr marL="0" indent="0">
              <a:buNone/>
            </a:pPr>
            <a:r>
              <a:rPr lang="en-US" dirty="0"/>
              <a:t>[6] </a:t>
            </a:r>
            <a:r>
              <a:rPr lang="en-US" dirty="0">
                <a:ea typeface="+mn-lt"/>
                <a:cs typeface="+mn-lt"/>
              </a:rPr>
              <a:t>EICHHORN, KATE. “Screens, Screen Memories, and Childhood Celebrity.” The End of Forgetting: Growing Up with Social Media, Harvard University Press, 2019, pp. 69–94. JSTOR, </a:t>
            </a:r>
            <a:r>
              <a:rPr lang="en-US" dirty="0">
                <a:ea typeface="+mn-lt"/>
                <a:cs typeface="+mn-lt"/>
                <a:hlinkClick r:id="rId8"/>
              </a:rPr>
              <a:t>http://www.jstor.org/stable/j.ctv25250j5.6</a:t>
            </a:r>
            <a:r>
              <a:rPr lang="en-US" dirty="0">
                <a:ea typeface="+mn-lt"/>
                <a:cs typeface="+mn-lt"/>
              </a:rPr>
              <a:t>. Accessed 13 Sept. 2023.</a:t>
            </a:r>
            <a:endParaRPr lang="en-US" dirty="0"/>
          </a:p>
          <a:p>
            <a:pPr marL="0" indent="0">
              <a:buNone/>
            </a:pPr>
            <a:r>
              <a:rPr lang="en-US" dirty="0">
                <a:ea typeface="+mn-lt"/>
                <a:cs typeface="+mn-lt"/>
              </a:rPr>
              <a:t>[7] Wiggen, Johannes. The Impact of COVID-19 on Cyber Crime and State-Sponsored Cyber Activities. Konrad Adenauer Stiftung, 2020. JSTOR, </a:t>
            </a:r>
            <a:r>
              <a:rPr lang="en-US" dirty="0">
                <a:ea typeface="+mn-lt"/>
                <a:cs typeface="+mn-lt"/>
                <a:hlinkClick r:id="rId9"/>
              </a:rPr>
              <a:t>http://www.jstor.org/stable/resrep25300</a:t>
            </a:r>
            <a:r>
              <a:rPr lang="en-US" dirty="0">
                <a:ea typeface="+mn-lt"/>
                <a:cs typeface="+mn-lt"/>
              </a:rPr>
              <a:t>. Accessed 13 Sept. 2023.</a:t>
            </a:r>
            <a:endParaRPr lang="en-US" dirty="0"/>
          </a:p>
          <a:p>
            <a:pPr marL="0" indent="0">
              <a:buNone/>
            </a:pPr>
            <a:endParaRPr lang="en-US" dirty="0">
              <a:ea typeface="+mn-lt"/>
              <a:cs typeface="+mn-lt"/>
            </a:endParaRP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16</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Kenny Doan</a:t>
            </a:r>
            <a:endParaRPr lang="en-US" sz="1400" dirty="0">
              <a:solidFill>
                <a:schemeClr val="tx1"/>
              </a:solidFill>
              <a:latin typeface="+mj-lt"/>
            </a:endParaRPr>
          </a:p>
        </p:txBody>
      </p:sp>
    </p:spTree>
    <p:extLst>
      <p:ext uri="{BB962C8B-B14F-4D97-AF65-F5344CB8AC3E}">
        <p14:creationId xmlns:p14="http://schemas.microsoft.com/office/powerpoint/2010/main" val="372695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Listening to You Whisper</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Eric Hughs-Baird</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The Power to Access Your Data</a:t>
            </a:r>
            <a:endParaRPr/>
          </a:p>
        </p:txBody>
      </p:sp>
      <p:sp>
        <p:nvSpPr>
          <p:cNvPr id="101" name="Google Shape;10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Significant powers granted by law to seize and access info</a:t>
            </a:r>
            <a:endParaRPr/>
          </a:p>
          <a:p>
            <a:pPr marL="205766" lvl="0" indent="-205766" algn="l" rtl="0">
              <a:lnSpc>
                <a:spcPct val="90000"/>
              </a:lnSpc>
              <a:spcBef>
                <a:spcPts val="1200"/>
              </a:spcBef>
              <a:spcAft>
                <a:spcPts val="0"/>
              </a:spcAft>
              <a:buSzPts val="1620"/>
              <a:buChar char="•"/>
            </a:pPr>
            <a:r>
              <a:rPr lang="en-US"/>
              <a:t>Requests with gag orders [1]</a:t>
            </a:r>
            <a:endParaRPr/>
          </a:p>
          <a:p>
            <a:pPr marL="205766" lvl="0" indent="-205766" algn="l" rtl="0">
              <a:lnSpc>
                <a:spcPct val="90000"/>
              </a:lnSpc>
              <a:spcBef>
                <a:spcPts val="1200"/>
              </a:spcBef>
              <a:spcAft>
                <a:spcPts val="0"/>
              </a:spcAft>
              <a:buSzPts val="1620"/>
              <a:buChar char="•"/>
            </a:pPr>
            <a:r>
              <a:rPr lang="en-US"/>
              <a:t>Even when legally protected, data is often for sale [2]</a:t>
            </a:r>
            <a:endParaRPr/>
          </a:p>
        </p:txBody>
      </p:sp>
      <p:sp>
        <p:nvSpPr>
          <p:cNvPr id="102" name="Google Shape;102;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03" name="Google Shape;103;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04" name="Google Shape;104;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pic>
        <p:nvPicPr>
          <p:cNvPr id="105" name="Google Shape;105;p2"/>
          <p:cNvPicPr preferRelativeResize="0"/>
          <p:nvPr/>
        </p:nvPicPr>
        <p:blipFill>
          <a:blip r:embed="rId3">
            <a:alphaModFix/>
          </a:blip>
          <a:stretch>
            <a:fillRect/>
          </a:stretch>
        </p:blipFill>
        <p:spPr>
          <a:xfrm>
            <a:off x="4975700" y="946100"/>
            <a:ext cx="4051101" cy="4051101"/>
          </a:xfrm>
          <a:prstGeom prst="rect">
            <a:avLst/>
          </a:prstGeom>
          <a:noFill/>
          <a:ln>
            <a:noFill/>
          </a:ln>
        </p:spPr>
      </p:pic>
      <p:sp>
        <p:nvSpPr>
          <p:cNvPr id="106" name="Google Shape;106;p2"/>
          <p:cNvSpPr txBox="1"/>
          <p:nvPr/>
        </p:nvSpPr>
        <p:spPr>
          <a:xfrm>
            <a:off x="8122700" y="634725"/>
            <a:ext cx="624900" cy="48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r>
              <a:rPr lang="en-US" sz="1800">
                <a:solidFill>
                  <a:schemeClr val="lt1"/>
                </a:solidFill>
                <a:latin typeface="Cambria"/>
                <a:ea typeface="Cambria"/>
                <a:cs typeface="Cambria"/>
                <a:sym typeface="Cambria"/>
              </a:rPr>
              <a:t>[14]</a:t>
            </a:r>
            <a:endParaRPr>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7ec80893a6_1_0"/>
          <p:cNvSpPr txBox="1">
            <a:spLocks noGrp="1"/>
          </p:cNvSpPr>
          <p:nvPr>
            <p:ph type="body" idx="1"/>
          </p:nvPr>
        </p:nvSpPr>
        <p:spPr>
          <a:xfrm>
            <a:off x="612850" y="1352550"/>
            <a:ext cx="39153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SMS and MMS widely used in US [3]</a:t>
            </a:r>
            <a:endParaRPr/>
          </a:p>
          <a:p>
            <a:pPr marL="205766" lvl="0" indent="-205766" algn="l" rtl="0">
              <a:lnSpc>
                <a:spcPct val="90000"/>
              </a:lnSpc>
              <a:spcBef>
                <a:spcPts val="1200"/>
              </a:spcBef>
              <a:spcAft>
                <a:spcPts val="0"/>
              </a:spcAft>
              <a:buSzPts val="1620"/>
              <a:buChar char="•"/>
            </a:pPr>
            <a:r>
              <a:rPr lang="en-US"/>
              <a:t>Many carriers store messages and will release them to law enforcement [4]</a:t>
            </a:r>
            <a:endParaRPr/>
          </a:p>
          <a:p>
            <a:pPr marL="205766" lvl="0" indent="-205766" algn="l" rtl="0">
              <a:lnSpc>
                <a:spcPct val="90000"/>
              </a:lnSpc>
              <a:spcBef>
                <a:spcPts val="1200"/>
              </a:spcBef>
              <a:spcAft>
                <a:spcPts val="0"/>
              </a:spcAft>
              <a:buSzPts val="1620"/>
              <a:buChar char="•"/>
            </a:pPr>
            <a:r>
              <a:rPr lang="en-US"/>
              <a:t>Fairly easy to intercept by law enforcement or others [5]</a:t>
            </a:r>
            <a:endParaRPr/>
          </a:p>
        </p:txBody>
      </p:sp>
      <p:sp>
        <p:nvSpPr>
          <p:cNvPr id="113" name="Google Shape;113;g27ec80893a6_1_0"/>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Your Communications Are Vulnerable</a:t>
            </a:r>
            <a:endParaRPr/>
          </a:p>
        </p:txBody>
      </p:sp>
      <p:sp>
        <p:nvSpPr>
          <p:cNvPr id="114" name="Google Shape;114;g27ec80893a6_1_0"/>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15" name="Google Shape;115;g27ec80893a6_1_0"/>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16" name="Google Shape;116;g27ec80893a6_1_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pic>
        <p:nvPicPr>
          <p:cNvPr id="117" name="Google Shape;117;g27ec80893a6_1_0"/>
          <p:cNvPicPr preferRelativeResize="0"/>
          <p:nvPr/>
        </p:nvPicPr>
        <p:blipFill>
          <a:blip r:embed="rId3">
            <a:alphaModFix/>
          </a:blip>
          <a:stretch>
            <a:fillRect/>
          </a:stretch>
        </p:blipFill>
        <p:spPr>
          <a:xfrm>
            <a:off x="4528225" y="1276350"/>
            <a:ext cx="4419600" cy="32837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Sign in with First and Last Name</a:t>
            </a:r>
          </a:p>
          <a:p>
            <a:r>
              <a:rPr lang="en-US" dirty="0"/>
              <a:t>Stay muted unless you are going to speak</a:t>
            </a:r>
          </a:p>
          <a:p>
            <a:r>
              <a:rPr lang="en-US" dirty="0"/>
              <a:t>To speak use the raise your hand feature </a:t>
            </a:r>
          </a:p>
          <a:p>
            <a:r>
              <a:rPr lang="en-US" dirty="0"/>
              <a:t>To answer yes/no questions use the “yes” ”no” buttons</a:t>
            </a:r>
          </a:p>
          <a:p>
            <a:r>
              <a:rPr lang="en-US" dirty="0"/>
              <a:t>Turn your camera on</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2023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553707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7ec80893a6_1_1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iMessage Can Be Safer</a:t>
            </a:r>
            <a:endParaRPr/>
          </a:p>
        </p:txBody>
      </p:sp>
      <p:sp>
        <p:nvSpPr>
          <p:cNvPr id="124" name="Google Shape;124;g27ec80893a6_1_1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25" name="Google Shape;125;g27ec80893a6_1_1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iMessage offers end-to-end encryption [7],</a:t>
            </a:r>
            <a:endParaRPr/>
          </a:p>
          <a:p>
            <a:pPr marL="205766" lvl="0" indent="-205766" algn="l" rtl="0">
              <a:lnSpc>
                <a:spcPct val="90000"/>
              </a:lnSpc>
              <a:spcBef>
                <a:spcPts val="1200"/>
              </a:spcBef>
              <a:spcAft>
                <a:spcPts val="0"/>
              </a:spcAft>
              <a:buSzPts val="1620"/>
              <a:buChar char="•"/>
            </a:pPr>
            <a:r>
              <a:rPr lang="en-US"/>
              <a:t>Unless you use Android [8],</a:t>
            </a:r>
            <a:endParaRPr/>
          </a:p>
          <a:p>
            <a:pPr marL="205766" lvl="0" indent="-205766" algn="l" rtl="0">
              <a:lnSpc>
                <a:spcPct val="90000"/>
              </a:lnSpc>
              <a:spcBef>
                <a:spcPts val="1200"/>
              </a:spcBef>
              <a:spcAft>
                <a:spcPts val="0"/>
              </a:spcAft>
              <a:buSzPts val="1620"/>
              <a:buChar char="•"/>
            </a:pPr>
            <a:r>
              <a:rPr lang="en-US"/>
              <a:t>Or have iCloud enabled [9]</a:t>
            </a:r>
            <a:endParaRPr/>
          </a:p>
        </p:txBody>
      </p:sp>
      <p:sp>
        <p:nvSpPr>
          <p:cNvPr id="126" name="Google Shape;126;g27ec80893a6_1_1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27" name="Google Shape;127;g27ec80893a6_1_1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pic>
        <p:nvPicPr>
          <p:cNvPr id="128" name="Google Shape;128;g27ec80893a6_1_11"/>
          <p:cNvPicPr preferRelativeResize="0"/>
          <p:nvPr/>
        </p:nvPicPr>
        <p:blipFill>
          <a:blip r:embed="rId3">
            <a:alphaModFix/>
          </a:blip>
          <a:stretch>
            <a:fillRect/>
          </a:stretch>
        </p:blipFill>
        <p:spPr>
          <a:xfrm>
            <a:off x="4902125" y="1276350"/>
            <a:ext cx="3429000" cy="3429000"/>
          </a:xfrm>
          <a:prstGeom prst="rect">
            <a:avLst/>
          </a:prstGeom>
          <a:noFill/>
          <a:ln>
            <a:noFill/>
          </a:ln>
        </p:spPr>
      </p:pic>
      <p:sp>
        <p:nvSpPr>
          <p:cNvPr id="129" name="Google Shape;129;g27ec80893a6_1_11"/>
          <p:cNvSpPr txBox="1"/>
          <p:nvPr/>
        </p:nvSpPr>
        <p:spPr>
          <a:xfrm>
            <a:off x="8331125" y="4406625"/>
            <a:ext cx="547800" cy="48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r>
              <a:rPr lang="en-US" sz="1800">
                <a:solidFill>
                  <a:schemeClr val="lt1"/>
                </a:solidFill>
                <a:latin typeface="Cambria"/>
                <a:ea typeface="Cambria"/>
                <a:cs typeface="Cambria"/>
                <a:sym typeface="Cambria"/>
              </a:rPr>
              <a:t>[5]</a:t>
            </a:r>
            <a:endParaRPr>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7ec80893a6_1_3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WhatsApp &amp; Meta Products Are Safer Too</a:t>
            </a:r>
            <a:endParaRPr/>
          </a:p>
        </p:txBody>
      </p:sp>
      <p:sp>
        <p:nvSpPr>
          <p:cNvPr id="136" name="Google Shape;136;g27ec80893a6_1_3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Many meta products provide end-to-end encrypted messaging</a:t>
            </a:r>
            <a:endParaRPr/>
          </a:p>
          <a:p>
            <a:pPr marL="205766" lvl="0" indent="-205766" algn="l" rtl="0">
              <a:lnSpc>
                <a:spcPct val="90000"/>
              </a:lnSpc>
              <a:spcBef>
                <a:spcPts val="1200"/>
              </a:spcBef>
              <a:spcAft>
                <a:spcPts val="0"/>
              </a:spcAft>
              <a:buSzPts val="1620"/>
              <a:buChar char="•"/>
            </a:pPr>
            <a:r>
              <a:rPr lang="en-US"/>
              <a:t>But requires specifically setting up a chat as end-to-end encrypted [11][12]</a:t>
            </a:r>
            <a:endParaRPr/>
          </a:p>
          <a:p>
            <a:pPr marL="205766" lvl="0" indent="-205766" algn="l" rtl="0">
              <a:lnSpc>
                <a:spcPct val="90000"/>
              </a:lnSpc>
              <a:spcBef>
                <a:spcPts val="1200"/>
              </a:spcBef>
              <a:spcAft>
                <a:spcPts val="0"/>
              </a:spcAft>
              <a:buSzPts val="1620"/>
              <a:buChar char="•"/>
            </a:pPr>
            <a:r>
              <a:rPr lang="en-US"/>
              <a:t>But messages still subject to moderation, which is provided with their content [13]</a:t>
            </a:r>
            <a:endParaRPr/>
          </a:p>
        </p:txBody>
      </p:sp>
      <p:sp>
        <p:nvSpPr>
          <p:cNvPr id="137" name="Google Shape;137;g27ec80893a6_1_3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38" name="Google Shape;138;g27ec80893a6_1_3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39" name="Google Shape;139;g27ec80893a6_1_3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sp>
        <p:nvSpPr>
          <p:cNvPr id="140" name="Google Shape;140;g27ec80893a6_1_31"/>
          <p:cNvSpPr txBox="1"/>
          <p:nvPr/>
        </p:nvSpPr>
        <p:spPr>
          <a:xfrm>
            <a:off x="4419600" y="4335850"/>
            <a:ext cx="624900" cy="48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r>
              <a:rPr lang="en-US" sz="1800">
                <a:solidFill>
                  <a:schemeClr val="lt1"/>
                </a:solidFill>
                <a:latin typeface="Cambria"/>
                <a:ea typeface="Cambria"/>
                <a:cs typeface="Cambria"/>
                <a:sym typeface="Cambria"/>
              </a:rPr>
              <a:t>[10]</a:t>
            </a:r>
            <a:endParaRPr>
              <a:latin typeface="Cambria"/>
              <a:ea typeface="Cambria"/>
              <a:cs typeface="Cambria"/>
              <a:sym typeface="Cambria"/>
            </a:endParaRPr>
          </a:p>
        </p:txBody>
      </p:sp>
      <p:pic>
        <p:nvPicPr>
          <p:cNvPr id="141" name="Google Shape;141;g27ec80893a6_1_31"/>
          <p:cNvPicPr preferRelativeResize="0"/>
          <p:nvPr/>
        </p:nvPicPr>
        <p:blipFill rotWithShape="1">
          <a:blip r:embed="rId3">
            <a:alphaModFix/>
          </a:blip>
          <a:srcRect t="38011"/>
          <a:stretch/>
        </p:blipFill>
        <p:spPr>
          <a:xfrm>
            <a:off x="4419600" y="1140176"/>
            <a:ext cx="4459600" cy="32261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7ec80893a6_1_61"/>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For Full Security, Use Signal</a:t>
            </a:r>
            <a:endParaRPr/>
          </a:p>
        </p:txBody>
      </p:sp>
      <p:sp>
        <p:nvSpPr>
          <p:cNvPr id="148" name="Google Shape;148;g27ec80893a6_1_61"/>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05766" algn="l" rtl="0">
              <a:lnSpc>
                <a:spcPct val="90000"/>
              </a:lnSpc>
              <a:spcBef>
                <a:spcPts val="1200"/>
              </a:spcBef>
              <a:spcAft>
                <a:spcPts val="0"/>
              </a:spcAft>
              <a:buSzPts val="1620"/>
              <a:buChar char="•"/>
            </a:pPr>
            <a:r>
              <a:rPr lang="en-US"/>
              <a:t>Non-profit encrypted messaging app [15]</a:t>
            </a:r>
            <a:endParaRPr/>
          </a:p>
          <a:p>
            <a:pPr marL="205766" lvl="0" indent="-205766" algn="l" rtl="0">
              <a:lnSpc>
                <a:spcPct val="90000"/>
              </a:lnSpc>
              <a:spcBef>
                <a:spcPts val="1200"/>
              </a:spcBef>
              <a:spcAft>
                <a:spcPts val="0"/>
              </a:spcAft>
              <a:buSzPts val="1620"/>
              <a:buChar char="•"/>
            </a:pPr>
            <a:r>
              <a:rPr lang="en-US"/>
              <a:t>No user data retained [16]</a:t>
            </a:r>
            <a:endParaRPr/>
          </a:p>
          <a:p>
            <a:pPr marL="205766" lvl="0" indent="-205766" algn="l" rtl="0">
              <a:lnSpc>
                <a:spcPct val="90000"/>
              </a:lnSpc>
              <a:spcBef>
                <a:spcPts val="1200"/>
              </a:spcBef>
              <a:spcAft>
                <a:spcPts val="0"/>
              </a:spcAft>
              <a:buSzPts val="1620"/>
              <a:buChar char="•"/>
            </a:pPr>
            <a:r>
              <a:rPr lang="en-US"/>
              <a:t>Behind the protocol used by other encrypted messaging [17][18][19]</a:t>
            </a:r>
            <a:endParaRPr/>
          </a:p>
          <a:p>
            <a:pPr marL="0" lvl="0" indent="0" algn="l" rtl="0">
              <a:lnSpc>
                <a:spcPct val="90000"/>
              </a:lnSpc>
              <a:spcBef>
                <a:spcPts val="1200"/>
              </a:spcBef>
              <a:spcAft>
                <a:spcPts val="0"/>
              </a:spcAft>
              <a:buNone/>
            </a:pPr>
            <a:endParaRPr/>
          </a:p>
        </p:txBody>
      </p:sp>
      <p:sp>
        <p:nvSpPr>
          <p:cNvPr id="149" name="Google Shape;149;g27ec80893a6_1_61"/>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50" name="Google Shape;150;g27ec80893a6_1_61"/>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151" name="Google Shape;151;g27ec80893a6_1_61"/>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sp>
        <p:nvSpPr>
          <p:cNvPr id="152" name="Google Shape;152;g27ec80893a6_1_61"/>
          <p:cNvSpPr txBox="1"/>
          <p:nvPr/>
        </p:nvSpPr>
        <p:spPr>
          <a:xfrm>
            <a:off x="8122700" y="634725"/>
            <a:ext cx="624900" cy="48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200"/>
              </a:spcBef>
              <a:spcAft>
                <a:spcPts val="0"/>
              </a:spcAft>
              <a:buNone/>
            </a:pPr>
            <a:r>
              <a:rPr lang="en-US" sz="1800">
                <a:solidFill>
                  <a:schemeClr val="lt1"/>
                </a:solidFill>
                <a:latin typeface="Cambria"/>
                <a:ea typeface="Cambria"/>
                <a:cs typeface="Cambria"/>
                <a:sym typeface="Cambria"/>
              </a:rPr>
              <a:t>[14]</a:t>
            </a:r>
            <a:endParaRPr>
              <a:latin typeface="Cambria"/>
              <a:ea typeface="Cambria"/>
              <a:cs typeface="Cambria"/>
              <a:sym typeface="Cambria"/>
            </a:endParaRPr>
          </a:p>
        </p:txBody>
      </p:sp>
      <p:pic>
        <p:nvPicPr>
          <p:cNvPr id="153" name="Google Shape;153;g27ec80893a6_1_61"/>
          <p:cNvPicPr preferRelativeResize="0"/>
          <p:nvPr/>
        </p:nvPicPr>
        <p:blipFill>
          <a:blip r:embed="rId3">
            <a:alphaModFix/>
          </a:blip>
          <a:stretch>
            <a:fillRect/>
          </a:stretch>
        </p:blipFill>
        <p:spPr>
          <a:xfrm>
            <a:off x="5272400" y="1130638"/>
            <a:ext cx="3416046" cy="34160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40000" lnSpcReduction="10000"/>
          </a:bodyPr>
          <a:lstStyle/>
          <a:p>
            <a:pPr marL="0" lvl="0" indent="0" algn="l" rtl="0">
              <a:lnSpc>
                <a:spcPct val="90000"/>
              </a:lnSpc>
              <a:spcBef>
                <a:spcPts val="0"/>
              </a:spcBef>
              <a:spcAft>
                <a:spcPts val="0"/>
              </a:spcAft>
              <a:buClr>
                <a:srgbClr val="000000"/>
              </a:buClr>
              <a:buSzPct val="90000"/>
              <a:buFont typeface="Arial"/>
              <a:buNone/>
            </a:pPr>
            <a:r>
              <a:rPr lang="en-US"/>
              <a:t>[1]  Johana Bhuiyan, How can US law enforcement agencies access your data? Let’s count the ways, (The Guardian, 4 April 2022), </a:t>
            </a:r>
            <a:r>
              <a:rPr lang="en-US" u="sng">
                <a:solidFill>
                  <a:schemeClr val="hlink"/>
                </a:solidFill>
                <a:hlinkClick r:id="rId3"/>
              </a:rPr>
              <a:t>https://www.theguardian.com/technology/2022/apr/04/us-law-enforcement-agencies-access-your-data-apple-meta</a:t>
            </a:r>
            <a:r>
              <a:rPr lang="en-US"/>
              <a:t>, (13 September 2023)</a:t>
            </a:r>
            <a:endParaRPr/>
          </a:p>
          <a:p>
            <a:pPr marL="0" lvl="0" indent="0" algn="l" rtl="0">
              <a:lnSpc>
                <a:spcPct val="90000"/>
              </a:lnSpc>
              <a:spcBef>
                <a:spcPts val="1200"/>
              </a:spcBef>
              <a:spcAft>
                <a:spcPts val="0"/>
              </a:spcAft>
              <a:buClr>
                <a:srgbClr val="000000"/>
              </a:buClr>
              <a:buSzPct val="90000"/>
              <a:buFont typeface="Arial"/>
              <a:buNone/>
            </a:pPr>
            <a:r>
              <a:rPr lang="en-US"/>
              <a:t>[2] Elizabeth Goitein, “The Government Can’t Seize Your Digital Data. Except by Buying It.”, (Brennan Center, 28 April 2021),   </a:t>
            </a:r>
            <a:r>
              <a:rPr lang="en-US" u="sng">
                <a:solidFill>
                  <a:schemeClr val="hlink"/>
                </a:solidFill>
                <a:hlinkClick r:id="rId4"/>
              </a:rPr>
              <a:t>https://www.brennancenter.org/our-work/analysis-opinion/government-cant-seize-your-digital-data-except-buying-it</a:t>
            </a:r>
            <a:r>
              <a:rPr lang="en-US"/>
              <a:t>, (13 September 2023)</a:t>
            </a:r>
            <a:endParaRPr/>
          </a:p>
          <a:p>
            <a:pPr marL="0" lvl="0" indent="0" algn="l" rtl="0">
              <a:lnSpc>
                <a:spcPct val="90000"/>
              </a:lnSpc>
              <a:spcBef>
                <a:spcPts val="1200"/>
              </a:spcBef>
              <a:spcAft>
                <a:spcPts val="0"/>
              </a:spcAft>
              <a:buSzPct val="90000"/>
              <a:buNone/>
            </a:pPr>
            <a:r>
              <a:rPr lang="en-US"/>
              <a:t>[3] Statista, Total number of SMS and MMS messages sent in the United States from 2005 to 2021, (Statista, September 2022), </a:t>
            </a:r>
            <a:r>
              <a:rPr lang="en-US" u="sng">
                <a:solidFill>
                  <a:schemeClr val="hlink"/>
                </a:solidFill>
                <a:hlinkClick r:id="rId5"/>
              </a:rPr>
              <a:t>https://www.statista.com/statistics/185879/number-of-text-messages-in-the-united-states-since-2005/</a:t>
            </a:r>
            <a:r>
              <a:rPr lang="en-US"/>
              <a:t>, (14 September 2023)</a:t>
            </a:r>
            <a:endParaRPr/>
          </a:p>
          <a:p>
            <a:pPr marL="0" lvl="0" indent="0" algn="l" rtl="0">
              <a:lnSpc>
                <a:spcPct val="90000"/>
              </a:lnSpc>
              <a:spcBef>
                <a:spcPts val="1200"/>
              </a:spcBef>
              <a:spcAft>
                <a:spcPts val="0"/>
              </a:spcAft>
              <a:buClr>
                <a:srgbClr val="000000"/>
              </a:buClr>
              <a:buSzPct val="90000"/>
              <a:buFont typeface="Arial"/>
              <a:buNone/>
            </a:pPr>
            <a:r>
              <a:rPr lang="en-US"/>
              <a:t>[4] Joseph B. Evans,  Cell Phone Forensics: Powerful Tools Wielded By Federal Investigators, (Fordham Journal of Corporate and Financial Law), </a:t>
            </a:r>
            <a:r>
              <a:rPr lang="en-US" u="sng">
                <a:solidFill>
                  <a:schemeClr val="hlink"/>
                </a:solidFill>
                <a:hlinkClick r:id="rId6"/>
              </a:rPr>
              <a:t>https://news.law.fordham.edu/jcfl/2016/06/02/cell-phone-forensics-powerful-tools-wielded-by-federal-investigators/</a:t>
            </a:r>
            <a:r>
              <a:rPr lang="en-US"/>
              <a:t>, (14 September 2023)</a:t>
            </a:r>
            <a:endParaRPr/>
          </a:p>
          <a:p>
            <a:pPr marL="0" lvl="0" indent="0" algn="l" rtl="0">
              <a:lnSpc>
                <a:spcPct val="90000"/>
              </a:lnSpc>
              <a:spcBef>
                <a:spcPts val="1200"/>
              </a:spcBef>
              <a:spcAft>
                <a:spcPts val="0"/>
              </a:spcAft>
              <a:buClr>
                <a:srgbClr val="000000"/>
              </a:buClr>
              <a:buSzPct val="90000"/>
              <a:buFont typeface="Arial"/>
              <a:buNone/>
            </a:pPr>
            <a:r>
              <a:rPr lang="en-US"/>
              <a:t>[5] Chris Hoffman, Why SMS Text Messages Aren't Private or Secure, (How-To Geek, 21 January 2021) </a:t>
            </a:r>
            <a:r>
              <a:rPr lang="en-US" u="sng">
                <a:solidFill>
                  <a:schemeClr val="hlink"/>
                </a:solidFill>
                <a:hlinkClick r:id="rId7"/>
              </a:rPr>
              <a:t>https://www.howtogeek.com/709373/why-sms-text-messages-arent-private-or-secure/</a:t>
            </a:r>
            <a:r>
              <a:rPr lang="en-US"/>
              <a:t>, (13 September 2023)</a:t>
            </a:r>
            <a:endParaRPr/>
          </a:p>
          <a:p>
            <a:pPr marL="0" lvl="0" indent="0" algn="l" rtl="0">
              <a:lnSpc>
                <a:spcPct val="90000"/>
              </a:lnSpc>
              <a:spcBef>
                <a:spcPts val="1200"/>
              </a:spcBef>
              <a:spcAft>
                <a:spcPts val="0"/>
              </a:spcAft>
              <a:buSzPct val="90000"/>
              <a:buNone/>
            </a:pPr>
            <a:r>
              <a:rPr lang="en-US"/>
              <a:t>[6] CMetalCore, IMessage logo.svg, (Wikimedia Commons, 2 April 2018), </a:t>
            </a:r>
            <a:r>
              <a:rPr lang="en-US" u="sng">
                <a:solidFill>
                  <a:schemeClr val="hlink"/>
                </a:solidFill>
                <a:hlinkClick r:id="rId8"/>
              </a:rPr>
              <a:t>https://commons.wikimedia.org/wiki/File:IMessage_logo.svg</a:t>
            </a:r>
            <a:r>
              <a:rPr lang="en-US"/>
              <a:t> (14 September 2023)</a:t>
            </a:r>
            <a:endParaRPr/>
          </a:p>
          <a:p>
            <a:pPr marL="0" lvl="0" indent="0" algn="l" rtl="0">
              <a:lnSpc>
                <a:spcPct val="90000"/>
              </a:lnSpc>
              <a:spcBef>
                <a:spcPts val="1200"/>
              </a:spcBef>
              <a:spcAft>
                <a:spcPts val="0"/>
              </a:spcAft>
              <a:buSzPct val="90000"/>
              <a:buNone/>
            </a:pPr>
            <a:r>
              <a:rPr lang="en-US"/>
              <a:t>[7] Apple, iMessage Security Overview, (Apple, 18 February 2021), </a:t>
            </a:r>
            <a:r>
              <a:rPr lang="en-US" u="sng">
                <a:solidFill>
                  <a:schemeClr val="hlink"/>
                </a:solidFill>
                <a:hlinkClick r:id="rId9"/>
              </a:rPr>
              <a:t>https://support.apple.com/guide/security/imessage-security-overview-secd9764312f/web</a:t>
            </a:r>
            <a:r>
              <a:rPr lang="en-US"/>
              <a:t> (14 September 2023)</a:t>
            </a:r>
            <a:endParaRPr/>
          </a:p>
          <a:p>
            <a:pPr marL="0" lvl="0" indent="0" algn="l" rtl="0">
              <a:lnSpc>
                <a:spcPct val="90000"/>
              </a:lnSpc>
              <a:spcBef>
                <a:spcPts val="1200"/>
              </a:spcBef>
              <a:spcAft>
                <a:spcPts val="0"/>
              </a:spcAft>
              <a:buSzPct val="52380"/>
              <a:buNone/>
            </a:pPr>
            <a:r>
              <a:rPr lang="en-US"/>
              <a:t>[8] Justin Pot, How to Use iMessage on Android, (Wired, 13 May 2023), </a:t>
            </a:r>
            <a:r>
              <a:rPr lang="en-US" u="sng">
                <a:solidFill>
                  <a:schemeClr val="hlink"/>
                </a:solidFill>
                <a:hlinkClick r:id="rId10"/>
              </a:rPr>
              <a:t>https://www.wired.com/story/how-to-use-imessage-android/</a:t>
            </a:r>
            <a:r>
              <a:rPr lang="en-US"/>
              <a:t>, (14 September 2023)</a:t>
            </a:r>
            <a:endParaRPr/>
          </a:p>
          <a:p>
            <a:pPr marL="0" lvl="0" indent="0" algn="l" rtl="0">
              <a:lnSpc>
                <a:spcPct val="90000"/>
              </a:lnSpc>
              <a:spcBef>
                <a:spcPts val="1200"/>
              </a:spcBef>
              <a:spcAft>
                <a:spcPts val="0"/>
              </a:spcAft>
              <a:buSzPct val="52380"/>
              <a:buNone/>
            </a:pPr>
            <a:r>
              <a:rPr lang="en-US"/>
              <a:t>[9] Chris Hoffman, Apple's iMessage Is Secure... Unless You Have iCloud Enabled, (How-To Geek, 21 January 2021) </a:t>
            </a:r>
            <a:r>
              <a:rPr lang="en-US" u="sng">
                <a:solidFill>
                  <a:schemeClr val="hlink"/>
                </a:solidFill>
                <a:hlinkClick r:id="rId11"/>
              </a:rPr>
              <a:t>https://www.howtogeek.com/710509/apples-imessage-is-secure...-unless-you-have-icloud-enabled/</a:t>
            </a:r>
            <a:r>
              <a:rPr lang="en-US"/>
              <a:t>, (14 September 2023)</a:t>
            </a:r>
            <a:endParaRPr/>
          </a:p>
          <a:p>
            <a:pPr marL="0" lvl="0" indent="0" algn="l" rtl="0">
              <a:lnSpc>
                <a:spcPct val="90000"/>
              </a:lnSpc>
              <a:spcBef>
                <a:spcPts val="1200"/>
              </a:spcBef>
              <a:spcAft>
                <a:spcPts val="0"/>
              </a:spcAft>
              <a:buSzPct val="52380"/>
              <a:buNone/>
            </a:pPr>
            <a:r>
              <a:rPr lang="en-US"/>
              <a:t>[10] Statista, “Most popular instant messaging services and communication apps in the United States as of October 2022, by age group”, (Statista, November 2022) </a:t>
            </a:r>
            <a:r>
              <a:rPr lang="en-US" u="sng">
                <a:solidFill>
                  <a:schemeClr val="hlink"/>
                </a:solidFill>
                <a:hlinkClick r:id="rId12"/>
              </a:rPr>
              <a:t>https://www.statista.com/statistics/1310687/us-top-messaging-services-by-age/</a:t>
            </a:r>
            <a:r>
              <a:rPr lang="en-US"/>
              <a:t>, (14 September 2023)</a:t>
            </a:r>
            <a:endParaRPr/>
          </a:p>
        </p:txBody>
      </p:sp>
      <p:sp>
        <p:nvSpPr>
          <p:cNvPr id="159" name="Google Shape;159;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60" name="Google Shape;160;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61" name="Google Shape;161;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62" name="Google Shape;162;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ec80893a6_1_77"/>
          <p:cNvSpPr txBox="1">
            <a:spLocks noGrp="1"/>
          </p:cNvSpPr>
          <p:nvPr>
            <p:ph type="body" idx="1"/>
          </p:nvPr>
        </p:nvSpPr>
        <p:spPr>
          <a:xfrm>
            <a:off x="685800" y="1352551"/>
            <a:ext cx="7772400" cy="3352800"/>
          </a:xfrm>
          <a:prstGeom prst="rect">
            <a:avLst/>
          </a:prstGeom>
          <a:noFill/>
          <a:ln>
            <a:noFill/>
          </a:ln>
        </p:spPr>
        <p:txBody>
          <a:bodyPr spcFirstLastPara="1" wrap="square" lIns="91425" tIns="45700" rIns="91425" bIns="45700" anchor="t" anchorCtr="0">
            <a:normAutofit fontScale="40000" lnSpcReduction="10000"/>
          </a:bodyPr>
          <a:lstStyle/>
          <a:p>
            <a:pPr marL="0" lvl="0" indent="0" algn="l" rtl="0">
              <a:lnSpc>
                <a:spcPct val="100000"/>
              </a:lnSpc>
              <a:spcBef>
                <a:spcPts val="0"/>
              </a:spcBef>
              <a:spcAft>
                <a:spcPts val="0"/>
              </a:spcAft>
              <a:buClr>
                <a:schemeClr val="dk1"/>
              </a:buClr>
              <a:buFont typeface="Arial"/>
              <a:buNone/>
            </a:pPr>
            <a:r>
              <a:rPr lang="en-US"/>
              <a:t>[11] Barbara Krasnof, How to encrypt Facebook Messenger chats, (The Verge, 17 August 2022), </a:t>
            </a:r>
            <a:r>
              <a:rPr lang="en-US" u="sng">
                <a:solidFill>
                  <a:schemeClr val="accent1"/>
                </a:solidFill>
                <a:hlinkClick r:id="rId3">
                  <a:extLst>
                    <a:ext uri="{A12FA001-AC4F-418D-AE19-62706E023703}">
                      <ahyp:hlinkClr xmlns:ahyp="http://schemas.microsoft.com/office/drawing/2018/hyperlinkcolor" val="tx"/>
                    </a:ext>
                  </a:extLst>
                </a:hlinkClick>
              </a:rPr>
              <a:t>https://www.theverge.com/23307995/facebook-messenger-end-to-end-encryption-how-to</a:t>
            </a:r>
            <a:r>
              <a:rPr lang="en-US"/>
              <a:t> (13 September 2023)</a:t>
            </a:r>
            <a:endParaRPr/>
          </a:p>
          <a:p>
            <a:pPr marL="0" lvl="0" indent="0" algn="l" rtl="0">
              <a:spcBef>
                <a:spcPts val="1200"/>
              </a:spcBef>
              <a:spcAft>
                <a:spcPts val="0"/>
              </a:spcAft>
              <a:buSzPct val="52380"/>
              <a:buNone/>
            </a:pPr>
            <a:r>
              <a:rPr lang="en-US"/>
              <a:t>[12] Instagram Help, How do I start an end-to-end encrypted chat on Instagram?, (Facebook) </a:t>
            </a:r>
            <a:r>
              <a:rPr lang="en-US" u="sng">
                <a:solidFill>
                  <a:schemeClr val="accent1"/>
                </a:solidFill>
                <a:hlinkClick r:id="rId4">
                  <a:extLst>
                    <a:ext uri="{A12FA001-AC4F-418D-AE19-62706E023703}">
                      <ahyp:hlinkClr xmlns:ahyp="http://schemas.microsoft.com/office/drawing/2018/hyperlinkcolor" val="tx"/>
                    </a:ext>
                  </a:extLst>
                </a:hlinkClick>
              </a:rPr>
              <a:t>https://www.facebook.com/help/instagram/1165835007222763/</a:t>
            </a:r>
            <a:r>
              <a:rPr lang="en-US"/>
              <a:t> (14 September 2023)</a:t>
            </a:r>
            <a:endParaRPr/>
          </a:p>
          <a:p>
            <a:pPr marL="0" lvl="0" indent="0" algn="l" rtl="0">
              <a:spcBef>
                <a:spcPts val="1200"/>
              </a:spcBef>
              <a:spcAft>
                <a:spcPts val="0"/>
              </a:spcAft>
              <a:buSzPct val="52380"/>
              <a:buNone/>
            </a:pPr>
            <a:r>
              <a:rPr lang="en-US"/>
              <a:t>[13] Peter Elkind, Jack Gillum and Craig Silverman, How Facebook Undermines Privacy Protections for Its 2 Billion WhatsApp Users, (ProPublica, 7 September 2021), </a:t>
            </a:r>
            <a:r>
              <a:rPr lang="en-US" u="sng">
                <a:solidFill>
                  <a:schemeClr val="accent1"/>
                </a:solidFill>
                <a:hlinkClick r:id="rId5">
                  <a:extLst>
                    <a:ext uri="{A12FA001-AC4F-418D-AE19-62706E023703}">
                      <ahyp:hlinkClr xmlns:ahyp="http://schemas.microsoft.com/office/drawing/2018/hyperlinkcolor" val="tx"/>
                    </a:ext>
                  </a:extLst>
                </a:hlinkClick>
              </a:rPr>
              <a:t>https://www.propublica.org/article/how-facebook-undermines-privacy-protections-for-its-2-billion-whatsapp-users</a:t>
            </a:r>
            <a:r>
              <a:rPr lang="en-US"/>
              <a:t> (13 September 2023)</a:t>
            </a:r>
            <a:endParaRPr/>
          </a:p>
          <a:p>
            <a:pPr marL="0" lvl="0" indent="0" algn="l" rtl="0">
              <a:spcBef>
                <a:spcPts val="1200"/>
              </a:spcBef>
              <a:spcAft>
                <a:spcPts val="0"/>
              </a:spcAft>
              <a:buSzPct val="52380"/>
              <a:buNone/>
            </a:pPr>
            <a:r>
              <a:rPr lang="en-US"/>
              <a:t>[14] Kennedy-Labs, Signal-Logo.svg, (Wikimedia Commons, 26 November 2022), </a:t>
            </a:r>
            <a:r>
              <a:rPr lang="en-US" u="sng">
                <a:solidFill>
                  <a:schemeClr val="accent1"/>
                </a:solidFill>
                <a:hlinkClick r:id="rId6">
                  <a:extLst>
                    <a:ext uri="{A12FA001-AC4F-418D-AE19-62706E023703}">
                      <ahyp:hlinkClr xmlns:ahyp="http://schemas.microsoft.com/office/drawing/2018/hyperlinkcolor" val="tx"/>
                    </a:ext>
                  </a:extLst>
                </a:hlinkClick>
              </a:rPr>
              <a:t>https://commons.wikimedia.org/wiki/File:Signal-Logo.svg</a:t>
            </a:r>
            <a:r>
              <a:rPr lang="en-US"/>
              <a:t> (14 September 2023)</a:t>
            </a:r>
            <a:endParaRPr/>
          </a:p>
          <a:p>
            <a:pPr marL="0" lvl="0" indent="0" algn="l" rtl="0">
              <a:spcBef>
                <a:spcPts val="1200"/>
              </a:spcBef>
              <a:spcAft>
                <a:spcPts val="0"/>
              </a:spcAft>
              <a:buSzPct val="52380"/>
              <a:buNone/>
            </a:pPr>
            <a:r>
              <a:rPr lang="en-US"/>
              <a:t>[15] Signal, Signal &gt;&gt; Home, (Signal) </a:t>
            </a:r>
            <a:r>
              <a:rPr lang="en-US" u="sng">
                <a:solidFill>
                  <a:schemeClr val="accent1"/>
                </a:solidFill>
                <a:hlinkClick r:id="rId7">
                  <a:extLst>
                    <a:ext uri="{A12FA001-AC4F-418D-AE19-62706E023703}">
                      <ahyp:hlinkClr xmlns:ahyp="http://schemas.microsoft.com/office/drawing/2018/hyperlinkcolor" val="tx"/>
                    </a:ext>
                  </a:extLst>
                </a:hlinkClick>
              </a:rPr>
              <a:t>https://signal.org/#signal</a:t>
            </a:r>
            <a:r>
              <a:rPr lang="en-US"/>
              <a:t>, (14 September 2023)</a:t>
            </a:r>
            <a:endParaRPr/>
          </a:p>
          <a:p>
            <a:pPr marL="0" lvl="0" indent="0" algn="l" rtl="0">
              <a:spcBef>
                <a:spcPts val="1200"/>
              </a:spcBef>
              <a:spcAft>
                <a:spcPts val="0"/>
              </a:spcAft>
              <a:buSzPct val="52380"/>
              <a:buNone/>
            </a:pPr>
            <a:r>
              <a:rPr lang="en-US"/>
              <a:t>[16] Signal,  Grand jury subpoena for Signal user data, Eastern District of Virginia, (Signal, 4 October 2016), </a:t>
            </a:r>
            <a:r>
              <a:rPr lang="en-US" u="sng">
                <a:solidFill>
                  <a:schemeClr val="hlink"/>
                </a:solidFill>
                <a:hlinkClick r:id="rId8"/>
              </a:rPr>
              <a:t>https://signal.org/bigbrother/eastern-virginia-grand-jury/</a:t>
            </a:r>
            <a:r>
              <a:rPr lang="en-US"/>
              <a:t> (13 September 2023) </a:t>
            </a:r>
            <a:endParaRPr/>
          </a:p>
          <a:p>
            <a:pPr marL="0" lvl="0" indent="0" algn="l" rtl="0">
              <a:spcBef>
                <a:spcPts val="1200"/>
              </a:spcBef>
              <a:spcAft>
                <a:spcPts val="0"/>
              </a:spcAft>
              <a:buSzPct val="52380"/>
              <a:buNone/>
            </a:pPr>
            <a:r>
              <a:rPr lang="en-US"/>
              <a:t>[17] moxie0,  WhatsApp's Signal Protocol integration is now complete, (Signal, 5 April 2016), </a:t>
            </a:r>
            <a:r>
              <a:rPr lang="en-US" u="sng">
                <a:solidFill>
                  <a:schemeClr val="accent1"/>
                </a:solidFill>
                <a:hlinkClick r:id="rId9">
                  <a:extLst>
                    <a:ext uri="{A12FA001-AC4F-418D-AE19-62706E023703}">
                      <ahyp:hlinkClr xmlns:ahyp="http://schemas.microsoft.com/office/drawing/2018/hyperlinkcolor" val="tx"/>
                    </a:ext>
                  </a:extLst>
                </a:hlinkClick>
              </a:rPr>
              <a:t>https://signal.org/blog/whatsapp-complete/</a:t>
            </a:r>
            <a:r>
              <a:rPr lang="en-US"/>
              <a:t>, (13 September 2023) </a:t>
            </a:r>
            <a:endParaRPr/>
          </a:p>
          <a:p>
            <a:pPr marL="0" lvl="0" indent="0" algn="l" rtl="0">
              <a:spcBef>
                <a:spcPts val="1200"/>
              </a:spcBef>
              <a:spcAft>
                <a:spcPts val="0"/>
              </a:spcAft>
              <a:buSzPct val="52380"/>
              <a:buNone/>
            </a:pPr>
            <a:r>
              <a:rPr lang="en-US"/>
              <a:t>[18] Google Messages, Messages End-to-End Encryption Overview, (Google, February 2022), </a:t>
            </a:r>
            <a:r>
              <a:rPr lang="en-US" u="sng">
                <a:solidFill>
                  <a:schemeClr val="hlink"/>
                </a:solidFill>
                <a:hlinkClick r:id="rId10"/>
              </a:rPr>
              <a:t>https://www.gstatic.com/messages/papers/messages_e2ee.pdf</a:t>
            </a:r>
            <a:r>
              <a:rPr lang="en-US"/>
              <a:t> (13 September 2023) </a:t>
            </a:r>
            <a:endParaRPr/>
          </a:p>
          <a:p>
            <a:pPr marL="0" lvl="0" indent="0" algn="l" rtl="0">
              <a:spcBef>
                <a:spcPts val="1200"/>
              </a:spcBef>
              <a:spcAft>
                <a:spcPts val="0"/>
              </a:spcAft>
              <a:buSzPct val="52380"/>
              <a:buNone/>
            </a:pPr>
            <a:r>
              <a:rPr lang="en-US"/>
              <a:t>[19] ellenment, Skype Insider Preview // Private Conversations, (Microsoft, 11 January 2018), </a:t>
            </a:r>
            <a:r>
              <a:rPr lang="en-US" u="sng">
                <a:solidFill>
                  <a:schemeClr val="hlink"/>
                </a:solidFill>
                <a:hlinkClick r:id="rId11"/>
              </a:rPr>
              <a:t>https://answers.microsoft.com/en-us/skype/forum/all/skype-insider-preview-private-conversations/01616ac9-2171-4151-b9a2-c77761c0fbf8</a:t>
            </a:r>
            <a:r>
              <a:rPr lang="en-US"/>
              <a:t> (13 September 2023)</a:t>
            </a:r>
            <a:endParaRPr/>
          </a:p>
          <a:p>
            <a:pPr marL="0" lvl="0" indent="0" algn="l" rtl="0">
              <a:spcBef>
                <a:spcPts val="1200"/>
              </a:spcBef>
              <a:spcAft>
                <a:spcPts val="0"/>
              </a:spcAft>
              <a:buSzPct val="52380"/>
              <a:buNone/>
            </a:pPr>
            <a:r>
              <a:rPr lang="en-US"/>
              <a:t>[20] Clindberg, Seal of the FBI.svg, (Wikimedia Commons, 8 October 2007), </a:t>
            </a:r>
            <a:r>
              <a:rPr lang="en-US" u="sng">
                <a:solidFill>
                  <a:schemeClr val="hlink"/>
                </a:solidFill>
                <a:hlinkClick r:id="rId12"/>
              </a:rPr>
              <a:t>https://commons.wikimedia.org/wiki/File:Seal_of_the_FBI.svg</a:t>
            </a:r>
            <a:r>
              <a:rPr lang="en-US"/>
              <a:t> (14 September 2023)</a:t>
            </a:r>
            <a:endParaRPr/>
          </a:p>
        </p:txBody>
      </p:sp>
      <p:sp>
        <p:nvSpPr>
          <p:cNvPr id="168" name="Google Shape;168;g27ec80893a6_1_77"/>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69" name="Google Shape;169;g27ec80893a6_1_77"/>
          <p:cNvSpPr txBox="1">
            <a:spLocks noGrp="1"/>
          </p:cNvSpPr>
          <p:nvPr>
            <p:ph type="ftr" idx="11"/>
          </p:nvPr>
        </p:nvSpPr>
        <p:spPr>
          <a:xfrm>
            <a:off x="0" y="4997196"/>
            <a:ext cx="5562600" cy="146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70" name="Google Shape;170;g27ec80893a6_1_77"/>
          <p:cNvSpPr txBox="1">
            <a:spLocks noGrp="1"/>
          </p:cNvSpPr>
          <p:nvPr>
            <p:ph type="sldNum" idx="12"/>
          </p:nvPr>
        </p:nvSpPr>
        <p:spPr>
          <a:xfrm>
            <a:off x="8519160" y="4997196"/>
            <a:ext cx="624900" cy="146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71" name="Google Shape;171;g27ec80893a6_1_77"/>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Eric Hughs-Baird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a:xfrm>
            <a:off x="1655956" y="1143000"/>
            <a:ext cx="5832088" cy="1494448"/>
          </a:xfrm>
        </p:spPr>
        <p:txBody>
          <a:bodyPr/>
          <a:lstStyle/>
          <a:p>
            <a:r>
              <a:rPr lang="en-US" dirty="0"/>
              <a:t>QUANTUM COMPUTING’s THREAT TO DATA Security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Nathan Wong</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25</a:t>
            </a:fld>
            <a:endParaRPr lang="en-US"/>
          </a:p>
        </p:txBody>
      </p:sp>
    </p:spTree>
    <p:extLst>
      <p:ext uri="{BB962C8B-B14F-4D97-AF65-F5344CB8AC3E}">
        <p14:creationId xmlns:p14="http://schemas.microsoft.com/office/powerpoint/2010/main" val="63274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6" y="113279"/>
            <a:ext cx="7772400" cy="914400"/>
          </a:xfrm>
        </p:spPr>
        <p:txBody>
          <a:bodyPr/>
          <a:lstStyle/>
          <a:p>
            <a:r>
              <a:rPr lang="en-US" dirty="0"/>
              <a:t>THE POWER OF Quantum Computers</a:t>
            </a:r>
          </a:p>
        </p:txBody>
      </p:sp>
      <p:sp>
        <p:nvSpPr>
          <p:cNvPr id="3" name="Content Placeholder 2"/>
          <p:cNvSpPr>
            <a:spLocks noGrp="1"/>
          </p:cNvSpPr>
          <p:nvPr>
            <p:ph sz="half" idx="1"/>
          </p:nvPr>
        </p:nvSpPr>
        <p:spPr>
          <a:xfrm>
            <a:off x="0" y="1161603"/>
            <a:ext cx="3091815" cy="3352800"/>
          </a:xfrm>
        </p:spPr>
        <p:txBody>
          <a:bodyPr>
            <a:normAutofit fontScale="92500" lnSpcReduction="20000"/>
          </a:bodyPr>
          <a:lstStyle/>
          <a:p>
            <a:r>
              <a:rPr lang="en-US" dirty="0"/>
              <a:t>Quantum computers can compute millions of times faster than classical computers [2]</a:t>
            </a:r>
          </a:p>
          <a:p>
            <a:endParaRPr lang="en-US" dirty="0"/>
          </a:p>
          <a:p>
            <a:r>
              <a:rPr lang="en-US" dirty="0"/>
              <a:t>RSA encryption algorithm is used to secure emails, digital signatures, and VPNs [1]</a:t>
            </a:r>
          </a:p>
          <a:p>
            <a:pPr marL="0" indent="0">
              <a:buNone/>
            </a:pPr>
            <a:endParaRPr lang="en-US" dirty="0"/>
          </a:p>
          <a:p>
            <a:r>
              <a:rPr lang="en-US" dirty="0"/>
              <a:t>IBM believes that quantum computers could break modern encryption around 2030 [2]</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11" name="Picture 10" descr="A screenshot of a computer&#10;&#10;Description automatically generated">
            <a:extLst>
              <a:ext uri="{FF2B5EF4-FFF2-40B4-BE49-F238E27FC236}">
                <a16:creationId xmlns:a16="http://schemas.microsoft.com/office/drawing/2014/main" id="{E1D6B717-AE52-BA32-9870-A3A37D1A00F3}"/>
              </a:ext>
            </a:extLst>
          </p:cNvPr>
          <p:cNvPicPr>
            <a:picLocks noChangeAspect="1"/>
          </p:cNvPicPr>
          <p:nvPr/>
        </p:nvPicPr>
        <p:blipFill>
          <a:blip r:embed="rId3"/>
          <a:stretch>
            <a:fillRect/>
          </a:stretch>
        </p:blipFill>
        <p:spPr>
          <a:xfrm>
            <a:off x="3032921" y="1153110"/>
            <a:ext cx="5993875" cy="3148117"/>
          </a:xfrm>
          <a:prstGeom prst="rect">
            <a:avLst/>
          </a:prstGeom>
        </p:spPr>
      </p:pic>
      <p:sp>
        <p:nvSpPr>
          <p:cNvPr id="12" name="TextBox 11">
            <a:extLst>
              <a:ext uri="{FF2B5EF4-FFF2-40B4-BE49-F238E27FC236}">
                <a16:creationId xmlns:a16="http://schemas.microsoft.com/office/drawing/2014/main" id="{2FDEDEEB-F3F8-3CE1-36C6-C395F75E8258}"/>
              </a:ext>
            </a:extLst>
          </p:cNvPr>
          <p:cNvSpPr txBox="1"/>
          <p:nvPr/>
        </p:nvSpPr>
        <p:spPr>
          <a:xfrm>
            <a:off x="8602980" y="4321429"/>
            <a:ext cx="457200" cy="327782"/>
          </a:xfrm>
          <a:prstGeom prst="rect">
            <a:avLst/>
          </a:prstGeom>
          <a:noFill/>
        </p:spPr>
        <p:txBody>
          <a:bodyPr wrap="square" rtlCol="0">
            <a:spAutoFit/>
          </a:bodyPr>
          <a:lstStyle/>
          <a:p>
            <a:pPr>
              <a:lnSpc>
                <a:spcPct val="90000"/>
              </a:lnSpc>
            </a:pPr>
            <a:r>
              <a:rPr lang="en-US" sz="1700" dirty="0"/>
              <a:t>[3]</a:t>
            </a:r>
          </a:p>
        </p:txBody>
      </p:sp>
    </p:spTree>
    <p:extLst>
      <p:ext uri="{BB962C8B-B14F-4D97-AF65-F5344CB8AC3E}">
        <p14:creationId xmlns:p14="http://schemas.microsoft.com/office/powerpoint/2010/main" val="144212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Harvest Now, Decrypt Later</a:t>
            </a:r>
          </a:p>
        </p:txBody>
      </p:sp>
      <p:sp>
        <p:nvSpPr>
          <p:cNvPr id="3" name="Content Placeholder 2"/>
          <p:cNvSpPr>
            <a:spLocks noGrp="1"/>
          </p:cNvSpPr>
          <p:nvPr>
            <p:ph sz="half" idx="1"/>
          </p:nvPr>
        </p:nvSpPr>
        <p:spPr/>
        <p:txBody>
          <a:bodyPr>
            <a:normAutofit fontScale="92500" lnSpcReduction="20000"/>
          </a:bodyPr>
          <a:lstStyle/>
          <a:p>
            <a:endParaRPr lang="en-US" dirty="0"/>
          </a:p>
          <a:p>
            <a:r>
              <a:rPr lang="en-US" dirty="0"/>
              <a:t>Each year around 120 zettabytes of data is created [5]</a:t>
            </a:r>
          </a:p>
          <a:p>
            <a:pPr lvl="1"/>
            <a:r>
              <a:rPr lang="en-US" dirty="0"/>
              <a:t>1 zettabyte = 1 trillion gigabytes</a:t>
            </a:r>
          </a:p>
          <a:p>
            <a:endParaRPr lang="en-US" dirty="0"/>
          </a:p>
          <a:p>
            <a:r>
              <a:rPr lang="en-US" dirty="0"/>
              <a:t>In 2022, only 26.6% of US companies are prepared for quantum decryption [6]</a:t>
            </a:r>
          </a:p>
          <a:p>
            <a:endParaRPr lang="en-US" dirty="0"/>
          </a:p>
          <a:p>
            <a:r>
              <a:rPr lang="en-US" dirty="0"/>
              <a:t>27.7% of US companies will begin assessing QC threats after regulatory policies require risk assessment [6]</a:t>
            </a:r>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9" name="Picture 8" descr="A colorful wheel with numbers and icons&#10;&#10;Description automatically generated">
            <a:extLst>
              <a:ext uri="{FF2B5EF4-FFF2-40B4-BE49-F238E27FC236}">
                <a16:creationId xmlns:a16="http://schemas.microsoft.com/office/drawing/2014/main" id="{435AAA64-E879-FBFA-8754-5681E939236C}"/>
              </a:ext>
            </a:extLst>
          </p:cNvPr>
          <p:cNvPicPr>
            <a:picLocks noChangeAspect="1"/>
          </p:cNvPicPr>
          <p:nvPr/>
        </p:nvPicPr>
        <p:blipFill>
          <a:blip r:embed="rId3"/>
          <a:stretch>
            <a:fillRect/>
          </a:stretch>
        </p:blipFill>
        <p:spPr>
          <a:xfrm>
            <a:off x="5257102" y="1053967"/>
            <a:ext cx="3262058" cy="3972205"/>
          </a:xfrm>
          <a:prstGeom prst="rect">
            <a:avLst/>
          </a:prstGeom>
        </p:spPr>
      </p:pic>
      <p:sp>
        <p:nvSpPr>
          <p:cNvPr id="12" name="TextBox 11">
            <a:extLst>
              <a:ext uri="{FF2B5EF4-FFF2-40B4-BE49-F238E27FC236}">
                <a16:creationId xmlns:a16="http://schemas.microsoft.com/office/drawing/2014/main" id="{D2EB7DAF-01C1-6F77-58DC-AAC50AEAC71B}"/>
              </a:ext>
            </a:extLst>
          </p:cNvPr>
          <p:cNvSpPr txBox="1"/>
          <p:nvPr/>
        </p:nvSpPr>
        <p:spPr>
          <a:xfrm>
            <a:off x="8519160" y="4211092"/>
            <a:ext cx="457200" cy="327782"/>
          </a:xfrm>
          <a:prstGeom prst="rect">
            <a:avLst/>
          </a:prstGeom>
          <a:noFill/>
        </p:spPr>
        <p:txBody>
          <a:bodyPr wrap="square" rtlCol="0">
            <a:spAutoFit/>
          </a:bodyPr>
          <a:lstStyle/>
          <a:p>
            <a:pPr>
              <a:lnSpc>
                <a:spcPct val="90000"/>
              </a:lnSpc>
            </a:pPr>
            <a:r>
              <a:rPr lang="en-US" sz="1700" dirty="0"/>
              <a:t>[7]</a:t>
            </a:r>
          </a:p>
        </p:txBody>
      </p:sp>
    </p:spTree>
    <p:extLst>
      <p:ext uri="{BB962C8B-B14F-4D97-AF65-F5344CB8AC3E}">
        <p14:creationId xmlns:p14="http://schemas.microsoft.com/office/powerpoint/2010/main" val="52500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IDENTITY THEFT</a:t>
            </a:r>
          </a:p>
        </p:txBody>
      </p:sp>
      <p:sp>
        <p:nvSpPr>
          <p:cNvPr id="3" name="Content Placeholder 2"/>
          <p:cNvSpPr>
            <a:spLocks noGrp="1"/>
          </p:cNvSpPr>
          <p:nvPr>
            <p:ph sz="half" idx="1"/>
          </p:nvPr>
        </p:nvSpPr>
        <p:spPr/>
        <p:txBody>
          <a:bodyPr>
            <a:normAutofit lnSpcReduction="10000"/>
          </a:bodyPr>
          <a:lstStyle/>
          <a:p>
            <a:r>
              <a:rPr lang="en-US" dirty="0"/>
              <a:t>Data breaches are the leading cause of identity theft and continue to grow with each year [8]</a:t>
            </a:r>
          </a:p>
          <a:p>
            <a:endParaRPr lang="en-US" dirty="0"/>
          </a:p>
          <a:p>
            <a:r>
              <a:rPr lang="en-US" dirty="0"/>
              <a:t>In 2022, 160 million victims of identity theft from 1291 breaches [8]</a:t>
            </a:r>
          </a:p>
          <a:p>
            <a:endParaRPr lang="en-US" dirty="0"/>
          </a:p>
          <a:p>
            <a:r>
              <a:rPr lang="en-US" dirty="0"/>
              <a:t>Estimated $52 billion in damages from identity theft in the US [9]</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8" name="Picture 7" descr="A graph of a number of individuals&#10;&#10;Description automatically generated with medium confidence">
            <a:extLst>
              <a:ext uri="{FF2B5EF4-FFF2-40B4-BE49-F238E27FC236}">
                <a16:creationId xmlns:a16="http://schemas.microsoft.com/office/drawing/2014/main" id="{1D7F2921-641F-8943-2D82-35FBFA56C5A1}"/>
              </a:ext>
            </a:extLst>
          </p:cNvPr>
          <p:cNvPicPr>
            <a:picLocks noChangeAspect="1"/>
          </p:cNvPicPr>
          <p:nvPr/>
        </p:nvPicPr>
        <p:blipFill rotWithShape="1">
          <a:blip r:embed="rId3"/>
          <a:srcRect l="4690" t="3560" r="4672" b="3721"/>
          <a:stretch/>
        </p:blipFill>
        <p:spPr>
          <a:xfrm>
            <a:off x="4659645" y="854569"/>
            <a:ext cx="4054766" cy="3850782"/>
          </a:xfrm>
          <a:prstGeom prst="rect">
            <a:avLst/>
          </a:prstGeom>
        </p:spPr>
      </p:pic>
      <p:sp>
        <p:nvSpPr>
          <p:cNvPr id="4" name="TextBox 3">
            <a:extLst>
              <a:ext uri="{FF2B5EF4-FFF2-40B4-BE49-F238E27FC236}">
                <a16:creationId xmlns:a16="http://schemas.microsoft.com/office/drawing/2014/main" id="{1893ECD2-52EF-7FC1-1B48-EC0F23CE0B1A}"/>
              </a:ext>
            </a:extLst>
          </p:cNvPr>
          <p:cNvSpPr txBox="1"/>
          <p:nvPr/>
        </p:nvSpPr>
        <p:spPr>
          <a:xfrm>
            <a:off x="8642036" y="4422700"/>
            <a:ext cx="624840" cy="327782"/>
          </a:xfrm>
          <a:prstGeom prst="rect">
            <a:avLst/>
          </a:prstGeom>
          <a:noFill/>
        </p:spPr>
        <p:txBody>
          <a:bodyPr wrap="square" rtlCol="0">
            <a:spAutoFit/>
          </a:bodyPr>
          <a:lstStyle/>
          <a:p>
            <a:pPr>
              <a:lnSpc>
                <a:spcPct val="90000"/>
              </a:lnSpc>
            </a:pPr>
            <a:r>
              <a:rPr lang="en-US" sz="1700" dirty="0"/>
              <a:t>[9]</a:t>
            </a:r>
          </a:p>
        </p:txBody>
      </p:sp>
    </p:spTree>
    <p:extLst>
      <p:ext uri="{BB962C8B-B14F-4D97-AF65-F5344CB8AC3E}">
        <p14:creationId xmlns:p14="http://schemas.microsoft.com/office/powerpoint/2010/main" val="3084873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Response</a:t>
            </a:r>
          </a:p>
        </p:txBody>
      </p:sp>
      <p:sp>
        <p:nvSpPr>
          <p:cNvPr id="3" name="Content Placeholder 2"/>
          <p:cNvSpPr>
            <a:spLocks noGrp="1"/>
          </p:cNvSpPr>
          <p:nvPr>
            <p:ph sz="half" idx="1"/>
          </p:nvPr>
        </p:nvSpPr>
        <p:spPr/>
        <p:txBody>
          <a:bodyPr>
            <a:normAutofit lnSpcReduction="10000"/>
          </a:bodyPr>
          <a:lstStyle/>
          <a:p>
            <a:endParaRPr lang="en-US" dirty="0"/>
          </a:p>
          <a:p>
            <a:r>
              <a:rPr lang="en-US" dirty="0"/>
              <a:t>Passed Quantum Computing Cybersecurity Preparedness Act in 2022 [10]</a:t>
            </a:r>
          </a:p>
          <a:p>
            <a:endParaRPr lang="en-US" dirty="0"/>
          </a:p>
          <a:p>
            <a:r>
              <a:rPr lang="en-US" dirty="0"/>
              <a:t>Allocated $15.6 billion for cybersecurity in 2023 [11]</a:t>
            </a:r>
          </a:p>
          <a:p>
            <a:endParaRPr lang="en-US" dirty="0"/>
          </a:p>
          <a:p>
            <a:r>
              <a:rPr lang="en-US" dirty="0"/>
              <a:t>Developed and approved Post-Quantum Encryption Algorithms (NIST) [12]</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9" name="Picture 8" descr="A graph of blue bars&#10;&#10;Description automatically generated with medium confidence">
            <a:extLst>
              <a:ext uri="{FF2B5EF4-FFF2-40B4-BE49-F238E27FC236}">
                <a16:creationId xmlns:a16="http://schemas.microsoft.com/office/drawing/2014/main" id="{FAC10BB8-7E88-139E-3919-0B73E9D54A0E}"/>
              </a:ext>
            </a:extLst>
          </p:cNvPr>
          <p:cNvPicPr>
            <a:picLocks noChangeAspect="1"/>
          </p:cNvPicPr>
          <p:nvPr/>
        </p:nvPicPr>
        <p:blipFill>
          <a:blip r:embed="rId3"/>
          <a:stretch>
            <a:fillRect/>
          </a:stretch>
        </p:blipFill>
        <p:spPr>
          <a:xfrm>
            <a:off x="4401818" y="1682305"/>
            <a:ext cx="4686300" cy="2908935"/>
          </a:xfrm>
          <a:prstGeom prst="rect">
            <a:avLst/>
          </a:prstGeom>
        </p:spPr>
      </p:pic>
      <p:sp>
        <p:nvSpPr>
          <p:cNvPr id="4" name="TextBox 3">
            <a:extLst>
              <a:ext uri="{FF2B5EF4-FFF2-40B4-BE49-F238E27FC236}">
                <a16:creationId xmlns:a16="http://schemas.microsoft.com/office/drawing/2014/main" id="{EB32F136-9AF9-0469-FEB0-23DA6B1F04A0}"/>
              </a:ext>
            </a:extLst>
          </p:cNvPr>
          <p:cNvSpPr txBox="1"/>
          <p:nvPr/>
        </p:nvSpPr>
        <p:spPr>
          <a:xfrm>
            <a:off x="8458200" y="4541460"/>
            <a:ext cx="624840" cy="327782"/>
          </a:xfrm>
          <a:prstGeom prst="rect">
            <a:avLst/>
          </a:prstGeom>
          <a:noFill/>
        </p:spPr>
        <p:txBody>
          <a:bodyPr wrap="square" rtlCol="0">
            <a:spAutoFit/>
          </a:bodyPr>
          <a:lstStyle/>
          <a:p>
            <a:pPr>
              <a:lnSpc>
                <a:spcPct val="90000"/>
              </a:lnSpc>
            </a:pPr>
            <a:r>
              <a:rPr lang="en-US" sz="1700" dirty="0"/>
              <a:t>[13]</a:t>
            </a:r>
          </a:p>
        </p:txBody>
      </p:sp>
    </p:spTree>
    <p:extLst>
      <p:ext uri="{BB962C8B-B14F-4D97-AF65-F5344CB8AC3E}">
        <p14:creationId xmlns:p14="http://schemas.microsoft.com/office/powerpoint/2010/main" val="752713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pic>
        <p:nvPicPr>
          <p:cNvPr id="9" name="Picture 8" descr="993782_10151472937681130_340415500_n.jpg">
            <a:extLst>
              <a:ext uri="{FF2B5EF4-FFF2-40B4-BE49-F238E27FC236}">
                <a16:creationId xmlns:a16="http://schemas.microsoft.com/office/drawing/2014/main" id="{A97A3D7D-48FC-F043-AF32-0B4ED2630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967" y="1829372"/>
            <a:ext cx="5920033" cy="3043949"/>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EXPENSIVE INFRASTUCTURE</a:t>
            </a:r>
          </a:p>
        </p:txBody>
      </p:sp>
      <p:sp>
        <p:nvSpPr>
          <p:cNvPr id="3" name="Content Placeholder 2"/>
          <p:cNvSpPr>
            <a:spLocks noGrp="1"/>
          </p:cNvSpPr>
          <p:nvPr>
            <p:ph sz="half" idx="1"/>
          </p:nvPr>
        </p:nvSpPr>
        <p:spPr/>
        <p:txBody>
          <a:bodyPr>
            <a:normAutofit lnSpcReduction="10000"/>
          </a:bodyPr>
          <a:lstStyle/>
          <a:p>
            <a:r>
              <a:rPr lang="en-US" dirty="0"/>
              <a:t>Small businesses (&lt;50 employees) do not invest in cybersecurity due to [14]:</a:t>
            </a:r>
          </a:p>
          <a:p>
            <a:pPr lvl="1"/>
            <a:r>
              <a:rPr lang="en-US" dirty="0"/>
              <a:t>Cost</a:t>
            </a:r>
          </a:p>
          <a:p>
            <a:pPr lvl="1"/>
            <a:r>
              <a:rPr lang="en-US" dirty="0"/>
              <a:t>Importance</a:t>
            </a:r>
          </a:p>
          <a:p>
            <a:pPr lvl="1"/>
            <a:r>
              <a:rPr lang="en-US" dirty="0"/>
              <a:t>Awareness</a:t>
            </a:r>
          </a:p>
          <a:p>
            <a:endParaRPr lang="en-US" dirty="0"/>
          </a:p>
          <a:p>
            <a:r>
              <a:rPr lang="en-US" dirty="0"/>
              <a:t>In 2022, average cost of cybersecurity for a business was 10% of their budget and an additional $2700 for each employee [15]</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8" name="Picture 7" descr="A diagram of a small businesses&#10;&#10;Description automatically generated">
            <a:extLst>
              <a:ext uri="{FF2B5EF4-FFF2-40B4-BE49-F238E27FC236}">
                <a16:creationId xmlns:a16="http://schemas.microsoft.com/office/drawing/2014/main" id="{8B8E545B-9A23-4DB4-748E-0134AEF51756}"/>
              </a:ext>
            </a:extLst>
          </p:cNvPr>
          <p:cNvPicPr>
            <a:picLocks noChangeAspect="1"/>
          </p:cNvPicPr>
          <p:nvPr/>
        </p:nvPicPr>
        <p:blipFill>
          <a:blip r:embed="rId3"/>
          <a:stretch>
            <a:fillRect/>
          </a:stretch>
        </p:blipFill>
        <p:spPr>
          <a:xfrm>
            <a:off x="4239011" y="1486105"/>
            <a:ext cx="4787785" cy="2705099"/>
          </a:xfrm>
          <a:prstGeom prst="rect">
            <a:avLst/>
          </a:prstGeom>
        </p:spPr>
      </p:pic>
      <p:sp>
        <p:nvSpPr>
          <p:cNvPr id="4" name="TextBox 3">
            <a:extLst>
              <a:ext uri="{FF2B5EF4-FFF2-40B4-BE49-F238E27FC236}">
                <a16:creationId xmlns:a16="http://schemas.microsoft.com/office/drawing/2014/main" id="{1FB90032-EEA1-F0F8-25E6-30A7D0C0CA38}"/>
              </a:ext>
            </a:extLst>
          </p:cNvPr>
          <p:cNvSpPr txBox="1"/>
          <p:nvPr/>
        </p:nvSpPr>
        <p:spPr>
          <a:xfrm>
            <a:off x="8458200" y="4284386"/>
            <a:ext cx="624840" cy="327782"/>
          </a:xfrm>
          <a:prstGeom prst="rect">
            <a:avLst/>
          </a:prstGeom>
          <a:noFill/>
        </p:spPr>
        <p:txBody>
          <a:bodyPr wrap="square" rtlCol="0">
            <a:spAutoFit/>
          </a:bodyPr>
          <a:lstStyle/>
          <a:p>
            <a:pPr>
              <a:lnSpc>
                <a:spcPct val="90000"/>
              </a:lnSpc>
            </a:pPr>
            <a:r>
              <a:rPr lang="en-US" sz="1700" dirty="0"/>
              <a:t>[14]</a:t>
            </a:r>
          </a:p>
        </p:txBody>
      </p:sp>
    </p:spTree>
    <p:extLst>
      <p:ext uri="{BB962C8B-B14F-4D97-AF65-F5344CB8AC3E}">
        <p14:creationId xmlns:p14="http://schemas.microsoft.com/office/powerpoint/2010/main" val="1385382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CYBERATTACKS on Small Businesses</a:t>
            </a:r>
          </a:p>
        </p:txBody>
      </p:sp>
      <p:sp>
        <p:nvSpPr>
          <p:cNvPr id="3" name="Content Placeholder 2"/>
          <p:cNvSpPr>
            <a:spLocks noGrp="1"/>
          </p:cNvSpPr>
          <p:nvPr>
            <p:ph sz="half" idx="1"/>
          </p:nvPr>
        </p:nvSpPr>
        <p:spPr/>
        <p:txBody>
          <a:bodyPr>
            <a:normAutofit lnSpcReduction="10000"/>
          </a:bodyPr>
          <a:lstStyle/>
          <a:p>
            <a:r>
              <a:rPr lang="en-US" dirty="0"/>
              <a:t>In 2023, 46% of data breaches occurred at businesses with &lt;1,000 employees [16]</a:t>
            </a:r>
          </a:p>
          <a:p>
            <a:endParaRPr lang="en-US" dirty="0"/>
          </a:p>
          <a:p>
            <a:r>
              <a:rPr lang="en-US" dirty="0"/>
              <a:t>75% of small businesses could not continue operating after a cyberattack [16]</a:t>
            </a:r>
          </a:p>
          <a:p>
            <a:endParaRPr lang="en-US" dirty="0"/>
          </a:p>
          <a:p>
            <a:r>
              <a:rPr lang="en-US" dirty="0"/>
              <a:t>55% of US consumers would not continue working with companies that have been breached [16]</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Wong</a:t>
            </a:r>
          </a:p>
        </p:txBody>
      </p:sp>
      <p:pic>
        <p:nvPicPr>
          <p:cNvPr id="9" name="Picture 8" descr="A graph of the country&#10;&#10;Description automatically generated">
            <a:extLst>
              <a:ext uri="{FF2B5EF4-FFF2-40B4-BE49-F238E27FC236}">
                <a16:creationId xmlns:a16="http://schemas.microsoft.com/office/drawing/2014/main" id="{63663279-87C9-AFC9-6330-58A6987057C5}"/>
              </a:ext>
            </a:extLst>
          </p:cNvPr>
          <p:cNvPicPr>
            <a:picLocks noChangeAspect="1"/>
          </p:cNvPicPr>
          <p:nvPr/>
        </p:nvPicPr>
        <p:blipFill>
          <a:blip r:embed="rId3"/>
          <a:stretch>
            <a:fillRect/>
          </a:stretch>
        </p:blipFill>
        <p:spPr>
          <a:xfrm>
            <a:off x="4921159" y="1352551"/>
            <a:ext cx="3851910" cy="2888933"/>
          </a:xfrm>
          <a:prstGeom prst="rect">
            <a:avLst/>
          </a:prstGeom>
        </p:spPr>
      </p:pic>
      <p:sp>
        <p:nvSpPr>
          <p:cNvPr id="4" name="TextBox 3">
            <a:extLst>
              <a:ext uri="{FF2B5EF4-FFF2-40B4-BE49-F238E27FC236}">
                <a16:creationId xmlns:a16="http://schemas.microsoft.com/office/drawing/2014/main" id="{88C1B1D5-0705-0EA5-ABD0-58892BDC9E8A}"/>
              </a:ext>
            </a:extLst>
          </p:cNvPr>
          <p:cNvSpPr txBox="1"/>
          <p:nvPr/>
        </p:nvSpPr>
        <p:spPr>
          <a:xfrm>
            <a:off x="8206740" y="4377569"/>
            <a:ext cx="624840" cy="327782"/>
          </a:xfrm>
          <a:prstGeom prst="rect">
            <a:avLst/>
          </a:prstGeom>
          <a:noFill/>
        </p:spPr>
        <p:txBody>
          <a:bodyPr wrap="square" rtlCol="0">
            <a:spAutoFit/>
          </a:bodyPr>
          <a:lstStyle/>
          <a:p>
            <a:pPr>
              <a:lnSpc>
                <a:spcPct val="90000"/>
              </a:lnSpc>
            </a:pPr>
            <a:r>
              <a:rPr lang="en-US" sz="1700" dirty="0"/>
              <a:t>[17]</a:t>
            </a:r>
          </a:p>
        </p:txBody>
      </p:sp>
    </p:spTree>
    <p:extLst>
      <p:ext uri="{BB962C8B-B14F-4D97-AF65-F5344CB8AC3E}">
        <p14:creationId xmlns:p14="http://schemas.microsoft.com/office/powerpoint/2010/main" val="2540968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5" y="103525"/>
            <a:ext cx="2424659" cy="914400"/>
          </a:xfrm>
        </p:spPr>
        <p:txBody>
          <a:bodyPr/>
          <a:lstStyle/>
          <a:p>
            <a:r>
              <a:rPr lang="en-US" dirty="0"/>
              <a:t>References</a:t>
            </a:r>
          </a:p>
        </p:txBody>
      </p:sp>
      <p:sp>
        <p:nvSpPr>
          <p:cNvPr id="3" name="Content Placeholder 2"/>
          <p:cNvSpPr>
            <a:spLocks noGrp="1"/>
          </p:cNvSpPr>
          <p:nvPr>
            <p:ph idx="1"/>
          </p:nvPr>
        </p:nvSpPr>
        <p:spPr>
          <a:xfrm>
            <a:off x="223764" y="734517"/>
            <a:ext cx="8696471" cy="3222888"/>
          </a:xfrm>
        </p:spPr>
        <p:txBody>
          <a:bodyPr lIns="91440">
            <a:noAutofit/>
          </a:bodyPr>
          <a:lstStyle/>
          <a:p>
            <a:pPr marL="0" indent="0">
              <a:buNone/>
            </a:pPr>
            <a:r>
              <a:rPr lang="en-US" sz="1200" dirty="0"/>
              <a:t>[1] </a:t>
            </a:r>
            <a:r>
              <a:rPr lang="en-US" sz="1200" dirty="0" err="1">
                <a:effectLst/>
                <a:latin typeface="Times New Roman" panose="02020603050405020304" pitchFamily="18" charset="0"/>
              </a:rPr>
              <a:t>CyberTalents</a:t>
            </a:r>
            <a:r>
              <a:rPr lang="en-US" sz="1200" dirty="0">
                <a:effectLst/>
                <a:latin typeface="Times New Roman" panose="02020603050405020304" pitchFamily="18" charset="0"/>
              </a:rPr>
              <a:t>. "RSA Encryption and RSA Algorithm: A Comprehensive Overview." </a:t>
            </a:r>
            <a:r>
              <a:rPr lang="en-US" sz="1200" i="1" dirty="0" err="1">
                <a:effectLst/>
                <a:latin typeface="Times New Roman" panose="02020603050405020304" pitchFamily="18" charset="0"/>
              </a:rPr>
              <a:t>CyberTalents</a:t>
            </a:r>
            <a:r>
              <a:rPr lang="en-US" sz="1200" i="1" dirty="0">
                <a:effectLst/>
                <a:latin typeface="Times New Roman" panose="02020603050405020304" pitchFamily="18" charset="0"/>
              </a:rPr>
              <a:t> Blog</a:t>
            </a:r>
            <a:r>
              <a:rPr lang="en-US" sz="1200" dirty="0">
                <a:effectLst/>
                <a:latin typeface="Times New Roman" panose="02020603050405020304" pitchFamily="18" charset="0"/>
              </a:rPr>
              <a:t>, cybertalents.com/blog/</a:t>
            </a:r>
            <a:r>
              <a:rPr lang="en-US" sz="1200" dirty="0" err="1">
                <a:effectLst/>
                <a:latin typeface="Times New Roman" panose="02020603050405020304" pitchFamily="18" charset="0"/>
              </a:rPr>
              <a:t>rsa</a:t>
            </a:r>
            <a:r>
              <a:rPr lang="en-US" sz="1200" dirty="0">
                <a:effectLst/>
                <a:latin typeface="Times New Roman" panose="02020603050405020304" pitchFamily="18" charset="0"/>
              </a:rPr>
              <a:t>-encryption. Accessed 13 Sept. 2023. </a:t>
            </a:r>
          </a:p>
          <a:p>
            <a:pPr marL="0" indent="0">
              <a:buNone/>
            </a:pPr>
            <a:r>
              <a:rPr lang="en-US" sz="1200" dirty="0"/>
              <a:t>[2]</a:t>
            </a:r>
            <a:r>
              <a:rPr lang="en-US" sz="1200" i="1" dirty="0">
                <a:effectLst/>
                <a:latin typeface="Times New Roman" panose="02020603050405020304" pitchFamily="18" charset="0"/>
              </a:rPr>
              <a:t> Forbes</a:t>
            </a:r>
            <a:r>
              <a:rPr lang="en-US" sz="1200" dirty="0">
                <a:effectLst/>
                <a:latin typeface="Times New Roman" panose="02020603050405020304" pitchFamily="18" charset="0"/>
              </a:rPr>
              <a:t>, www.forbes.com/sites/moorinsights/2023/05/10/ibm-quantum-safe-technology-protects-data-from-encryption-busting-attacks-by-next-generation-quantum-computers/?sh=f1f1c015764c. Accessed 13 Sept. 2023. </a:t>
            </a:r>
          </a:p>
          <a:p>
            <a:pPr marL="0" indent="0">
              <a:buNone/>
            </a:pPr>
            <a:r>
              <a:rPr lang="en-US" sz="1200" dirty="0"/>
              <a:t>[3]</a:t>
            </a:r>
            <a:r>
              <a:rPr lang="en-US" sz="1200" dirty="0">
                <a:effectLst/>
                <a:latin typeface="Times New Roman" panose="02020603050405020304" pitchFamily="18" charset="0"/>
              </a:rPr>
              <a:t> "IBM Quantum Computing | Roadmap." </a:t>
            </a:r>
            <a:r>
              <a:rPr lang="en-US" sz="1200" i="1" dirty="0">
                <a:effectLst/>
                <a:latin typeface="Times New Roman" panose="02020603050405020304" pitchFamily="18" charset="0"/>
              </a:rPr>
              <a:t>IBM - United States</a:t>
            </a:r>
            <a:r>
              <a:rPr lang="en-US" sz="1200" dirty="0">
                <a:effectLst/>
                <a:latin typeface="Times New Roman" panose="02020603050405020304" pitchFamily="18" charset="0"/>
              </a:rPr>
              <a:t>, www.ibm.com/quantum/roadmap. Accessed 14 Sept. 2023. </a:t>
            </a:r>
          </a:p>
          <a:p>
            <a:pPr marL="0" indent="0">
              <a:buNone/>
            </a:pPr>
            <a:r>
              <a:rPr lang="en-US" sz="1200" dirty="0"/>
              <a:t>[4]</a:t>
            </a:r>
            <a:r>
              <a:rPr lang="en-US" sz="1200" dirty="0">
                <a:effectLst/>
                <a:latin typeface="Times New Roman" panose="02020603050405020304" pitchFamily="18" charset="0"/>
              </a:rPr>
              <a:t> "“Harvest Now – Decrypt Later” Threat: Safeguarding Today’s Data for Tomorrow’s Quantum Era and the Role of Symmetric Keys." </a:t>
            </a:r>
            <a:r>
              <a:rPr lang="en-US" sz="1200" i="1" dirty="0" err="1">
                <a:effectLst/>
                <a:latin typeface="Times New Roman" panose="02020603050405020304" pitchFamily="18" charset="0"/>
              </a:rPr>
              <a:t>AUCloud</a:t>
            </a:r>
            <a:r>
              <a:rPr lang="en-US" sz="1200" dirty="0">
                <a:effectLst/>
                <a:latin typeface="Times New Roman" panose="02020603050405020304" pitchFamily="18" charset="0"/>
              </a:rPr>
              <a:t>, 29 Aug. 2023, www.australiacloud.com.au/blogs/harvest-now-decrypt-later-threat/. Accessed 14 Sept. 2023. </a:t>
            </a:r>
          </a:p>
          <a:p>
            <a:pPr marL="0" indent="0">
              <a:buNone/>
            </a:pPr>
            <a:r>
              <a:rPr lang="en-US" sz="1200" dirty="0"/>
              <a:t>[5]</a:t>
            </a:r>
            <a:r>
              <a:rPr lang="en-US" sz="1200" dirty="0">
                <a:effectLst/>
                <a:latin typeface="Times New Roman" panose="02020603050405020304" pitchFamily="18" charset="0"/>
              </a:rPr>
              <a:t> "Amount of Data Created Daily (2023)." </a:t>
            </a:r>
            <a:r>
              <a:rPr lang="en-US" sz="1200" i="1" dirty="0">
                <a:effectLst/>
                <a:latin typeface="Times New Roman" panose="02020603050405020304" pitchFamily="18" charset="0"/>
              </a:rPr>
              <a:t>Exploding Topics</a:t>
            </a:r>
            <a:r>
              <a:rPr lang="en-US" sz="1200" dirty="0">
                <a:effectLst/>
                <a:latin typeface="Times New Roman" panose="02020603050405020304" pitchFamily="18" charset="0"/>
              </a:rPr>
              <a:t>, 3 Apr. 2023, explodingtopics.com/blog/data-generated-per-day. Accessed 14 Sept. 2023. </a:t>
            </a:r>
          </a:p>
          <a:p>
            <a:pPr marL="0" indent="0">
              <a:buNone/>
            </a:pPr>
            <a:r>
              <a:rPr lang="en-US" sz="1200" dirty="0"/>
              <a:t>[6]</a:t>
            </a:r>
            <a:r>
              <a:rPr lang="en-US" sz="1200" dirty="0">
                <a:effectLst/>
                <a:latin typeface="Times New Roman" panose="02020603050405020304" pitchFamily="18" charset="0"/>
              </a:rPr>
              <a:t> Dawn M. Turner (guest). "How Prepared Are Companies for Quantum Computing Cybersecurity Risk?" </a:t>
            </a:r>
            <a:r>
              <a:rPr lang="en-US" sz="1200" i="1" dirty="0" err="1">
                <a:effectLst/>
                <a:latin typeface="Times New Roman" panose="02020603050405020304" pitchFamily="18" charset="0"/>
              </a:rPr>
              <a:t>Cryptomathic</a:t>
            </a:r>
            <a:r>
              <a:rPr lang="en-US" sz="1200" i="1" dirty="0">
                <a:effectLst/>
                <a:latin typeface="Times New Roman" panose="02020603050405020304" pitchFamily="18" charset="0"/>
              </a:rPr>
              <a:t> - Security Solutions</a:t>
            </a:r>
            <a:r>
              <a:rPr lang="en-US" sz="1200" dirty="0">
                <a:effectLst/>
                <a:latin typeface="Times New Roman" panose="02020603050405020304" pitchFamily="18" charset="0"/>
              </a:rPr>
              <a:t>, www.cryptomathic.com/news-events/blog/how-prepared-are-companies-for-quantum-computing-cybersecurity-risk. Accessed 14 Sept. 2023. </a:t>
            </a:r>
          </a:p>
          <a:p>
            <a:pPr marL="0" indent="0">
              <a:buNone/>
            </a:pPr>
            <a:r>
              <a:rPr lang="en-US" sz="1200" dirty="0"/>
              <a:t>[7] Austin, Doug. "2023 Internet Minute Infographic, by </a:t>
            </a:r>
            <a:r>
              <a:rPr lang="en-US" sz="1200" dirty="0" err="1"/>
              <a:t>EDiscovery</a:t>
            </a:r>
            <a:r>
              <a:rPr lang="en-US" sz="1200" dirty="0"/>
              <a:t> Today and LTMG!" </a:t>
            </a:r>
            <a:r>
              <a:rPr lang="en-US" sz="1200" i="1" dirty="0" err="1"/>
              <a:t>EDiscovery</a:t>
            </a:r>
            <a:r>
              <a:rPr lang="en-US" sz="1200" i="1" dirty="0"/>
              <a:t> Today by Doug Austin</a:t>
            </a:r>
            <a:r>
              <a:rPr lang="en-US" sz="1200" dirty="0"/>
              <a:t>, 20 Apr. 2023, ediscoverytoday.com/2023/04/20/2023-internet-minute-infographic-by-ediscovery-today-and-ltmg-ediscovery-trends/. Accessed 14 Sept. 2023. </a:t>
            </a:r>
          </a:p>
          <a:p>
            <a:pPr marL="0" indent="0">
              <a:buNone/>
            </a:pPr>
            <a:r>
              <a:rPr lang="en-US" sz="1200" dirty="0"/>
              <a:t>[8]</a:t>
            </a:r>
            <a:r>
              <a:rPr lang="en-US" sz="1200" i="1" dirty="0">
                <a:effectLst/>
                <a:latin typeface="Times New Roman" panose="02020603050405020304" pitchFamily="18" charset="0"/>
              </a:rPr>
              <a:t> Forbes</a:t>
            </a:r>
            <a:r>
              <a:rPr lang="en-US" sz="1200" dirty="0">
                <a:effectLst/>
                <a:latin typeface="Times New Roman" panose="02020603050405020304" pitchFamily="18" charset="0"/>
              </a:rPr>
              <a:t>, www.forbes.com/sites/moorinsights/2023/05/10/ibm-quantum-safe-technology-protects-data-from-encryption-busting-attacks-by-next-generation-quantum-computers/?sh=f1f1c015764c. Accessed 13 Sept. 2023. </a:t>
            </a:r>
          </a:p>
          <a:p>
            <a:pPr marL="0" indent="0">
              <a:buNone/>
            </a:pPr>
            <a:r>
              <a:rPr lang="en-US" sz="1200" dirty="0"/>
              <a:t>[9] "A Guide to Identity Theft Statistics for 2023." </a:t>
            </a:r>
            <a:r>
              <a:rPr lang="en-US" sz="1200" i="1" dirty="0"/>
              <a:t>McAfee</a:t>
            </a:r>
            <a:r>
              <a:rPr lang="en-US" sz="1200" dirty="0"/>
              <a:t>, 2 Mar. 2023, www.mcafee.com/learn/a-guide-to-identity-theft-statistics.</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Nathan Wong</a:t>
            </a:r>
            <a:endParaRPr lang="en-US" sz="1400" dirty="0">
              <a:solidFill>
                <a:schemeClr val="tx1"/>
              </a:solidFill>
              <a:latin typeface="+mj-lt"/>
            </a:endParaRPr>
          </a:p>
        </p:txBody>
      </p:sp>
    </p:spTree>
    <p:extLst>
      <p:ext uri="{BB962C8B-B14F-4D97-AF65-F5344CB8AC3E}">
        <p14:creationId xmlns:p14="http://schemas.microsoft.com/office/powerpoint/2010/main" val="663296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5" y="103525"/>
            <a:ext cx="2424659" cy="914400"/>
          </a:xfrm>
        </p:spPr>
        <p:txBody>
          <a:bodyPr/>
          <a:lstStyle/>
          <a:p>
            <a:r>
              <a:rPr lang="en-US" dirty="0"/>
              <a:t>References</a:t>
            </a:r>
          </a:p>
        </p:txBody>
      </p:sp>
      <p:sp>
        <p:nvSpPr>
          <p:cNvPr id="3" name="Content Placeholder 2"/>
          <p:cNvSpPr>
            <a:spLocks noGrp="1"/>
          </p:cNvSpPr>
          <p:nvPr>
            <p:ph idx="1"/>
          </p:nvPr>
        </p:nvSpPr>
        <p:spPr>
          <a:xfrm>
            <a:off x="223764" y="742013"/>
            <a:ext cx="8696471" cy="3222888"/>
          </a:xfrm>
        </p:spPr>
        <p:txBody>
          <a:bodyPr lIns="91440">
            <a:noAutofit/>
          </a:bodyPr>
          <a:lstStyle/>
          <a:p>
            <a:pPr marL="0" indent="0">
              <a:buNone/>
            </a:pPr>
            <a:r>
              <a:rPr lang="en-US" sz="1200" dirty="0"/>
              <a:t>[10] </a:t>
            </a:r>
            <a:r>
              <a:rPr lang="en-US" sz="1200" i="1" dirty="0"/>
              <a:t>Forbes</a:t>
            </a:r>
            <a:r>
              <a:rPr lang="en-US" sz="1200" dirty="0"/>
              <a:t>, www.forbes.com/sites/forbestechcouncil/2023/01/25/what-the-quantum-computing-cybersecurity-preparedness-act-means-for-national-security/?sh=2a5e9c63368a. Accessed 14 Sept. 2023. </a:t>
            </a:r>
          </a:p>
          <a:p>
            <a:pPr marL="0" indent="0">
              <a:buNone/>
            </a:pPr>
            <a:r>
              <a:rPr lang="en-US" sz="1200" dirty="0"/>
              <a:t>[11] "How Much is the U.S. Investing in Cyber (And is It Enough?)." </a:t>
            </a:r>
            <a:r>
              <a:rPr lang="en-US" sz="1200" i="1" dirty="0"/>
              <a:t>Security Intelligence</a:t>
            </a:r>
            <a:r>
              <a:rPr lang="en-US" sz="1200" dirty="0"/>
              <a:t>, 20 Jan. 2023, securityintelligence.com/articles/how-much-is-us-investing-in-cyber/. Accessed 14 Sept. 2023. </a:t>
            </a:r>
          </a:p>
          <a:p>
            <a:pPr marL="0" indent="0">
              <a:buNone/>
            </a:pPr>
            <a:r>
              <a:rPr lang="en-US" sz="1200" dirty="0"/>
              <a:t>[12] "NIST to Standardize Encryption Algorithms That Can Resist Attack by Quantum Computers." </a:t>
            </a:r>
            <a:r>
              <a:rPr lang="en-US" sz="1200" i="1" dirty="0"/>
              <a:t>NIST</a:t>
            </a:r>
            <a:r>
              <a:rPr lang="en-US" sz="1200" dirty="0"/>
              <a:t>, 24 Aug. 2023, www.nist.gov/news-events/news/2023/08/nist-standardize-encryption-algorithms-can-resist-attack-quantum-computers. Accessed 14 Sept. 2023. </a:t>
            </a:r>
          </a:p>
          <a:p>
            <a:pPr marL="0" indent="0">
              <a:buNone/>
            </a:pPr>
            <a:r>
              <a:rPr lang="en-US" sz="1200" dirty="0"/>
              <a:t>[13] "Global Cybersecurity Spending To Exceed $1.75 Trillion From 2021-2025." </a:t>
            </a:r>
            <a:r>
              <a:rPr lang="en-US" sz="1200" i="1" dirty="0"/>
              <a:t>Cybercrime Magazine</a:t>
            </a:r>
            <a:r>
              <a:rPr lang="en-US" sz="1200" dirty="0"/>
              <a:t>, cybersecurityventures.com/cybersecurity-spending-2021-2025/. Accessed 14 Sept. 2023. </a:t>
            </a:r>
          </a:p>
          <a:p>
            <a:pPr marL="0" indent="0">
              <a:buNone/>
            </a:pPr>
            <a:r>
              <a:rPr lang="en-US" sz="1200" dirty="0"/>
              <a:t>[14]</a:t>
            </a:r>
            <a:r>
              <a:rPr lang="en-US" sz="1200" dirty="0">
                <a:effectLst/>
                <a:latin typeface="Times New Roman" panose="02020603050405020304" pitchFamily="18" charset="0"/>
              </a:rPr>
              <a:t> Dahlberg, Nancy. "How Prepared is Your Small Business for a Cyber Attack or Breach?" </a:t>
            </a:r>
            <a:r>
              <a:rPr lang="en-US" sz="1200" i="1" dirty="0" err="1">
                <a:effectLst/>
                <a:latin typeface="Times New Roman" panose="02020603050405020304" pitchFamily="18" charset="0"/>
              </a:rPr>
              <a:t>GrowBiz</a:t>
            </a:r>
            <a:r>
              <a:rPr lang="en-US" sz="1200" i="1" dirty="0">
                <a:effectLst/>
                <a:latin typeface="Times New Roman" panose="02020603050405020304" pitchFamily="18" charset="0"/>
              </a:rPr>
              <a:t>: Advice on How to Grow Your Business</a:t>
            </a:r>
            <a:r>
              <a:rPr lang="en-US" sz="1200" dirty="0">
                <a:effectLst/>
                <a:latin typeface="Times New Roman" panose="02020603050405020304" pitchFamily="18" charset="0"/>
              </a:rPr>
              <a:t>, 23 Feb. 2020, growbiz.fiu.edu/2020/02/how-prepared-is-your-small-business-for-a-cyber-attack-or-breach/. Accessed 14 Sept. 2023. </a:t>
            </a:r>
          </a:p>
          <a:p>
            <a:pPr marL="0" indent="0">
              <a:buNone/>
            </a:pPr>
            <a:r>
              <a:rPr lang="en-US" sz="1200" dirty="0"/>
              <a:t>[15]</a:t>
            </a:r>
            <a:r>
              <a:rPr lang="en-US" sz="1050" dirty="0"/>
              <a:t> Triumph, Krystal. "Cybersecurity Costs for Small Businesses." </a:t>
            </a:r>
            <a:r>
              <a:rPr lang="en-US" sz="1050" i="1" dirty="0"/>
              <a:t>Atlantic-IT</a:t>
            </a:r>
            <a:r>
              <a:rPr lang="en-US" sz="1050" dirty="0"/>
              <a:t>, 13 Feb. 2022, www.atlantic-it.net/cybersecurity-costs-for-small-businesses/. Accessed 14 Sept. 2023. </a:t>
            </a:r>
          </a:p>
          <a:p>
            <a:pPr marL="0" indent="0">
              <a:buNone/>
            </a:pPr>
            <a:r>
              <a:rPr lang="en-US" sz="1200" dirty="0"/>
              <a:t>[16]</a:t>
            </a:r>
            <a:r>
              <a:rPr lang="en-US" sz="1050" dirty="0"/>
              <a:t> "35 Alarming Small Business Cybersecurity Statistics for 2023." </a:t>
            </a:r>
            <a:r>
              <a:rPr lang="en-US" sz="1050" i="1" dirty="0" err="1"/>
              <a:t>StrongDM</a:t>
            </a:r>
            <a:r>
              <a:rPr lang="en-US" sz="1050" i="1" dirty="0"/>
              <a:t> | Connect Your Team to Anything</a:t>
            </a:r>
            <a:r>
              <a:rPr lang="en-US" sz="1050" dirty="0"/>
              <a:t>, 2 Dec. 2022, www.strongdm.com/blog/small-business-cyber-security-statistics. Accessed 14 Sept. 2023. </a:t>
            </a:r>
          </a:p>
          <a:p>
            <a:pPr marL="0" indent="0">
              <a:buNone/>
            </a:pPr>
            <a:r>
              <a:rPr lang="en-US" sz="1200" dirty="0"/>
              <a:t>[17]</a:t>
            </a:r>
            <a:r>
              <a:rPr lang="en-US" sz="1050" dirty="0"/>
              <a:t> Agarwal, Harshit. "Average Cost of a Data Breach Has Increased to $3.86 Million." </a:t>
            </a:r>
            <a:r>
              <a:rPr lang="en-US" sz="1050" i="1" dirty="0"/>
              <a:t>Mobile Application Security Testing | </a:t>
            </a:r>
            <a:r>
              <a:rPr lang="en-US" sz="1050" i="1" dirty="0" err="1"/>
              <a:t>Appknox</a:t>
            </a:r>
            <a:r>
              <a:rPr lang="en-US" sz="1050" dirty="0"/>
              <a:t>, 1 Aug. 2018, www.appknox.com/blog/cost-of-a-data-breach. Accessed 14 Sept. 2023. </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Nathan Wong</a:t>
            </a:r>
            <a:endParaRPr lang="en-US" sz="1400" dirty="0">
              <a:solidFill>
                <a:schemeClr val="tx1"/>
              </a:solidFill>
              <a:latin typeface="+mj-lt"/>
            </a:endParaRPr>
          </a:p>
        </p:txBody>
      </p:sp>
    </p:spTree>
    <p:extLst>
      <p:ext uri="{BB962C8B-B14F-4D97-AF65-F5344CB8AC3E}">
        <p14:creationId xmlns:p14="http://schemas.microsoft.com/office/powerpoint/2010/main" val="1904845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7</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92500" lnSpcReduction="20000"/>
          </a:bodyPr>
          <a:lstStyle/>
          <a:p>
            <a:r>
              <a:rPr lang="en-US" dirty="0"/>
              <a:t>pp. 276 Any examples from the last 25 years? Arrests, altering and deleting records are violations of privacy?</a:t>
            </a:r>
          </a:p>
          <a:p>
            <a:r>
              <a:rPr lang="en-US" dirty="0"/>
              <a:t>pp. 277 Why not try to verify and correct records?</a:t>
            </a:r>
          </a:p>
          <a:p>
            <a:r>
              <a:rPr lang="en-US" dirty="0"/>
              <a:t>pp. 278 Figure does not show # cameras increasing.</a:t>
            </a:r>
          </a:p>
          <a:p>
            <a:r>
              <a:rPr lang="en-US" dirty="0"/>
              <a:t>pp. 279 300 times = frames, locations, …? More police drones since 2013?</a:t>
            </a:r>
          </a:p>
          <a:p>
            <a:r>
              <a:rPr lang="en-US" dirty="0"/>
              <a:t>pp. 296 Shouldn’t credit card issuers take “reasonable steps” to verify identity all the time?</a:t>
            </a:r>
          </a:p>
        </p:txBody>
      </p:sp>
      <p:sp>
        <p:nvSpPr>
          <p:cNvPr id="11" name="Content Placeholder 10"/>
          <p:cNvSpPr>
            <a:spLocks noGrp="1"/>
          </p:cNvSpPr>
          <p:nvPr>
            <p:ph sz="half" idx="2"/>
          </p:nvPr>
        </p:nvSpPr>
        <p:spPr/>
        <p:txBody>
          <a:bodyPr>
            <a:normAutofit fontScale="92500" lnSpcReduction="20000"/>
          </a:bodyPr>
          <a:lstStyle/>
          <a:p>
            <a:r>
              <a:rPr lang="en-US" dirty="0"/>
              <a:t>pp. 297 Any syndromic system successes in the last 15 years?</a:t>
            </a:r>
          </a:p>
          <a:p>
            <a:r>
              <a:rPr lang="en-US" dirty="0"/>
              <a:t>pp. 301 Confusing false positive and negative explanations. Not correct use of “Orwellian”</a:t>
            </a:r>
          </a:p>
          <a:p>
            <a:r>
              <a:rPr lang="en-US" dirty="0"/>
              <a:t>pp. 305 E-</a:t>
            </a:r>
            <a:r>
              <a:rPr lang="en-US" dirty="0" err="1"/>
              <a:t>ZPass</a:t>
            </a:r>
            <a:r>
              <a:rPr lang="en-US" dirty="0"/>
              <a:t> now mandatory on Mass Pike…</a:t>
            </a:r>
          </a:p>
          <a:p>
            <a:r>
              <a:rPr lang="en-US" dirty="0"/>
              <a:t>pp. 310 # 17 Interesting but not computing related</a:t>
            </a:r>
          </a:p>
          <a:p>
            <a:r>
              <a:rPr lang="en-US" dirty="0"/>
              <a:t>End of Chapter questions: 1, 18</a:t>
            </a:r>
          </a:p>
          <a:p>
            <a:r>
              <a:rPr lang="en-US" dirty="0"/>
              <a:t>pp. 319 “Since I have done nothing wrong, why should the government be investigating me?”</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Debate Ground Rules</a:t>
            </a:r>
          </a:p>
        </p:txBody>
      </p:sp>
      <p:sp>
        <p:nvSpPr>
          <p:cNvPr id="3" name="Content Placeholder 2"/>
          <p:cNvSpPr>
            <a:spLocks noGrp="1"/>
          </p:cNvSpPr>
          <p:nvPr>
            <p:ph idx="1"/>
          </p:nvPr>
        </p:nvSpPr>
        <p:spPr/>
        <p:txBody>
          <a:bodyPr>
            <a:normAutofit lnSpcReduction="10000"/>
          </a:bodyPr>
          <a:lstStyle/>
          <a:p>
            <a:r>
              <a:rPr lang="en-US" dirty="0"/>
              <a:t>Before Debate</a:t>
            </a:r>
          </a:p>
          <a:p>
            <a:pPr lvl="1"/>
            <a:r>
              <a:rPr lang="en-US" dirty="0"/>
              <a:t>Add “(YES)” or “(NO)” to the end of your name in Zoom to show your side</a:t>
            </a:r>
          </a:p>
          <a:p>
            <a:pPr lvl="1"/>
            <a:r>
              <a:rPr lang="en-US" dirty="0"/>
              <a:t>10 minutes to converse with your team</a:t>
            </a:r>
          </a:p>
          <a:p>
            <a:pPr lvl="1"/>
            <a:r>
              <a:rPr lang="en-US" dirty="0"/>
              <a:t>Share argument points, counter points, and responses</a:t>
            </a:r>
          </a:p>
          <a:p>
            <a:pPr lvl="1"/>
            <a:r>
              <a:rPr lang="en-US" dirty="0"/>
              <a:t>Share experiences, especially in different countries, cultures, situations</a:t>
            </a:r>
          </a:p>
          <a:p>
            <a:pPr lvl="1"/>
            <a:r>
              <a:rPr lang="en-US" dirty="0"/>
              <a:t>Decide who will: Go first, Respond to which points from opposing side</a:t>
            </a:r>
          </a:p>
          <a:p>
            <a:r>
              <a:rPr lang="en-US" dirty="0"/>
              <a:t>During Debate</a:t>
            </a:r>
          </a:p>
          <a:p>
            <a:pPr lvl="1"/>
            <a:r>
              <a:rPr lang="en-US" dirty="0"/>
              <a:t>1 turn per person until everyone on your team has spoken</a:t>
            </a:r>
          </a:p>
          <a:p>
            <a:pPr lvl="1"/>
            <a:r>
              <a:rPr lang="en-US" strike="noStrike" dirty="0"/>
              <a:t>Stand up when speaking</a:t>
            </a:r>
          </a:p>
          <a:p>
            <a:pPr lvl="1"/>
            <a:r>
              <a:rPr lang="en-US" dirty="0"/>
              <a:t>Try to keep remarks to 30 seconds (each side elect a timekeeper)</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806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Quiz</a:t>
            </a:r>
          </a:p>
        </p:txBody>
      </p:sp>
      <p:sp>
        <p:nvSpPr>
          <p:cNvPr id="3" name="Content Placeholder 2"/>
          <p:cNvSpPr>
            <a:spLocks noGrp="1"/>
          </p:cNvSpPr>
          <p:nvPr>
            <p:ph idx="1"/>
          </p:nvPr>
        </p:nvSpPr>
        <p:spPr/>
        <p:txBody>
          <a:bodyPr/>
          <a:lstStyle/>
          <a:p>
            <a:pPr marL="457200" indent="-457200">
              <a:buFont typeface="+mj-lt"/>
              <a:buAutoNum type="arabicPeriod"/>
            </a:pPr>
            <a:r>
              <a:rPr lang="en-US" dirty="0"/>
              <a:t>List two problems with using biometrics for identification.</a:t>
            </a:r>
          </a:p>
          <a:p>
            <a:pPr marL="457200" indent="-457200">
              <a:buFont typeface="+mj-lt"/>
              <a:buAutoNum type="arabicPeriod"/>
            </a:pPr>
            <a:r>
              <a:rPr lang="en-US" dirty="0"/>
              <a:t>List two advantages of using biometrics for identification.</a:t>
            </a:r>
          </a:p>
          <a:p>
            <a:pPr marL="457200" indent="-457200">
              <a:buFont typeface="+mj-lt"/>
              <a:buAutoNum type="arabicPeriod"/>
            </a:pPr>
            <a:r>
              <a:rPr lang="en-US" dirty="0"/>
              <a:t>Describe two tools people can use to protect their privacy on the Web.</a:t>
            </a:r>
          </a:p>
          <a:p>
            <a:pPr marL="457200" indent="-457200">
              <a:buFont typeface="+mj-lt"/>
              <a:buAutoNum type="arabicPeriod"/>
            </a:pPr>
            <a:r>
              <a:rPr lang="en-US" dirty="0"/>
              <a:t>For each of the 4 categories of Daniel </a:t>
            </a:r>
            <a:r>
              <a:rPr lang="en-US" dirty="0" err="1"/>
              <a:t>Solove’s</a:t>
            </a:r>
            <a:r>
              <a:rPr lang="en-US" dirty="0"/>
              <a:t> privacy taxonomy give an example not listed in the book.</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50476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43168"/>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23854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 Group Project</a:t>
            </a:r>
          </a:p>
        </p:txBody>
      </p:sp>
      <p:sp>
        <p:nvSpPr>
          <p:cNvPr id="3" name="Content Placeholder 2"/>
          <p:cNvSpPr>
            <a:spLocks noGrp="1"/>
          </p:cNvSpPr>
          <p:nvPr>
            <p:ph idx="1"/>
          </p:nvPr>
        </p:nvSpPr>
        <p:spPr/>
        <p:txBody>
          <a:bodyPr>
            <a:normAutofit/>
          </a:bodyPr>
          <a:lstStyle/>
          <a:p>
            <a:r>
              <a:rPr lang="en-US" dirty="0"/>
              <a:t>Catch up on reading</a:t>
            </a:r>
          </a:p>
          <a:p>
            <a:r>
              <a:rPr lang="en-US" dirty="0"/>
              <a:t>Group Project</a:t>
            </a:r>
          </a:p>
          <a:p>
            <a:pPr lvl="1"/>
            <a:r>
              <a:rPr lang="en-US" dirty="0"/>
              <a:t>Analyze Movie for all topics covered to date</a:t>
            </a:r>
          </a:p>
          <a:p>
            <a:pPr lvl="1"/>
            <a:r>
              <a:rPr lang="en-US" dirty="0"/>
              <a:t>Add analysis of computing technology portrayed to web site</a:t>
            </a:r>
          </a:p>
          <a:p>
            <a:pPr lvl="1"/>
            <a:r>
              <a:rPr lang="en-US" dirty="0"/>
              <a:t>See group project slide deck for more</a:t>
            </a:r>
          </a:p>
          <a:p>
            <a:pPr lvl="1"/>
            <a:r>
              <a:rPr lang="en-US" dirty="0"/>
              <a:t>Frequent interaction with your group members is key to success!</a:t>
            </a:r>
          </a:p>
          <a:p>
            <a:pPr marL="0" indent="0">
              <a:buNone/>
            </a:pPr>
            <a:r>
              <a:rPr lang="en-US" dirty="0"/>
              <a:t>-----</a:t>
            </a:r>
          </a:p>
          <a:p>
            <a:r>
              <a:rPr lang="en-US" dirty="0"/>
              <a:t>Mid Term Survey on Canvas </a:t>
            </a:r>
            <a:r>
              <a:rPr lang="en-US" dirty="0">
                <a:sym typeface="Wingdings" pitchFamily="2" charset="2"/>
              </a:rPr>
              <a:t> Quizzes</a:t>
            </a:r>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333483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8384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15864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50482</TotalTime>
  <Words>6692</Words>
  <Application>Microsoft Macintosh PowerPoint</Application>
  <PresentationFormat>On-screen Show (16:9)</PresentationFormat>
  <Paragraphs>526</Paragraphs>
  <Slides>34</Slides>
  <Notes>32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vt:lpstr>
      <vt:lpstr>Söhne</vt:lpstr>
      <vt:lpstr>Times New Roman</vt:lpstr>
      <vt:lpstr>Red Radial 16x9</vt:lpstr>
      <vt:lpstr>Class 7 Privacy and Government</vt:lpstr>
      <vt:lpstr>what works well Online With Zoom</vt:lpstr>
      <vt:lpstr>Overview</vt:lpstr>
      <vt:lpstr>My Reading Notes</vt:lpstr>
      <vt:lpstr>Debate Ground Rules</vt:lpstr>
      <vt:lpstr>Group Quiz</vt:lpstr>
      <vt:lpstr>Overview</vt:lpstr>
      <vt:lpstr>Assignment – Group Project</vt:lpstr>
      <vt:lpstr>Overview</vt:lpstr>
      <vt:lpstr>your digital footprint</vt:lpstr>
      <vt:lpstr>Why is our data collected?</vt:lpstr>
      <vt:lpstr>do we think we know what we post?</vt:lpstr>
      <vt:lpstr>We might be exposed more than we think</vt:lpstr>
      <vt:lpstr>what this information can lead to</vt:lpstr>
      <vt:lpstr>in conclusion</vt:lpstr>
      <vt:lpstr>References</vt:lpstr>
      <vt:lpstr>Listening to You Whisper</vt:lpstr>
      <vt:lpstr>The Power to Access Your Data</vt:lpstr>
      <vt:lpstr>Your Communications Are Vulnerable</vt:lpstr>
      <vt:lpstr>iMessage Can Be Safer</vt:lpstr>
      <vt:lpstr>WhatsApp &amp; Meta Products Are Safer Too</vt:lpstr>
      <vt:lpstr>For Full Security, Use Signal</vt:lpstr>
      <vt:lpstr>REFERENCES</vt:lpstr>
      <vt:lpstr>REFERENCES</vt:lpstr>
      <vt:lpstr>QUANTUM COMPUTING’s THREAT TO DATA Security</vt:lpstr>
      <vt:lpstr>THE POWER OF Quantum Computers</vt:lpstr>
      <vt:lpstr>Harvest Now, Decrypt Later</vt:lpstr>
      <vt:lpstr>IDENTITY THEFT</vt:lpstr>
      <vt:lpstr>Government Response</vt:lpstr>
      <vt:lpstr>EXPENSIVE INFRASTUCTURE</vt:lpstr>
      <vt:lpstr>CYBERATTACKS on Small Businesses</vt:lpstr>
      <vt:lpstr>References</vt:lpstr>
      <vt:lpstr>References</vt:lpstr>
      <vt:lpstr>Class 7 The End</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397</cp:revision>
  <dcterms:created xsi:type="dcterms:W3CDTF">2014-08-25T02:19:16Z</dcterms:created>
  <dcterms:modified xsi:type="dcterms:W3CDTF">2023-09-15T22:02:09Z</dcterms:modified>
</cp:coreProperties>
</file>