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7"/>
  </p:notesMasterIdLst>
  <p:handoutMasterIdLst>
    <p:handoutMasterId r:id="rId38"/>
  </p:handoutMasterIdLst>
  <p:sldIdLst>
    <p:sldId id="256" r:id="rId2"/>
    <p:sldId id="337" r:id="rId3"/>
    <p:sldId id="259" r:id="rId4"/>
    <p:sldId id="261" r:id="rId5"/>
    <p:sldId id="267" r:id="rId6"/>
    <p:sldId id="307" r:id="rId7"/>
    <p:sldId id="338" r:id="rId8"/>
    <p:sldId id="268" r:id="rId9"/>
    <p:sldId id="270" r:id="rId10"/>
    <p:sldId id="271" r:id="rId11"/>
    <p:sldId id="273" r:id="rId12"/>
    <p:sldId id="274" r:id="rId13"/>
    <p:sldId id="275" r:id="rId14"/>
    <p:sldId id="276" r:id="rId15"/>
    <p:sldId id="277" r:id="rId16"/>
    <p:sldId id="339" r:id="rId17"/>
    <p:sldId id="347" r:id="rId18"/>
    <p:sldId id="348" r:id="rId19"/>
    <p:sldId id="349" r:id="rId20"/>
    <p:sldId id="350" r:id="rId21"/>
    <p:sldId id="351" r:id="rId22"/>
    <p:sldId id="352" r:id="rId23"/>
    <p:sldId id="353" r:id="rId24"/>
    <p:sldId id="354" r:id="rId25"/>
    <p:sldId id="355" r:id="rId26"/>
    <p:sldId id="356" r:id="rId27"/>
    <p:sldId id="272" r:id="rId28"/>
    <p:sldId id="357" r:id="rId29"/>
    <p:sldId id="358" r:id="rId30"/>
    <p:sldId id="359" r:id="rId31"/>
    <p:sldId id="360" r:id="rId32"/>
    <p:sldId id="361" r:id="rId33"/>
    <p:sldId id="269" r:id="rId34"/>
    <p:sldId id="331" r:id="rId35"/>
    <p:sldId id="306"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37"/>
            <p14:sldId id="259"/>
            <p14:sldId id="261"/>
            <p14:sldId id="267"/>
            <p14:sldId id="307"/>
          </p14:sldIdLst>
        </p14:section>
        <p14:section name="Students" id="{5E347295-266A-9B4D-A0DF-4703719F5CBB}">
          <p14:sldIdLst>
            <p14:sldId id="338"/>
            <p14:sldId id="268"/>
            <p14:sldId id="270"/>
            <p14:sldId id="271"/>
            <p14:sldId id="273"/>
            <p14:sldId id="274"/>
            <p14:sldId id="275"/>
            <p14:sldId id="276"/>
            <p14:sldId id="277"/>
            <p14:sldId id="339"/>
            <p14:sldId id="347"/>
            <p14:sldId id="348"/>
            <p14:sldId id="349"/>
            <p14:sldId id="350"/>
            <p14:sldId id="351"/>
            <p14:sldId id="352"/>
            <p14:sldId id="353"/>
            <p14:sldId id="354"/>
            <p14:sldId id="355"/>
            <p14:sldId id="356"/>
            <p14:sldId id="272"/>
            <p14:sldId id="357"/>
            <p14:sldId id="358"/>
            <p14:sldId id="359"/>
            <p14:sldId id="360"/>
            <p14:sldId id="361"/>
          </p14:sldIdLst>
        </p14:section>
        <p14:section name="Common" id="{10B69295-0A48-354F-B63A-644E9F339516}">
          <p14:sldIdLst>
            <p14:sldId id="269"/>
            <p14:sldId id="331"/>
            <p14:sldId id="3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28" autoAdjust="0"/>
    <p:restoredTop sz="79759" autoAdjust="0"/>
  </p:normalViewPr>
  <p:slideViewPr>
    <p:cSldViewPr snapToGrid="0" snapToObjects="1">
      <p:cViewPr varScale="1">
        <p:scale>
          <a:sx n="162" d="100"/>
          <a:sy n="162" d="100"/>
        </p:scale>
        <p:origin x="208" y="30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chinafile.com/state-surveillance-china" TargetMode="External"/><Relationship Id="rId13" Type="http://schemas.openxmlformats.org/officeDocument/2006/relationships/hyperlink" Target="https://www.npr.org/2022/09/07/1118105165/surveillance-state-explores-chinas-tech-and-social-media-control-systems" TargetMode="External"/><Relationship Id="rId18" Type="http://schemas.openxmlformats.org/officeDocument/2006/relationships/hyperlink" Target="https://www.scmp.com/tech/science-research/article/3005733/what-you-need-know-about-sensenets-facial-recognition-firm" TargetMode="External"/><Relationship Id="rId3" Type="http://schemas.openxmlformats.org/officeDocument/2006/relationships/hyperlink" Target="https://static.wikia.nocookie.net/villains/images/8/80/Big-Brother-1984.jpg/revision/latest?cb=20190323152040" TargetMode="External"/><Relationship Id="rId7" Type="http://schemas.openxmlformats.org/officeDocument/2006/relationships/hyperlink" Target="https://www.voanews.com/a/covid-controls-offer-insight-into-china-s-surveillance-network/6888440.html" TargetMode="External"/><Relationship Id="rId12" Type="http://schemas.openxmlformats.org/officeDocument/2006/relationships/hyperlink" Target="https://thediplomat.com/2022/06/chinas-political-surveillance-system-keeps-growing/" TargetMode="External"/><Relationship Id="rId17" Type="http://schemas.openxmlformats.org/officeDocument/2006/relationships/hyperlink" Target="https://cdn.i-scmp.com/sites/default/files/styles/1200x800/public/d8/images/methode/2019/04/12/7fa641b6-5c36-11e9-bbcc-84176f6dd1e7_image_hires_083216.JPG?itok=xpyAkq0W&amp;v=1555029141" TargetMode="External"/><Relationship Id="rId2" Type="http://schemas.openxmlformats.org/officeDocument/2006/relationships/slide" Target="../slides/slide31.xml"/><Relationship Id="rId16" Type="http://schemas.openxmlformats.org/officeDocument/2006/relationships/hyperlink" Target="https://www.nature.com/articles/d41586-020-00154-w" TargetMode="External"/><Relationship Id="rId20" Type="http://schemas.openxmlformats.org/officeDocument/2006/relationships/hyperlink" Target="https://static01.nyt.com/images/2022/06/21/world/asia/Chinafilesurveillance-CoverArt-01/Chinafilesurveillance-CoverArt-01-superJumbo.jpg" TargetMode="External"/><Relationship Id="rId1" Type="http://schemas.openxmlformats.org/officeDocument/2006/relationships/notesMaster" Target="../notesMasters/notesMaster1.xml"/><Relationship Id="rId6" Type="http://schemas.openxmlformats.org/officeDocument/2006/relationships/hyperlink" Target="https://www.scmp.com/abacus/who-what/what/article/3028246/skynet-chinas-massive-video-surveillance-network" TargetMode="External"/><Relationship Id="rId11" Type="http://schemas.openxmlformats.org/officeDocument/2006/relationships/hyperlink" Target="https://academic.oup.com/bjc/article-abstract/63/2/534/6827557" TargetMode="External"/><Relationship Id="rId5" Type="http://schemas.openxmlformats.org/officeDocument/2006/relationships/hyperlink" Target="https://www.nytimes.com/2019/04/14/technology/china-surveillance-artificial-intelligence-racial-profiling.html" TargetMode="External"/><Relationship Id="rId15" Type="http://schemas.openxmlformats.org/officeDocument/2006/relationships/hyperlink" Target="https://www.scmp.com/news/china/society/article/2187450/how-chinas-high-tech-surveillance-technology-is-making-it" TargetMode="External"/><Relationship Id="rId10" Type="http://schemas.openxmlformats.org/officeDocument/2006/relationships/hyperlink" Target="https://cdn.statcdn.com/Infographic/images/normal/19256.jpeg" TargetMode="External"/><Relationship Id="rId19" Type="http://schemas.openxmlformats.org/officeDocument/2006/relationships/hyperlink" Target="https://www.wired.co.uk/article/chinese-government-social-credit-score-privacy-invasion" TargetMode="External"/><Relationship Id="rId4" Type="http://schemas.openxmlformats.org/officeDocument/2006/relationships/hyperlink" Target="https://www.wsj.com/articles/the-all-seeing-surveillance-state-feared-in-the-west-is-a-reality-in-china-1498493020" TargetMode="External"/><Relationship Id="rId9" Type="http://schemas.openxmlformats.org/officeDocument/2006/relationships/hyperlink" Target="https://theconversation.com/chinas-surveillance-creep-how-big-data-covid-monitoring-could-be-used-to-control-people-post-pandemic-164788" TargetMode="External"/><Relationship Id="rId14" Type="http://schemas.openxmlformats.org/officeDocument/2006/relationships/hyperlink" Target="https://www.worldometers.info/world-population/china-popula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chinafile.com/state-surveillance-china" TargetMode="External"/><Relationship Id="rId13" Type="http://schemas.openxmlformats.org/officeDocument/2006/relationships/hyperlink" Target="https://www.npr.org/2022/09/07/1118105165/surveillance-state-explores-chinas-tech-and-social-media-control-systems" TargetMode="External"/><Relationship Id="rId18" Type="http://schemas.openxmlformats.org/officeDocument/2006/relationships/hyperlink" Target="https://www.scmp.com/tech/science-research/article/3005733/what-you-need-know-about-sensenets-facial-recognition-firm" TargetMode="External"/><Relationship Id="rId3" Type="http://schemas.openxmlformats.org/officeDocument/2006/relationships/hyperlink" Target="https://static.wikia.nocookie.net/villains/images/8/80/Big-Brother-1984.jpg/revision/latest?cb=20190323152040" TargetMode="External"/><Relationship Id="rId7" Type="http://schemas.openxmlformats.org/officeDocument/2006/relationships/hyperlink" Target="https://www.voanews.com/a/covid-controls-offer-insight-into-china-s-surveillance-network/6888440.html" TargetMode="External"/><Relationship Id="rId12" Type="http://schemas.openxmlformats.org/officeDocument/2006/relationships/hyperlink" Target="https://thediplomat.com/2022/06/chinas-political-surveillance-system-keeps-growing/" TargetMode="External"/><Relationship Id="rId17" Type="http://schemas.openxmlformats.org/officeDocument/2006/relationships/hyperlink" Target="https://cdn.i-scmp.com/sites/default/files/styles/1200x800/public/d8/images/methode/2019/04/12/7fa641b6-5c36-11e9-bbcc-84176f6dd1e7_image_hires_083216.JPG?itok=xpyAkq0W&amp;v=1555029141" TargetMode="External"/><Relationship Id="rId2" Type="http://schemas.openxmlformats.org/officeDocument/2006/relationships/slide" Target="../slides/slide32.xml"/><Relationship Id="rId16" Type="http://schemas.openxmlformats.org/officeDocument/2006/relationships/hyperlink" Target="https://www.nature.com/articles/d41586-020-00154-w" TargetMode="External"/><Relationship Id="rId20" Type="http://schemas.openxmlformats.org/officeDocument/2006/relationships/hyperlink" Target="https://static01.nyt.com/images/2022/06/21/world/asia/Chinafilesurveillance-CoverArt-01/Chinafilesurveillance-CoverArt-01-superJumbo.jpg" TargetMode="External"/><Relationship Id="rId1" Type="http://schemas.openxmlformats.org/officeDocument/2006/relationships/notesMaster" Target="../notesMasters/notesMaster1.xml"/><Relationship Id="rId6" Type="http://schemas.openxmlformats.org/officeDocument/2006/relationships/hyperlink" Target="https://www.scmp.com/abacus/who-what/what/article/3028246/skynet-chinas-massive-video-surveillance-network" TargetMode="External"/><Relationship Id="rId11" Type="http://schemas.openxmlformats.org/officeDocument/2006/relationships/hyperlink" Target="https://academic.oup.com/bjc/article-abstract/63/2/534/6827557" TargetMode="External"/><Relationship Id="rId5" Type="http://schemas.openxmlformats.org/officeDocument/2006/relationships/hyperlink" Target="https://www.nytimes.com/2019/04/14/technology/china-surveillance-artificial-intelligence-racial-profiling.html" TargetMode="External"/><Relationship Id="rId15" Type="http://schemas.openxmlformats.org/officeDocument/2006/relationships/hyperlink" Target="https://www.scmp.com/news/china/society/article/2187450/how-chinas-high-tech-surveillance-technology-is-making-it" TargetMode="External"/><Relationship Id="rId10" Type="http://schemas.openxmlformats.org/officeDocument/2006/relationships/hyperlink" Target="https://cdn.statcdn.com/Infographic/images/normal/19256.jpeg" TargetMode="External"/><Relationship Id="rId19" Type="http://schemas.openxmlformats.org/officeDocument/2006/relationships/hyperlink" Target="https://www.wired.co.uk/article/chinese-government-social-credit-score-privacy-invasion" TargetMode="External"/><Relationship Id="rId4" Type="http://schemas.openxmlformats.org/officeDocument/2006/relationships/hyperlink" Target="https://www.wsj.com/articles/the-all-seeing-surveillance-state-feared-in-the-west-is-a-reality-in-china-1498493020" TargetMode="External"/><Relationship Id="rId9" Type="http://schemas.openxmlformats.org/officeDocument/2006/relationships/hyperlink" Target="https://theconversation.com/chinas-surveillance-creep-how-big-data-covid-monitoring-could-be-used-to-control-people-post-pandemic-164788" TargetMode="External"/><Relationship Id="rId14" Type="http://schemas.openxmlformats.org/officeDocument/2006/relationships/hyperlink" Target="https://www.worldometers.info/world-population/china-population/"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How is the self search</a:t>
            </a:r>
            <a:r>
              <a:rPr lang="en-US" baseline="0" dirty="0">
                <a:latin typeface="Arial" pitchFamily="-109" charset="0"/>
                <a:ea typeface="ＭＳ Ｐゴシック" pitchFamily="-109" charset="-128"/>
                <a:cs typeface="ＭＳ Ｐゴシック" pitchFamily="-109" charset="-128"/>
              </a:rPr>
              <a:t> paper going? Offer small group discussion instead of class wide.</a:t>
            </a:r>
          </a:p>
          <a:p>
            <a:pPr eaLnBrk="1" hangingPunct="1"/>
            <a:r>
              <a:rPr lang="en-US" baseline="0" dirty="0">
                <a:latin typeface="Arial" pitchFamily="-109" charset="0"/>
                <a:ea typeface="ＭＳ Ｐゴシック" pitchFamily="-109" charset="-128"/>
                <a:cs typeface="ＭＳ Ｐゴシック" pitchFamily="-109" charset="-128"/>
              </a:rPr>
              <a:t>Who: found a lot, very little, surprised, not surprised, creepy, share conclusions</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 flipside, being compliant can be very costly.</a:t>
            </a:r>
            <a:endParaRPr lang="en-US" dirty="0"/>
          </a:p>
          <a:p>
            <a:r>
              <a:rPr lang="en-US" dirty="0"/>
              <a:t>-ASV (Approved Scanning Vendor) start at around $100-200 per IP</a:t>
            </a:r>
            <a:endParaRPr lang="en-US" dirty="0">
              <a:cs typeface="Calibri"/>
            </a:endParaRPr>
          </a:p>
          <a:p>
            <a:r>
              <a:rPr lang="en-US" dirty="0">
                <a:cs typeface="Calibri"/>
              </a:rPr>
              <a:t>-SAQ (Self Assessment Questionnaire) has fees associated with validation and there are NINE different questionnaires – you need to figure out which one applies to you</a:t>
            </a:r>
          </a:p>
          <a:p>
            <a:r>
              <a:rPr lang="en-US" dirty="0">
                <a:cs typeface="Calibri"/>
              </a:rPr>
              <a:t>-Employee training </a:t>
            </a:r>
          </a:p>
          <a:p>
            <a:r>
              <a:rPr lang="en-US" dirty="0">
                <a:cs typeface="Calibri"/>
              </a:rPr>
              <a:t>-The biggest cost, however, is time.</a:t>
            </a:r>
          </a:p>
          <a:p>
            <a:r>
              <a:rPr lang="en-US" dirty="0">
                <a:cs typeface="Calibri"/>
              </a:rPr>
              <a:t>     -PCI compliance requires massive infrastructure changes on all parts of the stack.</a:t>
            </a:r>
          </a:p>
          <a:p>
            <a:r>
              <a:rPr lang="en-US" dirty="0">
                <a:cs typeface="Calibri"/>
              </a:rPr>
              <a:t>    -This means a lot of refactoring in most cases</a:t>
            </a:r>
          </a:p>
          <a:p>
            <a:endParaRPr lang="en-US" dirty="0">
              <a:cs typeface="Calibri"/>
            </a:endParaRPr>
          </a:p>
          <a:p>
            <a:r>
              <a:rPr lang="en-US" dirty="0">
                <a:cs typeface="Calibri"/>
              </a:rPr>
              <a:t>-In general being more secure means spending more – otherwise every company would be compliant.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68985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tension between the costs of being compliant and being non-compliant creates a situation where it feels impossible to win.</a:t>
            </a:r>
          </a:p>
          <a:p>
            <a:endParaRPr lang="en-US" dirty="0">
              <a:cs typeface="Calibri"/>
            </a:endParaRPr>
          </a:p>
          <a:p>
            <a:r>
              <a:rPr lang="en-US" dirty="0">
                <a:cs typeface="Calibri"/>
              </a:rPr>
              <a:t>-On one hand</a:t>
            </a:r>
          </a:p>
          <a:p>
            <a:r>
              <a:rPr lang="en-US" dirty="0">
                <a:cs typeface="Calibri"/>
              </a:rPr>
              <a:t>     -You have a responsibility to your customers to protect their personal data. This is not just credit card data, but information which could easily be used to commit identity theft.</a:t>
            </a:r>
          </a:p>
          <a:p>
            <a:r>
              <a:rPr lang="en-US" dirty="0">
                <a:cs typeface="Calibri"/>
              </a:rPr>
              <a:t>     -You also have a responsibility to the company since you entered a contract with them by using their services. You have an obligation to respect that contract.</a:t>
            </a:r>
          </a:p>
          <a:p>
            <a:r>
              <a:rPr lang="en-US" dirty="0">
                <a:cs typeface="Calibri"/>
              </a:rPr>
              <a:t>     -You are "insured" against breaches in that you won't be subject to massive fines and fees in the event of one. (Generally if you are PCI compliant breaches won't occur anyways).</a:t>
            </a:r>
          </a:p>
          <a:p>
            <a:r>
              <a:rPr lang="en-US" dirty="0">
                <a:cs typeface="Calibri"/>
              </a:rPr>
              <a:t>-On the other</a:t>
            </a:r>
          </a:p>
          <a:p>
            <a:r>
              <a:rPr lang="en-US" dirty="0">
                <a:cs typeface="Calibri"/>
              </a:rPr>
              <a:t>    -Pragmatically speaking, PCI compliance can feel ridiculous sometimes.</a:t>
            </a:r>
          </a:p>
          <a:p>
            <a:r>
              <a:rPr lang="en-US" dirty="0">
                <a:cs typeface="Calibri"/>
              </a:rPr>
              <a:t>    -Imagine being in a start up and you haven't even started making money yet, but you have to implement complex security solutions.</a:t>
            </a:r>
          </a:p>
          <a:p>
            <a:r>
              <a:rPr lang="en-US" dirty="0">
                <a:cs typeface="Calibri"/>
              </a:rPr>
              <a:t>    -In this case, it may be easier to just pay a monthly fee which has led to roughly 2/3 companies being non compliant.</a:t>
            </a: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67823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solution? It depends</a:t>
            </a:r>
            <a:r>
              <a:rPr lang="en-US" dirty="0">
                <a:cs typeface="Calibri"/>
              </a:rPr>
              <a:t> a lot on how much control you want to have and how much money you can spend, but in general:</a:t>
            </a:r>
            <a:endParaRPr lang="en-US" dirty="0"/>
          </a:p>
          <a:p>
            <a:endParaRPr lang="en-US" dirty="0">
              <a:cs typeface="Calibri"/>
            </a:endParaRPr>
          </a:p>
          <a:p>
            <a:r>
              <a:rPr lang="en-US" dirty="0">
                <a:cs typeface="Calibri"/>
              </a:rPr>
              <a:t>-For most companies, the best option is to outsource payment processing to a service, AKA data protection as a service</a:t>
            </a:r>
          </a:p>
          <a:p>
            <a:r>
              <a:rPr lang="en-US" dirty="0">
                <a:cs typeface="Calibri"/>
              </a:rPr>
              <a:t>    -These services are highly specialized in this field and usually have the highest level of PCI compliance (this allows for high volume of processing)</a:t>
            </a:r>
          </a:p>
          <a:p>
            <a:r>
              <a:rPr lang="en-US" dirty="0">
                <a:cs typeface="Calibri"/>
              </a:rPr>
              <a:t>    -The most common vulnerabilities when it comes to compliance are encryption related. Stripe will take care of that, and handle all of the backend.</a:t>
            </a:r>
          </a:p>
          <a:p>
            <a:r>
              <a:rPr lang="en-US" dirty="0">
                <a:cs typeface="Calibri"/>
              </a:rPr>
              <a:t>    -In the case of stripe, it can also handle a lot of the frontend. Stripe has service called checkout which will even host the payment page for you so all you have to do is link it.</a:t>
            </a:r>
          </a:p>
          <a:p>
            <a:r>
              <a:rPr lang="en-US" dirty="0">
                <a:cs typeface="Calibri"/>
              </a:rPr>
              <a:t>    -Stripe will tell you exactly which paperwork you need to fill out and can even fill it out for you in most cases.</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164481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downsides to using services like Stripe, which is the same as any time you are outsourcing a solution.</a:t>
            </a:r>
            <a:endParaRPr lang="en-US" dirty="0">
              <a:cs typeface="Calibri"/>
            </a:endParaRPr>
          </a:p>
          <a:p>
            <a:endParaRPr lang="en-US" dirty="0">
              <a:cs typeface="Calibri"/>
            </a:endParaRPr>
          </a:p>
          <a:p>
            <a:r>
              <a:rPr lang="en-US" dirty="0">
                <a:cs typeface="Calibri"/>
              </a:rPr>
              <a:t>-For one, you have to deal stripe's downtime.</a:t>
            </a:r>
          </a:p>
          <a:p>
            <a:r>
              <a:rPr lang="en-US" dirty="0">
                <a:cs typeface="Calibri"/>
              </a:rPr>
              <a:t>    -This is generally not a problem if you are a hobbyist or smaller business since these services generally have near 100% uptime</a:t>
            </a:r>
          </a:p>
          <a:p>
            <a:r>
              <a:rPr lang="en-US" dirty="0">
                <a:cs typeface="Calibri"/>
              </a:rPr>
              <a:t>    -It is also unlikely you will be able to build a better solution anyways (these services specialize in this, have teams of site reliability engineers, </a:t>
            </a:r>
            <a:r>
              <a:rPr lang="en-US" dirty="0" err="1">
                <a:cs typeface="Calibri"/>
              </a:rPr>
              <a:t>etc</a:t>
            </a:r>
            <a:r>
              <a:rPr lang="en-US" dirty="0">
                <a:cs typeface="Calibri"/>
              </a:rPr>
              <a:t>)</a:t>
            </a:r>
          </a:p>
          <a:p>
            <a:r>
              <a:rPr lang="en-US" dirty="0">
                <a:cs typeface="Calibri"/>
              </a:rPr>
              <a:t>-You also lose a lot of control since you are essentially outsourcing the entire backend</a:t>
            </a:r>
          </a:p>
          <a:p>
            <a:r>
              <a:rPr lang="en-US" dirty="0">
                <a:cs typeface="Calibri"/>
              </a:rPr>
              <a:t>    -If you need a custom solution, you probably aren't looking to Stripe anyways</a:t>
            </a:r>
          </a:p>
          <a:p>
            <a:r>
              <a:rPr lang="en-US" dirty="0">
                <a:cs typeface="Calibri"/>
              </a:rPr>
              <a:t>    -The more control you want, the more compliance you have to own (E.G if you don't like Stripes checkout UI you have to build your own gateway)</a:t>
            </a:r>
          </a:p>
          <a:p>
            <a:r>
              <a:rPr lang="en-US" dirty="0">
                <a:cs typeface="Calibri"/>
              </a:rPr>
              <a:t>-Fees</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921138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companies have decided that they can do some things Stripe does better.</a:t>
            </a:r>
          </a:p>
          <a:p>
            <a:r>
              <a:rPr lang="en-US" dirty="0">
                <a:cs typeface="Calibri"/>
              </a:rPr>
              <a:t>    -If you've reached this point you can probably afford to hire specialists that will take care of these problems for you (GRC analysts, FinTech developers, Site reliability engineers)</a:t>
            </a:r>
          </a:p>
          <a:p>
            <a:r>
              <a:rPr lang="en-US" dirty="0">
                <a:cs typeface="Calibri"/>
              </a:rPr>
              <a:t>Even still, companies usually still outsource payment processing to some degree.</a:t>
            </a:r>
          </a:p>
          <a:p>
            <a:r>
              <a:rPr lang="en-US" dirty="0">
                <a:cs typeface="Calibri"/>
              </a:rPr>
              <a:t>    -Amazon Pay used to do its own payment processing, but encountered difficulties when dealing with global payments</a:t>
            </a:r>
          </a:p>
          <a:p>
            <a:r>
              <a:rPr lang="en-US" dirty="0">
                <a:cs typeface="Calibri"/>
              </a:rPr>
              <a:t>    -Made a deal with Stripe to create a solution</a:t>
            </a:r>
          </a:p>
          <a:p>
            <a:r>
              <a:rPr lang="en-US" dirty="0">
                <a:cs typeface="Calibri"/>
              </a:rPr>
              <a:t>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064405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dirty="0">
                <a:cs typeface="Calibri"/>
              </a:rPr>
              <a:t> summary, if there are three things I want you to take away from this it is:</a:t>
            </a:r>
            <a:endParaRPr lang="en-US" dirty="0"/>
          </a:p>
          <a:p>
            <a:r>
              <a:rPr lang="en-US" dirty="0">
                <a:cs typeface="Calibri"/>
              </a:rPr>
              <a:t> 1. Being non compliant, while it may be practical for the short term, is not sustainable nor ethical.</a:t>
            </a:r>
          </a:p>
          <a:p>
            <a:r>
              <a:rPr lang="en-US" dirty="0">
                <a:cs typeface="Calibri"/>
              </a:rPr>
              <a:t> 2. You should now the scope of what you want to handle in terms of </a:t>
            </a:r>
            <a:r>
              <a:rPr lang="en-US" dirty="0" err="1">
                <a:cs typeface="Calibri"/>
              </a:rPr>
              <a:t>pci</a:t>
            </a:r>
            <a:r>
              <a:rPr lang="en-US" dirty="0">
                <a:cs typeface="Calibri"/>
              </a:rPr>
              <a:t> compliance</a:t>
            </a:r>
          </a:p>
          <a:p>
            <a:r>
              <a:rPr lang="en-US" dirty="0">
                <a:cs typeface="Calibri"/>
              </a:rPr>
              <a:t> 3. Whatever you don't/can't handle, outsource</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431201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privacy concerns around AR</a:t>
            </a:r>
          </a:p>
          <a:p>
            <a:endParaRPr lang="en-US" dirty="0"/>
          </a:p>
          <a:p>
            <a:r>
              <a:rPr lang="en-US" dirty="0"/>
              <a:t>(Question I am answering):</a:t>
            </a:r>
          </a:p>
          <a:p>
            <a:r>
              <a:rPr lang="en-US" dirty="0"/>
              <a:t>- Is AR a technology that is to be trusted when it comes to privacy?</a:t>
            </a:r>
          </a:p>
          <a:p>
            <a:r>
              <a:rPr lang="en-US" dirty="0"/>
              <a:t>- Do we have enough privacy regulations on </a:t>
            </a:r>
            <a:r>
              <a:rPr lang="en-US" dirty="0" err="1"/>
              <a:t>ar</a:t>
            </a:r>
            <a:endParaRPr lang="en-US" dirty="0"/>
          </a:p>
          <a:p>
            <a:r>
              <a:rPr lang="en-US" dirty="0"/>
              <a:t>- is the public ready.</a:t>
            </a:r>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dirty="0"/>
          </a:p>
        </p:txBody>
      </p:sp>
    </p:spTree>
    <p:extLst>
      <p:ext uri="{BB962C8B-B14F-4D97-AF65-F5344CB8AC3E}">
        <p14:creationId xmlns:p14="http://schemas.microsoft.com/office/powerpoint/2010/main" val="4163698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quick note. </a:t>
            </a:r>
          </a:p>
          <a:p>
            <a:endParaRPr lang="en-US" dirty="0"/>
          </a:p>
          <a:p>
            <a:r>
              <a:rPr lang="en-US" dirty="0"/>
              <a:t>Presenting notes for Me</a:t>
            </a:r>
          </a:p>
          <a:p>
            <a:r>
              <a:rPr lang="en-US" dirty="0"/>
              <a:t>- VR and AR similarities and differences</a:t>
            </a:r>
          </a:p>
          <a:p>
            <a:r>
              <a:rPr lang="en-US" dirty="0"/>
              <a:t>- Uses for AR</a:t>
            </a:r>
          </a:p>
          <a:p>
            <a:r>
              <a:rPr lang="en-US" dirty="0"/>
              <a:t>- Limitless, transhumanism</a:t>
            </a:r>
          </a:p>
          <a:p>
            <a:endParaRPr lang="en-US" dirty="0"/>
          </a:p>
          <a:p>
            <a:endParaRPr lang="en-US" dirty="0"/>
          </a:p>
          <a:p>
            <a:r>
              <a:rPr lang="en-US" dirty="0"/>
              <a:t>AR is Like VR where you are wearing a headset and a picture is displayed for you, the only difference is that with VR you are only seeing a screen while AR Projects your world on top of what you see.</a:t>
            </a:r>
          </a:p>
          <a:p>
            <a:r>
              <a:rPr lang="en-US" dirty="0"/>
              <a:t>As big as clunky headset, to as small as weightless glasses</a:t>
            </a:r>
          </a:p>
          <a:p>
            <a:endParaRPr lang="en-US" dirty="0"/>
          </a:p>
          <a:p>
            <a:r>
              <a:rPr lang="en-US" dirty="0"/>
              <a:t>Used in Education for teaching, Home Planning like picturing furniture in a house, driving like heads up displays, medical uses such as surgeries, industrial work, the possibilities are limitless because you have the power to overlay information on top of someone vision, almost as an extension of one's own vision senses.</a:t>
            </a:r>
          </a:p>
          <a:p>
            <a:endParaRPr lang="en-US" dirty="0"/>
          </a:p>
          <a:p>
            <a:r>
              <a:rPr lang="en-US" dirty="0"/>
              <a:t>Image Sources: </a:t>
            </a:r>
          </a:p>
          <a:p>
            <a:r>
              <a:rPr lang="en-US" dirty="0"/>
              <a:t>- https://www.trustedreviews.com/opinion/the-oppo-air-glass-2-are-the-first-ar-glasses-i-could-see-myself-using-4305360</a:t>
            </a:r>
          </a:p>
          <a:p>
            <a:r>
              <a:rPr lang="en-US" dirty="0"/>
              <a:t>- https://www.pxfuel.com/en/search?q=reality</a:t>
            </a:r>
          </a:p>
          <a:p>
            <a:r>
              <a:rPr lang="en-US" dirty="0"/>
              <a:t>- https://www.healthysimulation.com/augmented-reality-in-medicine/</a:t>
            </a:r>
          </a:p>
          <a:p>
            <a:endParaRPr lang="en-US" dirty="0"/>
          </a:p>
          <a:p>
            <a:r>
              <a:rPr lang="en-US" dirty="0"/>
              <a:t>https://onlinelibrary.wiley.com/doi/full/10.1002/cae.22593 [1]</a:t>
            </a:r>
          </a:p>
          <a:p>
            <a:r>
              <a:rPr lang="en-US" dirty="0"/>
              <a:t>https://dl.acm.org/doi/abs/10.1145/1324892.1324915 [2]</a:t>
            </a:r>
          </a:p>
          <a:p>
            <a:r>
              <a:rPr lang="en-US" dirty="0"/>
              <a:t>https://dl.acm.org/doi/abs/10.1145/2994310.2994321 [3]</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dirty="0"/>
          </a:p>
        </p:txBody>
      </p:sp>
    </p:spTree>
    <p:extLst>
      <p:ext uri="{BB962C8B-B14F-4D97-AF65-F5344CB8AC3E}">
        <p14:creationId xmlns:p14="http://schemas.microsoft.com/office/powerpoint/2010/main" val="1801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me. I’m a big fan of the technology. But doesn’t mean that we shouldn’t evaluate the privacy and security risks objectively</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Presenting notes for Me</a:t>
            </a:r>
          </a:p>
          <a:p>
            <a:r>
              <a:rPr lang="en-US" dirty="0"/>
              <a:t>- Lots of data collected</a:t>
            </a:r>
          </a:p>
          <a:p>
            <a:r>
              <a:rPr lang="en-US" dirty="0"/>
              <a:t>- People uncomfortable with that collection</a:t>
            </a:r>
          </a:p>
          <a:p>
            <a:r>
              <a:rPr lang="en-US" dirty="0"/>
              <a:t>- Stigma around being recorded</a:t>
            </a:r>
          </a:p>
          <a:p>
            <a:r>
              <a:rPr lang="en-US" dirty="0"/>
              <a:t>- Easier to record</a:t>
            </a:r>
          </a:p>
          <a:p>
            <a:r>
              <a:rPr lang="en-US" dirty="0"/>
              <a:t>- Can record yourself as well</a:t>
            </a:r>
          </a:p>
          <a:p>
            <a:r>
              <a:rPr lang="en-US" dirty="0"/>
              <a:t>- Face</a:t>
            </a:r>
          </a:p>
          <a:p>
            <a:r>
              <a:rPr lang="en-US" dirty="0"/>
              <a:t>- Provide data to AI and the botnet/target adds</a:t>
            </a:r>
          </a:p>
          <a:p>
            <a:r>
              <a:rPr lang="en-US" dirty="0"/>
              <a:t>- Hacked. Even if safeguarded, it can be worked around.</a:t>
            </a:r>
          </a:p>
          <a:p>
            <a:r>
              <a:rPr lang="en-US" dirty="0"/>
              <a:t>- Or malicious attacks on working </a:t>
            </a:r>
            <a:r>
              <a:rPr lang="en-US" dirty="0" err="1"/>
              <a:t>indiviudals</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Spying On Others </a:t>
            </a:r>
          </a:p>
          <a:p>
            <a:r>
              <a:rPr lang="en-US" dirty="0"/>
              <a:t>One of the bigger concerns is that AR technology is being used to spy on others. That the cameras that allow the user to see the outside world are being used to. As shown by in many research studies (In my sources) conducting interviews on individuals this hardware has the potential to track many different types of data about the user, and the people around the user.</a:t>
            </a:r>
          </a:p>
          <a:p>
            <a:endParaRPr lang="en-US" dirty="0"/>
          </a:p>
          <a:p>
            <a:r>
              <a:rPr lang="en-US" dirty="0"/>
              <a:t>Phone in pocket</a:t>
            </a:r>
          </a:p>
          <a:p>
            <a:endParaRPr lang="en-US" dirty="0"/>
          </a:p>
          <a:p>
            <a:r>
              <a:rPr lang="en-US" dirty="0"/>
              <a:t>- This technology has the power to scan and take pictures inwards as well. The microphone can be used to record your conversations, and your face. This is a major privacy concern for you as that data could be personal, and not wanted to be released.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Data like location, video feeds, audio recordings, facial maps, info about your house and environment, all can be monitored, tracked and stored by anyone with this technology.</a:t>
            </a:r>
          </a:p>
          <a:p>
            <a:endParaRPr lang="en-US" dirty="0"/>
          </a:p>
          <a:p>
            <a:r>
              <a:rPr lang="en-US" dirty="0"/>
              <a:t>What makes a problem is the ease of data acquisition</a:t>
            </a:r>
          </a:p>
          <a:p>
            <a:endParaRPr lang="en-US" dirty="0"/>
          </a:p>
          <a:p>
            <a:r>
              <a:rPr lang="en-US" dirty="0"/>
              <a:t>This can potentially be done with or without the consent of the user. Just like many of our other devices.</a:t>
            </a:r>
          </a:p>
          <a:p>
            <a:endParaRPr lang="en-US" dirty="0"/>
          </a:p>
          <a:p>
            <a:r>
              <a:rPr lang="en-US" dirty="0"/>
              <a:t>Getting hacked into</a:t>
            </a:r>
          </a:p>
          <a:p>
            <a:r>
              <a:rPr lang="en-US" dirty="0"/>
              <a:t>- As the technology gets more and more integrated into our person, the hacking risks become more and more severe. If used and trusted in an educational, or medical, or driving, the information must be accurate. If it is not, it poses a risk to the user. [4]</a:t>
            </a:r>
          </a:p>
          <a:p>
            <a:endParaRPr lang="en-US" dirty="0"/>
          </a:p>
          <a:p>
            <a:r>
              <a:rPr lang="en-US" dirty="0"/>
              <a:t>The hacking into can also lead to more of personal data getting stolen and the technology being used for those negatives, even if we do our best to prevent them.</a:t>
            </a:r>
          </a:p>
          <a:p>
            <a:endParaRPr lang="en-US" dirty="0"/>
          </a:p>
          <a:p>
            <a:endParaRPr lang="en-US" dirty="0"/>
          </a:p>
          <a:p>
            <a:r>
              <a:rPr lang="en-US" dirty="0"/>
              <a:t>https://dl.acm.org/doi/pdf/10.1145/2580723.2580730 [4]</a:t>
            </a:r>
          </a:p>
          <a:p>
            <a:r>
              <a:rPr lang="en-US" dirty="0"/>
              <a:t>https://dl.acm.org/doi/abs/10.1145/2556288.2557352 [5]</a:t>
            </a:r>
          </a:p>
          <a:p>
            <a:endParaRPr lang="en-US" dirty="0"/>
          </a:p>
          <a:p>
            <a:endParaRPr lang="en-US" dirty="0"/>
          </a:p>
          <a:p>
            <a:r>
              <a:rPr lang="en-US" dirty="0"/>
              <a:t>Photo source</a:t>
            </a:r>
          </a:p>
          <a:p>
            <a:r>
              <a:rPr lang="en-US" dirty="0"/>
              <a:t>- [4] [6]</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dirty="0"/>
          </a:p>
        </p:txBody>
      </p:sp>
    </p:spTree>
    <p:extLst>
      <p:ext uri="{BB962C8B-B14F-4D97-AF65-F5344CB8AC3E}">
        <p14:creationId xmlns:p14="http://schemas.microsoft.com/office/powerpoint/2010/main" val="3303863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Presenting notes for Me</a:t>
            </a:r>
          </a:p>
          <a:p>
            <a:r>
              <a:rPr lang="en-US" dirty="0"/>
              <a:t>- Not as bad as it is because other tech already tracks us. </a:t>
            </a:r>
          </a:p>
          <a:p>
            <a:r>
              <a:rPr lang="en-US" dirty="0"/>
              <a:t>- One big statistic, is that around a quarter of people always let software access their webcam</a:t>
            </a:r>
          </a:p>
          <a:p>
            <a:r>
              <a:rPr lang="en-US" dirty="0"/>
              <a:t>- Privacy just a sacrifice as tech gets better and closer</a:t>
            </a:r>
          </a:p>
          <a:p>
            <a:r>
              <a:rPr lang="en-US" dirty="0"/>
              <a:t>- Sensors get in the middle to protect. </a:t>
            </a:r>
          </a:p>
          <a:p>
            <a:r>
              <a:rPr lang="en-US" dirty="0"/>
              <a:t>- Mimic things other tech does like ask for permission or have a recording light</a:t>
            </a:r>
          </a:p>
          <a:p>
            <a:r>
              <a:rPr lang="en-US" dirty="0"/>
              <a:t>- And more are still being developed</a:t>
            </a:r>
          </a:p>
          <a:p>
            <a:endParaRPr lang="en-US" dirty="0"/>
          </a:p>
          <a:p>
            <a:endParaRPr lang="en-US" dirty="0"/>
          </a:p>
          <a:p>
            <a:r>
              <a:rPr lang="en-US" dirty="0"/>
              <a:t>- Many people noted that it is similar to other forms of tracking that current devices use on us anyways. In similar veins, our phones, smartwatches and computers all have the ability to track our information, faces conversations, it just comes down to when public use is comfortable with it [6]</a:t>
            </a:r>
          </a:p>
          <a:p>
            <a:endParaRPr lang="en-US" dirty="0"/>
          </a:p>
          <a:p>
            <a:r>
              <a:rPr lang="en-US" dirty="0"/>
              <a:t>- There are also technologies that have the potential to get into the middle of the raw sensor data to allow for security and censorship of the private data not only for us but for the people around us. One paper proposed a created software that handles the raw input data before anything else and is able to provide levels and customizable privacy and censorship in the retrieval and storage of all the data collected by the hardware [7]. I think that once more technologies like this are available then this technology will become as privacy centered as any other on the market. [7]</a:t>
            </a:r>
          </a:p>
          <a:p>
            <a:endParaRPr lang="en-US" dirty="0"/>
          </a:p>
          <a:p>
            <a:r>
              <a:rPr lang="en-US" dirty="0"/>
              <a:t>- Other things can be done to mimic other technologies, such as having a light to indicate when recording is happening, or setting recording to off by default. Needless to day many similar have the potential to be adapted and expanded into the realm of AR as well.</a:t>
            </a:r>
          </a:p>
          <a:p>
            <a:endParaRPr lang="en-US" dirty="0"/>
          </a:p>
          <a:p>
            <a:r>
              <a:rPr lang="en-US" dirty="0"/>
              <a:t>If we can get more ideas and technologies for the protection of privacies, then then we don't need to worry about the development of this potentially revolutionary hardware. </a:t>
            </a:r>
          </a:p>
          <a:p>
            <a:endParaRPr lang="en-US" dirty="0"/>
          </a:p>
          <a:p>
            <a:endParaRPr lang="en-US" dirty="0"/>
          </a:p>
          <a:p>
            <a:r>
              <a:rPr lang="en-US" dirty="0"/>
              <a:t>https://petsymposium.org/2023/files/papers/issue4/popets-2023-0117.pdf [6] </a:t>
            </a:r>
          </a:p>
          <a:p>
            <a:r>
              <a:rPr lang="en-US" dirty="0"/>
              <a:t>https://ieeexplore.ieee.org/abstract/document/6547120 [7] </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62257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Not needed this time:</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Note </a:t>
            </a:r>
            <a:r>
              <a:rPr lang="en-US" baseline="0" dirty="0" err="1">
                <a:latin typeface="Arial" charset="0"/>
                <a:ea typeface="ＭＳ Ｐゴシック" charset="-128"/>
                <a:cs typeface="ＭＳ Ｐゴシック" charset="-128"/>
                <a:sym typeface="Wingdings"/>
              </a:rPr>
              <a:t>ChatGPT</a:t>
            </a:r>
            <a:r>
              <a:rPr lang="en-US" baseline="0" dirty="0">
                <a:latin typeface="Arial" charset="0"/>
                <a:ea typeface="ＭＳ Ｐゴシック" charset="-128"/>
                <a:cs typeface="ＭＳ Ｐゴシック" charset="-128"/>
                <a:sym typeface="Wingdings"/>
              </a:rPr>
              <a:t> Use not permitted.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Any logistic questions?</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Define terms</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Not terms like: less, more, a lot, huge, great, big, tiny, drastic,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pPr marL="171450" indent="-171450">
              <a:buFont typeface="Arial" panose="020B0604020202020204" pitchFamily="34" charset="0"/>
              <a:buChar char="•"/>
            </a:pPr>
            <a:r>
              <a:rPr lang="en-US" dirty="0"/>
              <a:t>Read paper aloud to proof</a:t>
            </a:r>
          </a:p>
          <a:p>
            <a:pPr marL="171450" indent="-171450">
              <a:buFont typeface="Arial" panose="020B0604020202020204" pitchFamily="34" charset="0"/>
              <a:buChar char="•"/>
            </a:pPr>
            <a:r>
              <a:rPr lang="en-US" dirty="0"/>
              <a:t>Read directions, many time lines missing</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Rebuttal</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Counter Point and Rebuttal should directly relate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 wary of counter point strawman fallacy</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Beware of fallacies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Avoid blogs, encyclopedias, and text book. These are generally not primary and high quality sources.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9396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Presenting notes for Me</a:t>
            </a:r>
          </a:p>
          <a:p>
            <a:r>
              <a:rPr lang="en-US" dirty="0"/>
              <a:t>- Public stigma, not quite at the level</a:t>
            </a:r>
          </a:p>
          <a:p>
            <a:r>
              <a:rPr lang="en-US" dirty="0"/>
              <a:t>- We still care a lot about our privacy. </a:t>
            </a:r>
          </a:p>
          <a:p>
            <a:r>
              <a:rPr lang="en-US" dirty="0"/>
              <a:t>- With future innovations in the works that can definitely change.</a:t>
            </a:r>
          </a:p>
          <a:p>
            <a:r>
              <a:rPr lang="en-US" dirty="0"/>
              <a:t>- Development shouldn’t stop</a:t>
            </a:r>
          </a:p>
          <a:p>
            <a:r>
              <a:rPr lang="en-US" dirty="0"/>
              <a:t>- Tech becomes smaller and less “scary”</a:t>
            </a:r>
          </a:p>
          <a:p>
            <a:r>
              <a:rPr lang="en-US" dirty="0"/>
              <a:t>- Potential for so much good.</a:t>
            </a:r>
          </a:p>
          <a:p>
            <a:endParaRPr lang="en-US" dirty="0"/>
          </a:p>
          <a:p>
            <a:endParaRPr lang="en-US" dirty="0"/>
          </a:p>
          <a:p>
            <a:r>
              <a:rPr lang="en-US" dirty="0"/>
              <a:t>Because of the publics want for privacy and the stigma around anything like AR that appears to be a video recording. I don’t think we are at the level where we are ready to accept the privacy limitations of a hardware like this.</a:t>
            </a:r>
          </a:p>
          <a:p>
            <a:endParaRPr lang="en-US" dirty="0"/>
          </a:p>
          <a:p>
            <a:endParaRPr lang="en-US" dirty="0"/>
          </a:p>
          <a:p>
            <a:r>
              <a:rPr lang="en-US" dirty="0"/>
              <a:t>As with any piece of new technology in this era, a bounds of privacy is expected to be lost, but most of the privacy concerns can be mitigated.</a:t>
            </a:r>
          </a:p>
          <a:p>
            <a:endParaRPr lang="en-US" dirty="0"/>
          </a:p>
          <a:p>
            <a:endParaRPr lang="en-US" dirty="0"/>
          </a:p>
          <a:p>
            <a:r>
              <a:rPr lang="en-US" dirty="0"/>
              <a:t>That doesn’t mean that development needs to stop. If public tests are run, and opinions start to switch over, and greater security measures are put into place and made more knowledgeable to the common person. The public perception can turn positive. </a:t>
            </a:r>
          </a:p>
          <a:p>
            <a:endParaRPr lang="en-US" dirty="0"/>
          </a:p>
          <a:p>
            <a:r>
              <a:rPr lang="en-US" dirty="0"/>
              <a:t>This technology has the potential to be great and dangerous. As anything. And I think that soon it will be ready for the public.</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dirty="0"/>
          </a:p>
        </p:txBody>
      </p:sp>
    </p:spTree>
    <p:extLst>
      <p:ext uri="{BB962C8B-B14F-4D97-AF65-F5344CB8AC3E}">
        <p14:creationId xmlns:p14="http://schemas.microsoft.com/office/powerpoint/2010/main" val="670361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dirty="0"/>
          </a:p>
        </p:txBody>
      </p:sp>
    </p:spTree>
    <p:extLst>
      <p:ext uri="{BB962C8B-B14F-4D97-AF65-F5344CB8AC3E}">
        <p14:creationId xmlns:p14="http://schemas.microsoft.com/office/powerpoint/2010/main" val="1399337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t>Definition</a:t>
            </a:r>
            <a:r>
              <a:rPr lang="en-US" dirty="0"/>
              <a:t>: Define "Big Brother" as a term coined by George Orwell in his novel 1984, where it referred to the government's surveillance of individuals' lives [1].</a:t>
            </a:r>
            <a:endParaRPr lang="en-US"/>
          </a:p>
          <a:p>
            <a:pPr marL="171450" indent="-171450">
              <a:buFont typeface="Arial"/>
              <a:buChar char="•"/>
            </a:pPr>
            <a:endParaRPr lang="en-US" dirty="0"/>
          </a:p>
          <a:p>
            <a:pPr marL="171450" indent="-171450">
              <a:buFont typeface="Arial"/>
              <a:buChar char="•"/>
            </a:pPr>
            <a:r>
              <a:rPr lang="en-US" b="1" dirty="0"/>
              <a:t>Modern Interpretation</a:t>
            </a:r>
            <a:r>
              <a:rPr lang="en-US" dirty="0"/>
              <a:t>: Discuss how the term has come to represent government surveillance in the modern world, facilitated by advanced technology.</a:t>
            </a:r>
            <a:endParaRPr lang="en-US" dirty="0">
              <a:cs typeface="Calibri"/>
            </a:endParaRPr>
          </a:p>
          <a:p>
            <a:pPr marL="171450" indent="-171450">
              <a:buFont typeface="Arial"/>
              <a:buChar char="•"/>
            </a:pPr>
            <a:endParaRPr lang="en-US" dirty="0"/>
          </a:p>
          <a:p>
            <a:pPr marL="171450" indent="-171450">
              <a:buFont typeface="Arial"/>
              <a:buChar char="•"/>
            </a:pPr>
            <a:r>
              <a:rPr lang="en-US" b="1" dirty="0"/>
              <a:t>Technological advancements and role</a:t>
            </a:r>
            <a:r>
              <a:rPr lang="en-US" dirty="0"/>
              <a:t>: Highlight the role of technology in enhancing the scope and depth of surveillance, setting the stage for a detailed discussion in the following slides.</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China's Surveillance Technology</a:t>
            </a:r>
            <a:r>
              <a:rPr lang="en-US" dirty="0"/>
              <a:t>: Talk about China's comprehensive surveillance technology infrastructure. Mention the network of over 200 million CCTV cameras, AI technology to process data, and predictive policing algorithms that use data to predict and prevent potential criminal activities before they occur.</a:t>
            </a:r>
            <a:endParaRPr lang="en-US"/>
          </a:p>
          <a:p>
            <a:pPr>
              <a:buFont typeface="Arial"/>
              <a:buChar char="•"/>
            </a:pPr>
            <a:endParaRPr lang="en-US" dirty="0"/>
          </a:p>
          <a:p>
            <a:r>
              <a:rPr lang="en-US" b="1" dirty="0"/>
              <a:t>Skynet and Sharp Eyes Projects</a:t>
            </a:r>
            <a:r>
              <a:rPr lang="en-US"/>
              <a:t>: Dive into the specifics of the Skynet Project, initiated in 2005, which aims to cover all urban and rural areas with surveillance cameras. This project was further extended through the Sharp Eyes project, aiming to achieve a 100% coverage rate in key public areas. The goal is to connect the surveillance networks to a centralized database, accessible by authorized personnel through mobile devices. [3][6]</a:t>
            </a:r>
            <a:endParaRPr lang="en-US" dirty="0">
              <a:cs typeface="Calibri"/>
            </a:endParaRPr>
          </a:p>
          <a:p>
            <a:pPr>
              <a:buFont typeface="Arial"/>
              <a:buChar char="•"/>
            </a:pPr>
            <a:endParaRPr lang="en-US" dirty="0"/>
          </a:p>
          <a:p>
            <a:r>
              <a:rPr lang="en-US" b="1" dirty="0"/>
              <a:t>Facial Recognition</a:t>
            </a:r>
            <a:r>
              <a:rPr lang="en-US" dirty="0"/>
              <a:t>: Discuss the pervasive use of facial recognition technology in China, which is not limited to security purposes but extends to various aspects of daily life. Mention the use in public transport systems for fare collection, in residential areas for access control, and in schools for monitoring students' attentiveness [4]. Highlight the efficiency brought in administrative and security procedures through this technology, but also hint at the concerns it raises regarding privacy, setting the stage for the counterpoint in slide 5.</a:t>
            </a: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549888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CCTV Cameras</a:t>
            </a:r>
            <a:r>
              <a:rPr lang="en-US" dirty="0"/>
              <a:t>: Guide attention to figure that shows the extent in the number of CCTV cameras installed across China. Talk about how you could probably imagine this massive network of cameras facilitating a high level of surveillance, aiding in maintaining security and order. 200 million cameras [5]</a:t>
            </a:r>
            <a:endParaRPr lang="en-US"/>
          </a:p>
          <a:p>
            <a:r>
              <a:rPr lang="en-US" b="1" dirty="0"/>
              <a:t>SCRAPPED &gt;&gt; Criminal Case Resolutions</a:t>
            </a:r>
            <a:r>
              <a:rPr lang="en-US" dirty="0"/>
              <a:t>: Transition into how surveillance has aided in resolving criminal cases, providing statistics or case studies to support the point. Mention that new surveillance methods are seen as solutions that can resolve cases in a fraction of the time previously required [11].</a:t>
            </a:r>
            <a:endParaRPr lang="en-US" dirty="0">
              <a:cs typeface="Calibri"/>
            </a:endParaRPr>
          </a:p>
          <a:p>
            <a:r>
              <a:rPr lang="en-US" b="1" dirty="0"/>
              <a:t>Pandemic Control</a:t>
            </a:r>
            <a:r>
              <a:rPr lang="en-US" dirty="0"/>
              <a:t>: Briefly present a case study on how this surveillance network aided in controlling the pandemic in China. Highlight the use of technology in contact tracing, monitoring quarantine compliance, and even using drones to enforce lockdowns [7][9]. This not only showcases the efficiency of the system but also its versatility in addressing unprecedented challenges [7][9].</a:t>
            </a:r>
            <a:endParaRPr lang="en-US" dirty="0">
              <a:cs typeface="Calibri"/>
            </a:endParaRPr>
          </a:p>
          <a:p>
            <a:r>
              <a:rPr lang="en-US" b="1" dirty="0"/>
              <a:t>Case Study - Xiqiao</a:t>
            </a:r>
            <a:r>
              <a:rPr lang="en-US" dirty="0"/>
              <a:t>: Highlight the meticulous planning in Xiqiao to cover the entire town with cameras, emphasizing the local government's initiative to control people through surveillance technology [8]. </a:t>
            </a:r>
            <a:r>
              <a:rPr lang="en-US" b="1" dirty="0"/>
              <a:t>Population of over 140,000, but designated land area of 176sqkm.</a:t>
            </a:r>
            <a:endParaRPr lang="en-US" b="1" dirty="0">
              <a:cs typeface="Calibri"/>
            </a:endParaRPr>
          </a:p>
          <a:p>
            <a:pPr>
              <a:buFont typeface="Arial"/>
              <a:buChar char="•"/>
            </a:pPr>
            <a:endParaRPr lang="en-US" dirty="0">
              <a:cs typeface="Calibri"/>
            </a:endParaRPr>
          </a:p>
          <a:p>
            <a:pPr>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079117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Point 1</a:t>
            </a:r>
            <a:r>
              <a:rPr lang="en-US"/>
              <a:t>: The surveillance system in China has minimal accountability, which poses a serious threat to personal privacy and civil liberties. It is important to note that these technologies can potentially limit the freedom of expression and the ability to raise concerns or dissent, as mentioned in a report by The Diplomat.</a:t>
            </a:r>
          </a:p>
          <a:p>
            <a:r>
              <a:rPr lang="en-US" b="1"/>
              <a:t>Point 2</a:t>
            </a:r>
            <a:r>
              <a:rPr lang="en-US"/>
              <a:t>: Despite having a digital privacy code, it is still in its nascent stage, and the weak legal system in China does not offer much protection against privacy invasion. Tech giants and the security apparatus have the ability to track phones, monitor online purchases, and even decrypt messages, creating a significant concern for digital privacy, as highlighted in a report by NPR.</a:t>
            </a:r>
            <a:endParaRPr lang="en-US">
              <a:cs typeface="Calibri"/>
            </a:endParaRPr>
          </a:p>
          <a:p>
            <a:r>
              <a:rPr lang="en-US" b="1"/>
              <a:t>Point 3</a:t>
            </a:r>
            <a:r>
              <a:rPr lang="en-US"/>
              <a:t>: The surveillance system is not just invasive but also has a level of systemic bias and inaccuracy. This means that the system might not always be reliable and can potentially lead to unjust situations, as discussed in the same NPR report.</a:t>
            </a:r>
            <a:endParaRPr lang="en-US">
              <a:cs typeface="Calibri"/>
            </a:endParaRPr>
          </a:p>
          <a:p>
            <a:pPr>
              <a:buFont typeface="Arial"/>
              <a:buChar char="•"/>
            </a:pPr>
            <a:endParaRPr lang="en-US" dirty="0">
              <a:cs typeface="Calibri"/>
            </a:endParaRPr>
          </a:p>
          <a:p>
            <a:pPr>
              <a:buFont typeface="Arial"/>
              <a:buChar char="•"/>
            </a:pPr>
            <a:endParaRPr lang="en-US" dirty="0">
              <a:cs typeface="Calibri"/>
            </a:endParaRPr>
          </a:p>
          <a:p>
            <a:pPr>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68925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Point 1</a:t>
            </a:r>
            <a:r>
              <a:rPr lang="en-US"/>
              <a:t>: The surveillance system in China has minimal accountability, which poses a serious threat to personal privacy and civil liberties. It is important to note that these technologies can potentially limit the freedom of expression and the ability to raise concerns or dissent, as mentioned in a report by The Diplomat.</a:t>
            </a:r>
          </a:p>
          <a:p>
            <a:r>
              <a:rPr lang="en-US" b="1"/>
              <a:t>Point 2</a:t>
            </a:r>
            <a:r>
              <a:rPr lang="en-US"/>
              <a:t>: Despite having a digital privacy code, it is still in its nascent stage, and the weak legal system in China does not offer much protection against privacy invasion. Tech giants and the security apparatus have the ability to track phones, monitor online purchases, and even decrypt messages, creating a significant concern for digital privacy, as highlighted in a report by NPR.</a:t>
            </a:r>
            <a:endParaRPr lang="en-US">
              <a:cs typeface="Calibri"/>
            </a:endParaRPr>
          </a:p>
          <a:p>
            <a:r>
              <a:rPr lang="en-US" b="1"/>
              <a:t>Point 3</a:t>
            </a:r>
            <a:r>
              <a:rPr lang="en-US"/>
              <a:t>: The surveillance system is not just invasive but also has a level of systemic bias and inaccuracy. This means that the system might not always be reliable and can potentially lead to unjust situations, as discussed in the same NPR report.</a:t>
            </a:r>
            <a:endParaRPr lang="en-US">
              <a:cs typeface="Calibri"/>
            </a:endParaRPr>
          </a:p>
          <a:p>
            <a:pPr>
              <a:buFont typeface="Arial"/>
              <a:buChar char="•"/>
            </a:pPr>
            <a:endParaRPr lang="en-US" dirty="0">
              <a:cs typeface="Calibri"/>
            </a:endParaRPr>
          </a:p>
          <a:p>
            <a:pPr>
              <a:buFont typeface="Arial"/>
              <a:buChar char="•"/>
            </a:pPr>
            <a:endParaRPr lang="en-US" dirty="0">
              <a:cs typeface="Calibri"/>
            </a:endParaRPr>
          </a:p>
          <a:p>
            <a:pPr>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521211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Point 1</a:t>
            </a:r>
            <a:r>
              <a:rPr lang="en-US" dirty="0"/>
              <a:t>: China, being one of the most densely populated countries globally, faces unique challenges in managing crowds and ensuring security. The surveillance system aids in this by providing the necessary infrastructure to monitor and manage large populations efficiently.</a:t>
            </a:r>
          </a:p>
          <a:p>
            <a:r>
              <a:rPr lang="en-US" b="1"/>
              <a:t>Point 2</a:t>
            </a:r>
            <a:r>
              <a:rPr lang="en-US"/>
              <a:t>: The surveillance system has been instrumental in crime prevention and resolution. It has helped maintain law and order in densely populated regions by aiding the authorities in resolving criminal cases swiftly, as reported by the South China Morning Post.</a:t>
            </a:r>
            <a:endParaRPr lang="en-US">
              <a:cs typeface="Calibri"/>
            </a:endParaRPr>
          </a:p>
          <a:p>
            <a:r>
              <a:rPr lang="en-US" b="1" dirty="0"/>
              <a:t>Point 3</a:t>
            </a:r>
            <a:r>
              <a:rPr lang="en-US" dirty="0"/>
              <a:t>: Didn't want to put pandemic control down again, but realistically no other real world examples - The surveillance system proved to be a vital tool during the COVID-19 pandemic. It played a significant role in contact tracing and controlling the spread of the virus effectively, a strategy that has been acknowledged in a report by Nature.</a:t>
            </a:r>
            <a:endParaRPr lang="en-US"/>
          </a:p>
          <a:p>
            <a:endParaRPr lang="en-US" dirty="0">
              <a:cs typeface="Calibri"/>
            </a:endParaRPr>
          </a:p>
          <a:p>
            <a:pPr>
              <a:buFont typeface="Arial"/>
              <a:buChar char="•"/>
            </a:pPr>
            <a:endParaRPr lang="en-US" dirty="0">
              <a:cs typeface="Calibri"/>
            </a:endParaRPr>
          </a:p>
          <a:p>
            <a:pPr>
              <a:buFont typeface="Arial"/>
              <a:buChar char="•"/>
            </a:pPr>
            <a:endParaRPr lang="en-US" dirty="0">
              <a:cs typeface="Calibri"/>
            </a:endParaRPr>
          </a:p>
          <a:p>
            <a:pPr>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23895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Point 1</a:t>
            </a:r>
            <a:r>
              <a:rPr lang="en-US" dirty="0"/>
              <a:t>: In conclusion, it is evident that a balanced approach to surveillance, which respects individual privacy while ensuring public safety, can foster a safer and more secure society.</a:t>
            </a:r>
          </a:p>
          <a:p>
            <a:r>
              <a:rPr lang="en-US" b="1" dirty="0"/>
              <a:t>Point 2</a:t>
            </a:r>
            <a:r>
              <a:rPr lang="en-US" dirty="0"/>
              <a:t>: It is important to view the integration of advanced surveillance systems as a progressive step towards leveraging technology for the greater good, rather than a regression into a state of constant monitoring.</a:t>
            </a:r>
            <a:endParaRPr lang="en-US" dirty="0">
              <a:cs typeface="Calibri"/>
            </a:endParaRPr>
          </a:p>
          <a:p>
            <a:r>
              <a:rPr lang="en-US" b="1" dirty="0"/>
              <a:t>Point 3</a:t>
            </a:r>
            <a:r>
              <a:rPr lang="en-US" dirty="0"/>
              <a:t>: Looking ahead, with the right balance of regulations and transparency, the future of surveillance technology holds a promising potential in safeguarding public safety and bolstering national security.</a:t>
            </a:r>
            <a:endParaRPr lang="en-US" dirty="0">
              <a:cs typeface="Calibri"/>
            </a:endParaRPr>
          </a:p>
          <a:p>
            <a:endParaRPr lang="en-US" dirty="0">
              <a:cs typeface="Calibri"/>
            </a:endParaRPr>
          </a:p>
          <a:p>
            <a:pPr>
              <a:buFont typeface="Arial"/>
              <a:buChar char="•"/>
            </a:pPr>
            <a:endParaRPr lang="en-US" dirty="0">
              <a:cs typeface="Calibri"/>
            </a:endParaRPr>
          </a:p>
          <a:p>
            <a:pPr>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234359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r>
              <a:rPr lang="en-US" dirty="0"/>
              <a:t>[1] George Orwell, "1984" (Secker &amp; Warburg, 1949), various pages.</a:t>
            </a:r>
          </a:p>
          <a:p>
            <a:pPr>
              <a:lnSpc>
                <a:spcPct val="90000"/>
              </a:lnSpc>
              <a:spcBef>
                <a:spcPts val="1200"/>
              </a:spcBef>
            </a:pPr>
            <a:r>
              <a:rPr lang="en-US" dirty="0"/>
              <a:t>[2] Unknown Author, "Big Brother 1984 Image," Villains Wiki, no date, </a:t>
            </a:r>
            <a:r>
              <a:rPr lang="en-US" dirty="0">
                <a:hlinkClick r:id="rId3"/>
              </a:rPr>
              <a:t>https://static.wikia.nocookie.net/villains/images/8/80/Big-Brother-1984.jpg/revision/latest?cb=20190323152040</a:t>
            </a:r>
            <a:r>
              <a:rPr lang="en-US" dirty="0"/>
              <a:t> (accessed September 4, 2023).</a:t>
            </a:r>
            <a:endParaRPr lang="en-US" dirty="0">
              <a:ea typeface="Calibri"/>
              <a:cs typeface="Calibri"/>
            </a:endParaRPr>
          </a:p>
          <a:p>
            <a:pPr>
              <a:lnSpc>
                <a:spcPct val="90000"/>
              </a:lnSpc>
              <a:spcBef>
                <a:spcPts val="1200"/>
              </a:spcBef>
            </a:pPr>
            <a:r>
              <a:rPr lang="en-US" dirty="0"/>
              <a:t>[3] Josh Chin, Liza Lin, "China’s All-Seeing Surveillance State Is Reading Its Citizens’ Faces" (The Wall Street Journal, June 26, 2017), </a:t>
            </a:r>
            <a:r>
              <a:rPr lang="en-US" dirty="0">
                <a:hlinkClick r:id="rId4"/>
              </a:rPr>
              <a:t>https://www.wsj.com/articles/the-all-seeing-surveillance-state-feared-in-the-west-is-a-reality-in-china-1498493020</a:t>
            </a:r>
            <a:r>
              <a:rPr lang="en-US" dirty="0"/>
              <a:t> (Accessed September 5, 2023).</a:t>
            </a:r>
            <a:endParaRPr lang="en-US" dirty="0">
              <a:ea typeface="Calibri"/>
              <a:cs typeface="Calibri"/>
            </a:endParaRPr>
          </a:p>
          <a:p>
            <a:pPr>
              <a:lnSpc>
                <a:spcPct val="90000"/>
              </a:lnSpc>
              <a:spcBef>
                <a:spcPts val="1200"/>
              </a:spcBef>
            </a:pPr>
            <a:r>
              <a:rPr lang="en-US" dirty="0"/>
              <a:t>[4] Paul </a:t>
            </a:r>
            <a:r>
              <a:rPr lang="en-US" dirty="0" err="1"/>
              <a:t>Mozur</a:t>
            </a:r>
            <a:r>
              <a:rPr lang="en-US" dirty="0"/>
              <a:t>, "One Month, 500,000 Face Scans: How China Is Using A.I. to Profile a Minority" (The New York Times, April 14, 2019), </a:t>
            </a:r>
            <a:r>
              <a:rPr lang="en-US" dirty="0">
                <a:hlinkClick r:id="rId5"/>
              </a:rPr>
              <a:t>https://www.nytimes.com/2019/04/14/technology/china-surveillance-artificial-intelligence-racial-profiling.html</a:t>
            </a:r>
            <a:r>
              <a:rPr lang="en-US" dirty="0"/>
              <a:t> (Accessed September 5, 2023).</a:t>
            </a:r>
            <a:endParaRPr lang="en-US" dirty="0">
              <a:ea typeface="Calibri"/>
              <a:cs typeface="Calibri"/>
            </a:endParaRPr>
          </a:p>
          <a:p>
            <a:pPr>
              <a:lnSpc>
                <a:spcPct val="90000"/>
              </a:lnSpc>
              <a:spcBef>
                <a:spcPts val="1200"/>
              </a:spcBef>
            </a:pPr>
            <a:r>
              <a:rPr lang="en-US" dirty="0"/>
              <a:t>[5] Steve White, "CCTV Cameras by Countries &amp; Cities (2023 Guide)," Upcoming Security, last updated June 10, 2023, [Link](https://upcomingsecurity.co.uk/security-guides/cctv-camera-guides/cctv-by-country/).</a:t>
            </a:r>
            <a:endParaRPr lang="en-US" dirty="0">
              <a:ea typeface="Calibri"/>
              <a:cs typeface="Calibri"/>
            </a:endParaRPr>
          </a:p>
          <a:p>
            <a:pPr>
              <a:lnSpc>
                <a:spcPct val="70000"/>
              </a:lnSpc>
              <a:spcBef>
                <a:spcPts val="1200"/>
              </a:spcBef>
            </a:pPr>
            <a:r>
              <a:rPr lang="en-US" dirty="0"/>
              <a:t>[6] Xinmei Shen, "Skynet: China’s massive video surveillance network," South China Morning Post, no date, </a:t>
            </a:r>
            <a:r>
              <a:rPr lang="en-US" dirty="0">
                <a:hlinkClick r:id="rId6"/>
              </a:rPr>
              <a:t>https://www.scmp.com/abacus/who-what/what/article/3028246/skynet-chinas-massive-video-surveillance-network</a:t>
            </a:r>
            <a:r>
              <a:rPr lang="en-US" dirty="0"/>
              <a:t> (accessed September 4, 2023).</a:t>
            </a:r>
            <a:endParaRPr lang="en-US" dirty="0">
              <a:ea typeface="Calibri"/>
              <a:cs typeface="Calibri"/>
            </a:endParaRPr>
          </a:p>
          <a:p>
            <a:pPr>
              <a:lnSpc>
                <a:spcPct val="49999"/>
              </a:lnSpc>
              <a:spcBef>
                <a:spcPts val="1200"/>
              </a:spcBef>
            </a:pPr>
            <a:r>
              <a:rPr lang="en-US" dirty="0"/>
              <a:t>[7] Wen Dong, Liam Scott, "COVID Controls Offer Insight into China's Surveillance Network," VOA News, no date, </a:t>
            </a:r>
            <a:r>
              <a:rPr lang="en-US" dirty="0">
                <a:hlinkClick r:id="rId7"/>
              </a:rPr>
              <a:t>https://www.voanews.com/a/covid-controls-offer-insight-into-china-s-surveillance-network/6888440.html</a:t>
            </a:r>
            <a:r>
              <a:rPr lang="en-US" dirty="0"/>
              <a:t> (accessed September 4, 2023).</a:t>
            </a:r>
            <a:endParaRPr lang="en-US" dirty="0">
              <a:ea typeface="Calibri"/>
              <a:cs typeface="Calibri"/>
            </a:endParaRPr>
          </a:p>
          <a:p>
            <a:pPr>
              <a:lnSpc>
                <a:spcPct val="49999"/>
              </a:lnSpc>
              <a:spcBef>
                <a:spcPts val="1200"/>
              </a:spcBef>
            </a:pPr>
            <a:r>
              <a:rPr lang="en-US" dirty="0"/>
              <a:t>[8] Jessica Batke, "State Surveillance in China," </a:t>
            </a:r>
            <a:r>
              <a:rPr lang="en-US" dirty="0" err="1"/>
              <a:t>ChinaFile</a:t>
            </a:r>
            <a:r>
              <a:rPr lang="en-US" dirty="0"/>
              <a:t>, no date, </a:t>
            </a:r>
            <a:r>
              <a:rPr lang="en-US" dirty="0">
                <a:hlinkClick r:id="rId8"/>
              </a:rPr>
              <a:t>https://www.chinafile.com/state-surveillance-china</a:t>
            </a:r>
            <a:r>
              <a:rPr lang="en-US" dirty="0"/>
              <a:t> (accessed September 4, 2023).</a:t>
            </a:r>
            <a:endParaRPr lang="en-US" dirty="0">
              <a:ea typeface="Calibri"/>
              <a:cs typeface="Calibri"/>
            </a:endParaRPr>
          </a:p>
          <a:p>
            <a:pPr>
              <a:lnSpc>
                <a:spcPct val="49999"/>
              </a:lnSpc>
              <a:spcBef>
                <a:spcPts val="1200"/>
              </a:spcBef>
            </a:pPr>
            <a:r>
              <a:rPr lang="en-US" dirty="0"/>
              <a:t>[9] Alex </a:t>
            </a:r>
            <a:r>
              <a:rPr lang="en-US" dirty="0" err="1"/>
              <a:t>Plavevski</a:t>
            </a:r>
            <a:r>
              <a:rPr lang="en-US" dirty="0"/>
              <a:t>, "China’s surveillance creep: How big data, COVID monitoring could be used to control people post-pandemic," The Conversation, no date, </a:t>
            </a:r>
            <a:r>
              <a:rPr lang="en-US" dirty="0">
                <a:hlinkClick r:id="rId9"/>
              </a:rPr>
              <a:t>https://theconversation.com/chinas-surveillance-creep-how-big-data-covid-monitoring-could-be-used-to-control-people-post-pandemic-164788</a:t>
            </a:r>
            <a:r>
              <a:rPr lang="en-US" dirty="0"/>
              <a:t> (accessed September 4, 2023).</a:t>
            </a:r>
            <a:endParaRPr lang="en-US" dirty="0">
              <a:ea typeface="Calibri"/>
              <a:cs typeface="Calibri"/>
            </a:endParaRPr>
          </a:p>
          <a:p>
            <a:pPr marL="205740" indent="-205740">
              <a:lnSpc>
                <a:spcPct val="90000"/>
              </a:lnSpc>
              <a:spcBef>
                <a:spcPts val="1200"/>
              </a:spcBef>
            </a:pPr>
            <a:r>
              <a:rPr lang="en-US" dirty="0"/>
              <a:t>[10] Unknown Author, "Infographic Image," Statista, no date, </a:t>
            </a:r>
            <a:r>
              <a:rPr lang="en-US" dirty="0">
                <a:hlinkClick r:id="rId10"/>
              </a:rPr>
              <a:t>https://cdn.statcdn.com/Infographic/images/normal/19256.jpeg</a:t>
            </a:r>
            <a:r>
              <a:rPr lang="en-US" dirty="0"/>
              <a:t> (accessed September 4, 2023).</a:t>
            </a:r>
            <a:endParaRPr lang="en-US" dirty="0">
              <a:ea typeface="Calibri"/>
              <a:cs typeface="Calibri"/>
            </a:endParaRPr>
          </a:p>
          <a:p>
            <a:pPr marL="205740" indent="-205740">
              <a:lnSpc>
                <a:spcPct val="90000"/>
              </a:lnSpc>
              <a:spcBef>
                <a:spcPts val="1200"/>
              </a:spcBef>
            </a:pPr>
            <a:r>
              <a:rPr lang="en-US" dirty="0"/>
              <a:t>[11] Josh Chin, Liza Lin, "Article Abstract on British Journal of Criminology," Oxford Academic, no date, </a:t>
            </a:r>
            <a:r>
              <a:rPr lang="en-US" dirty="0">
                <a:hlinkClick r:id="rId11"/>
              </a:rPr>
              <a:t>https://academic.oup.com/bjc/article-abstract/63/2/534/6827557</a:t>
            </a:r>
            <a:r>
              <a:rPr lang="en-US" dirty="0"/>
              <a:t> (accessed September 4, 2023).</a:t>
            </a:r>
            <a:endParaRPr lang="en-US" dirty="0">
              <a:ea typeface="Calibri"/>
              <a:cs typeface="Calibri"/>
            </a:endParaRPr>
          </a:p>
          <a:p>
            <a:pPr>
              <a:lnSpc>
                <a:spcPct val="90000"/>
              </a:lnSpc>
              <a:spcBef>
                <a:spcPts val="1200"/>
              </a:spcBef>
            </a:pPr>
            <a:r>
              <a:rPr lang="en-US" dirty="0"/>
              <a:t>[12] Chauncey Jung, "China’s Political Surveillance System Keeps Growing," The Diplomat, June 2022, </a:t>
            </a:r>
            <a:r>
              <a:rPr lang="en-US" dirty="0">
                <a:hlinkClick r:id="rId12"/>
              </a:rPr>
              <a:t>https://thediplomat.com/2022/06/chinas-political-surveillance-system-keeps-growing/</a:t>
            </a:r>
            <a:r>
              <a:rPr lang="en-US" dirty="0"/>
              <a:t> (accessed September 4, 2023).</a:t>
            </a:r>
            <a:endParaRPr lang="en-US" dirty="0">
              <a:ea typeface="Calibri"/>
              <a:cs typeface="Calibri"/>
            </a:endParaRPr>
          </a:p>
          <a:p>
            <a:pPr marL="205740" indent="-205740">
              <a:lnSpc>
                <a:spcPct val="90000"/>
              </a:lnSpc>
              <a:spcBef>
                <a:spcPts val="1200"/>
              </a:spcBef>
            </a:pPr>
            <a:r>
              <a:rPr lang="en-US" dirty="0"/>
              <a:t>[13] Emily Feng, "‘Surveillance State’ Explores China’s Tech and Social Media Control Systems," NPR, September 7, 2022, </a:t>
            </a:r>
            <a:r>
              <a:rPr lang="en-US" dirty="0">
                <a:hlinkClick r:id="rId13"/>
              </a:rPr>
              <a:t>https://www.npr.org/2022/09/07/1118105165/surveillance-state-explores-chinas-tech-and-social-media-control-systems</a:t>
            </a:r>
            <a:r>
              <a:rPr lang="en-US" dirty="0"/>
              <a:t> (accessed September 4, 2023).</a:t>
            </a:r>
            <a:endParaRPr lang="en-US" dirty="0">
              <a:ea typeface="Calibri"/>
              <a:cs typeface="Calibri"/>
            </a:endParaRPr>
          </a:p>
          <a:p>
            <a:pPr marL="205740" indent="-205740">
              <a:lnSpc>
                <a:spcPct val="70000"/>
              </a:lnSpc>
              <a:spcBef>
                <a:spcPts val="1200"/>
              </a:spcBef>
            </a:pPr>
            <a:r>
              <a:rPr lang="en-US" dirty="0"/>
              <a:t>[14] Unknown Author, "China Population," </a:t>
            </a:r>
            <a:r>
              <a:rPr lang="en-US" dirty="0" err="1"/>
              <a:t>Worldometers</a:t>
            </a:r>
            <a:r>
              <a:rPr lang="en-US" dirty="0"/>
              <a:t>, no date, </a:t>
            </a:r>
            <a:r>
              <a:rPr lang="en-US" dirty="0">
                <a:hlinkClick r:id="rId14"/>
              </a:rPr>
              <a:t>https://www.worldometers.info/world-population/china-population/</a:t>
            </a:r>
            <a:r>
              <a:rPr lang="en-US" dirty="0"/>
              <a:t> (accessed September 4, 2023).</a:t>
            </a:r>
            <a:endParaRPr lang="en-US" dirty="0">
              <a:ea typeface="Calibri"/>
              <a:cs typeface="Calibri"/>
            </a:endParaRPr>
          </a:p>
          <a:p>
            <a:pPr marL="205740" indent="-205740">
              <a:lnSpc>
                <a:spcPct val="70000"/>
              </a:lnSpc>
              <a:spcBef>
                <a:spcPts val="1200"/>
              </a:spcBef>
            </a:pPr>
            <a:r>
              <a:rPr lang="en-US" dirty="0"/>
              <a:t>[15] Mimi Lau, "How China’s high-tech surveillance technology is making it impossible to escape the watchful eyes of the state," South China Morning Post, no specific date available, </a:t>
            </a:r>
            <a:r>
              <a:rPr lang="en-US" dirty="0">
                <a:hlinkClick r:id="rId15"/>
              </a:rPr>
              <a:t>https://www.scmp.com/news/china/society/article/2187450/how-chinas-high-tech-surveillance-technology-is-making-it</a:t>
            </a:r>
            <a:r>
              <a:rPr lang="en-US" dirty="0"/>
              <a:t> (accessed September 4, 2023).</a:t>
            </a:r>
            <a:endParaRPr lang="en-US" dirty="0">
              <a:ea typeface="Calibri"/>
              <a:cs typeface="Calibri"/>
            </a:endParaRPr>
          </a:p>
          <a:p>
            <a:pPr marL="205740" indent="-205740">
              <a:lnSpc>
                <a:spcPct val="70000"/>
              </a:lnSpc>
              <a:spcBef>
                <a:spcPts val="1200"/>
              </a:spcBef>
            </a:pPr>
            <a:r>
              <a:rPr lang="en-US" dirty="0"/>
              <a:t>[16] David </a:t>
            </a:r>
            <a:r>
              <a:rPr lang="en-US" dirty="0" err="1"/>
              <a:t>Cyranoski</a:t>
            </a:r>
            <a:r>
              <a:rPr lang="en-US" dirty="0"/>
              <a:t>, "China set to introduce gene-editing regulation following CRISPR-baby </a:t>
            </a:r>
            <a:r>
              <a:rPr lang="en-US" dirty="0" err="1"/>
              <a:t>furore</a:t>
            </a:r>
            <a:r>
              <a:rPr lang="en-US" dirty="0"/>
              <a:t>," Nature, January 27, 2020, </a:t>
            </a:r>
            <a:r>
              <a:rPr lang="en-US" dirty="0">
                <a:hlinkClick r:id="rId16"/>
              </a:rPr>
              <a:t>https://www.nature.com/articles/d41586-020-00154-w</a:t>
            </a:r>
            <a:r>
              <a:rPr lang="en-US" dirty="0"/>
              <a:t> (accessed September 4, 2023).</a:t>
            </a:r>
            <a:endParaRPr lang="en-US" dirty="0">
              <a:ea typeface="Calibri"/>
              <a:cs typeface="Calibri"/>
            </a:endParaRPr>
          </a:p>
          <a:p>
            <a:pPr marL="205740" indent="-205740">
              <a:lnSpc>
                <a:spcPct val="90000"/>
              </a:lnSpc>
              <a:spcBef>
                <a:spcPts val="1200"/>
              </a:spcBef>
            </a:pPr>
            <a:r>
              <a:rPr lang="en-US" dirty="0"/>
              <a:t>[17] Unknown Author, "Image on South China Morning Post website," South China Morning Post, April 12, 2019, </a:t>
            </a:r>
            <a:r>
              <a:rPr lang="en-US" dirty="0">
                <a:hlinkClick r:id="rId17"/>
              </a:rPr>
              <a:t>https://cdn.i-scmp.com/sites/default/files/styles/1200x800/public/d8/images/methode/2019/04/12/7fa641b6-5c36-11e9-bbcc-84176f6dd1e7_image_hires_083216.JPG?itok=xpyAkq0W&amp;v=1555029141</a:t>
            </a:r>
            <a:r>
              <a:rPr lang="en-US" dirty="0"/>
              <a:t> (accessed September 4, 2023).</a:t>
            </a:r>
          </a:p>
          <a:p>
            <a:pPr marL="205740" indent="-205740">
              <a:lnSpc>
                <a:spcPct val="90000"/>
              </a:lnSpc>
              <a:spcBef>
                <a:spcPts val="1200"/>
              </a:spcBef>
            </a:pPr>
            <a:r>
              <a:rPr lang="en-US" dirty="0"/>
              <a:t>[18] Li Tao, "What you need to know about </a:t>
            </a:r>
            <a:r>
              <a:rPr lang="en-US" dirty="0" err="1"/>
              <a:t>SenseNets</a:t>
            </a:r>
            <a:r>
              <a:rPr lang="en-US" dirty="0"/>
              <a:t>, the facial recognition firm tracking China’s Muslims," South China Morning Post, no specific date available, </a:t>
            </a:r>
            <a:r>
              <a:rPr lang="en-US" dirty="0">
                <a:hlinkClick r:id="rId18"/>
              </a:rPr>
              <a:t>https://www.scmp.com/tech/science-research/article/3005733/what-you-need-know-about-sensenets-facial-recognition-firm</a:t>
            </a:r>
            <a:r>
              <a:rPr lang="en-US" dirty="0"/>
              <a:t> (accessed September 4, 2023).</a:t>
            </a:r>
          </a:p>
          <a:p>
            <a:pPr marL="205740" indent="-205740">
              <a:lnSpc>
                <a:spcPct val="90000"/>
              </a:lnSpc>
              <a:spcBef>
                <a:spcPts val="1200"/>
              </a:spcBef>
            </a:pPr>
            <a:r>
              <a:rPr lang="en-US" dirty="0"/>
              <a:t>[19] Nicole Kobie, "The complicated truth about China's social credit system," WIRED UK, no specific date available, </a:t>
            </a:r>
            <a:r>
              <a:rPr lang="en-US" dirty="0">
                <a:hlinkClick r:id="rId19"/>
              </a:rPr>
              <a:t>https://www.wired.co.uk/article/chinese-government-social-credit-score-privacy-invasion</a:t>
            </a:r>
            <a:r>
              <a:rPr lang="en-US" dirty="0"/>
              <a:t> (accessed September 4, 2023).</a:t>
            </a:r>
          </a:p>
          <a:p>
            <a:pPr marL="205740" indent="-205740">
              <a:lnSpc>
                <a:spcPct val="90000"/>
              </a:lnSpc>
              <a:spcBef>
                <a:spcPts val="1200"/>
              </a:spcBef>
            </a:pPr>
            <a:r>
              <a:rPr lang="en-US" dirty="0"/>
              <a:t>[20] Unknown Author, "Image on The New York Times website," The New York Times, June 21, 2022, </a:t>
            </a:r>
            <a:r>
              <a:rPr lang="en-US" dirty="0">
                <a:hlinkClick r:id="rId20"/>
              </a:rPr>
              <a:t>https://static01.nyt.com/images/2022/06/21/world/asia/Chinafilesurveillance-CoverArt-01/Chinafilesurveillance-CoverArt-01-superJumbo.jpg</a:t>
            </a:r>
            <a:r>
              <a:rPr lang="en-US" dirty="0"/>
              <a:t> (accessed September 4, 2023).</a:t>
            </a:r>
            <a:endParaRPr lang="en-GB" dirty="0"/>
          </a:p>
        </p:txBody>
      </p:sp>
      <p:sp>
        <p:nvSpPr>
          <p:cNvPr id="4" name="Slide Number Placeholder 3"/>
          <p:cNvSpPr>
            <a:spLocks noGrp="1"/>
          </p:cNvSpPr>
          <p:nvPr>
            <p:ph type="sldNum" sz="quarter" idx="5"/>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1427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 Accessed 2014-04-14</a:t>
            </a:r>
          </a:p>
          <a:p>
            <a:r>
              <a:rPr lang="en-US" dirty="0"/>
              <a:t>Everyone pick the category they identify most with.</a:t>
            </a:r>
          </a:p>
          <a:p>
            <a:r>
              <a:rPr lang="en-US" dirty="0"/>
              <a:t>Share reasons why.</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motherboard.vice.com</a:t>
            </a:r>
            <a:r>
              <a:rPr lang="en-US" b="0" dirty="0"/>
              <a:t>/</a:t>
            </a:r>
            <a:r>
              <a:rPr lang="en-US" b="0" dirty="0" err="1"/>
              <a:t>en_us</a:t>
            </a:r>
            <a:r>
              <a:rPr lang="en-US" b="0" dirty="0"/>
              <a:t>/article/xwkaz3/23andme-sold-access-to-your-dna-library-to-big-pharma-but-you-can-opt-out?utm_source=</a:t>
            </a:r>
            <a:r>
              <a:rPr lang="en-US" b="0" dirty="0" err="1"/>
              <a:t>vicefbus</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r>
              <a:rPr lang="en-US" dirty="0"/>
              <a:t>[1] George Orwell, "1984" (Secker &amp; Warburg, 1949), various pages.</a:t>
            </a:r>
          </a:p>
          <a:p>
            <a:pPr>
              <a:lnSpc>
                <a:spcPct val="90000"/>
              </a:lnSpc>
              <a:spcBef>
                <a:spcPts val="1200"/>
              </a:spcBef>
            </a:pPr>
            <a:r>
              <a:rPr lang="en-US" dirty="0"/>
              <a:t>[2] Unknown Author, "Big Brother 1984 Image," Villains Wiki, no date, </a:t>
            </a:r>
            <a:r>
              <a:rPr lang="en-US" dirty="0">
                <a:hlinkClick r:id="rId3"/>
              </a:rPr>
              <a:t>https://static.wikia.nocookie.net/villains/images/8/80/Big-Brother-1984.jpg/revision/latest?cb=20190323152040</a:t>
            </a:r>
            <a:r>
              <a:rPr lang="en-US" dirty="0"/>
              <a:t> (accessed September 4, 2023).</a:t>
            </a:r>
            <a:endParaRPr lang="en-US" dirty="0">
              <a:ea typeface="Calibri"/>
              <a:cs typeface="Calibri"/>
            </a:endParaRPr>
          </a:p>
          <a:p>
            <a:pPr>
              <a:lnSpc>
                <a:spcPct val="90000"/>
              </a:lnSpc>
              <a:spcBef>
                <a:spcPts val="1200"/>
              </a:spcBef>
            </a:pPr>
            <a:r>
              <a:rPr lang="en-US" dirty="0"/>
              <a:t>[3] Josh Chin, Liza Lin, "China’s All-Seeing Surveillance State Is Reading Its Citizens’ Faces" (The Wall Street Journal, June 26, 2017), </a:t>
            </a:r>
            <a:r>
              <a:rPr lang="en-US" dirty="0">
                <a:hlinkClick r:id="rId4"/>
              </a:rPr>
              <a:t>https://www.wsj.com/articles/the-all-seeing-surveillance-state-feared-in-the-west-is-a-reality-in-china-1498493020</a:t>
            </a:r>
            <a:r>
              <a:rPr lang="en-US" dirty="0"/>
              <a:t> (Accessed September 5, 2023).</a:t>
            </a:r>
            <a:endParaRPr lang="en-US" dirty="0">
              <a:ea typeface="Calibri"/>
              <a:cs typeface="Calibri"/>
            </a:endParaRPr>
          </a:p>
          <a:p>
            <a:pPr>
              <a:lnSpc>
                <a:spcPct val="90000"/>
              </a:lnSpc>
              <a:spcBef>
                <a:spcPts val="1200"/>
              </a:spcBef>
            </a:pPr>
            <a:r>
              <a:rPr lang="en-US" dirty="0"/>
              <a:t>[4] Paul </a:t>
            </a:r>
            <a:r>
              <a:rPr lang="en-US" dirty="0" err="1"/>
              <a:t>Mozur</a:t>
            </a:r>
            <a:r>
              <a:rPr lang="en-US" dirty="0"/>
              <a:t>, "One Month, 500,000 Face Scans: How China Is Using A.I. to Profile a Minority" (The New York Times, April 14, 2019), </a:t>
            </a:r>
            <a:r>
              <a:rPr lang="en-US" dirty="0">
                <a:hlinkClick r:id="rId5"/>
              </a:rPr>
              <a:t>https://www.nytimes.com/2019/04/14/technology/china-surveillance-artificial-intelligence-racial-profiling.html</a:t>
            </a:r>
            <a:r>
              <a:rPr lang="en-US" dirty="0"/>
              <a:t> (Accessed September 5, 2023).</a:t>
            </a:r>
            <a:endParaRPr lang="en-US" dirty="0">
              <a:ea typeface="Calibri"/>
              <a:cs typeface="Calibri"/>
            </a:endParaRPr>
          </a:p>
          <a:p>
            <a:pPr>
              <a:lnSpc>
                <a:spcPct val="90000"/>
              </a:lnSpc>
              <a:spcBef>
                <a:spcPts val="1200"/>
              </a:spcBef>
            </a:pPr>
            <a:r>
              <a:rPr lang="en-US" dirty="0"/>
              <a:t>[5] Steve White, "CCTV Cameras by Countries &amp; Cities (2023 Guide)," Upcoming Security, last updated June 10, 2023, [Link](https://upcomingsecurity.co.uk/security-guides/cctv-camera-guides/cctv-by-country/).</a:t>
            </a:r>
            <a:endParaRPr lang="en-US" dirty="0">
              <a:ea typeface="Calibri"/>
              <a:cs typeface="Calibri"/>
            </a:endParaRPr>
          </a:p>
          <a:p>
            <a:pPr>
              <a:lnSpc>
                <a:spcPct val="70000"/>
              </a:lnSpc>
              <a:spcBef>
                <a:spcPts val="1200"/>
              </a:spcBef>
            </a:pPr>
            <a:r>
              <a:rPr lang="en-US" dirty="0"/>
              <a:t>[6] Xinmei Shen, "Skynet: China’s massive video surveillance network," South China Morning Post, no date, </a:t>
            </a:r>
            <a:r>
              <a:rPr lang="en-US" dirty="0">
                <a:hlinkClick r:id="rId6"/>
              </a:rPr>
              <a:t>https://www.scmp.com/abacus/who-what/what/article/3028246/skynet-chinas-massive-video-surveillance-network</a:t>
            </a:r>
            <a:r>
              <a:rPr lang="en-US" dirty="0"/>
              <a:t> (accessed September 4, 2023).</a:t>
            </a:r>
            <a:endParaRPr lang="en-US" dirty="0">
              <a:ea typeface="Calibri"/>
              <a:cs typeface="Calibri"/>
            </a:endParaRPr>
          </a:p>
          <a:p>
            <a:pPr>
              <a:lnSpc>
                <a:spcPct val="49999"/>
              </a:lnSpc>
              <a:spcBef>
                <a:spcPts val="1200"/>
              </a:spcBef>
            </a:pPr>
            <a:r>
              <a:rPr lang="en-US" dirty="0"/>
              <a:t>[7] Wen Dong, Liam Scott, "COVID Controls Offer Insight into China's Surveillance Network," VOA News, no date, </a:t>
            </a:r>
            <a:r>
              <a:rPr lang="en-US" dirty="0">
                <a:hlinkClick r:id="rId7"/>
              </a:rPr>
              <a:t>https://www.voanews.com/a/covid-controls-offer-insight-into-china-s-surveillance-network/6888440.html</a:t>
            </a:r>
            <a:r>
              <a:rPr lang="en-US" dirty="0"/>
              <a:t> (accessed September 4, 2023).</a:t>
            </a:r>
            <a:endParaRPr lang="en-US" dirty="0">
              <a:ea typeface="Calibri"/>
              <a:cs typeface="Calibri"/>
            </a:endParaRPr>
          </a:p>
          <a:p>
            <a:pPr>
              <a:lnSpc>
                <a:spcPct val="49999"/>
              </a:lnSpc>
              <a:spcBef>
                <a:spcPts val="1200"/>
              </a:spcBef>
            </a:pPr>
            <a:r>
              <a:rPr lang="en-US" dirty="0"/>
              <a:t>[8] Jessica Batke, "State Surveillance in China," </a:t>
            </a:r>
            <a:r>
              <a:rPr lang="en-US" dirty="0" err="1"/>
              <a:t>ChinaFile</a:t>
            </a:r>
            <a:r>
              <a:rPr lang="en-US" dirty="0"/>
              <a:t>, no date, </a:t>
            </a:r>
            <a:r>
              <a:rPr lang="en-US" dirty="0">
                <a:hlinkClick r:id="rId8"/>
              </a:rPr>
              <a:t>https://www.chinafile.com/state-surveillance-china</a:t>
            </a:r>
            <a:r>
              <a:rPr lang="en-US" dirty="0"/>
              <a:t> (accessed September 4, 2023).</a:t>
            </a:r>
            <a:endParaRPr lang="en-US" dirty="0">
              <a:ea typeface="Calibri"/>
              <a:cs typeface="Calibri"/>
            </a:endParaRPr>
          </a:p>
          <a:p>
            <a:pPr>
              <a:lnSpc>
                <a:spcPct val="49999"/>
              </a:lnSpc>
              <a:spcBef>
                <a:spcPts val="1200"/>
              </a:spcBef>
            </a:pPr>
            <a:r>
              <a:rPr lang="en-US" dirty="0"/>
              <a:t>[9] Alex </a:t>
            </a:r>
            <a:r>
              <a:rPr lang="en-US" dirty="0" err="1"/>
              <a:t>Plavevski</a:t>
            </a:r>
            <a:r>
              <a:rPr lang="en-US" dirty="0"/>
              <a:t>, "China’s surveillance creep: How big data, COVID monitoring could be used to control people post-pandemic," The Conversation, no date, </a:t>
            </a:r>
            <a:r>
              <a:rPr lang="en-US" dirty="0">
                <a:hlinkClick r:id="rId9"/>
              </a:rPr>
              <a:t>https://theconversation.com/chinas-surveillance-creep-how-big-data-covid-monitoring-could-be-used-to-control-people-post-pandemic-164788</a:t>
            </a:r>
            <a:r>
              <a:rPr lang="en-US" dirty="0"/>
              <a:t> (accessed September 4, 2023).</a:t>
            </a:r>
            <a:endParaRPr lang="en-US" dirty="0">
              <a:ea typeface="Calibri"/>
              <a:cs typeface="Calibri"/>
            </a:endParaRPr>
          </a:p>
          <a:p>
            <a:pPr marL="205740" indent="-205740">
              <a:lnSpc>
                <a:spcPct val="90000"/>
              </a:lnSpc>
              <a:spcBef>
                <a:spcPts val="1200"/>
              </a:spcBef>
            </a:pPr>
            <a:r>
              <a:rPr lang="en-US" dirty="0"/>
              <a:t>[10] Unknown Author, "Infographic Image," Statista, no date, </a:t>
            </a:r>
            <a:r>
              <a:rPr lang="en-US" dirty="0">
                <a:hlinkClick r:id="rId10"/>
              </a:rPr>
              <a:t>https://cdn.statcdn.com/Infographic/images/normal/19256.jpeg</a:t>
            </a:r>
            <a:r>
              <a:rPr lang="en-US" dirty="0"/>
              <a:t> (accessed September 4, 2023).</a:t>
            </a:r>
            <a:endParaRPr lang="en-US" dirty="0">
              <a:ea typeface="Calibri"/>
              <a:cs typeface="Calibri"/>
            </a:endParaRPr>
          </a:p>
          <a:p>
            <a:pPr marL="205740" indent="-205740">
              <a:lnSpc>
                <a:spcPct val="90000"/>
              </a:lnSpc>
              <a:spcBef>
                <a:spcPts val="1200"/>
              </a:spcBef>
            </a:pPr>
            <a:r>
              <a:rPr lang="en-US" dirty="0"/>
              <a:t>[11] Josh Chin, Liza Lin, "Article Abstract on British Journal of Criminology," Oxford Academic, no date, </a:t>
            </a:r>
            <a:r>
              <a:rPr lang="en-US" dirty="0">
                <a:hlinkClick r:id="rId11"/>
              </a:rPr>
              <a:t>https://academic.oup.com/bjc/article-abstract/63/2/534/6827557</a:t>
            </a:r>
            <a:r>
              <a:rPr lang="en-US" dirty="0"/>
              <a:t> (accessed September 4, 2023).</a:t>
            </a:r>
            <a:endParaRPr lang="en-US" dirty="0">
              <a:ea typeface="Calibri"/>
              <a:cs typeface="Calibri"/>
            </a:endParaRPr>
          </a:p>
          <a:p>
            <a:pPr>
              <a:lnSpc>
                <a:spcPct val="90000"/>
              </a:lnSpc>
              <a:spcBef>
                <a:spcPts val="1200"/>
              </a:spcBef>
            </a:pPr>
            <a:r>
              <a:rPr lang="en-US" dirty="0"/>
              <a:t>[12] Chauncey Jung, "China’s Political Surveillance System Keeps Growing," The Diplomat, June 2022, </a:t>
            </a:r>
            <a:r>
              <a:rPr lang="en-US" dirty="0">
                <a:hlinkClick r:id="rId12"/>
              </a:rPr>
              <a:t>https://thediplomat.com/2022/06/chinas-political-surveillance-system-keeps-growing/</a:t>
            </a:r>
            <a:r>
              <a:rPr lang="en-US" dirty="0"/>
              <a:t> (accessed September 4, 2023).</a:t>
            </a:r>
            <a:endParaRPr lang="en-US" dirty="0">
              <a:ea typeface="Calibri"/>
              <a:cs typeface="Calibri"/>
            </a:endParaRPr>
          </a:p>
          <a:p>
            <a:pPr marL="205740" indent="-205740">
              <a:lnSpc>
                <a:spcPct val="90000"/>
              </a:lnSpc>
              <a:spcBef>
                <a:spcPts val="1200"/>
              </a:spcBef>
            </a:pPr>
            <a:r>
              <a:rPr lang="en-US" dirty="0"/>
              <a:t>[13] Emily Feng, "‘Surveillance State’ Explores China’s Tech and Social Media Control Systems," NPR, September 7, 2022, </a:t>
            </a:r>
            <a:r>
              <a:rPr lang="en-US" dirty="0">
                <a:hlinkClick r:id="rId13"/>
              </a:rPr>
              <a:t>https://www.npr.org/2022/09/07/1118105165/surveillance-state-explores-chinas-tech-and-social-media-control-systems</a:t>
            </a:r>
            <a:r>
              <a:rPr lang="en-US" dirty="0"/>
              <a:t> (accessed September 4, 2023).</a:t>
            </a:r>
            <a:endParaRPr lang="en-US" dirty="0">
              <a:ea typeface="Calibri"/>
              <a:cs typeface="Calibri"/>
            </a:endParaRPr>
          </a:p>
          <a:p>
            <a:pPr marL="205740" indent="-205740">
              <a:lnSpc>
                <a:spcPct val="70000"/>
              </a:lnSpc>
              <a:spcBef>
                <a:spcPts val="1200"/>
              </a:spcBef>
            </a:pPr>
            <a:r>
              <a:rPr lang="en-US" dirty="0"/>
              <a:t>[14] Unknown Author, "China Population," </a:t>
            </a:r>
            <a:r>
              <a:rPr lang="en-US" dirty="0" err="1"/>
              <a:t>Worldometers</a:t>
            </a:r>
            <a:r>
              <a:rPr lang="en-US" dirty="0"/>
              <a:t>, no date, </a:t>
            </a:r>
            <a:r>
              <a:rPr lang="en-US" dirty="0">
                <a:hlinkClick r:id="rId14"/>
              </a:rPr>
              <a:t>https://www.worldometers.info/world-population/china-population/</a:t>
            </a:r>
            <a:r>
              <a:rPr lang="en-US" dirty="0"/>
              <a:t> (accessed September 4, 2023).</a:t>
            </a:r>
            <a:endParaRPr lang="en-US" dirty="0">
              <a:ea typeface="Calibri"/>
              <a:cs typeface="Calibri"/>
            </a:endParaRPr>
          </a:p>
          <a:p>
            <a:pPr marL="205740" indent="-205740">
              <a:lnSpc>
                <a:spcPct val="70000"/>
              </a:lnSpc>
              <a:spcBef>
                <a:spcPts val="1200"/>
              </a:spcBef>
            </a:pPr>
            <a:r>
              <a:rPr lang="en-US" dirty="0"/>
              <a:t>[15] Mimi Lau, "How China’s high-tech surveillance technology is making it impossible to escape the watchful eyes of the state," South China Morning Post, no specific date available, </a:t>
            </a:r>
            <a:r>
              <a:rPr lang="en-US" dirty="0">
                <a:hlinkClick r:id="rId15"/>
              </a:rPr>
              <a:t>https://www.scmp.com/news/china/society/article/2187450/how-chinas-high-tech-surveillance-technology-is-making-it</a:t>
            </a:r>
            <a:r>
              <a:rPr lang="en-US" dirty="0"/>
              <a:t> (accessed September 4, 2023).</a:t>
            </a:r>
            <a:endParaRPr lang="en-US" dirty="0">
              <a:ea typeface="Calibri"/>
              <a:cs typeface="Calibri"/>
            </a:endParaRPr>
          </a:p>
          <a:p>
            <a:pPr marL="205740" indent="-205740">
              <a:lnSpc>
                <a:spcPct val="70000"/>
              </a:lnSpc>
              <a:spcBef>
                <a:spcPts val="1200"/>
              </a:spcBef>
            </a:pPr>
            <a:r>
              <a:rPr lang="en-US" dirty="0"/>
              <a:t>[16] David </a:t>
            </a:r>
            <a:r>
              <a:rPr lang="en-US" dirty="0" err="1"/>
              <a:t>Cyranoski</a:t>
            </a:r>
            <a:r>
              <a:rPr lang="en-US" dirty="0"/>
              <a:t>, "China set to introduce gene-editing regulation following CRISPR-baby </a:t>
            </a:r>
            <a:r>
              <a:rPr lang="en-US" dirty="0" err="1"/>
              <a:t>furore</a:t>
            </a:r>
            <a:r>
              <a:rPr lang="en-US" dirty="0"/>
              <a:t>," Nature, January 27, 2020, </a:t>
            </a:r>
            <a:r>
              <a:rPr lang="en-US" dirty="0">
                <a:hlinkClick r:id="rId16"/>
              </a:rPr>
              <a:t>https://www.nature.com/articles/d41586-020-00154-w</a:t>
            </a:r>
            <a:r>
              <a:rPr lang="en-US" dirty="0"/>
              <a:t> (accessed September 4, 2023).</a:t>
            </a:r>
            <a:endParaRPr lang="en-US" dirty="0">
              <a:ea typeface="Calibri"/>
              <a:cs typeface="Calibri"/>
            </a:endParaRPr>
          </a:p>
          <a:p>
            <a:pPr marL="205740" indent="-205740">
              <a:lnSpc>
                <a:spcPct val="90000"/>
              </a:lnSpc>
              <a:spcBef>
                <a:spcPts val="1200"/>
              </a:spcBef>
            </a:pPr>
            <a:r>
              <a:rPr lang="en-US" dirty="0"/>
              <a:t>[17] Unknown Author, "Image on South China Morning Post website," South China Morning Post, April 12, 2019, </a:t>
            </a:r>
            <a:r>
              <a:rPr lang="en-US" dirty="0">
                <a:hlinkClick r:id="rId17"/>
              </a:rPr>
              <a:t>https://cdn.i-scmp.com/sites/default/files/styles/1200x800/public/d8/images/methode/2019/04/12/7fa641b6-5c36-11e9-bbcc-84176f6dd1e7_image_hires_083216.JPG?itok=xpyAkq0W&amp;v=1555029141</a:t>
            </a:r>
            <a:r>
              <a:rPr lang="en-US" dirty="0"/>
              <a:t> (accessed September 4, 2023).</a:t>
            </a:r>
          </a:p>
          <a:p>
            <a:pPr marL="205740" indent="-205740">
              <a:lnSpc>
                <a:spcPct val="90000"/>
              </a:lnSpc>
              <a:spcBef>
                <a:spcPts val="1200"/>
              </a:spcBef>
            </a:pPr>
            <a:r>
              <a:rPr lang="en-US" dirty="0"/>
              <a:t>[18] Li Tao, "What you need to know about </a:t>
            </a:r>
            <a:r>
              <a:rPr lang="en-US" dirty="0" err="1"/>
              <a:t>SenseNets</a:t>
            </a:r>
            <a:r>
              <a:rPr lang="en-US" dirty="0"/>
              <a:t>, the facial recognition firm tracking China’s Muslims," South China Morning Post, no specific date available, </a:t>
            </a:r>
            <a:r>
              <a:rPr lang="en-US" dirty="0">
                <a:hlinkClick r:id="rId18"/>
              </a:rPr>
              <a:t>https://www.scmp.com/tech/science-research/article/3005733/what-you-need-know-about-sensenets-facial-recognition-firm</a:t>
            </a:r>
            <a:r>
              <a:rPr lang="en-US" dirty="0"/>
              <a:t> (accessed September 4, 2023).</a:t>
            </a:r>
          </a:p>
          <a:p>
            <a:pPr marL="205740" indent="-205740">
              <a:lnSpc>
                <a:spcPct val="90000"/>
              </a:lnSpc>
              <a:spcBef>
                <a:spcPts val="1200"/>
              </a:spcBef>
            </a:pPr>
            <a:r>
              <a:rPr lang="en-US" dirty="0"/>
              <a:t>[19] Nicole Kobie, "The complicated truth about China's social credit system," WIRED UK, no specific date available, </a:t>
            </a:r>
            <a:r>
              <a:rPr lang="en-US" dirty="0">
                <a:hlinkClick r:id="rId19"/>
              </a:rPr>
              <a:t>https://www.wired.co.uk/article/chinese-government-social-credit-score-privacy-invasion</a:t>
            </a:r>
            <a:r>
              <a:rPr lang="en-US" dirty="0"/>
              <a:t> (accessed September 4, 2023).</a:t>
            </a:r>
          </a:p>
          <a:p>
            <a:pPr marL="205740" indent="-205740">
              <a:lnSpc>
                <a:spcPct val="90000"/>
              </a:lnSpc>
              <a:spcBef>
                <a:spcPts val="1200"/>
              </a:spcBef>
            </a:pPr>
            <a:r>
              <a:rPr lang="en-US" dirty="0"/>
              <a:t>[20] Unknown Author, "Image on The New York Times website," The New York Times, June 21, 2022, </a:t>
            </a:r>
            <a:r>
              <a:rPr lang="en-US" dirty="0">
                <a:hlinkClick r:id="rId20"/>
              </a:rPr>
              <a:t>https://static01.nyt.com/images/2022/06/21/world/asia/Chinafilesurveillance-CoverArt-01/Chinafilesurveillance-CoverArt-01-superJumbo.jpg</a:t>
            </a:r>
            <a:r>
              <a:rPr lang="en-US" dirty="0"/>
              <a:t> (accessed September 4, 2023).</a:t>
            </a:r>
            <a:endParaRPr lang="en-GB" dirty="0"/>
          </a:p>
        </p:txBody>
      </p:sp>
      <p:sp>
        <p:nvSpPr>
          <p:cNvPr id="4" name="Slide Number Placeholder 3"/>
          <p:cNvSpPr>
            <a:spLocks noGrp="1"/>
          </p:cNvSpPr>
          <p:nvPr>
            <p:ph type="sldNum" sz="quarter" idx="5"/>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3680069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a:t>
            </a:r>
            <a:r>
              <a:rPr lang="en-US" baseline="0" dirty="0">
                <a:latin typeface="Arial" charset="0"/>
                <a:ea typeface="ＭＳ Ｐゴシック" charset="-128"/>
                <a:cs typeface="ＭＳ Ｐゴシック" charset="-128"/>
              </a:rPr>
              <a:t> there’s time and we didn’t already l</a:t>
            </a:r>
            <a:r>
              <a:rPr lang="en-US" dirty="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dirty="0"/>
          </a:p>
        </p:txBody>
      </p:sp>
    </p:spTree>
    <p:extLst>
      <p:ext uri="{BB962C8B-B14F-4D97-AF65-F5344CB8AC3E}">
        <p14:creationId xmlns:p14="http://schemas.microsoft.com/office/powerpoint/2010/main" val="1218422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Use Presentation Guidelines on course web site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paper and presentation templates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Keep topics inside the course scope: Computing + Society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Presentations are due 24 hours before class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Sign up for Individual Presentation, it’s not too late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updated: 2023-04-04</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OLD not incorporated yet: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229 means to end?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245 “</a:t>
            </a:r>
            <a:r>
              <a:rPr lang="is-IS" dirty="0"/>
              <a:t>…by 2015” did it happen?</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pp. 250 why is bills – responsibility assumption flawed?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Morgan Lee write up 2021-09-13: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“Facial recognition technology has begun to see widespread adoption in modern law enforcement, with applications in physical &amp; digital security, as well as identifying potential suspects. Critics of the technology argue that passive facial recognition technology violates privacy rights of individuals, while its proponents emphasize its positive uses in preventing and detecting crime. There are currently 12 state-level bills which propose limits or bans on the use of facial recognition technologies by government agencies, with several local bans (including ones in Boston, Brookline, and Cambridge) already in place. Should the United States implement a national ban on the use of facial recognition technology by law enforcement?”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Previous Debates:</a:t>
            </a:r>
          </a:p>
          <a:p>
            <a:pPr marL="457200" indent="-457200">
              <a:buFont typeface="+mj-lt"/>
              <a:buAutoNum type="arabicPeriod"/>
            </a:pPr>
            <a:r>
              <a:rPr lang="en-US" dirty="0"/>
              <a:t>Should law require you to use an official ID for Internet access?</a:t>
            </a:r>
          </a:p>
          <a:p>
            <a:pPr marL="457200" indent="-457200">
              <a:buFont typeface="+mj-lt"/>
              <a:buAutoNum type="arabicPeriod"/>
            </a:pPr>
            <a:r>
              <a:rPr lang="en-US" dirty="0"/>
              <a:t>Is a National ID System a good thing?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a:t>
            </a:r>
            <a:br>
              <a:rPr lang="en-US" dirty="0"/>
            </a:br>
            <a:br>
              <a:rPr lang="en-US" dirty="0"/>
            </a:br>
            <a:r>
              <a:rPr lang="en-US" dirty="0"/>
              <a:t>By the end of the talk, I hope to</a:t>
            </a:r>
          </a:p>
          <a:p>
            <a:r>
              <a:rPr lang="en-US" dirty="0"/>
              <a:t>	-give you a brief overview of PCI compliance</a:t>
            </a:r>
          </a:p>
          <a:p>
            <a:r>
              <a:rPr lang="en-US" dirty="0"/>
              <a:t>	-explain its relevance to you as a developer</a:t>
            </a:r>
          </a:p>
          <a:p>
            <a:r>
              <a:rPr lang="en-US" dirty="0"/>
              <a:t>	-talk about ways to make PCI compliance as painless as possible</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3493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why should you care?</a:t>
            </a:r>
            <a:endParaRPr lang="en-US" dirty="0"/>
          </a:p>
          <a:p>
            <a:r>
              <a:rPr lang="en-US" dirty="0"/>
              <a:t>-  A greater percentage of our payments are becoming digital. </a:t>
            </a:r>
            <a:endParaRPr lang="en-US" dirty="0">
              <a:cs typeface="Calibri"/>
            </a:endParaRPr>
          </a:p>
          <a:p>
            <a:r>
              <a:rPr lang="en-US" dirty="0"/>
              <a:t>	-COVID could account for this – all time high 16.5% market share in 2020 and has grown from 8% to 15.4% from 2016.</a:t>
            </a:r>
            <a:br>
              <a:rPr lang="en-US" dirty="0">
                <a:cs typeface="+mn-lt"/>
              </a:rPr>
            </a:br>
            <a:r>
              <a:rPr lang="en-US" dirty="0"/>
              <a:t>	-Incredibly convenient for the consumer making it a great way to monetize a website</a:t>
            </a:r>
            <a:br>
              <a:rPr lang="en-US" dirty="0">
                <a:cs typeface="+mn-lt"/>
              </a:rPr>
            </a:br>
            <a:endParaRPr lang="en-US" dirty="0"/>
          </a:p>
          <a:p>
            <a:r>
              <a:rPr lang="en-US" dirty="0"/>
              <a:t>-Web/ mobile development is on the rise</a:t>
            </a:r>
            <a:br>
              <a:rPr lang="en-US" dirty="0">
                <a:cs typeface="+mn-lt"/>
              </a:rPr>
            </a:br>
            <a:r>
              <a:rPr lang="en-US" dirty="0"/>
              <a:t>	-Figure from stack overflow developer survey – roughly 60-65% of developers are building websites or mobile applications.</a:t>
            </a:r>
            <a:br>
              <a:rPr lang="en-US" dirty="0">
                <a:cs typeface="+mn-lt"/>
              </a:rPr>
            </a:br>
            <a:r>
              <a:rPr lang="en-US" dirty="0"/>
              <a:t>	-A decent percentage of you (cs majors) will end up in roles that will have to deal with payment systems</a:t>
            </a:r>
            <a:endParaRPr lang="en-US" dirty="0">
              <a:cs typeface="Calibri"/>
            </a:endParaRPr>
          </a:p>
          <a:p>
            <a:endParaRPr lang="en-US" dirty="0"/>
          </a:p>
          <a:p>
            <a:r>
              <a:rPr lang="en-US" dirty="0"/>
              <a:t>-With that being said, payment systems requires consideration on all layers of the stack, for example:</a:t>
            </a:r>
            <a:br>
              <a:rPr lang="en-US" dirty="0">
                <a:cs typeface="+mn-lt"/>
              </a:rPr>
            </a:br>
            <a:r>
              <a:rPr lang="en-US" dirty="0"/>
              <a:t>    -On one end of the spectrum, UX has to worry about masking PAN (primary account number) when being typed</a:t>
            </a:r>
            <a:endParaRPr lang="en-US" dirty="0">
              <a:cs typeface="Calibri"/>
            </a:endParaRPr>
          </a:p>
          <a:p>
            <a:r>
              <a:rPr lang="en-US" dirty="0"/>
              <a:t>    -On the other, backend has to encrypt cardholder data</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addition to this, being non compliant is very costly!</a:t>
            </a:r>
            <a:endParaRPr lang="en-US" dirty="0"/>
          </a:p>
          <a:p>
            <a:r>
              <a:rPr lang="en-US" dirty="0"/>
              <a:t>-</a:t>
            </a:r>
            <a:r>
              <a:rPr lang="en-US" dirty="0" err="1"/>
              <a:t>Pci</a:t>
            </a:r>
            <a:r>
              <a:rPr lang="en-US" dirty="0"/>
              <a:t> compliance is a security standard CREATED BY CREDIT CARD COMPANIES (not government) for building payment systems</a:t>
            </a:r>
            <a:br>
              <a:rPr lang="en-US" dirty="0">
                <a:cs typeface="+mn-lt"/>
              </a:rPr>
            </a:br>
            <a:r>
              <a:rPr lang="en-US" dirty="0"/>
              <a:t>	-This is important because it is not required by law, </a:t>
            </a:r>
          </a:p>
          <a:p>
            <a:r>
              <a:rPr lang="en-US" dirty="0"/>
              <a:t>	-HOWEVER you are entering a contractual relationship with these companies by building a payment system, and are subject to terms of this contract. The contract can vary between vendors, but generally there are:</a:t>
            </a:r>
          </a:p>
          <a:p>
            <a:r>
              <a:rPr lang="en-US" dirty="0"/>
              <a:t>		-Monthly fees can be up to ($5k-$100k) depending on size and severity</a:t>
            </a:r>
            <a:endParaRPr lang="en-US" dirty="0">
              <a:cs typeface="Calibri"/>
            </a:endParaRPr>
          </a:p>
          <a:p>
            <a:r>
              <a:rPr lang="en-US" dirty="0"/>
              <a:t>		-Flat fees per data breach or incident</a:t>
            </a:r>
          </a:p>
          <a:p>
            <a:r>
              <a:rPr lang="en-US" dirty="0"/>
              <a:t>		-Every time an incident occurs, you will pay for the cleanup</a:t>
            </a:r>
          </a:p>
          <a:p>
            <a:r>
              <a:rPr lang="en-US" dirty="0"/>
              <a:t>			-Legal fees</a:t>
            </a:r>
          </a:p>
          <a:p>
            <a:r>
              <a:rPr lang="en-US" dirty="0"/>
              <a:t>			-Reissuing fees</a:t>
            </a:r>
          </a:p>
          <a:p>
            <a:r>
              <a:rPr lang="en-US" dirty="0"/>
              <a:t>			-Even postage costs to notify customers </a:t>
            </a:r>
            <a:endParaRPr lang="en-US" dirty="0">
              <a:cs typeface="Calibri"/>
            </a:endParaRPr>
          </a:p>
          <a:p>
            <a:r>
              <a:rPr lang="en-US" dirty="0">
                <a:cs typeface="Calibri"/>
              </a:rPr>
              <a:t>All in all, the average data breach cost an average of 4.45 million in 2023. This will obviously depend on your size of business, but even for larger businesses this can be a lot.</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53553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2023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verizon.com/business/reports/payment-security-report/2022/the-state-of-pci-dss-compliance/" TargetMode="External"/><Relationship Id="rId13" Type="http://schemas.openxmlformats.org/officeDocument/2006/relationships/hyperlink" Target="https://www.ibm.com/reports/data-breach" TargetMode="External"/><Relationship Id="rId3" Type="http://schemas.openxmlformats.org/officeDocument/2006/relationships/hyperlink" Target="https://survey.stackoverflow.co/2023/#developer-profile-developer-roles" TargetMode="External"/><Relationship Id="rId7" Type="http://schemas.openxmlformats.org/officeDocument/2006/relationships/hyperlink" Target="https://incountry.com/blog/2021-pci-compliance-checklist-are-you-compliant/" TargetMode="External"/><Relationship Id="rId12" Type="http://schemas.openxmlformats.org/officeDocument/2006/relationships/hyperlink" Target="https://fintechmagazine.com/articles/amazon-and-stripe-double-down-on-their-payments-partnership" TargetMode="External"/><Relationship Id="rId2" Type="http://schemas.openxmlformats.org/officeDocument/2006/relationships/hyperlink" Target="https://www.census.gov/retail/mrts/www/data/pdf/ec_current.pdf" TargetMode="External"/><Relationship Id="rId1" Type="http://schemas.openxmlformats.org/officeDocument/2006/relationships/slideLayout" Target="../slideLayouts/slideLayout2.xml"/><Relationship Id="rId6" Type="http://schemas.openxmlformats.org/officeDocument/2006/relationships/hyperlink" Target="https://www.securitymetrics.com/blog/how-much-does-pci-compliance-cost" TargetMode="External"/><Relationship Id="rId11" Type="http://schemas.openxmlformats.org/officeDocument/2006/relationships/hyperlink" Target="https://status.stripe.com/" TargetMode="External"/><Relationship Id="rId5" Type="http://schemas.openxmlformats.org/officeDocument/2006/relationships/hyperlink" Target="https://www.ispartnersllc.com/blog/pci-non-compliance-fines-consequences/" TargetMode="External"/><Relationship Id="rId15" Type="http://schemas.openxmlformats.org/officeDocument/2006/relationships/hyperlink" Target="https://financial.ucsc.edu/pages/security_penalties.aspx" TargetMode="External"/><Relationship Id="rId10" Type="http://schemas.openxmlformats.org/officeDocument/2006/relationships/hyperlink" Target="https://stripe.com/guides/pci-compliance" TargetMode="External"/><Relationship Id="rId4" Type="http://schemas.openxmlformats.org/officeDocument/2006/relationships/hyperlink" Target="https://www.nerdwallet.com/article/small-business/pci-compliance" TargetMode="External"/><Relationship Id="rId9" Type="http://schemas.openxmlformats.org/officeDocument/2006/relationships/hyperlink" Target="https://stripe.com/en-ca/payments/checkout" TargetMode="External"/><Relationship Id="rId14" Type="http://schemas.openxmlformats.org/officeDocument/2006/relationships/hyperlink" Target="https://www.securitymetrics.com/learn/pci-compliance-trend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petsymposium.org/2023/files/papers/issue4/popets-2023-0117.pdf" TargetMode="External"/><Relationship Id="rId3" Type="http://schemas.openxmlformats.org/officeDocument/2006/relationships/hyperlink" Target="https://onlinelibrary.wiley.com/doi/full/10.1002/cae.22593" TargetMode="External"/><Relationship Id="rId7" Type="http://schemas.openxmlformats.org/officeDocument/2006/relationships/hyperlink" Target="https://dl.acm.org/doi/abs/10.1145/2556288.25573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l.acm.org/doi/pdf/10.1145/2580723.2580730" TargetMode="External"/><Relationship Id="rId5" Type="http://schemas.openxmlformats.org/officeDocument/2006/relationships/hyperlink" Target="https://dl.acm.org/doi/abs/10.1145/2994310.2994321" TargetMode="External"/><Relationship Id="rId10" Type="http://schemas.openxmlformats.org/officeDocument/2006/relationships/hyperlink" Target="https://aisel.aisnet.org/cgi/viewcontent.cgi?article=1005&amp;context=sais2023" TargetMode="External"/><Relationship Id="rId4" Type="http://schemas.openxmlformats.org/officeDocument/2006/relationships/hyperlink" Target="https://dl.acm.org/doi/abs/10.1145/1324892.1324915" TargetMode="External"/><Relationship Id="rId9" Type="http://schemas.openxmlformats.org/officeDocument/2006/relationships/hyperlink" Target="https://ieeexplore.ieee.org/abstract/document/654712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youtube.com/watch?v=opRMrEfAIiI"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cdn.statcdn.com/Infographic/images/normal/19256.jpe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wired.co.uk/article/chinese-government-social-credit-score-privacy-invasion" TargetMode="External"/><Relationship Id="rId3" Type="http://schemas.openxmlformats.org/officeDocument/2006/relationships/hyperlink" Target="https://academic.oup.com/bjc/article-abstract/63/2/534/6827557" TargetMode="External"/><Relationship Id="rId7" Type="http://schemas.openxmlformats.org/officeDocument/2006/relationships/hyperlink" Target="https://www.scmp.com/tech/science-research/article/3005733/what-you-need-know-about-sensenets-facial-recognition-fir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cdn.i-scmp.com/sites/default/files/styles/1200x800/public/d8/images/methode/2019/04/12/7fa641b6-5c36-11e9-bbcc-84176f6dd1e7_image_hires_083216.JPG?itok=xpyAkq0W&amp;v=1555029141" TargetMode="External"/><Relationship Id="rId5" Type="http://schemas.openxmlformats.org/officeDocument/2006/relationships/hyperlink" Target="https://www.npr.org/2022/09/07/1118105165/surveillance-state-explores-chinas-tech-and-social-media-control-systems" TargetMode="External"/><Relationship Id="rId4" Type="http://schemas.openxmlformats.org/officeDocument/2006/relationships/hyperlink" Target="https://thediplomat.com/2022/06/chinas-political-surveillance-system-keeps-growing/" TargetMode="External"/><Relationship Id="rId9" Type="http://schemas.openxmlformats.org/officeDocument/2006/relationships/hyperlink" Target="https://static01.nyt.com/images/2022/06/21/world/asia/Chinafilesurveillance-CoverArt-01/Chinafilesurveillance-CoverArt-01-superJumbo.jp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a:br>
            <a:r>
              <a:rPr lang="en-US"/>
              <a:t>Information Privacy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PCI COMPLIANCE IS COSTLY</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ASV scans ($100-200) per IP</a:t>
            </a:r>
          </a:p>
          <a:p>
            <a:pPr marL="205740" indent="-205740"/>
            <a:r>
              <a:rPr lang="en-US" dirty="0">
                <a:ea typeface="Cambria"/>
              </a:rPr>
              <a:t>SAQ costs ($50-200)</a:t>
            </a:r>
          </a:p>
          <a:p>
            <a:pPr marL="205740" indent="-205740"/>
            <a:r>
              <a:rPr lang="en-US" dirty="0">
                <a:ea typeface="Cambria"/>
              </a:rPr>
              <a:t>Training employees ($70/ per) [5]</a:t>
            </a:r>
          </a:p>
          <a:p>
            <a:pPr marL="205740" indent="-205740"/>
            <a:r>
              <a:rPr lang="en-US" b="1" u="sng" dirty="0">
                <a:ea typeface="Cambria"/>
              </a:rPr>
              <a:t>TIME</a:t>
            </a:r>
            <a:endParaRPr lang="en-US" b="1" dirty="0">
              <a:ea typeface="Cambria"/>
            </a:endParaRPr>
          </a:p>
          <a:p>
            <a:pPr marL="411480" lvl="1" indent="-205740"/>
            <a:r>
              <a:rPr lang="en-US" dirty="0">
                <a:ea typeface="Cambria"/>
              </a:rPr>
              <a:t>Hard to see profit incentive</a:t>
            </a:r>
          </a:p>
          <a:p>
            <a:pPr marL="411480" lvl="1" indent="-205740"/>
            <a:r>
              <a:rPr lang="en-US" dirty="0">
                <a:ea typeface="Cambria"/>
              </a:rPr>
              <a:t>Can take an average of a month to become compliant [13]</a:t>
            </a:r>
          </a:p>
          <a:p>
            <a:pPr marL="205740" indent="-205740"/>
            <a:endParaRPr lang="en-US" dirty="0">
              <a:ea typeface="Cambria"/>
            </a:endParaRP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Myles Ku</a:t>
            </a:r>
          </a:p>
        </p:txBody>
      </p:sp>
      <p:pic>
        <p:nvPicPr>
          <p:cNvPr id="9" name="Picture 8" descr="A screenshot of a computer&#10;&#10;Description automatically generated">
            <a:extLst>
              <a:ext uri="{FF2B5EF4-FFF2-40B4-BE49-F238E27FC236}">
                <a16:creationId xmlns:a16="http://schemas.microsoft.com/office/drawing/2014/main" id="{F6D712D9-8EDC-9F54-251F-C5059E1EEFAA}"/>
              </a:ext>
            </a:extLst>
          </p:cNvPr>
          <p:cNvPicPr>
            <a:picLocks noChangeAspect="1"/>
          </p:cNvPicPr>
          <p:nvPr/>
        </p:nvPicPr>
        <p:blipFill>
          <a:blip r:embed="rId3"/>
          <a:stretch>
            <a:fillRect/>
          </a:stretch>
        </p:blipFill>
        <p:spPr>
          <a:xfrm>
            <a:off x="4565650" y="993056"/>
            <a:ext cx="4013200" cy="4004056"/>
          </a:xfrm>
          <a:prstGeom prst="rect">
            <a:avLst/>
          </a:prstGeom>
        </p:spPr>
      </p:pic>
      <p:sp>
        <p:nvSpPr>
          <p:cNvPr id="8" name="TextBox 7">
            <a:extLst>
              <a:ext uri="{FF2B5EF4-FFF2-40B4-BE49-F238E27FC236}">
                <a16:creationId xmlns:a16="http://schemas.microsoft.com/office/drawing/2014/main" id="{D7FBB42B-D723-5684-24A4-60CA2BF112E8}"/>
              </a:ext>
            </a:extLst>
          </p:cNvPr>
          <p:cNvSpPr txBox="1"/>
          <p:nvPr/>
        </p:nvSpPr>
        <p:spPr>
          <a:xfrm>
            <a:off x="3866554" y="4491632"/>
            <a:ext cx="633507"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2800" dirty="0">
                <a:ea typeface="Cambria"/>
              </a:rPr>
              <a:t>[6]</a:t>
            </a:r>
            <a:endParaRPr lang="en-US" sz="2800" dirty="0"/>
          </a:p>
        </p:txBody>
      </p:sp>
    </p:spTree>
    <p:extLst>
      <p:ext uri="{BB962C8B-B14F-4D97-AF65-F5344CB8AC3E}">
        <p14:creationId xmlns:p14="http://schemas.microsoft.com/office/powerpoint/2010/main" val="1895307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The Dilemma</a:t>
            </a:r>
            <a:endParaRPr lang="en-US" dirty="0"/>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b="1" u="sng" dirty="0">
                <a:ea typeface="Cambria"/>
              </a:rPr>
              <a:t>On one hand...</a:t>
            </a:r>
          </a:p>
          <a:p>
            <a:pPr marL="411480" lvl="1" indent="-205740">
              <a:buFont typeface="Cambria" pitchFamily="34" charset="0"/>
              <a:buChar char="–"/>
            </a:pPr>
            <a:r>
              <a:rPr lang="en-US" dirty="0">
                <a:ea typeface="Cambria"/>
              </a:rPr>
              <a:t>Moral/ethical obligation to consumer</a:t>
            </a:r>
          </a:p>
          <a:p>
            <a:pPr marL="411480" lvl="1" indent="-205740">
              <a:buFont typeface="Cambria" pitchFamily="34" charset="0"/>
              <a:buChar char="–"/>
            </a:pPr>
            <a:r>
              <a:rPr lang="en-US" dirty="0">
                <a:ea typeface="Cambria"/>
              </a:rPr>
              <a:t>Social contract obligation to company</a:t>
            </a:r>
          </a:p>
          <a:p>
            <a:pPr marL="411480" lvl="1" indent="-205740">
              <a:buFont typeface="Cambria" pitchFamily="34" charset="0"/>
              <a:buChar char="–"/>
            </a:pPr>
            <a:r>
              <a:rPr lang="en-US" dirty="0">
                <a:ea typeface="Cambria"/>
              </a:rPr>
              <a:t>Protection in the event of breaches</a:t>
            </a:r>
          </a:p>
          <a:p>
            <a:pPr marL="205740" indent="-205740"/>
            <a:r>
              <a:rPr lang="en-US" b="1" u="sng" dirty="0">
                <a:ea typeface="Cambria"/>
              </a:rPr>
              <a:t>On the other</a:t>
            </a:r>
          </a:p>
          <a:p>
            <a:pPr marL="411480" lvl="1" indent="-205740"/>
            <a:r>
              <a:rPr lang="en-US" dirty="0">
                <a:ea typeface="Cambria"/>
              </a:rPr>
              <a:t>Being fully compliant is very difficult</a:t>
            </a:r>
          </a:p>
          <a:p>
            <a:pPr marL="411480" lvl="1" indent="-205740"/>
            <a:r>
              <a:rPr lang="en-US" dirty="0">
                <a:ea typeface="Cambria"/>
              </a:rPr>
              <a:t>It can be easier to just ride fees.</a:t>
            </a:r>
          </a:p>
          <a:p>
            <a:pPr marL="411480" lvl="1" indent="-205740"/>
            <a:endParaRPr lang="en-US" dirty="0">
              <a:ea typeface="Cambria"/>
            </a:endParaRPr>
          </a:p>
          <a:p>
            <a:pPr marL="205740" lvl="1" indent="0">
              <a:buNone/>
            </a:pPr>
            <a:r>
              <a:rPr lang="en-US" b="1" dirty="0">
                <a:ea typeface="Cambria"/>
              </a:rPr>
              <a:t>Roughly 2/3 companies are non-compliant. </a:t>
            </a:r>
            <a:endParaRPr lang="en-US" dirty="0">
              <a:ea typeface="Cambria"/>
            </a:endParaRPr>
          </a:p>
          <a:p>
            <a:pPr marL="205740" lvl="1" indent="0">
              <a:buNone/>
            </a:pPr>
            <a:endParaRPr lang="en-US" b="1" dirty="0">
              <a:ea typeface="Cambria"/>
            </a:endParaRP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Myles Ku</a:t>
            </a:r>
          </a:p>
        </p:txBody>
      </p:sp>
      <p:pic>
        <p:nvPicPr>
          <p:cNvPr id="10" name="Picture 9" descr="A graph with numbers and red rectangles&#10;&#10;Description automatically generated">
            <a:extLst>
              <a:ext uri="{FF2B5EF4-FFF2-40B4-BE49-F238E27FC236}">
                <a16:creationId xmlns:a16="http://schemas.microsoft.com/office/drawing/2014/main" id="{737D58DE-5182-6917-C883-D0106A6BEEC6}"/>
              </a:ext>
            </a:extLst>
          </p:cNvPr>
          <p:cNvPicPr>
            <a:picLocks noChangeAspect="1"/>
          </p:cNvPicPr>
          <p:nvPr/>
        </p:nvPicPr>
        <p:blipFill rotWithShape="1">
          <a:blip r:embed="rId3"/>
          <a:srcRect l="52608" t="8846" r="1323" b="-385"/>
          <a:stretch/>
        </p:blipFill>
        <p:spPr>
          <a:xfrm>
            <a:off x="4483580" y="1351672"/>
            <a:ext cx="4538033" cy="3507406"/>
          </a:xfrm>
          <a:prstGeom prst="rect">
            <a:avLst/>
          </a:prstGeom>
        </p:spPr>
      </p:pic>
      <p:sp>
        <p:nvSpPr>
          <p:cNvPr id="8" name="TextBox 7">
            <a:extLst>
              <a:ext uri="{FF2B5EF4-FFF2-40B4-BE49-F238E27FC236}">
                <a16:creationId xmlns:a16="http://schemas.microsoft.com/office/drawing/2014/main" id="{99839582-CDFB-C629-5175-9A5A9D4B96D2}"/>
              </a:ext>
            </a:extLst>
          </p:cNvPr>
          <p:cNvSpPr txBox="1"/>
          <p:nvPr/>
        </p:nvSpPr>
        <p:spPr>
          <a:xfrm>
            <a:off x="3741538" y="4438054"/>
            <a:ext cx="633507"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2800" dirty="0">
                <a:ea typeface="Cambria"/>
              </a:rPr>
              <a:t>[7]</a:t>
            </a:r>
            <a:endParaRPr lang="en-US" sz="2800" dirty="0"/>
          </a:p>
        </p:txBody>
      </p:sp>
      <p:sp>
        <p:nvSpPr>
          <p:cNvPr id="9" name="TextBox 8">
            <a:extLst>
              <a:ext uri="{FF2B5EF4-FFF2-40B4-BE49-F238E27FC236}">
                <a16:creationId xmlns:a16="http://schemas.microsoft.com/office/drawing/2014/main" id="{E7CF5D00-E172-24AB-BB55-059AC8FF3771}"/>
              </a:ext>
            </a:extLst>
          </p:cNvPr>
          <p:cNvSpPr txBox="1"/>
          <p:nvPr/>
        </p:nvSpPr>
        <p:spPr>
          <a:xfrm>
            <a:off x="4638675" y="847724"/>
            <a:ext cx="4232249"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2800" dirty="0">
                <a:ea typeface="Cambria"/>
              </a:rPr>
              <a:t>% of companies compliant</a:t>
            </a:r>
            <a:endParaRPr lang="en-US" sz="2800" dirty="0"/>
          </a:p>
        </p:txBody>
      </p:sp>
    </p:spTree>
    <p:extLst>
      <p:ext uri="{BB962C8B-B14F-4D97-AF65-F5344CB8AC3E}">
        <p14:creationId xmlns:p14="http://schemas.microsoft.com/office/powerpoint/2010/main" val="3102187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The Solution</a:t>
            </a:r>
            <a:endParaRPr lang="en-US" dirty="0"/>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b="1" u="sng" dirty="0">
                <a:ea typeface="Cambria"/>
              </a:rPr>
              <a:t>Stripe (</a:t>
            </a:r>
            <a:r>
              <a:rPr lang="en-US" b="1" u="sng" dirty="0" err="1">
                <a:ea typeface="Cambria"/>
              </a:rPr>
              <a:t>DPaaS</a:t>
            </a:r>
            <a:r>
              <a:rPr lang="en-US" b="1" u="sng" dirty="0">
                <a:ea typeface="Cambria"/>
              </a:rPr>
              <a:t>)</a:t>
            </a:r>
          </a:p>
          <a:p>
            <a:pPr marL="411480" lvl="1" indent="-205740"/>
            <a:r>
              <a:rPr lang="en-US" dirty="0">
                <a:ea typeface="Cambria"/>
              </a:rPr>
              <a:t>Highly specialized</a:t>
            </a:r>
          </a:p>
          <a:p>
            <a:pPr marL="411480" lvl="1" indent="-205740"/>
            <a:r>
              <a:rPr lang="en-US" dirty="0">
                <a:ea typeface="Cambria"/>
              </a:rPr>
              <a:t>Highly compliant (level 1)</a:t>
            </a:r>
          </a:p>
          <a:p>
            <a:pPr marL="411480" lvl="1" indent="-205740"/>
            <a:r>
              <a:rPr lang="en-US" dirty="0">
                <a:ea typeface="Cambria"/>
              </a:rPr>
              <a:t>Handles a lot of the backend </a:t>
            </a:r>
          </a:p>
          <a:p>
            <a:pPr marL="617220" lvl="2" indent="-205740"/>
            <a:r>
              <a:rPr lang="en-US" dirty="0">
                <a:ea typeface="Cambria"/>
              </a:rPr>
              <a:t>All 5 most common vulnerabilities are encryption related [13]</a:t>
            </a:r>
          </a:p>
          <a:p>
            <a:pPr marL="411480" lvl="1" indent="-205740"/>
            <a:r>
              <a:rPr lang="en-US" dirty="0">
                <a:ea typeface="Cambria"/>
              </a:rPr>
              <a:t>Acts as intermediary between you and bank</a:t>
            </a:r>
          </a:p>
          <a:p>
            <a:pPr marL="411480" lvl="1" indent="-205740"/>
            <a:r>
              <a:rPr lang="en-US" dirty="0">
                <a:ea typeface="Cambria"/>
              </a:rPr>
              <a:t>Can even handle frontend! (Checkout) </a:t>
            </a:r>
          </a:p>
          <a:p>
            <a:pPr marL="411480" lvl="1" indent="-205740"/>
            <a:r>
              <a:rPr lang="en-US" dirty="0">
                <a:ea typeface="Cambria"/>
              </a:rPr>
              <a:t>Reduces paperwork [9]</a:t>
            </a:r>
          </a:p>
          <a:p>
            <a:pPr marL="205740" indent="-205740">
              <a:buFont typeface="Arial" pitchFamily="18" charset="0"/>
              <a:buChar char="•"/>
            </a:pPr>
            <a:endParaRPr lang="en-US" dirty="0">
              <a:ea typeface="Cambria"/>
            </a:endParaRPr>
          </a:p>
          <a:p>
            <a:pPr marL="205740" indent="-205740">
              <a:buFont typeface="Arial" pitchFamily="18" charset="0"/>
              <a:buChar char="•"/>
            </a:pPr>
            <a:endParaRPr lang="en-US" dirty="0">
              <a:ea typeface="Cambria"/>
            </a:endParaRPr>
          </a:p>
          <a:p>
            <a:pPr marL="205740" lvl="1" indent="0">
              <a:buNone/>
            </a:pPr>
            <a:endParaRPr lang="en-US" b="1" dirty="0">
              <a:ea typeface="Cambria"/>
            </a:endParaRP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Myles Ku</a:t>
            </a:r>
          </a:p>
        </p:txBody>
      </p:sp>
      <p:pic>
        <p:nvPicPr>
          <p:cNvPr id="12" name="Picture 11" descr="A phone with a checkout screen&#10;&#10;Description automatically generated">
            <a:extLst>
              <a:ext uri="{FF2B5EF4-FFF2-40B4-BE49-F238E27FC236}">
                <a16:creationId xmlns:a16="http://schemas.microsoft.com/office/drawing/2014/main" id="{FE774D14-3B34-46B0-7823-1FE5D1B9A022}"/>
              </a:ext>
            </a:extLst>
          </p:cNvPr>
          <p:cNvPicPr>
            <a:picLocks noChangeAspect="1"/>
          </p:cNvPicPr>
          <p:nvPr/>
        </p:nvPicPr>
        <p:blipFill>
          <a:blip r:embed="rId3"/>
          <a:stretch>
            <a:fillRect/>
          </a:stretch>
        </p:blipFill>
        <p:spPr>
          <a:xfrm>
            <a:off x="4343400" y="1509280"/>
            <a:ext cx="4686300" cy="2623704"/>
          </a:xfrm>
          <a:prstGeom prst="rect">
            <a:avLst/>
          </a:prstGeom>
        </p:spPr>
      </p:pic>
      <p:sp>
        <p:nvSpPr>
          <p:cNvPr id="4" name="TextBox 3">
            <a:extLst>
              <a:ext uri="{FF2B5EF4-FFF2-40B4-BE49-F238E27FC236}">
                <a16:creationId xmlns:a16="http://schemas.microsoft.com/office/drawing/2014/main" id="{B7F711BD-2CC2-4990-F327-DDDC0754443C}"/>
              </a:ext>
            </a:extLst>
          </p:cNvPr>
          <p:cNvSpPr txBox="1"/>
          <p:nvPr/>
        </p:nvSpPr>
        <p:spPr>
          <a:xfrm>
            <a:off x="3554015" y="3696890"/>
            <a:ext cx="633507"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2800" dirty="0">
                <a:ea typeface="Cambria"/>
              </a:rPr>
              <a:t>[8]</a:t>
            </a:r>
            <a:endParaRPr lang="en-US" sz="2800" dirty="0"/>
          </a:p>
        </p:txBody>
      </p:sp>
    </p:spTree>
    <p:extLst>
      <p:ext uri="{BB962C8B-B14F-4D97-AF65-F5344CB8AC3E}">
        <p14:creationId xmlns:p14="http://schemas.microsoft.com/office/powerpoint/2010/main" val="339520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Stripe isn't perfect</a:t>
            </a:r>
            <a:endParaRPr lang="en-US" dirty="0"/>
          </a:p>
        </p:txBody>
      </p:sp>
      <p:sp>
        <p:nvSpPr>
          <p:cNvPr id="3" name="Content Placeholder 2"/>
          <p:cNvSpPr>
            <a:spLocks noGrp="1"/>
          </p:cNvSpPr>
          <p:nvPr>
            <p:ph sz="half" idx="1"/>
          </p:nvPr>
        </p:nvSpPr>
        <p:spPr>
          <a:xfrm>
            <a:off x="685800" y="1352551"/>
            <a:ext cx="7689651" cy="3352800"/>
          </a:xfrm>
        </p:spPr>
        <p:txBody>
          <a:bodyPr vert="horz" lIns="91436" tIns="45718" rIns="91436" bIns="45718" rtlCol="0" anchor="t">
            <a:normAutofit/>
          </a:bodyPr>
          <a:lstStyle/>
          <a:p>
            <a:pPr marL="205740" indent="-205740">
              <a:buFont typeface="Arial" pitchFamily="18" charset="0"/>
            </a:pPr>
            <a:r>
              <a:rPr lang="en-US" dirty="0">
                <a:ea typeface="Cambria"/>
              </a:rPr>
              <a:t>You are outsourcing a solution. </a:t>
            </a:r>
          </a:p>
          <a:p>
            <a:pPr marL="411480" lvl="1" indent="-205740"/>
            <a:r>
              <a:rPr lang="en-US" b="1" u="sng" dirty="0">
                <a:ea typeface="Cambria"/>
              </a:rPr>
              <a:t>Downtime</a:t>
            </a:r>
            <a:endParaRPr lang="en-US" dirty="0">
              <a:ea typeface="Cambria"/>
            </a:endParaRPr>
          </a:p>
          <a:p>
            <a:pPr marL="617220" lvl="2" indent="-205740"/>
            <a:r>
              <a:rPr lang="en-US" dirty="0">
                <a:ea typeface="Cambria"/>
              </a:rPr>
              <a:t>Generally not a problem if you are a smaller business</a:t>
            </a:r>
            <a:endParaRPr lang="en-US" b="1" u="sng" dirty="0">
              <a:ea typeface="Cambria"/>
            </a:endParaRPr>
          </a:p>
          <a:p>
            <a:pPr marL="617220" lvl="2" indent="-205740"/>
            <a:r>
              <a:rPr lang="en-US" dirty="0">
                <a:ea typeface="Cambria"/>
              </a:rPr>
              <a:t>Unlikely you can build a better solution</a:t>
            </a:r>
          </a:p>
          <a:p>
            <a:pPr marL="411480" lvl="1" indent="-205740"/>
            <a:r>
              <a:rPr lang="en-US" b="1" u="sng" dirty="0">
                <a:ea typeface="Cambria"/>
              </a:rPr>
              <a:t>Lack of Control</a:t>
            </a:r>
            <a:endParaRPr lang="en-US" dirty="0">
              <a:ea typeface="Cambria"/>
            </a:endParaRPr>
          </a:p>
          <a:p>
            <a:pPr marL="617220" lvl="2" indent="-205740"/>
            <a:r>
              <a:rPr lang="en-US" dirty="0">
                <a:ea typeface="Cambria"/>
              </a:rPr>
              <a:t>"Black box"</a:t>
            </a:r>
          </a:p>
          <a:p>
            <a:pPr marL="411480" lvl="1" indent="-205740"/>
            <a:r>
              <a:rPr lang="en-US" b="1" u="sng" dirty="0">
                <a:ea typeface="Cambria"/>
              </a:rPr>
              <a:t>Fees</a:t>
            </a:r>
            <a:endParaRPr lang="en-US" dirty="0">
              <a:ea typeface="Cambria"/>
            </a:endParaRPr>
          </a:p>
          <a:p>
            <a:pPr marL="617220" lvl="2" indent="-205740">
              <a:buFont typeface="Arial" pitchFamily="34" charset="0"/>
              <a:buChar char="•"/>
            </a:pPr>
            <a:endParaRPr lang="en-US" dirty="0">
              <a:ea typeface="Cambria"/>
            </a:endParaRPr>
          </a:p>
          <a:p>
            <a:pPr marL="205740" indent="-205740">
              <a:buFont typeface="Arial" pitchFamily="18" charset="0"/>
              <a:buChar char="•"/>
            </a:pPr>
            <a:endParaRPr lang="en-US" dirty="0">
              <a:ea typeface="Cambria"/>
            </a:endParaRPr>
          </a:p>
          <a:p>
            <a:pPr marL="205740" lvl="1" indent="0">
              <a:buNone/>
            </a:pPr>
            <a:endParaRPr lang="en-US" b="1" dirty="0">
              <a:ea typeface="Cambria"/>
            </a:endParaRP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Myles Ku</a:t>
            </a:r>
          </a:p>
        </p:txBody>
      </p:sp>
      <p:pic>
        <p:nvPicPr>
          <p:cNvPr id="4" name="Picture 3" descr="A screen shot of a graph&#10;&#10;Description automatically generated">
            <a:extLst>
              <a:ext uri="{FF2B5EF4-FFF2-40B4-BE49-F238E27FC236}">
                <a16:creationId xmlns:a16="http://schemas.microsoft.com/office/drawing/2014/main" id="{A177D642-F0CC-72CB-90C1-FD66188D2537}"/>
              </a:ext>
            </a:extLst>
          </p:cNvPr>
          <p:cNvPicPr>
            <a:picLocks noChangeAspect="1"/>
          </p:cNvPicPr>
          <p:nvPr/>
        </p:nvPicPr>
        <p:blipFill>
          <a:blip r:embed="rId3"/>
          <a:stretch>
            <a:fillRect/>
          </a:stretch>
        </p:blipFill>
        <p:spPr>
          <a:xfrm>
            <a:off x="1976438" y="3471144"/>
            <a:ext cx="6353175" cy="1381373"/>
          </a:xfrm>
          <a:prstGeom prst="rect">
            <a:avLst/>
          </a:prstGeom>
        </p:spPr>
      </p:pic>
      <p:sp>
        <p:nvSpPr>
          <p:cNvPr id="8" name="TextBox 7">
            <a:extLst>
              <a:ext uri="{FF2B5EF4-FFF2-40B4-BE49-F238E27FC236}">
                <a16:creationId xmlns:a16="http://schemas.microsoft.com/office/drawing/2014/main" id="{A653DC81-B5AA-DBC0-A1B7-A2601731C18D}"/>
              </a:ext>
            </a:extLst>
          </p:cNvPr>
          <p:cNvSpPr txBox="1"/>
          <p:nvPr/>
        </p:nvSpPr>
        <p:spPr>
          <a:xfrm>
            <a:off x="928688" y="4366617"/>
            <a:ext cx="832279"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2800" dirty="0">
                <a:ea typeface="Cambria"/>
              </a:rPr>
              <a:t>[10]</a:t>
            </a:r>
            <a:endParaRPr lang="en-US" sz="2800" dirty="0"/>
          </a:p>
        </p:txBody>
      </p:sp>
    </p:spTree>
    <p:extLst>
      <p:ext uri="{BB962C8B-B14F-4D97-AF65-F5344CB8AC3E}">
        <p14:creationId xmlns:p14="http://schemas.microsoft.com/office/powerpoint/2010/main" val="548252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The Alternative</a:t>
            </a:r>
            <a:endParaRPr lang="en-US" dirty="0"/>
          </a:p>
        </p:txBody>
      </p:sp>
      <p:sp>
        <p:nvSpPr>
          <p:cNvPr id="3" name="Content Placeholder 2"/>
          <p:cNvSpPr>
            <a:spLocks noGrp="1"/>
          </p:cNvSpPr>
          <p:nvPr>
            <p:ph sz="half" idx="1"/>
          </p:nvPr>
        </p:nvSpPr>
        <p:spPr>
          <a:xfrm>
            <a:off x="685800" y="1352551"/>
            <a:ext cx="4180284" cy="3352800"/>
          </a:xfrm>
        </p:spPr>
        <p:txBody>
          <a:bodyPr vert="horz" lIns="91436" tIns="45718" rIns="91436" bIns="45718" rtlCol="0" anchor="t">
            <a:normAutofit/>
          </a:bodyPr>
          <a:lstStyle/>
          <a:p>
            <a:pPr marL="205740" indent="-205740"/>
            <a:r>
              <a:rPr lang="en-US" b="1" u="sng" dirty="0">
                <a:ea typeface="Cambria"/>
              </a:rPr>
              <a:t>Custom Solutions</a:t>
            </a:r>
            <a:endParaRPr lang="en-US" dirty="0">
              <a:ea typeface="Cambria"/>
            </a:endParaRPr>
          </a:p>
          <a:p>
            <a:pPr marL="411480" lvl="1" indent="-205740"/>
            <a:r>
              <a:rPr lang="en-US" dirty="0">
                <a:ea typeface="Cambria"/>
              </a:rPr>
              <a:t>Usually reserved for very large companies</a:t>
            </a:r>
          </a:p>
          <a:p>
            <a:pPr marL="411480" lvl="1" indent="-205740"/>
            <a:r>
              <a:rPr lang="en-US" dirty="0">
                <a:ea typeface="Cambria"/>
              </a:rPr>
              <a:t>Implemented by specialists</a:t>
            </a:r>
          </a:p>
          <a:p>
            <a:pPr marL="617220" lvl="2" indent="-205740"/>
            <a:r>
              <a:rPr lang="en-US" dirty="0">
                <a:ea typeface="Cambria"/>
              </a:rPr>
              <a:t>GRC analysts</a:t>
            </a:r>
          </a:p>
          <a:p>
            <a:pPr marL="617220" lvl="2" indent="-205740"/>
            <a:r>
              <a:rPr lang="en-US" dirty="0">
                <a:ea typeface="Cambria"/>
              </a:rPr>
              <a:t>FinTech developers</a:t>
            </a:r>
          </a:p>
          <a:p>
            <a:pPr marL="617220" lvl="2" indent="-205740"/>
            <a:r>
              <a:rPr lang="en-US" dirty="0">
                <a:ea typeface="Cambria"/>
              </a:rPr>
              <a:t>Site reliability engineers</a:t>
            </a:r>
          </a:p>
          <a:p>
            <a:pPr marL="411480" lvl="1" indent="-205740"/>
            <a:r>
              <a:rPr lang="en-US" dirty="0">
                <a:ea typeface="Cambria"/>
              </a:rPr>
              <a:t>Usually don't abandon Stripe completely (Amazon Pay)</a:t>
            </a:r>
          </a:p>
          <a:p>
            <a:pPr marL="205740" indent="-205740">
              <a:buFont typeface="Arial" pitchFamily="18" charset="0"/>
              <a:buChar char="•"/>
            </a:pPr>
            <a:endParaRPr lang="en-US" dirty="0">
              <a:ea typeface="Cambria"/>
            </a:endParaRPr>
          </a:p>
          <a:p>
            <a:pPr marL="205740" lvl="1" indent="0">
              <a:buNone/>
            </a:pPr>
            <a:endParaRPr lang="en-US" b="1" dirty="0">
              <a:ea typeface="Cambria"/>
            </a:endParaRP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Myles Ku</a:t>
            </a:r>
          </a:p>
        </p:txBody>
      </p:sp>
      <p:pic>
        <p:nvPicPr>
          <p:cNvPr id="4" name="Picture 3" descr="A black and blue rectangle with white text&#10;&#10;Description automatically generated">
            <a:extLst>
              <a:ext uri="{FF2B5EF4-FFF2-40B4-BE49-F238E27FC236}">
                <a16:creationId xmlns:a16="http://schemas.microsoft.com/office/drawing/2014/main" id="{D531E053-7AD6-0500-0CF4-51671596579E}"/>
              </a:ext>
            </a:extLst>
          </p:cNvPr>
          <p:cNvPicPr>
            <a:picLocks noChangeAspect="1"/>
          </p:cNvPicPr>
          <p:nvPr/>
        </p:nvPicPr>
        <p:blipFill>
          <a:blip r:embed="rId3"/>
          <a:stretch>
            <a:fillRect/>
          </a:stretch>
        </p:blipFill>
        <p:spPr>
          <a:xfrm>
            <a:off x="5114925" y="1403540"/>
            <a:ext cx="3609975" cy="2726945"/>
          </a:xfrm>
          <a:prstGeom prst="rect">
            <a:avLst/>
          </a:prstGeom>
        </p:spPr>
      </p:pic>
      <p:sp>
        <p:nvSpPr>
          <p:cNvPr id="8" name="TextBox 7">
            <a:extLst>
              <a:ext uri="{FF2B5EF4-FFF2-40B4-BE49-F238E27FC236}">
                <a16:creationId xmlns:a16="http://schemas.microsoft.com/office/drawing/2014/main" id="{298C722D-BE8B-607E-076C-AEC72881A22F}"/>
              </a:ext>
            </a:extLst>
          </p:cNvPr>
          <p:cNvSpPr txBox="1"/>
          <p:nvPr/>
        </p:nvSpPr>
        <p:spPr>
          <a:xfrm>
            <a:off x="4116585" y="3714749"/>
            <a:ext cx="832279"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2800" dirty="0">
                <a:ea typeface="Cambria"/>
              </a:rPr>
              <a:t>[11]</a:t>
            </a:r>
            <a:endParaRPr lang="en-US" sz="2800" dirty="0"/>
          </a:p>
        </p:txBody>
      </p:sp>
    </p:spTree>
    <p:extLst>
      <p:ext uri="{BB962C8B-B14F-4D97-AF65-F5344CB8AC3E}">
        <p14:creationId xmlns:p14="http://schemas.microsoft.com/office/powerpoint/2010/main" val="224087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In summary</a:t>
            </a:r>
            <a:endParaRPr lang="en-US" dirty="0"/>
          </a:p>
        </p:txBody>
      </p:sp>
      <p:sp>
        <p:nvSpPr>
          <p:cNvPr id="3" name="Content Placeholder 2"/>
          <p:cNvSpPr>
            <a:spLocks noGrp="1"/>
          </p:cNvSpPr>
          <p:nvPr>
            <p:ph sz="half" idx="1"/>
          </p:nvPr>
        </p:nvSpPr>
        <p:spPr>
          <a:xfrm>
            <a:off x="685800" y="1352551"/>
            <a:ext cx="7380684" cy="3352800"/>
          </a:xfrm>
        </p:spPr>
        <p:txBody>
          <a:bodyPr vert="horz" lIns="91436" tIns="45718" rIns="91436" bIns="45718" rtlCol="0" anchor="t">
            <a:normAutofit/>
          </a:bodyPr>
          <a:lstStyle/>
          <a:p>
            <a:pPr marL="205740" indent="-205740"/>
            <a:r>
              <a:rPr lang="en-US" dirty="0">
                <a:ea typeface="+mn-lt"/>
                <a:cs typeface="+mn-lt"/>
              </a:rPr>
              <a:t>Being non-compliant is risky and irresponsible. </a:t>
            </a:r>
          </a:p>
          <a:p>
            <a:pPr marL="205740" indent="-205740"/>
            <a:r>
              <a:rPr lang="en-US" dirty="0">
                <a:ea typeface="Cambria"/>
              </a:rPr>
              <a:t>Know how much of PCI compliance you are prepared to be responsible for.</a:t>
            </a:r>
            <a:endParaRPr lang="en-US" b="1" u="sng" dirty="0">
              <a:ea typeface="Cambria"/>
            </a:endParaRPr>
          </a:p>
          <a:p>
            <a:pPr marL="205740" indent="-205740"/>
            <a:r>
              <a:rPr lang="en-US" dirty="0">
                <a:ea typeface="Cambria"/>
              </a:rPr>
              <a:t>Outsource whatever you don't</a:t>
            </a:r>
          </a:p>
          <a:p>
            <a:pPr marL="205740" indent="-205740">
              <a:buFont typeface="Arial" pitchFamily="18" charset="0"/>
              <a:buChar char="•"/>
            </a:pPr>
            <a:endParaRPr lang="en-US" dirty="0">
              <a:ea typeface="Cambria"/>
            </a:endParaRPr>
          </a:p>
          <a:p>
            <a:pPr marL="205740" lvl="1" indent="0">
              <a:buNone/>
            </a:pPr>
            <a:endParaRPr lang="en-US" b="1" dirty="0">
              <a:ea typeface="Cambria"/>
            </a:endParaRP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Myles Ku</a:t>
            </a:r>
          </a:p>
        </p:txBody>
      </p:sp>
    </p:spTree>
    <p:extLst>
      <p:ext uri="{BB962C8B-B14F-4D97-AF65-F5344CB8AC3E}">
        <p14:creationId xmlns:p14="http://schemas.microsoft.com/office/powerpoint/2010/main" val="310661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vert="horz" lIns="91440" tIns="45718" rIns="91436" bIns="45718" rtlCol="0" anchor="t">
            <a:normAutofit fontScale="32500" lnSpcReduction="20000"/>
          </a:bodyPr>
          <a:lstStyle/>
          <a:p>
            <a:pPr marL="0" indent="0">
              <a:buNone/>
            </a:pPr>
            <a:r>
              <a:rPr lang="en-US" dirty="0"/>
              <a:t>[1] Quarterly Retail E-Commerce Sales, (US Department of Commerce, August 17, 2023), </a:t>
            </a:r>
            <a:r>
              <a:rPr lang="en-US" dirty="0">
                <a:ea typeface="+mn-lt"/>
                <a:cs typeface="+mn-lt"/>
                <a:hlinkClick r:id="rId2"/>
              </a:rPr>
              <a:t>https://www.census.gov/retail/mrts/www/data/pdf/ec_current.pdf</a:t>
            </a:r>
            <a:r>
              <a:rPr lang="en-US" dirty="0">
                <a:ea typeface="+mn-lt"/>
                <a:cs typeface="+mn-lt"/>
              </a:rPr>
              <a:t> (September 10, 2023)</a:t>
            </a:r>
          </a:p>
          <a:p>
            <a:pPr marL="0" indent="0">
              <a:buNone/>
            </a:pPr>
            <a:r>
              <a:rPr lang="en-US" dirty="0"/>
              <a:t>[2] Stack Overflow Developer Survey 2023, (Stack Overflow, May 2023), </a:t>
            </a:r>
            <a:r>
              <a:rPr lang="en-US" dirty="0">
                <a:ea typeface="+mn-lt"/>
                <a:cs typeface="+mn-lt"/>
                <a:hlinkClick r:id="rId3"/>
              </a:rPr>
              <a:t>https://survey.stackoverflow.co/2023/#developer-profile-developer-roles</a:t>
            </a:r>
            <a:r>
              <a:rPr lang="en-US" dirty="0">
                <a:ea typeface="+mn-lt"/>
                <a:cs typeface="+mn-lt"/>
              </a:rPr>
              <a:t> (September 10, 2023)</a:t>
            </a:r>
            <a:endParaRPr lang="en-US" dirty="0">
              <a:ea typeface="Cambria"/>
            </a:endParaRPr>
          </a:p>
          <a:p>
            <a:pPr marL="0" indent="0">
              <a:buNone/>
            </a:pPr>
            <a:r>
              <a:rPr lang="en-US" dirty="0"/>
              <a:t>[3] </a:t>
            </a:r>
            <a:r>
              <a:rPr lang="en-US" dirty="0">
                <a:ea typeface="+mn-lt"/>
                <a:cs typeface="+mn-lt"/>
              </a:rPr>
              <a:t>Kurt Woock, What Is PCI Compliance? A Guide for Small-Business Owners, (NerdWallet, Oct 18, 2022), </a:t>
            </a:r>
            <a:r>
              <a:rPr lang="en-US" dirty="0">
                <a:ea typeface="+mn-lt"/>
                <a:cs typeface="+mn-lt"/>
                <a:hlinkClick r:id="rId4"/>
              </a:rPr>
              <a:t>https://www.nerdwallet.com/article/small-business/pci-compliance</a:t>
            </a:r>
            <a:r>
              <a:rPr lang="en-US" dirty="0">
                <a:ea typeface="+mn-lt"/>
                <a:cs typeface="+mn-lt"/>
              </a:rPr>
              <a:t> (September 10, 2023)</a:t>
            </a:r>
          </a:p>
          <a:p>
            <a:pPr marL="0" indent="0">
              <a:buNone/>
            </a:pPr>
            <a:r>
              <a:rPr lang="en-US" dirty="0"/>
              <a:t>[4] Mike Mariano, PCI Non Compliance Fines from Banks &amp; Payment Processors, (I.S. Partners, </a:t>
            </a:r>
            <a:r>
              <a:rPr lang="en-US" dirty="0">
                <a:ea typeface="+mn-lt"/>
                <a:cs typeface="+mn-lt"/>
              </a:rPr>
              <a:t>August 11, 2022), </a:t>
            </a:r>
            <a:r>
              <a:rPr lang="en-US" dirty="0">
                <a:ea typeface="+mn-lt"/>
                <a:cs typeface="+mn-lt"/>
                <a:hlinkClick r:id="rId5"/>
              </a:rPr>
              <a:t>https://www.ispartnersllc.com/blog/pci-non-compliance-fines-consequences/</a:t>
            </a:r>
            <a:r>
              <a:rPr lang="en-US" dirty="0">
                <a:ea typeface="+mn-lt"/>
                <a:cs typeface="+mn-lt"/>
              </a:rPr>
              <a:t> (September 10, 2023)</a:t>
            </a:r>
          </a:p>
          <a:p>
            <a:pPr marL="0" indent="0">
              <a:buNone/>
            </a:pPr>
            <a:r>
              <a:rPr lang="en-US" dirty="0"/>
              <a:t>[5] </a:t>
            </a:r>
            <a:r>
              <a:rPr lang="en-US" dirty="0">
                <a:ea typeface="+mn-lt"/>
                <a:cs typeface="+mn-lt"/>
              </a:rPr>
              <a:t>Gary Glover, How Much Does PCI Compliance Cost?, (Security Metrics), </a:t>
            </a:r>
            <a:r>
              <a:rPr lang="en-US" dirty="0">
                <a:ea typeface="+mn-lt"/>
                <a:cs typeface="+mn-lt"/>
                <a:hlinkClick r:id="rId6"/>
              </a:rPr>
              <a:t>https://www.securitymetrics.com/blog/how-much-does-pci-compliance-cost</a:t>
            </a:r>
            <a:r>
              <a:rPr lang="en-US" dirty="0">
                <a:ea typeface="+mn-lt"/>
                <a:cs typeface="+mn-lt"/>
              </a:rPr>
              <a:t> (September  10, 2023)</a:t>
            </a:r>
          </a:p>
          <a:p>
            <a:pPr marL="0" indent="0">
              <a:buNone/>
            </a:pPr>
            <a:r>
              <a:rPr lang="en-US" dirty="0">
                <a:ea typeface="Cambria"/>
              </a:rPr>
              <a:t>[6] PCI Compliance Checklist – Are You Compliant?, (</a:t>
            </a:r>
            <a:r>
              <a:rPr lang="en-US" err="1">
                <a:ea typeface="Cambria"/>
              </a:rPr>
              <a:t>InCountry</a:t>
            </a:r>
            <a:r>
              <a:rPr lang="en-US" dirty="0">
                <a:ea typeface="Cambria"/>
              </a:rPr>
              <a:t>, October 13, 2021), </a:t>
            </a:r>
            <a:r>
              <a:rPr lang="en-US" dirty="0">
                <a:ea typeface="+mn-lt"/>
                <a:cs typeface="+mn-lt"/>
                <a:hlinkClick r:id="rId7"/>
              </a:rPr>
              <a:t>https://incountry.com/blog/2021-pci-compliance-checklist-are-you-compliant/</a:t>
            </a:r>
            <a:r>
              <a:rPr lang="en-US" dirty="0">
                <a:ea typeface="+mn-lt"/>
                <a:cs typeface="+mn-lt"/>
              </a:rPr>
              <a:t> (September 10, 2023)</a:t>
            </a:r>
          </a:p>
          <a:p>
            <a:pPr marL="0" indent="0">
              <a:buNone/>
            </a:pPr>
            <a:r>
              <a:rPr lang="en-US" dirty="0">
                <a:ea typeface="Cambria"/>
              </a:rPr>
              <a:t>[7] The state of compliance, (Verizon, 2022), </a:t>
            </a:r>
            <a:r>
              <a:rPr lang="en-US" dirty="0">
                <a:ea typeface="+mn-lt"/>
                <a:cs typeface="+mn-lt"/>
                <a:hlinkClick r:id="rId8"/>
              </a:rPr>
              <a:t>https://www.verizon.com/business/reports/payment-security-report/2022/the-state-of-pci-dss-compliance/</a:t>
            </a:r>
            <a:r>
              <a:rPr lang="en-US" dirty="0">
                <a:ea typeface="+mn-lt"/>
                <a:cs typeface="+mn-lt"/>
              </a:rPr>
              <a:t> (September 10, 2023)</a:t>
            </a:r>
            <a:endParaRPr lang="en-US" dirty="0"/>
          </a:p>
          <a:p>
            <a:pPr marL="0" indent="0">
              <a:buNone/>
            </a:pPr>
            <a:r>
              <a:rPr lang="en-US" dirty="0">
                <a:ea typeface="Cambria"/>
              </a:rPr>
              <a:t>[8] We built checkout so you don't have to, (Stripe), </a:t>
            </a:r>
            <a:r>
              <a:rPr lang="en-US" dirty="0">
                <a:ea typeface="+mn-lt"/>
                <a:cs typeface="+mn-lt"/>
              </a:rPr>
              <a:t> </a:t>
            </a:r>
            <a:r>
              <a:rPr lang="en-US" dirty="0">
                <a:ea typeface="+mn-lt"/>
                <a:cs typeface="+mn-lt"/>
                <a:hlinkClick r:id="rId9"/>
              </a:rPr>
              <a:t>https://stripe.com/en-ca/payments/checkout</a:t>
            </a:r>
            <a:r>
              <a:rPr lang="en-US" dirty="0">
                <a:ea typeface="+mn-lt"/>
                <a:cs typeface="+mn-lt"/>
              </a:rPr>
              <a:t> (September 10, 2023)</a:t>
            </a:r>
            <a:endParaRPr lang="en-US" dirty="0"/>
          </a:p>
          <a:p>
            <a:pPr marL="0" indent="0">
              <a:buNone/>
            </a:pPr>
            <a:r>
              <a:rPr lang="en-US" dirty="0">
                <a:ea typeface="Cambria"/>
              </a:rPr>
              <a:t>[9] </a:t>
            </a:r>
            <a:r>
              <a:rPr lang="en-US" dirty="0">
                <a:ea typeface="+mn-lt"/>
                <a:cs typeface="+mn-lt"/>
              </a:rPr>
              <a:t>Mike Dahn, A guide to PCI compliance, (Stripe),  </a:t>
            </a:r>
            <a:r>
              <a:rPr lang="en-US" dirty="0">
                <a:ea typeface="+mn-lt"/>
                <a:cs typeface="+mn-lt"/>
                <a:hlinkClick r:id="rId10"/>
              </a:rPr>
              <a:t>https://stripe.com/guides/pci-compliance</a:t>
            </a:r>
            <a:r>
              <a:rPr lang="en-US" dirty="0">
                <a:ea typeface="+mn-lt"/>
                <a:cs typeface="+mn-lt"/>
              </a:rPr>
              <a:t> (September 10, 2023)</a:t>
            </a:r>
            <a:endParaRPr lang="en-US" dirty="0">
              <a:ea typeface="Cambria"/>
            </a:endParaRPr>
          </a:p>
          <a:p>
            <a:pPr marL="0" indent="0">
              <a:buNone/>
            </a:pPr>
            <a:r>
              <a:rPr lang="en-US" dirty="0">
                <a:ea typeface="Cambria"/>
              </a:rPr>
              <a:t>[10] Stripe system status, (Stripe), </a:t>
            </a:r>
            <a:r>
              <a:rPr lang="en-US" dirty="0">
                <a:ea typeface="+mn-lt"/>
                <a:cs typeface="+mn-lt"/>
                <a:hlinkClick r:id="rId11"/>
              </a:rPr>
              <a:t>https://status.stripe.com/</a:t>
            </a:r>
            <a:r>
              <a:rPr lang="en-US" dirty="0">
                <a:ea typeface="+mn-lt"/>
                <a:cs typeface="+mn-lt"/>
              </a:rPr>
              <a:t> (September 10, 2023)</a:t>
            </a:r>
            <a:endParaRPr lang="en-US" dirty="0">
              <a:ea typeface="Cambria"/>
            </a:endParaRPr>
          </a:p>
          <a:p>
            <a:pPr marL="0" indent="0">
              <a:buNone/>
            </a:pPr>
            <a:r>
              <a:rPr lang="en-US" dirty="0">
                <a:ea typeface="Cambria"/>
              </a:rPr>
              <a:t>[11] Alex Clere, </a:t>
            </a:r>
            <a:r>
              <a:rPr lang="en-US" dirty="0">
                <a:ea typeface="+mn-lt"/>
                <a:cs typeface="+mn-lt"/>
              </a:rPr>
              <a:t>Amazon and Stripe double down on their payments partnership, (FinTech, January 24, 2023) </a:t>
            </a:r>
            <a:r>
              <a:rPr lang="en-US" dirty="0">
                <a:ea typeface="+mn-lt"/>
                <a:cs typeface="+mn-lt"/>
                <a:hlinkClick r:id="rId12"/>
              </a:rPr>
              <a:t>https://fintechmagazine.com/articles/amazon-and-stripe-double-down-on-their-payments-partnership</a:t>
            </a:r>
            <a:r>
              <a:rPr lang="en-US" dirty="0">
                <a:ea typeface="+mn-lt"/>
                <a:cs typeface="+mn-lt"/>
              </a:rPr>
              <a:t> (September 10, 2023)</a:t>
            </a:r>
            <a:endParaRPr lang="en-US" dirty="0">
              <a:ea typeface="Cambria"/>
            </a:endParaRPr>
          </a:p>
          <a:p>
            <a:pPr marL="0" indent="0">
              <a:buNone/>
            </a:pPr>
            <a:r>
              <a:rPr lang="en-US" dirty="0">
                <a:ea typeface="Cambria"/>
              </a:rPr>
              <a:t>[12] Cost of Data Breach Report 2023, (IBM, 2023), </a:t>
            </a:r>
            <a:r>
              <a:rPr lang="en-US" dirty="0">
                <a:ea typeface="+mn-lt"/>
                <a:cs typeface="+mn-lt"/>
                <a:hlinkClick r:id="rId13"/>
              </a:rPr>
              <a:t>https://www.ibm.com/reports/data-breach</a:t>
            </a:r>
            <a:r>
              <a:rPr lang="en-US" dirty="0">
                <a:ea typeface="+mn-lt"/>
                <a:cs typeface="+mn-lt"/>
              </a:rPr>
              <a:t> (September 11, 2023)</a:t>
            </a:r>
          </a:p>
          <a:p>
            <a:pPr marL="0" indent="0">
              <a:buNone/>
            </a:pPr>
            <a:r>
              <a:rPr lang="en-US" dirty="0">
                <a:ea typeface="Cambria"/>
              </a:rPr>
              <a:t>[13] </a:t>
            </a:r>
            <a:r>
              <a:rPr lang="en-US" dirty="0">
                <a:ea typeface="+mn-lt"/>
                <a:cs typeface="+mn-lt"/>
              </a:rPr>
              <a:t>2022 PCI Compliance Trends, (</a:t>
            </a:r>
            <a:r>
              <a:rPr lang="en-US" dirty="0" err="1">
                <a:ea typeface="+mn-lt"/>
                <a:cs typeface="+mn-lt"/>
              </a:rPr>
              <a:t>SecurityMetrics</a:t>
            </a:r>
            <a:r>
              <a:rPr lang="en-US" dirty="0">
                <a:ea typeface="+mn-lt"/>
                <a:cs typeface="+mn-lt"/>
              </a:rPr>
              <a:t>, 2022), </a:t>
            </a:r>
            <a:r>
              <a:rPr lang="en-US" dirty="0">
                <a:ea typeface="+mn-lt"/>
                <a:cs typeface="+mn-lt"/>
                <a:hlinkClick r:id="rId14"/>
              </a:rPr>
              <a:t>https://www.securitymetrics.com/learn/pci-compliance-trends</a:t>
            </a:r>
            <a:r>
              <a:rPr lang="en-US" dirty="0">
                <a:ea typeface="+mn-lt"/>
                <a:cs typeface="+mn-lt"/>
              </a:rPr>
              <a:t> (September 11, 2023)</a:t>
            </a:r>
            <a:endParaRPr lang="en-US" dirty="0"/>
          </a:p>
          <a:p>
            <a:pPr marL="0" indent="0">
              <a:buNone/>
            </a:pPr>
            <a:r>
              <a:rPr lang="en-US" dirty="0">
                <a:ea typeface="Cambria"/>
              </a:rPr>
              <a:t>[14] </a:t>
            </a:r>
            <a:r>
              <a:rPr lang="en-US" dirty="0">
                <a:ea typeface="+mn-lt"/>
                <a:cs typeface="+mn-lt"/>
              </a:rPr>
              <a:t>PCI-DSS: Security – Penalties, (UC Santa Cruz) </a:t>
            </a:r>
            <a:r>
              <a:rPr lang="en-US" dirty="0">
                <a:ea typeface="+mn-lt"/>
                <a:cs typeface="+mn-lt"/>
                <a:hlinkClick r:id="rId15"/>
              </a:rPr>
              <a:t>https://financial.ucsc.edu/pages/security_penalties.aspx</a:t>
            </a:r>
            <a:r>
              <a:rPr lang="en-US" dirty="0">
                <a:ea typeface="+mn-lt"/>
                <a:cs typeface="+mn-lt"/>
              </a:rPr>
              <a:t> (September 11, 2023)</a:t>
            </a:r>
            <a:endParaRPr lang="en-US" dirty="0">
              <a:ea typeface="Cambria"/>
            </a:endParaRPr>
          </a:p>
          <a:p>
            <a:pPr marL="0" indent="0">
              <a:buNone/>
            </a:pPr>
            <a:endParaRPr lang="en-US" dirty="0">
              <a:ea typeface="Cambria"/>
            </a:endParaRPr>
          </a:p>
          <a:p>
            <a:pPr marL="0" indent="0">
              <a:buNone/>
            </a:pPr>
            <a:endParaRPr lang="en-US" dirty="0">
              <a:ea typeface="Cambria"/>
            </a:endParaRP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Myles Ku</a:t>
            </a:r>
            <a:endParaRPr lang="en-US" dirty="0"/>
          </a:p>
        </p:txBody>
      </p:sp>
    </p:spTree>
    <p:extLst>
      <p:ext uri="{BB962C8B-B14F-4D97-AF65-F5344CB8AC3E}">
        <p14:creationId xmlns:p14="http://schemas.microsoft.com/office/powerpoint/2010/main" val="178947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IS AR Watching You?</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By: Ryan Offstein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17</a:t>
            </a:fld>
            <a:endParaRPr lang="en-US" dirty="0"/>
          </a:p>
        </p:txBody>
      </p:sp>
    </p:spTree>
    <p:extLst>
      <p:ext uri="{BB962C8B-B14F-4D97-AF65-F5344CB8AC3E}">
        <p14:creationId xmlns:p14="http://schemas.microsoft.com/office/powerpoint/2010/main" val="199479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AR</a:t>
            </a:r>
          </a:p>
        </p:txBody>
      </p:sp>
      <p:sp>
        <p:nvSpPr>
          <p:cNvPr id="3" name="Content Placeholder 2"/>
          <p:cNvSpPr>
            <a:spLocks noGrp="1"/>
          </p:cNvSpPr>
          <p:nvPr>
            <p:ph sz="half" idx="1"/>
          </p:nvPr>
        </p:nvSpPr>
        <p:spPr/>
        <p:txBody>
          <a:bodyPr>
            <a:normAutofit fontScale="92500" lnSpcReduction="10000"/>
          </a:bodyPr>
          <a:lstStyle/>
          <a:p>
            <a:r>
              <a:rPr lang="en-US" dirty="0"/>
              <a:t>AR uses a “headset” similar to VR</a:t>
            </a:r>
          </a:p>
          <a:p>
            <a:pPr marL="0" indent="0">
              <a:buNone/>
            </a:pPr>
            <a:endParaRPr lang="en-US" dirty="0"/>
          </a:p>
          <a:p>
            <a:pPr marL="0" indent="0">
              <a:buNone/>
            </a:pPr>
            <a:r>
              <a:rPr lang="en-US" dirty="0"/>
              <a:t>Uses in </a:t>
            </a:r>
          </a:p>
          <a:p>
            <a:r>
              <a:rPr lang="en-US" dirty="0"/>
              <a:t>Education [1]</a:t>
            </a:r>
          </a:p>
          <a:p>
            <a:r>
              <a:rPr lang="en-US" dirty="0"/>
              <a:t>Personal/Homes</a:t>
            </a:r>
          </a:p>
          <a:p>
            <a:r>
              <a:rPr lang="en-US" dirty="0"/>
              <a:t>Medical/Surgery [2]</a:t>
            </a:r>
          </a:p>
          <a:p>
            <a:r>
              <a:rPr lang="en-US" dirty="0"/>
              <a:t>Industrial/Construction [3]</a:t>
            </a:r>
          </a:p>
          <a:p>
            <a:r>
              <a:rPr lang="en-US" dirty="0"/>
              <a:t>Cars/Driving [4]</a:t>
            </a:r>
          </a:p>
          <a:p>
            <a:r>
              <a:rPr lang="en-US" dirty="0"/>
              <a:t>And more!</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dirty="0"/>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Offstein</a:t>
            </a:r>
          </a:p>
        </p:txBody>
      </p:sp>
      <p:pic>
        <p:nvPicPr>
          <p:cNvPr id="13" name="Picture 12" descr="A person wearing a virtual reality goggles">
            <a:extLst>
              <a:ext uri="{FF2B5EF4-FFF2-40B4-BE49-F238E27FC236}">
                <a16:creationId xmlns:a16="http://schemas.microsoft.com/office/drawing/2014/main" id="{9CFB2ED1-0ABB-3F55-406F-6588967D76EB}"/>
              </a:ext>
            </a:extLst>
          </p:cNvPr>
          <p:cNvPicPr>
            <a:picLocks noChangeAspect="1"/>
          </p:cNvPicPr>
          <p:nvPr/>
        </p:nvPicPr>
        <p:blipFill>
          <a:blip r:embed="rId3"/>
          <a:stretch>
            <a:fillRect/>
          </a:stretch>
        </p:blipFill>
        <p:spPr>
          <a:xfrm>
            <a:off x="4362081" y="372337"/>
            <a:ext cx="2010895" cy="2337238"/>
          </a:xfrm>
          <a:prstGeom prst="rect">
            <a:avLst/>
          </a:prstGeom>
        </p:spPr>
      </p:pic>
      <p:pic>
        <p:nvPicPr>
          <p:cNvPr id="15" name="Picture 14" descr="A person with a beard wearing glasses&#10;&#10;Description automatically generated">
            <a:extLst>
              <a:ext uri="{FF2B5EF4-FFF2-40B4-BE49-F238E27FC236}">
                <a16:creationId xmlns:a16="http://schemas.microsoft.com/office/drawing/2014/main" id="{EF1A1801-BABC-5E5E-DAD7-7329B3D4522C}"/>
              </a:ext>
            </a:extLst>
          </p:cNvPr>
          <p:cNvPicPr>
            <a:picLocks noChangeAspect="1"/>
          </p:cNvPicPr>
          <p:nvPr/>
        </p:nvPicPr>
        <p:blipFill>
          <a:blip r:embed="rId4"/>
          <a:stretch>
            <a:fillRect/>
          </a:stretch>
        </p:blipFill>
        <p:spPr>
          <a:xfrm>
            <a:off x="6607342" y="756315"/>
            <a:ext cx="2003258" cy="2455846"/>
          </a:xfrm>
          <a:prstGeom prst="rect">
            <a:avLst/>
          </a:prstGeom>
        </p:spPr>
      </p:pic>
      <p:pic>
        <p:nvPicPr>
          <p:cNvPr id="19" name="Picture 18" descr="A model of a heart&#10;&#10;Description automatically generated">
            <a:extLst>
              <a:ext uri="{FF2B5EF4-FFF2-40B4-BE49-F238E27FC236}">
                <a16:creationId xmlns:a16="http://schemas.microsoft.com/office/drawing/2014/main" id="{8E3A8C6F-F55C-9B3F-B974-9A6970B59FFF}"/>
              </a:ext>
            </a:extLst>
          </p:cNvPr>
          <p:cNvPicPr>
            <a:picLocks noChangeAspect="1"/>
          </p:cNvPicPr>
          <p:nvPr/>
        </p:nvPicPr>
        <p:blipFill>
          <a:blip r:embed="rId5"/>
          <a:stretch>
            <a:fillRect/>
          </a:stretch>
        </p:blipFill>
        <p:spPr>
          <a:xfrm>
            <a:off x="4362081" y="2941875"/>
            <a:ext cx="2023612" cy="1802049"/>
          </a:xfrm>
          <a:prstGeom prst="rect">
            <a:avLst/>
          </a:prstGeom>
        </p:spPr>
      </p:pic>
    </p:spTree>
    <p:extLst>
      <p:ext uri="{BB962C8B-B14F-4D97-AF65-F5344CB8AC3E}">
        <p14:creationId xmlns:p14="http://schemas.microsoft.com/office/powerpoint/2010/main" val="192108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Privacy and Security Risks</a:t>
            </a:r>
          </a:p>
        </p:txBody>
      </p:sp>
      <p:sp>
        <p:nvSpPr>
          <p:cNvPr id="3" name="Content Placeholder 2"/>
          <p:cNvSpPr>
            <a:spLocks noGrp="1"/>
          </p:cNvSpPr>
          <p:nvPr>
            <p:ph sz="half" idx="1"/>
          </p:nvPr>
        </p:nvSpPr>
        <p:spPr>
          <a:xfrm>
            <a:off x="685800" y="1352551"/>
            <a:ext cx="3157977" cy="3352800"/>
          </a:xfrm>
        </p:spPr>
        <p:txBody>
          <a:bodyPr/>
          <a:lstStyle/>
          <a:p>
            <a:r>
              <a:rPr lang="en-US" dirty="0"/>
              <a:t>Spying On Others [5][6]</a:t>
            </a:r>
          </a:p>
          <a:p>
            <a:endParaRPr lang="en-US" dirty="0"/>
          </a:p>
          <a:p>
            <a:r>
              <a:rPr lang="en-US" dirty="0"/>
              <a:t>Getting your data collected/stolen</a:t>
            </a:r>
          </a:p>
          <a:p>
            <a:endParaRPr lang="en-US" dirty="0"/>
          </a:p>
          <a:p>
            <a:r>
              <a:rPr lang="en-US" dirty="0"/>
              <a:t>Getting Hacked into [4]</a:t>
            </a:r>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Offstein</a:t>
            </a:r>
          </a:p>
        </p:txBody>
      </p:sp>
      <p:pic>
        <p:nvPicPr>
          <p:cNvPr id="15" name="Picture 14">
            <a:extLst>
              <a:ext uri="{FF2B5EF4-FFF2-40B4-BE49-F238E27FC236}">
                <a16:creationId xmlns:a16="http://schemas.microsoft.com/office/drawing/2014/main" id="{ACF0B2CF-D743-2271-6816-79A0EEFFEC52}"/>
              </a:ext>
            </a:extLst>
          </p:cNvPr>
          <p:cNvPicPr>
            <a:picLocks noChangeAspect="1"/>
          </p:cNvPicPr>
          <p:nvPr/>
        </p:nvPicPr>
        <p:blipFill>
          <a:blip r:embed="rId3"/>
          <a:stretch>
            <a:fillRect/>
          </a:stretch>
        </p:blipFill>
        <p:spPr>
          <a:xfrm>
            <a:off x="3843777" y="3367915"/>
            <a:ext cx="4848804" cy="1659749"/>
          </a:xfrm>
          <a:prstGeom prst="rect">
            <a:avLst/>
          </a:prstGeom>
        </p:spPr>
      </p:pic>
      <p:pic>
        <p:nvPicPr>
          <p:cNvPr id="17" name="Picture 16">
            <a:extLst>
              <a:ext uri="{FF2B5EF4-FFF2-40B4-BE49-F238E27FC236}">
                <a16:creationId xmlns:a16="http://schemas.microsoft.com/office/drawing/2014/main" id="{7FC0889B-D6A0-EA90-A044-279A84DE9A72}"/>
              </a:ext>
            </a:extLst>
          </p:cNvPr>
          <p:cNvPicPr>
            <a:picLocks noChangeAspect="1"/>
          </p:cNvPicPr>
          <p:nvPr/>
        </p:nvPicPr>
        <p:blipFill>
          <a:blip r:embed="rId4"/>
          <a:stretch>
            <a:fillRect/>
          </a:stretch>
        </p:blipFill>
        <p:spPr>
          <a:xfrm>
            <a:off x="4081570" y="1060706"/>
            <a:ext cx="3659299" cy="2438328"/>
          </a:xfrm>
          <a:prstGeom prst="rect">
            <a:avLst/>
          </a:prstGeom>
        </p:spPr>
      </p:pic>
      <p:sp>
        <p:nvSpPr>
          <p:cNvPr id="9" name="Content Placeholder 8">
            <a:extLst>
              <a:ext uri="{FF2B5EF4-FFF2-40B4-BE49-F238E27FC236}">
                <a16:creationId xmlns:a16="http://schemas.microsoft.com/office/drawing/2014/main" id="{CAB6627D-89BD-31D7-6789-7B6F0F8330A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93424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7535" y="1049155"/>
            <a:ext cx="3505306" cy="3948041"/>
          </a:xfrm>
        </p:spPr>
        <p:txBody>
          <a:bodyPr>
            <a:normAutofit fontScale="77500" lnSpcReduction="20000"/>
          </a:bodyPr>
          <a:lstStyle/>
          <a:p>
            <a:r>
              <a:rPr lang="en-US" dirty="0"/>
              <a:t>Read assignment</a:t>
            </a:r>
          </a:p>
          <a:p>
            <a:pPr lvl="1"/>
            <a:r>
              <a:rPr lang="en-US" dirty="0"/>
              <a:t>time lines missing</a:t>
            </a:r>
          </a:p>
          <a:p>
            <a:pPr lvl="1"/>
            <a:r>
              <a:rPr lang="en-US" dirty="0"/>
              <a:t>space used describing history instead of providing argument</a:t>
            </a:r>
          </a:p>
          <a:p>
            <a:pPr lvl="1"/>
            <a:r>
              <a:rPr lang="en-US" dirty="0"/>
              <a:t>conclusions did not answer prompt</a:t>
            </a:r>
          </a:p>
          <a:p>
            <a:pPr marL="171450" indent="-171450">
              <a:buFont typeface="Arial"/>
              <a:buChar char="•"/>
            </a:pPr>
            <a:r>
              <a:rPr lang="en-US" dirty="0"/>
              <a:t>Use template, saves time</a:t>
            </a:r>
          </a:p>
          <a:p>
            <a:r>
              <a:rPr lang="en-US" dirty="0"/>
              <a:t>Quantify </a:t>
            </a:r>
          </a:p>
          <a:p>
            <a:pPr lvl="1"/>
            <a:r>
              <a:rPr lang="en-US" dirty="0"/>
              <a:t>Not terms like: less, more, a lot, huge, great, big, tiny, drastic, quicker, faster, easier,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r>
              <a:rPr lang="en-US" dirty="0"/>
              <a:t>Cite as specified [1]</a:t>
            </a:r>
          </a:p>
          <a:p>
            <a:r>
              <a:rPr lang="en-US" dirty="0"/>
              <a:t>Read paper aloud to proof</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a:xfrm>
            <a:off x="0" y="4997196"/>
            <a:ext cx="5562600" cy="146304"/>
          </a:xfrm>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7" name="Picture 6">
            <a:extLst>
              <a:ext uri="{FF2B5EF4-FFF2-40B4-BE49-F238E27FC236}">
                <a16:creationId xmlns:a16="http://schemas.microsoft.com/office/drawing/2014/main" id="{68C7BD12-73B2-3B21-5214-274DD38217A2}"/>
              </a:ext>
            </a:extLst>
          </p:cNvPr>
          <p:cNvPicPr>
            <a:picLocks noChangeAspect="1"/>
          </p:cNvPicPr>
          <p:nvPr/>
        </p:nvPicPr>
        <p:blipFill>
          <a:blip r:embed="rId3"/>
          <a:stretch>
            <a:fillRect/>
          </a:stretch>
        </p:blipFill>
        <p:spPr>
          <a:xfrm>
            <a:off x="3632841" y="536027"/>
            <a:ext cx="5511159" cy="4353017"/>
          </a:xfrm>
          <a:prstGeom prst="rect">
            <a:avLst/>
          </a:prstGeom>
        </p:spPr>
      </p:pic>
    </p:spTree>
    <p:extLst>
      <p:ext uri="{BB962C8B-B14F-4D97-AF65-F5344CB8AC3E}">
        <p14:creationId xmlns:p14="http://schemas.microsoft.com/office/powerpoint/2010/main" val="21647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 Arguments</a:t>
            </a:r>
          </a:p>
        </p:txBody>
      </p:sp>
      <p:sp>
        <p:nvSpPr>
          <p:cNvPr id="3" name="Content Placeholder 2"/>
          <p:cNvSpPr>
            <a:spLocks noGrp="1"/>
          </p:cNvSpPr>
          <p:nvPr>
            <p:ph sz="half" idx="1"/>
          </p:nvPr>
        </p:nvSpPr>
        <p:spPr/>
        <p:txBody>
          <a:bodyPr/>
          <a:lstStyle/>
          <a:p>
            <a:r>
              <a:rPr lang="en-US" dirty="0"/>
              <a:t>Similar to other technologies [6]</a:t>
            </a:r>
          </a:p>
          <a:p>
            <a:endParaRPr lang="en-US" dirty="0"/>
          </a:p>
          <a:p>
            <a:r>
              <a:rPr lang="en-US" dirty="0"/>
              <a:t>Middle processing/censorship [7]</a:t>
            </a:r>
          </a:p>
          <a:p>
            <a:endParaRPr lang="en-US" dirty="0"/>
          </a:p>
          <a:p>
            <a:r>
              <a:rPr lang="en-US" dirty="0"/>
              <a:t>Hide/Disclose Camera</a:t>
            </a:r>
          </a:p>
          <a:p>
            <a:endParaRPr lang="en-US" dirty="0"/>
          </a:p>
          <a:p>
            <a:r>
              <a:rPr lang="en-US" dirty="0"/>
              <a:t>Mimic Technology Safeguards</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Offstein</a:t>
            </a:r>
          </a:p>
        </p:txBody>
      </p:sp>
      <p:pic>
        <p:nvPicPr>
          <p:cNvPr id="9" name="Picture 8">
            <a:extLst>
              <a:ext uri="{FF2B5EF4-FFF2-40B4-BE49-F238E27FC236}">
                <a16:creationId xmlns:a16="http://schemas.microsoft.com/office/drawing/2014/main" id="{F8B8B75E-F4C4-A0A0-9469-8764492F25C3}"/>
              </a:ext>
            </a:extLst>
          </p:cNvPr>
          <p:cNvPicPr>
            <a:picLocks noChangeAspect="1"/>
          </p:cNvPicPr>
          <p:nvPr/>
        </p:nvPicPr>
        <p:blipFill>
          <a:blip r:embed="rId3"/>
          <a:stretch>
            <a:fillRect/>
          </a:stretch>
        </p:blipFill>
        <p:spPr>
          <a:xfrm>
            <a:off x="5010914" y="2812638"/>
            <a:ext cx="3672400" cy="2038635"/>
          </a:xfrm>
          <a:prstGeom prst="rect">
            <a:avLst/>
          </a:prstGeom>
        </p:spPr>
      </p:pic>
      <p:pic>
        <p:nvPicPr>
          <p:cNvPr id="2052" name="Picture 4" descr="image caption">
            <a:extLst>
              <a:ext uri="{FF2B5EF4-FFF2-40B4-BE49-F238E27FC236}">
                <a16:creationId xmlns:a16="http://schemas.microsoft.com/office/drawing/2014/main" id="{1A89B05D-14F1-74C3-0074-B6B60E7B3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971959"/>
            <a:ext cx="4675472" cy="151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74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normAutofit/>
          </a:bodyPr>
          <a:lstStyle/>
          <a:p>
            <a:r>
              <a:rPr lang="en-US" dirty="0"/>
              <a:t>Public appearance/lack of perceived privacy</a:t>
            </a:r>
          </a:p>
          <a:p>
            <a:endParaRPr lang="en-US" dirty="0"/>
          </a:p>
          <a:p>
            <a:r>
              <a:rPr lang="en-US" dirty="0"/>
              <a:t>Don’t want to halt the development</a:t>
            </a:r>
          </a:p>
          <a:p>
            <a:pPr marL="0" indent="0">
              <a:buNone/>
            </a:pPr>
            <a:endParaRPr lang="en-US" dirty="0"/>
          </a:p>
          <a:p>
            <a:r>
              <a:rPr lang="en-US" dirty="0"/>
              <a:t>Time for public use not now but in the future [8]</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Offstein</a:t>
            </a:r>
          </a:p>
        </p:txBody>
      </p:sp>
      <p:pic>
        <p:nvPicPr>
          <p:cNvPr id="1026" name="Picture 2" descr="Americans' Attitudes About Privacy, Security and Surveillance | Pew  Research Center">
            <a:extLst>
              <a:ext uri="{FF2B5EF4-FFF2-40B4-BE49-F238E27FC236}">
                <a16:creationId xmlns:a16="http://schemas.microsoft.com/office/drawing/2014/main" id="{41A400FF-FD6C-ECB9-B6F2-8CB4C5130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438" y="971959"/>
            <a:ext cx="4591724" cy="362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62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13229" y="1065893"/>
            <a:ext cx="7772400" cy="3867150"/>
          </a:xfrm>
        </p:spPr>
        <p:txBody>
          <a:bodyPr lIns="91440">
            <a:normAutofit fontScale="55000" lnSpcReduction="20000"/>
          </a:bodyPr>
          <a:lstStyle/>
          <a:p>
            <a:pPr marL="0" indent="0">
              <a:buNone/>
            </a:pPr>
            <a:r>
              <a:rPr lang="en-US" dirty="0"/>
              <a:t>[1] Magdalena Garlinska, Magdalena Osial, Klaudia Proniewska, Agnieszka Pregowska, The Influence of Emerging Technologies on Distance Education, December 2022, </a:t>
            </a:r>
            <a:r>
              <a:rPr lang="en-US" dirty="0">
                <a:hlinkClick r:id="rId3"/>
              </a:rPr>
              <a:t>https://onlinelibrary.wiley.com/doi/full/10.1002/cae.22593</a:t>
            </a:r>
            <a:endParaRPr lang="en-US" dirty="0"/>
          </a:p>
          <a:p>
            <a:pPr marL="0" indent="0">
              <a:buNone/>
            </a:pPr>
            <a:r>
              <a:rPr lang="en-US" dirty="0"/>
              <a:t>[2] Susanna Nilsson, Björn Johansson, Authors Info &amp; ClaimsFun and usable: augmented reality instructions in a hospital setting, November 2007, </a:t>
            </a:r>
            <a:r>
              <a:rPr lang="en-US" dirty="0">
                <a:hlinkClick r:id="rId4"/>
              </a:rPr>
              <a:t>https://dl.acm.org/doi/abs/10.1145/1324892.1324915</a:t>
            </a:r>
            <a:endParaRPr lang="en-US" dirty="0"/>
          </a:p>
          <a:p>
            <a:pPr marL="0" indent="0">
              <a:buNone/>
            </a:pPr>
            <a:r>
              <a:rPr lang="en-US" dirty="0"/>
              <a:t>[3] Susanna Aromaa, Iina Aaltonen, Eija Kaasinen, Joona Elo, Ilari Parkkinen, Use of wearable and augmented reality technologies in industrial maintenance work, October 2016, </a:t>
            </a:r>
            <a:r>
              <a:rPr lang="en-US" dirty="0">
                <a:hlinkClick r:id="rId5"/>
              </a:rPr>
              <a:t>https://dl.acm.org/doi/abs/10.1145/2994310.2994321</a:t>
            </a:r>
            <a:endParaRPr lang="en-US" dirty="0"/>
          </a:p>
          <a:p>
            <a:pPr marL="0" indent="0">
              <a:buNone/>
            </a:pPr>
            <a:r>
              <a:rPr lang="en-US" dirty="0"/>
              <a:t>[4] Franziska Roesner, Tadayoshi Kohno, David Molna, AR systems pose potential security concerns that should be addressed before the systems become widespread, April 2014, </a:t>
            </a:r>
            <a:r>
              <a:rPr lang="en-US" dirty="0">
                <a:hlinkClick r:id="rId6"/>
              </a:rPr>
              <a:t>https://dl.acm.org/doi/pdf/10.1145/2580723.2580730</a:t>
            </a:r>
            <a:endParaRPr lang="en-US" dirty="0"/>
          </a:p>
          <a:p>
            <a:pPr marL="0" indent="0">
              <a:buNone/>
            </a:pPr>
            <a:r>
              <a:rPr lang="en-US" dirty="0"/>
              <a:t>[5] Tamara Denning, Zakariya Dehlawi, Tadayoshi Kohno, In situ with bystanders of augmented reality glasses: perspectives on recording and privacy-mediating technologies, April 2014, </a:t>
            </a:r>
            <a:r>
              <a:rPr lang="en-US" dirty="0">
                <a:hlinkClick r:id="rId7"/>
              </a:rPr>
              <a:t>https://dl.acm.org/doi/abs/10.1145/2556288.2557352</a:t>
            </a:r>
            <a:endParaRPr lang="en-US" dirty="0"/>
          </a:p>
          <a:p>
            <a:pPr marL="0" indent="0">
              <a:buNone/>
            </a:pPr>
            <a:r>
              <a:rPr lang="en-US" dirty="0"/>
              <a:t>[6] Andrea Gallardo, Chris Choy, Jaideep Juneja, Efe Bozkir, Camille Cobb, Lujo Bauer, Lorrie Cranor, Speculative Privacy Concerns About AR Glasses Data Collection, 2023, </a:t>
            </a:r>
            <a:r>
              <a:rPr lang="en-US" dirty="0">
                <a:hlinkClick r:id="rId8"/>
              </a:rPr>
              <a:t>https://petsymposium.org/2023/files/papers/issue4/popets-2023-0117.pdf</a:t>
            </a:r>
            <a:endParaRPr lang="en-US" dirty="0"/>
          </a:p>
          <a:p>
            <a:pPr marL="0" indent="0">
              <a:buNone/>
            </a:pPr>
            <a:r>
              <a:rPr lang="en-US" dirty="0"/>
              <a:t>[7] Suman Jana, Arvind Narayanan, Vitaly Shmatikov, A Scanner Darkly: Protecting User Privacy from Perceptual Applications, May 2013, </a:t>
            </a:r>
            <a:r>
              <a:rPr lang="en-US" dirty="0">
                <a:hlinkClick r:id="rId9"/>
              </a:rPr>
              <a:t>https://ieeexplore.ieee.org/abstract/document/6547120</a:t>
            </a:r>
            <a:endParaRPr lang="en-US" dirty="0"/>
          </a:p>
          <a:p>
            <a:pPr marL="0" indent="0">
              <a:buNone/>
            </a:pPr>
            <a:r>
              <a:rPr lang="en-US" dirty="0"/>
              <a:t>[8] Yunus Gumbo, Liang Zhao, Xin Tian, Zhigang Li, Yuan Long, Literature Review on Privacy and Security in Virtual Reality and Augmented Reality, March 2023, </a:t>
            </a:r>
            <a:r>
              <a:rPr lang="en-US" dirty="0">
                <a:hlinkClick r:id="rId10"/>
              </a:rPr>
              <a:t>https://aisel.aisnet.org/cgi/viewcontent.cgi?article=1005&amp;context=sais2023</a:t>
            </a:r>
            <a:endParaRPr lang="en-US" dirty="0"/>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dirty="0"/>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Offstein</a:t>
            </a:r>
          </a:p>
        </p:txBody>
      </p:sp>
    </p:spTree>
    <p:extLst>
      <p:ext uri="{BB962C8B-B14F-4D97-AF65-F5344CB8AC3E}">
        <p14:creationId xmlns:p14="http://schemas.microsoft.com/office/powerpoint/2010/main" val="4143841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sz="2800" dirty="0"/>
              <a:t>Today's Big Brother:</a:t>
            </a:r>
            <a:br>
              <a:rPr lang="en-US" sz="2800" dirty="0">
                <a:ea typeface="Cambria"/>
              </a:rPr>
            </a:br>
            <a:r>
              <a:rPr lang="en-US" sz="2400" dirty="0">
                <a:ea typeface="Cambria"/>
              </a:rPr>
              <a:t>Surveillance in A Technologically</a:t>
            </a:r>
            <a:br>
              <a:rPr lang="en-US" sz="2400" dirty="0">
                <a:ea typeface="Cambria"/>
              </a:rPr>
            </a:br>
            <a:r>
              <a:rPr lang="en-US" sz="2400" dirty="0">
                <a:ea typeface="Cambria"/>
              </a:rPr>
              <a:t>Reliant Country like China</a:t>
            </a:r>
            <a:endParaRPr lang="en-US" sz="2400" dirty="0" err="1"/>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Enoch Zhao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466334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Today's Big Brother</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ea typeface="Cambria"/>
              </a:rPr>
              <a:t>"Big Brother" as coined by George Orwell in "1984" [1]</a:t>
            </a:r>
          </a:p>
          <a:p>
            <a:pPr marL="205740" indent="-205740"/>
            <a:endParaRPr lang="en-US" dirty="0">
              <a:ea typeface="Cambria"/>
            </a:endParaRPr>
          </a:p>
          <a:p>
            <a:pPr marL="205740" indent="-205740"/>
            <a:r>
              <a:rPr lang="en-US" dirty="0">
                <a:ea typeface="Cambria"/>
              </a:rPr>
              <a:t>Government surveillance in modern society</a:t>
            </a:r>
          </a:p>
          <a:p>
            <a:pPr marL="205740" indent="-205740"/>
            <a:endParaRPr lang="en-US" dirty="0">
              <a:ea typeface="Cambria"/>
            </a:endParaRPr>
          </a:p>
          <a:p>
            <a:pPr marL="205740" indent="-205740"/>
            <a:r>
              <a:rPr lang="en-US" dirty="0">
                <a:ea typeface="Cambria"/>
              </a:rPr>
              <a:t>Technological advancements - enhancing scope and depth</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Enoch Zhao</a:t>
            </a:r>
            <a:endParaRPr lang="en-US" sz="1400" dirty="0">
              <a:solidFill>
                <a:schemeClr val="tx1"/>
              </a:solidFill>
              <a:latin typeface="+mj-lt"/>
            </a:endParaRPr>
          </a:p>
        </p:txBody>
      </p:sp>
      <p:pic>
        <p:nvPicPr>
          <p:cNvPr id="8" name="Picture 7" descr="Big Brother (Nineteen Eighty-Four) | Villains Wiki | Fandom">
            <a:extLst>
              <a:ext uri="{FF2B5EF4-FFF2-40B4-BE49-F238E27FC236}">
                <a16:creationId xmlns:a16="http://schemas.microsoft.com/office/drawing/2014/main" id="{2C6D4D0F-59D0-0620-26AA-E4076E75A8D4}"/>
              </a:ext>
            </a:extLst>
          </p:cNvPr>
          <p:cNvPicPr>
            <a:picLocks noChangeAspect="1"/>
          </p:cNvPicPr>
          <p:nvPr/>
        </p:nvPicPr>
        <p:blipFill>
          <a:blip r:embed="rId3"/>
          <a:stretch>
            <a:fillRect/>
          </a:stretch>
        </p:blipFill>
        <p:spPr>
          <a:xfrm>
            <a:off x="4587240" y="1062990"/>
            <a:ext cx="3695700" cy="3710940"/>
          </a:xfrm>
          <a:prstGeom prst="rect">
            <a:avLst/>
          </a:prstGeom>
        </p:spPr>
      </p:pic>
      <p:sp>
        <p:nvSpPr>
          <p:cNvPr id="11" name="TextBox 10">
            <a:extLst>
              <a:ext uri="{FF2B5EF4-FFF2-40B4-BE49-F238E27FC236}">
                <a16:creationId xmlns:a16="http://schemas.microsoft.com/office/drawing/2014/main" id="{1C688AE6-0584-41B2-ECBA-854FDFE4F49C}"/>
              </a:ext>
            </a:extLst>
          </p:cNvPr>
          <p:cNvSpPr txBox="1"/>
          <p:nvPr/>
        </p:nvSpPr>
        <p:spPr>
          <a:xfrm>
            <a:off x="7940040" y="4739640"/>
            <a:ext cx="378630"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GB" sz="1200" dirty="0">
                <a:ea typeface="Cambria"/>
              </a:rPr>
              <a:t>[2]</a:t>
            </a:r>
            <a:endParaRPr lang="en-GB" sz="1200" dirty="0"/>
          </a:p>
        </p:txBody>
      </p:sp>
    </p:spTree>
    <p:extLst>
      <p:ext uri="{BB962C8B-B14F-4D97-AF65-F5344CB8AC3E}">
        <p14:creationId xmlns:p14="http://schemas.microsoft.com/office/powerpoint/2010/main" val="3546244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China's Technological Surveillance</a:t>
            </a:r>
          </a:p>
        </p:txBody>
      </p:sp>
      <p:sp>
        <p:nvSpPr>
          <p:cNvPr id="3" name="Content Placeholder 2"/>
          <p:cNvSpPr>
            <a:spLocks noGrp="1"/>
          </p:cNvSpPr>
          <p:nvPr>
            <p:ph sz="half" idx="1"/>
          </p:nvPr>
        </p:nvSpPr>
        <p:spPr/>
        <p:txBody>
          <a:bodyPr vert="horz" lIns="91436" tIns="45718" rIns="91436" bIns="45718" rtlCol="0" anchor="t">
            <a:normAutofit lnSpcReduction="10000"/>
          </a:bodyPr>
          <a:lstStyle/>
          <a:p>
            <a:pPr marL="205740" indent="-205740"/>
            <a:r>
              <a:rPr lang="en-US" dirty="0">
                <a:ea typeface="Cambria"/>
              </a:rPr>
              <a:t>Surveillance technology in China</a:t>
            </a:r>
          </a:p>
          <a:p>
            <a:pPr marL="411480" lvl="1" indent="-205740"/>
            <a:r>
              <a:rPr lang="en-US" sz="1600" dirty="0">
                <a:ea typeface="Cambria"/>
              </a:rPr>
              <a:t>AI, Big Data, &amp; Predictive Algorithms</a:t>
            </a:r>
          </a:p>
          <a:p>
            <a:pPr marL="205740" indent="-205740"/>
            <a:endParaRPr lang="en-US" dirty="0">
              <a:ea typeface="Cambria"/>
            </a:endParaRPr>
          </a:p>
          <a:p>
            <a:pPr marL="205740" indent="-205740"/>
            <a:r>
              <a:rPr lang="en-US" dirty="0">
                <a:ea typeface="Cambria"/>
              </a:rPr>
              <a:t>Skynet and Sharp Eyes projects</a:t>
            </a:r>
          </a:p>
          <a:p>
            <a:pPr marL="411480" lvl="1" indent="-205740"/>
            <a:r>
              <a:rPr lang="en-US" sz="1600" dirty="0">
                <a:ea typeface="Cambria"/>
              </a:rPr>
              <a:t>Nationwide surveillance network [3][6]</a:t>
            </a:r>
          </a:p>
          <a:p>
            <a:pPr marL="205740" indent="-205740"/>
            <a:endParaRPr lang="en-US" dirty="0">
              <a:ea typeface="Cambria"/>
            </a:endParaRPr>
          </a:p>
          <a:p>
            <a:pPr marL="205740" indent="-205740"/>
            <a:r>
              <a:rPr lang="en-US" dirty="0">
                <a:ea typeface="Cambria"/>
              </a:rPr>
              <a:t>Use of Facial Recognition</a:t>
            </a:r>
          </a:p>
          <a:p>
            <a:pPr marL="411480" lvl="1" indent="-205740"/>
            <a:r>
              <a:rPr lang="en-US" sz="1600" dirty="0">
                <a:ea typeface="Cambria"/>
              </a:rPr>
              <a:t>Not just for security, extends to various aspects of daily life [4]</a:t>
            </a:r>
          </a:p>
          <a:p>
            <a:pPr marL="411480" lvl="1" indent="-205740"/>
            <a:endParaRPr lang="en-US" dirty="0">
              <a:ea typeface="Cambria"/>
            </a:endParaRP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Enoch Zhao</a:t>
            </a:r>
            <a:endParaRPr lang="en-US" sz="1400" dirty="0">
              <a:solidFill>
                <a:schemeClr val="tx1"/>
              </a:solidFill>
              <a:latin typeface="+mj-lt"/>
            </a:endParaRPr>
          </a:p>
        </p:txBody>
      </p:sp>
      <p:pic>
        <p:nvPicPr>
          <p:cNvPr id="8" name="Picture 7" descr="A map of people in different colors&#10;&#10;Description automatically generated">
            <a:extLst>
              <a:ext uri="{FF2B5EF4-FFF2-40B4-BE49-F238E27FC236}">
                <a16:creationId xmlns:a16="http://schemas.microsoft.com/office/drawing/2014/main" id="{67344B48-67D2-4345-5CA1-C71BAAFD4EC6}"/>
              </a:ext>
            </a:extLst>
          </p:cNvPr>
          <p:cNvPicPr>
            <a:picLocks noChangeAspect="1"/>
          </p:cNvPicPr>
          <p:nvPr/>
        </p:nvPicPr>
        <p:blipFill>
          <a:blip r:embed="rId3"/>
          <a:stretch>
            <a:fillRect/>
          </a:stretch>
        </p:blipFill>
        <p:spPr>
          <a:xfrm>
            <a:off x="4417562" y="1738105"/>
            <a:ext cx="4331865" cy="2583178"/>
          </a:xfrm>
          <a:prstGeom prst="rect">
            <a:avLst/>
          </a:prstGeom>
        </p:spPr>
      </p:pic>
      <p:sp>
        <p:nvSpPr>
          <p:cNvPr id="12" name="TextBox 11">
            <a:extLst>
              <a:ext uri="{FF2B5EF4-FFF2-40B4-BE49-F238E27FC236}">
                <a16:creationId xmlns:a16="http://schemas.microsoft.com/office/drawing/2014/main" id="{42EA8A51-4B94-E466-F233-F12FD850A009}"/>
              </a:ext>
            </a:extLst>
          </p:cNvPr>
          <p:cNvSpPr txBox="1"/>
          <p:nvPr/>
        </p:nvSpPr>
        <p:spPr>
          <a:xfrm>
            <a:off x="8290314" y="4324842"/>
            <a:ext cx="463588"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GB" sz="1200" dirty="0">
                <a:ea typeface="Cambria"/>
              </a:rPr>
              <a:t>[18]</a:t>
            </a:r>
            <a:endParaRPr lang="en-GB" sz="1200" dirty="0"/>
          </a:p>
        </p:txBody>
      </p:sp>
    </p:spTree>
    <p:extLst>
      <p:ext uri="{BB962C8B-B14F-4D97-AF65-F5344CB8AC3E}">
        <p14:creationId xmlns:p14="http://schemas.microsoft.com/office/powerpoint/2010/main" val="1083450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Implications of Surveillance</a:t>
            </a:r>
          </a:p>
        </p:txBody>
      </p:sp>
      <p:sp>
        <p:nvSpPr>
          <p:cNvPr id="3" name="Content Placeholder 2"/>
          <p:cNvSpPr>
            <a:spLocks noGrp="1"/>
          </p:cNvSpPr>
          <p:nvPr>
            <p:ph sz="half" idx="1"/>
          </p:nvPr>
        </p:nvSpPr>
        <p:spPr>
          <a:xfrm>
            <a:off x="4723775" y="1352551"/>
            <a:ext cx="3733800" cy="3521439"/>
          </a:xfrm>
        </p:spPr>
        <p:txBody>
          <a:bodyPr vert="horz" lIns="91436" tIns="45718" rIns="91436" bIns="45718" rtlCol="0" anchor="t">
            <a:normAutofit/>
          </a:bodyPr>
          <a:lstStyle/>
          <a:p>
            <a:pPr marL="205740" indent="-205740"/>
            <a:r>
              <a:rPr lang="en-US" dirty="0">
                <a:ea typeface="Cambria"/>
              </a:rPr>
              <a:t>How many CCTV cameras?</a:t>
            </a:r>
            <a:endParaRPr lang="en-US" dirty="0"/>
          </a:p>
          <a:p>
            <a:pPr marL="411480" lvl="1" indent="-205740"/>
            <a:endParaRPr lang="en-US" dirty="0">
              <a:ea typeface="Cambria"/>
            </a:endParaRPr>
          </a:p>
          <a:p>
            <a:pPr marL="411480" lvl="1" indent="-205740">
              <a:buFont typeface="Cambria" pitchFamily="34" charset="0"/>
            </a:pPr>
            <a:endParaRPr lang="en-US" sz="1600" dirty="0">
              <a:ea typeface="Cambria"/>
            </a:endParaRPr>
          </a:p>
          <a:p>
            <a:pPr marL="205740" indent="-205740">
              <a:buFont typeface="Arial" pitchFamily="18" charset="0"/>
              <a:buChar char="•"/>
            </a:pPr>
            <a:r>
              <a:rPr lang="en-US" dirty="0">
                <a:ea typeface="Cambria"/>
              </a:rPr>
              <a:t>Pandemic Control</a:t>
            </a:r>
          </a:p>
          <a:p>
            <a:pPr marL="411480" lvl="1" indent="-205740"/>
            <a:r>
              <a:rPr lang="en-US" sz="1600" dirty="0">
                <a:solidFill>
                  <a:srgbClr val="FFFFFF"/>
                </a:solidFill>
                <a:ea typeface="+mn-lt"/>
                <a:cs typeface="+mn-lt"/>
              </a:rPr>
              <a:t>Monitoring and implementing strict quarantine measures ([7][9]).</a:t>
            </a:r>
            <a:endParaRPr lang="en-US" sz="1600" dirty="0">
              <a:solidFill>
                <a:srgbClr val="FFFFFF"/>
              </a:solidFill>
              <a:ea typeface="Cambria"/>
            </a:endParaRPr>
          </a:p>
          <a:p>
            <a:pPr marL="205740" indent="-205740">
              <a:buFont typeface="Arial" pitchFamily="18" charset="0"/>
              <a:buChar char="•"/>
            </a:pPr>
            <a:endParaRPr lang="en-US" dirty="0">
              <a:ea typeface="Cambria"/>
            </a:endParaRPr>
          </a:p>
          <a:p>
            <a:pPr marL="205740" indent="-205740">
              <a:buFont typeface="Arial" pitchFamily="18" charset="0"/>
              <a:buChar char="•"/>
            </a:pPr>
            <a:r>
              <a:rPr lang="en-US" dirty="0">
                <a:ea typeface="Cambria"/>
              </a:rPr>
              <a:t>Xiqiao (2015 –2019)</a:t>
            </a:r>
          </a:p>
          <a:p>
            <a:pPr marL="411480" lvl="1" indent="-205740"/>
            <a:r>
              <a:rPr lang="en-US" sz="1600" dirty="0">
                <a:ea typeface="Cambria"/>
              </a:rPr>
              <a:t>Installation of 1400 cameras, 300 with full facial recognition capability [8]</a:t>
            </a:r>
          </a:p>
          <a:p>
            <a:pPr marL="205740" indent="-205740">
              <a:buFont typeface="Arial" pitchFamily="18" charset="0"/>
              <a:buChar char="•"/>
            </a:pPr>
            <a:endParaRPr lang="en-US" dirty="0">
              <a:ea typeface="Cambria"/>
            </a:endParaRPr>
          </a:p>
          <a:p>
            <a:pPr marL="0" indent="0">
              <a:buNone/>
            </a:pPr>
            <a:endParaRPr lang="en-US" dirty="0">
              <a:ea typeface="Cambria"/>
            </a:endParaRPr>
          </a:p>
          <a:p>
            <a:pPr marL="205740" indent="-205740">
              <a:buFont typeface="Arial" pitchFamily="18" charset="0"/>
            </a:pPr>
            <a:endParaRPr lang="en-US" dirty="0">
              <a:ea typeface="Cambria"/>
            </a:endParaRPr>
          </a:p>
          <a:p>
            <a:pPr marL="205740" indent="-205740">
              <a:buFont typeface="Arial" pitchFamily="18" charset="0"/>
            </a:pPr>
            <a:endParaRPr lang="en-US" dirty="0">
              <a:ea typeface="Cambria"/>
            </a:endParaRPr>
          </a:p>
          <a:p>
            <a:pPr marL="205740" indent="-205740"/>
            <a:endParaRPr lang="en-US" dirty="0">
              <a:ea typeface="Cambria"/>
            </a:endParaRPr>
          </a:p>
          <a:p>
            <a:pPr marL="205740" indent="-205740"/>
            <a:endParaRPr lang="en-US" dirty="0">
              <a:ea typeface="Cambria"/>
            </a:endParaRPr>
          </a:p>
          <a:p>
            <a:pPr marL="411480" lvl="1" indent="-205740"/>
            <a:endParaRPr lang="en-US" dirty="0">
              <a:ea typeface="Cambria"/>
            </a:endParaRPr>
          </a:p>
        </p:txBody>
      </p:sp>
      <p:sp>
        <p:nvSpPr>
          <p:cNvPr id="5" name="Footer Placeholder 4"/>
          <p:cNvSpPr>
            <a:spLocks noGrp="1"/>
          </p:cNvSpPr>
          <p:nvPr>
            <p:ph type="ftr" sz="quarter" idx="11"/>
          </p:nvPr>
        </p:nvSpPr>
        <p:spPr/>
        <p:txBody>
          <a:bodyPr/>
          <a:lstStyle/>
          <a:p>
            <a:r>
              <a:rPr lang="sk-SK" dirty="0"/>
              <a:t>© 2023 </a:t>
            </a:r>
            <a:r>
              <a:rPr lang="sk-SK" dirty="0" err="1"/>
              <a:t>Keith</a:t>
            </a:r>
            <a:r>
              <a:rPr lang="sk-SK" dirty="0"/>
              <a:t> A. </a:t>
            </a:r>
            <a:r>
              <a:rPr lang="sk-SK" dirty="0" err="1"/>
              <a:t>Pray</a:t>
            </a:r>
            <a:endParaRPr lang="en-US" dirty="0" err="1"/>
          </a:p>
        </p:txBody>
      </p:sp>
      <p:sp>
        <p:nvSpPr>
          <p:cNvPr id="6" name="Slide Number Placeholder 5"/>
          <p:cNvSpPr>
            <a:spLocks noGrp="1"/>
          </p:cNvSpPr>
          <p:nvPr>
            <p:ph type="sldNum" sz="quarter" idx="12"/>
          </p:nvPr>
        </p:nvSpPr>
        <p:spPr/>
        <p:txBody>
          <a:bodyPr/>
          <a:lstStyle/>
          <a:p>
            <a:fld id="{A2A17EAB-8B51-5C40-8776-6683E51FA7A0}" type="slidenum">
              <a:rPr lang="en-US" dirty="0" smtClean="0"/>
              <a:t>26</a:t>
            </a:fld>
            <a:endParaRPr lang="en-US" dirty="0"/>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Enoch Zhao</a:t>
            </a:r>
            <a:endParaRPr lang="en-US" sz="1400" dirty="0">
              <a:solidFill>
                <a:schemeClr val="tx1"/>
              </a:solidFill>
              <a:latin typeface="+mj-lt"/>
            </a:endParaRPr>
          </a:p>
        </p:txBody>
      </p:sp>
      <p:pic>
        <p:nvPicPr>
          <p:cNvPr id="10" name="Picture 9" descr="Chart: The Most Surveilled Cities in the World | Statista">
            <a:extLst>
              <a:ext uri="{FF2B5EF4-FFF2-40B4-BE49-F238E27FC236}">
                <a16:creationId xmlns:a16="http://schemas.microsoft.com/office/drawing/2014/main" id="{5EE8DA20-A42F-BCC9-5F06-2C17622D27B6}"/>
              </a:ext>
            </a:extLst>
          </p:cNvPr>
          <p:cNvPicPr>
            <a:picLocks noChangeAspect="1"/>
          </p:cNvPicPr>
          <p:nvPr/>
        </p:nvPicPr>
        <p:blipFill rotWithShape="1">
          <a:blip r:embed="rId3"/>
          <a:srcRect l="-743" t="-12455" r="1089" b="28339"/>
          <a:stretch/>
        </p:blipFill>
        <p:spPr>
          <a:xfrm>
            <a:off x="801976" y="489054"/>
            <a:ext cx="3770033" cy="4378498"/>
          </a:xfrm>
          <a:prstGeom prst="rect">
            <a:avLst/>
          </a:prstGeom>
        </p:spPr>
      </p:pic>
      <p:sp>
        <p:nvSpPr>
          <p:cNvPr id="11" name="TextBox 10">
            <a:extLst>
              <a:ext uri="{FF2B5EF4-FFF2-40B4-BE49-F238E27FC236}">
                <a16:creationId xmlns:a16="http://schemas.microsoft.com/office/drawing/2014/main" id="{F7261CD2-4219-0D91-AB7F-07F46FFFB5FA}"/>
              </a:ext>
            </a:extLst>
          </p:cNvPr>
          <p:cNvSpPr txBox="1"/>
          <p:nvPr/>
        </p:nvSpPr>
        <p:spPr>
          <a:xfrm>
            <a:off x="4118548" y="4863371"/>
            <a:ext cx="463588"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GB" sz="1200" dirty="0">
                <a:ea typeface="Cambria"/>
              </a:rPr>
              <a:t>[10]</a:t>
            </a:r>
            <a:endParaRPr lang="en-GB" dirty="0"/>
          </a:p>
        </p:txBody>
      </p:sp>
    </p:spTree>
    <p:extLst>
      <p:ext uri="{BB962C8B-B14F-4D97-AF65-F5344CB8AC3E}">
        <p14:creationId xmlns:p14="http://schemas.microsoft.com/office/powerpoint/2010/main" val="622295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over Surveillance</a:t>
            </a:r>
          </a:p>
        </p:txBody>
      </p:sp>
      <p:sp>
        <p:nvSpPr>
          <p:cNvPr id="3" name="Content Placeholder 2"/>
          <p:cNvSpPr>
            <a:spLocks noGrp="1"/>
          </p:cNvSpPr>
          <p:nvPr>
            <p:ph sz="half" idx="1"/>
          </p:nvPr>
        </p:nvSpPr>
        <p:spPr>
          <a:xfrm>
            <a:off x="4723775" y="1352551"/>
            <a:ext cx="3733800" cy="3521439"/>
          </a:xfrm>
        </p:spPr>
        <p:txBody>
          <a:bodyPr vert="horz" lIns="91436" tIns="45718" rIns="91436" bIns="45718" rtlCol="0" anchor="t">
            <a:normAutofit/>
          </a:bodyPr>
          <a:lstStyle/>
          <a:p>
            <a:pPr marL="285750" indent="-285750"/>
            <a:endParaRPr lang="en-US" dirty="0">
              <a:ea typeface="Cambria"/>
            </a:endParaRPr>
          </a:p>
          <a:p>
            <a:pPr marL="205740" indent="-205740">
              <a:buFont typeface="Arial" pitchFamily="18" charset="0"/>
              <a:buChar char="•"/>
            </a:pPr>
            <a:endParaRPr lang="en-US" dirty="0">
              <a:ea typeface="Cambria"/>
            </a:endParaRPr>
          </a:p>
          <a:p>
            <a:pPr marL="0" indent="0">
              <a:buNone/>
            </a:pPr>
            <a:endParaRPr lang="en-US" dirty="0">
              <a:ea typeface="Cambria"/>
            </a:endParaRPr>
          </a:p>
          <a:p>
            <a:pPr marL="205740" indent="-205740">
              <a:buFont typeface="Arial" pitchFamily="18" charset="0"/>
            </a:pPr>
            <a:endParaRPr lang="en-US" dirty="0">
              <a:ea typeface="Cambria"/>
            </a:endParaRPr>
          </a:p>
          <a:p>
            <a:pPr marL="205740" indent="-205740">
              <a:buFont typeface="Arial" pitchFamily="18" charset="0"/>
            </a:pPr>
            <a:endParaRPr lang="en-US" dirty="0">
              <a:ea typeface="Cambria"/>
            </a:endParaRPr>
          </a:p>
          <a:p>
            <a:pPr marL="205740" indent="-205740"/>
            <a:endParaRPr lang="en-US" dirty="0">
              <a:ea typeface="Cambria"/>
            </a:endParaRPr>
          </a:p>
          <a:p>
            <a:pPr marL="205740" indent="-205740"/>
            <a:endParaRPr lang="en-US" dirty="0">
              <a:ea typeface="Cambria"/>
            </a:endParaRPr>
          </a:p>
          <a:p>
            <a:pPr marL="411480" lvl="1" indent="-205740"/>
            <a:endParaRPr lang="en-US" dirty="0">
              <a:ea typeface="Cambria"/>
            </a:endParaRPr>
          </a:p>
        </p:txBody>
      </p:sp>
      <p:sp>
        <p:nvSpPr>
          <p:cNvPr id="5" name="Footer Placeholder 4"/>
          <p:cNvSpPr>
            <a:spLocks noGrp="1"/>
          </p:cNvSpPr>
          <p:nvPr>
            <p:ph type="ftr" sz="quarter" idx="11"/>
          </p:nvPr>
        </p:nvSpPr>
        <p:spPr/>
        <p:txBody>
          <a:bodyPr/>
          <a:lstStyle/>
          <a:p>
            <a:r>
              <a:rPr lang="sk-SK" dirty="0"/>
              <a:t>© 2023 </a:t>
            </a:r>
            <a:r>
              <a:rPr lang="sk-SK" dirty="0" err="1"/>
              <a:t>Keith</a:t>
            </a:r>
            <a:r>
              <a:rPr lang="sk-SK" dirty="0"/>
              <a:t> A. </a:t>
            </a:r>
            <a:r>
              <a:rPr lang="sk-SK" dirty="0" err="1"/>
              <a:t>Pray</a:t>
            </a:r>
            <a:endParaRPr lang="en-US" dirty="0" err="1"/>
          </a:p>
        </p:txBody>
      </p:sp>
      <p:sp>
        <p:nvSpPr>
          <p:cNvPr id="6" name="Slide Number Placeholder 5"/>
          <p:cNvSpPr>
            <a:spLocks noGrp="1"/>
          </p:cNvSpPr>
          <p:nvPr>
            <p:ph type="sldNum" sz="quarter" idx="12"/>
          </p:nvPr>
        </p:nvSpPr>
        <p:spPr/>
        <p:txBody>
          <a:bodyPr/>
          <a:lstStyle/>
          <a:p>
            <a:fld id="{A2A17EAB-8B51-5C40-8776-6683E51FA7A0}" type="slidenum">
              <a:rPr lang="en-US" dirty="0" smtClean="0"/>
              <a:t>27</a:t>
            </a:fld>
            <a:endParaRPr lang="en-US" dirty="0"/>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Enoch Zhao</a:t>
            </a:r>
            <a:endParaRPr lang="en-US" sz="1400" dirty="0">
              <a:solidFill>
                <a:schemeClr val="tx1"/>
              </a:solidFill>
              <a:latin typeface="+mj-lt"/>
            </a:endParaRPr>
          </a:p>
        </p:txBody>
      </p:sp>
      <p:sp>
        <p:nvSpPr>
          <p:cNvPr id="8" name="Content Placeholder 2">
            <a:extLst>
              <a:ext uri="{FF2B5EF4-FFF2-40B4-BE49-F238E27FC236}">
                <a16:creationId xmlns:a16="http://schemas.microsoft.com/office/drawing/2014/main" id="{142306AF-5A30-BDCF-92B7-A6A1B0542813}"/>
              </a:ext>
            </a:extLst>
          </p:cNvPr>
          <p:cNvSpPr txBox="1">
            <a:spLocks/>
          </p:cNvSpPr>
          <p:nvPr/>
        </p:nvSpPr>
        <p:spPr>
          <a:xfrm>
            <a:off x="685800" y="1352551"/>
            <a:ext cx="3733800" cy="3352800"/>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40" indent="-205740"/>
            <a:r>
              <a:rPr lang="en-US" dirty="0">
                <a:ea typeface="Cambria"/>
              </a:rPr>
              <a:t>Personal Privacy</a:t>
            </a:r>
          </a:p>
          <a:p>
            <a:pPr marL="411480" lvl="1" indent="-205740"/>
            <a:r>
              <a:rPr lang="en-US" sz="1600" dirty="0">
                <a:ea typeface="Cambria"/>
              </a:rPr>
              <a:t> Risks to privacy and liberties [12]</a:t>
            </a:r>
          </a:p>
          <a:p>
            <a:pPr marL="205740" indent="-205740"/>
            <a:endParaRPr lang="en-US" dirty="0">
              <a:ea typeface="Cambria"/>
            </a:endParaRPr>
          </a:p>
          <a:p>
            <a:pPr marL="205740" indent="-205740"/>
            <a:r>
              <a:rPr lang="en-US" dirty="0">
                <a:ea typeface="Cambria"/>
              </a:rPr>
              <a:t>Digital Privacy Code</a:t>
            </a:r>
          </a:p>
          <a:p>
            <a:pPr marL="411480" lvl="1" indent="-205740"/>
            <a:r>
              <a:rPr lang="en-US" sz="1600" dirty="0">
                <a:ea typeface="Cambria"/>
              </a:rPr>
              <a:t>Legal system fragility and nascent digital privacy code [13]</a:t>
            </a:r>
          </a:p>
          <a:p>
            <a:pPr marL="411480" lvl="1" indent="-205740"/>
            <a:endParaRPr lang="en-US" dirty="0">
              <a:ea typeface="Cambria"/>
            </a:endParaRPr>
          </a:p>
          <a:p>
            <a:pPr marL="205740" indent="-205740"/>
            <a:r>
              <a:rPr lang="en-US" dirty="0">
                <a:ea typeface="Cambria"/>
              </a:rPr>
              <a:t>Systemic Bias and Inaccuracy</a:t>
            </a:r>
          </a:p>
          <a:p>
            <a:pPr marL="411480" lvl="1" indent="-205740"/>
            <a:r>
              <a:rPr lang="en-US" sz="1600" dirty="0">
                <a:ea typeface="Cambria"/>
              </a:rPr>
              <a:t>May not always be reliable [13]</a:t>
            </a:r>
          </a:p>
          <a:p>
            <a:pPr marL="411480" lvl="1" indent="-205740"/>
            <a:endParaRPr lang="en-US" dirty="0">
              <a:ea typeface="Cambria"/>
            </a:endParaRPr>
          </a:p>
        </p:txBody>
      </p:sp>
      <p:pic>
        <p:nvPicPr>
          <p:cNvPr id="10" name="Picture 9" descr="Big data meets Big Brother as China moves to rate its citizens | WIRED UK">
            <a:extLst>
              <a:ext uri="{FF2B5EF4-FFF2-40B4-BE49-F238E27FC236}">
                <a16:creationId xmlns:a16="http://schemas.microsoft.com/office/drawing/2014/main" id="{97D66202-4E1A-660C-946D-A6E000EAC6AE}"/>
              </a:ext>
            </a:extLst>
          </p:cNvPr>
          <p:cNvPicPr>
            <a:picLocks noChangeAspect="1"/>
          </p:cNvPicPr>
          <p:nvPr/>
        </p:nvPicPr>
        <p:blipFill>
          <a:blip r:embed="rId3"/>
          <a:stretch>
            <a:fillRect/>
          </a:stretch>
        </p:blipFill>
        <p:spPr>
          <a:xfrm>
            <a:off x="4469235" y="1585256"/>
            <a:ext cx="4242732" cy="2387193"/>
          </a:xfrm>
          <a:prstGeom prst="rect">
            <a:avLst/>
          </a:prstGeom>
        </p:spPr>
      </p:pic>
      <p:sp>
        <p:nvSpPr>
          <p:cNvPr id="13" name="TextBox 12">
            <a:extLst>
              <a:ext uri="{FF2B5EF4-FFF2-40B4-BE49-F238E27FC236}">
                <a16:creationId xmlns:a16="http://schemas.microsoft.com/office/drawing/2014/main" id="{256168F8-E85E-4DAD-9E15-477793BBAACB}"/>
              </a:ext>
            </a:extLst>
          </p:cNvPr>
          <p:cNvSpPr txBox="1"/>
          <p:nvPr/>
        </p:nvSpPr>
        <p:spPr>
          <a:xfrm>
            <a:off x="8248834" y="3974567"/>
            <a:ext cx="463588"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GB" sz="1200" dirty="0">
                <a:ea typeface="Cambria"/>
              </a:rPr>
              <a:t>[19]</a:t>
            </a:r>
            <a:endParaRPr lang="en-GB" sz="1200" dirty="0"/>
          </a:p>
        </p:txBody>
      </p:sp>
    </p:spTree>
    <p:extLst>
      <p:ext uri="{BB962C8B-B14F-4D97-AF65-F5344CB8AC3E}">
        <p14:creationId xmlns:p14="http://schemas.microsoft.com/office/powerpoint/2010/main" val="1114782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Such Surveillance is necessary</a:t>
            </a:r>
          </a:p>
        </p:txBody>
      </p:sp>
      <p:sp>
        <p:nvSpPr>
          <p:cNvPr id="3" name="Content Placeholder 2"/>
          <p:cNvSpPr>
            <a:spLocks noGrp="1"/>
          </p:cNvSpPr>
          <p:nvPr>
            <p:ph sz="half" idx="1"/>
          </p:nvPr>
        </p:nvSpPr>
        <p:spPr>
          <a:xfrm>
            <a:off x="4723775" y="1352551"/>
            <a:ext cx="3733800" cy="3521439"/>
          </a:xfrm>
        </p:spPr>
        <p:txBody>
          <a:bodyPr vert="horz" lIns="91436" tIns="45718" rIns="91436" bIns="45718" rtlCol="0" anchor="t">
            <a:normAutofit/>
          </a:bodyPr>
          <a:lstStyle/>
          <a:p>
            <a:pPr marL="285750" indent="-285750"/>
            <a:endParaRPr lang="en-US" dirty="0">
              <a:ea typeface="Cambria"/>
            </a:endParaRPr>
          </a:p>
          <a:p>
            <a:pPr marL="205740" indent="-205740">
              <a:buFont typeface="Arial" pitchFamily="18" charset="0"/>
              <a:buChar char="•"/>
            </a:pPr>
            <a:endParaRPr lang="en-US" dirty="0">
              <a:ea typeface="Cambria"/>
            </a:endParaRPr>
          </a:p>
          <a:p>
            <a:pPr marL="0" indent="0">
              <a:buNone/>
            </a:pPr>
            <a:endParaRPr lang="en-US" dirty="0">
              <a:ea typeface="Cambria"/>
            </a:endParaRPr>
          </a:p>
          <a:p>
            <a:pPr marL="205740" indent="-205740">
              <a:buFont typeface="Arial" pitchFamily="18" charset="0"/>
            </a:pPr>
            <a:endParaRPr lang="en-US" dirty="0">
              <a:ea typeface="Cambria"/>
            </a:endParaRPr>
          </a:p>
          <a:p>
            <a:pPr marL="205740" indent="-205740">
              <a:buFont typeface="Arial" pitchFamily="18" charset="0"/>
            </a:pPr>
            <a:endParaRPr lang="en-US" dirty="0">
              <a:ea typeface="Cambria"/>
            </a:endParaRPr>
          </a:p>
          <a:p>
            <a:pPr marL="205740" indent="-205740"/>
            <a:endParaRPr lang="en-US" dirty="0">
              <a:ea typeface="Cambria"/>
            </a:endParaRPr>
          </a:p>
          <a:p>
            <a:pPr marL="205740" indent="-205740"/>
            <a:endParaRPr lang="en-US" dirty="0">
              <a:ea typeface="Cambria"/>
            </a:endParaRPr>
          </a:p>
          <a:p>
            <a:pPr marL="411480" lvl="1" indent="-205740"/>
            <a:endParaRPr lang="en-US" dirty="0">
              <a:ea typeface="Cambria"/>
            </a:endParaRPr>
          </a:p>
        </p:txBody>
      </p:sp>
      <p:sp>
        <p:nvSpPr>
          <p:cNvPr id="5" name="Footer Placeholder 4"/>
          <p:cNvSpPr>
            <a:spLocks noGrp="1"/>
          </p:cNvSpPr>
          <p:nvPr>
            <p:ph type="ftr" sz="quarter" idx="11"/>
          </p:nvPr>
        </p:nvSpPr>
        <p:spPr/>
        <p:txBody>
          <a:bodyPr/>
          <a:lstStyle/>
          <a:p>
            <a:r>
              <a:rPr lang="sk-SK" dirty="0"/>
              <a:t>© 2023 </a:t>
            </a:r>
            <a:r>
              <a:rPr lang="sk-SK" dirty="0" err="1"/>
              <a:t>Keith</a:t>
            </a:r>
            <a:r>
              <a:rPr lang="sk-SK" dirty="0"/>
              <a:t> A. </a:t>
            </a:r>
            <a:r>
              <a:rPr lang="sk-SK" dirty="0" err="1"/>
              <a:t>Pray</a:t>
            </a:r>
            <a:endParaRPr lang="en-US" dirty="0" err="1"/>
          </a:p>
        </p:txBody>
      </p:sp>
      <p:sp>
        <p:nvSpPr>
          <p:cNvPr id="6" name="Slide Number Placeholder 5"/>
          <p:cNvSpPr>
            <a:spLocks noGrp="1"/>
          </p:cNvSpPr>
          <p:nvPr>
            <p:ph type="sldNum" sz="quarter" idx="12"/>
          </p:nvPr>
        </p:nvSpPr>
        <p:spPr/>
        <p:txBody>
          <a:bodyPr/>
          <a:lstStyle/>
          <a:p>
            <a:fld id="{A2A17EAB-8B51-5C40-8776-6683E51FA7A0}" type="slidenum">
              <a:rPr lang="en-US" dirty="0" smtClean="0"/>
              <a:t>28</a:t>
            </a:fld>
            <a:endParaRPr lang="en-US" dirty="0"/>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Enoch Zhao</a:t>
            </a:r>
            <a:endParaRPr lang="en-US" sz="1400" dirty="0">
              <a:solidFill>
                <a:schemeClr val="tx1"/>
              </a:solidFill>
              <a:latin typeface="+mj-lt"/>
            </a:endParaRPr>
          </a:p>
        </p:txBody>
      </p:sp>
      <p:pic>
        <p:nvPicPr>
          <p:cNvPr id="4" name="Picture 3" descr="A text on a pink background&#10;&#10;Description automatically generated">
            <a:extLst>
              <a:ext uri="{FF2B5EF4-FFF2-40B4-BE49-F238E27FC236}">
                <a16:creationId xmlns:a16="http://schemas.microsoft.com/office/drawing/2014/main" id="{870FDC08-2AE6-FC3E-A33E-FC622D01DEB4}"/>
              </a:ext>
            </a:extLst>
          </p:cNvPr>
          <p:cNvPicPr>
            <a:picLocks noChangeAspect="1"/>
          </p:cNvPicPr>
          <p:nvPr/>
        </p:nvPicPr>
        <p:blipFill>
          <a:blip r:embed="rId3"/>
          <a:stretch>
            <a:fillRect/>
          </a:stretch>
        </p:blipFill>
        <p:spPr>
          <a:xfrm>
            <a:off x="1356852" y="1264659"/>
            <a:ext cx="6430295" cy="3609697"/>
          </a:xfrm>
          <a:prstGeom prst="rect">
            <a:avLst/>
          </a:prstGeom>
        </p:spPr>
      </p:pic>
      <p:sp>
        <p:nvSpPr>
          <p:cNvPr id="11" name="TextBox 10">
            <a:extLst>
              <a:ext uri="{FF2B5EF4-FFF2-40B4-BE49-F238E27FC236}">
                <a16:creationId xmlns:a16="http://schemas.microsoft.com/office/drawing/2014/main" id="{851C3FD8-DF3D-40DF-3956-E27BE1981E9D}"/>
              </a:ext>
            </a:extLst>
          </p:cNvPr>
          <p:cNvSpPr txBox="1"/>
          <p:nvPr/>
        </p:nvSpPr>
        <p:spPr>
          <a:xfrm>
            <a:off x="7331669" y="4877907"/>
            <a:ext cx="463588"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GB" sz="1200" dirty="0">
                <a:ea typeface="Cambria"/>
              </a:rPr>
              <a:t>[18]</a:t>
            </a:r>
            <a:endParaRPr lang="en-GB" sz="1200" dirty="0"/>
          </a:p>
        </p:txBody>
      </p:sp>
    </p:spTree>
    <p:extLst>
      <p:ext uri="{BB962C8B-B14F-4D97-AF65-F5344CB8AC3E}">
        <p14:creationId xmlns:p14="http://schemas.microsoft.com/office/powerpoint/2010/main" val="1277717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Why such Surveillance is Necessary</a:t>
            </a:r>
          </a:p>
        </p:txBody>
      </p:sp>
      <p:sp>
        <p:nvSpPr>
          <p:cNvPr id="3" name="Content Placeholder 2"/>
          <p:cNvSpPr>
            <a:spLocks noGrp="1"/>
          </p:cNvSpPr>
          <p:nvPr>
            <p:ph sz="half" idx="1"/>
          </p:nvPr>
        </p:nvSpPr>
        <p:spPr>
          <a:xfrm>
            <a:off x="4723775" y="1352551"/>
            <a:ext cx="3733800" cy="3521439"/>
          </a:xfrm>
        </p:spPr>
        <p:txBody>
          <a:bodyPr vert="horz" lIns="91436" tIns="45718" rIns="91436" bIns="45718" rtlCol="0" anchor="t">
            <a:normAutofit/>
          </a:bodyPr>
          <a:lstStyle/>
          <a:p>
            <a:pPr marL="285750" indent="-285750"/>
            <a:endParaRPr lang="en-US" dirty="0">
              <a:ea typeface="Cambria"/>
            </a:endParaRPr>
          </a:p>
          <a:p>
            <a:pPr marL="205740" indent="-205740">
              <a:buFont typeface="Arial" pitchFamily="18" charset="0"/>
              <a:buChar char="•"/>
            </a:pPr>
            <a:endParaRPr lang="en-US" dirty="0">
              <a:ea typeface="Cambria"/>
            </a:endParaRPr>
          </a:p>
          <a:p>
            <a:pPr marL="0" indent="0">
              <a:buNone/>
            </a:pPr>
            <a:endParaRPr lang="en-US" dirty="0">
              <a:ea typeface="Cambria"/>
            </a:endParaRPr>
          </a:p>
          <a:p>
            <a:pPr marL="205740" indent="-205740">
              <a:buFont typeface="Arial" pitchFamily="18" charset="0"/>
            </a:pPr>
            <a:endParaRPr lang="en-US" dirty="0">
              <a:ea typeface="Cambria"/>
            </a:endParaRPr>
          </a:p>
          <a:p>
            <a:pPr marL="205740" indent="-205740">
              <a:buFont typeface="Arial" pitchFamily="18" charset="0"/>
            </a:pPr>
            <a:endParaRPr lang="en-US" dirty="0">
              <a:ea typeface="Cambria"/>
            </a:endParaRPr>
          </a:p>
          <a:p>
            <a:pPr marL="205740" indent="-205740"/>
            <a:endParaRPr lang="en-US" dirty="0">
              <a:ea typeface="Cambria"/>
            </a:endParaRPr>
          </a:p>
          <a:p>
            <a:pPr marL="205740" indent="-205740"/>
            <a:endParaRPr lang="en-US" dirty="0">
              <a:ea typeface="Cambria"/>
            </a:endParaRPr>
          </a:p>
          <a:p>
            <a:pPr marL="411480" lvl="1" indent="-205740"/>
            <a:endParaRPr lang="en-US" dirty="0">
              <a:ea typeface="Cambria"/>
            </a:endParaRPr>
          </a:p>
        </p:txBody>
      </p:sp>
      <p:sp>
        <p:nvSpPr>
          <p:cNvPr id="5" name="Footer Placeholder 4"/>
          <p:cNvSpPr>
            <a:spLocks noGrp="1"/>
          </p:cNvSpPr>
          <p:nvPr>
            <p:ph type="ftr" sz="quarter" idx="11"/>
          </p:nvPr>
        </p:nvSpPr>
        <p:spPr/>
        <p:txBody>
          <a:bodyPr/>
          <a:lstStyle/>
          <a:p>
            <a:r>
              <a:rPr lang="sk-SK" dirty="0"/>
              <a:t>© 2023 </a:t>
            </a:r>
            <a:r>
              <a:rPr lang="sk-SK" dirty="0" err="1"/>
              <a:t>Keith</a:t>
            </a:r>
            <a:r>
              <a:rPr lang="sk-SK" dirty="0"/>
              <a:t> A. </a:t>
            </a:r>
            <a:r>
              <a:rPr lang="sk-SK" dirty="0" err="1"/>
              <a:t>Pray</a:t>
            </a:r>
            <a:endParaRPr lang="en-US" dirty="0" err="1"/>
          </a:p>
        </p:txBody>
      </p:sp>
      <p:sp>
        <p:nvSpPr>
          <p:cNvPr id="6" name="Slide Number Placeholder 5"/>
          <p:cNvSpPr>
            <a:spLocks noGrp="1"/>
          </p:cNvSpPr>
          <p:nvPr>
            <p:ph type="sldNum" sz="quarter" idx="12"/>
          </p:nvPr>
        </p:nvSpPr>
        <p:spPr/>
        <p:txBody>
          <a:bodyPr/>
          <a:lstStyle/>
          <a:p>
            <a:fld id="{A2A17EAB-8B51-5C40-8776-6683E51FA7A0}" type="slidenum">
              <a:rPr lang="en-US" dirty="0" smtClean="0"/>
              <a:t>29</a:t>
            </a:fld>
            <a:endParaRPr lang="en-US" dirty="0"/>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Enoch Zhao</a:t>
            </a:r>
            <a:endParaRPr lang="en-US" sz="1400" dirty="0">
              <a:solidFill>
                <a:schemeClr val="tx1"/>
              </a:solidFill>
              <a:latin typeface="+mj-lt"/>
            </a:endParaRPr>
          </a:p>
        </p:txBody>
      </p:sp>
      <p:sp>
        <p:nvSpPr>
          <p:cNvPr id="8" name="Content Placeholder 2">
            <a:extLst>
              <a:ext uri="{FF2B5EF4-FFF2-40B4-BE49-F238E27FC236}">
                <a16:creationId xmlns:a16="http://schemas.microsoft.com/office/drawing/2014/main" id="{142306AF-5A30-BDCF-92B7-A6A1B0542813}"/>
              </a:ext>
            </a:extLst>
          </p:cNvPr>
          <p:cNvSpPr txBox="1">
            <a:spLocks/>
          </p:cNvSpPr>
          <p:nvPr/>
        </p:nvSpPr>
        <p:spPr>
          <a:xfrm>
            <a:off x="685800" y="1352551"/>
            <a:ext cx="3733800" cy="3352800"/>
          </a:xfrm>
          <a:prstGeom prst="rect">
            <a:avLst/>
          </a:prstGeom>
        </p:spPr>
        <p:txBody>
          <a:bodyPr vert="horz" lIns="91436" tIns="45718" rIns="91436" bIns="45718" rtlCol="0" anchor="t">
            <a:normAutofit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40" indent="-205740"/>
            <a:r>
              <a:rPr lang="en-US" dirty="0">
                <a:ea typeface="Cambria"/>
              </a:rPr>
              <a:t>Population Density</a:t>
            </a:r>
          </a:p>
          <a:p>
            <a:pPr marL="411480" lvl="1" indent="-205740"/>
            <a:r>
              <a:rPr lang="en-US" sz="1600" dirty="0">
                <a:ea typeface="Cambria"/>
              </a:rPr>
              <a:t>Crowd management and security is  a significant challenge</a:t>
            </a:r>
          </a:p>
          <a:p>
            <a:pPr marL="205740" indent="-205740"/>
            <a:endParaRPr lang="en-US" dirty="0">
              <a:ea typeface="Cambria"/>
            </a:endParaRPr>
          </a:p>
          <a:p>
            <a:pPr marL="205740" indent="-205740"/>
            <a:r>
              <a:rPr lang="en-US" dirty="0">
                <a:ea typeface="Cambria"/>
              </a:rPr>
              <a:t>Crime Prevention</a:t>
            </a:r>
          </a:p>
          <a:p>
            <a:pPr marL="411480" lvl="1" indent="-205740"/>
            <a:r>
              <a:rPr lang="en-US" sz="1600" dirty="0">
                <a:ea typeface="Cambria"/>
              </a:rPr>
              <a:t>Maintaining law and order in densely populated regions [15]</a:t>
            </a:r>
          </a:p>
          <a:p>
            <a:pPr marL="411480" lvl="1" indent="-205740"/>
            <a:endParaRPr lang="en-US" dirty="0">
              <a:ea typeface="Cambria"/>
            </a:endParaRPr>
          </a:p>
          <a:p>
            <a:pPr marL="205740" indent="-205740"/>
            <a:r>
              <a:rPr lang="en-US" dirty="0">
                <a:ea typeface="Cambria"/>
              </a:rPr>
              <a:t>Outbreak Control</a:t>
            </a:r>
          </a:p>
          <a:p>
            <a:pPr marL="411480" lvl="1" indent="-205740"/>
            <a:r>
              <a:rPr lang="en-US" sz="1600" dirty="0">
                <a:ea typeface="Cambria"/>
              </a:rPr>
              <a:t>COVID-19 contact tracing and virus tracking [16]</a:t>
            </a:r>
          </a:p>
          <a:p>
            <a:pPr marL="411480" lvl="1" indent="-205740"/>
            <a:endParaRPr lang="en-US" dirty="0">
              <a:ea typeface="Cambria"/>
            </a:endParaRPr>
          </a:p>
        </p:txBody>
      </p:sp>
      <p:pic>
        <p:nvPicPr>
          <p:cNvPr id="10" name="Picture 9" descr="A group of people riding scooters on a street&#10;&#10;Description automatically generated">
            <a:extLst>
              <a:ext uri="{FF2B5EF4-FFF2-40B4-BE49-F238E27FC236}">
                <a16:creationId xmlns:a16="http://schemas.microsoft.com/office/drawing/2014/main" id="{0E1FFBCC-334E-E587-792A-18E325173412}"/>
              </a:ext>
            </a:extLst>
          </p:cNvPr>
          <p:cNvPicPr>
            <a:picLocks noChangeAspect="1"/>
          </p:cNvPicPr>
          <p:nvPr/>
        </p:nvPicPr>
        <p:blipFill>
          <a:blip r:embed="rId3"/>
          <a:stretch>
            <a:fillRect/>
          </a:stretch>
        </p:blipFill>
        <p:spPr>
          <a:xfrm>
            <a:off x="4465074" y="1693300"/>
            <a:ext cx="4402393" cy="2475885"/>
          </a:xfrm>
          <a:prstGeom prst="rect">
            <a:avLst/>
          </a:prstGeom>
        </p:spPr>
      </p:pic>
      <p:sp>
        <p:nvSpPr>
          <p:cNvPr id="13" name="TextBox 12">
            <a:extLst>
              <a:ext uri="{FF2B5EF4-FFF2-40B4-BE49-F238E27FC236}">
                <a16:creationId xmlns:a16="http://schemas.microsoft.com/office/drawing/2014/main" id="{6A4239A0-62A5-9E0C-2AA9-86CDF4BA8D38}"/>
              </a:ext>
            </a:extLst>
          </p:cNvPr>
          <p:cNvSpPr txBox="1"/>
          <p:nvPr/>
        </p:nvSpPr>
        <p:spPr>
          <a:xfrm>
            <a:off x="8405536" y="4172749"/>
            <a:ext cx="463588" cy="2585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GB" sz="1200" dirty="0">
                <a:ea typeface="Cambria"/>
              </a:rPr>
              <a:t>[20]</a:t>
            </a:r>
            <a:endParaRPr lang="en-GB" sz="1200" dirty="0"/>
          </a:p>
        </p:txBody>
      </p:sp>
    </p:spTree>
    <p:extLst>
      <p:ext uri="{BB962C8B-B14F-4D97-AF65-F5344CB8AC3E}">
        <p14:creationId xmlns:p14="http://schemas.microsoft.com/office/powerpoint/2010/main" val="133179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
        <p:nvSpPr>
          <p:cNvPr id="11" name="Action Button: Movie 10">
            <a:hlinkClick r:id="rId4" highlightClick="1"/>
            <a:extLst>
              <a:ext uri="{FF2B5EF4-FFF2-40B4-BE49-F238E27FC236}">
                <a16:creationId xmlns:a16="http://schemas.microsoft.com/office/drawing/2014/main" id="{6F3F4B9A-3325-F043-B113-BA8B5DCE88F6}"/>
              </a:ext>
            </a:extLst>
          </p:cNvPr>
          <p:cNvSpPr/>
          <p:nvPr/>
        </p:nvSpPr>
        <p:spPr>
          <a:xfrm>
            <a:off x="143228" y="4565981"/>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26" name="Picture 2" descr="What is Your Password? - YouTube">
            <a:hlinkClick r:id="rId4"/>
            <a:extLst>
              <a:ext uri="{FF2B5EF4-FFF2-40B4-BE49-F238E27FC236}">
                <a16:creationId xmlns:a16="http://schemas.microsoft.com/office/drawing/2014/main" id="{AF2CA04B-B189-3C9A-9B38-D5434411C6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63" y="4469368"/>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for a "safer" tomorrow</a:t>
            </a:r>
          </a:p>
        </p:txBody>
      </p:sp>
      <p:sp>
        <p:nvSpPr>
          <p:cNvPr id="3" name="Content Placeholder 2"/>
          <p:cNvSpPr>
            <a:spLocks noGrp="1"/>
          </p:cNvSpPr>
          <p:nvPr>
            <p:ph sz="half" idx="1"/>
          </p:nvPr>
        </p:nvSpPr>
        <p:spPr>
          <a:xfrm>
            <a:off x="686405" y="1352551"/>
            <a:ext cx="7771170" cy="3521439"/>
          </a:xfrm>
        </p:spPr>
        <p:txBody>
          <a:bodyPr vert="horz" lIns="91436" tIns="45718" rIns="91436" bIns="45718" rtlCol="0" anchor="t">
            <a:normAutofit/>
          </a:bodyPr>
          <a:lstStyle/>
          <a:p>
            <a:pPr marL="205740" indent="-205740"/>
            <a:r>
              <a:rPr lang="en-US" dirty="0">
                <a:ea typeface="Cambria"/>
              </a:rPr>
              <a:t>Balanced Approach</a:t>
            </a:r>
            <a:endParaRPr lang="en-US" dirty="0"/>
          </a:p>
          <a:p>
            <a:pPr marL="411480" lvl="1" indent="-205740"/>
            <a:r>
              <a:rPr lang="en-US" sz="1600" dirty="0">
                <a:ea typeface="Cambria"/>
              </a:rPr>
              <a:t>Despite valid concerns, balanced approach can lead to a safer more secure society</a:t>
            </a:r>
          </a:p>
          <a:p>
            <a:pPr marL="411480" lvl="1" indent="-205740"/>
            <a:endParaRPr lang="en-US" dirty="0">
              <a:ea typeface="Cambria"/>
            </a:endParaRPr>
          </a:p>
          <a:p>
            <a:pPr marL="205740" indent="-205740">
              <a:buFont typeface="Arial" pitchFamily="18" charset="0"/>
              <a:buChar char="•"/>
            </a:pPr>
            <a:r>
              <a:rPr lang="en-US" dirty="0">
                <a:ea typeface="Cambria"/>
              </a:rPr>
              <a:t>Technological Advancements</a:t>
            </a:r>
          </a:p>
          <a:p>
            <a:pPr marL="411480" lvl="1" indent="-205740"/>
            <a:r>
              <a:rPr lang="en-US" sz="1600" dirty="0">
                <a:solidFill>
                  <a:srgbClr val="FFFFFF"/>
                </a:solidFill>
                <a:ea typeface="Cambria"/>
              </a:rPr>
              <a:t>Advancements viewed as step forward</a:t>
            </a:r>
          </a:p>
          <a:p>
            <a:pPr marL="411480" lvl="1" indent="-205740"/>
            <a:endParaRPr lang="en-US" sz="1600" dirty="0">
              <a:ea typeface="Cambria"/>
            </a:endParaRPr>
          </a:p>
          <a:p>
            <a:pPr marL="205740" indent="-205740">
              <a:buFont typeface="Arial" pitchFamily="18" charset="0"/>
              <a:buChar char="•"/>
            </a:pPr>
            <a:r>
              <a:rPr lang="en-US" dirty="0">
                <a:ea typeface="Cambria"/>
              </a:rPr>
              <a:t>Future Prospects</a:t>
            </a:r>
            <a:endParaRPr lang="en-US">
              <a:ea typeface="Cambria"/>
            </a:endParaRPr>
          </a:p>
          <a:p>
            <a:pPr marL="411480" lvl="1" indent="-205740"/>
            <a:r>
              <a:rPr lang="en-US" dirty="0">
                <a:ea typeface="Cambria"/>
              </a:rPr>
              <a:t>Promising potential in public safety and national security</a:t>
            </a:r>
          </a:p>
          <a:p>
            <a:pPr marL="411480" lvl="1" indent="-205740"/>
            <a:endParaRPr lang="en-US" sz="1600" dirty="0">
              <a:ea typeface="Cambria"/>
            </a:endParaRPr>
          </a:p>
          <a:p>
            <a:pPr marL="205740" indent="-205740">
              <a:buFont typeface="Arial" pitchFamily="18" charset="0"/>
              <a:buChar char="•"/>
            </a:pPr>
            <a:endParaRPr lang="en-US" dirty="0">
              <a:ea typeface="Cambria"/>
            </a:endParaRPr>
          </a:p>
          <a:p>
            <a:pPr marL="0" indent="0">
              <a:buNone/>
            </a:pPr>
            <a:endParaRPr lang="en-US" dirty="0">
              <a:ea typeface="Cambria"/>
            </a:endParaRPr>
          </a:p>
          <a:p>
            <a:pPr marL="205740" indent="-205740">
              <a:buFont typeface="Arial" pitchFamily="18" charset="0"/>
            </a:pPr>
            <a:endParaRPr lang="en-US" dirty="0">
              <a:ea typeface="Cambria"/>
            </a:endParaRPr>
          </a:p>
          <a:p>
            <a:pPr marL="205740" indent="-205740">
              <a:buFont typeface="Arial" pitchFamily="18" charset="0"/>
            </a:pPr>
            <a:endParaRPr lang="en-US" dirty="0">
              <a:ea typeface="Cambria"/>
            </a:endParaRPr>
          </a:p>
          <a:p>
            <a:pPr marL="205740" indent="-205740"/>
            <a:endParaRPr lang="en-US" dirty="0">
              <a:ea typeface="Cambria"/>
            </a:endParaRPr>
          </a:p>
          <a:p>
            <a:pPr marL="205740" indent="-205740"/>
            <a:endParaRPr lang="en-US" dirty="0">
              <a:ea typeface="Cambria"/>
            </a:endParaRPr>
          </a:p>
          <a:p>
            <a:pPr marL="411480" lvl="1" indent="-205740"/>
            <a:endParaRPr lang="en-US" dirty="0">
              <a:ea typeface="Cambria"/>
            </a:endParaRPr>
          </a:p>
        </p:txBody>
      </p:sp>
      <p:sp>
        <p:nvSpPr>
          <p:cNvPr id="5" name="Footer Placeholder 4"/>
          <p:cNvSpPr>
            <a:spLocks noGrp="1"/>
          </p:cNvSpPr>
          <p:nvPr>
            <p:ph type="ftr" sz="quarter" idx="11"/>
          </p:nvPr>
        </p:nvSpPr>
        <p:spPr/>
        <p:txBody>
          <a:bodyPr/>
          <a:lstStyle/>
          <a:p>
            <a:r>
              <a:rPr lang="sk-SK" dirty="0"/>
              <a:t>© 2023 </a:t>
            </a:r>
            <a:r>
              <a:rPr lang="sk-SK" dirty="0" err="1"/>
              <a:t>Keith</a:t>
            </a:r>
            <a:r>
              <a:rPr lang="sk-SK" dirty="0"/>
              <a:t> A. </a:t>
            </a:r>
            <a:r>
              <a:rPr lang="sk-SK" dirty="0" err="1"/>
              <a:t>Pray</a:t>
            </a:r>
            <a:endParaRPr lang="en-US" dirty="0" err="1"/>
          </a:p>
        </p:txBody>
      </p:sp>
      <p:sp>
        <p:nvSpPr>
          <p:cNvPr id="6" name="Slide Number Placeholder 5"/>
          <p:cNvSpPr>
            <a:spLocks noGrp="1"/>
          </p:cNvSpPr>
          <p:nvPr>
            <p:ph type="sldNum" sz="quarter" idx="12"/>
          </p:nvPr>
        </p:nvSpPr>
        <p:spPr/>
        <p:txBody>
          <a:bodyPr/>
          <a:lstStyle/>
          <a:p>
            <a:fld id="{A2A17EAB-8B51-5C40-8776-6683E51FA7A0}" type="slidenum">
              <a:rPr lang="en-US" dirty="0" smtClean="0"/>
              <a:t>30</a:t>
            </a:fld>
            <a:endParaRPr lang="en-US" dirty="0"/>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Enoch Zhao</a:t>
            </a:r>
            <a:endParaRPr lang="en-US" sz="1400" dirty="0">
              <a:solidFill>
                <a:schemeClr val="tx1"/>
              </a:solidFill>
              <a:latin typeface="+mj-lt"/>
            </a:endParaRPr>
          </a:p>
        </p:txBody>
      </p:sp>
    </p:spTree>
    <p:extLst>
      <p:ext uri="{BB962C8B-B14F-4D97-AF65-F5344CB8AC3E}">
        <p14:creationId xmlns:p14="http://schemas.microsoft.com/office/powerpoint/2010/main" val="2953963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001111"/>
            <a:ext cx="9144000" cy="3996086"/>
          </a:xfrm>
        </p:spPr>
        <p:txBody>
          <a:bodyPr vert="horz" lIns="91440" tIns="45718" rIns="91436" bIns="45718" rtlCol="0" anchor="t">
            <a:normAutofit/>
          </a:bodyPr>
          <a:lstStyle/>
          <a:p>
            <a:pPr marL="0" indent="0">
              <a:lnSpc>
                <a:spcPct val="100000"/>
              </a:lnSpc>
              <a:buNone/>
            </a:pPr>
            <a:r>
              <a:rPr lang="en-US" sz="900" dirty="0"/>
              <a:t>[1] </a:t>
            </a:r>
            <a:r>
              <a:rPr lang="en-US" sz="900" dirty="0">
                <a:solidFill>
                  <a:srgbClr val="FFFFFF"/>
                </a:solidFill>
                <a:ea typeface="+mn-lt"/>
                <a:cs typeface="+mn-lt"/>
              </a:rPr>
              <a:t>George Orwell, "1984" (Secker &amp; Warburg, 1949), various pages.</a:t>
            </a:r>
          </a:p>
          <a:p>
            <a:pPr marL="0" indent="0">
              <a:lnSpc>
                <a:spcPct val="100000"/>
              </a:lnSpc>
              <a:buNone/>
            </a:pPr>
            <a:r>
              <a:rPr lang="en-US" sz="900" dirty="0"/>
              <a:t>[2] </a:t>
            </a:r>
            <a:r>
              <a:rPr lang="en-US" sz="900" dirty="0">
                <a:ea typeface="+mn-lt"/>
                <a:cs typeface="+mn-lt"/>
              </a:rPr>
              <a:t>Unknown Author, "Big Brother 1984 Image," Villains Wiki, no date, https://static.wikia.nocookie.net/villains/images/8/80/Big-Brother-1984.jpg/revision/latest?cb=20190323152040 (accessed September 4, 2023).</a:t>
            </a:r>
          </a:p>
          <a:p>
            <a:pPr marL="0" indent="0">
              <a:lnSpc>
                <a:spcPct val="100000"/>
              </a:lnSpc>
              <a:buNone/>
            </a:pPr>
            <a:r>
              <a:rPr lang="en-US" sz="900" dirty="0"/>
              <a:t>[3] </a:t>
            </a:r>
            <a:r>
              <a:rPr lang="en-US" sz="900" dirty="0">
                <a:solidFill>
                  <a:srgbClr val="FFFFFF"/>
                </a:solidFill>
                <a:ea typeface="+mn-lt"/>
                <a:cs typeface="+mn-lt"/>
              </a:rPr>
              <a:t>Josh Chin, Liza Lin, "China’s All-Seeing Surveillance State Is Reading Its Citizens’ Faces" (The Wall Street Journal, June 26, 2017), https://www.wsj.com/articles/</a:t>
            </a:r>
            <a:r>
              <a:rPr lang="en-US" sz="900" dirty="0">
                <a:ea typeface="+mn-lt"/>
                <a:cs typeface="+mn-lt"/>
              </a:rPr>
              <a:t>the-all-seeing-surveillance-state-feared-in-the-west-is-a-reality-in-china-1498493020</a:t>
            </a:r>
            <a:r>
              <a:rPr lang="en-US" sz="900" dirty="0">
                <a:solidFill>
                  <a:srgbClr val="FFFFFF"/>
                </a:solidFill>
                <a:ea typeface="+mn-lt"/>
                <a:cs typeface="+mn-lt"/>
              </a:rPr>
              <a:t> (Accessed September 5, 2023).</a:t>
            </a:r>
          </a:p>
          <a:p>
            <a:pPr marL="0" indent="0">
              <a:lnSpc>
                <a:spcPct val="100000"/>
              </a:lnSpc>
              <a:buNone/>
            </a:pPr>
            <a:r>
              <a:rPr lang="en-US" sz="900" dirty="0"/>
              <a:t>[4] </a:t>
            </a:r>
            <a:r>
              <a:rPr lang="en-US" sz="900" dirty="0">
                <a:solidFill>
                  <a:srgbClr val="FFFFFF"/>
                </a:solidFill>
                <a:ea typeface="+mn-lt"/>
                <a:cs typeface="+mn-lt"/>
              </a:rPr>
              <a:t>Paul </a:t>
            </a:r>
            <a:r>
              <a:rPr lang="en-US" sz="900" dirty="0" err="1">
                <a:solidFill>
                  <a:srgbClr val="FFFFFF"/>
                </a:solidFill>
                <a:ea typeface="+mn-lt"/>
                <a:cs typeface="+mn-lt"/>
              </a:rPr>
              <a:t>Mozur</a:t>
            </a:r>
            <a:r>
              <a:rPr lang="en-US" sz="900" dirty="0">
                <a:solidFill>
                  <a:srgbClr val="FFFFFF"/>
                </a:solidFill>
                <a:ea typeface="+mn-lt"/>
                <a:cs typeface="+mn-lt"/>
              </a:rPr>
              <a:t>, "One Month, 500,000 Face Scans: How China Is Using A.I. to Profile a Minority" (The New York Times, April 14, 2019), https://www.nytimes.com/2019/04/14/technology/china-surveillance-artificial-intelligence-racial-profiling.</a:t>
            </a:r>
            <a:r>
              <a:rPr lang="en-US" sz="900" dirty="0">
                <a:ea typeface="+mn-lt"/>
                <a:cs typeface="+mn-lt"/>
              </a:rPr>
              <a:t>html</a:t>
            </a:r>
            <a:r>
              <a:rPr lang="en-US" sz="900" dirty="0">
                <a:solidFill>
                  <a:srgbClr val="FFFFFF"/>
                </a:solidFill>
                <a:ea typeface="+mn-lt"/>
                <a:cs typeface="+mn-lt"/>
              </a:rPr>
              <a:t> (Accessed September 5, 2023).</a:t>
            </a:r>
          </a:p>
          <a:p>
            <a:pPr marL="0" indent="0">
              <a:lnSpc>
                <a:spcPct val="100000"/>
              </a:lnSpc>
              <a:buNone/>
            </a:pPr>
            <a:r>
              <a:rPr lang="en-US" sz="900" dirty="0"/>
              <a:t>[5] </a:t>
            </a:r>
            <a:r>
              <a:rPr lang="en-US" sz="900" dirty="0">
                <a:ea typeface="+mn-lt"/>
                <a:cs typeface="+mn-lt"/>
              </a:rPr>
              <a:t>Steve White, "CCTV Cameras by Countries &amp; Cities (2023 Guide)," Upcoming Security, last updated June 10, 2023, [Link](https://upcomingsecurity.co.uk/security-guides/cctv-camera-guides/cctv-by-country/).</a:t>
            </a:r>
          </a:p>
          <a:p>
            <a:pPr marL="0" indent="0">
              <a:lnSpc>
                <a:spcPct val="100000"/>
              </a:lnSpc>
              <a:buNone/>
            </a:pPr>
            <a:r>
              <a:rPr lang="en-US" sz="900" dirty="0">
                <a:ea typeface="Cambria"/>
              </a:rPr>
              <a:t>[6] Xinmei Shen, "Skynet: China’s massive video surveillance network," South China Morning Post, no date, https://www.scmp.com/abacus/who-what/what/article/3028246/skynet-chinas-massive-video-surveillance-network (accessed September 4, 2023).</a:t>
            </a:r>
          </a:p>
          <a:p>
            <a:pPr marL="0" indent="0">
              <a:lnSpc>
                <a:spcPct val="100000"/>
              </a:lnSpc>
              <a:buNone/>
            </a:pPr>
            <a:r>
              <a:rPr lang="en-US" sz="900" dirty="0">
                <a:ea typeface="+mn-lt"/>
                <a:cs typeface="+mn-lt"/>
              </a:rPr>
              <a:t>[7] Wen Dong, Liam Scott, "COVID Controls Offer Insight into China's Surveillance Network," VOA News, no date, https://www.voanews.com/a/covid-controls-offer-insight-into-china-s-surveillance-network/6888440.html (accessed September 4, 2023).</a:t>
            </a:r>
            <a:endParaRPr lang="en-US" sz="900" dirty="0">
              <a:ea typeface="Cambria"/>
            </a:endParaRPr>
          </a:p>
          <a:p>
            <a:pPr marL="0" indent="0">
              <a:lnSpc>
                <a:spcPct val="100000"/>
              </a:lnSpc>
              <a:buNone/>
            </a:pPr>
            <a:r>
              <a:rPr lang="en-US" sz="900" dirty="0">
                <a:ea typeface="+mn-lt"/>
                <a:cs typeface="+mn-lt"/>
              </a:rPr>
              <a:t>[8] Jessica Batke, "State Surveillance in China," </a:t>
            </a:r>
            <a:r>
              <a:rPr lang="en-US" sz="900" dirty="0" err="1">
                <a:ea typeface="+mn-lt"/>
                <a:cs typeface="+mn-lt"/>
              </a:rPr>
              <a:t>ChinaFile</a:t>
            </a:r>
            <a:r>
              <a:rPr lang="en-US" sz="900" dirty="0">
                <a:ea typeface="+mn-lt"/>
                <a:cs typeface="+mn-lt"/>
              </a:rPr>
              <a:t>, no date, https://www.chinafile.com/state-surveillance-china (accessed September 4, 2023).</a:t>
            </a:r>
            <a:endParaRPr lang="en-US" sz="900" dirty="0">
              <a:ea typeface="Cambria"/>
            </a:endParaRPr>
          </a:p>
          <a:p>
            <a:pPr marL="0" indent="0">
              <a:lnSpc>
                <a:spcPct val="100000"/>
              </a:lnSpc>
              <a:buNone/>
            </a:pPr>
            <a:r>
              <a:rPr lang="en-US" sz="900" dirty="0">
                <a:ea typeface="+mn-lt"/>
                <a:cs typeface="+mn-lt"/>
              </a:rPr>
              <a:t>[9] Alex </a:t>
            </a:r>
            <a:r>
              <a:rPr lang="en-US" sz="900" dirty="0" err="1">
                <a:ea typeface="+mn-lt"/>
                <a:cs typeface="+mn-lt"/>
              </a:rPr>
              <a:t>Plavevski</a:t>
            </a:r>
            <a:r>
              <a:rPr lang="en-US" sz="900" dirty="0">
                <a:ea typeface="+mn-lt"/>
                <a:cs typeface="+mn-lt"/>
              </a:rPr>
              <a:t>, "China’s surveillance creep: How big data, COVID monitoring could be used to control people post-pandemic," The Conversation, no date, https://theconversation.com/chinas-surveillance-creep-how-big-data-covid-monitoring-could-be-used-to-control-people-post-pandemic-164788 (accessed September 4, 2023).</a:t>
            </a:r>
            <a:endParaRPr lang="en-US" sz="900" dirty="0">
              <a:ea typeface="Cambria"/>
            </a:endParaRPr>
          </a:p>
          <a:p>
            <a:pPr marL="205740" indent="-205740">
              <a:lnSpc>
                <a:spcPct val="100000"/>
              </a:lnSpc>
              <a:buNone/>
            </a:pPr>
            <a:r>
              <a:rPr lang="en-US" sz="900" dirty="0">
                <a:ea typeface="+mn-lt"/>
                <a:cs typeface="+mn-lt"/>
              </a:rPr>
              <a:t>[10] Unknown Author, "Infographic Image," Statista, no date, </a:t>
            </a:r>
            <a:r>
              <a:rPr lang="en-US" sz="900" dirty="0">
                <a:ea typeface="+mn-lt"/>
                <a:cs typeface="+mn-lt"/>
                <a:hlinkClick r:id="rId3"/>
              </a:rPr>
              <a:t>https://cdn.statcdn.com/Infographic/images/normal/19256.jpeg</a:t>
            </a:r>
            <a:r>
              <a:rPr lang="en-US" sz="900" dirty="0">
                <a:ea typeface="+mn-lt"/>
                <a:cs typeface="+mn-lt"/>
              </a:rPr>
              <a:t> (accessed September 4, 2023).</a:t>
            </a:r>
            <a:endParaRPr lang="en-US" sz="900" dirty="0">
              <a:ea typeface="Cambria"/>
            </a:endParaRPr>
          </a:p>
        </p:txBody>
      </p:sp>
      <p:sp>
        <p:nvSpPr>
          <p:cNvPr id="4" name="Footer Placeholder 3"/>
          <p:cNvSpPr>
            <a:spLocks noGrp="1"/>
          </p:cNvSpPr>
          <p:nvPr>
            <p:ph type="ftr" sz="quarter" idx="11"/>
          </p:nvPr>
        </p:nvSpPr>
        <p:spPr/>
        <p:txBody>
          <a:bodyPr/>
          <a:lstStyle/>
          <a:p>
            <a:r>
              <a:rPr lang="sk-SK" dirty="0"/>
              <a:t>© 2023 </a:t>
            </a:r>
            <a:r>
              <a:rPr lang="sk-SK" dirty="0" err="1"/>
              <a:t>Keith</a:t>
            </a:r>
            <a:r>
              <a:rPr lang="sk-SK" dirty="0"/>
              <a:t> A. </a:t>
            </a:r>
            <a:r>
              <a:rPr lang="sk-SK" dirty="0" err="1"/>
              <a:t>Pray</a:t>
            </a:r>
            <a:endParaRPr lang="en-US" dirty="0" err="1"/>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Enoch Zhao</a:t>
            </a:r>
            <a:endParaRPr lang="en-US" sz="1400" dirty="0">
              <a:solidFill>
                <a:schemeClr val="tx1"/>
              </a:solidFill>
              <a:latin typeface="+mj-lt"/>
            </a:endParaRPr>
          </a:p>
        </p:txBody>
      </p:sp>
    </p:spTree>
    <p:extLst>
      <p:ext uri="{BB962C8B-B14F-4D97-AF65-F5344CB8AC3E}">
        <p14:creationId xmlns:p14="http://schemas.microsoft.com/office/powerpoint/2010/main" val="2758640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001111"/>
            <a:ext cx="9144000" cy="3996086"/>
          </a:xfrm>
        </p:spPr>
        <p:txBody>
          <a:bodyPr vert="horz" lIns="91440" tIns="45718" rIns="91436" bIns="45718" rtlCol="0" anchor="t">
            <a:normAutofit lnSpcReduction="10000"/>
          </a:bodyPr>
          <a:lstStyle/>
          <a:p>
            <a:pPr marL="205740" indent="-205740">
              <a:lnSpc>
                <a:spcPct val="100000"/>
              </a:lnSpc>
              <a:buNone/>
            </a:pPr>
            <a:r>
              <a:rPr lang="en-US" sz="900" dirty="0">
                <a:ea typeface="+mn-lt"/>
                <a:cs typeface="+mn-lt"/>
              </a:rPr>
              <a:t>[11] Josh Chin, Liza Lin, "Article Abstract on British Journal of Criminology," Oxford Academic, no date, </a:t>
            </a:r>
            <a:r>
              <a:rPr lang="en-US" sz="900" dirty="0">
                <a:ea typeface="+mn-lt"/>
                <a:cs typeface="+mn-lt"/>
                <a:hlinkClick r:id="rId3"/>
              </a:rPr>
              <a:t>https://academic.oup.com/bjc/article-abstract/63/2/534/6827557</a:t>
            </a:r>
            <a:r>
              <a:rPr lang="en-US" sz="900" dirty="0">
                <a:ea typeface="+mn-lt"/>
                <a:cs typeface="+mn-lt"/>
              </a:rPr>
              <a:t> (accessed September 4, 2023).</a:t>
            </a:r>
            <a:endParaRPr lang="en-US" sz="900" dirty="0">
              <a:ea typeface="Cambria"/>
            </a:endParaRPr>
          </a:p>
          <a:p>
            <a:pPr marL="0" indent="0">
              <a:lnSpc>
                <a:spcPct val="100000"/>
              </a:lnSpc>
              <a:buNone/>
            </a:pPr>
            <a:r>
              <a:rPr lang="en-US" sz="900" dirty="0">
                <a:ea typeface="Cambria"/>
              </a:rPr>
              <a:t>[12]</a:t>
            </a:r>
            <a:r>
              <a:rPr lang="en-US" sz="900" dirty="0">
                <a:ea typeface="+mn-lt"/>
                <a:cs typeface="+mn-lt"/>
              </a:rPr>
              <a:t> Chauncey Jung, "China’s Political Surveillance System Keeps Growing," The Diplomat, June 2022, </a:t>
            </a:r>
            <a:r>
              <a:rPr lang="en-US" sz="900" dirty="0">
                <a:ea typeface="+mn-lt"/>
                <a:cs typeface="+mn-lt"/>
                <a:hlinkClick r:id="rId4"/>
              </a:rPr>
              <a:t>https://thediplomat.com/2022/06/chinas-political-surveillance-system-keeps-growing/</a:t>
            </a:r>
            <a:r>
              <a:rPr lang="en-US" sz="900" dirty="0">
                <a:ea typeface="+mn-lt"/>
                <a:cs typeface="+mn-lt"/>
              </a:rPr>
              <a:t> (accessed September 4, 2023).</a:t>
            </a:r>
            <a:endParaRPr lang="en-US" sz="900" dirty="0">
              <a:ea typeface="Cambria"/>
            </a:endParaRPr>
          </a:p>
          <a:p>
            <a:pPr marL="205740" indent="-205740">
              <a:lnSpc>
                <a:spcPct val="100000"/>
              </a:lnSpc>
              <a:buNone/>
            </a:pPr>
            <a:r>
              <a:rPr lang="en-US" sz="900" dirty="0">
                <a:ea typeface="+mn-lt"/>
                <a:cs typeface="+mn-lt"/>
              </a:rPr>
              <a:t>[13] Emily Feng, "‘Surveillance State’ Explores China’s Tech and Social Media Control Systems," NPR, September 7, 2022, </a:t>
            </a:r>
            <a:r>
              <a:rPr lang="en-US" sz="900" dirty="0">
                <a:ea typeface="+mn-lt"/>
                <a:cs typeface="+mn-lt"/>
                <a:hlinkClick r:id="rId5"/>
              </a:rPr>
              <a:t>https://www.npr.org/2022/09/07/1118105165/surveillance-state-explores-chinas-tech-and-social-media-control-systems</a:t>
            </a:r>
            <a:r>
              <a:rPr lang="en-US" sz="900" dirty="0">
                <a:ea typeface="+mn-lt"/>
                <a:cs typeface="+mn-lt"/>
              </a:rPr>
              <a:t> (accessed September 4, 2023).</a:t>
            </a:r>
            <a:endParaRPr lang="en-US" sz="900" dirty="0">
              <a:ea typeface="Cambria"/>
            </a:endParaRPr>
          </a:p>
          <a:p>
            <a:pPr marL="205740" indent="-205740">
              <a:lnSpc>
                <a:spcPct val="100000"/>
              </a:lnSpc>
              <a:buNone/>
            </a:pPr>
            <a:r>
              <a:rPr lang="en-US" sz="900" dirty="0">
                <a:ea typeface="Cambria"/>
              </a:rPr>
              <a:t>[14] Unknown Author, "China Population," </a:t>
            </a:r>
            <a:r>
              <a:rPr lang="en-US" sz="900" dirty="0" err="1">
                <a:ea typeface="Cambria"/>
              </a:rPr>
              <a:t>Worldometers</a:t>
            </a:r>
            <a:r>
              <a:rPr lang="en-US" sz="900" dirty="0">
                <a:ea typeface="Cambria"/>
              </a:rPr>
              <a:t>, no date, https://www.worldometers.info/world-population/china-population/ (accessed September 4, 2023).</a:t>
            </a:r>
          </a:p>
          <a:p>
            <a:pPr marL="205740" indent="-205740">
              <a:lnSpc>
                <a:spcPct val="100000"/>
              </a:lnSpc>
              <a:buNone/>
            </a:pPr>
            <a:r>
              <a:rPr lang="en-US" sz="900" dirty="0">
                <a:ea typeface="Cambria"/>
              </a:rPr>
              <a:t>[15] Mimi Lau, "How China’s high-tech surveillance technology is making it impossible to escape the watchful eyes of the state," South China Morning Post, no specific date available, https://www.scmp.com/news/china/society/article/2187450/how-chinas-high-tech-surveillance-technology-is-making-it (accessed September 4, 2023).</a:t>
            </a:r>
          </a:p>
          <a:p>
            <a:pPr marL="205740" indent="-205740">
              <a:lnSpc>
                <a:spcPct val="100000"/>
              </a:lnSpc>
              <a:buNone/>
            </a:pPr>
            <a:r>
              <a:rPr lang="en-US" sz="900" dirty="0">
                <a:ea typeface="Cambria"/>
              </a:rPr>
              <a:t>[16] David </a:t>
            </a:r>
            <a:r>
              <a:rPr lang="en-US" sz="900" dirty="0" err="1">
                <a:ea typeface="Cambria"/>
              </a:rPr>
              <a:t>Cyranoski</a:t>
            </a:r>
            <a:r>
              <a:rPr lang="en-US" sz="900" dirty="0">
                <a:ea typeface="Cambria"/>
              </a:rPr>
              <a:t>, "China set to introduce gene-editing regulation following CRISPR-baby </a:t>
            </a:r>
            <a:r>
              <a:rPr lang="en-US" sz="900" dirty="0" err="1">
                <a:ea typeface="Cambria"/>
              </a:rPr>
              <a:t>furore</a:t>
            </a:r>
            <a:r>
              <a:rPr lang="en-US" sz="900" dirty="0">
                <a:ea typeface="Cambria"/>
              </a:rPr>
              <a:t>," Nature, January 27, 2020, https://www.nature.com/articles/d41586-020-00154-w (accessed September 4, 2023).</a:t>
            </a:r>
          </a:p>
          <a:p>
            <a:pPr marL="205740" indent="-205740">
              <a:lnSpc>
                <a:spcPct val="100000"/>
              </a:lnSpc>
              <a:buNone/>
            </a:pPr>
            <a:r>
              <a:rPr lang="en-US" sz="900" dirty="0">
                <a:ea typeface="+mn-lt"/>
                <a:cs typeface="+mn-lt"/>
              </a:rPr>
              <a:t>[17] Unknown Author, "Image on South China Morning Post website," South China Morning Post, April 12, 2019, </a:t>
            </a:r>
            <a:r>
              <a:rPr lang="en-US" sz="900" dirty="0">
                <a:ea typeface="+mn-lt"/>
                <a:cs typeface="+mn-lt"/>
                <a:hlinkClick r:id="rId6"/>
              </a:rPr>
              <a:t>https://cdn.i-scmp.com/sites/default/files/styles/1200x800/public/d8/images/methode/2019/04/12/7fa641b6-5c36-11e9-bbcc-84176f6dd1e7_image_hires_083216.JPG?itok=xpyAkq0W&amp;v=1555029141</a:t>
            </a:r>
            <a:r>
              <a:rPr lang="en-US" sz="900" dirty="0">
                <a:ea typeface="+mn-lt"/>
                <a:cs typeface="+mn-lt"/>
              </a:rPr>
              <a:t> (accessed September 4, 2023).</a:t>
            </a:r>
            <a:endParaRPr lang="en-US" sz="900" dirty="0">
              <a:ea typeface="Cambria"/>
            </a:endParaRPr>
          </a:p>
          <a:p>
            <a:pPr marL="205740" indent="-205740">
              <a:lnSpc>
                <a:spcPct val="100000"/>
              </a:lnSpc>
              <a:buNone/>
            </a:pPr>
            <a:r>
              <a:rPr lang="en-US" sz="900" dirty="0">
                <a:ea typeface="+mn-lt"/>
                <a:cs typeface="+mn-lt"/>
              </a:rPr>
              <a:t>[18] Li Tao, "What you need to know about </a:t>
            </a:r>
            <a:r>
              <a:rPr lang="en-US" sz="900" dirty="0" err="1">
                <a:ea typeface="+mn-lt"/>
                <a:cs typeface="+mn-lt"/>
              </a:rPr>
              <a:t>SenseNets</a:t>
            </a:r>
            <a:r>
              <a:rPr lang="en-US" sz="900" dirty="0">
                <a:ea typeface="+mn-lt"/>
                <a:cs typeface="+mn-lt"/>
              </a:rPr>
              <a:t>, the facial recognition firm tracking China’s Muslims," South China Morning Post, no specific date available, </a:t>
            </a:r>
            <a:r>
              <a:rPr lang="en-US" sz="900" dirty="0">
                <a:ea typeface="+mn-lt"/>
                <a:cs typeface="+mn-lt"/>
                <a:hlinkClick r:id="rId7"/>
              </a:rPr>
              <a:t>https://www.scmp.com/tech/science-research/article/3005733/what-you-need-know-about-sensenets-facial-recognition-firm</a:t>
            </a:r>
            <a:r>
              <a:rPr lang="en-US" sz="900" dirty="0">
                <a:ea typeface="+mn-lt"/>
                <a:cs typeface="+mn-lt"/>
              </a:rPr>
              <a:t> (accessed September 4, 2023).</a:t>
            </a:r>
            <a:endParaRPr lang="en-US" sz="900" dirty="0">
              <a:ea typeface="Cambria"/>
            </a:endParaRPr>
          </a:p>
          <a:p>
            <a:pPr marL="205740" indent="-205740">
              <a:lnSpc>
                <a:spcPct val="100000"/>
              </a:lnSpc>
              <a:buNone/>
            </a:pPr>
            <a:r>
              <a:rPr lang="en-US" sz="900" dirty="0">
                <a:ea typeface="+mn-lt"/>
                <a:cs typeface="+mn-lt"/>
              </a:rPr>
              <a:t>[19] Nicole Kobie, "The complicated truth about China's social credit system," WIRED UK, no specific date available, </a:t>
            </a:r>
            <a:r>
              <a:rPr lang="en-US" sz="900" dirty="0">
                <a:ea typeface="+mn-lt"/>
                <a:cs typeface="+mn-lt"/>
                <a:hlinkClick r:id="rId8"/>
              </a:rPr>
              <a:t>https://www.wired.co.uk/article/chinese-government-social-credit-score-privacy-invasion</a:t>
            </a:r>
            <a:r>
              <a:rPr lang="en-US" sz="900" dirty="0">
                <a:ea typeface="+mn-lt"/>
                <a:cs typeface="+mn-lt"/>
              </a:rPr>
              <a:t> (accessed September 4, 2023).</a:t>
            </a:r>
            <a:endParaRPr lang="en-US" sz="900" dirty="0">
              <a:ea typeface="Cambria"/>
            </a:endParaRPr>
          </a:p>
          <a:p>
            <a:pPr marL="205740" indent="-205740">
              <a:lnSpc>
                <a:spcPct val="100000"/>
              </a:lnSpc>
              <a:buNone/>
            </a:pPr>
            <a:r>
              <a:rPr lang="en-US" sz="900" dirty="0">
                <a:ea typeface="+mn-lt"/>
                <a:cs typeface="+mn-lt"/>
              </a:rPr>
              <a:t>[20] Unknown Author, "Image on The New York Times website," The New York Times, June 21, 2022, </a:t>
            </a:r>
            <a:r>
              <a:rPr lang="en-US" sz="900" dirty="0">
                <a:ea typeface="+mn-lt"/>
                <a:cs typeface="+mn-lt"/>
                <a:hlinkClick r:id="rId9"/>
              </a:rPr>
              <a:t>https://static01.nyt.com/images/2022/06/21/world/asia/Chinafilesurveillance-CoverArt-01/Chinafilesurveillance-CoverArt-01-superJumbo.jpg</a:t>
            </a:r>
            <a:r>
              <a:rPr lang="en-US" sz="900" dirty="0">
                <a:ea typeface="+mn-lt"/>
                <a:cs typeface="+mn-lt"/>
              </a:rPr>
              <a:t> (accessed September 4, 2023).</a:t>
            </a:r>
            <a:endParaRPr lang="en-US" sz="900" dirty="0">
              <a:ea typeface="Cambria"/>
            </a:endParaRPr>
          </a:p>
        </p:txBody>
      </p:sp>
      <p:sp>
        <p:nvSpPr>
          <p:cNvPr id="4" name="Footer Placeholder 3"/>
          <p:cNvSpPr>
            <a:spLocks noGrp="1"/>
          </p:cNvSpPr>
          <p:nvPr>
            <p:ph type="ftr" sz="quarter" idx="11"/>
          </p:nvPr>
        </p:nvSpPr>
        <p:spPr/>
        <p:txBody>
          <a:bodyPr/>
          <a:lstStyle/>
          <a:p>
            <a:r>
              <a:rPr lang="sk-SK" dirty="0"/>
              <a:t>© 2023 </a:t>
            </a:r>
            <a:r>
              <a:rPr lang="sk-SK" dirty="0" err="1"/>
              <a:t>Keith</a:t>
            </a:r>
            <a:r>
              <a:rPr lang="sk-SK" dirty="0"/>
              <a:t> A. </a:t>
            </a:r>
            <a:r>
              <a:rPr lang="sk-SK" dirty="0" err="1"/>
              <a:t>Pray</a:t>
            </a:r>
            <a:endParaRPr lang="en-US" dirty="0" err="1"/>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Enoch Zhao</a:t>
            </a:r>
            <a:endParaRPr lang="en-US" sz="1400" dirty="0">
              <a:solidFill>
                <a:schemeClr val="tx1"/>
              </a:solidFill>
              <a:latin typeface="+mj-lt"/>
            </a:endParaRPr>
          </a:p>
        </p:txBody>
      </p:sp>
    </p:spTree>
    <p:extLst>
      <p:ext uri="{BB962C8B-B14F-4D97-AF65-F5344CB8AC3E}">
        <p14:creationId xmlns:p14="http://schemas.microsoft.com/office/powerpoint/2010/main" val="648074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120285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normAutofit/>
          </a:bodyPr>
          <a:lstStyle/>
          <a:p>
            <a:r>
              <a:rPr lang="en-US" dirty="0"/>
              <a:t>Address email to entire course staff for quickest response</a:t>
            </a:r>
          </a:p>
          <a:p>
            <a:r>
              <a:rPr lang="en-US" dirty="0"/>
              <a:t>Review Presentation and Paper Guidelines on course site</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17381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685800" y="1087822"/>
            <a:ext cx="3733800" cy="3909374"/>
          </a:xfrm>
        </p:spPr>
        <p:txBody>
          <a:bodyPr>
            <a:normAutofit lnSpcReduction="10000"/>
          </a:bodyPr>
          <a:lstStyle/>
          <a:p>
            <a:pPr>
              <a:lnSpc>
                <a:spcPct val="110000"/>
              </a:lnSpc>
              <a:spcBef>
                <a:spcPts val="100"/>
              </a:spcBef>
              <a:spcAft>
                <a:spcPts val="100"/>
              </a:spcAft>
            </a:pPr>
            <a:r>
              <a:rPr lang="en-US" sz="1200" dirty="0"/>
              <a:t>pp. 234 Alexa calling unbeknown scary</a:t>
            </a:r>
          </a:p>
          <a:p>
            <a:pPr>
              <a:lnSpc>
                <a:spcPct val="110000"/>
              </a:lnSpc>
              <a:spcBef>
                <a:spcPts val="100"/>
              </a:spcBef>
              <a:spcAft>
                <a:spcPts val="100"/>
              </a:spcAft>
            </a:pPr>
            <a:r>
              <a:rPr lang="en-US" sz="1200" dirty="0"/>
              <a:t>pp. 235 How much do you use computer labs now?</a:t>
            </a:r>
          </a:p>
          <a:p>
            <a:pPr>
              <a:lnSpc>
                <a:spcPct val="110000"/>
              </a:lnSpc>
              <a:spcBef>
                <a:spcPts val="100"/>
              </a:spcBef>
              <a:spcAft>
                <a:spcPts val="100"/>
              </a:spcAft>
            </a:pPr>
            <a:r>
              <a:rPr lang="en-US" sz="1200" dirty="0"/>
              <a:t>pp. 236 Park example, videotape unlikely, Panopticon, businesswoman nice change</a:t>
            </a:r>
          </a:p>
          <a:p>
            <a:pPr>
              <a:lnSpc>
                <a:spcPct val="110000"/>
              </a:lnSpc>
              <a:spcBef>
                <a:spcPts val="100"/>
              </a:spcBef>
              <a:spcAft>
                <a:spcPts val="100"/>
              </a:spcAft>
            </a:pPr>
            <a:r>
              <a:rPr lang="en-US" sz="1200" dirty="0"/>
              <a:t>pp. 237 “moral capital” Book 1984 relationship == subversive act, ex-spouses just above enemies?</a:t>
            </a:r>
          </a:p>
          <a:p>
            <a:pPr>
              <a:lnSpc>
                <a:spcPct val="110000"/>
              </a:lnSpc>
              <a:spcBef>
                <a:spcPts val="100"/>
              </a:spcBef>
              <a:spcAft>
                <a:spcPts val="100"/>
              </a:spcAft>
            </a:pPr>
            <a:r>
              <a:rPr lang="en-US" sz="1200" dirty="0"/>
              <a:t>pp. 239 tech price down privacy invasion up?</a:t>
            </a:r>
          </a:p>
          <a:p>
            <a:pPr>
              <a:lnSpc>
                <a:spcPct val="110000"/>
              </a:lnSpc>
              <a:spcBef>
                <a:spcPts val="100"/>
              </a:spcBef>
              <a:spcAft>
                <a:spcPts val="100"/>
              </a:spcAft>
            </a:pPr>
            <a:r>
              <a:rPr lang="en-US" sz="1200" dirty="0"/>
              <a:t>pp. 240 Hilton consent to pic being in book? </a:t>
            </a:r>
          </a:p>
          <a:p>
            <a:pPr>
              <a:lnSpc>
                <a:spcPct val="110000"/>
              </a:lnSpc>
              <a:spcBef>
                <a:spcPts val="100"/>
              </a:spcBef>
              <a:spcAft>
                <a:spcPts val="100"/>
              </a:spcAft>
            </a:pPr>
            <a:r>
              <a:rPr lang="en-US" sz="1200" dirty="0"/>
              <a:t>pp. 242 How common are internet connected home surveillance systems?</a:t>
            </a:r>
          </a:p>
          <a:p>
            <a:pPr>
              <a:lnSpc>
                <a:spcPct val="110000"/>
              </a:lnSpc>
              <a:spcBef>
                <a:spcPts val="100"/>
              </a:spcBef>
              <a:spcAft>
                <a:spcPts val="100"/>
              </a:spcAft>
            </a:pPr>
            <a:r>
              <a:rPr lang="en-US" sz="1200" dirty="0"/>
              <a:t>pp. Do you expect privacy in others’ homes?</a:t>
            </a:r>
          </a:p>
          <a:p>
            <a:pPr>
              <a:lnSpc>
                <a:spcPct val="110000"/>
              </a:lnSpc>
              <a:spcBef>
                <a:spcPts val="100"/>
              </a:spcBef>
              <a:spcAft>
                <a:spcPts val="100"/>
              </a:spcAft>
            </a:pPr>
            <a:r>
              <a:rPr lang="en-US" sz="1200" dirty="0"/>
              <a:t>pp. 244 Many daycares monitor, any studies yet? </a:t>
            </a:r>
          </a:p>
          <a:p>
            <a:pPr>
              <a:lnSpc>
                <a:spcPct val="110000"/>
              </a:lnSpc>
              <a:spcBef>
                <a:spcPts val="100"/>
              </a:spcBef>
              <a:spcAft>
                <a:spcPts val="100"/>
              </a:spcAft>
            </a:pPr>
            <a:r>
              <a:rPr lang="en-US" sz="1200" dirty="0"/>
              <a:t>pp. 245 junk mailers not using info well</a:t>
            </a:r>
          </a:p>
          <a:p>
            <a:pPr>
              <a:lnSpc>
                <a:spcPct val="120000"/>
              </a:lnSpc>
              <a:spcBef>
                <a:spcPts val="0"/>
              </a:spcBef>
            </a:pPr>
            <a:r>
              <a:rPr lang="en-US" sz="1200" dirty="0"/>
              <a:t>pp. 246 Anything come of EPIC Facebook Tag Suggestions complaint?</a:t>
            </a:r>
          </a:p>
          <a:p>
            <a:pPr>
              <a:lnSpc>
                <a:spcPct val="120000"/>
              </a:lnSpc>
              <a:spcBef>
                <a:spcPts val="0"/>
              </a:spcBef>
            </a:pPr>
            <a:r>
              <a:rPr lang="en-US" sz="1200" dirty="0"/>
              <a:t>pp. 247 Loyalty programs changed in 20 years?</a:t>
            </a:r>
          </a:p>
          <a:p>
            <a:pPr>
              <a:lnSpc>
                <a:spcPct val="120000"/>
              </a:lnSpc>
              <a:spcBef>
                <a:spcPts val="0"/>
              </a:spcBef>
            </a:pPr>
            <a:r>
              <a:rPr lang="en-US" sz="1200" dirty="0"/>
              <a:t>pp. 248 Clothing body scans common 20 years later?</a:t>
            </a:r>
          </a:p>
        </p:txBody>
      </p:sp>
      <p:sp>
        <p:nvSpPr>
          <p:cNvPr id="11" name="Content Placeholder 10"/>
          <p:cNvSpPr>
            <a:spLocks noGrp="1"/>
          </p:cNvSpPr>
          <p:nvPr>
            <p:ph sz="half" idx="2"/>
          </p:nvPr>
        </p:nvSpPr>
        <p:spPr>
          <a:xfrm>
            <a:off x="4724400" y="1087822"/>
            <a:ext cx="3733800" cy="3909374"/>
          </a:xfrm>
        </p:spPr>
        <p:txBody>
          <a:bodyPr lIns="91440">
            <a:normAutofit lnSpcReduction="10000"/>
          </a:bodyPr>
          <a:lstStyle/>
          <a:p>
            <a:pPr>
              <a:lnSpc>
                <a:spcPct val="120000"/>
              </a:lnSpc>
              <a:spcBef>
                <a:spcPts val="0"/>
              </a:spcBef>
            </a:pPr>
            <a:r>
              <a:rPr lang="en-US" sz="1200" dirty="0"/>
              <a:t>pp. 249 How common implanted chips now, sources from 2002, 2004, 2007, 2010?</a:t>
            </a:r>
          </a:p>
          <a:p>
            <a:pPr>
              <a:lnSpc>
                <a:spcPct val="120000"/>
              </a:lnSpc>
              <a:spcBef>
                <a:spcPts val="0"/>
              </a:spcBef>
            </a:pPr>
            <a:r>
              <a:rPr lang="en-US" sz="1200" dirty="0"/>
              <a:t>pp. 251 Any OnStar listening in events since? How much do auto black boxes record now?</a:t>
            </a:r>
          </a:p>
          <a:p>
            <a:pPr>
              <a:lnSpc>
                <a:spcPct val="120000"/>
              </a:lnSpc>
              <a:spcBef>
                <a:spcPts val="0"/>
              </a:spcBef>
            </a:pPr>
            <a:r>
              <a:rPr lang="en-US" sz="1200" dirty="0"/>
              <a:t>pp. 252 Does </a:t>
            </a:r>
            <a:r>
              <a:rPr lang="en-US" sz="1200" dirty="0" err="1"/>
              <a:t>Tivo’s</a:t>
            </a:r>
            <a:r>
              <a:rPr lang="en-US" sz="1200" dirty="0"/>
              <a:t> ad skip weaken time shifting fair use? Browsers put cookies on hard drive, not Servers.</a:t>
            </a:r>
          </a:p>
          <a:p>
            <a:pPr>
              <a:lnSpc>
                <a:spcPct val="120000"/>
              </a:lnSpc>
              <a:spcBef>
                <a:spcPts val="0"/>
              </a:spcBef>
            </a:pPr>
            <a:r>
              <a:rPr lang="en-US" sz="1200" dirty="0"/>
              <a:t>pp. 256 Target execs were not savvy before see pp. 308. 2012 source same year Target outed pregnant teen to parents.</a:t>
            </a:r>
          </a:p>
          <a:p>
            <a:pPr>
              <a:lnSpc>
                <a:spcPct val="120000"/>
              </a:lnSpc>
              <a:spcBef>
                <a:spcPts val="0"/>
              </a:spcBef>
            </a:pPr>
            <a:r>
              <a:rPr lang="en-US" sz="1200" dirty="0"/>
              <a:t>pp. 257 500 mil more than US population</a:t>
            </a:r>
          </a:p>
          <a:p>
            <a:pPr>
              <a:lnSpc>
                <a:spcPct val="120000"/>
              </a:lnSpc>
              <a:spcBef>
                <a:spcPts val="0"/>
              </a:spcBef>
            </a:pPr>
            <a:r>
              <a:rPr lang="en-US" sz="1200" dirty="0"/>
              <a:t>pp. 262 How many times has Zuckerberg been quoted saying “I know we can do better”?</a:t>
            </a:r>
          </a:p>
          <a:p>
            <a:pPr>
              <a:lnSpc>
                <a:spcPct val="120000"/>
              </a:lnSpc>
              <a:spcBef>
                <a:spcPts val="0"/>
              </a:spcBef>
            </a:pPr>
            <a:r>
              <a:rPr lang="en-US" sz="1200" dirty="0"/>
              <a:t>pp. 263 Why did Apple not enforce policy of asking permission in the API?</a:t>
            </a:r>
          </a:p>
          <a:p>
            <a:pPr>
              <a:lnSpc>
                <a:spcPct val="120000"/>
              </a:lnSpc>
              <a:spcBef>
                <a:spcPts val="0"/>
              </a:spcBef>
            </a:pPr>
            <a:r>
              <a:rPr lang="en-US" sz="1200" dirty="0"/>
              <a:t>pp. 265 10 hours &gt; 1 page paper</a:t>
            </a:r>
          </a:p>
          <a:p>
            <a:pPr>
              <a:lnSpc>
                <a:spcPct val="120000"/>
              </a:lnSpc>
              <a:spcBef>
                <a:spcPts val="0"/>
              </a:spcBef>
            </a:pPr>
            <a:r>
              <a:rPr lang="en-US" sz="1200" dirty="0"/>
              <a:t>Questions I liked: 30, 39</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0" indent="0">
              <a:buNone/>
            </a:pPr>
            <a:r>
              <a:rPr lang="en-US" dirty="0"/>
              <a:t>Prepare for class debate: </a:t>
            </a:r>
          </a:p>
          <a:p>
            <a:pPr marL="0" indent="0" algn="ctr">
              <a:buNone/>
            </a:pPr>
            <a:r>
              <a:rPr lang="en-US" dirty="0"/>
              <a:t>National ban on facial recognition surveillance for law enforcement?</a:t>
            </a:r>
          </a:p>
          <a:p>
            <a:pPr marL="0" indent="0" algn="ctr">
              <a:buNone/>
            </a:pPr>
            <a:endParaRPr lang="en-US" dirty="0"/>
          </a:p>
          <a:p>
            <a:pPr lvl="1"/>
            <a:r>
              <a:rPr lang="en-US" dirty="0"/>
              <a:t>Do background reading and decide “Yes” or “No” </a:t>
            </a:r>
          </a:p>
          <a:p>
            <a:pPr lvl="1"/>
            <a:r>
              <a:rPr lang="en-US" dirty="0"/>
              <a:t>Come prepared with notes, facts, dates, high quality sources</a:t>
            </a:r>
          </a:p>
          <a:p>
            <a:pPr lvl="1"/>
            <a:r>
              <a:rPr lang="en-US" dirty="0"/>
              <a:t>Optional One Page Paper on the topic, lowest paper grade will be dropped</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6329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515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Payment Card Industry and You</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Myles Ku</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327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Ecommerce is on the rise!</a:t>
            </a:r>
            <a:endParaRPr lang="en-US" dirty="0">
              <a:ea typeface="Cambria"/>
            </a:endParaRPr>
          </a:p>
          <a:p>
            <a:pPr marL="411480" lvl="1" indent="-205740"/>
            <a:r>
              <a:rPr lang="en-US" dirty="0"/>
              <a:t>Grew from 8% of total sales in 2016 to 15.4% in 2023 . [1]</a:t>
            </a:r>
            <a:endParaRPr lang="en-US" dirty="0">
              <a:ea typeface="Cambria"/>
            </a:endParaRPr>
          </a:p>
          <a:p>
            <a:pPr marL="205740" indent="-205740"/>
            <a:r>
              <a:rPr lang="en-US" dirty="0"/>
              <a:t>So is web/mobile development</a:t>
            </a:r>
            <a:endParaRPr lang="en-US" dirty="0">
              <a:ea typeface="Cambria"/>
            </a:endParaRPr>
          </a:p>
          <a:p>
            <a:pPr marL="205740" indent="-205740"/>
            <a:r>
              <a:rPr lang="en-US" dirty="0"/>
              <a:t>Encompasses the entire stack </a:t>
            </a:r>
            <a:endParaRPr lang="en-US" dirty="0">
              <a:ea typeface="Cambria"/>
            </a:endParaRPr>
          </a:p>
          <a:p>
            <a:pPr marL="411480" lvl="1" indent="-205740"/>
            <a:r>
              <a:rPr lang="en-US" dirty="0"/>
              <a:t>Frontend: PAN masking</a:t>
            </a:r>
            <a:endParaRPr lang="en-US" dirty="0">
              <a:ea typeface="Cambria"/>
            </a:endParaRPr>
          </a:p>
          <a:p>
            <a:pPr marL="411480" lvl="1" indent="-205740"/>
            <a:r>
              <a:rPr lang="en-US" dirty="0"/>
              <a:t>Backend: Encryption</a:t>
            </a:r>
            <a:endParaRPr lang="en-US" dirty="0">
              <a:ea typeface="Cambria"/>
            </a:endParaRP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Myles Ku</a:t>
            </a:r>
          </a:p>
        </p:txBody>
      </p:sp>
      <p:pic>
        <p:nvPicPr>
          <p:cNvPr id="9" name="Picture 8">
            <a:extLst>
              <a:ext uri="{FF2B5EF4-FFF2-40B4-BE49-F238E27FC236}">
                <a16:creationId xmlns:a16="http://schemas.microsoft.com/office/drawing/2014/main" id="{B7D940D6-7BE0-CB00-F27B-B7095E261C58}"/>
              </a:ext>
            </a:extLst>
          </p:cNvPr>
          <p:cNvPicPr>
            <a:picLocks noChangeAspect="1"/>
          </p:cNvPicPr>
          <p:nvPr/>
        </p:nvPicPr>
        <p:blipFill rotWithShape="1">
          <a:blip r:embed="rId3"/>
          <a:srcRect l="1308" r="46616" b="47117"/>
          <a:stretch/>
        </p:blipFill>
        <p:spPr>
          <a:xfrm>
            <a:off x="4465320" y="1276485"/>
            <a:ext cx="4465320" cy="3494678"/>
          </a:xfrm>
          <a:prstGeom prst="rect">
            <a:avLst/>
          </a:prstGeom>
        </p:spPr>
      </p:pic>
      <p:sp>
        <p:nvSpPr>
          <p:cNvPr id="8" name="TextBox 7">
            <a:extLst>
              <a:ext uri="{FF2B5EF4-FFF2-40B4-BE49-F238E27FC236}">
                <a16:creationId xmlns:a16="http://schemas.microsoft.com/office/drawing/2014/main" id="{C3A7A5A5-A546-889E-EEB2-CB1C999E4317}"/>
              </a:ext>
            </a:extLst>
          </p:cNvPr>
          <p:cNvSpPr txBox="1"/>
          <p:nvPr/>
        </p:nvSpPr>
        <p:spPr>
          <a:xfrm>
            <a:off x="3733799" y="4343400"/>
            <a:ext cx="633507"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2800">
                <a:ea typeface="Cambria"/>
              </a:rPr>
              <a:t>[2]</a:t>
            </a:r>
            <a:endParaRPr lang="en-US" sz="2800"/>
          </a:p>
        </p:txBody>
      </p:sp>
    </p:spTree>
    <p:extLst>
      <p:ext uri="{BB962C8B-B14F-4D97-AF65-F5344CB8AC3E}">
        <p14:creationId xmlns:p14="http://schemas.microsoft.com/office/powerpoint/2010/main" val="2075725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PCI non-compliance is costly</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A </a:t>
            </a:r>
            <a:r>
              <a:rPr lang="en-US" b="1" u="sng" dirty="0"/>
              <a:t>security standard [3]</a:t>
            </a:r>
            <a:endParaRPr lang="en-US" u="sng" dirty="0">
              <a:ea typeface="Cambria"/>
            </a:endParaRPr>
          </a:p>
          <a:p>
            <a:pPr marL="205740" indent="-205740"/>
            <a:r>
              <a:rPr lang="en-US" dirty="0"/>
              <a:t>Non-compliance has consequences:</a:t>
            </a:r>
            <a:endParaRPr lang="en-US" dirty="0">
              <a:ea typeface="Cambria"/>
            </a:endParaRPr>
          </a:p>
          <a:p>
            <a:pPr marL="411480" lvl="1" indent="-205740"/>
            <a:r>
              <a:rPr lang="en-US" dirty="0"/>
              <a:t>Depends on which company you are contracted with</a:t>
            </a:r>
            <a:endParaRPr lang="en-US" dirty="0">
              <a:ea typeface="Cambria"/>
            </a:endParaRPr>
          </a:p>
          <a:p>
            <a:pPr marL="411480" lvl="1" indent="-205740"/>
            <a:r>
              <a:rPr lang="en-US" dirty="0"/>
              <a:t>Monthly fines ($5k - $100k)</a:t>
            </a:r>
            <a:endParaRPr lang="en-US" dirty="0">
              <a:ea typeface="Cambria"/>
            </a:endParaRPr>
          </a:p>
          <a:p>
            <a:pPr marL="411480" lvl="1" indent="-205740"/>
            <a:r>
              <a:rPr lang="en-US" dirty="0"/>
              <a:t>Per-incident penalty (up to $500k)</a:t>
            </a:r>
            <a:endParaRPr lang="en-US" dirty="0">
              <a:ea typeface="Cambria"/>
            </a:endParaRPr>
          </a:p>
          <a:p>
            <a:pPr marL="411480" lvl="1" indent="-205740"/>
            <a:r>
              <a:rPr lang="en-US" dirty="0"/>
              <a:t>Other fees (you are held liable for breaches) [14]</a:t>
            </a:r>
            <a:endParaRPr lang="en-US" dirty="0">
              <a:ea typeface="Cambria"/>
            </a:endParaRPr>
          </a:p>
          <a:p>
            <a:pPr marL="205740" lvl="1" indent="0">
              <a:buNone/>
            </a:pPr>
            <a:endParaRPr lang="en-US" dirty="0">
              <a:ea typeface="Cambria"/>
            </a:endParaRPr>
          </a:p>
          <a:p>
            <a:pPr marL="205740" lvl="1" indent="0">
              <a:buNone/>
            </a:pPr>
            <a:r>
              <a:rPr lang="en-US" b="1" dirty="0">
                <a:ea typeface="Cambria"/>
              </a:rPr>
              <a:t>The average data breach in 2023 cost around 4.45 million [12]</a:t>
            </a:r>
            <a:endParaRPr lang="en-US" dirty="0">
              <a:ea typeface="Cambria"/>
            </a:endParaRP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Myles Ku</a:t>
            </a:r>
          </a:p>
        </p:txBody>
      </p:sp>
      <p:pic>
        <p:nvPicPr>
          <p:cNvPr id="8" name="Picture 7">
            <a:extLst>
              <a:ext uri="{FF2B5EF4-FFF2-40B4-BE49-F238E27FC236}">
                <a16:creationId xmlns:a16="http://schemas.microsoft.com/office/drawing/2014/main" id="{681A4D12-5C7C-55AD-E0B7-F249BCC4F588}"/>
              </a:ext>
            </a:extLst>
          </p:cNvPr>
          <p:cNvPicPr>
            <a:picLocks noChangeAspect="1"/>
          </p:cNvPicPr>
          <p:nvPr/>
        </p:nvPicPr>
        <p:blipFill>
          <a:blip r:embed="rId3"/>
          <a:stretch>
            <a:fillRect/>
          </a:stretch>
        </p:blipFill>
        <p:spPr>
          <a:xfrm>
            <a:off x="4695825" y="1209675"/>
            <a:ext cx="3648075" cy="3648075"/>
          </a:xfrm>
          <a:prstGeom prst="rect">
            <a:avLst/>
          </a:prstGeom>
        </p:spPr>
      </p:pic>
      <p:sp>
        <p:nvSpPr>
          <p:cNvPr id="11" name="TextBox 10">
            <a:extLst>
              <a:ext uri="{FF2B5EF4-FFF2-40B4-BE49-F238E27FC236}">
                <a16:creationId xmlns:a16="http://schemas.microsoft.com/office/drawing/2014/main" id="{AE708DCD-6BC9-678B-5A85-FFB4003B47E5}"/>
              </a:ext>
            </a:extLst>
          </p:cNvPr>
          <p:cNvSpPr txBox="1"/>
          <p:nvPr/>
        </p:nvSpPr>
        <p:spPr>
          <a:xfrm>
            <a:off x="3990975" y="4429125"/>
            <a:ext cx="633507" cy="48013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90000"/>
              </a:lnSpc>
            </a:pPr>
            <a:r>
              <a:rPr lang="en-US" sz="2800" dirty="0">
                <a:ea typeface="Cambria"/>
              </a:rPr>
              <a:t>[4]</a:t>
            </a:r>
            <a:endParaRPr lang="en-US" sz="2800" dirty="0"/>
          </a:p>
        </p:txBody>
      </p:sp>
    </p:spTree>
    <p:extLst>
      <p:ext uri="{BB962C8B-B14F-4D97-AF65-F5344CB8AC3E}">
        <p14:creationId xmlns:p14="http://schemas.microsoft.com/office/powerpoint/2010/main" val="50124439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37915</TotalTime>
  <Words>9633</Words>
  <Application>Microsoft Macintosh PowerPoint</Application>
  <PresentationFormat>On-screen Show (16:9)</PresentationFormat>
  <Paragraphs>773</Paragraphs>
  <Slides>35</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Cambria</vt:lpstr>
      <vt:lpstr>Red Radial 16x9</vt:lpstr>
      <vt:lpstr>Class 6 Information Privacy</vt:lpstr>
      <vt:lpstr>Papers</vt:lpstr>
      <vt:lpstr>Overview</vt:lpstr>
      <vt:lpstr>My Reading Notes</vt:lpstr>
      <vt:lpstr>Assignment</vt:lpstr>
      <vt:lpstr>Overview</vt:lpstr>
      <vt:lpstr>Payment Card Industry and You</vt:lpstr>
      <vt:lpstr>Why should you care?</vt:lpstr>
      <vt:lpstr>PCI non-compliance is costly</vt:lpstr>
      <vt:lpstr>PCI COMPLIANCE IS COSTLY</vt:lpstr>
      <vt:lpstr>The Dilemma</vt:lpstr>
      <vt:lpstr>The Solution</vt:lpstr>
      <vt:lpstr>Stripe isn't perfect</vt:lpstr>
      <vt:lpstr>The Alternative</vt:lpstr>
      <vt:lpstr>In summary</vt:lpstr>
      <vt:lpstr>References</vt:lpstr>
      <vt:lpstr>IS AR Watching You?</vt:lpstr>
      <vt:lpstr>What is AR</vt:lpstr>
      <vt:lpstr>Potential Privacy and Security Risks</vt:lpstr>
      <vt:lpstr>Counter Arguments</vt:lpstr>
      <vt:lpstr>Conclusion</vt:lpstr>
      <vt:lpstr>References</vt:lpstr>
      <vt:lpstr>Today's Big Brother: Surveillance in A Technologically Reliant Country like China</vt:lpstr>
      <vt:lpstr>Defining Today's Big Brother</vt:lpstr>
      <vt:lpstr>China's Technological Surveillance</vt:lpstr>
      <vt:lpstr>The Implications of Surveillance</vt:lpstr>
      <vt:lpstr>Concerns over Surveillance</vt:lpstr>
      <vt:lpstr>Why Such Surveillance is necessary</vt:lpstr>
      <vt:lpstr>Why such Surveillance is Necessary</vt:lpstr>
      <vt:lpstr>Technology for a "safer" tomorrow</vt:lpstr>
      <vt:lpstr>References</vt:lpstr>
      <vt:lpstr>References</vt:lpstr>
      <vt:lpstr>Class 6 The End</vt:lpstr>
      <vt:lpstr>what works well Online With Zoom</vt:lpstr>
      <vt:lpstr>Logistics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455</cp:revision>
  <dcterms:created xsi:type="dcterms:W3CDTF">2014-08-25T02:19:16Z</dcterms:created>
  <dcterms:modified xsi:type="dcterms:W3CDTF">2023-09-12T23:24:44Z</dcterms:modified>
</cp:coreProperties>
</file>