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5"/>
  </p:notesMasterIdLst>
  <p:handoutMasterIdLst>
    <p:handoutMasterId r:id="rId26"/>
  </p:handoutMasterIdLst>
  <p:sldIdLst>
    <p:sldId id="256" r:id="rId2"/>
    <p:sldId id="259" r:id="rId3"/>
    <p:sldId id="410" r:id="rId4"/>
    <p:sldId id="308" r:id="rId5"/>
    <p:sldId id="396" r:id="rId6"/>
    <p:sldId id="397" r:id="rId7"/>
    <p:sldId id="309" r:id="rId8"/>
    <p:sldId id="419" r:id="rId9"/>
    <p:sldId id="420" r:id="rId10"/>
    <p:sldId id="421" r:id="rId11"/>
    <p:sldId id="422" r:id="rId12"/>
    <p:sldId id="423" r:id="rId13"/>
    <p:sldId id="424" r:id="rId14"/>
    <p:sldId id="425" r:id="rId15"/>
    <p:sldId id="418" r:id="rId16"/>
    <p:sldId id="273" r:id="rId17"/>
    <p:sldId id="268" r:id="rId18"/>
    <p:sldId id="270" r:id="rId19"/>
    <p:sldId id="271" r:id="rId20"/>
    <p:sldId id="272" r:id="rId21"/>
    <p:sldId id="267" r:id="rId22"/>
    <p:sldId id="269" r:id="rId23"/>
    <p:sldId id="331"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B4077F1D-CF25-9849-AE1A-9231EA85A6EE}">
          <p14:sldIdLst>
            <p14:sldId id="256"/>
            <p14:sldId id="259"/>
            <p14:sldId id="410"/>
            <p14:sldId id="308"/>
            <p14:sldId id="396"/>
            <p14:sldId id="397"/>
            <p14:sldId id="309"/>
          </p14:sldIdLst>
        </p14:section>
        <p14:section name="Students" id="{2928BE7F-6E18-994B-9238-FD2E5A306EE9}">
          <p14:sldIdLst>
            <p14:sldId id="419"/>
            <p14:sldId id="420"/>
            <p14:sldId id="421"/>
            <p14:sldId id="422"/>
            <p14:sldId id="423"/>
            <p14:sldId id="424"/>
            <p14:sldId id="425"/>
            <p14:sldId id="418"/>
            <p14:sldId id="273"/>
            <p14:sldId id="268"/>
            <p14:sldId id="270"/>
            <p14:sldId id="271"/>
            <p14:sldId id="272"/>
            <p14:sldId id="267"/>
          </p14:sldIdLst>
        </p14:section>
        <p14:section name="common" id="{9B5216CB-EB00-374E-829F-303EE85B7FCE}">
          <p14:sldIdLst>
            <p14:sldId id="269"/>
            <p14:sldId id="33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81393" autoAdjust="0"/>
  </p:normalViewPr>
  <p:slideViewPr>
    <p:cSldViewPr snapToGrid="0" snapToObjects="1">
      <p:cViewPr varScale="1">
        <p:scale>
          <a:sx n="157" d="100"/>
          <a:sy n="157" d="100"/>
        </p:scale>
        <p:origin x="816" y="200"/>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4/6/23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4/6/23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After this class we will be half done with the course… very sad I know.</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b="1" dirty="0">
                <a:latin typeface="Arial" pitchFamily="-109" charset="0"/>
                <a:ea typeface="ＭＳ Ｐゴシック" pitchFamily="-109" charset="-128"/>
                <a:cs typeface="ＭＳ Ｐゴシック" pitchFamily="-109" charset="-128"/>
              </a:rPr>
              <a:t>Somebody’s Watching Me (1984) – Rockwell (3:36)</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=7YvAYIJSSZY </a:t>
            </a:r>
          </a:p>
          <a:p>
            <a:pPr eaLnBrk="1" hangingPunct="1"/>
            <a:r>
              <a:rPr lang="en-US" dirty="0">
                <a:latin typeface="Arial" pitchFamily="-109" charset="0"/>
                <a:ea typeface="ＭＳ Ｐゴシック" pitchFamily="-109" charset="-128"/>
                <a:cs typeface="ＭＳ Ｐゴシック" pitchFamily="-109" charset="-128"/>
              </a:rPr>
              <a:t>Be the</a:t>
            </a:r>
            <a:r>
              <a:rPr lang="en-US" baseline="0" dirty="0">
                <a:latin typeface="Arial" pitchFamily="-109" charset="0"/>
                <a:ea typeface="ＭＳ Ｐゴシック" pitchFamily="-109" charset="-128"/>
                <a:cs typeface="ＭＳ Ｐゴシック" pitchFamily="-109" charset="-128"/>
              </a:rPr>
              <a:t> envy of all your classmates if you know the band and/or year: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pitchFamily="-109" charset="0"/>
                <a:ea typeface="ＭＳ Ｐゴシック" pitchFamily="-109" charset="-128"/>
                <a:cs typeface="ＭＳ Ｐゴシック" pitchFamily="-109" charset="-128"/>
              </a:rPr>
              <a:t>Rockwell (1984) Michael Jackson sings chorus and Jermaine Jackson on backing vocals.</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Incognito mode may seem like a safe way to protect your searches, but it is still connected to the Internet, which uses your ISP servers which are </a:t>
            </a:r>
            <a:r>
              <a:rPr lang="en-US"/>
              <a:t>monitored </a:t>
            </a:r>
            <a:endParaRPr lang="en-US" dirty="0"/>
          </a:p>
          <a:p>
            <a:pPr marL="171450" indent="-171450">
              <a:buFont typeface="Arial" panose="020B0604020202020204" pitchFamily="34" charset="0"/>
              <a:buChar char="•"/>
            </a:pPr>
            <a:r>
              <a:rPr lang="en-US" dirty="0"/>
              <a:t>Deleting your search history doesn’t negate the fact you visited the website. Your ISP still saves that search regardless as the law requires them to </a:t>
            </a:r>
          </a:p>
          <a:p>
            <a:pPr marL="171450" indent="-171450">
              <a:buFont typeface="Arial" panose="020B0604020202020204" pitchFamily="34" charset="0"/>
              <a:buChar char="•"/>
            </a:pPr>
            <a:r>
              <a:rPr lang="en-US" dirty="0"/>
              <a:t>While VPN encryption makes it extremely difficult for someone to see your searches, hacker spyware can compromise your VPN, allowing the hacker to see your search history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Pictures serve as visuals of the mentioned Incognito mode and VPN</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350317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1</a:t>
            </a:r>
            <a:r>
              <a:rPr lang="en-US" baseline="30000" dirty="0"/>
              <a:t>st</a:t>
            </a:r>
            <a:r>
              <a:rPr lang="en-US" dirty="0"/>
              <a:t> statistic shows how common reducing digital footprint is as a way to protect their searches on the internet</a:t>
            </a:r>
          </a:p>
          <a:p>
            <a:pPr marL="171450" indent="-171450">
              <a:buFont typeface="Arial" panose="020B0604020202020204" pitchFamily="34" charset="0"/>
              <a:buChar char="•"/>
            </a:pPr>
            <a:r>
              <a:rPr lang="en-US" dirty="0"/>
              <a:t>2</a:t>
            </a:r>
            <a:r>
              <a:rPr lang="en-US" baseline="30000" dirty="0"/>
              <a:t>nd</a:t>
            </a:r>
            <a:r>
              <a:rPr lang="en-US" dirty="0"/>
              <a:t> statistic shows how often the government requests user data, which includes search history</a:t>
            </a:r>
          </a:p>
          <a:p>
            <a:pPr marL="171450" indent="-171450">
              <a:buFont typeface="Arial" panose="020B0604020202020204" pitchFamily="34" charset="0"/>
              <a:buChar char="•"/>
            </a:pPr>
            <a:r>
              <a:rPr lang="en-US" dirty="0"/>
              <a:t>3</a:t>
            </a:r>
            <a:r>
              <a:rPr lang="en-US" baseline="30000" dirty="0"/>
              <a:t>rd</a:t>
            </a:r>
            <a:r>
              <a:rPr lang="en-US" dirty="0"/>
              <a:t> statistic shows the most common ways malware is sent, which includes spyware as spyware is a type of malware</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3286287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conclude, there your internet searches are not private, even if you use protections like incognito mode</a:t>
            </a:r>
          </a:p>
          <a:p>
            <a:pPr marL="171450" indent="-171450">
              <a:buFont typeface="Arial" panose="020B0604020202020204" pitchFamily="34" charset="0"/>
              <a:buChar char="•"/>
            </a:pPr>
            <a:r>
              <a:rPr lang="en-US" dirty="0"/>
              <a:t>There’s always someone who can see your searches like your ISP, or gain access to them like the government or hackers</a:t>
            </a:r>
          </a:p>
          <a:p>
            <a:pPr marL="171450" indent="-171450">
              <a:buFont typeface="Arial" panose="020B0604020202020204" pitchFamily="34" charset="0"/>
              <a:buChar char="•"/>
            </a:pPr>
            <a:r>
              <a:rPr lang="en-US" dirty="0"/>
              <a:t>There’s always a way around common protections with monitored servers or spyware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Visual is a funny representation of </a:t>
            </a:r>
            <a:r>
              <a:rPr lang="en-US"/>
              <a:t>someone actively </a:t>
            </a:r>
            <a:r>
              <a:rPr lang="en-US" dirty="0"/>
              <a:t>watching your internet search activity</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6102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394525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3500607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Does anyone lean towards the idea that the government should be able to utilize digital surveillance freely?</a:t>
            </a:r>
          </a:p>
          <a:p>
            <a:r>
              <a:rPr lang="en-US" sz="1800" b="0" i="0" u="none" strike="noStrike" dirty="0">
                <a:solidFill>
                  <a:srgbClr val="000000"/>
                </a:solidFill>
                <a:effectLst/>
                <a:latin typeface="Arial" panose="020B0604020202020204" pitchFamily="34" charset="0"/>
              </a:rPr>
              <a:t>Does anyone believe there should be more restrictions placed on the government’s surveillance tactics?</a:t>
            </a: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1734636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dirty="0"/>
              <a:t>So is digital surveillance appropriate?</a:t>
            </a:r>
          </a:p>
          <a:p>
            <a:pPr marL="628650" lvl="1" indent="-171450">
              <a:buFontTx/>
              <a:buChar char="-"/>
            </a:pPr>
            <a:r>
              <a:rPr lang="en-US" dirty="0"/>
              <a:t>Dependent on the situation</a:t>
            </a:r>
          </a:p>
          <a:p>
            <a:pPr marL="628650" lvl="1" indent="-171450">
              <a:buFontTx/>
              <a:buChar char="-"/>
            </a:pPr>
            <a:r>
              <a:rPr lang="en-US" dirty="0"/>
              <a:t>Severity</a:t>
            </a:r>
          </a:p>
          <a:p>
            <a:pPr marL="1085850" lvl="2" indent="-171450">
              <a:buFontTx/>
              <a:buChar char="-"/>
            </a:pPr>
            <a:r>
              <a:rPr lang="en-US" dirty="0"/>
              <a:t>Stealing a candy bar vs murder suspect</a:t>
            </a:r>
          </a:p>
          <a:p>
            <a:pPr marL="628650" lvl="1" indent="-171450">
              <a:buFontTx/>
              <a:buChar char="-"/>
            </a:pPr>
            <a:r>
              <a:rPr lang="en-US" dirty="0"/>
              <a:t>Invasive</a:t>
            </a:r>
          </a:p>
          <a:p>
            <a:pPr marL="1085850" lvl="2" indent="-171450">
              <a:buFontTx/>
              <a:buChar char="-"/>
            </a:pPr>
            <a:r>
              <a:rPr lang="en-US" dirty="0"/>
              <a:t>Just as law enforcement cannot enter a home without a warrant, they can’t use surveillance technology in the home</a:t>
            </a:r>
          </a:p>
          <a:p>
            <a:pPr marL="628650" lvl="1" indent="-171450">
              <a:buFontTx/>
              <a:buChar char="-"/>
            </a:pPr>
            <a:r>
              <a:rPr lang="en-US" dirty="0"/>
              <a:t>Involvement</a:t>
            </a:r>
          </a:p>
          <a:p>
            <a:pPr marL="1085850" lvl="2" indent="-171450">
              <a:buFontTx/>
              <a:buChar char="-"/>
            </a:pPr>
            <a:r>
              <a:rPr lang="en-US" dirty="0"/>
              <a:t>Is law enforcement surveilling coworkers and family</a:t>
            </a:r>
          </a:p>
          <a:p>
            <a:pPr marL="1085850" lvl="2" indent="-171450">
              <a:buFontTx/>
              <a:buChar char="-"/>
            </a:pPr>
            <a:r>
              <a:rPr lang="en-US" dirty="0"/>
              <a:t>Cannot infringe upon others rights related to suspect</a:t>
            </a:r>
          </a:p>
          <a:p>
            <a:pPr marL="628650" lvl="1" indent="-171450">
              <a:buFontTx/>
              <a:buChar char="-"/>
            </a:pPr>
            <a:r>
              <a:rPr lang="en-US" dirty="0"/>
              <a:t>More laws should be created to address the boundaries between protecting the liberties of individuals (like peaceful protests) while maximizing the potential for devices (if there are so many street cameras that they can’t all be monitored, it isn’t very helpful until after the crime has been committed; even in this case will take time and resources to search through all this footage)</a:t>
            </a:r>
          </a:p>
          <a:p>
            <a:pPr marL="628650" lvl="1" indent="-171450">
              <a:buFontTx/>
              <a:buChar char="-"/>
            </a:pPr>
            <a:r>
              <a:rPr lang="en-US" dirty="0"/>
              <a:t>No solution will appease everyone but as long as steps are being taken towards a better system, like with the acts outlined above, then this will create a healthy balance of privacy and security</a:t>
            </a: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324308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Updated statistics from 2022</a:t>
            </a:r>
          </a:p>
          <a:p>
            <a:pPr marL="171450" indent="-171450">
              <a:buFontTx/>
              <a:buChar char="-"/>
            </a:pPr>
            <a:r>
              <a:rPr lang="en-US" dirty="0"/>
              <a:t>1 camera for every 10 citizens</a:t>
            </a:r>
          </a:p>
          <a:p>
            <a:pPr marL="171450" indent="-171450">
              <a:buFontTx/>
              <a:buChar char="-"/>
            </a:pPr>
            <a:r>
              <a:rPr lang="en-US" dirty="0"/>
              <a:t>942,562 street surveillance cameras in London</a:t>
            </a:r>
          </a:p>
          <a:p>
            <a:pPr marL="171450" indent="-171450">
              <a:buFontTx/>
              <a:buChar char="-"/>
            </a:pPr>
            <a:r>
              <a:rPr lang="en-US" dirty="0"/>
              <a:t>Average person walking down the street will be captured on video 70 times</a:t>
            </a:r>
          </a:p>
          <a:p>
            <a:pPr marL="171450" indent="-171450">
              <a:buFontTx/>
              <a:buChar char="-"/>
            </a:pPr>
            <a:r>
              <a:rPr lang="en-US" dirty="0"/>
              <a:t>238.16% increase in the total number of street surveillance cameras in London over the past decade</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800" b="0" i="0" u="none" strike="noStrike" dirty="0">
                <a:solidFill>
                  <a:srgbClr val="000000"/>
                </a:solidFill>
                <a:effectLst/>
                <a:latin typeface="Arial" panose="020B0604020202020204" pitchFamily="34" charset="0"/>
              </a:rPr>
              <a:t>The graph on the right depicts the percentage difference in the cameras for each borough. While the borough of Camden has the greatest percentage decrease at 78.33%, the borough of Kensington Chelsea represents the largest percentage increase in cameras at 1294.83%.</a:t>
            </a:r>
          </a:p>
          <a:p>
            <a:pPr marL="171450" indent="-171450">
              <a:buFontTx/>
              <a:buChar char="-"/>
            </a:pPr>
            <a:r>
              <a:rPr lang="en-US" sz="1800" b="0" i="0" u="none" strike="noStrike" dirty="0">
                <a:solidFill>
                  <a:srgbClr val="000000"/>
                </a:solidFill>
                <a:effectLst/>
                <a:latin typeface="Arial" panose="020B0604020202020204" pitchFamily="34" charset="0"/>
              </a:rPr>
              <a:t>47% of general purpose law enforcement have purchased body cameras</a:t>
            </a:r>
          </a:p>
          <a:p>
            <a:pPr marL="171450" indent="-171450">
              <a:buFontTx/>
              <a:buChar char="-"/>
            </a:pPr>
            <a:r>
              <a:rPr lang="en-US" sz="1800" b="0" i="0" u="none" strike="noStrike" dirty="0">
                <a:solidFill>
                  <a:srgbClr val="000000"/>
                </a:solidFill>
                <a:effectLst/>
                <a:latin typeface="Arial" panose="020B0604020202020204" pitchFamily="34" charset="0"/>
              </a:rPr>
              <a:t>80% of large scale departments also possess this technology</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800" b="0" i="0" u="none" strike="noStrike" dirty="0">
                <a:solidFill>
                  <a:srgbClr val="000000"/>
                </a:solidFill>
                <a:effectLst/>
                <a:latin typeface="Arial" panose="020B0604020202020204" pitchFamily="34" charset="0"/>
              </a:rPr>
              <a:t>1105 drones populate law enforcement offices across the country (70% of drones used for public safety are owned by law enforcement.)</a:t>
            </a: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Officers will be more aware that their behavior is constantly being recorded</a:t>
            </a:r>
          </a:p>
          <a:p>
            <a:pPr marL="171450" indent="-171450">
              <a:buFontTx/>
              <a:buChar char="-"/>
            </a:pPr>
            <a:r>
              <a:rPr lang="en-US" dirty="0"/>
              <a:t>If duties are not fulfilled, the body cam footage can be used against them so there is a checks and balance system established</a:t>
            </a:r>
          </a:p>
          <a:p>
            <a:pPr marL="171450" indent="-171450">
              <a:buFontTx/>
              <a:buChar char="-"/>
            </a:pPr>
            <a:r>
              <a:rPr lang="en-US" dirty="0"/>
              <a:t>Digital surveillance offers a unique perspective that can be vital in the courtroom to come to a decision</a:t>
            </a:r>
          </a:p>
          <a:p>
            <a:pPr marL="171450" indent="-171450">
              <a:buFontTx/>
              <a:buChar char="-"/>
            </a:pPr>
            <a:r>
              <a:rPr lang="en-US" dirty="0"/>
              <a:t>If one technology fails or is manipulated, there are other technologies around to capture the events</a:t>
            </a:r>
          </a:p>
          <a:p>
            <a:pPr marL="628650" lvl="1" indent="-171450">
              <a:buFontTx/>
              <a:buChar char="-"/>
            </a:pPr>
            <a:r>
              <a:rPr lang="en-US" dirty="0"/>
              <a:t>In 2014, there was an incident in which police officers claimed that the suspect, Derrick Price, was resisting arrest</a:t>
            </a:r>
          </a:p>
          <a:p>
            <a:pPr marL="628650" lvl="1" indent="-171450">
              <a:buFontTx/>
              <a:buChar char="-"/>
            </a:pPr>
            <a:r>
              <a:rPr lang="en-US" dirty="0"/>
              <a:t>The body camera footage was manipulated to show select footage in favor of the officers</a:t>
            </a:r>
          </a:p>
          <a:p>
            <a:pPr marL="628650" lvl="1" indent="-171450">
              <a:buFontTx/>
              <a:buChar char="-"/>
            </a:pPr>
            <a:r>
              <a:rPr lang="en-US" dirty="0"/>
              <a:t>Nearby street cameras recorded the incident which revealed the officer’s misconduct and this evidence was used against them</a:t>
            </a:r>
          </a:p>
          <a:p>
            <a:pPr marL="0" lvl="0" indent="0">
              <a:buFontTx/>
              <a:buNone/>
            </a:pPr>
            <a:endParaRPr lang="en-US" dirty="0"/>
          </a:p>
          <a:p>
            <a:pPr marL="0" lvl="0" indent="0">
              <a:buFontTx/>
              <a:buNone/>
            </a:pPr>
            <a:endParaRPr lang="en-US"/>
          </a:p>
          <a:p>
            <a:pPr marL="0" lvl="0" indent="0">
              <a:buFontTx/>
              <a:buNone/>
            </a:pPr>
            <a:endParaRPr lang="en-US" dirty="0"/>
          </a:p>
          <a:p>
            <a:pPr marL="171450" lvl="0" indent="-171450">
              <a:buFontTx/>
              <a:buChar char="-"/>
            </a:pPr>
            <a:r>
              <a:rPr lang="en-US" dirty="0"/>
              <a:t>Search and rescue</a:t>
            </a:r>
          </a:p>
          <a:p>
            <a:pPr marL="628650" lvl="1" indent="-171450">
              <a:buFontTx/>
              <a:buChar char="-"/>
            </a:pPr>
            <a:r>
              <a:rPr lang="en-US" dirty="0"/>
              <a:t>Rescuers will be able to cover more ground in a smaller amount of time as drones can navigate all types of terrain</a:t>
            </a:r>
          </a:p>
          <a:p>
            <a:pPr marL="628650" lvl="1" indent="-171450">
              <a:buFontTx/>
              <a:buChar char="-"/>
            </a:pPr>
            <a:r>
              <a:rPr lang="en-US" dirty="0"/>
              <a:t>Uses fewer resources as the victim can be located sooner and a direct path is made</a:t>
            </a:r>
          </a:p>
          <a:p>
            <a:pPr marL="171450" lvl="0" indent="-171450">
              <a:buFontTx/>
              <a:buChar char="-"/>
            </a:pPr>
            <a:r>
              <a:rPr lang="en-US" dirty="0"/>
              <a:t>The graph on the right shows what types of criminal investigations street cameras were utilized in San Diego over the course of a year</a:t>
            </a:r>
          </a:p>
          <a:p>
            <a:pPr marL="628650" lvl="1" indent="-171450">
              <a:buFontTx/>
              <a:buChar char="-"/>
            </a:pPr>
            <a:r>
              <a:rPr lang="en-US" dirty="0"/>
              <a:t>There were 157 instances where footage was pulled</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2484238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Training data is not representative of the general population</a:t>
            </a:r>
          </a:p>
          <a:p>
            <a:pPr marL="628650" lvl="1" indent="-171450">
              <a:buFontTx/>
              <a:buChar char="-"/>
            </a:pPr>
            <a:r>
              <a:rPr lang="en-US" dirty="0"/>
              <a:t>After analyzing facial recognition software from Microsoft, Face++, and IBM, there was a distinct inconsistency in the misclassified data</a:t>
            </a:r>
          </a:p>
          <a:p>
            <a:pPr marL="628650" lvl="1" indent="-171450">
              <a:buFontTx/>
              <a:buChar char="-"/>
            </a:pPr>
            <a:r>
              <a:rPr lang="en-US" dirty="0"/>
              <a:t>Whereas women with darker skin tones were misclassified 20.8% to 34.7% of the time, men with lighter skin tones were misclassified 0% to 0.8% of the time</a:t>
            </a:r>
          </a:p>
          <a:p>
            <a:pPr marL="628650" lvl="1" indent="-171450">
              <a:buFontTx/>
              <a:buChar char="-"/>
            </a:pPr>
            <a:r>
              <a:rPr lang="en-US" dirty="0"/>
              <a:t>Additionally, a select few companies like Clearview AI control the largest amount of data so there is little diversity across software using this training data</a:t>
            </a:r>
          </a:p>
          <a:p>
            <a:pPr marL="1085850" lvl="2" indent="-171450">
              <a:buFontTx/>
              <a:buChar char="-"/>
            </a:pPr>
            <a:r>
              <a:rPr lang="en-US" dirty="0"/>
              <a:t>Putting into perspective how much larger Clearview is, the FBI has a database with 640 million photos while Clearview has 1 billion</a:t>
            </a:r>
          </a:p>
          <a:p>
            <a:pPr marL="628650" lvl="1" indent="-171450">
              <a:buFontTx/>
              <a:buChar char="-"/>
            </a:pPr>
            <a:r>
              <a:rPr lang="en-US" dirty="0"/>
              <a:t>Wrongful convictions</a:t>
            </a:r>
          </a:p>
          <a:p>
            <a:pPr marL="1085850" lvl="2" indent="-171450">
              <a:buFontTx/>
              <a:buChar char="-"/>
            </a:pPr>
            <a:r>
              <a:rPr lang="en-US" b="0" i="0" dirty="0" err="1">
                <a:solidFill>
                  <a:srgbClr val="363636"/>
                </a:solidFill>
                <a:effectLst/>
                <a:latin typeface="nyt-imperial"/>
              </a:rPr>
              <a:t>Nijeer</a:t>
            </a:r>
            <a:r>
              <a:rPr lang="en-US" b="0" i="0" dirty="0">
                <a:solidFill>
                  <a:srgbClr val="363636"/>
                </a:solidFill>
                <a:effectLst/>
                <a:latin typeface="nyt-imperial"/>
              </a:rPr>
              <a:t> Parks spent 10 days in jail and paid a $5000 fine after being misidentified using facial recognition software</a:t>
            </a:r>
            <a:endParaRPr lang="en-US" dirty="0"/>
          </a:p>
          <a:p>
            <a:pPr marL="171450" lvl="0" indent="-171450">
              <a:buFontTx/>
              <a:buChar char="-"/>
            </a:pPr>
            <a:r>
              <a:rPr lang="en-US" dirty="0"/>
              <a:t>Marginalized groups targeted</a:t>
            </a:r>
          </a:p>
          <a:p>
            <a:pPr marL="628650" lvl="1" indent="-171450">
              <a:buFontTx/>
              <a:buChar char="-"/>
            </a:pPr>
            <a:r>
              <a:rPr lang="en-US" dirty="0"/>
              <a:t>Geolocation apps are used to target illegal immigration which can lead to greater disparities if technology is focused on a specific population</a:t>
            </a:r>
          </a:p>
          <a:p>
            <a:pPr marL="628650" lvl="1" indent="-171450">
              <a:buFontTx/>
              <a:buChar char="-"/>
            </a:pPr>
            <a:r>
              <a:rPr lang="en-US" dirty="0"/>
              <a:t>Baltimore police used facial recognition software to identify individuals who were peacefully protesting for Freddie Gray and drones were released to observe protesters in the wake of George Floyd’s murder</a:t>
            </a:r>
          </a:p>
          <a:p>
            <a:pPr marL="171450" lvl="0" indent="-171450">
              <a:buFontTx/>
              <a:buChar char="-"/>
            </a:pPr>
            <a:r>
              <a:rPr lang="en-US" dirty="0"/>
              <a:t>Media distortion</a:t>
            </a:r>
          </a:p>
          <a:p>
            <a:pPr marL="628650" lvl="1" indent="-171450">
              <a:buFontTx/>
              <a:buChar char="-"/>
            </a:pPr>
            <a:r>
              <a:rPr lang="en-US" dirty="0"/>
              <a:t>When given to the press, news outlets can take specific clips to make their position seem more sound than it is</a:t>
            </a:r>
          </a:p>
          <a:p>
            <a:pPr marL="628650" lvl="1" indent="-171450">
              <a:buFontTx/>
              <a:buChar char="-"/>
            </a:pPr>
            <a:r>
              <a:rPr lang="en-US" dirty="0"/>
              <a:t>Reporters can ignore the other side of the story and therefore not educate their audience properly</a:t>
            </a:r>
          </a:p>
          <a:p>
            <a:pPr marL="628650" lvl="1" indent="-171450">
              <a:buFontTx/>
              <a:buChar char="-"/>
            </a:pPr>
            <a:r>
              <a:rPr lang="en-US" dirty="0"/>
              <a:t>This creates division</a:t>
            </a:r>
          </a:p>
          <a:p>
            <a:pPr marL="628650" lvl="1" indent="-171450">
              <a:buFontTx/>
              <a:buChar char="-"/>
            </a:pPr>
            <a:r>
              <a:rPr lang="en-US" dirty="0"/>
              <a:t>Police drones also have in the past prevented from media drones from capturing footage of the incident as it can be considered an ongoing investigation when police drones look over an area</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518324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Review before debate in case anyone unsure of something in reading.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TODO: Image source?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Look at ACM </a:t>
            </a:r>
            <a:r>
              <a:rPr lang="en-US" dirty="0" err="1">
                <a:latin typeface="Arial" charset="0"/>
                <a:ea typeface="ＭＳ Ｐゴシック" charset="-128"/>
                <a:cs typeface="ＭＳ Ｐゴシック" charset="-128"/>
              </a:rPr>
              <a:t>TechNews</a:t>
            </a:r>
            <a:r>
              <a:rPr lang="en-US" dirty="0">
                <a:latin typeface="Arial" charset="0"/>
                <a:ea typeface="ＭＳ Ｐゴシック" charset="-128"/>
                <a:cs typeface="ＭＳ Ｐゴシック" charset="-128"/>
              </a:rPr>
              <a:t> if time</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Actions are being taken to address the concerns of the public and lay the groundwork for future generations</a:t>
            </a:r>
          </a:p>
          <a:p>
            <a:pPr marL="171450" lvl="0" indent="-171450">
              <a:buFontTx/>
              <a:buChar char="-"/>
            </a:pPr>
            <a:r>
              <a:rPr lang="en-US" dirty="0"/>
              <a:t>Many of these rules have been established in the past couple years which coincides with the increased use in surveillance technology and pushed boundaries</a:t>
            </a:r>
          </a:p>
          <a:p>
            <a:pPr marL="171450" lvl="0" indent="-171450">
              <a:buFontTx/>
              <a:buChar char="-"/>
            </a:pPr>
            <a:r>
              <a:rPr lang="en-US" dirty="0"/>
              <a:t>Vermont implemented a statute so that protesters do not have to be intimidated by drone surveillance while exercising their rights</a:t>
            </a:r>
          </a:p>
          <a:p>
            <a:pPr marL="171450" lvl="0" indent="-171450">
              <a:buFontTx/>
              <a:buChar char="-"/>
            </a:pPr>
            <a:r>
              <a:rPr lang="en-US" dirty="0"/>
              <a:t>Long Lake Township v. Maxon established a rule that prevented law enforcement to record their property using a drone without a warrant</a:t>
            </a:r>
          </a:p>
          <a:p>
            <a:pPr marL="171450" lvl="0" indent="-171450">
              <a:buFontTx/>
              <a:buChar char="-"/>
            </a:pPr>
            <a:r>
              <a:rPr lang="en-US" dirty="0"/>
              <a:t>Facial recognition cannot be used in the cameras police officers use during their shifts</a:t>
            </a:r>
          </a:p>
          <a:p>
            <a:pPr marL="171450" lvl="0" indent="-171450">
              <a:buFontTx/>
              <a:buChar char="-"/>
            </a:pPr>
            <a:r>
              <a:rPr lang="en-US" dirty="0"/>
              <a:t>The final act prohibits activity such as using geolocation which could become discriminatory</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807138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Look at ACM </a:t>
            </a:r>
            <a:r>
              <a:rPr lang="en-US" dirty="0" err="1">
                <a:latin typeface="Arial" charset="0"/>
                <a:ea typeface="ＭＳ Ｐゴシック" charset="-128"/>
                <a:cs typeface="ＭＳ Ｐゴシック" charset="-128"/>
              </a:rPr>
              <a:t>TechNews</a:t>
            </a:r>
            <a:r>
              <a:rPr lang="en-US" dirty="0">
                <a:latin typeface="Arial" charset="0"/>
                <a:ea typeface="ＭＳ Ｐゴシック" charset="-128"/>
                <a:cs typeface="ＭＳ Ｐゴシック" charset="-128"/>
              </a:rPr>
              <a:t> if time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23</a:t>
            </a:fld>
            <a:endParaRPr lang="en-US" dirty="0"/>
          </a:p>
        </p:txBody>
      </p:sp>
    </p:spTree>
    <p:extLst>
      <p:ext uri="{BB962C8B-B14F-4D97-AF65-F5344CB8AC3E}">
        <p14:creationId xmlns:p14="http://schemas.microsoft.com/office/powerpoint/2010/main" val="540089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dirty="0"/>
              <a:t>“National ban on facial recognition surveillance for law enforcement”</a:t>
            </a:r>
            <a:r>
              <a:rPr lang="en-US" baseline="0" dirty="0"/>
              <a:t> Debate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If in class: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trike="noStrike" dirty="0"/>
              <a:t>Stand up when speaking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30 second limit (elect a timekeeper)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If Remote: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Add “(YES)” or “(NO)” to the end of your name in Zoom to show your side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Previous: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Should law require you to use an official ID for Internet access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National ID or Not</a:t>
            </a:r>
            <a:r>
              <a:rPr lang="en-US" baseline="0" dirty="0"/>
              <a:t> Debate</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3512373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if need to fill time.</a:t>
            </a:r>
          </a:p>
          <a:p>
            <a:endParaRPr lang="en-US" dirty="0"/>
          </a:p>
          <a:p>
            <a:pPr marL="228600" indent="-228600">
              <a:buAutoNum type="arabicPeriod"/>
            </a:pPr>
            <a:r>
              <a:rPr lang="en-US" dirty="0"/>
              <a:t>Information Collection</a:t>
            </a:r>
          </a:p>
          <a:p>
            <a:pPr marL="228600" indent="-228600">
              <a:buAutoNum type="arabicPeriod"/>
            </a:pPr>
            <a:r>
              <a:rPr lang="en-US" dirty="0"/>
              <a:t>Information Processing</a:t>
            </a:r>
          </a:p>
          <a:p>
            <a:pPr marL="228600" indent="-228600">
              <a:buAutoNum type="arabicPeriod"/>
            </a:pPr>
            <a:r>
              <a:rPr lang="en-US" dirty="0"/>
              <a:t>Information Dissemination</a:t>
            </a:r>
          </a:p>
          <a:p>
            <a:pPr marL="228600" indent="-228600">
              <a:buAutoNum type="arabicPeriod"/>
            </a:pPr>
            <a:r>
              <a:rPr lang="en-US" dirty="0"/>
              <a:t>Invasion</a:t>
            </a:r>
          </a:p>
        </p:txBody>
      </p:sp>
      <p:sp>
        <p:nvSpPr>
          <p:cNvPr id="4" name="Slide Number Placeholder 3"/>
          <p:cNvSpPr>
            <a:spLocks noGrp="1"/>
          </p:cNvSpPr>
          <p:nvPr>
            <p:ph type="sldNum" sz="quarter" idx="5"/>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690245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Movie group</a:t>
            </a:r>
            <a:r>
              <a:rPr lang="en-US" baseline="0" dirty="0"/>
              <a:t> project:</a:t>
            </a:r>
            <a:br>
              <a:rPr lang="en-US" baseline="0" dirty="0"/>
            </a:br>
            <a:r>
              <a:rPr lang="en-US" dirty="0"/>
              <a:t>List of computing technologies portrayed in movie on website</a:t>
            </a:r>
            <a:br>
              <a:rPr lang="en-US" dirty="0"/>
            </a:br>
            <a:r>
              <a:rPr lang="en-US" dirty="0"/>
              <a:t>Categorize computing technologies as existing, future, emerging, impossible or plausible with rationale</a:t>
            </a:r>
            <a:br>
              <a:rPr lang="en-US" dirty="0"/>
            </a:br>
            <a:r>
              <a:rPr lang="en-US" dirty="0"/>
              <a:t>Analyze movie for all topics covered to date</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746839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Start by introducing myself and mention my topic</a:t>
            </a:r>
          </a:p>
          <a:p>
            <a:pPr marL="171450" indent="-171450">
              <a:buFont typeface="Arial" panose="020B0604020202020204" pitchFamily="34" charset="0"/>
              <a:buChar char="•"/>
            </a:pPr>
            <a:r>
              <a:rPr lang="en-US" dirty="0"/>
              <a:t>And in this presentation, we’ll be talking about why there is no way to keep your internet searches private</a:t>
            </a:r>
          </a:p>
        </p:txBody>
      </p:sp>
      <p:sp>
        <p:nvSpPr>
          <p:cNvPr id="4" name="Slide Number Placeholder 3"/>
          <p:cNvSpPr>
            <a:spLocks noGrp="1"/>
          </p:cNvSpPr>
          <p:nvPr>
            <p:ph type="sldNum" sz="quarter" idx="5"/>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80522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ISPs  can see your searches because all your internet traffic has to go through their monitored servers</a:t>
            </a:r>
          </a:p>
          <a:p>
            <a:pPr marL="171450" indent="-171450">
              <a:buFont typeface="Arial" panose="020B0604020202020204" pitchFamily="34" charset="0"/>
              <a:buChar char="•"/>
            </a:pPr>
            <a:r>
              <a:rPr lang="en-US" dirty="0"/>
              <a:t>Nearly all websites use cookies, which are data packets designed to remember what you do on a website</a:t>
            </a:r>
          </a:p>
          <a:p>
            <a:pPr marL="171450" indent="-171450">
              <a:buFont typeface="Arial" panose="020B0604020202020204" pitchFamily="34" charset="0"/>
              <a:buChar char="•"/>
            </a:pPr>
            <a:r>
              <a:rPr lang="en-US" dirty="0"/>
              <a:t>The government requires ISPs to save all Internet searches, so the government can request your search history at any time if they suspect you of a crime</a:t>
            </a:r>
          </a:p>
          <a:p>
            <a:pPr marL="171450" indent="-171450">
              <a:buFont typeface="Arial" panose="020B0604020202020204" pitchFamily="34" charset="0"/>
              <a:buChar char="•"/>
            </a:pPr>
            <a:r>
              <a:rPr lang="en-US" dirty="0"/>
              <a:t>The government also has many encryption backdoors built into internet communications, which can be used to see your searches</a:t>
            </a:r>
          </a:p>
          <a:p>
            <a:pPr marL="171450" indent="-171450">
              <a:buFont typeface="Arial" panose="020B0604020202020204" pitchFamily="34" charset="0"/>
              <a:buChar char="•"/>
            </a:pPr>
            <a:r>
              <a:rPr lang="en-US" dirty="0"/>
              <a:t>Hackers lure you to download spyware which can be used to see your search history and more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Picture shows someone who can see your search history, in this case it’s a hacker.</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80102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2023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2023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2023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2023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2023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2023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7YvAYIJSSZ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comparitech.com/antivirus/malware-statistics-" TargetMode="External"/><Relationship Id="rId7" Type="http://schemas.openxmlformats.org/officeDocument/2006/relationships/hyperlink" Target="https://nsa.gov1.info/surveillanc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pewresearch.org/internet/2013/09/05/anonymity-privacy-and-security-online/" TargetMode="External"/><Relationship Id="rId5" Type="http://schemas.openxmlformats.org/officeDocument/2006/relationships/hyperlink" Target="https://citeseerx.ist.psu.edu/document?repid=rep1&amp;type=pdf&amp;doi=" TargetMode="External"/><Relationship Id="rId4" Type="http://schemas.openxmlformats.org/officeDocument/2006/relationships/hyperlink" Target="https://earthweb.com/internet-privacy-statistic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thefourthrevolution.org/wordpress/archives/5933?doing_wp_cron=1680886018.0463650226593017578125"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cybertechaccord.org/basic-cyber-hygiene-the-benefits-of-using-a-virtual-private-network-vpn/" TargetMode="External"/><Relationship Id="rId5" Type="http://schemas.openxmlformats.org/officeDocument/2006/relationships/hyperlink" Target="https://www.thrillist.com/tech/nation/what-is-incognito-mode-private-browsing" TargetMode="External"/><Relationship Id="rId4" Type="http://schemas.openxmlformats.org/officeDocument/2006/relationships/hyperlink" Target="https://switchvpn.net/blog/can-wifi-provider-see-your-browsing-history/"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7</a:t>
            </a:r>
            <a:br>
              <a:rPr lang="en-US" dirty="0"/>
            </a:br>
            <a:r>
              <a:rPr lang="en-US" dirty="0"/>
              <a:t>Privacy and Government</a:t>
            </a:r>
          </a:p>
        </p:txBody>
      </p:sp>
      <p:grpSp>
        <p:nvGrpSpPr>
          <p:cNvPr id="7" name="Group 6">
            <a:extLst>
              <a:ext uri="{FF2B5EF4-FFF2-40B4-BE49-F238E27FC236}">
                <a16:creationId xmlns:a16="http://schemas.microsoft.com/office/drawing/2014/main" id="{0D5C35B0-BA60-649D-490B-8CBA0C7282C9}"/>
              </a:ext>
            </a:extLst>
          </p:cNvPr>
          <p:cNvGrpSpPr/>
          <p:nvPr/>
        </p:nvGrpSpPr>
        <p:grpSpPr>
          <a:xfrm>
            <a:off x="4136293" y="4653932"/>
            <a:ext cx="871414" cy="457200"/>
            <a:chOff x="4220972" y="4653932"/>
            <a:chExt cx="871414" cy="457200"/>
          </a:xfrm>
        </p:grpSpPr>
        <p:sp>
          <p:nvSpPr>
            <p:cNvPr id="4" name="Action Button: Movie 3">
              <a:hlinkClick r:id="rId3" highlightClick="1"/>
              <a:extLst>
                <a:ext uri="{FF2B5EF4-FFF2-40B4-BE49-F238E27FC236}">
                  <a16:creationId xmlns:a16="http://schemas.microsoft.com/office/drawing/2014/main" id="{14EF8487-DCF6-464B-A0B5-D7DE34729E0E}"/>
                </a:ext>
              </a:extLst>
            </p:cNvPr>
            <p:cNvSpPr/>
            <p:nvPr/>
          </p:nvSpPr>
          <p:spPr>
            <a:xfrm>
              <a:off x="4220972" y="4721589"/>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6" name="Picture 5">
              <a:hlinkClick r:id="rId3"/>
              <a:extLst>
                <a:ext uri="{FF2B5EF4-FFF2-40B4-BE49-F238E27FC236}">
                  <a16:creationId xmlns:a16="http://schemas.microsoft.com/office/drawing/2014/main" id="{955B9481-D618-8D02-887B-E2DE747C22D9}"/>
                </a:ext>
              </a:extLst>
            </p:cNvPr>
            <p:cNvPicPr>
              <a:picLocks noChangeAspect="1"/>
            </p:cNvPicPr>
            <p:nvPr/>
          </p:nvPicPr>
          <p:blipFill>
            <a:blip r:embed="rId4"/>
            <a:stretch>
              <a:fillRect/>
            </a:stretch>
          </p:blipFill>
          <p:spPr>
            <a:xfrm>
              <a:off x="4616898" y="4653932"/>
              <a:ext cx="475488" cy="457200"/>
            </a:xfrm>
            <a:prstGeom prst="rect">
              <a:avLst/>
            </a:prstGeom>
          </p:spPr>
        </p:pic>
      </p:gr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common protections</a:t>
            </a:r>
          </a:p>
        </p:txBody>
      </p:sp>
      <p:sp>
        <p:nvSpPr>
          <p:cNvPr id="3" name="Content Placeholder 2"/>
          <p:cNvSpPr>
            <a:spLocks noGrp="1"/>
          </p:cNvSpPr>
          <p:nvPr>
            <p:ph sz="half" idx="1"/>
          </p:nvPr>
        </p:nvSpPr>
        <p:spPr/>
        <p:txBody>
          <a:bodyPr/>
          <a:lstStyle/>
          <a:p>
            <a:r>
              <a:rPr lang="en-US" dirty="0"/>
              <a:t>Incognito mode – still need ISP servers to function [2]</a:t>
            </a:r>
          </a:p>
          <a:p>
            <a:endParaRPr lang="en-US" dirty="0"/>
          </a:p>
          <a:p>
            <a:r>
              <a:rPr lang="en-US" dirty="0"/>
              <a:t>Deleting search history – ISP still has record of what you searched</a:t>
            </a:r>
          </a:p>
          <a:p>
            <a:endParaRPr lang="en-US" dirty="0"/>
          </a:p>
          <a:p>
            <a:r>
              <a:rPr lang="en-US" dirty="0"/>
              <a:t>VPN – Hacker spyware [4]</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Samson Hodges</a:t>
            </a:r>
            <a:endParaRPr lang="en-US" sz="1400" dirty="0">
              <a:solidFill>
                <a:schemeClr val="tx1"/>
              </a:solidFill>
              <a:latin typeface="+mj-lt"/>
            </a:endParaRPr>
          </a:p>
        </p:txBody>
      </p:sp>
      <p:pic>
        <p:nvPicPr>
          <p:cNvPr id="2050" name="Picture 2" descr="What are the risks of browsing in Incognito mode?">
            <a:extLst>
              <a:ext uri="{FF2B5EF4-FFF2-40B4-BE49-F238E27FC236}">
                <a16:creationId xmlns:a16="http://schemas.microsoft.com/office/drawing/2014/main" id="{ED02939F-61AB-45FB-A665-D28291ECA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3605" y="1336784"/>
            <a:ext cx="2815389" cy="15836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7156F1E-0D8D-D8E0-D8AE-9D0F302E3CF8}"/>
              </a:ext>
            </a:extLst>
          </p:cNvPr>
          <p:cNvPicPr>
            <a:picLocks noChangeAspect="1"/>
          </p:cNvPicPr>
          <p:nvPr/>
        </p:nvPicPr>
        <p:blipFill>
          <a:blip r:embed="rId4"/>
          <a:stretch>
            <a:fillRect/>
          </a:stretch>
        </p:blipFill>
        <p:spPr>
          <a:xfrm>
            <a:off x="5183605" y="2904675"/>
            <a:ext cx="2815390" cy="1800676"/>
          </a:xfrm>
          <a:prstGeom prst="rect">
            <a:avLst/>
          </a:prstGeom>
        </p:spPr>
      </p:pic>
    </p:spTree>
    <p:extLst>
      <p:ext uri="{BB962C8B-B14F-4D97-AF65-F5344CB8AC3E}">
        <p14:creationId xmlns:p14="http://schemas.microsoft.com/office/powerpoint/2010/main" val="1049146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privacy statistics</a:t>
            </a:r>
          </a:p>
        </p:txBody>
      </p:sp>
      <p:sp>
        <p:nvSpPr>
          <p:cNvPr id="3" name="Content Placeholder 2"/>
          <p:cNvSpPr>
            <a:spLocks noGrp="1"/>
          </p:cNvSpPr>
          <p:nvPr>
            <p:ph sz="half" idx="1"/>
          </p:nvPr>
        </p:nvSpPr>
        <p:spPr>
          <a:xfrm>
            <a:off x="685800" y="1352551"/>
            <a:ext cx="7772400" cy="3352800"/>
          </a:xfrm>
        </p:spPr>
        <p:txBody>
          <a:bodyPr>
            <a:normAutofit fontScale="92500" lnSpcReduction="20000"/>
          </a:bodyPr>
          <a:lstStyle/>
          <a:p>
            <a:pPr algn="l"/>
            <a:r>
              <a:rPr lang="en-US" sz="3200" b="0" i="0" dirty="0">
                <a:effectLst/>
                <a:latin typeface="Inter"/>
              </a:rPr>
              <a:t>86% US internet users tried delete their digital footprint [5]</a:t>
            </a:r>
          </a:p>
          <a:p>
            <a:pPr algn="l"/>
            <a:endParaRPr lang="en-US" sz="3200" b="0" i="0" dirty="0">
              <a:effectLst/>
              <a:latin typeface="Inter"/>
            </a:endParaRPr>
          </a:p>
          <a:p>
            <a:pPr algn="l"/>
            <a:r>
              <a:rPr lang="en-US" sz="3200" b="0" i="0" dirty="0">
                <a:effectLst/>
                <a:latin typeface="Inter"/>
              </a:rPr>
              <a:t>40,000 requests for user data from law enforcement [3]</a:t>
            </a:r>
          </a:p>
          <a:p>
            <a:pPr marL="0" indent="0" algn="l">
              <a:buNone/>
            </a:pPr>
            <a:endParaRPr lang="en-US" sz="3200" dirty="0">
              <a:latin typeface="Inter"/>
            </a:endParaRPr>
          </a:p>
          <a:p>
            <a:r>
              <a:rPr lang="en-US" sz="3200" i="0" dirty="0">
                <a:effectLst/>
                <a:latin typeface="Inter"/>
              </a:rPr>
              <a:t>60% malware attacks sent using encrypted traffic [2]</a:t>
            </a:r>
          </a:p>
          <a:p>
            <a:pPr algn="l"/>
            <a:endParaRPr lang="en-US" b="0" i="0" dirty="0">
              <a:effectLst/>
              <a:latin typeface="Inter"/>
            </a:endParaRP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Samson Hodges</a:t>
            </a:r>
            <a:endParaRPr lang="en-US" sz="1400" dirty="0">
              <a:solidFill>
                <a:schemeClr val="tx1"/>
              </a:solidFill>
              <a:latin typeface="+mj-lt"/>
            </a:endParaRPr>
          </a:p>
        </p:txBody>
      </p:sp>
      <p:sp>
        <p:nvSpPr>
          <p:cNvPr id="11" name="Content Placeholder 10">
            <a:extLst>
              <a:ext uri="{FF2B5EF4-FFF2-40B4-BE49-F238E27FC236}">
                <a16:creationId xmlns:a16="http://schemas.microsoft.com/office/drawing/2014/main" id="{3C512797-2B56-2694-376B-B426623B041E}"/>
              </a:ext>
            </a:extLst>
          </p:cNvPr>
          <p:cNvSpPr>
            <a:spLocks noGrp="1"/>
          </p:cNvSpPr>
          <p:nvPr>
            <p:ph sz="half" idx="2"/>
          </p:nvPr>
        </p:nvSpPr>
        <p:spPr/>
        <p:txBody>
          <a:bodyPr>
            <a:normAutofit fontScale="92500" lnSpcReduction="20000"/>
          </a:bodyPr>
          <a:lstStyle/>
          <a:p>
            <a:endParaRPr lang="en-US" dirty="0"/>
          </a:p>
        </p:txBody>
      </p:sp>
    </p:spTree>
    <p:extLst>
      <p:ext uri="{BB962C8B-B14F-4D97-AF65-F5344CB8AC3E}">
        <p14:creationId xmlns:p14="http://schemas.microsoft.com/office/powerpoint/2010/main" val="3977168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p:txBody>
          <a:bodyPr>
            <a:normAutofit lnSpcReduction="10000"/>
          </a:bodyPr>
          <a:lstStyle/>
          <a:p>
            <a:r>
              <a:rPr lang="en-US" dirty="0"/>
              <a:t>Your “private” searches are not private!</a:t>
            </a:r>
          </a:p>
          <a:p>
            <a:endParaRPr lang="en-US" dirty="0"/>
          </a:p>
          <a:p>
            <a:r>
              <a:rPr lang="en-US" dirty="0"/>
              <a:t>Private searches are always vulnerable</a:t>
            </a:r>
          </a:p>
          <a:p>
            <a:endParaRPr lang="en-US" dirty="0"/>
          </a:p>
          <a:p>
            <a:r>
              <a:rPr lang="en-US" dirty="0"/>
              <a:t>Big brother is always watching</a:t>
            </a:r>
          </a:p>
          <a:p>
            <a:endParaRPr lang="en-US" dirty="0"/>
          </a:p>
          <a:p>
            <a:r>
              <a:rPr lang="en-US" dirty="0"/>
              <a:t>There is a way around common protections</a:t>
            </a:r>
          </a:p>
          <a:p>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Samson Hodges</a:t>
            </a:r>
            <a:endParaRPr lang="en-US" sz="1400" dirty="0">
              <a:solidFill>
                <a:schemeClr val="tx1"/>
              </a:solidFill>
              <a:latin typeface="+mj-lt"/>
            </a:endParaRPr>
          </a:p>
        </p:txBody>
      </p:sp>
      <p:pic>
        <p:nvPicPr>
          <p:cNvPr id="3074" name="Picture 2" descr="Big Brother added you on Facebook” – Explaining the Investigatory Powers  Bill | RBNC">
            <a:extLst>
              <a:ext uri="{FF2B5EF4-FFF2-40B4-BE49-F238E27FC236}">
                <a16:creationId xmlns:a16="http://schemas.microsoft.com/office/drawing/2014/main" id="{320A8E9E-892D-2C3A-E0AF-E3C5912481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51978"/>
            <a:ext cx="4084661" cy="2293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068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62500" lnSpcReduction="20000"/>
          </a:bodyPr>
          <a:lstStyle/>
          <a:p>
            <a:r>
              <a:rPr lang="en-US" dirty="0">
                <a:effectLst/>
              </a:rPr>
              <a:t>[1]  Cook, P. (2004, July 1). </a:t>
            </a:r>
            <a:r>
              <a:rPr lang="en-US" i="1" dirty="0">
                <a:effectLst/>
              </a:rPr>
              <a:t>What are your web data good for - time for a rethink on web analytics 	standards - journal of direct, data and digital marketing practice</a:t>
            </a:r>
            <a:r>
              <a:rPr lang="en-US" dirty="0">
                <a:effectLst/>
              </a:rPr>
              <a:t>. SpringerLink. Retrieved April 	2, 2023, from https://link.springer.com/article/10.1057/palgrave.im.4340268 </a:t>
            </a:r>
          </a:p>
          <a:p>
            <a:r>
              <a:rPr lang="en-US" dirty="0">
                <a:effectLst/>
              </a:rPr>
              <a:t>[2]  Cook, S. (2023, March 21). </a:t>
            </a:r>
            <a:r>
              <a:rPr lang="en-US" i="1" dirty="0">
                <a:effectLst/>
              </a:rPr>
              <a:t>Malware statistics in 2023: Frequency, impact, cost &amp; more</a:t>
            </a:r>
            <a:r>
              <a:rPr lang="en-US" dirty="0">
                <a:effectLst/>
              </a:rPr>
              <a:t>. </a:t>
            </a:r>
            <a:r>
              <a:rPr lang="en-US" dirty="0" err="1">
                <a:effectLst/>
              </a:rPr>
              <a:t>Comparitech</a:t>
            </a:r>
            <a:r>
              <a:rPr lang="en-US" dirty="0">
                <a:effectLst/>
              </a:rPr>
              <a:t>. 	Retrieved April 4, 2023, from </a:t>
            </a:r>
            <a:r>
              <a:rPr lang="en-US" dirty="0">
                <a:effectLst/>
                <a:hlinkClick r:id="rId3"/>
              </a:rPr>
              <a:t>https://www.comparitech.com/antivirus/malware-statistics</a:t>
            </a:r>
            <a:r>
              <a:rPr lang="en-US" dirty="0">
                <a:effectLst/>
                <a:hlinkClick r:id="rId3"/>
              </a:rPr>
              <a:t>-</a:t>
            </a:r>
            <a:r>
              <a:rPr lang="en-US" dirty="0">
                <a:effectLst/>
              </a:rPr>
              <a:t>	facts/ </a:t>
            </a:r>
          </a:p>
          <a:p>
            <a:r>
              <a:rPr lang="en-US" dirty="0">
                <a:effectLst/>
              </a:rPr>
              <a:t>[3]  Cooke, T. (2023, March 21). </a:t>
            </a:r>
            <a:r>
              <a:rPr lang="en-US" i="1" dirty="0">
                <a:effectLst/>
              </a:rPr>
              <a:t>Internet privacy statistics 2023: Is your online data safe?</a:t>
            </a:r>
            <a:r>
              <a:rPr lang="en-US" dirty="0">
                <a:effectLst/>
              </a:rPr>
              <a:t> </a:t>
            </a:r>
            <a:r>
              <a:rPr lang="en-US" dirty="0" err="1">
                <a:effectLst/>
              </a:rPr>
              <a:t>EarthWeb</a:t>
            </a:r>
            <a:r>
              <a:rPr lang="en-US" dirty="0">
                <a:effectLst/>
              </a:rPr>
              <a:t>. 	Retrieved April 4, 2023, from </a:t>
            </a:r>
            <a:r>
              <a:rPr lang="en-US" dirty="0">
                <a:effectLst/>
                <a:hlinkClick r:id="rId4"/>
              </a:rPr>
              <a:t>https://earthweb.com/internet-privacy-statistics/</a:t>
            </a:r>
            <a:r>
              <a:rPr lang="en-US" dirty="0">
                <a:effectLst/>
              </a:rPr>
              <a:t>  </a:t>
            </a:r>
          </a:p>
          <a:p>
            <a:r>
              <a:rPr lang="en-US" dirty="0">
                <a:effectLst/>
              </a:rPr>
              <a:t>[4]  </a:t>
            </a:r>
            <a:r>
              <a:rPr lang="en-US" dirty="0" err="1">
                <a:effectLst/>
              </a:rPr>
              <a:t>Jonasson</a:t>
            </a:r>
            <a:r>
              <a:rPr lang="en-US" dirty="0">
                <a:effectLst/>
              </a:rPr>
              <a:t>, D., &amp; </a:t>
            </a:r>
            <a:r>
              <a:rPr lang="en-US" dirty="0" err="1">
                <a:effectLst/>
              </a:rPr>
              <a:t>Sigholm</a:t>
            </a:r>
            <a:r>
              <a:rPr lang="en-US" dirty="0">
                <a:effectLst/>
              </a:rPr>
              <a:t>, J. (n.d.). </a:t>
            </a:r>
            <a:r>
              <a:rPr lang="en-US" i="1" dirty="0">
                <a:effectLst/>
              </a:rPr>
              <a:t>What is Spyware?</a:t>
            </a:r>
            <a:r>
              <a:rPr lang="en-US" dirty="0">
                <a:effectLst/>
              </a:rPr>
              <a:t> </a:t>
            </a:r>
            <a:r>
              <a:rPr lang="en-US" dirty="0" err="1">
                <a:effectLst/>
              </a:rPr>
              <a:t>project.div</a:t>
            </a:r>
            <a:r>
              <a:rPr lang="en-US" dirty="0">
                <a:effectLst/>
              </a:rPr>
              <a:t>. Retrieved April 2, 2023, from 	</a:t>
            </a:r>
            <a:r>
              <a:rPr lang="en-US" dirty="0">
                <a:effectLst/>
                <a:hlinkClick r:id="rId5"/>
              </a:rPr>
              <a:t>https://citeseerx.ist.psu.edu/document?repid=rep1&amp;type=pdf&amp;doi=</a:t>
            </a:r>
            <a:r>
              <a:rPr lang="en-US" dirty="0">
                <a:effectLst/>
              </a:rPr>
              <a:t>  </a:t>
            </a:r>
          </a:p>
          <a:p>
            <a:r>
              <a:rPr lang="en-US" dirty="0">
                <a:effectLst/>
              </a:rPr>
              <a:t>[5]  Rainie, L. (2020, August 17). </a:t>
            </a:r>
            <a:r>
              <a:rPr lang="en-US" i="1" dirty="0">
                <a:effectLst/>
              </a:rPr>
              <a:t>Anonymity, privacy, and security online</a:t>
            </a:r>
            <a:r>
              <a:rPr lang="en-US" dirty="0">
                <a:effectLst/>
              </a:rPr>
              <a:t>. Pew Research Center: Internet, 	Science &amp; Tech. Retrieved April 2, 2023, from </a:t>
            </a:r>
          </a:p>
          <a:p>
            <a:pPr marL="205768" lvl="1" indent="0">
              <a:buNone/>
            </a:pPr>
            <a:r>
              <a:rPr lang="en-US" dirty="0">
                <a:effectLst/>
              </a:rPr>
              <a:t>	</a:t>
            </a:r>
            <a:r>
              <a:rPr lang="en-US" dirty="0">
                <a:effectLst/>
                <a:hlinkClick r:id="rId6"/>
              </a:rPr>
              <a:t>https://www.pewresearch.org/internet/2013/09/05/anonymity-privacy-and-security-online/</a:t>
            </a:r>
            <a:r>
              <a:rPr lang="en-US" dirty="0">
                <a:effectLst/>
              </a:rPr>
              <a:t> </a:t>
            </a:r>
          </a:p>
          <a:p>
            <a:r>
              <a:rPr lang="en-US" dirty="0">
                <a:effectLst/>
              </a:rPr>
              <a:t>[6]  </a:t>
            </a:r>
            <a:r>
              <a:rPr lang="en-US" i="1" dirty="0">
                <a:effectLst/>
              </a:rPr>
              <a:t>Surveillance Techniques: How Your Data Becomes Our Data</a:t>
            </a:r>
            <a:r>
              <a:rPr lang="en-US" dirty="0">
                <a:effectLst/>
              </a:rPr>
              <a:t>. Domestic Surveillance Techniques - Our 	Data Collection Program. (n.d.). Retrieved April 2, 2023, from 	</a:t>
            </a:r>
            <a:r>
              <a:rPr lang="en-US" dirty="0">
                <a:effectLst/>
                <a:hlinkClick r:id="rId7"/>
              </a:rPr>
              <a:t>https://nsa.gov1.info/surveillance/</a:t>
            </a:r>
            <a:r>
              <a:rPr lang="en-US" dirty="0">
                <a:effectLst/>
              </a:rPr>
              <a:t>  </a:t>
            </a:r>
          </a:p>
          <a:p>
            <a:pPr marL="0" indent="0">
              <a:buNone/>
            </a:pPr>
            <a:endParaRPr lang="en-US" dirty="0"/>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Samson Hodges</a:t>
            </a:r>
          </a:p>
        </p:txBody>
      </p:sp>
    </p:spTree>
    <p:extLst>
      <p:ext uri="{BB962C8B-B14F-4D97-AF65-F5344CB8AC3E}">
        <p14:creationId xmlns:p14="http://schemas.microsoft.com/office/powerpoint/2010/main" val="3995525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a:bodyPr>
          <a:lstStyle/>
          <a:p>
            <a:pPr marL="0" indent="0">
              <a:lnSpc>
                <a:spcPct val="100000"/>
              </a:lnSpc>
              <a:spcBef>
                <a:spcPts val="0"/>
              </a:spcBef>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[7]  Averous, J. (2018). Internet Privacy Cartoon. In </a:t>
            </a: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The Fourth Revolution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205768" lvl="1" indent="0">
              <a:lnSpc>
                <a:spcPct val="100000"/>
              </a:lnSpc>
              <a:spcBef>
                <a:spcPts val="0"/>
              </a:spcBef>
              <a:buNone/>
            </a:pPr>
            <a:r>
              <a:rPr lang="en-US" sz="1100"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https://thefourthrevolution.org/wordpress/archives/5933?doing_wp_cron=1680886018.0463650226593017578125</a:t>
            </a:r>
            <a:endParaRPr lang="en-US" sz="1100"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indent="-457200">
              <a:lnSpc>
                <a:spcPct val="100000"/>
              </a:lnSpc>
              <a:spcBef>
                <a:spcPts val="0"/>
              </a:spcBef>
              <a:spcAft>
                <a:spcPts val="0"/>
              </a:spcAft>
            </a:pP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0000"/>
              </a:lnSpc>
              <a:spcBef>
                <a:spcPts val="0"/>
              </a:spcBef>
              <a:spcAft>
                <a:spcPts val="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[8]  Can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WiFi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Provider See Your Browsing History. (2020). In </a:t>
            </a:r>
            <a:r>
              <a:rPr lang="en-US" sz="1400" i="1" dirty="0" err="1">
                <a:effectLst/>
                <a:latin typeface="Times New Roman" panose="02020603050405020304" pitchFamily="18" charset="0"/>
                <a:ea typeface="Times New Roman" panose="02020603050405020304" pitchFamily="18" charset="0"/>
                <a:cs typeface="Times New Roman" panose="02020603050405020304" pitchFamily="18" charset="0"/>
              </a:rPr>
              <a:t>SwitchVPN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205768" lvl="1" indent="0">
              <a:lnSpc>
                <a:spcPct val="100000"/>
              </a:lnSpc>
              <a:spcBef>
                <a:spcPts val="0"/>
              </a:spcBef>
              <a:buNone/>
            </a:pPr>
            <a:r>
              <a:rPr lang="en-US" sz="1100"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https://switchvpn.net/blog/can-wifi-provider-see-your-browsing-history/</a:t>
            </a:r>
            <a:endParaRPr lang="en-US" sz="1100"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0000"/>
              </a:lnSpc>
              <a:spcBef>
                <a:spcPts val="0"/>
              </a:spcBef>
              <a:spcAft>
                <a:spcPts val="0"/>
              </a:spcAft>
              <a:buNone/>
            </a:pP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[9]  Google. (2016). Incognito Mode Symbol. In </a:t>
            </a:r>
            <a:r>
              <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rPr>
              <a:t>Thrillist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205768" lvl="1" indent="0">
              <a:lnSpc>
                <a:spcPct val="100000"/>
              </a:lnSpc>
              <a:spcBef>
                <a:spcPts val="0"/>
              </a:spcBef>
              <a:buNone/>
            </a:pPr>
            <a:r>
              <a:rPr lang="en-US" sz="1100"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https://www.thrillist.com/tech/nation/what-is-incognito-mode-private-browsing</a:t>
            </a:r>
            <a:endParaRPr lang="en-US" sz="1100"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0000"/>
              </a:lnSpc>
              <a:spcBef>
                <a:spcPts val="0"/>
              </a:spcBef>
              <a:spcAft>
                <a:spcPts val="0"/>
              </a:spcAft>
              <a:buNone/>
            </a:pP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0000"/>
              </a:lnSpc>
              <a:spcBef>
                <a:spcPts val="0"/>
              </a:spcBef>
              <a:spcAft>
                <a:spcPts val="0"/>
              </a:spcAft>
              <a:buNone/>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[10]  VPN Symbol. (2020). In </a:t>
            </a:r>
            <a:r>
              <a:rPr lang="en-US" sz="1400" i="1" dirty="0" err="1">
                <a:effectLst/>
                <a:latin typeface="Times New Roman" panose="02020603050405020304" pitchFamily="18" charset="0"/>
                <a:ea typeface="Times New Roman" panose="02020603050405020304" pitchFamily="18" charset="0"/>
                <a:cs typeface="Times New Roman" panose="02020603050405020304" pitchFamily="18" charset="0"/>
              </a:rPr>
              <a:t>CyberTechAccord</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205768" lvl="1" indent="0">
              <a:lnSpc>
                <a:spcPct val="100000"/>
              </a:lnSpc>
              <a:spcBef>
                <a:spcPts val="0"/>
              </a:spcBef>
              <a:buNone/>
            </a:pPr>
            <a:r>
              <a:rPr lang="en-US" sz="1100"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https://cybertechaccord.org/basic-cyber-hygiene-the-benefits-of-using-a-virtual-private-network-vpn/</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Samson Hodges</a:t>
            </a:r>
          </a:p>
        </p:txBody>
      </p:sp>
    </p:spTree>
    <p:extLst>
      <p:ext uri="{BB962C8B-B14F-4D97-AF65-F5344CB8AC3E}">
        <p14:creationId xmlns:p14="http://schemas.microsoft.com/office/powerpoint/2010/main" val="3402019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Appropriate Digital Surveillance</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Julie Vieira</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2023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63274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digital surveillance appropriate?</a:t>
            </a:r>
          </a:p>
        </p:txBody>
      </p:sp>
      <p:sp>
        <p:nvSpPr>
          <p:cNvPr id="3" name="Content Placeholder 2"/>
          <p:cNvSpPr>
            <a:spLocks noGrp="1"/>
          </p:cNvSpPr>
          <p:nvPr>
            <p:ph sz="half" idx="1"/>
          </p:nvPr>
        </p:nvSpPr>
        <p:spPr>
          <a:xfrm>
            <a:off x="685800" y="1352551"/>
            <a:ext cx="7734128" cy="3352800"/>
          </a:xfrm>
        </p:spPr>
        <p:txBody>
          <a:bodyPr>
            <a:normAutofit/>
          </a:bodyPr>
          <a:lstStyle/>
          <a:p>
            <a:r>
              <a:rPr lang="en-US" sz="2000" dirty="0"/>
              <a:t>Each situation is unique</a:t>
            </a:r>
          </a:p>
          <a:p>
            <a:pPr lvl="1"/>
            <a:r>
              <a:rPr lang="en-US" sz="1700" dirty="0"/>
              <a:t>Consider the severity of the situation</a:t>
            </a:r>
          </a:p>
          <a:p>
            <a:pPr lvl="1"/>
            <a:r>
              <a:rPr lang="en-US" sz="1700" dirty="0"/>
              <a:t>How invasive is the technology?</a:t>
            </a:r>
          </a:p>
          <a:p>
            <a:pPr lvl="1"/>
            <a:r>
              <a:rPr lang="en-US" sz="1700" dirty="0"/>
              <a:t>Who is involved?</a:t>
            </a:r>
          </a:p>
          <a:p>
            <a:r>
              <a:rPr lang="en-US" sz="2000" dirty="0"/>
              <a:t>Legislative action</a:t>
            </a:r>
          </a:p>
          <a:p>
            <a:pPr lvl="1"/>
            <a:r>
              <a:rPr lang="en-US" sz="1700" dirty="0"/>
              <a:t>Invasive methods can be outlawed</a:t>
            </a:r>
          </a:p>
          <a:p>
            <a:pPr lvl="1"/>
            <a:r>
              <a:rPr lang="en-US" sz="1700" dirty="0"/>
              <a:t>Laws should protect the liberties of individuals first</a:t>
            </a:r>
          </a:p>
          <a:p>
            <a:pPr lvl="1"/>
            <a:r>
              <a:rPr lang="en-US" sz="1700" dirty="0"/>
              <a:t>Methods should be equitable</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Julie Vieira</a:t>
            </a:r>
          </a:p>
        </p:txBody>
      </p:sp>
    </p:spTree>
    <p:extLst>
      <p:ext uri="{BB962C8B-B14F-4D97-AF65-F5344CB8AC3E}">
        <p14:creationId xmlns:p14="http://schemas.microsoft.com/office/powerpoint/2010/main" val="4065051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quantity of digital surveillance technology</a:t>
            </a:r>
          </a:p>
        </p:txBody>
      </p:sp>
      <p:sp>
        <p:nvSpPr>
          <p:cNvPr id="3" name="Content Placeholder 2"/>
          <p:cNvSpPr>
            <a:spLocks noGrp="1"/>
          </p:cNvSpPr>
          <p:nvPr>
            <p:ph sz="half" idx="1"/>
          </p:nvPr>
        </p:nvSpPr>
        <p:spPr/>
        <p:txBody>
          <a:bodyPr>
            <a:normAutofit fontScale="85000" lnSpcReduction="20000"/>
          </a:bodyPr>
          <a:lstStyle/>
          <a:p>
            <a:r>
              <a:rPr lang="en-US" sz="2100" dirty="0"/>
              <a:t>Street Cameras [1]</a:t>
            </a:r>
          </a:p>
          <a:p>
            <a:pPr lvl="1"/>
            <a:r>
              <a:rPr lang="en-US" sz="1900" dirty="0"/>
              <a:t>London has 942,562 street cameras</a:t>
            </a:r>
          </a:p>
          <a:p>
            <a:pPr lvl="1"/>
            <a:r>
              <a:rPr lang="en-US" sz="1900" dirty="0"/>
              <a:t>Proportion increase by 238.16% in the past decade</a:t>
            </a:r>
          </a:p>
          <a:p>
            <a:r>
              <a:rPr lang="en-US" sz="2100" dirty="0"/>
              <a:t>Body Cameras [6]</a:t>
            </a:r>
          </a:p>
          <a:p>
            <a:pPr lvl="1"/>
            <a:r>
              <a:rPr lang="en-US" sz="1900" dirty="0"/>
              <a:t>Used by 47% of general purpose law enforcement</a:t>
            </a:r>
          </a:p>
          <a:p>
            <a:pPr lvl="1"/>
            <a:r>
              <a:rPr lang="en-US" sz="1900" dirty="0"/>
              <a:t>Used in 80% large scale departments</a:t>
            </a:r>
          </a:p>
          <a:p>
            <a:r>
              <a:rPr lang="en-US" sz="2100" dirty="0"/>
              <a:t>Drones [2]</a:t>
            </a:r>
          </a:p>
          <a:p>
            <a:pPr lvl="1"/>
            <a:r>
              <a:rPr lang="en-US" sz="1900" dirty="0"/>
              <a:t>Used by 1,578 public safety agencies</a:t>
            </a:r>
          </a:p>
          <a:p>
            <a:pPr lvl="1"/>
            <a:r>
              <a:rPr lang="en-US" sz="1900" dirty="0"/>
              <a:t>70% involve law enforcement</a:t>
            </a:r>
          </a:p>
        </p:txBody>
      </p:sp>
      <p:sp>
        <p:nvSpPr>
          <p:cNvPr id="4" name="Content Placeholder 3"/>
          <p:cNvSpPr>
            <a:spLocks noGrp="1"/>
          </p:cNvSpPr>
          <p:nvPr>
            <p:ph sz="half" idx="2"/>
          </p:nvPr>
        </p:nvSpPr>
        <p:spPr>
          <a:xfrm>
            <a:off x="4765576" y="4526487"/>
            <a:ext cx="3733800" cy="593150"/>
          </a:xfrm>
          <a:ln>
            <a:noFill/>
          </a:ln>
        </p:spPr>
        <p:txBody>
          <a:bodyPr anchor="ctr">
            <a:normAutofit fontScale="85000" lnSpcReduction="20000"/>
          </a:bodyPr>
          <a:lstStyle/>
          <a:p>
            <a:pPr marL="0" indent="0" algn="ctr">
              <a:buNone/>
            </a:pPr>
            <a:r>
              <a:rPr lang="en-US" dirty="0"/>
              <a:t>Figure 1: Percent change in the quantity of street surveillance cameras in London boroughs from 2012 to 2022</a:t>
            </a:r>
          </a:p>
        </p:txBody>
      </p:sp>
      <p:sp>
        <p:nvSpPr>
          <p:cNvPr id="5" name="Footer Placeholder 4"/>
          <p:cNvSpPr>
            <a:spLocks noGrp="1"/>
          </p:cNvSpPr>
          <p:nvPr>
            <p:ph type="ftr" sz="quarter" idx="11"/>
          </p:nvPr>
        </p:nvSpPr>
        <p:spPr/>
        <p:txBody>
          <a:bodyPr/>
          <a:lstStyle/>
          <a:p>
            <a:r>
              <a:rPr lang="sk-SK" dirty="0"/>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Julie Vieira</a:t>
            </a:r>
          </a:p>
        </p:txBody>
      </p:sp>
      <p:pic>
        <p:nvPicPr>
          <p:cNvPr id="8" name="Picture 8">
            <a:extLst>
              <a:ext uri="{FF2B5EF4-FFF2-40B4-BE49-F238E27FC236}">
                <a16:creationId xmlns:a16="http://schemas.microsoft.com/office/drawing/2014/main" id="{B15A5836-72D7-57D4-DF9E-68E5120C3D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168" y="1076324"/>
            <a:ext cx="4455914" cy="33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725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digital surveillance</a:t>
            </a:r>
          </a:p>
        </p:txBody>
      </p:sp>
      <p:sp>
        <p:nvSpPr>
          <p:cNvPr id="3" name="Content Placeholder 2"/>
          <p:cNvSpPr>
            <a:spLocks noGrp="1"/>
          </p:cNvSpPr>
          <p:nvPr>
            <p:ph sz="half" idx="1"/>
          </p:nvPr>
        </p:nvSpPr>
        <p:spPr/>
        <p:txBody>
          <a:bodyPr>
            <a:normAutofit fontScale="85000" lnSpcReduction="20000"/>
          </a:bodyPr>
          <a:lstStyle/>
          <a:p>
            <a:r>
              <a:rPr lang="en-US" sz="2100" dirty="0"/>
              <a:t>Reduces Misconduct [6]</a:t>
            </a:r>
          </a:p>
          <a:p>
            <a:pPr lvl="1"/>
            <a:r>
              <a:rPr lang="en-US" sz="1900" dirty="0"/>
              <a:t>Increases accountability if officers do not perform their duties properly</a:t>
            </a:r>
          </a:p>
          <a:p>
            <a:pPr lvl="1"/>
            <a:r>
              <a:rPr lang="en-US" sz="1900" dirty="0"/>
              <a:t>Multiple perspectives</a:t>
            </a:r>
          </a:p>
          <a:p>
            <a:pPr lvl="1"/>
            <a:r>
              <a:rPr lang="en-US" sz="1900" dirty="0"/>
              <a:t>Multiple </a:t>
            </a:r>
            <a:r>
              <a:rPr lang="en-US" sz="1900" dirty="0" err="1"/>
              <a:t>failsafes</a:t>
            </a:r>
            <a:endParaRPr lang="en-US" sz="1900" dirty="0"/>
          </a:p>
          <a:p>
            <a:r>
              <a:rPr lang="en-US" sz="2100" dirty="0"/>
              <a:t>Aids in Search &amp; Rescue and Disaster Recovery [2]</a:t>
            </a:r>
          </a:p>
          <a:p>
            <a:pPr lvl="1"/>
            <a:r>
              <a:rPr lang="en-US" sz="1900" dirty="0"/>
              <a:t>Bird’s eye view</a:t>
            </a:r>
          </a:p>
          <a:p>
            <a:pPr lvl="1"/>
            <a:r>
              <a:rPr lang="en-US" sz="1900" dirty="0"/>
              <a:t>Cost efficient</a:t>
            </a:r>
          </a:p>
          <a:p>
            <a:pPr lvl="1"/>
            <a:r>
              <a:rPr lang="en-US" sz="1900" dirty="0"/>
              <a:t>Time efficient</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Julie Vieira</a:t>
            </a:r>
          </a:p>
        </p:txBody>
      </p:sp>
      <p:pic>
        <p:nvPicPr>
          <p:cNvPr id="2050" name="Picture 2">
            <a:extLst>
              <a:ext uri="{FF2B5EF4-FFF2-40B4-BE49-F238E27FC236}">
                <a16:creationId xmlns:a16="http://schemas.microsoft.com/office/drawing/2014/main" id="{A1F9363B-BA27-7095-088C-EF5AB54CF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192783"/>
            <a:ext cx="4464617" cy="2757933"/>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3">
            <a:extLst>
              <a:ext uri="{FF2B5EF4-FFF2-40B4-BE49-F238E27FC236}">
                <a16:creationId xmlns:a16="http://schemas.microsoft.com/office/drawing/2014/main" id="{BBAF3B63-2B78-0D16-3030-D48EE8D7DFC7}"/>
              </a:ext>
            </a:extLst>
          </p:cNvPr>
          <p:cNvSpPr>
            <a:spLocks noGrp="1"/>
          </p:cNvSpPr>
          <p:nvPr>
            <p:ph sz="half" idx="2"/>
          </p:nvPr>
        </p:nvSpPr>
        <p:spPr>
          <a:xfrm>
            <a:off x="4889703" y="4112201"/>
            <a:ext cx="3733800" cy="593150"/>
          </a:xfrm>
          <a:ln>
            <a:noFill/>
          </a:ln>
        </p:spPr>
        <p:txBody>
          <a:bodyPr anchor="ctr">
            <a:normAutofit fontScale="85000" lnSpcReduction="20000"/>
          </a:bodyPr>
          <a:lstStyle/>
          <a:p>
            <a:pPr marL="0" indent="0" algn="ctr">
              <a:buNone/>
            </a:pPr>
            <a:r>
              <a:rPr lang="en-US" dirty="0"/>
              <a:t>Figure 2: Number of cameras used in criminal investigations in San Diego (2018-2019)</a:t>
            </a:r>
          </a:p>
        </p:txBody>
      </p:sp>
    </p:spTree>
    <p:extLst>
      <p:ext uri="{BB962C8B-B14F-4D97-AF65-F5344CB8AC3E}">
        <p14:creationId xmlns:p14="http://schemas.microsoft.com/office/powerpoint/2010/main" val="4205130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Disadvantages of digital surveillance</a:t>
            </a:r>
          </a:p>
        </p:txBody>
      </p:sp>
      <p:sp>
        <p:nvSpPr>
          <p:cNvPr id="3" name="Content Placeholder 2"/>
          <p:cNvSpPr>
            <a:spLocks noGrp="1"/>
          </p:cNvSpPr>
          <p:nvPr>
            <p:ph sz="half" idx="1"/>
          </p:nvPr>
        </p:nvSpPr>
        <p:spPr/>
        <p:txBody>
          <a:bodyPr>
            <a:normAutofit lnSpcReduction="10000"/>
          </a:bodyPr>
          <a:lstStyle/>
          <a:p>
            <a:r>
              <a:rPr lang="en-US" dirty="0"/>
              <a:t>Inaccuracies in Training Data [2]</a:t>
            </a:r>
          </a:p>
          <a:p>
            <a:pPr lvl="1"/>
            <a:r>
              <a:rPr lang="en-US" sz="1600" dirty="0"/>
              <a:t>Disparity between </a:t>
            </a:r>
            <a:r>
              <a:rPr lang="en-US" sz="1600" dirty="0" err="1"/>
              <a:t>skintones</a:t>
            </a:r>
            <a:endParaRPr lang="en-US" sz="1600" dirty="0"/>
          </a:p>
          <a:p>
            <a:pPr lvl="1"/>
            <a:r>
              <a:rPr lang="en-US" sz="1600" dirty="0"/>
              <a:t>Monopolies over training</a:t>
            </a:r>
          </a:p>
          <a:p>
            <a:r>
              <a:rPr lang="en-US" dirty="0"/>
              <a:t>Marginalized Groups Targeted [2]</a:t>
            </a:r>
          </a:p>
          <a:p>
            <a:pPr lvl="1"/>
            <a:r>
              <a:rPr lang="en-US" sz="1600" dirty="0"/>
              <a:t>Geolocation used to target illegal immigration</a:t>
            </a:r>
          </a:p>
          <a:p>
            <a:pPr lvl="1"/>
            <a:r>
              <a:rPr lang="en-US" sz="1600" dirty="0"/>
              <a:t>Used to monitor peaceful protests</a:t>
            </a:r>
          </a:p>
          <a:p>
            <a:r>
              <a:rPr lang="en-US" dirty="0"/>
              <a:t>Media Distortion [5]</a:t>
            </a:r>
          </a:p>
          <a:p>
            <a:pPr lvl="1"/>
            <a:r>
              <a:rPr lang="en-US" sz="1600" dirty="0"/>
              <a:t>Footage may be manipulated when released to press</a:t>
            </a:r>
          </a:p>
          <a:p>
            <a:pPr lvl="1"/>
            <a:r>
              <a:rPr lang="en-US" sz="1600" dirty="0"/>
              <a:t>Different media outlets highlight single perspective</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Julie Vieira</a:t>
            </a:r>
          </a:p>
        </p:txBody>
      </p:sp>
      <p:pic>
        <p:nvPicPr>
          <p:cNvPr id="3074" name="Picture 2">
            <a:extLst>
              <a:ext uri="{FF2B5EF4-FFF2-40B4-BE49-F238E27FC236}">
                <a16:creationId xmlns:a16="http://schemas.microsoft.com/office/drawing/2014/main" id="{D4EAB354-75AE-8F8E-4533-8014CF91C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618" y="1286737"/>
            <a:ext cx="4316921" cy="2669241"/>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91E5DD94-F4FE-CD48-4AC3-1EA2E05F18DE}"/>
              </a:ext>
            </a:extLst>
          </p:cNvPr>
          <p:cNvSpPr txBox="1">
            <a:spLocks/>
          </p:cNvSpPr>
          <p:nvPr/>
        </p:nvSpPr>
        <p:spPr>
          <a:xfrm>
            <a:off x="4889703" y="4112201"/>
            <a:ext cx="3733800" cy="593150"/>
          </a:xfrm>
          <a:prstGeom prst="rect">
            <a:avLst/>
          </a:prstGeom>
          <a:ln>
            <a:noFill/>
          </a:ln>
        </p:spPr>
        <p:txBody>
          <a:bodyPr vert="horz" lIns="91436" tIns="45718" rIns="91436" bIns="45718" rtlCol="0" anchor="ctr">
            <a:normAutofit fontScale="85000" lnSpcReduction="200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baseline="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baseline="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baseline="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baseline="0">
                <a:solidFill>
                  <a:schemeClr val="tx1"/>
                </a:solidFill>
                <a:latin typeface="+mn-lt"/>
                <a:ea typeface="+mn-ea"/>
                <a:cs typeface="+mn-cs"/>
              </a:defRPr>
            </a:lvl9pPr>
          </a:lstStyle>
          <a:p>
            <a:pPr marL="0" indent="0" algn="ctr">
              <a:buFont typeface="Arial" pitchFamily="34" charset="0"/>
              <a:buNone/>
            </a:pPr>
            <a:r>
              <a:rPr lang="en-US" dirty="0"/>
              <a:t>Figure 3: Misclassification rates of facial recognition software for Microsoft, Face++, and IBM</a:t>
            </a:r>
          </a:p>
        </p:txBody>
      </p:sp>
    </p:spTree>
    <p:extLst>
      <p:ext uri="{BB962C8B-B14F-4D97-AF65-F5344CB8AC3E}">
        <p14:creationId xmlns:p14="http://schemas.microsoft.com/office/powerpoint/2010/main" val="3199327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2</a:t>
            </a:fld>
            <a:endParaRPr lang="en-US"/>
          </a:p>
        </p:txBody>
      </p:sp>
      <p:pic>
        <p:nvPicPr>
          <p:cNvPr id="9" name="Picture 8" descr="993782_10151472937681130_340415500_n.jpg">
            <a:extLst>
              <a:ext uri="{FF2B5EF4-FFF2-40B4-BE49-F238E27FC236}">
                <a16:creationId xmlns:a16="http://schemas.microsoft.com/office/drawing/2014/main" id="{A97A3D7D-48FC-F043-AF32-0B4ED2630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3967" y="1829372"/>
            <a:ext cx="5920033" cy="3043949"/>
          </a:xfrm>
          <a:prstGeom prst="rect">
            <a:avLst/>
          </a:prstGeom>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Actions influencing the future of law enforcement</a:t>
            </a:r>
          </a:p>
        </p:txBody>
      </p:sp>
      <p:sp>
        <p:nvSpPr>
          <p:cNvPr id="3" name="Content Placeholder 2"/>
          <p:cNvSpPr>
            <a:spLocks noGrp="1"/>
          </p:cNvSpPr>
          <p:nvPr>
            <p:ph sz="half" idx="1"/>
          </p:nvPr>
        </p:nvSpPr>
        <p:spPr>
          <a:xfrm>
            <a:off x="685800" y="1352551"/>
            <a:ext cx="7734128" cy="3352800"/>
          </a:xfrm>
        </p:spPr>
        <p:txBody>
          <a:bodyPr>
            <a:normAutofit/>
          </a:bodyPr>
          <a:lstStyle/>
          <a:p>
            <a:r>
              <a:rPr lang="en-US" dirty="0"/>
              <a:t>20 V.S.A. § 4622</a:t>
            </a:r>
          </a:p>
          <a:p>
            <a:pPr lvl="1"/>
            <a:r>
              <a:rPr lang="en-US" dirty="0"/>
              <a:t>Vermont has banned drone use for surveillance purposes on citizens exercising their right to freedom of speech and assembly [7]</a:t>
            </a:r>
          </a:p>
          <a:p>
            <a:r>
              <a:rPr lang="en-US" dirty="0"/>
              <a:t>Long Lake Township v. Todd Maxon (2021)</a:t>
            </a:r>
          </a:p>
          <a:p>
            <a:pPr lvl="1"/>
            <a:r>
              <a:rPr lang="en-US" dirty="0"/>
              <a:t>Drone surveillance of citizen’s </a:t>
            </a:r>
            <a:r>
              <a:rPr lang="en-US" dirty="0" err="1"/>
              <a:t>propery</a:t>
            </a:r>
            <a:r>
              <a:rPr lang="en-US" dirty="0"/>
              <a:t> requires a warrant [2]</a:t>
            </a:r>
          </a:p>
          <a:p>
            <a:r>
              <a:rPr lang="en-US" dirty="0"/>
              <a:t>George Floyd Justice in Policing Act (2021)</a:t>
            </a:r>
          </a:p>
          <a:p>
            <a:pPr lvl="1"/>
            <a:r>
              <a:rPr lang="en-US" dirty="0"/>
              <a:t>Prohibits federal law enforcement from using facial recognition software in body cameras or patrol vehicle cameras [2]</a:t>
            </a:r>
          </a:p>
          <a:p>
            <a:r>
              <a:rPr lang="en-US" dirty="0"/>
              <a:t>The Fourth Amendment Is Not For Sale Act (2021)</a:t>
            </a:r>
          </a:p>
          <a:p>
            <a:pPr lvl="1"/>
            <a:r>
              <a:rPr lang="en-US" dirty="0"/>
              <a:t>Limits federal law enforcement access to remote computing services [2]</a:t>
            </a:r>
          </a:p>
          <a:p>
            <a:endParaRPr lang="en-US" dirty="0"/>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Julie Vieira</a:t>
            </a:r>
          </a:p>
        </p:txBody>
      </p:sp>
    </p:spTree>
    <p:extLst>
      <p:ext uri="{BB962C8B-B14F-4D97-AF65-F5344CB8AC3E}">
        <p14:creationId xmlns:p14="http://schemas.microsoft.com/office/powerpoint/2010/main" val="432571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62500" lnSpcReduction="20000"/>
          </a:bodyPr>
          <a:lstStyle/>
          <a:p>
            <a:pPr marL="0" indent="0">
              <a:buNone/>
            </a:pPr>
            <a:r>
              <a:rPr lang="en-US" dirty="0"/>
              <a:t>[1] Barker, Richard. “How Many CCTV Cameras in London? UK CCTV Numbers (Updated 2022).” Clarion UK, https://clarionuk.com/resources/how-many-cctv-cameras-are-in-london/. Accessed 6 Apr. 2023.</a:t>
            </a:r>
          </a:p>
          <a:p>
            <a:pPr marL="0" indent="0">
              <a:buNone/>
            </a:pPr>
            <a:r>
              <a:rPr lang="en-US" dirty="0"/>
              <a:t>[2] Chin, Nicol Turner Lee and Caitlin. “Police Surveillance and Facial Recognition: Why Data Privacy Is Imperative for Communities of Color.” Brookings, 7 Apr. 2022, https://www.brookings.edu/research/police-surveillance-and-facial-recognition-why-data-privacy-is-an-imperative-for-communities-of-color/.</a:t>
            </a:r>
          </a:p>
          <a:p>
            <a:pPr marL="0" indent="0">
              <a:buNone/>
            </a:pPr>
            <a:r>
              <a:rPr lang="en-US" dirty="0"/>
              <a:t>[3] Greenwood, </a:t>
            </a:r>
            <a:r>
              <a:rPr lang="en-US" dirty="0" err="1"/>
              <a:t>Faine</a:t>
            </a:r>
            <a:r>
              <a:rPr lang="en-US" dirty="0"/>
              <a:t>. “How to Regulate Police Use of Drones.” Brookings, 24 Sept. 2020, https://www.brookings.edu/techstream/how-to-regulate-police-use-of-drones/.</a:t>
            </a:r>
          </a:p>
          <a:p>
            <a:pPr marL="0" indent="0">
              <a:buNone/>
            </a:pPr>
            <a:r>
              <a:rPr lang="en-US" dirty="0"/>
              <a:t>[4] Hill, Kashmir. “Another Arrest, and Jail Time, Due to a Bad Facial Recognition Match.” The New York Times, 29 Dec. 2020. NYTimes.com, https://www.nytimes.com/2020/12/29/technology/facial-recognition-misidentify-jail.html.</a:t>
            </a:r>
          </a:p>
          <a:p>
            <a:pPr marL="0" indent="0">
              <a:buNone/>
            </a:pPr>
            <a:r>
              <a:rPr lang="en-US" dirty="0"/>
              <a:t>[5] Lee, Jennifer. “Will Body Cameras Help End Police Violence?” ACLU of Washington, 7 June 2021, https://www.aclu-wa.org/story/%C2%A0will-body-cameras-help-end-police-violence%C2%A0.</a:t>
            </a:r>
          </a:p>
          <a:p>
            <a:pPr marL="0" indent="0">
              <a:buNone/>
            </a:pPr>
            <a:r>
              <a:rPr lang="en-US" dirty="0"/>
              <a:t>[6] “Research on Body-Worn Cameras and Law Enforcement.” National Institute of Justice, 7 Jan. 2022, https://nij.ojp.gov/topics/articles/research-body-worn-cameras-and-law-enforcement.</a:t>
            </a:r>
          </a:p>
          <a:p>
            <a:pPr marL="0" indent="0">
              <a:buNone/>
            </a:pPr>
            <a:r>
              <a:rPr lang="en-US" dirty="0"/>
              <a:t>[7] “Vermont Laws.” Vermont General Assembly, https://legislature.vermont.gov/statutes/section/20/205/04622. Accessed 6 Apr. 2023.</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21</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Julie Vieira</a:t>
            </a:r>
          </a:p>
        </p:txBody>
      </p:sp>
    </p:spTree>
    <p:extLst>
      <p:ext uri="{BB962C8B-B14F-4D97-AF65-F5344CB8AC3E}">
        <p14:creationId xmlns:p14="http://schemas.microsoft.com/office/powerpoint/2010/main" val="663296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7</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2023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23</a:t>
            </a:fld>
            <a:endParaRPr lang="en-US"/>
          </a:p>
        </p:txBody>
      </p:sp>
    </p:spTree>
    <p:extLst>
      <p:ext uri="{BB962C8B-B14F-4D97-AF65-F5344CB8AC3E}">
        <p14:creationId xmlns:p14="http://schemas.microsoft.com/office/powerpoint/2010/main" val="1553707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Debate Ground Rules</a:t>
            </a:r>
          </a:p>
        </p:txBody>
      </p:sp>
      <p:sp>
        <p:nvSpPr>
          <p:cNvPr id="3" name="Content Placeholder 2"/>
          <p:cNvSpPr>
            <a:spLocks noGrp="1"/>
          </p:cNvSpPr>
          <p:nvPr>
            <p:ph idx="1"/>
          </p:nvPr>
        </p:nvSpPr>
        <p:spPr/>
        <p:txBody>
          <a:bodyPr>
            <a:normAutofit/>
          </a:bodyPr>
          <a:lstStyle/>
          <a:p>
            <a:r>
              <a:rPr lang="en-US" dirty="0"/>
              <a:t>Before Debate</a:t>
            </a:r>
          </a:p>
          <a:p>
            <a:pPr lvl="1"/>
            <a:r>
              <a:rPr lang="en-US" dirty="0"/>
              <a:t>10 minutes to converse with your team</a:t>
            </a:r>
          </a:p>
          <a:p>
            <a:pPr lvl="1"/>
            <a:r>
              <a:rPr lang="en-US" dirty="0"/>
              <a:t>Share argument points, counter points, and responses</a:t>
            </a:r>
          </a:p>
          <a:p>
            <a:pPr lvl="1"/>
            <a:r>
              <a:rPr lang="en-US" dirty="0"/>
              <a:t>Share experiences, especially in different countries, cultures, situations</a:t>
            </a:r>
          </a:p>
          <a:p>
            <a:pPr lvl="1"/>
            <a:r>
              <a:rPr lang="en-US" dirty="0"/>
              <a:t>Decide who will: Go first, Respond to which points from opposing side</a:t>
            </a:r>
          </a:p>
          <a:p>
            <a:r>
              <a:rPr lang="en-US" dirty="0"/>
              <a:t>During Debate</a:t>
            </a:r>
          </a:p>
          <a:p>
            <a:pPr lvl="1"/>
            <a:r>
              <a:rPr lang="en-US" dirty="0"/>
              <a:t>1 turn per person until everyone on your team has spoken</a:t>
            </a:r>
          </a:p>
          <a:p>
            <a:pPr lvl="1"/>
            <a:r>
              <a:rPr lang="en-US" strike="noStrike" dirty="0"/>
              <a:t>Stand up when speaking</a:t>
            </a:r>
          </a:p>
          <a:p>
            <a:pPr lvl="1"/>
            <a:r>
              <a:rPr lang="en-US" dirty="0"/>
              <a:t>Try to keep remarks to 30 seconds (each side elect a timekeeper)</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8066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two problems with using biometrics for identification.</a:t>
            </a:r>
          </a:p>
          <a:p>
            <a:pPr marL="457200" indent="-457200">
              <a:buFont typeface="+mj-lt"/>
              <a:buAutoNum type="arabicPeriod"/>
            </a:pPr>
            <a:r>
              <a:rPr lang="en-US" dirty="0"/>
              <a:t>List two advantages of using biometrics for identification.</a:t>
            </a:r>
          </a:p>
          <a:p>
            <a:pPr marL="457200" indent="-457200">
              <a:buFont typeface="+mj-lt"/>
              <a:buAutoNum type="arabicPeriod"/>
            </a:pPr>
            <a:r>
              <a:rPr lang="en-US" dirty="0"/>
              <a:t>Describe two tools people can use to protect their privacy on the Web.</a:t>
            </a:r>
          </a:p>
          <a:p>
            <a:pPr marL="457200" indent="-457200">
              <a:buFont typeface="+mj-lt"/>
              <a:buAutoNum type="arabicPeriod"/>
            </a:pPr>
            <a:r>
              <a:rPr lang="en-US" dirty="0"/>
              <a:t>For each of the 4 categories of Daniel </a:t>
            </a:r>
            <a:r>
              <a:rPr lang="en-US" dirty="0" err="1"/>
              <a:t>Solove’s</a:t>
            </a:r>
            <a:r>
              <a:rPr lang="en-US" dirty="0"/>
              <a:t> privacy taxonomy give an example not listed in the book.</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1504764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3168"/>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38545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 Group Project</a:t>
            </a:r>
          </a:p>
        </p:txBody>
      </p:sp>
      <p:sp>
        <p:nvSpPr>
          <p:cNvPr id="3" name="Content Placeholder 2"/>
          <p:cNvSpPr>
            <a:spLocks noGrp="1"/>
          </p:cNvSpPr>
          <p:nvPr>
            <p:ph idx="1"/>
          </p:nvPr>
        </p:nvSpPr>
        <p:spPr/>
        <p:txBody>
          <a:bodyPr>
            <a:normAutofit/>
          </a:bodyPr>
          <a:lstStyle/>
          <a:p>
            <a:r>
              <a:rPr lang="en-US" dirty="0"/>
              <a:t>Catch up on reading</a:t>
            </a:r>
          </a:p>
          <a:p>
            <a:r>
              <a:rPr lang="en-US" dirty="0"/>
              <a:t>Group Project</a:t>
            </a:r>
          </a:p>
          <a:p>
            <a:pPr lvl="1"/>
            <a:r>
              <a:rPr lang="en-US" dirty="0"/>
              <a:t>Analyze Movie for all topics covered to date</a:t>
            </a:r>
          </a:p>
          <a:p>
            <a:pPr lvl="1"/>
            <a:r>
              <a:rPr lang="en-US" dirty="0"/>
              <a:t>Add analysis of computing technology portrayed to web site</a:t>
            </a:r>
          </a:p>
          <a:p>
            <a:pPr lvl="1"/>
            <a:r>
              <a:rPr lang="en-US" dirty="0"/>
              <a:t>See group project slide deck for more</a:t>
            </a:r>
          </a:p>
          <a:p>
            <a:pPr lvl="1"/>
            <a:r>
              <a:rPr lang="en-US" dirty="0"/>
              <a:t>Frequent interaction with your group members is key to success!</a:t>
            </a:r>
          </a:p>
          <a:p>
            <a:pPr marL="0" indent="0">
              <a:buNone/>
            </a:pPr>
            <a:r>
              <a:rPr lang="en-US" dirty="0"/>
              <a:t>-----</a:t>
            </a:r>
          </a:p>
          <a:p>
            <a:r>
              <a:rPr lang="en-US" dirty="0"/>
              <a:t>Mid Term Survey on Canvas </a:t>
            </a:r>
            <a:r>
              <a:rPr lang="en-US" dirty="0">
                <a:sym typeface="Wingdings" pitchFamily="2" charset="2"/>
              </a:rPr>
              <a:t> Quizzes</a:t>
            </a:r>
            <a:endParaRPr lang="en-US" dirty="0"/>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33483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8384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158648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Internet search privacy</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Samson Hodges</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2023 Keith A. Pray</a:t>
            </a:r>
            <a:endParaRPr lang="en-US" dirty="0"/>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8</a:t>
            </a:fld>
            <a:endParaRPr lang="en-US" dirty="0"/>
          </a:p>
        </p:txBody>
      </p:sp>
    </p:spTree>
    <p:extLst>
      <p:ext uri="{BB962C8B-B14F-4D97-AF65-F5344CB8AC3E}">
        <p14:creationId xmlns:p14="http://schemas.microsoft.com/office/powerpoint/2010/main" val="2629093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see your online searches?</a:t>
            </a:r>
          </a:p>
        </p:txBody>
      </p:sp>
      <p:sp>
        <p:nvSpPr>
          <p:cNvPr id="3" name="Content Placeholder 2"/>
          <p:cNvSpPr>
            <a:spLocks noGrp="1"/>
          </p:cNvSpPr>
          <p:nvPr>
            <p:ph sz="half" idx="1"/>
          </p:nvPr>
        </p:nvSpPr>
        <p:spPr/>
        <p:txBody>
          <a:bodyPr/>
          <a:lstStyle/>
          <a:p>
            <a:r>
              <a:rPr lang="en-US" dirty="0"/>
              <a:t>Internet Service Provider (ISP) [1]</a:t>
            </a:r>
          </a:p>
          <a:p>
            <a:r>
              <a:rPr lang="en-US" dirty="0"/>
              <a:t>Websites that use Cookies [1]</a:t>
            </a:r>
          </a:p>
          <a:p>
            <a:r>
              <a:rPr lang="en-US" dirty="0"/>
              <a:t>The government [6]</a:t>
            </a:r>
          </a:p>
          <a:p>
            <a:r>
              <a:rPr lang="en-US" dirty="0"/>
              <a:t>Hackers</a:t>
            </a:r>
          </a:p>
          <a:p>
            <a:endParaRPr lang="en-US" dirty="0"/>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Samson Hodges</a:t>
            </a:r>
            <a:endParaRPr lang="en-US" sz="1400" dirty="0">
              <a:solidFill>
                <a:schemeClr val="tx1"/>
              </a:solidFill>
              <a:latin typeface="+mj-lt"/>
            </a:endParaRPr>
          </a:p>
        </p:txBody>
      </p:sp>
      <p:pic>
        <p:nvPicPr>
          <p:cNvPr id="13" name="Picture 12">
            <a:extLst>
              <a:ext uri="{FF2B5EF4-FFF2-40B4-BE49-F238E27FC236}">
                <a16:creationId xmlns:a16="http://schemas.microsoft.com/office/drawing/2014/main" id="{AB49D852-F79B-748D-0D51-9575252C5B33}"/>
              </a:ext>
            </a:extLst>
          </p:cNvPr>
          <p:cNvPicPr>
            <a:picLocks noChangeAspect="1"/>
          </p:cNvPicPr>
          <p:nvPr/>
        </p:nvPicPr>
        <p:blipFill>
          <a:blip r:embed="rId3"/>
          <a:stretch>
            <a:fillRect/>
          </a:stretch>
        </p:blipFill>
        <p:spPr>
          <a:xfrm>
            <a:off x="4724400" y="1352551"/>
            <a:ext cx="3785267" cy="2433386"/>
          </a:xfrm>
          <a:prstGeom prst="rect">
            <a:avLst/>
          </a:prstGeom>
        </p:spPr>
      </p:pic>
    </p:spTree>
    <p:extLst>
      <p:ext uri="{BB962C8B-B14F-4D97-AF65-F5344CB8AC3E}">
        <p14:creationId xmlns:p14="http://schemas.microsoft.com/office/powerpoint/2010/main" val="3019537928"/>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49198</TotalTime>
  <Words>3234</Words>
  <Application>Microsoft Macintosh PowerPoint</Application>
  <PresentationFormat>On-screen Show (16:9)</PresentationFormat>
  <Paragraphs>351</Paragraphs>
  <Slides>23</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Cambria</vt:lpstr>
      <vt:lpstr>Inter</vt:lpstr>
      <vt:lpstr>nyt-imperial</vt:lpstr>
      <vt:lpstr>Times New Roman</vt:lpstr>
      <vt:lpstr>Red Radial 16x9</vt:lpstr>
      <vt:lpstr>Class 7 Privacy and Government</vt:lpstr>
      <vt:lpstr>Overview</vt:lpstr>
      <vt:lpstr>Debate Ground Rules</vt:lpstr>
      <vt:lpstr>Group Quiz</vt:lpstr>
      <vt:lpstr>Overview</vt:lpstr>
      <vt:lpstr>Assignment – Group Project</vt:lpstr>
      <vt:lpstr>Overview</vt:lpstr>
      <vt:lpstr>Internet search privacy</vt:lpstr>
      <vt:lpstr>Who can see your online searches?</vt:lpstr>
      <vt:lpstr>Problems with common protections</vt:lpstr>
      <vt:lpstr>Internet privacy statistics</vt:lpstr>
      <vt:lpstr>conclusion</vt:lpstr>
      <vt:lpstr>References</vt:lpstr>
      <vt:lpstr>References</vt:lpstr>
      <vt:lpstr>Appropriate Digital Surveillance</vt:lpstr>
      <vt:lpstr>Is digital surveillance appropriate?</vt:lpstr>
      <vt:lpstr>quantity of digital surveillance technology</vt:lpstr>
      <vt:lpstr>Benefits of digital surveillance</vt:lpstr>
      <vt:lpstr>Disadvantages of digital surveillance</vt:lpstr>
      <vt:lpstr>Actions influencing the future of law enforcement</vt:lpstr>
      <vt:lpstr>References</vt:lpstr>
      <vt:lpstr>Class 7 The End</vt:lpstr>
      <vt:lpstr>what works well Online With Zoom</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390</cp:revision>
  <dcterms:created xsi:type="dcterms:W3CDTF">2014-08-25T02:19:16Z</dcterms:created>
  <dcterms:modified xsi:type="dcterms:W3CDTF">2023-04-07T22:32:45Z</dcterms:modified>
</cp:coreProperties>
</file>