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59" r:id="rId3"/>
    <p:sldId id="318" r:id="rId4"/>
    <p:sldId id="261" r:id="rId5"/>
    <p:sldId id="264" r:id="rId6"/>
    <p:sldId id="277" r:id="rId7"/>
    <p:sldId id="283" r:id="rId8"/>
    <p:sldId id="317" r:id="rId9"/>
    <p:sldId id="267" r:id="rId10"/>
    <p:sldId id="278" r:id="rId11"/>
    <p:sldId id="270" r:id="rId12"/>
    <p:sldId id="271" r:id="rId13"/>
    <p:sldId id="334" r:id="rId14"/>
    <p:sldId id="276" r:id="rId15"/>
    <p:sldId id="279" r:id="rId16"/>
    <p:sldId id="273" r:id="rId17"/>
    <p:sldId id="281" r:id="rId18"/>
    <p:sldId id="274" r:id="rId19"/>
    <p:sldId id="282" r:id="rId20"/>
    <p:sldId id="280" r:id="rId21"/>
    <p:sldId id="269" r:id="rId22"/>
    <p:sldId id="284" r:id="rId23"/>
    <p:sldId id="316" r:id="rId24"/>
    <p:sldId id="315"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81456" autoAdjust="0"/>
  </p:normalViewPr>
  <p:slideViewPr>
    <p:cSldViewPr snapToGrid="0" snapToObjects="1">
      <p:cViewPr varScale="1">
        <p:scale>
          <a:sx n="136" d="100"/>
          <a:sy n="136" d="100"/>
        </p:scale>
        <p:origin x="704"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(2014)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(2015)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a:t>
            </a:r>
            <a:r>
              <a:rPr lang="en-US" dirty="0" err="1">
                <a:latin typeface="Arial" charset="0"/>
                <a:ea typeface="ＭＳ Ｐゴシック" charset="-128"/>
                <a:cs typeface="ＭＳ Ｐゴシック" charset="-128"/>
              </a:rPr>
              <a:t>ie</a:t>
            </a:r>
            <a:r>
              <a:rPr lang="en-US" dirty="0">
                <a:latin typeface="Arial" charset="0"/>
                <a:ea typeface="ＭＳ Ｐゴシック" charset="-128"/>
                <a:cs typeface="ＭＳ Ｐゴシック" charset="-128"/>
              </a:rPr>
              <a:t>.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a:t>
            </a:r>
            <a:r>
              <a:rPr lang="en-US" dirty="0"/>
              <a:t>In the 1995 section there is a company labeled "</a:t>
            </a:r>
            <a:r>
              <a:rPr lang="en-US" dirty="0" err="1"/>
              <a:t>Attria</a:t>
            </a:r>
            <a:r>
              <a:rPr lang="en-US" dirty="0"/>
              <a:t>," no company of this size, at that time. I believe it is a misspelled reference to the Altria Group, a tobacco conglomerate formerly known as Phillip Morris. Although this is anachronistic as Altria as a brand name did not begin public rollout until 2001. (contributed by Nathan Smith, 2023)</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6554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r>
              <a:rPr lang="en-US" dirty="0"/>
              <a:t> (TODO get author and publish date)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get primary source for conflation below</a:t>
            </a: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expectations on Syllabus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ew.discover.wpi.edu/?qs=d33145d72746715fb28ffbc86e3076ac3f31f33298a55205cbb8d0842928d0e0ae8fd242ca50af6c422d928d533134da43a39c4e6cde0a3bf3bf52d0749e2736152b208c0098cbe7bac977815a8df5a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iki.wpi.edu/cs3043/Timeline" TargetMode="External"/><Relationship Id="rId5" Type="http://schemas.openxmlformats.org/officeDocument/2006/relationships/hyperlink" Target="https://socialimps.keithpray.net/assignments/references/"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2023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927362" y="386206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927362" y="4459665"/>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4" descr="https://img.youtube.com/vi/8Gv0H-vPoDc/hqdefault.jpg">
            <a:hlinkClick r:id="rId4"/>
            <a:extLst>
              <a:ext uri="{FF2B5EF4-FFF2-40B4-BE49-F238E27FC236}">
                <a16:creationId xmlns:a16="http://schemas.microsoft.com/office/drawing/2014/main" id="{DA572E26-3A96-3545-9CC3-A935E1F316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487" b="12853"/>
          <a:stretch/>
        </p:blipFill>
        <p:spPr bwMode="auto">
          <a:xfrm>
            <a:off x="0" y="3761466"/>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ideo for what orwellian really means">
            <a:hlinkClick r:id="rId5"/>
            <a:extLst>
              <a:ext uri="{FF2B5EF4-FFF2-40B4-BE49-F238E27FC236}">
                <a16:creationId xmlns:a16="http://schemas.microsoft.com/office/drawing/2014/main" id="{53D7EBFE-2C71-A44D-B56F-6D5F4F10F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29" b="15086"/>
          <a:stretch/>
        </p:blipFill>
        <p:spPr bwMode="auto">
          <a:xfrm>
            <a:off x="0" y="4370614"/>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it is easiest to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2023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2023 Keith A. Pray</a:t>
            </a:r>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378383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baddie might use computers to steal. Therefore we should outlaw computers.”</a:t>
            </a:r>
          </a:p>
        </p:txBody>
      </p:sp>
      <p:sp>
        <p:nvSpPr>
          <p:cNvPr id="5" name="Footer Placeholder 4"/>
          <p:cNvSpPr>
            <a:spLocks noGrp="1"/>
          </p:cNvSpPr>
          <p:nvPr>
            <p:ph type="ftr" sz="quarter" idx="11"/>
          </p:nvPr>
        </p:nvSpPr>
        <p:spPr/>
        <p:txBody>
          <a:bodyPr/>
          <a:lstStyle/>
          <a:p>
            <a:r>
              <a:rPr lang="sk-SK"/>
              <a:t>© 2023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be sloppy and never work.”</a:t>
            </a:r>
          </a:p>
        </p:txBody>
      </p:sp>
      <p:sp>
        <p:nvSpPr>
          <p:cNvPr id="5" name="Footer Placeholder 4"/>
          <p:cNvSpPr>
            <a:spLocks noGrp="1"/>
          </p:cNvSpPr>
          <p:nvPr>
            <p:ph type="ftr" sz="quarter" idx="11"/>
          </p:nvPr>
        </p:nvSpPr>
        <p:spPr/>
        <p:txBody>
          <a:bodyPr/>
          <a:lstStyle/>
          <a:p>
            <a:r>
              <a:rPr lang="sk-SK"/>
              <a:t>© 2023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2023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2023 Keith A. Pray</a:t>
            </a:r>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2023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59239" y="511863"/>
            <a:ext cx="7825523" cy="4485587"/>
            <a:chOff x="-13591" y="1378485"/>
            <a:chExt cx="687831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a:extLst/>
          </p:spPr>
        </p:pic>
        <p:grpSp>
          <p:nvGrpSpPr>
            <p:cNvPr id="18" name="Group 17">
              <a:extLst>
                <a:ext uri="{FF2B5EF4-FFF2-40B4-BE49-F238E27FC236}">
                  <a16:creationId xmlns:a16="http://schemas.microsoft.com/office/drawing/2014/main" id="{AD1DF7CE-BCC5-B242-913D-00D373F9DA7A}"/>
                </a:ext>
              </a:extLst>
            </p:cNvPr>
            <p:cNvGrpSpPr/>
            <p:nvPr/>
          </p:nvGrpSpPr>
          <p:grpSpPr>
            <a:xfrm>
              <a:off x="-13591" y="1378485"/>
              <a:ext cx="6878314" cy="3912571"/>
              <a:chOff x="-13591" y="1378485"/>
              <a:chExt cx="687831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13591" y="1381331"/>
                <a:ext cx="4558410" cy="979251"/>
              </a:xfrm>
              <a:prstGeom prst="rect">
                <a:avLst/>
              </a:prstGeom>
              <a:grpFill/>
              <a:extLst/>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a:extLst/>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589606" y="3331289"/>
                <a:ext cx="2275117" cy="977831"/>
              </a:xfrm>
              <a:prstGeom prst="rect">
                <a:avLst/>
              </a:prstGeom>
              <a:grpFill/>
              <a:extLst/>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a:extLst/>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0" t="31628" r="3741" b="55114"/>
              <a:stretch/>
            </p:blipFill>
            <p:spPr bwMode="auto">
              <a:xfrm>
                <a:off x="-13591" y="2357738"/>
                <a:ext cx="2300973" cy="979251"/>
              </a:xfrm>
              <a:prstGeom prst="rect">
                <a:avLst/>
              </a:prstGeom>
              <a:grpFill/>
              <a:extLst/>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a:extLst/>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78" t="71363" r="3740" b="15398"/>
              <a:stretch/>
            </p:blipFill>
            <p:spPr bwMode="auto">
              <a:xfrm>
                <a:off x="-13591" y="4313225"/>
                <a:ext cx="2328154" cy="977831"/>
              </a:xfrm>
              <a:prstGeom prst="rect">
                <a:avLst/>
              </a:prstGeom>
              <a:grpFill/>
              <a:extLst/>
            </p:spPr>
          </p:pic>
        </p:grpSp>
      </p:grpSp>
    </p:spTree>
    <p:extLst>
      <p:ext uri="{BB962C8B-B14F-4D97-AF65-F5344CB8AC3E}">
        <p14:creationId xmlns:p14="http://schemas.microsoft.com/office/powerpoint/2010/main" val="1481277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14331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normAutofit lnSpcReduction="10000"/>
          </a:bodyPr>
          <a:lstStyle/>
          <a:p>
            <a:r>
              <a:rPr lang="en-US" dirty="0"/>
              <a:t>Sign up for individual presentations</a:t>
            </a:r>
          </a:p>
          <a:p>
            <a:pPr lvl="1"/>
            <a:r>
              <a:rPr lang="en-US" dirty="0"/>
              <a:t>Great ideas so far!</a:t>
            </a:r>
          </a:p>
          <a:p>
            <a:pPr lvl="1"/>
            <a:r>
              <a:rPr lang="en-US" dirty="0"/>
              <a:t>20 slots still open, 2 disappear March 24th</a:t>
            </a:r>
          </a:p>
          <a:p>
            <a:pPr lvl="1"/>
            <a:r>
              <a:rPr lang="en-US" dirty="0"/>
              <a:t>Worth up to 10 points</a:t>
            </a:r>
          </a:p>
          <a:p>
            <a:pPr lvl="1"/>
            <a:r>
              <a:rPr lang="en-US" dirty="0"/>
              <a:t>Inspiration: WPI Research March 2023 </a:t>
            </a:r>
            <a:r>
              <a:rPr lang="en-US" dirty="0">
                <a:hlinkClick r:id="rId3"/>
              </a:rPr>
              <a:t>https://view.discover.wpi.edu/?qs=d33145d72746715fb28ffbc86e3076ac3f31f33298a55205cbb8d0842928d0e0ae8fd242ca50af6c422d928d533134da43a39c4e6cde0a3bf3bf52d0749e2736152b208c0098cbe7bac977815a8df5a2</a:t>
            </a:r>
            <a:r>
              <a:rPr lang="en-US" dirty="0"/>
              <a:t> </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01569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966050"/>
            <a:ext cx="3733800" cy="3352800"/>
          </a:xfrm>
        </p:spPr>
        <p:txBody>
          <a:bodyPr>
            <a:noAutofit/>
          </a:bodyPr>
          <a:lstStyle/>
          <a:p>
            <a:r>
              <a:rPr lang="en-US" sz="1100" dirty="0"/>
              <a:t>pp. 3 Is it now more common to be unconnected? Are there more modern examples now used by Amish?</a:t>
            </a:r>
          </a:p>
          <a:p>
            <a:r>
              <a:rPr lang="en-US" sz="1100" dirty="0"/>
              <a:t>pp. 4 Three Mile Island source published 2001, 1979 + 25 = 2004. How about now?</a:t>
            </a:r>
          </a:p>
          <a:p>
            <a:r>
              <a:rPr lang="en-US" sz="1100" dirty="0"/>
              <a:t>pp. 6 No slide rule?</a:t>
            </a:r>
          </a:p>
          <a:p>
            <a:r>
              <a:rPr lang="en-US" sz="1100" dirty="0"/>
              <a:t>pp. 19 Metric for most popular? Are there are more popular PCs today?</a:t>
            </a:r>
          </a:p>
          <a:p>
            <a:r>
              <a:rPr lang="en-US" sz="1100" dirty="0"/>
              <a:t>pp. 20 Quantify ”most popular application”, “increased significantly”</a:t>
            </a:r>
          </a:p>
          <a:p>
            <a:r>
              <a:rPr lang="en-US" sz="1100" dirty="0"/>
              <a:t>pp. 22-25 6 years since proposal, 24 years eclipsing prior tech, 30 years after until not sole solution. 23 years after patent for reliable typewriter. 20 years for radio concept to reality. Compare to timelines today.</a:t>
            </a:r>
          </a:p>
          <a:p>
            <a:r>
              <a:rPr lang="en-US" sz="1100" dirty="0"/>
              <a:t>pp. 27 How did computerized prediction of election results get worse from 1952 pp 12?</a:t>
            </a:r>
          </a:p>
          <a:p>
            <a:r>
              <a:rPr lang="en-US" sz="1100" dirty="0"/>
              <a:t>pp. 29 “…transfer programs and data only.” Isn’t everything data? “250 million email messages” 90% of which are spam (pp. 112)</a:t>
            </a:r>
          </a:p>
        </p:txBody>
      </p:sp>
      <p:sp>
        <p:nvSpPr>
          <p:cNvPr id="11" name="Content Placeholder 10"/>
          <p:cNvSpPr>
            <a:spLocks noGrp="1"/>
          </p:cNvSpPr>
          <p:nvPr>
            <p:ph sz="half" idx="2"/>
          </p:nvPr>
        </p:nvSpPr>
        <p:spPr>
          <a:xfrm>
            <a:off x="4724400" y="692672"/>
            <a:ext cx="3733800" cy="3352800"/>
          </a:xfrm>
        </p:spPr>
        <p:txBody>
          <a:bodyPr>
            <a:noAutofit/>
          </a:bodyPr>
          <a:lstStyle/>
          <a:p>
            <a:r>
              <a:rPr lang="en-US" sz="1100" dirty="0"/>
              <a:t>pp. 30 Lots of buzz on campus for the 1995 switch of backbone providers. 1973 saw the introduction of *handheld* mobile phone, larger versions available dating back to 1946 [1] and earlier.</a:t>
            </a:r>
          </a:p>
          <a:p>
            <a:r>
              <a:rPr lang="en-US" sz="1100" dirty="0"/>
              <a:t>pp. 31 Compare cloud to client/server, mainframe</a:t>
            </a:r>
          </a:p>
          <a:p>
            <a:r>
              <a:rPr lang="en-US" sz="1100" dirty="0"/>
              <a:t>pp. 34 Email demonstrated in 1968, pp. 29 claims 1972 but maybe just for ARPANET.</a:t>
            </a:r>
          </a:p>
          <a:p>
            <a:r>
              <a:rPr lang="en-US" sz="1100" dirty="0"/>
              <a:t>pp. 34 the “mother of all demos” is worth watching if you haven’t. Watch it and write a 1 page paper for extra credit (2 points).</a:t>
            </a:r>
          </a:p>
          <a:p>
            <a:r>
              <a:rPr lang="en-US" sz="1100" dirty="0"/>
              <a:t>pp. 34 Does Windows still have a near monopoly? </a:t>
            </a:r>
          </a:p>
          <a:p>
            <a:r>
              <a:rPr lang="en-US" sz="1100" dirty="0"/>
              <a:t>pp. 35 HyperCard was my first. </a:t>
            </a:r>
          </a:p>
          <a:p>
            <a:r>
              <a:rPr lang="en-US" sz="1100" dirty="0"/>
              <a:t>pp. 37 75% MS in China source from 2015, now? Compare free Windows upgrade with pp. 18 open letter to hobbyists.</a:t>
            </a:r>
          </a:p>
          <a:p>
            <a:r>
              <a:rPr lang="en-US" sz="1100" dirty="0"/>
              <a:t>pp. 38 Outsourcing source from 2003, now?</a:t>
            </a:r>
          </a:p>
          <a:p>
            <a:r>
              <a:rPr lang="en-US" sz="1100" dirty="0"/>
              <a:t>pp. 42 Q 23, Source for 90%?</a:t>
            </a:r>
          </a:p>
          <a:p>
            <a:r>
              <a:rPr lang="en-US" sz="1100" dirty="0"/>
              <a:t>End of Chapter questions I liked: 1, 7, 15, 22</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2023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Computing Timeline</a:t>
            </a:r>
          </a:p>
        </p:txBody>
      </p:sp>
      <p:sp>
        <p:nvSpPr>
          <p:cNvPr id="3" name="Content Placeholder 2"/>
          <p:cNvSpPr>
            <a:spLocks noGrp="1"/>
          </p:cNvSpPr>
          <p:nvPr>
            <p:ph idx="1"/>
          </p:nvPr>
        </p:nvSpPr>
        <p:spPr>
          <a:xfrm>
            <a:off x="685800" y="1027522"/>
            <a:ext cx="7772400" cy="3969674"/>
          </a:xfrm>
        </p:spPr>
        <p:txBody>
          <a:bodyPr lIns="91440">
            <a:normAutofit/>
          </a:bodyPr>
          <a:lstStyle/>
          <a:p>
            <a:r>
              <a:rPr lang="en-US" sz="1400" dirty="0"/>
              <a:t>Choose a computing technology that you are interested in</a:t>
            </a:r>
          </a:p>
          <a:p>
            <a:r>
              <a:rPr lang="en-US" sz="1400" dirty="0"/>
              <a:t>Construct a time line of events about this computing technology</a:t>
            </a:r>
          </a:p>
          <a:p>
            <a:pPr lvl="1"/>
            <a:r>
              <a:rPr lang="en-US" sz="1200" dirty="0"/>
              <a:t>You can choose any scope (time periods, domains, etc.) and format you like</a:t>
            </a:r>
          </a:p>
          <a:p>
            <a:r>
              <a:rPr lang="en-US" sz="1400" dirty="0"/>
              <a:t>Decide if you would recommend starting/working for a company to further it’s development</a:t>
            </a:r>
          </a:p>
          <a:p>
            <a:r>
              <a:rPr lang="en-US" sz="1400" dirty="0"/>
              <a:t>Write a 1 page paper arguing for your conclusion using the timeline as a basis</a:t>
            </a:r>
          </a:p>
          <a:p>
            <a:pPr lvl="1"/>
            <a:r>
              <a:rPr lang="en-US" sz="1200" dirty="0"/>
              <a:t>Use Template -  </a:t>
            </a:r>
            <a:r>
              <a:rPr lang="en-US" sz="1200" dirty="0">
                <a:hlinkClick r:id="rId3"/>
              </a:rPr>
              <a:t>http://socialimps.keithpray.net/assignments/Paper_Template.docx</a:t>
            </a:r>
            <a:r>
              <a:rPr lang="en-US" sz="1200" dirty="0"/>
              <a:t> </a:t>
            </a:r>
          </a:p>
          <a:p>
            <a:pPr lvl="1"/>
            <a:r>
              <a:rPr lang="en-US" sz="1200" dirty="0"/>
              <a:t>Use Guidelines -  </a:t>
            </a:r>
            <a:r>
              <a:rPr lang="en-US" sz="1200" dirty="0">
                <a:hlinkClick r:id="rId4"/>
              </a:rPr>
              <a:t>http://socialimps.keithpray.net/assignments/paper-guidelines/</a:t>
            </a:r>
            <a:r>
              <a:rPr lang="en-US" sz="1200" dirty="0"/>
              <a:t> </a:t>
            </a:r>
          </a:p>
          <a:p>
            <a:pPr lvl="1"/>
            <a:r>
              <a:rPr lang="en-US" sz="1200" dirty="0"/>
              <a:t>Use References - </a:t>
            </a:r>
            <a:r>
              <a:rPr lang="en-US" sz="1200" dirty="0">
                <a:hlinkClick r:id="rId5"/>
              </a:rPr>
              <a:t>https://socialimps.keithpray.net/assignments/references/</a:t>
            </a:r>
            <a:r>
              <a:rPr lang="en-US" sz="1200" dirty="0"/>
              <a:t> </a:t>
            </a:r>
          </a:p>
          <a:p>
            <a:pPr lvl="1"/>
            <a:r>
              <a:rPr lang="en-US" sz="1200" dirty="0"/>
              <a:t>Include your timeline as an appendix</a:t>
            </a:r>
          </a:p>
          <a:p>
            <a:r>
              <a:rPr lang="en-US" sz="1400" dirty="0"/>
              <a:t>After you have turned in your paper </a:t>
            </a:r>
            <a:r>
              <a:rPr lang="en-US" sz="1400" dirty="0">
                <a:sym typeface="Wingdings" pitchFamily="2" charset="2"/>
              </a:rPr>
              <a:t></a:t>
            </a:r>
            <a:r>
              <a:rPr lang="en-US" sz="1400" dirty="0"/>
              <a:t> Class Timeline Wiki</a:t>
            </a:r>
          </a:p>
          <a:p>
            <a:pPr lvl="1"/>
            <a:r>
              <a:rPr lang="en-US" sz="1200" dirty="0"/>
              <a:t>Add items from your timeline to Class Site </a:t>
            </a:r>
            <a:r>
              <a:rPr lang="en-US" sz="1200" dirty="0">
                <a:sym typeface="Wingdings"/>
              </a:rPr>
              <a:t></a:t>
            </a:r>
            <a:r>
              <a:rPr lang="en-US" sz="1200" dirty="0"/>
              <a:t> </a:t>
            </a:r>
            <a:r>
              <a:rPr lang="en-US" sz="1200" dirty="0">
                <a:hlinkClick r:id="rId6"/>
              </a:rPr>
              <a:t>Wiki Timeline</a:t>
            </a:r>
            <a:endParaRPr lang="en-US" sz="1200" dirty="0"/>
          </a:p>
          <a:p>
            <a:pPr lvl="1"/>
            <a:r>
              <a:rPr lang="en-US" sz="1200" dirty="0"/>
              <a:t>Please insert according to date.</a:t>
            </a:r>
          </a:p>
          <a:p>
            <a:pPr lvl="1"/>
            <a:r>
              <a:rPr lang="en-US" sz="1200" dirty="0"/>
              <a:t>Add your references</a:t>
            </a:r>
          </a:p>
          <a:p>
            <a:pPr lvl="1"/>
            <a:r>
              <a:rPr lang="en-US" sz="1200"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28981</TotalTime>
  <Words>3055</Words>
  <Application>Microsoft Macintosh PowerPoint</Application>
  <PresentationFormat>On-screen Show (16:9)</PresentationFormat>
  <Paragraphs>321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Cambria</vt:lpstr>
      <vt:lpstr>Times New Roman</vt:lpstr>
      <vt:lpstr>Wingdings</vt:lpstr>
      <vt:lpstr>Red Radial 16x9</vt:lpstr>
      <vt:lpstr>Class 2 Critical Thinking</vt:lpstr>
      <vt:lpstr>Overview</vt:lpstr>
      <vt:lpstr>Logistics Reminder</vt:lpstr>
      <vt:lpstr>My Reading Notes</vt:lpstr>
      <vt:lpstr>Group Quiz!</vt:lpstr>
      <vt:lpstr>PowerPoint Presentation</vt:lpstr>
      <vt:lpstr>PowerPoint Presentation</vt:lpstr>
      <vt:lpstr>Overview</vt:lpstr>
      <vt:lpstr>Assignment – Computing Timeline</vt:lpstr>
      <vt:lpstr>Overview</vt:lpstr>
      <vt:lpstr>Logical Arguments</vt:lpstr>
      <vt:lpstr>Weak Or Strong Arguments</vt:lpstr>
      <vt:lpstr>IP Protection Is Important To Our Economy</vt:lpstr>
      <vt:lpstr>Common Fallacies 1/7</vt:lpstr>
      <vt:lpstr>Common Fallacies 2/7</vt:lpstr>
      <vt:lpstr>Common Fallacies 3/7</vt:lpstr>
      <vt:lpstr>Common Fallacies 4/7</vt:lpstr>
      <vt:lpstr>Common Fallacies 5/7</vt:lpstr>
      <vt:lpstr>Common Fallacies 6/7</vt:lpstr>
      <vt:lpstr>Common Fallacies 7/7</vt:lpstr>
      <vt:lpstr>Class 2 The End</vt:lpstr>
      <vt:lpstr>PowerPoint Presentation</vt:lpstr>
      <vt:lpstr>PowerPoint Presentation</vt:lpstr>
      <vt:lpstr>what works well Online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263</cp:revision>
  <dcterms:created xsi:type="dcterms:W3CDTF">2014-08-25T02:19:16Z</dcterms:created>
  <dcterms:modified xsi:type="dcterms:W3CDTF">2023-03-17T22:12:03Z</dcterms:modified>
</cp:coreProperties>
</file>