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15" r:id="rId3"/>
    <p:sldId id="320" r:id="rId4"/>
    <p:sldId id="273" r:id="rId5"/>
    <p:sldId id="319" r:id="rId6"/>
    <p:sldId id="260" r:id="rId7"/>
    <p:sldId id="259" r:id="rId8"/>
    <p:sldId id="261" r:id="rId9"/>
    <p:sldId id="262" r:id="rId10"/>
    <p:sldId id="263" r:id="rId11"/>
    <p:sldId id="264" r:id="rId12"/>
    <p:sldId id="272" r:id="rId13"/>
    <p:sldId id="271" r:id="rId14"/>
    <p:sldId id="266" r:id="rId15"/>
    <p:sldId id="267" r:id="rId16"/>
    <p:sldId id="270" r:id="rId17"/>
    <p:sldId id="269" r:id="rId18"/>
    <p:sldId id="265" r:id="rId19"/>
    <p:sldId id="258" r:id="rId20"/>
    <p:sldId id="32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76" autoAdjust="0"/>
    <p:restoredTop sz="83379" autoAdjust="0"/>
  </p:normalViewPr>
  <p:slideViewPr>
    <p:cSldViewPr snapToGrid="0" snapToObjects="1">
      <p:cViewPr varScale="1">
        <p:scale>
          <a:sx n="136" d="100"/>
          <a:sy n="136" d="100"/>
        </p:scale>
        <p:origin x="216" y="240"/>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3/11/23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3/11/23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applicable: Zoom guidance.</a:t>
            </a:r>
          </a:p>
          <a:p>
            <a:endParaRPr lang="en-US" dirty="0"/>
          </a:p>
          <a:p>
            <a:r>
              <a:rPr lang="en-US" dirty="0"/>
              <a:t>Retire anything wrong with this slide opener, students are unlikely to have encountered older display formats.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 Practice critical thinking: Is there anything wrong with this slide?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Try Using web site instead this time</a:t>
            </a:r>
          </a:p>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p>
          <a:p>
            <a:pPr marL="171450" indent="-171450">
              <a:buFont typeface="Arial" panose="020B0604020202020204" pitchFamily="34" charset="0"/>
              <a:buChar char="•"/>
            </a:pPr>
            <a:r>
              <a:rPr lang="en-US" baseline="0" dirty="0"/>
              <a:t>BLUF: Bottom Line Up Front – mostly practicing this style of delivery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45110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clay or wax tablet (5500 BC or older)</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slate tablet (1300s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paper tablet</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abacus (2700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mathematical tables (190 BC) (logarithms is an important one 1500s)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Antikythera Mechanism</a:t>
            </a:r>
            <a:r>
              <a:rPr lang="en-US" baseline="0" dirty="0"/>
              <a:t> </a:t>
            </a:r>
            <a:r>
              <a:rPr lang="en-US" dirty="0"/>
              <a:t>analog computer (0 BC)</a:t>
            </a:r>
          </a:p>
          <a:p>
            <a:pPr marL="457200" indent="-457200">
              <a:buFont typeface="+mj-lt"/>
              <a:buAutoNum type="arabicPeriod"/>
            </a:pPr>
            <a:r>
              <a:rPr lang="en-US" dirty="0"/>
              <a:t>Is there a computing technology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computing technologies have been invented during your lifetime?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421531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Canvas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Interesting career: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Bob </a:t>
            </a:r>
            <a:r>
              <a:rPr lang="en-US" dirty="0" err="1">
                <a:latin typeface="Arial" charset="0"/>
                <a:ea typeface="ＭＳ Ｐゴシック" charset="-128"/>
                <a:cs typeface="ＭＳ Ｐゴシック" charset="-128"/>
              </a:rPr>
              <a:t>Supnik</a:t>
            </a:r>
            <a:r>
              <a:rPr lang="en-US" dirty="0">
                <a:latin typeface="Arial" charset="0"/>
                <a:ea typeface="ＭＳ Ｐゴシック" charset="-128"/>
                <a:cs typeface="ＭＳ Ｐゴシック" charset="-128"/>
              </a:rPr>
              <a:t>: A pioneer in the computer industry who (almost) eschews high tech</a:t>
            </a:r>
            <a:br>
              <a:rPr lang="en-US" dirty="0">
                <a:latin typeface="Arial" charset="0"/>
                <a:ea typeface="ＭＳ Ｐゴシック" charset="-128"/>
                <a:cs typeface="ＭＳ Ｐゴシック" charset="-128"/>
              </a:rPr>
            </a:br>
            <a:r>
              <a:rPr lang="en-US" dirty="0"/>
              <a:t>by Mary-Lynne Bohn</a:t>
            </a:r>
            <a:br>
              <a:rPr lang="en-US" dirty="0"/>
            </a:br>
            <a:r>
              <a:rPr lang="en-US" dirty="0"/>
              <a:t>Carlisle Mosquito, print: 2021-05-14, online 2021-05-12</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www.carlislemosquito.org</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index.php</a:t>
            </a:r>
            <a:r>
              <a:rPr lang="en-US" dirty="0">
                <a:latin typeface="Arial" charset="0"/>
                <a:ea typeface="ＭＳ Ｐゴシック" charset="-128"/>
                <a:cs typeface="ＭＳ Ｐゴシック" charset="-128"/>
              </a:rPr>
              <a:t>/search/?id=37781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Last accessed 2021-05-31</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http://socialimps.keithpray.net/documents/index.jsp?content=Show_and_Tell.html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–concatenates files (displays by concatenating to screen file)</a:t>
            </a:r>
          </a:p>
          <a:p>
            <a:r>
              <a:rPr lang="en-US" dirty="0"/>
              <a:t>What about Solid State Drives?</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all possible turn your camera on. It makes conversations much easier and you’ll find yourself much more likely to participate.</a:t>
            </a:r>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78206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many people in the world get these jokes?</a:t>
            </a:r>
          </a:p>
          <a:p>
            <a:endParaRPr lang="en-US" dirty="0"/>
          </a:p>
          <a:p>
            <a:r>
              <a:rPr lang="en-US" dirty="0"/>
              <a:t>https://</a:t>
            </a:r>
            <a:r>
              <a:rPr lang="en-US" dirty="0" err="1"/>
              <a:t>toggl.com</a:t>
            </a:r>
            <a:r>
              <a:rPr lang="en-US" dirty="0"/>
              <a:t>/blog/build-horse-programming</a:t>
            </a:r>
          </a:p>
          <a:p>
            <a:r>
              <a:rPr lang="en-US" dirty="0"/>
              <a:t>Accessed: 2022-10-14</a:t>
            </a:r>
          </a:p>
          <a:p>
            <a:endParaRPr lang="en-US" dirty="0"/>
          </a:p>
          <a:p>
            <a:r>
              <a:rPr lang="en-US" dirty="0"/>
              <a:t>Emacs – psychoanalyze-pinhead</a:t>
            </a:r>
          </a:p>
          <a:p>
            <a:pPr lvl="1"/>
            <a:r>
              <a:rPr lang="en-US" dirty="0"/>
              <a:t>doctor (implementation of ELIZA)</a:t>
            </a:r>
          </a:p>
          <a:p>
            <a:pPr lvl="1"/>
            <a:r>
              <a:rPr lang="en-US" dirty="0"/>
              <a:t>yow (quotes from Zippy the Pinhead </a:t>
            </a:r>
            <a:r>
              <a:rPr lang="en-US" dirty="0" err="1"/>
              <a:t>zippythepinhead.com</a:t>
            </a:r>
            <a:r>
              <a:rPr lang="en-US" dirty="0"/>
              <a:t>)</a:t>
            </a:r>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18801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baseline="0" dirty="0"/>
              <a:t>So about 1/385 people you meet might know what you’re talking about…</a:t>
            </a:r>
          </a:p>
          <a:p>
            <a:pPr marL="0" indent="0">
              <a:buFont typeface="Arial"/>
              <a:buNone/>
            </a:pPr>
            <a:endParaRPr lang="en-US" b="0" baseline="0" dirty="0"/>
          </a:p>
          <a:p>
            <a:pPr marL="0" indent="0">
              <a:buFont typeface="Arial"/>
              <a:buNone/>
            </a:pPr>
            <a:r>
              <a:rPr lang="en-US" b="0" baseline="0" dirty="0"/>
              <a:t>https://</a:t>
            </a:r>
            <a:r>
              <a:rPr lang="en-US" b="0" baseline="0" dirty="0" err="1"/>
              <a:t>www.census.gov</a:t>
            </a:r>
            <a:endParaRPr lang="en-US" b="0" baseline="0" dirty="0"/>
          </a:p>
          <a:p>
            <a:pPr marL="171450" indent="-171450">
              <a:buFont typeface="Arial" panose="020B0604020202020204" pitchFamily="34" charset="0"/>
              <a:buChar char="•"/>
            </a:pPr>
            <a:r>
              <a:rPr lang="en-US" b="0" baseline="0" dirty="0"/>
              <a:t>2022 World population: </a:t>
            </a:r>
            <a:r>
              <a:rPr lang="en-US" b="1" baseline="0" dirty="0"/>
              <a:t>7,883,221,995</a:t>
            </a:r>
          </a:p>
          <a:p>
            <a:pPr marL="171450" indent="-171450">
              <a:buFont typeface="Arial" panose="020B0604020202020204" pitchFamily="34" charset="0"/>
              <a:buChar char="•"/>
            </a:pPr>
            <a:r>
              <a:rPr lang="en-US" b="0" baseline="0" dirty="0"/>
              <a:t>2022 US population: </a:t>
            </a:r>
            <a:r>
              <a:rPr lang="en-US" b="1" baseline="0" dirty="0"/>
              <a:t>332,558,953 (4.22% World)</a:t>
            </a:r>
          </a:p>
          <a:p>
            <a:pPr marL="0" indent="0">
              <a:buFont typeface="Arial" panose="020B0604020202020204" pitchFamily="34" charset="0"/>
              <a:buNone/>
            </a:pPr>
            <a:r>
              <a:rPr lang="en-US" b="0" baseline="0" dirty="0"/>
              <a:t>https://</a:t>
            </a:r>
            <a:r>
              <a:rPr lang="en-US" b="0" baseline="0" dirty="0" err="1"/>
              <a:t>nces.ed.gov</a:t>
            </a:r>
            <a:endParaRPr lang="en-US" b="0" baseline="0" dirty="0"/>
          </a:p>
          <a:p>
            <a:pPr marL="171450" indent="-171450">
              <a:buFont typeface="Arial" panose="020B0604020202020204" pitchFamily="34" charset="0"/>
              <a:buChar char="•"/>
            </a:pPr>
            <a:r>
              <a:rPr lang="en-US" b="0" baseline="0" dirty="0"/>
              <a:t>Since 1971 US bachelor degrees: </a:t>
            </a:r>
            <a:r>
              <a:rPr lang="en-US" b="1" baseline="0" dirty="0"/>
              <a:t>27,699,806 (8.33% US)</a:t>
            </a:r>
          </a:p>
          <a:p>
            <a:pPr marL="171450" indent="-171450">
              <a:buFont typeface="Arial" panose="020B0604020202020204" pitchFamily="34" charset="0"/>
              <a:buChar char="•"/>
            </a:pPr>
            <a:r>
              <a:rPr lang="en-US" b="0" baseline="0" dirty="0"/>
              <a:t>Since 1971 US Computer and information sciences and support services: </a:t>
            </a:r>
            <a:r>
              <a:rPr lang="en-US" b="1" baseline="0" dirty="0"/>
              <a:t>864,397 (3.12% US degrees, 0.26 US population)</a:t>
            </a:r>
          </a:p>
          <a:p>
            <a:pPr marL="0" indent="0">
              <a:buFont typeface="Arial" panose="020B0604020202020204" pitchFamily="34" charset="0"/>
              <a:buNone/>
            </a:pPr>
            <a:r>
              <a:rPr lang="en-US" b="1" baseline="0" dirty="0"/>
              <a:t>If US representative of world, ~ # CS related degrees: 20,496,377</a:t>
            </a:r>
          </a:p>
          <a:p>
            <a:pPr marL="0" indent="0">
              <a:buFont typeface="Arial"/>
              <a:buNone/>
            </a:pPr>
            <a:endParaRPr lang="en-US" b="0" baseline="0" dirty="0"/>
          </a:p>
          <a:p>
            <a:pPr marL="0" indent="0">
              <a:buFont typeface="Arial"/>
              <a:buNone/>
            </a:pPr>
            <a:r>
              <a:rPr lang="en-US" b="1" baseline="0" dirty="0"/>
              <a:t>OLD INFO</a:t>
            </a:r>
          </a:p>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OLDER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a:t>
            </a:r>
            <a:r>
              <a:rPr lang="en-US" b="0" baseline="0" dirty="0"/>
              <a:t>https://</a:t>
            </a:r>
            <a:r>
              <a:rPr lang="en-US" b="0" baseline="0" dirty="0" err="1"/>
              <a:t>nces.ed.gov</a:t>
            </a:r>
            <a:r>
              <a:rPr lang="en-US" b="0"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Total = all Degrees Majors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27.6 million degrees from previous slide from summing total from each period shown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Interesting peaks during 1980s (rise of the PC era) and late 1990/early 2000s (rise of the Internet/.com bubble)</a:t>
            </a:r>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55211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2022:</a:t>
            </a:r>
          </a:p>
          <a:p>
            <a:r>
              <a:rPr lang="en-US" dirty="0"/>
              <a:t>Need subscription to filter by skill now. </a:t>
            </a:r>
          </a:p>
          <a:p>
            <a:r>
              <a:rPr lang="en-US" dirty="0"/>
              <a:t>LinkedIn key word search “software development” yields: 5,530,000</a:t>
            </a:r>
            <a:br>
              <a:rPr lang="en-US" dirty="0"/>
            </a:br>
            <a:r>
              <a:rPr lang="en-US" dirty="0"/>
              <a:t>LinkedIn key word search “Regular Expressions” yields: 27,000 (0.49%)</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Mention use of Zoom for Office Hours/meetings, and in case I cannot come to campus.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dirty="0"/>
          </a:p>
        </p:txBody>
      </p:sp>
    </p:spTree>
    <p:extLst>
      <p:ext uri="{BB962C8B-B14F-4D97-AF65-F5344CB8AC3E}">
        <p14:creationId xmlns:p14="http://schemas.microsoft.com/office/powerpoint/2010/main" val="350749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2023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2023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ocialimps.keithpray.net/assignments/presentation-guidelin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mailto:ezzhou@wpi.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iki.wpi.edu/cs3043/Main_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 – You will</a:t>
            </a:r>
          </a:p>
        </p:txBody>
      </p:sp>
      <p:sp>
        <p:nvSpPr>
          <p:cNvPr id="10" name="Content Placeholder 9"/>
          <p:cNvSpPr>
            <a:spLocks noGrp="1"/>
          </p:cNvSpPr>
          <p:nvPr>
            <p:ph idx="1"/>
          </p:nvPr>
        </p:nvSpPr>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p:txBody>
      </p:sp>
      <p:sp>
        <p:nvSpPr>
          <p:cNvPr id="7" name="Footer Placeholder 6"/>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4170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computing?</a:t>
            </a:r>
          </a:p>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What computing technologies have been invented during your lifetime?</a:t>
            </a:r>
          </a:p>
          <a:p>
            <a:pPr marL="457200" indent="-457200">
              <a:buFont typeface="+mj-lt"/>
              <a:buAutoNum type="arabicPeriod"/>
            </a:pPr>
            <a:r>
              <a:rPr lang="en-US" dirty="0"/>
              <a:t>What good will you do with your degree?</a:t>
            </a:r>
          </a:p>
        </p:txBody>
      </p:sp>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326224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2023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Action Button: Movie 5">
            <a:hlinkClick r:id="rId3" highlightClick="1"/>
            <a:extLst>
              <a:ext uri="{FF2B5EF4-FFF2-40B4-BE49-F238E27FC236}">
                <a16:creationId xmlns:a16="http://schemas.microsoft.com/office/drawing/2014/main" id="{D02679AA-D99B-BE49-8D4B-151723B6803B}"/>
              </a:ext>
            </a:extLst>
          </p:cNvPr>
          <p:cNvSpPr/>
          <p:nvPr/>
        </p:nvSpPr>
        <p:spPr>
          <a:xfrm>
            <a:off x="43740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63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lnSpcReduction="10000"/>
          </a:bodyPr>
          <a:lstStyle/>
          <a:p>
            <a:r>
              <a:rPr lang="en-US" dirty="0"/>
              <a:t>Read chapter summaries </a:t>
            </a:r>
            <a:r>
              <a:rPr lang="en-US"/>
              <a:t>in Preface of text book</a:t>
            </a:r>
            <a:endParaRPr lang="en-US" dirty="0"/>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Please create a new thread for each movie</a:t>
            </a:r>
          </a:p>
          <a:p>
            <a:pPr lvl="1"/>
            <a:r>
              <a:rPr lang="en-US" dirty="0"/>
              <a:t>Do not summarize the movie, you can reference a synopsis</a:t>
            </a:r>
          </a:p>
          <a:p>
            <a:pPr lvl="1"/>
            <a:r>
              <a:rPr lang="en-US" dirty="0"/>
              <a:t>Avoid repeating entries, they won’t count and are confusing</a:t>
            </a:r>
          </a:p>
          <a:p>
            <a:pPr lvl="1"/>
            <a:r>
              <a:rPr lang="en-US" dirty="0"/>
              <a:t>Comment on a minimum of 2 movies you did not add</a:t>
            </a:r>
          </a:p>
          <a:p>
            <a:pPr lvl="2"/>
            <a:r>
              <a:rPr lang="en-US" dirty="0"/>
              <a:t>Add your own rationale, avoid “me too” comments</a:t>
            </a:r>
          </a:p>
          <a:p>
            <a:pPr lvl="1"/>
            <a:r>
              <a:rPr lang="en-US" dirty="0"/>
              <a:t>Cite reference material –use at least 1 per post</a:t>
            </a:r>
          </a:p>
        </p:txBody>
      </p:sp>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66329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a:bodyPr>
          <a:lstStyle/>
          <a:p>
            <a:r>
              <a:rPr lang="en-US" dirty="0"/>
              <a:t>Current schedule at:</a:t>
            </a:r>
          </a:p>
          <a:p>
            <a:pPr lvl="1"/>
            <a:r>
              <a:rPr lang="en-US" dirty="0">
                <a:hlinkClick r:id="rId3"/>
              </a:rPr>
              <a:t>http://socialimps.keithpray.net</a:t>
            </a:r>
            <a:endParaRPr lang="en-US" dirty="0"/>
          </a:p>
          <a:p>
            <a:r>
              <a:rPr lang="en-US" dirty="0"/>
              <a:t>Send course staff </a:t>
            </a:r>
            <a:r>
              <a:rPr lang="en-US" b="1" dirty="0"/>
              <a:t>email</a:t>
            </a:r>
          </a:p>
          <a:p>
            <a:r>
              <a:rPr lang="en-US" dirty="0"/>
              <a:t>State what decision you’ll be making</a:t>
            </a:r>
          </a:p>
          <a:p>
            <a:pPr lvl="1"/>
            <a:r>
              <a:rPr lang="en-US" dirty="0"/>
              <a:t>For example:</a:t>
            </a:r>
          </a:p>
          <a:p>
            <a:pPr lvl="2"/>
            <a:r>
              <a:rPr lang="en-US" dirty="0"/>
              <a:t>“AI” is too general </a:t>
            </a:r>
          </a:p>
          <a:p>
            <a:pPr lvl="2"/>
            <a:r>
              <a:rPr lang="en-US" dirty="0"/>
              <a:t>“Does AI research need to be regulated?” is better</a:t>
            </a:r>
          </a:p>
          <a:p>
            <a:pPr lvl="1"/>
            <a:r>
              <a:rPr lang="en-US" dirty="0"/>
              <a:t>It may take time to refine your topic</a:t>
            </a:r>
          </a:p>
          <a:p>
            <a:pPr lvl="1"/>
            <a:r>
              <a:rPr lang="en-US" dirty="0"/>
              <a:t>I’m happy to discuss your ideas</a:t>
            </a:r>
          </a:p>
        </p:txBody>
      </p:sp>
      <p:sp>
        <p:nvSpPr>
          <p:cNvPr id="6" name="Content Placeholder 5"/>
          <p:cNvSpPr>
            <a:spLocks noGrp="1"/>
          </p:cNvSpPr>
          <p:nvPr>
            <p:ph sz="half" idx="2"/>
          </p:nvPr>
        </p:nvSpPr>
        <p:spPr/>
        <p:txBody>
          <a:bodyPr>
            <a:normAutofit/>
          </a:bodyPr>
          <a:lstStyle/>
          <a:p>
            <a:r>
              <a:rPr lang="en-US" dirty="0"/>
              <a:t>10 Minutes, reserve 2 for Q/A</a:t>
            </a:r>
          </a:p>
          <a:p>
            <a:r>
              <a:rPr lang="en-US" dirty="0"/>
              <a:t>6 points material quality</a:t>
            </a:r>
          </a:p>
          <a:p>
            <a:r>
              <a:rPr lang="en-US" dirty="0"/>
              <a:t>2 points presenting in class</a:t>
            </a:r>
          </a:p>
          <a:p>
            <a:r>
              <a:rPr lang="en-US" dirty="0"/>
              <a:t>2 points showing depth during Q/A</a:t>
            </a:r>
          </a:p>
          <a:p>
            <a:r>
              <a:rPr lang="en-US" dirty="0"/>
              <a:t>See </a:t>
            </a:r>
            <a:r>
              <a:rPr lang="en-US" dirty="0">
                <a:hlinkClick r:id="rId4"/>
              </a:rPr>
              <a:t>Presentations</a:t>
            </a:r>
            <a:r>
              <a:rPr lang="en-US" dirty="0"/>
              <a:t> on course web site for details</a:t>
            </a:r>
          </a:p>
          <a:p>
            <a:pPr lvl="1"/>
            <a:r>
              <a:rPr lang="en-US" dirty="0"/>
              <a:t>http://</a:t>
            </a:r>
            <a:r>
              <a:rPr lang="en-US" dirty="0" err="1"/>
              <a:t>socialimps.keithpray.net</a:t>
            </a:r>
            <a:r>
              <a:rPr lang="en-US" dirty="0"/>
              <a:t>/assignments/presentation-guidelines/</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99452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90437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2746404" y="4750531"/>
            <a:ext cx="3651192" cy="341632"/>
          </a:xfrm>
          <a:prstGeom prst="rect">
            <a:avLst/>
          </a:prstGeom>
          <a:noFill/>
        </p:spPr>
        <p:txBody>
          <a:bodyPr wrap="none" rtlCol="0">
            <a:spAutoFit/>
          </a:bodyPr>
          <a:lstStyle/>
          <a:p>
            <a:pPr>
              <a:lnSpc>
                <a:spcPct val="90000"/>
              </a:lnSpc>
            </a:pPr>
            <a:r>
              <a:rPr lang="en-US" dirty="0"/>
              <a:t>2008-02-01 http://xkcd.com/378/</a:t>
            </a:r>
          </a:p>
        </p:txBody>
      </p:sp>
    </p:spTree>
    <p:extLst>
      <p:ext uri="{BB962C8B-B14F-4D97-AF65-F5344CB8AC3E}">
        <p14:creationId xmlns:p14="http://schemas.microsoft.com/office/powerpoint/2010/main" val="203392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pic>
        <p:nvPicPr>
          <p:cNvPr id="7" name="Picture 6">
            <a:extLst>
              <a:ext uri="{FF2B5EF4-FFF2-40B4-BE49-F238E27FC236}">
                <a16:creationId xmlns:a16="http://schemas.microsoft.com/office/drawing/2014/main" id="{0AD8629B-93EE-5B40-AFCF-B34235BFABE6}"/>
              </a:ext>
            </a:extLst>
          </p:cNvPr>
          <p:cNvPicPr>
            <a:picLocks noChangeAspect="1"/>
          </p:cNvPicPr>
          <p:nvPr/>
        </p:nvPicPr>
        <p:blipFill rotWithShape="1">
          <a:blip r:embed="rId3"/>
          <a:srcRect l="51146" t="78992" r="27663"/>
          <a:stretch/>
        </p:blipFill>
        <p:spPr>
          <a:xfrm>
            <a:off x="6287679" y="2240249"/>
            <a:ext cx="1743959" cy="1080547"/>
          </a:xfrm>
          <a:prstGeom prst="rect">
            <a:avLst/>
          </a:prstGeom>
        </p:spPr>
      </p:pic>
    </p:spTree>
    <p:extLst>
      <p:ext uri="{BB962C8B-B14F-4D97-AF65-F5344CB8AC3E}">
        <p14:creationId xmlns:p14="http://schemas.microsoft.com/office/powerpoint/2010/main" val="25851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9486-F5B6-764E-996C-747C108FA8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5ABE8D-8435-DD48-95DB-C7D67276BEA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6E303C7-CECD-8040-A12B-436529CD5F4A}"/>
              </a:ext>
            </a:extLst>
          </p:cNvPr>
          <p:cNvSpPr>
            <a:spLocks noGrp="1"/>
          </p:cNvSpPr>
          <p:nvPr>
            <p:ph type="ftr" sz="quarter" idx="11"/>
          </p:nvPr>
        </p:nvSpPr>
        <p:spPr/>
        <p:txBody>
          <a:bodyPr/>
          <a:lstStyle/>
          <a:p>
            <a:r>
              <a:rPr lang="sk-SK"/>
              <a:t>© 2023 Keith A. Pray</a:t>
            </a:r>
            <a:endParaRPr lang="en-US" dirty="0"/>
          </a:p>
        </p:txBody>
      </p:sp>
      <p:pic>
        <p:nvPicPr>
          <p:cNvPr id="6" name="Picture 4" descr="How to Build A Horse with Programming comic">
            <a:extLst>
              <a:ext uri="{FF2B5EF4-FFF2-40B4-BE49-F238E27FC236}">
                <a16:creationId xmlns:a16="http://schemas.microsoft.com/office/drawing/2014/main" id="{7E65B5DE-8960-0346-AB7D-1865B43C1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553" y="0"/>
            <a:ext cx="1225296" cy="514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5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B2F523-7379-0943-A032-2087415B18D7}"/>
              </a:ext>
            </a:extLst>
          </p:cNvPr>
          <p:cNvSpPr>
            <a:spLocks noGrp="1"/>
          </p:cNvSpPr>
          <p:nvPr>
            <p:ph type="ftr" sz="quarter" idx="11"/>
          </p:nvPr>
        </p:nvSpPr>
        <p:spPr/>
        <p:txBody>
          <a:bodyPr/>
          <a:lstStyle/>
          <a:p>
            <a:r>
              <a:rPr lang="sk-SK"/>
              <a:t>© 2023 Keith A. Pray</a:t>
            </a:r>
            <a:endParaRPr lang="en-US" dirty="0"/>
          </a:p>
        </p:txBody>
      </p:sp>
      <p:pic>
        <p:nvPicPr>
          <p:cNvPr id="1026" name="Picture 2" descr="How to Build A Horse with Programming comic">
            <a:extLst>
              <a:ext uri="{FF2B5EF4-FFF2-40B4-BE49-F238E27FC236}">
                <a16:creationId xmlns:a16="http://schemas.microsoft.com/office/drawing/2014/main" id="{72A33F9A-44A4-C648-B4FC-98795C7F3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767"/>
          <a:stretch/>
        </p:blipFill>
        <p:spPr bwMode="auto">
          <a:xfrm>
            <a:off x="0" y="596722"/>
            <a:ext cx="2926080" cy="4332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Build A Horse with Programming comic">
            <a:extLst>
              <a:ext uri="{FF2B5EF4-FFF2-40B4-BE49-F238E27FC236}">
                <a16:creationId xmlns:a16="http://schemas.microsoft.com/office/drawing/2014/main" id="{DD5F3B53-3758-D843-AC9B-0695953CC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587" b="1"/>
          <a:stretch/>
        </p:blipFill>
        <p:spPr bwMode="auto">
          <a:xfrm>
            <a:off x="6100738" y="697584"/>
            <a:ext cx="2926080" cy="4231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w to Build A Horse with Programming comic">
            <a:extLst>
              <a:ext uri="{FF2B5EF4-FFF2-40B4-BE49-F238E27FC236}">
                <a16:creationId xmlns:a16="http://schemas.microsoft.com/office/drawing/2014/main" id="{E0CD9DB0-3F3C-4049-8447-B45459B91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279" b="34445"/>
          <a:stretch/>
        </p:blipFill>
        <p:spPr bwMode="auto">
          <a:xfrm>
            <a:off x="3050369" y="1206156"/>
            <a:ext cx="2926080" cy="372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3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r>
                            <a:rPr lang="en-US" baseline="0" dirty="0"/>
                            <a:t>0.26% US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baseline="0" dirty="0"/>
                            <a:t> </a:t>
                          </a:r>
                          <a:r>
                            <a:rPr lang="en-US" b="0" baseline="0" dirty="0"/>
                            <a:t>0.26% </a:t>
                          </a:r>
                          <a:r>
                            <a:rPr lang="en-US" baseline="0" dirty="0"/>
                            <a:t>World</a:t>
                          </a:r>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1440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64008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64008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endParaRPr lang="en-US"/>
                        </a:p>
                      </a:txBody>
                      <a:tcPr>
                        <a:blipFill>
                          <a:blip r:embed="rId3"/>
                          <a:stretch>
                            <a:fillRect l="-200490" t="-415686" r="-980" b="-13725"/>
                          </a:stretch>
                        </a:blipFill>
                      </a:tcPr>
                    </a:tc>
                    <a:extLst>
                      <a:ext uri="{0D108BD9-81ED-4DB2-BD59-A6C34878D82A}">
                        <a16:rowId xmlns:a16="http://schemas.microsoft.com/office/drawing/2014/main" val="10005"/>
                      </a:ext>
                    </a:extLst>
                  </a:tr>
                </a:tbl>
              </a:graphicData>
            </a:graphic>
          </p:graphicFrame>
        </mc:Fallback>
      </mc:AlternateContent>
      <p:sp>
        <p:nvSpPr>
          <p:cNvPr id="2" name="Title 1"/>
          <p:cNvSpPr>
            <a:spLocks noGrp="1"/>
          </p:cNvSpPr>
          <p:nvPr>
            <p:ph type="title"/>
          </p:nvPr>
        </p:nvSpPr>
        <p:spPr/>
        <p:txBody>
          <a:bodyPr/>
          <a:lstStyle/>
          <a:p>
            <a:r>
              <a:rPr lang="en-US" dirty="0"/>
              <a:t>How many people might get those jokes?</a:t>
            </a:r>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F5860-1146-BD4D-92C1-17229091982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E5E62A4-6EEA-9140-8AD7-BBEC3E701370}"/>
              </a:ext>
            </a:extLst>
          </p:cNvPr>
          <p:cNvSpPr>
            <a:spLocks noGrp="1"/>
          </p:cNvSpPr>
          <p:nvPr>
            <p:ph type="ftr" sz="quarter" idx="11"/>
          </p:nvPr>
        </p:nvSpPr>
        <p:spPr/>
        <p:txBody>
          <a:bodyPr/>
          <a:lstStyle/>
          <a:p>
            <a:r>
              <a:rPr lang="sk-SK"/>
              <a:t>© 2023 Keith A. Pray</a:t>
            </a:r>
            <a:endParaRPr lang="en-US" dirty="0"/>
          </a:p>
        </p:txBody>
      </p:sp>
      <p:pic>
        <p:nvPicPr>
          <p:cNvPr id="7" name="Picture 6">
            <a:extLst>
              <a:ext uri="{FF2B5EF4-FFF2-40B4-BE49-F238E27FC236}">
                <a16:creationId xmlns:a16="http://schemas.microsoft.com/office/drawing/2014/main" id="{89DC1239-4017-244E-8E25-19E1E67B0167}"/>
              </a:ext>
            </a:extLst>
          </p:cNvPr>
          <p:cNvPicPr>
            <a:picLocks noChangeAspect="1"/>
          </p:cNvPicPr>
          <p:nvPr/>
        </p:nvPicPr>
        <p:blipFill>
          <a:blip r:embed="rId3"/>
          <a:stretch>
            <a:fillRect/>
          </a:stretch>
        </p:blipFill>
        <p:spPr>
          <a:xfrm>
            <a:off x="131976" y="361376"/>
            <a:ext cx="8880049" cy="4587480"/>
          </a:xfrm>
          <a:prstGeom prst="rect">
            <a:avLst/>
          </a:prstGeom>
        </p:spPr>
      </p:pic>
    </p:spTree>
    <p:extLst>
      <p:ext uri="{BB962C8B-B14F-4D97-AF65-F5344CB8AC3E}">
        <p14:creationId xmlns:p14="http://schemas.microsoft.com/office/powerpoint/2010/main" val="289155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2022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5,530,000</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27,000</a:t>
            </a:r>
            <a:r>
              <a:rPr lang="en-US" sz="2800" dirty="0">
                <a:latin typeface="Consolas" panose="020B0609020204030204" pitchFamily="49" charset="0"/>
                <a:cs typeface="Consolas" panose="020B0609020204030204" pitchFamily="49" charset="0"/>
              </a:rPr>
              <a:t> (0.49%)</a:t>
            </a:r>
          </a:p>
          <a:p>
            <a:pPr marL="0" indent="0">
              <a:buNone/>
            </a:pPr>
            <a:r>
              <a:rPr lang="en-US" sz="1400" dirty="0">
                <a:latin typeface="Consolas" panose="020B0609020204030204" pitchFamily="49" charset="0"/>
                <a:cs typeface="Consolas" panose="020B0609020204030204" pitchFamily="49" charset="0"/>
              </a:rPr>
              <a:t>Using Key Word Search, skill filter not available w/out subscription</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See Notes for 2018 and earlier data</a:t>
            </a:r>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Office Hours</a:t>
            </a:r>
          </a:p>
          <a:p>
            <a:pPr lvl="1"/>
            <a:r>
              <a:rPr lang="en-US" dirty="0"/>
              <a:t>Room: TBD</a:t>
            </a:r>
          </a:p>
          <a:p>
            <a:pPr lvl="1"/>
            <a:r>
              <a:rPr lang="en-US" dirty="0"/>
              <a:t>30 minutes before class</a:t>
            </a:r>
          </a:p>
          <a:p>
            <a:pPr lvl="1"/>
            <a:r>
              <a:rPr lang="en-US" dirty="0"/>
              <a:t>the hour following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Assistants</a:t>
            </a:r>
          </a:p>
        </p:txBody>
      </p:sp>
      <p:sp>
        <p:nvSpPr>
          <p:cNvPr id="10" name="Content Placeholder 9"/>
          <p:cNvSpPr>
            <a:spLocks noGrp="1"/>
          </p:cNvSpPr>
          <p:nvPr>
            <p:ph sz="quarter" idx="4"/>
          </p:nvPr>
        </p:nvSpPr>
        <p:spPr/>
        <p:txBody>
          <a:bodyPr>
            <a:normAutofit/>
          </a:bodyPr>
          <a:lstStyle/>
          <a:p>
            <a:r>
              <a:rPr lang="en-US" dirty="0"/>
              <a:t>SA</a:t>
            </a:r>
          </a:p>
          <a:p>
            <a:pPr lvl="1"/>
            <a:r>
              <a:rPr lang="en-US" dirty="0"/>
              <a:t>Eric Zhou</a:t>
            </a:r>
          </a:p>
          <a:p>
            <a:pPr lvl="1"/>
            <a:r>
              <a:rPr lang="en-US" dirty="0">
                <a:hlinkClick r:id="rId4"/>
              </a:rPr>
              <a:t>ezzhou@wpi.edu</a:t>
            </a:r>
            <a:r>
              <a:rPr lang="en-US" dirty="0"/>
              <a:t>  </a:t>
            </a:r>
          </a:p>
          <a:p>
            <a:endParaRPr lang="en-US" dirty="0"/>
          </a:p>
          <a:p>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http://socialimps.keithpray.net</a:t>
            </a:r>
            <a:endParaRPr lang="en-US" dirty="0"/>
          </a:p>
          <a:p>
            <a:r>
              <a:rPr lang="en-US" dirty="0"/>
              <a:t>Syllabus</a:t>
            </a:r>
          </a:p>
          <a:p>
            <a:r>
              <a:rPr lang="en-US" dirty="0"/>
              <a:t>Grading Policy</a:t>
            </a:r>
          </a:p>
          <a:p>
            <a:r>
              <a:rPr lang="en-US" dirty="0"/>
              <a:t>Due Dates</a:t>
            </a:r>
          </a:p>
          <a:p>
            <a:r>
              <a:rPr lang="en-US" dirty="0"/>
              <a:t>Guides</a:t>
            </a:r>
          </a:p>
          <a:p>
            <a:r>
              <a:rPr lang="en-US" dirty="0"/>
              <a:t>Slides with Assignment Descriptions</a:t>
            </a:r>
          </a:p>
        </p:txBody>
      </p:sp>
      <p:sp>
        <p:nvSpPr>
          <p:cNvPr id="5" name="Text Placeholder 4"/>
          <p:cNvSpPr>
            <a:spLocks noGrp="1"/>
          </p:cNvSpPr>
          <p:nvPr>
            <p:ph type="body" sz="quarter" idx="3"/>
          </p:nvPr>
        </p:nvSpPr>
        <p:spPr/>
        <p:txBody>
          <a:bodyPr/>
          <a:lstStyle/>
          <a:p>
            <a:r>
              <a:rPr lang="en-US" dirty="0"/>
              <a:t>Interactive Activities</a:t>
            </a:r>
          </a:p>
        </p:txBody>
      </p:sp>
      <p:sp>
        <p:nvSpPr>
          <p:cNvPr id="6" name="Content Placeholder 5"/>
          <p:cNvSpPr>
            <a:spLocks noGrp="1"/>
          </p:cNvSpPr>
          <p:nvPr>
            <p:ph sz="quarter" idx="4"/>
          </p:nvPr>
        </p:nvSpPr>
        <p:spPr/>
        <p:txBody>
          <a:bodyPr/>
          <a:lstStyle/>
          <a:p>
            <a:r>
              <a:rPr lang="en-US" dirty="0"/>
              <a:t>Canvas</a:t>
            </a:r>
          </a:p>
          <a:p>
            <a:pPr lvl="1"/>
            <a:r>
              <a:rPr lang="en-US" dirty="0"/>
              <a:t>Discussion Boards</a:t>
            </a:r>
          </a:p>
          <a:p>
            <a:pPr lvl="1"/>
            <a:r>
              <a:rPr lang="en-US" dirty="0"/>
              <a:t>Assignment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a:t>
            </a:r>
            <a:endParaRPr lang="en-US" dirty="0"/>
          </a:p>
        </p:txBody>
      </p:sp>
      <p:sp>
        <p:nvSpPr>
          <p:cNvPr id="7" name="Footer Placeholder 6"/>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261707839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99009</TotalTime>
  <Words>2092</Words>
  <Application>Microsoft Macintosh PowerPoint</Application>
  <PresentationFormat>On-screen Show (16:9)</PresentationFormat>
  <Paragraphs>335</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Arial</vt:lpstr>
      <vt:lpstr>Calibri</vt:lpstr>
      <vt:lpstr>Cambria</vt:lpstr>
      <vt:lpstr>Cambria Math</vt:lpstr>
      <vt:lpstr>Consolas</vt:lpstr>
      <vt:lpstr>Wingdings</vt:lpstr>
      <vt:lpstr>Red Radial 16x9</vt:lpstr>
      <vt:lpstr>Class 1 Introduction</vt:lpstr>
      <vt:lpstr>Online With Zoom</vt:lpstr>
      <vt:lpstr>PowerPoint Presentation</vt:lpstr>
      <vt:lpstr>How many people might get those jokes?</vt:lpstr>
      <vt:lpstr>PowerPoint Presentation</vt:lpstr>
      <vt:lpstr>PowerPoint Presentation</vt:lpstr>
      <vt:lpstr>Overview</vt:lpstr>
      <vt:lpstr>Course Staff</vt:lpstr>
      <vt:lpstr>Logistics</vt:lpstr>
      <vt:lpstr>Outcomes – You will</vt:lpstr>
      <vt:lpstr>Group Quiz!</vt:lpstr>
      <vt:lpstr>What is Technology?</vt:lpstr>
      <vt:lpstr>Utopias and Dystopias</vt:lpstr>
      <vt:lpstr>Overview</vt:lpstr>
      <vt:lpstr>Assignment 1/2</vt:lpstr>
      <vt:lpstr>Assignment 2/2  Sign up for individual presentation</vt:lpstr>
      <vt:lpstr>Class 1 The End</vt:lpstr>
      <vt:lpstr>PowerPoint Presentation</vt:lpstr>
      <vt:lpstr>PowerPoint Presentation</vt:lpstr>
      <vt:lpstr>PowerPoint Presentation</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250</cp:revision>
  <dcterms:created xsi:type="dcterms:W3CDTF">2014-08-25T02:19:16Z</dcterms:created>
  <dcterms:modified xsi:type="dcterms:W3CDTF">2023-03-14T22:26:25Z</dcterms:modified>
</cp:coreProperties>
</file>