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608" r:id="rId3"/>
    <p:sldId id="672" r:id="rId4"/>
    <p:sldId id="641" r:id="rId5"/>
    <p:sldId id="272" r:id="rId6"/>
    <p:sldId id="717" r:id="rId7"/>
    <p:sldId id="268" r:id="rId8"/>
    <p:sldId id="271" r:id="rId9"/>
    <p:sldId id="278" r:id="rId10"/>
    <p:sldId id="718" r:id="rId11"/>
    <p:sldId id="273" r:id="rId12"/>
    <p:sldId id="267" r:id="rId13"/>
    <p:sldId id="279" r:id="rId14"/>
    <p:sldId id="719" r:id="rId15"/>
    <p:sldId id="270" r:id="rId16"/>
    <p:sldId id="720" r:id="rId17"/>
    <p:sldId id="276" r:id="rId18"/>
    <p:sldId id="721" r:id="rId19"/>
    <p:sldId id="722" r:id="rId20"/>
    <p:sldId id="274" r:id="rId21"/>
    <p:sldId id="275" r:id="rId22"/>
    <p:sldId id="723" r:id="rId23"/>
    <p:sldId id="673" r:id="rId24"/>
    <p:sldId id="704" r:id="rId25"/>
    <p:sldId id="609" r:id="rId26"/>
    <p:sldId id="610" r:id="rId27"/>
    <p:sldId id="269"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98F9A86-2207-8D41-84E7-02269C5F353F}">
          <p14:sldIdLst>
            <p14:sldId id="256"/>
            <p14:sldId id="608"/>
            <p14:sldId id="672"/>
            <p14:sldId id="641"/>
            <p14:sldId id="272"/>
          </p14:sldIdLst>
        </p14:section>
        <p14:section name="Students" id="{98A4CB69-D533-B044-959E-70CE1E65BA60}">
          <p14:sldIdLst>
            <p14:sldId id="717"/>
            <p14:sldId id="268"/>
            <p14:sldId id="271"/>
            <p14:sldId id="278"/>
            <p14:sldId id="718"/>
            <p14:sldId id="273"/>
            <p14:sldId id="267"/>
            <p14:sldId id="279"/>
            <p14:sldId id="719"/>
            <p14:sldId id="270"/>
            <p14:sldId id="720"/>
            <p14:sldId id="276"/>
            <p14:sldId id="721"/>
            <p14:sldId id="722"/>
            <p14:sldId id="274"/>
            <p14:sldId id="275"/>
            <p14:sldId id="723"/>
          </p14:sldIdLst>
        </p14:section>
        <p14:section name="Common" id="{52F535B8-693D-D148-93BE-0078B2A61C27}">
          <p14:sldIdLst>
            <p14:sldId id="673"/>
            <p14:sldId id="704"/>
            <p14:sldId id="609"/>
            <p14:sldId id="610"/>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97" autoAdjust="0"/>
    <p:restoredTop sz="79258" autoAdjust="0"/>
  </p:normalViewPr>
  <p:slideViewPr>
    <p:cSldViewPr snapToGrid="0" snapToObjects="1">
      <p:cViewPr varScale="1">
        <p:scale>
          <a:sx n="132" d="100"/>
          <a:sy n="132" d="100"/>
        </p:scale>
        <p:origin x="176" y="176"/>
      </p:cViewPr>
      <p:guideLst>
        <p:guide orient="horz" pos="162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10/12/22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10/12/22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Now you might be wondering how is this even legal, trust me I am too. But the bottom line is that they are not technically forcing the developers to do anything. Many developers use the common defense of having a "gun to the head" but as I stated before there is an expectation to be working as a team or as </a:t>
            </a:r>
            <a:r>
              <a:rPr lang="en-US" dirty="0" err="1">
                <a:ea typeface="Calibri"/>
                <a:cs typeface="Calibri"/>
              </a:rPr>
              <a:t>pittnews</a:t>
            </a:r>
            <a:r>
              <a:rPr lang="en-US" dirty="0">
                <a:ea typeface="Calibri"/>
                <a:cs typeface="Calibri"/>
              </a:rPr>
              <a:t> describes it "the mindset of working as a "family" means that someone choosing not to crunch while others do can feel selfish or even hold up parts of production"[10]. This is the primary defense from employers about how working an extraordinary amount of hours is legal and how images like this appear. This is an image of Rockstar Games (developers for titles such as Grand Theft Auto) whose spouses wrote a collective letter describing what it was like "living with" a developer who is experiencing a crunch.  After a list of complaints including poor work conditions, salary rises that haven't accounted for inflation, and 12-hour workdays including Saturdays. They threatened to proceed with legal action if the work conditions were not improved and work was compensated,[11] but this along with other cases was settled out of court in 2009. [12] Besides community and employee backlash, another way that companies themselves have been addressing the issue is through potential buyouts. One in particular that has been in the news over the last few years has been Microsoft attempting to buy Activision Blizzard which will hopefully reform their notorious poor working environment for the better. However, until there is enough public outcry and crack down on the companies associated with this horrible trend it will continue plaguing the industry. </a:t>
            </a:r>
            <a:endParaRPr lang="en-US" dirty="0">
              <a:ea typeface="Calibri"/>
              <a:cs typeface="+mn-l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06107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To wrap this all up I just wanted to review some of the key points and really analyze if it is ethical. The whole situation puts the directors and producers in a tough spot that is torn between being ethically sound according to Act and Rule utilitarianism due to meeting deadlines and generating revenue for the company but damaging the lives of the people in the company. Crunch culture hurts employees and gives them severe health issues both mentally and physically. It even tears apart families due to overworking. It also forces the employees into a mental agreement that is reminiscent of a Social Contract Theory which forces them to develop unhealthy habits just to get the job done. It all stems from the advancing technology making the gaming industry have to adapt. All that has to be said is that the next few years will determine the new standard of working for game developers.</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17082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Hello everyone, my name is Krish Shah-</a:t>
            </a:r>
            <a:r>
              <a:rPr lang="en-US" dirty="0" err="1">
                <a:cs typeface="Calibri"/>
              </a:rPr>
              <a:t>Nathwani</a:t>
            </a:r>
            <a:r>
              <a:rPr lang="en-US" dirty="0">
                <a:cs typeface="Calibri"/>
              </a:rPr>
              <a:t> and today I will be telling you all about the ethics of digital sports betting.</a:t>
            </a:r>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42466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careful consideration and research, I believe that [say conclusions].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958909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First of all, for the sake of this presentation, we are going to examine Draft Kings, the leading platform for digital sports betting. To place a bet, you simply find an outcome you would like to bet on, and add it to </a:t>
            </a:r>
            <a:r>
              <a:rPr lang="en-US" dirty="0" err="1">
                <a:cs typeface="Calibri"/>
              </a:rPr>
              <a:t>yourbet</a:t>
            </a:r>
            <a:r>
              <a:rPr lang="en-US" dirty="0">
                <a:cs typeface="Calibri"/>
              </a:rPr>
              <a:t> slip [1]. You can add up to 12 picks to your bet slip. It is as simple as this.. Over the last 3 or so years, Draft Kings have gained immense popularity. From 2020 to 2021 alone, their users went up by 110% [2]. Additionally, as digital sports betting becomes legal in more and more states, revenue increases. Draft Kings made $1.3 billion in 2021 [2].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3538458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what a standard Draft Kings bet looks like, you can make 12 of these per bet slip. </a:t>
            </a:r>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188717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DraftKings is slowly becoming legal in more and more states. Sports betting is legal in some form in 30 states and Draft Kings is legal in 17 [3]. Draft Kings also has a sportsbook outpost set up in Ontario, Canada, meaning that they are hoping to further expand as more states legalize sports betting.</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548774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increased accessibility and convenience of sports betting have led to a drastic increase in users. Looking at this figure we can see that Draft Kings users have grown exponentially over the last 3 years. According to Casino.org, approximately 80% of all sports betting is done online [4]. These two factors combined, will lead to continued increase in online sports betting, thus allowing the problem cycle to repeat.</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851607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increase in accessibility of gambling, it is plausible that there will be an increase in gambling addictions. 6 to 9 percent of young adults have some sort of gambling problem [5]. Because online gambling is barely regulated, those 21 or over are at risk of forming gambling addictions. Without regulation this problem will only continue to grow.  It is estimated at 23 million </a:t>
            </a:r>
            <a:r>
              <a:rPr lang="en-US" dirty="0" err="1"/>
              <a:t>americans</a:t>
            </a:r>
            <a:r>
              <a:rPr lang="en-US" dirty="0"/>
              <a:t> are suffering from financial hardship due to gambling [6]. It is important that we take measures to prevent more people from being added to this number.</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099620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digital sports betting is a growing business, it's important to keep in mind that we must consider the well being of the consumers. Because of the easy access and lack of regulation, gambling addictions will grow if these sites aren’t kept in check. [Say solutions]. Hopefully if these solutions are implemented, this problem can be contained, and the severity of addictions can be lessened. </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70746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baseline="0" dirty="0">
                <a:latin typeface="Arial" charset="0"/>
                <a:ea typeface="ＭＳ Ｐゴシック" charset="-128"/>
                <a:cs typeface="ＭＳ Ｐゴシック" charset="-128"/>
              </a:rPr>
              <a:t>Automation Paper results. This term’s additions in RED</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453941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David Autor</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Will automation take away all our jobs? </a:t>
            </a:r>
            <a:r>
              <a:rPr lang="en-US" sz="1200" kern="1200" dirty="0">
                <a:solidFill>
                  <a:schemeClr val="tx1"/>
                </a:solidFill>
                <a:effectLst/>
                <a:latin typeface="+mn-lt"/>
                <a:ea typeface="+mn-ea"/>
                <a:cs typeface="+mn-cs"/>
              </a:rPr>
              <a:t>(18:27) (2016)</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www.ted.com</a:t>
            </a:r>
            <a:r>
              <a:rPr lang="en-US" sz="1200" kern="1200" dirty="0">
                <a:solidFill>
                  <a:schemeClr val="tx1"/>
                </a:solidFill>
                <a:effectLst/>
                <a:latin typeface="+mn-lt"/>
                <a:ea typeface="+mn-ea"/>
                <a:cs typeface="+mn-cs"/>
              </a:rPr>
              <a:t>/talks/</a:t>
            </a:r>
            <a:r>
              <a:rPr lang="en-US" sz="1200" kern="1200" dirty="0" err="1">
                <a:solidFill>
                  <a:schemeClr val="tx1"/>
                </a:solidFill>
                <a:effectLst/>
                <a:latin typeface="+mn-lt"/>
                <a:ea typeface="+mn-ea"/>
                <a:cs typeface="+mn-cs"/>
              </a:rPr>
              <a:t>david_autor_will_automation_take_away_all_our_jobs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transcript?language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TEDxXambridge</a:t>
            </a:r>
            <a:r>
              <a:rPr lang="en-US" sz="1200" kern="1200" dirty="0">
                <a:solidFill>
                  <a:schemeClr val="tx1"/>
                </a:solidFill>
                <a:effectLst/>
                <a:latin typeface="+mn-lt"/>
                <a:ea typeface="+mn-ea"/>
                <a:cs typeface="+mn-cs"/>
              </a:rPr>
              <a:t>, 2016-12-19</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a:t>
            </a:r>
          </a:p>
          <a:p>
            <a:endParaRPr lang="en-US" dirty="0"/>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sz="1200" kern="1200" dirty="0">
              <a:solidFill>
                <a:schemeClr val="tx1"/>
              </a:solidFill>
              <a:latin typeface="+mn-lt"/>
              <a:ea typeface="+mn-ea"/>
              <a:cs typeface="+mn-cs"/>
            </a:endParaRPr>
          </a:p>
          <a:p>
            <a:pPr eaLnBrk="1" hangingPunct="1"/>
            <a:r>
              <a:rPr lang="en-US" b="0" i="0" dirty="0"/>
              <a:t>CPG Grey</a:t>
            </a:r>
            <a:br>
              <a:rPr lang="en-US" b="0" i="0" dirty="0"/>
            </a:br>
            <a:r>
              <a:rPr lang="en-US" b="1" i="0" dirty="0"/>
              <a:t>This Video Will Make You Angry [Thought Germs] (7:25) – 2015-03-10</a:t>
            </a:r>
          </a:p>
          <a:p>
            <a:pPr eaLnBrk="1" hangingPunct="1"/>
            <a:r>
              <a:rPr lang="en-US" i="0" dirty="0"/>
              <a:t>https://</a:t>
            </a:r>
            <a:r>
              <a:rPr lang="en-US" i="0" dirty="0" err="1"/>
              <a:t>www.youtube.com</a:t>
            </a:r>
            <a:r>
              <a:rPr lang="en-US" i="0" dirty="0"/>
              <a:t>/</a:t>
            </a:r>
            <a:r>
              <a:rPr lang="en-US" i="0" dirty="0" err="1"/>
              <a:t>watch?v</a:t>
            </a:r>
            <a:r>
              <a:rPr lang="en-US" i="0" dirty="0"/>
              <a:t>=rE3j_RHkqJc</a:t>
            </a:r>
            <a:endParaRPr lang="en-US" sz="1200" kern="1200" dirty="0">
              <a:solidFill>
                <a:schemeClr val="tx1"/>
              </a:solidFill>
              <a:latin typeface="+mn-lt"/>
              <a:ea typeface="+mn-ea"/>
              <a:cs typeface="+mn-cs"/>
            </a:endParaRPr>
          </a:p>
          <a:p>
            <a:endParaRPr lang="en-US"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Weird Al – It’s All About The Pentiums (3:34)</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=qpMvS1Q1sos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TODO: Tie into Ray Kurzweil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p>
          <a:p>
            <a:r>
              <a:rPr lang="en-US" b="1" baseline="0" dirty="0">
                <a:latin typeface="Arial" pitchFamily="-109" charset="0"/>
                <a:ea typeface="ＭＳ Ｐゴシック" pitchFamily="-109" charset="-128"/>
                <a:cs typeface="ＭＳ Ｐゴシック" pitchFamily="-109" charset="-128"/>
              </a:rPr>
              <a:t>Weird Al – White and Nerdy (2:50)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=N9qYF9DZPdw</a:t>
            </a:r>
          </a:p>
          <a:p>
            <a:endParaRPr lang="en-US" baseline="0" dirty="0">
              <a:latin typeface="Arial" pitchFamily="-109" charset="0"/>
              <a:ea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br>
              <a:rPr lang="en-US" b="1" dirty="0">
                <a:latin typeface="Arial" pitchFamily="-109" charset="0"/>
                <a:ea typeface="ＭＳ Ｐゴシック" pitchFamily="-109" charset="-128"/>
                <a:cs typeface="ＭＳ Ｐゴシック" pitchFamily="-109" charset="-128"/>
              </a:rPr>
            </a:br>
            <a:r>
              <a:rPr lang="en-US" b="0" dirty="0">
                <a:latin typeface="Arial" pitchFamily="-109" charset="0"/>
                <a:ea typeface="ＭＳ Ｐゴシック" pitchFamily="-109" charset="-128"/>
                <a:cs typeface="ＭＳ Ｐゴシック" pitchFamily="-109" charset="-128"/>
              </a:rPr>
              <a:t>2006-08-21 released exclusively as digital download</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itchFamily="-109" charset="0"/>
                <a:ea typeface="ＭＳ Ｐゴシック" pitchFamily="-109" charset="-128"/>
                <a:cs typeface="ＭＳ Ｐゴシック" pitchFamily="-109" charset="-128"/>
              </a:rPr>
              <a:t>Styx - Mr. Roboto (1983) (5:34)</a:t>
            </a:r>
            <a:r>
              <a:rPr lang="en-US" dirty="0">
                <a:latin typeface="Arial" pitchFamily="-109" charset="0"/>
                <a:ea typeface="ＭＳ Ｐゴシック" pitchFamily="-109" charset="-128"/>
                <a:cs typeface="ＭＳ Ｐゴシック" pitchFamily="-109" charset="-128"/>
              </a:rPr>
              <a: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=uc6f_2nPSX8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366803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a:t>
            </a:r>
          </a:p>
          <a:p>
            <a:pPr eaLnBrk="1" hangingPunct="1"/>
            <a:endParaRPr lang="en-US" b="1" baseline="0" dirty="0">
              <a:latin typeface="Arial" pitchFamily="-109" charset="0"/>
              <a:ea typeface="ＭＳ Ｐゴシック" pitchFamily="-109" charset="-128"/>
              <a:cs typeface="ＭＳ Ｐゴシック" pitchFamily="-109" charset="-128"/>
            </a:endParaRPr>
          </a:p>
          <a:p>
            <a:pPr eaLnBrk="1" hangingPunct="1"/>
            <a:r>
              <a:rPr lang="en-US" b="1" baseline="0" dirty="0">
                <a:latin typeface="Arial" pitchFamily="-109" charset="0"/>
                <a:ea typeface="ＭＳ Ｐゴシック" pitchFamily="-109" charset="-128"/>
                <a:cs typeface="ＭＳ Ｐゴシック" pitchFamily="-109" charset="-128"/>
              </a:rPr>
              <a:t>Last Week tonight with John Oliver – Patriot Act, Edward Snowden (33:14)</a:t>
            </a:r>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www.upworthy.com</a:t>
            </a:r>
            <a:r>
              <a:rPr lang="en-US" sz="1200" kern="1200" dirty="0">
                <a:solidFill>
                  <a:schemeClr val="tx1"/>
                </a:solidFill>
                <a:latin typeface="+mn-lt"/>
                <a:ea typeface="+mn-ea"/>
                <a:cs typeface="+mn-cs"/>
              </a:rPr>
              <a:t>/john-oliver-flew-10-hours-to-russia-to-interview-edward-snowden-and-get-him-on-record?c=ufb1</a:t>
            </a:r>
          </a:p>
          <a:p>
            <a:endParaRPr lang="en-US" baseline="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TODO: Tie into Ray Kurzweil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2019-04-09</a:t>
            </a:r>
          </a:p>
          <a:p>
            <a:pPr eaLnBrk="1" hangingPunct="1"/>
            <a:endParaRPr lang="en-US" dirty="0">
              <a:latin typeface="Arial" pitchFamily="-109" charset="0"/>
              <a:ea typeface="ＭＳ Ｐゴシック" pitchFamily="-109" charset="-128"/>
              <a:cs typeface="ＭＳ Ｐゴシック" pitchFamily="-109" charset="-128"/>
            </a:endParaRPr>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pPr eaLnBrk="1" hangingPunct="1"/>
            <a:endParaRPr lang="en-US" b="1"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Why Electronic Voting is a BAD Idea – Computerphile (Tom Scott) (8:20)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a:p>
            <a:endParaRPr lang="en-US" dirty="0"/>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62787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2021-04-03</a:t>
            </a: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781688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2021-04-03</a:t>
            </a:r>
          </a:p>
          <a:p>
            <a:endParaRPr lang="en-US" dirty="0"/>
          </a:p>
          <a:p>
            <a:r>
              <a:rPr lang="en-US" dirty="0" err="1"/>
              <a:t>Spyce</a:t>
            </a:r>
            <a:r>
              <a:rPr lang="en-US" dirty="0"/>
              <a:t> image: https://</a:t>
            </a:r>
            <a:r>
              <a:rPr lang="en-US" dirty="0" err="1"/>
              <a:t>www.engadget.com</a:t>
            </a:r>
            <a:r>
              <a:rPr lang="en-US" dirty="0"/>
              <a:t>/2018/05/04/</a:t>
            </a:r>
            <a:r>
              <a:rPr lang="en-US" dirty="0" err="1"/>
              <a:t>boston</a:t>
            </a:r>
            <a:r>
              <a:rPr lang="en-US" dirty="0"/>
              <a:t>-robotic-kitchen-</a:t>
            </a:r>
            <a:r>
              <a:rPr lang="en-US" dirty="0" err="1"/>
              <a:t>spyce</a:t>
            </a:r>
            <a:r>
              <a:rPr lang="en-US" dirty="0"/>
              <a:t>/ , 2018-05-04</a:t>
            </a:r>
          </a:p>
          <a:p>
            <a:endParaRPr lang="en-US" dirty="0"/>
          </a:p>
          <a:p>
            <a:r>
              <a:rPr lang="en-US" dirty="0"/>
              <a:t>Coders Programming Themselves Out of a Job image: Gabrielle Lurie, Reuters (date unknown)</a:t>
            </a:r>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917456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Clearly state conclusion</a:t>
            </a:r>
          </a:p>
          <a:p>
            <a:pPr lvl="1"/>
            <a:r>
              <a:rPr lang="en-US" dirty="0"/>
              <a:t>First statement preferred</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Include Counter Point and Response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Author, Title, Publish Date, Publisher for references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paper aloud to proof</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87953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2062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Hello everyone, My name is Michael Gatti and today I will be discussing the ethics surrounding gaming crunch time and how it is damaging the gaming industry.</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366751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the first question that has to be answered is, What is Crunch... Simply put it's something that college students (specifically CS majors) and professors are all too aware of. Let me know if this sounds familiar: late night, pressure building until all you can think about is what font size you are using, with the whole experience coming down to you submitting the project seconds before the due date. In an institute environment, it typically is a result of procrastination, but in the gaming industry, it stems from so many aspects of the job where at this point highly recommended(often unpaid) overtime is expected when coming on as an employee of the company. Now hold on a minute, it may be considered weird that I said highly recommended rather than just saying mandatory. A later slide will provide more detail but to avoid legal prosecution many companies develop something commonly referred to as crunch culture.  Your favorite companies such as Epic Games and Activision Blizzard take the passion behind the project, the looming threat of unemployment, and peer pressure to fuel an unhealthy working environment. Beyond creating a negative culture, even the developers have accepted it as part of the work and do not see a problem with working up to 100 hours a week[1]. It is seen as dedication but this common situation has developers damaging their health for hours that are even more than the 80-90 hours seen in many sweatshops[2]. This resulted in a 2019 survey reporting that "around 40% of developers dealt with crunch at least once in the past year." [3] </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316560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Now lets address the biggest issue, how is this affecting the employees? Working in a stressful environment hours on end for months can damage anyone's mental health severely, and this is exactly what we are seeing in the gaming industry.  High levels of stress, anxiety, and depression are all common visitors during the last few months before a game's release date and this has lead to severe health issues.  Lack of sleep and not eating enough or even at all take a toll on the developers of your favorite titles. In a technical report done by 10 students and researchers across the US, they cited that not only are lack of job security and heavy work hours stressors[4] from the company onto its employees but also the public perception  of their work forces developers to increase the already detrimental stress that they are experiencing. As we all know, social media has enveloped our world for better or in the case of developers, for the worse. CD Projekt RED whose logo is pictured here, is a game developer located in Warsaw Poland. They are famous for their titles such as The Witcher franchise, and Cyberpunk 2077 with the latter being one of the most controversial game releases in the past 5 years. They had a disastrous development and countless delays that lead to death threats from their supposed fans. Even the Senior Game Designer, </a:t>
            </a:r>
            <a:r>
              <a:rPr lang="en-US" err="1">
                <a:ea typeface="Calibri"/>
                <a:cs typeface="Calibri"/>
              </a:rPr>
              <a:t>Andrezej</a:t>
            </a:r>
            <a:r>
              <a:rPr lang="en-US">
                <a:ea typeface="Calibri"/>
                <a:cs typeface="Calibri"/>
              </a:rPr>
              <a:t> </a:t>
            </a:r>
            <a:r>
              <a:rPr lang="en-US" err="1">
                <a:ea typeface="Calibri"/>
                <a:cs typeface="Calibri"/>
              </a:rPr>
              <a:t>Zawdazki</a:t>
            </a:r>
            <a:r>
              <a:rPr lang="en-US">
                <a:ea typeface="Calibri"/>
                <a:cs typeface="Calibri"/>
              </a:rPr>
              <a:t> citing that "I understand you're feeling angry, however sending death threats to developers is absolutely unacceptable and just wrong. We are people, just like you." [5] This happens too frequently in the game industry due to social media's perceived shroud of anonymity and leads to developers such as Byron </a:t>
            </a:r>
            <a:r>
              <a:rPr lang="en-US" err="1">
                <a:ea typeface="Calibri"/>
                <a:cs typeface="Calibri"/>
              </a:rPr>
              <a:t>Atikinson</a:t>
            </a:r>
            <a:r>
              <a:rPr lang="en-US">
                <a:ea typeface="Calibri"/>
                <a:cs typeface="Calibri"/>
              </a:rPr>
              <a:t>-Jones saying that "After a few weeks, I wasn't able to sleep, eat or function".  [6]</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537096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With all of this pain and suffering in this creative field why is it even needed? There are a few answers to this, but as we have seen in class technology is constantly improving and this has led the demand and production of games to both increase. Fortunately, this has lead to the game industry gaining more revenue than the cable industry with the former being valued at a whopping 256 Billion by 2025[7].  As displayed on the graph, on purely steam alone (which is the </a:t>
            </a:r>
            <a:r>
              <a:rPr lang="en-US" dirty="0"/>
              <a:t>premier </a:t>
            </a:r>
            <a:r>
              <a:rPr lang="en-US" dirty="0">
                <a:ea typeface="Calibri"/>
                <a:cs typeface="Calibri"/>
              </a:rPr>
              <a:t>online game distributing website) there have been a total of 10,394 games released on their website alone in the last year.[8] </a:t>
            </a:r>
            <a:r>
              <a:rPr lang="en-US" dirty="0"/>
              <a:t>But it leads developers into a cold war-esc arms race to make the best game the fastest.</a:t>
            </a:r>
            <a:r>
              <a:rPr lang="en-US" dirty="0">
                <a:cs typeface="Calibri"/>
              </a:rPr>
              <a:t> To ensure that the game sells well, there is the game publisher which handles the marketing, and sales of the game. With such</a:t>
            </a:r>
            <a:r>
              <a:rPr lang="en-US" dirty="0">
                <a:ea typeface="Calibri"/>
                <a:cs typeface="Calibri"/>
              </a:rPr>
              <a:t> a demand and competition they are understandably doing their jobs to make sure they get the biggest slice of the pie possible. This however leads to games being pushed out earlier before full bug testing is completed. The examples that we saw in class with releasing a product too early to meet the early demand are a reality for our developers. It was even stated in a Forbes article that "Releasing a game before it is fully debugged and ready is just a recipe for disaster". [9] This is due to the publisher usually targeting a holiday release date due and this adds to the stress of the developers where they are caught at a crossroad. If they release too early then the product is worse and they are the ones that get the backlash from fans, but if they fully test it then they damage their reputation with the publisher and gain less revenue from their project. </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84812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2021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2021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2021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2021 Keith A. Pray</a:t>
            </a:r>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a:t>© 2021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smartcapitalmind.com/what-are-common-sweatshop-conditions.htm" TargetMode="External"/><Relationship Id="rId7" Type="http://schemas.openxmlformats.org/officeDocument/2006/relationships/hyperlink" Target="https://www.digitaltrends.com/gaming/how-crunch-affects-game-developers/" TargetMode="External"/><Relationship Id="rId2" Type="http://schemas.openxmlformats.org/officeDocument/2006/relationships/hyperlink" Target="https://toughnickel.com/industries/Crunch-Time-in-Video-Games" TargetMode="External"/><Relationship Id="rId1" Type="http://schemas.openxmlformats.org/officeDocument/2006/relationships/slideLayout" Target="../slideLayouts/slideLayout2.xml"/><Relationship Id="rId6" Type="http://schemas.openxmlformats.org/officeDocument/2006/relationships/hyperlink" Target="https://www.playstationlifestyle.net/2020/10/29/cd-projekt-red-death-threats-cyberpunk-2077/" TargetMode="External"/><Relationship Id="rId5" Type="http://schemas.openxmlformats.org/officeDocument/2006/relationships/hyperlink" Target="https://www.researchgate.net/publication/336208930_State_of_the_Industry_2019_Mental_Health_in_the_Game_Industry" TargetMode="External"/><Relationship Id="rId4" Type="http://schemas.openxmlformats.org/officeDocument/2006/relationships/hyperlink" Target="https://www.washingtonpost.com/video-games/2021/03/24/crunch-law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tatista.com/statistics/552623/number-games-released-steam/" TargetMode="External"/><Relationship Id="rId7" Type="http://schemas.openxmlformats.org/officeDocument/2006/relationships/hyperlink" Target="https://www.engadget.com/2010-01-15-rockstar-quietly-settled-class-action-lawsuit-with-over-100-ex.html" TargetMode="External"/><Relationship Id="rId2" Type="http://schemas.openxmlformats.org/officeDocument/2006/relationships/hyperlink" Target="https://techjury.net/blog/gaming-industry-worth/" TargetMode="External"/><Relationship Id="rId1" Type="http://schemas.openxmlformats.org/officeDocument/2006/relationships/slideLayout" Target="../slideLayouts/slideLayout2.xml"/><Relationship Id="rId6" Type="http://schemas.openxmlformats.org/officeDocument/2006/relationships/hyperlink" Target="https://www.gamesindustry.biz/rockstar-spouse-accuses-dev-of-pushing-its-employees-to-the-brink" TargetMode="External"/><Relationship Id="rId5" Type="http://schemas.openxmlformats.org/officeDocument/2006/relationships/hyperlink" Target="https://pittnews.com/article/171814/blogs/level-up-crunch-culture-in-the-gaming-industry/" TargetMode="External"/><Relationship Id="rId4" Type="http://schemas.openxmlformats.org/officeDocument/2006/relationships/hyperlink" Target="https://www.forbes.com/sites/olliebarder/2014/11/17/when-games-are-rushed-to-release-who-is-to-blame-hint-its-not-the-tester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marketplace.org/2022/09/06/legalized-online-sports-betting-tax-revenue-vs-temptation-problem-gambler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dribbble.com/shots/14859900-DraftKings-Quick-Design-Concept" TargetMode="External"/><Relationship Id="rId3" Type="http://schemas.openxmlformats.org/officeDocument/2006/relationships/hyperlink" Target="https://www.fool.com/investing/2022/05/05/can-draftkings-sustain-blistering-revenue-growth/" TargetMode="External"/><Relationship Id="rId7" Type="http://schemas.openxmlformats.org/officeDocument/2006/relationships/hyperlink" Target="https://www.karinalucidlaw.com/online-gambling-and-bankruptcy/" TargetMode="External"/><Relationship Id="rId12" Type="http://schemas.openxmlformats.org/officeDocument/2006/relationships/hyperlink" Target="https://emojipedia.org/thumbs-up/" TargetMode="External"/><Relationship Id="rId2" Type="http://schemas.openxmlformats.org/officeDocument/2006/relationships/hyperlink" Target="https://sportsbook.draftkings.com/help/quick-start-guide/2?wpsrc=Organic%20Search&amp;wpaffn=Google&amp;wpkw=https%3A%2F%2Fsportsbook.draftkings.com%2Fhelp%2Fquick-start-guide%2F2&amp;wpcn=help&amp;wpscn=quick-start-guide%2F2" TargetMode="External"/><Relationship Id="rId1" Type="http://schemas.openxmlformats.org/officeDocument/2006/relationships/slideLayout" Target="../slideLayouts/slideLayout2.xml"/><Relationship Id="rId6" Type="http://schemas.openxmlformats.org/officeDocument/2006/relationships/hyperlink" Target="https://www.icrg.org/sites/default/files/oec/pdfs/ncrg_fact_sheet_gambling_disorders.pdf" TargetMode="External"/><Relationship Id="rId11" Type="http://schemas.openxmlformats.org/officeDocument/2006/relationships/hyperlink" Target="https://www.therecoveryvillage.com/process-addiction/compulsive-gambling/gambling-statistics/" TargetMode="External"/><Relationship Id="rId5" Type="http://schemas.openxmlformats.org/officeDocument/2006/relationships/hyperlink" Target="https://www.casino.org/news/most-sports-betting-is-online-as-more-states-plan-to-go-mobile/" TargetMode="External"/><Relationship Id="rId10" Type="http://schemas.openxmlformats.org/officeDocument/2006/relationships/hyperlink" Target="https://www.esports.net/fantasy/is-draftkings-legal/" TargetMode="External"/><Relationship Id="rId4" Type="http://schemas.openxmlformats.org/officeDocument/2006/relationships/hyperlink" Target="https://www.forbes.com/betting/sports-betting/where-is-sports-betting-legal/#:~:text=DraftKings%20Sportsbook%20States,-The%20company%20that&amp;text=DraftKings%20operates%20in%2017%20states,mobile%20and%2For%20retail%20outlets" TargetMode="External"/><Relationship Id="rId9" Type="http://schemas.openxmlformats.org/officeDocument/2006/relationships/hyperlink" Target="https://images.actionnetwork.com/blog/2020/02/Screen-Shot-2020-02-10-at-4.jp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youtube.com/watch?v=7Pq-S557XQU" TargetMode="External"/><Relationship Id="rId13" Type="http://schemas.openxmlformats.org/officeDocument/2006/relationships/hyperlink" Target="https://www.youtube.com/watch?v=njos57IJf-0" TargetMode="External"/><Relationship Id="rId18" Type="http://schemas.openxmlformats.org/officeDocument/2006/relationships/image" Target="../media/image20.png"/><Relationship Id="rId3" Type="http://schemas.openxmlformats.org/officeDocument/2006/relationships/hyperlink" Target="https://www.youtube.com/watch?v=zGM8PT1eAvY" TargetMode="External"/><Relationship Id="rId21" Type="http://schemas.openxmlformats.org/officeDocument/2006/relationships/image" Target="../media/image23.jpeg"/><Relationship Id="rId7" Type="http://schemas.openxmlformats.org/officeDocument/2006/relationships/hyperlink" Target="https://www.youtube.com/watch?v=8Gv0H-vPoDc" TargetMode="External"/><Relationship Id="rId12" Type="http://schemas.openxmlformats.org/officeDocument/2006/relationships/hyperlink" Target="https://www.ted.com/talks/david_autor_will_automation_take_away_all_our_jobs/transcript?language=en" TargetMode="External"/><Relationship Id="rId17" Type="http://schemas.openxmlformats.org/officeDocument/2006/relationships/image" Target="../media/image19.jpeg"/><Relationship Id="rId2" Type="http://schemas.openxmlformats.org/officeDocument/2006/relationships/notesSlide" Target="../notesSlides/notesSlide20.xml"/><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hyperlink" Target="https://www.youtube.com/watch?v=zvfD5rnkTws" TargetMode="External"/><Relationship Id="rId11" Type="http://schemas.openxmlformats.org/officeDocument/2006/relationships/hyperlink" Target="https://www.youtube.com/watch?v=rE3j_RHkqJc" TargetMode="External"/><Relationship Id="rId5" Type="http://schemas.openxmlformats.org/officeDocument/2006/relationships/hyperlink" Target="https://www.youtube.com/watch?v=N9qYF9DZPdw" TargetMode="External"/><Relationship Id="rId15" Type="http://schemas.openxmlformats.org/officeDocument/2006/relationships/image" Target="../media/image17.jpeg"/><Relationship Id="rId23" Type="http://schemas.openxmlformats.org/officeDocument/2006/relationships/image" Target="../media/image25.jpeg"/><Relationship Id="rId10" Type="http://schemas.openxmlformats.org/officeDocument/2006/relationships/hyperlink" Target="https://www.youtube.com/watch?v=w3_0x6oaDmI" TargetMode="External"/><Relationship Id="rId19" Type="http://schemas.openxmlformats.org/officeDocument/2006/relationships/image" Target="../media/image21.jpeg"/><Relationship Id="rId4" Type="http://schemas.openxmlformats.org/officeDocument/2006/relationships/hyperlink" Target="https://www.youtube.com/watch?v=qpMvS1Q1sos" TargetMode="External"/><Relationship Id="rId9" Type="http://schemas.openxmlformats.org/officeDocument/2006/relationships/hyperlink" Target="https://www.youtube.com/watch?v=tk862BbjWx4" TargetMode="External"/><Relationship Id="rId14" Type="http://schemas.openxmlformats.org/officeDocument/2006/relationships/image" Target="../media/image16.png"/><Relationship Id="rId22" Type="http://schemas.openxmlformats.org/officeDocument/2006/relationships/image" Target="../media/image24.jpeg"/></Relationships>
</file>

<file path=ppt/slides/_rels/slide24.xml.rels><?xml version="1.0" encoding="UTF-8" standalone="yes"?>
<Relationships xmlns="http://schemas.openxmlformats.org/package/2006/relationships"><Relationship Id="rId8" Type="http://schemas.openxmlformats.org/officeDocument/2006/relationships/hyperlink" Target="https://ncase.me/trust/" TargetMode="External"/><Relationship Id="rId13" Type="http://schemas.openxmlformats.org/officeDocument/2006/relationships/hyperlink" Target="https://www.youtube.com/watch?v=uc6f_2nPSX8" TargetMode="External"/><Relationship Id="rId18" Type="http://schemas.openxmlformats.org/officeDocument/2006/relationships/image" Target="../media/image30.jpeg"/><Relationship Id="rId3" Type="http://schemas.openxmlformats.org/officeDocument/2006/relationships/hyperlink" Target="https://www.youtube.com/watch?v=xx8f4x6C_KY" TargetMode="External"/><Relationship Id="rId21" Type="http://schemas.openxmlformats.org/officeDocument/2006/relationships/image" Target="../media/image33.jpeg"/><Relationship Id="rId7" Type="http://schemas.openxmlformats.org/officeDocument/2006/relationships/hyperlink" Target="https://www.youtube.com/watch?v=SvM7jFZGAec" TargetMode="External"/><Relationship Id="rId12" Type="http://schemas.openxmlformats.org/officeDocument/2006/relationships/hyperlink" Target="https://www.youtube.com/watch?v=IFe9wiDfb0E&amp;feature=youtu.be" TargetMode="External"/><Relationship Id="rId17" Type="http://schemas.openxmlformats.org/officeDocument/2006/relationships/image" Target="../media/image29.jpeg"/><Relationship Id="rId2" Type="http://schemas.openxmlformats.org/officeDocument/2006/relationships/notesSlide" Target="../notesSlides/notesSlide21.xml"/><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hyperlink" Target="http://www.upworthy.com/john-oliver-flew-10-hours-to-russia-to-interview-edward-snowden-and-get-him-on-record?c=ufb1" TargetMode="External"/><Relationship Id="rId11" Type="http://schemas.openxmlformats.org/officeDocument/2006/relationships/hyperlink" Target="https://www.youtube.com/watch?v=LkH2r-sNjQs" TargetMode="External"/><Relationship Id="rId5" Type="http://schemas.openxmlformats.org/officeDocument/2006/relationships/hyperlink" Target="https://www.youtube.com/watch?v=N9qYF9DZPdw" TargetMode="External"/><Relationship Id="rId15" Type="http://schemas.openxmlformats.org/officeDocument/2006/relationships/image" Target="../media/image27.png"/><Relationship Id="rId10" Type="http://schemas.openxmlformats.org/officeDocument/2006/relationships/hyperlink" Target="http://ed.ted.com/lessons/what-orwellian-really-means-noah-tavlin" TargetMode="External"/><Relationship Id="rId19" Type="http://schemas.openxmlformats.org/officeDocument/2006/relationships/image" Target="../media/image31.jpeg"/><Relationship Id="rId4" Type="http://schemas.openxmlformats.org/officeDocument/2006/relationships/hyperlink" Target="https://www.youtube.com/watch?v=qpMvS1Q1sos" TargetMode="External"/><Relationship Id="rId9" Type="http://schemas.openxmlformats.org/officeDocument/2006/relationships/hyperlink" Target="http://www.youtube.com/watch?v=7Pq-S557XQU" TargetMode="External"/><Relationship Id="rId14" Type="http://schemas.openxmlformats.org/officeDocument/2006/relationships/image" Target="../media/image26.jpeg"/></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s://www.bbc.com/news/technology-45686890" TargetMode="External"/><Relationship Id="rId7" Type="http://schemas.openxmlformats.org/officeDocument/2006/relationships/hyperlink" Target="https://twobithistory.org/2018/08/18/ada-lovelace-note-g.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theatlantic.com/technology/archive/2014/04/what-a-toilet-hoax-can-tell-us-about-the-future-of-surveillance/361408/" TargetMode="External"/><Relationship Id="rId11" Type="http://schemas.openxmlformats.org/officeDocument/2006/relationships/image" Target="../media/image37.png"/><Relationship Id="rId5" Type="http://schemas.openxmlformats.org/officeDocument/2006/relationships/hyperlink" Target="http://quantifiedtoilets.com/" TargetMode="External"/><Relationship Id="rId10" Type="http://schemas.openxmlformats.org/officeDocument/2006/relationships/image" Target="../media/image36.png"/><Relationship Id="rId4" Type="http://schemas.openxmlformats.org/officeDocument/2006/relationships/hyperlink" Target="https://www.wpi.edu/news/wpi-secures-28-million-develop-smartphone-app-help-assess-health-soldiers?utm_source=WPI+Today+-+Mailing+List&amp;utm_campaign=d4d0ad465a-EMAIL_CAMPAIGN_2018_08_31_05_30_COPY_01&amp;utm_medium=email&amp;utm_term=0_31b05cbe01-d4d0ad465a-441427549" TargetMode="External"/><Relationship Id="rId9" Type="http://schemas.openxmlformats.org/officeDocument/2006/relationships/image" Target="../media/image35.jpeg"/></Relationships>
</file>

<file path=ppt/slides/_rels/slide2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s://www.weforum.org/agenda/2018/07/we-know-ethics-should-inform-ai-but-which-ethics-robotics/" TargetMode="External"/><Relationship Id="rId7"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wsj.com/articles/berkshire-hathaways-stock-price-is-too-much-for-computers-11620168548" TargetMode="External"/><Relationship Id="rId5" Type="http://schemas.openxmlformats.org/officeDocument/2006/relationships/hyperlink" Target="https://www.theatlantic.com/technology/archive/2018/10/agents-of-automation/568795/" TargetMode="External"/><Relationship Id="rId10" Type="http://schemas.openxmlformats.org/officeDocument/2006/relationships/image" Target="../media/image41.jpeg"/><Relationship Id="rId4" Type="http://schemas.openxmlformats.org/officeDocument/2006/relationships/hyperlink" Target="https://www.americaninno.com/boston/bostinno-bytes/mit-born-spyce-raises-21m-series-a-to-open-new-robotic-restaurants/" TargetMode="External"/><Relationship Id="rId9" Type="http://schemas.openxmlformats.org/officeDocument/2006/relationships/image" Target="../media/image4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a:t>Class 12-14</a:t>
            </a:r>
            <a:br>
              <a:rPr lang="en-US" dirty="0"/>
            </a:br>
            <a:r>
              <a:rPr lang="en-US" dirty="0"/>
              <a:t>Last Days</a:t>
            </a:r>
          </a:p>
        </p:txBody>
      </p:sp>
      <p:sp>
        <p:nvSpPr>
          <p:cNvPr id="4" name="Footer Placeholder 3"/>
          <p:cNvSpPr>
            <a:spLocks noGrp="1"/>
          </p:cNvSpPr>
          <p:nvPr>
            <p:ph type="ftr" sz="quarter" idx="3"/>
          </p:nvPr>
        </p:nvSpPr>
        <p:spPr/>
        <p:txBody>
          <a:bodyPr/>
          <a:lstStyle/>
          <a:p>
            <a:r>
              <a:rPr lang="en-US"/>
              <a:t>© 2021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 it legal? what is being done?</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t>Not holding a gun to their head</a:t>
            </a:r>
          </a:p>
          <a:p>
            <a:pPr marL="205740" indent="-205740"/>
            <a:endParaRPr lang="en-US">
              <a:ea typeface="Cambria"/>
            </a:endParaRPr>
          </a:p>
          <a:p>
            <a:pPr marL="205740" indent="-205740"/>
            <a:r>
              <a:rPr lang="en-US">
                <a:ea typeface="Cambria"/>
              </a:rPr>
              <a:t>Use a sense of "family" to force unhealthy habits </a:t>
            </a:r>
          </a:p>
          <a:p>
            <a:pPr marL="205740" indent="-205740"/>
            <a:endParaRPr lang="en-US">
              <a:ea typeface="Cambria"/>
            </a:endParaRPr>
          </a:p>
          <a:p>
            <a:pPr marL="205740" indent="-205740"/>
            <a:r>
              <a:rPr lang="en-US">
                <a:ea typeface="Cambria"/>
              </a:rPr>
              <a:t>Microsoft Purchasing Activision Blizzard </a:t>
            </a:r>
          </a:p>
          <a:p>
            <a:pPr marL="205740" indent="-205740"/>
            <a:endParaRPr lang="en-US">
              <a:ea typeface="Cambria"/>
            </a:endParaRPr>
          </a:p>
          <a:p>
            <a:pPr marL="205740" indent="-205740"/>
            <a:endParaRPr lang="en-US">
              <a:ea typeface="Cambria"/>
            </a:endParaRPr>
          </a:p>
          <a:p>
            <a:pPr marL="205740" indent="-205740"/>
            <a:endParaRPr lang="en-US">
              <a:ea typeface="Cambria"/>
            </a:endParaRPr>
          </a:p>
        </p:txBody>
      </p:sp>
      <p:sp>
        <p:nvSpPr>
          <p:cNvPr id="4" name="Content Placeholder 3"/>
          <p:cNvSpPr>
            <a:spLocks noGrp="1"/>
          </p:cNvSpPr>
          <p:nvPr>
            <p:ph sz="half" idx="2"/>
          </p:nvPr>
        </p:nvSpPr>
        <p:spPr>
          <a:xfrm>
            <a:off x="4810664" y="1546644"/>
            <a:ext cx="3679885" cy="2533292"/>
          </a:xfrm>
          <a:ln w="28575">
            <a:solidFill>
              <a:schemeClr val="bg1"/>
            </a:solidFill>
          </a:ln>
        </p:spPr>
        <p:txBody>
          <a:bodyPr anchor="ctr"/>
          <a:lstStyle/>
          <a:p>
            <a:pPr marL="0" indent="0" algn="ctr">
              <a:buNone/>
            </a:pPr>
            <a:r>
              <a:rPr lang="en-US"/>
              <a:t>&lt;Graphic as big as will fit&gt;</a:t>
            </a: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Michael Gatti</a:t>
            </a:r>
            <a:endParaRPr lang="en-US"/>
          </a:p>
        </p:txBody>
      </p:sp>
      <p:pic>
        <p:nvPicPr>
          <p:cNvPr id="8" name="Picture 8">
            <a:extLst>
              <a:ext uri="{FF2B5EF4-FFF2-40B4-BE49-F238E27FC236}">
                <a16:creationId xmlns:a16="http://schemas.microsoft.com/office/drawing/2014/main" id="{1A19E884-5622-3836-FE56-AD91342FBAC0}"/>
              </a:ext>
            </a:extLst>
          </p:cNvPr>
          <p:cNvPicPr>
            <a:picLocks noChangeAspect="1"/>
          </p:cNvPicPr>
          <p:nvPr/>
        </p:nvPicPr>
        <p:blipFill>
          <a:blip r:embed="rId3"/>
          <a:stretch>
            <a:fillRect/>
          </a:stretch>
        </p:blipFill>
        <p:spPr>
          <a:xfrm>
            <a:off x="4817853" y="1545476"/>
            <a:ext cx="3670539" cy="2526999"/>
          </a:xfrm>
          <a:prstGeom prst="rect">
            <a:avLst/>
          </a:prstGeom>
        </p:spPr>
      </p:pic>
    </p:spTree>
    <p:extLst>
      <p:ext uri="{BB962C8B-B14F-4D97-AF65-F5344CB8AC3E}">
        <p14:creationId xmlns:p14="http://schemas.microsoft.com/office/powerpoint/2010/main" val="4090525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Conclusion</a:t>
            </a:r>
            <a:endParaRPr lang="en-US"/>
          </a:p>
        </p:txBody>
      </p:sp>
      <p:sp>
        <p:nvSpPr>
          <p:cNvPr id="3" name="Content Placeholder 2"/>
          <p:cNvSpPr>
            <a:spLocks noGrp="1"/>
          </p:cNvSpPr>
          <p:nvPr>
            <p:ph sz="half" idx="1"/>
          </p:nvPr>
        </p:nvSpPr>
        <p:spPr/>
        <p:txBody>
          <a:bodyPr vert="horz" lIns="91436" tIns="45718" rIns="91436" bIns="45718" rtlCol="0" anchor="t">
            <a:normAutofit/>
          </a:bodyPr>
          <a:lstStyle/>
          <a:p>
            <a:pPr marL="0" indent="0">
              <a:buNone/>
            </a:pPr>
            <a:endParaRPr lang="en-US">
              <a:ea typeface="Cambria"/>
            </a:endParaRPr>
          </a:p>
          <a:p>
            <a:pPr marL="205740" indent="-205740"/>
            <a:r>
              <a:rPr lang="en-US" dirty="0">
                <a:ea typeface="Cambria"/>
              </a:rPr>
              <a:t>Is it legal... yeah, but is it ethical... </a:t>
            </a:r>
            <a:endParaRPr lang="en-US" dirty="0"/>
          </a:p>
          <a:p>
            <a:pPr marL="205740" indent="-205740"/>
            <a:endParaRPr lang="en-US" dirty="0">
              <a:ea typeface="Cambria"/>
            </a:endParaRPr>
          </a:p>
          <a:p>
            <a:pPr marL="205740" indent="-205740"/>
            <a:endParaRPr lang="en-US" dirty="0">
              <a:ea typeface="Cambria"/>
            </a:endParaRPr>
          </a:p>
          <a:p>
            <a:pPr marL="205740" indent="-205740"/>
            <a:r>
              <a:rPr lang="en-US" dirty="0">
                <a:ea typeface="Cambria"/>
              </a:rPr>
              <a:t>Stems from technology generating more demand for games</a:t>
            </a:r>
          </a:p>
          <a:p>
            <a:pPr marL="205740" indent="-205740"/>
            <a:endParaRPr lang="en-US">
              <a:ea typeface="Cambria"/>
            </a:endParaRPr>
          </a:p>
          <a:p>
            <a:pPr marL="205740" indent="-205740"/>
            <a:endParaRPr lang="en-US">
              <a:ea typeface="Cambria"/>
            </a:endParaRPr>
          </a:p>
          <a:p>
            <a:pPr marL="205740" indent="-205740"/>
            <a:endParaRPr lang="en-US">
              <a:ea typeface="Cambria"/>
            </a:endParaRPr>
          </a:p>
          <a:p>
            <a:pPr marL="205740" indent="-205740"/>
            <a:endParaRPr lang="en-US">
              <a:ea typeface="Cambria"/>
            </a:endParaRPr>
          </a:p>
        </p:txBody>
      </p:sp>
      <p:sp>
        <p:nvSpPr>
          <p:cNvPr id="4" name="Content Placeholder 3"/>
          <p:cNvSpPr>
            <a:spLocks noGrp="1"/>
          </p:cNvSpPr>
          <p:nvPr>
            <p:ph sz="half" idx="2"/>
          </p:nvPr>
        </p:nvSpPr>
        <p:spPr>
          <a:xfrm>
            <a:off x="4724400" y="2031881"/>
            <a:ext cx="3733800" cy="2112754"/>
          </a:xfrm>
          <a:ln w="28575">
            <a:solidFill>
              <a:schemeClr val="bg1"/>
            </a:solidFill>
          </a:ln>
        </p:spPr>
        <p:txBody>
          <a:bodyPr anchor="ctr">
            <a:normAutofit/>
          </a:bodyPr>
          <a:lstStyle/>
          <a:p>
            <a:pPr marL="0" indent="0" algn="ctr">
              <a:buNone/>
            </a:pPr>
            <a:r>
              <a:rPr lang="en-US"/>
              <a:t>&lt;Graphic as big as will fit&gt;</a:t>
            </a: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Michael </a:t>
            </a:r>
            <a:r>
              <a:rPr lang="en-US" sz="1400" dirty="0" err="1">
                <a:latin typeface="+mj-lt"/>
              </a:rPr>
              <a:t>Gatti</a:t>
            </a:r>
            <a:endParaRPr lang="en-US" dirty="0"/>
          </a:p>
        </p:txBody>
      </p:sp>
      <p:pic>
        <p:nvPicPr>
          <p:cNvPr id="8" name="Picture 8" descr="A picture containing background pattern&#10;&#10;Description automatically generated">
            <a:extLst>
              <a:ext uri="{FF2B5EF4-FFF2-40B4-BE49-F238E27FC236}">
                <a16:creationId xmlns:a16="http://schemas.microsoft.com/office/drawing/2014/main" id="{0AF8BF55-5A7F-838A-41AA-DF0475CF292F}"/>
              </a:ext>
            </a:extLst>
          </p:cNvPr>
          <p:cNvPicPr>
            <a:picLocks noChangeAspect="1"/>
          </p:cNvPicPr>
          <p:nvPr/>
        </p:nvPicPr>
        <p:blipFill>
          <a:blip r:embed="rId3"/>
          <a:stretch>
            <a:fillRect/>
          </a:stretch>
        </p:blipFill>
        <p:spPr>
          <a:xfrm>
            <a:off x="4720806" y="2037150"/>
            <a:ext cx="3746020" cy="2115153"/>
          </a:xfrm>
          <a:prstGeom prst="rect">
            <a:avLst/>
          </a:prstGeom>
        </p:spPr>
      </p:pic>
    </p:spTree>
    <p:extLst>
      <p:ext uri="{BB962C8B-B14F-4D97-AF65-F5344CB8AC3E}">
        <p14:creationId xmlns:p14="http://schemas.microsoft.com/office/powerpoint/2010/main" val="343282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vert="horz" lIns="91440" tIns="45718" rIns="91436" bIns="45718" rtlCol="0" anchor="t">
            <a:normAutofit fontScale="62500" lnSpcReduction="20000"/>
          </a:bodyPr>
          <a:lstStyle/>
          <a:p>
            <a:pPr marL="0" indent="0">
              <a:buNone/>
            </a:pPr>
            <a:r>
              <a:rPr lang="en-US" dirty="0"/>
              <a:t>[1] </a:t>
            </a:r>
            <a:r>
              <a:rPr lang="en-US" dirty="0">
                <a:ea typeface="+mn-lt"/>
                <a:cs typeface="+mn-lt"/>
              </a:rPr>
              <a:t>Taylor, R. (n.d.). </a:t>
            </a:r>
            <a:r>
              <a:rPr lang="en-US" i="1" dirty="0">
                <a:ea typeface="+mn-lt"/>
                <a:cs typeface="+mn-lt"/>
              </a:rPr>
              <a:t>Crunch Time in Video Games</a:t>
            </a:r>
            <a:r>
              <a:rPr lang="en-US" dirty="0">
                <a:ea typeface="+mn-lt"/>
                <a:cs typeface="+mn-lt"/>
              </a:rPr>
              <a:t>. </a:t>
            </a:r>
            <a:r>
              <a:rPr lang="en-US" dirty="0" err="1">
                <a:ea typeface="+mn-lt"/>
                <a:cs typeface="+mn-lt"/>
              </a:rPr>
              <a:t>ToughNickel</a:t>
            </a:r>
            <a:r>
              <a:rPr lang="en-US" dirty="0">
                <a:ea typeface="+mn-lt"/>
                <a:cs typeface="+mn-lt"/>
              </a:rPr>
              <a:t>. Retrieved October 9, 2022, from </a:t>
            </a:r>
            <a:r>
              <a:rPr lang="en-US" dirty="0">
                <a:ea typeface="+mn-lt"/>
                <a:cs typeface="+mn-lt"/>
                <a:hlinkClick r:id="rId2"/>
              </a:rPr>
              <a:t>https://toughnickel.com/industries/Crunch-Time-in-Video-Games</a:t>
            </a:r>
            <a:endParaRPr lang="en-US"/>
          </a:p>
          <a:p>
            <a:pPr marL="0" indent="0">
              <a:buNone/>
            </a:pPr>
            <a:r>
              <a:rPr lang="en-US" dirty="0">
                <a:ea typeface="Cambria"/>
              </a:rPr>
              <a:t>[2]</a:t>
            </a:r>
            <a:r>
              <a:rPr lang="en-US" i="1" dirty="0">
                <a:ea typeface="+mn-lt"/>
                <a:cs typeface="+mn-lt"/>
              </a:rPr>
              <a:t>What Are Common Sweatshop Conditions? (with picture)</a:t>
            </a:r>
            <a:r>
              <a:rPr lang="en-US" dirty="0">
                <a:ea typeface="+mn-lt"/>
                <a:cs typeface="+mn-lt"/>
              </a:rPr>
              <a:t>. (n.d.). Smart Capital Mind. Retrieved October 9, 2022, from </a:t>
            </a:r>
            <a:r>
              <a:rPr lang="en-US" dirty="0">
                <a:ea typeface="+mn-lt"/>
                <a:cs typeface="+mn-lt"/>
                <a:hlinkClick r:id="rId3"/>
              </a:rPr>
              <a:t>http://www.smartcapitalmind.com/what-are-common-sweatshop-conditions.htm</a:t>
            </a:r>
            <a:endParaRPr lang="en-US">
              <a:ea typeface="Cambria"/>
            </a:endParaRPr>
          </a:p>
          <a:p>
            <a:pPr marL="0" indent="0">
              <a:buNone/>
            </a:pPr>
            <a:r>
              <a:rPr lang="en-US" dirty="0"/>
              <a:t>[3] </a:t>
            </a:r>
            <a:r>
              <a:rPr lang="en-US" dirty="0">
                <a:ea typeface="+mn-lt"/>
                <a:cs typeface="+mn-lt"/>
              </a:rPr>
              <a:t>Thomsen, M. (n.d.). Why is the games industry so burdened with crunch? It starts with labor laws. </a:t>
            </a:r>
            <a:r>
              <a:rPr lang="en-US" i="1" dirty="0">
                <a:ea typeface="+mn-lt"/>
                <a:cs typeface="+mn-lt"/>
              </a:rPr>
              <a:t>Washington Post</a:t>
            </a:r>
            <a:r>
              <a:rPr lang="en-US" dirty="0">
                <a:ea typeface="+mn-lt"/>
                <a:cs typeface="+mn-lt"/>
              </a:rPr>
              <a:t>. Retrieved October 9, 2022, from </a:t>
            </a:r>
            <a:r>
              <a:rPr lang="en-US" dirty="0">
                <a:ea typeface="+mn-lt"/>
                <a:cs typeface="+mn-lt"/>
                <a:hlinkClick r:id="rId4"/>
              </a:rPr>
              <a:t>https://www.washingtonpost.com/video-games/2021/03/24/crunch-laws/</a:t>
            </a:r>
            <a:endParaRPr lang="en-US"/>
          </a:p>
          <a:p>
            <a:pPr marL="0" indent="0">
              <a:buNone/>
            </a:pPr>
            <a:r>
              <a:rPr lang="en-US" dirty="0">
                <a:ea typeface="Cambria"/>
              </a:rPr>
              <a:t>[3]</a:t>
            </a:r>
            <a:r>
              <a:rPr lang="en-US" dirty="0" err="1">
                <a:ea typeface="+mn-lt"/>
                <a:cs typeface="+mn-lt"/>
              </a:rPr>
              <a:t>Crevoshay</a:t>
            </a:r>
            <a:r>
              <a:rPr lang="en-US" dirty="0">
                <a:ea typeface="+mn-lt"/>
                <a:cs typeface="+mn-lt"/>
              </a:rPr>
              <a:t>, E., Sawyer, S., </a:t>
            </a:r>
            <a:r>
              <a:rPr lang="en-US" dirty="0" err="1">
                <a:ea typeface="+mn-lt"/>
                <a:cs typeface="+mn-lt"/>
              </a:rPr>
              <a:t>Kowert</a:t>
            </a:r>
            <a:r>
              <a:rPr lang="en-US" dirty="0">
                <a:ea typeface="+mn-lt"/>
                <a:cs typeface="+mn-lt"/>
              </a:rPr>
              <a:t>, R., </a:t>
            </a:r>
            <a:r>
              <a:rPr lang="en-US" dirty="0" err="1">
                <a:ea typeface="+mn-lt"/>
                <a:cs typeface="+mn-lt"/>
              </a:rPr>
              <a:t>Boccamazzo</a:t>
            </a:r>
            <a:r>
              <a:rPr lang="en-US" dirty="0">
                <a:ea typeface="+mn-lt"/>
                <a:cs typeface="+mn-lt"/>
              </a:rPr>
              <a:t>, R., Dunlap, K., Cocks, J., </a:t>
            </a:r>
            <a:r>
              <a:rPr lang="en-US" dirty="0" err="1">
                <a:ea typeface="+mn-lt"/>
                <a:cs typeface="+mn-lt"/>
              </a:rPr>
              <a:t>Skimmons</a:t>
            </a:r>
            <a:r>
              <a:rPr lang="en-US" dirty="0">
                <a:ea typeface="+mn-lt"/>
                <a:cs typeface="+mn-lt"/>
              </a:rPr>
              <a:t>, R., Kocurek, C., </a:t>
            </a:r>
            <a:r>
              <a:rPr lang="en-US" dirty="0" err="1">
                <a:ea typeface="+mn-lt"/>
                <a:cs typeface="+mn-lt"/>
              </a:rPr>
              <a:t>VanDenBogaard</a:t>
            </a:r>
            <a:r>
              <a:rPr lang="en-US" dirty="0">
                <a:ea typeface="+mn-lt"/>
                <a:cs typeface="+mn-lt"/>
              </a:rPr>
              <a:t>, J., &amp; Rogers, L. (2019). </a:t>
            </a:r>
            <a:r>
              <a:rPr lang="en-US" i="1" dirty="0">
                <a:ea typeface="+mn-lt"/>
                <a:cs typeface="+mn-lt"/>
              </a:rPr>
              <a:t>State of the Industry 2019: Mental Health in The Game Industry</a:t>
            </a:r>
            <a:r>
              <a:rPr lang="en-US" dirty="0">
                <a:ea typeface="+mn-lt"/>
                <a:cs typeface="+mn-lt"/>
              </a:rPr>
              <a:t>. Retrieved October 9,2022, from </a:t>
            </a:r>
            <a:r>
              <a:rPr lang="en-US" dirty="0">
                <a:ea typeface="+mn-lt"/>
                <a:cs typeface="+mn-lt"/>
                <a:hlinkClick r:id="rId5"/>
              </a:rPr>
              <a:t>https://www.researchgate.net/publication/336208930_State_of_the_Industry_2019_Mental_Health_in_the_Game_Industry</a:t>
            </a:r>
            <a:endParaRPr lang="en-US">
              <a:ea typeface="Cambria"/>
            </a:endParaRPr>
          </a:p>
          <a:p>
            <a:pPr marL="0" indent="0">
              <a:buNone/>
            </a:pPr>
            <a:r>
              <a:rPr lang="en-US" dirty="0">
                <a:ea typeface="Cambria"/>
              </a:rPr>
              <a:t>[5]</a:t>
            </a:r>
            <a:r>
              <a:rPr lang="en-US" i="1" dirty="0">
                <a:ea typeface="+mn-lt"/>
                <a:cs typeface="+mn-lt"/>
              </a:rPr>
              <a:t>CD Projekt RED Death Threats Received Following Cyberpunk 2077 Delay</a:t>
            </a:r>
            <a:r>
              <a:rPr lang="en-US" dirty="0">
                <a:ea typeface="+mn-lt"/>
                <a:cs typeface="+mn-lt"/>
              </a:rPr>
              <a:t>. (2020, October 29). PlayStation </a:t>
            </a:r>
            <a:r>
              <a:rPr lang="en-US" dirty="0" err="1">
                <a:ea typeface="+mn-lt"/>
                <a:cs typeface="+mn-lt"/>
              </a:rPr>
              <a:t>LifeStyle</a:t>
            </a:r>
            <a:r>
              <a:rPr lang="en-US" dirty="0">
                <a:ea typeface="+mn-lt"/>
                <a:cs typeface="+mn-lt"/>
              </a:rPr>
              <a:t>. Retrieved October 10,2022, from </a:t>
            </a:r>
            <a:r>
              <a:rPr lang="en-US" dirty="0">
                <a:ea typeface="+mn-lt"/>
                <a:cs typeface="+mn-lt"/>
                <a:hlinkClick r:id="rId6"/>
              </a:rPr>
              <a:t>https://www.playstationlifestyle.net/2020/10/29/cd-projekt-red-death-threats-cyberpunk-2077/</a:t>
            </a:r>
            <a:r>
              <a:rPr lang="en-US" dirty="0">
                <a:ea typeface="+mn-lt"/>
                <a:cs typeface="+mn-lt"/>
              </a:rPr>
              <a:t> </a:t>
            </a:r>
            <a:endParaRPr lang="en-US">
              <a:ea typeface="Cambria"/>
            </a:endParaRPr>
          </a:p>
          <a:p>
            <a:pPr marL="0" indent="0">
              <a:buNone/>
            </a:pPr>
            <a:r>
              <a:rPr lang="en-US" dirty="0"/>
              <a:t>[6] </a:t>
            </a:r>
            <a:r>
              <a:rPr lang="en-US" dirty="0">
                <a:ea typeface="+mn-lt"/>
                <a:cs typeface="+mn-lt"/>
              </a:rPr>
              <a:t>Arguello, D. (2018, October 21). </a:t>
            </a:r>
            <a:r>
              <a:rPr lang="en-US" i="1" dirty="0">
                <a:ea typeface="+mn-lt"/>
                <a:cs typeface="+mn-lt"/>
              </a:rPr>
              <a:t>How Crunch Affects the Lives of Game Developers</a:t>
            </a:r>
            <a:r>
              <a:rPr lang="en-US" dirty="0">
                <a:ea typeface="+mn-lt"/>
                <a:cs typeface="+mn-lt"/>
              </a:rPr>
              <a:t>. Digital </a:t>
            </a:r>
            <a:r>
              <a:rPr lang="en-US" dirty="0" err="1">
                <a:ea typeface="+mn-lt"/>
                <a:cs typeface="+mn-lt"/>
              </a:rPr>
              <a:t>Trends.Retrieved</a:t>
            </a:r>
            <a:r>
              <a:rPr lang="en-US" dirty="0">
                <a:ea typeface="+mn-lt"/>
                <a:cs typeface="+mn-lt"/>
              </a:rPr>
              <a:t> October 10,2022, from </a:t>
            </a:r>
            <a:r>
              <a:rPr lang="en-US" dirty="0">
                <a:ea typeface="+mn-lt"/>
                <a:cs typeface="+mn-lt"/>
                <a:hlinkClick r:id="rId7"/>
              </a:rPr>
              <a:t>https://www.digitaltrends.com/gaming/how-crunch-affects-game-developers/</a:t>
            </a:r>
            <a:endParaRPr lang="en-US"/>
          </a:p>
          <a:p>
            <a:pPr marL="205740" indent="-205740">
              <a:buNone/>
            </a:pPr>
            <a:endParaRPr lang="en-US">
              <a:ea typeface="Cambria"/>
            </a:endParaRP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Michael </a:t>
            </a:r>
            <a:r>
              <a:rPr lang="en-US" sz="1400" dirty="0" err="1"/>
              <a:t>Gatti</a:t>
            </a:r>
            <a:endParaRPr lang="en-US" sz="1400" dirty="0"/>
          </a:p>
        </p:txBody>
      </p:sp>
    </p:spTree>
    <p:extLst>
      <p:ext uri="{BB962C8B-B14F-4D97-AF65-F5344CB8AC3E}">
        <p14:creationId xmlns:p14="http://schemas.microsoft.com/office/powerpoint/2010/main" val="177443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 cont.</a:t>
            </a:r>
          </a:p>
        </p:txBody>
      </p:sp>
      <p:sp>
        <p:nvSpPr>
          <p:cNvPr id="3" name="Content Placeholder 2"/>
          <p:cNvSpPr>
            <a:spLocks noGrp="1"/>
          </p:cNvSpPr>
          <p:nvPr>
            <p:ph idx="1"/>
          </p:nvPr>
        </p:nvSpPr>
        <p:spPr/>
        <p:txBody>
          <a:bodyPr vert="horz" lIns="91440" tIns="45718" rIns="91436" bIns="45718" rtlCol="0" anchor="t">
            <a:normAutofit fontScale="55000" lnSpcReduction="20000"/>
          </a:bodyPr>
          <a:lstStyle/>
          <a:p>
            <a:pPr marL="0" indent="0">
              <a:buNone/>
            </a:pPr>
            <a:endParaRPr lang="en-US"/>
          </a:p>
          <a:p>
            <a:pPr marL="205740" indent="-205740">
              <a:buNone/>
            </a:pPr>
            <a:r>
              <a:rPr lang="en-US">
                <a:ea typeface="Cambria"/>
              </a:rPr>
              <a:t>[7]</a:t>
            </a:r>
            <a:r>
              <a:rPr lang="en-US" i="1">
                <a:ea typeface="Cambria"/>
              </a:rPr>
              <a:t>How Much Is the Gaming Industry Worth in 2022? [+25 Powerful Stats]</a:t>
            </a:r>
            <a:r>
              <a:rPr lang="en-US">
                <a:ea typeface="Cambria"/>
              </a:rPr>
              <a:t>. (n.d.). </a:t>
            </a:r>
            <a:r>
              <a:rPr lang="en-US" err="1">
                <a:ea typeface="Cambria"/>
              </a:rPr>
              <a:t>Techjury</a:t>
            </a:r>
            <a:r>
              <a:rPr lang="en-US">
                <a:ea typeface="Cambria"/>
              </a:rPr>
              <a:t>. Retrieved October 12, 2022, from </a:t>
            </a:r>
            <a:r>
              <a:rPr lang="en-US">
                <a:ea typeface="Cambria"/>
                <a:hlinkClick r:id="rId2"/>
              </a:rPr>
              <a:t>https://techjury.net/blog/gaming-industry-worth/</a:t>
            </a:r>
            <a:endParaRPr lang="en-US">
              <a:ea typeface="Cambria"/>
            </a:endParaRPr>
          </a:p>
          <a:p>
            <a:pPr marL="0" indent="0">
              <a:buNone/>
            </a:pPr>
            <a:r>
              <a:rPr lang="en-US">
                <a:ea typeface="Cambria"/>
              </a:rPr>
              <a:t>[8] Steam Spy. (September 5, 2022). Number of games released on Steam worldwide from 2004 to 2022 [Graph]. In Statista. Retrieved October 10, 2022, from </a:t>
            </a:r>
            <a:r>
              <a:rPr lang="en-US">
                <a:ea typeface="Cambria"/>
                <a:hlinkClick r:id="rId3"/>
              </a:rPr>
              <a:t>https://www.statista.com/statistics/552623/number-games-released-steam/</a:t>
            </a:r>
            <a:r>
              <a:rPr lang="en-US">
                <a:ea typeface="Cambria"/>
              </a:rPr>
              <a:t>  </a:t>
            </a:r>
            <a:endParaRPr lang="en-US"/>
          </a:p>
          <a:p>
            <a:pPr marL="0" indent="0">
              <a:buNone/>
            </a:pPr>
            <a:r>
              <a:rPr lang="en-US">
                <a:ea typeface="Cambria"/>
              </a:rPr>
              <a:t>[9] Barder, O. (n.d.). </a:t>
            </a:r>
            <a:r>
              <a:rPr lang="en-US" i="1">
                <a:ea typeface="Cambria"/>
              </a:rPr>
              <a:t>When Games Are Rushed To Release Who Is To Blame? Hint: It’s Not The Testers</a:t>
            </a:r>
            <a:r>
              <a:rPr lang="en-US">
                <a:ea typeface="Cambria"/>
              </a:rPr>
              <a:t>. Forbes. Retrieved October 13, 2022, from </a:t>
            </a:r>
            <a:r>
              <a:rPr lang="en-US">
                <a:ea typeface="Cambria"/>
                <a:hlinkClick r:id="rId4"/>
              </a:rPr>
              <a:t>https://www.forbes.com/sites/olliebarder/2014/11/17/when-games-are-rushed-to-release-who-is-to-blame-hint-its-not-the-testers/</a:t>
            </a:r>
            <a:endParaRPr lang="en-US">
              <a:ea typeface="Cambria"/>
            </a:endParaRPr>
          </a:p>
          <a:p>
            <a:pPr marL="0" indent="0">
              <a:buNone/>
            </a:pPr>
            <a:r>
              <a:rPr lang="en-US">
                <a:ea typeface="Cambria"/>
              </a:rPr>
              <a:t>[10] Manager, T. D., &amp; McDevitt, S. (2022, February 28). Level Up! | Crunch culture in the gaming industry. </a:t>
            </a:r>
            <a:r>
              <a:rPr lang="en-US" i="1">
                <a:ea typeface="Cambria"/>
              </a:rPr>
              <a:t>The Pitt News</a:t>
            </a:r>
            <a:r>
              <a:rPr lang="en-US">
                <a:ea typeface="Cambria"/>
              </a:rPr>
              <a:t>. Retrieved October 13,2022, from </a:t>
            </a:r>
            <a:r>
              <a:rPr lang="en-US">
                <a:ea typeface="Cambria"/>
                <a:hlinkClick r:id="rId5"/>
              </a:rPr>
              <a:t>https://pittnews.com/article/171814/blogs/level-up-crunch-culture-in-the-gaming-industry/</a:t>
            </a:r>
            <a:endParaRPr lang="en-US"/>
          </a:p>
          <a:p>
            <a:pPr marL="0" indent="0">
              <a:buNone/>
            </a:pPr>
            <a:r>
              <a:rPr lang="en-US">
                <a:ea typeface="Cambria"/>
              </a:rPr>
              <a:t>[11]Brice, K. (2010, January 11). </a:t>
            </a:r>
            <a:r>
              <a:rPr lang="en-US" i="1">
                <a:ea typeface="Cambria"/>
              </a:rPr>
              <a:t>Rockstar Spouse" accuses dev of pushing its employees "to the brink</a:t>
            </a:r>
            <a:r>
              <a:rPr lang="en-US">
                <a:ea typeface="Cambria"/>
              </a:rPr>
              <a:t>. </a:t>
            </a:r>
            <a:r>
              <a:rPr lang="en-US" err="1">
                <a:ea typeface="Cambria"/>
              </a:rPr>
              <a:t>GamesIndustry.Biz.Retrieved</a:t>
            </a:r>
            <a:r>
              <a:rPr lang="en-US">
                <a:ea typeface="Cambria"/>
              </a:rPr>
              <a:t> October 12, 2022, from  </a:t>
            </a:r>
            <a:r>
              <a:rPr lang="en-US">
                <a:ea typeface="Cambria"/>
                <a:hlinkClick r:id="rId6"/>
              </a:rPr>
              <a:t>https://www.gamesindustry.biz/rockstar-spouse-accuses-dev-of-pushing-its-employees-to-the-brink</a:t>
            </a:r>
            <a:endParaRPr lang="en-US">
              <a:ea typeface="Cambria"/>
            </a:endParaRPr>
          </a:p>
          <a:p>
            <a:pPr marL="0" indent="0">
              <a:buNone/>
            </a:pPr>
            <a:r>
              <a:rPr lang="en-US">
                <a:ea typeface="Cambria"/>
              </a:rPr>
              <a:t>[12]</a:t>
            </a:r>
            <a:r>
              <a:rPr lang="en-US" i="1">
                <a:ea typeface="Cambria"/>
              </a:rPr>
              <a:t>Rockstar quietly settled class-action lawsuit with “over 100” ex-Rockstar San Diego employees</a:t>
            </a:r>
            <a:r>
              <a:rPr lang="en-US">
                <a:ea typeface="Cambria"/>
              </a:rPr>
              <a:t>. (n.d.). </a:t>
            </a:r>
            <a:r>
              <a:rPr lang="en-US" err="1">
                <a:ea typeface="Cambria"/>
              </a:rPr>
              <a:t>Engadget</a:t>
            </a:r>
            <a:r>
              <a:rPr lang="en-US">
                <a:ea typeface="Cambria"/>
              </a:rPr>
              <a:t>. Retrieved October 13, 2022, from </a:t>
            </a:r>
            <a:r>
              <a:rPr lang="en-US">
                <a:ea typeface="Cambria"/>
                <a:hlinkClick r:id="rId7"/>
              </a:rPr>
              <a:t>https://www.engadget.com/2010-01-15-rockstar-quietly-settled-class-action-lawsuit-with-over-100-ex.html</a:t>
            </a:r>
            <a:endParaRPr lang="en-US">
              <a:ea typeface="Cambria"/>
            </a:endParaRP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Michael </a:t>
            </a:r>
            <a:r>
              <a:rPr lang="en-US" sz="1400" dirty="0" err="1"/>
              <a:t>Gatti</a:t>
            </a:r>
            <a:endParaRPr lang="en-US" sz="1400" dirty="0"/>
          </a:p>
        </p:txBody>
      </p:sp>
    </p:spTree>
    <p:extLst>
      <p:ext uri="{BB962C8B-B14F-4D97-AF65-F5344CB8AC3E}">
        <p14:creationId xmlns:p14="http://schemas.microsoft.com/office/powerpoint/2010/main" val="196941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ea typeface="Cambria"/>
              </a:rPr>
              <a:t>The ethics of digital sports betting</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Krish Shah-</a:t>
            </a:r>
            <a:r>
              <a:rPr lang="en-US" dirty="0" err="1"/>
              <a:t>Nathwani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76019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sz="half" idx="1"/>
          </p:nvPr>
        </p:nvSpPr>
        <p:spPr/>
        <p:txBody>
          <a:bodyPr/>
          <a:lstStyle/>
          <a:p>
            <a:r>
              <a:rPr lang="en-US" dirty="0"/>
              <a:t>Increased accessibility of sports betting is not beneficial to society</a:t>
            </a:r>
          </a:p>
          <a:p>
            <a:r>
              <a:rPr lang="en-US" dirty="0"/>
              <a:t>Sports betting should be better regulated in order to decrease addiction</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ea typeface="Cambria"/>
              </a:rPr>
              <a:t>Krish Shah-</a:t>
            </a:r>
            <a:r>
              <a:rPr lang="en-US" sz="1400" dirty="0" err="1">
                <a:latin typeface="+mj-lt"/>
                <a:ea typeface="Cambria"/>
              </a:rPr>
              <a:t>Nathwani</a:t>
            </a:r>
          </a:p>
        </p:txBody>
      </p:sp>
    </p:spTree>
    <p:extLst>
      <p:ext uri="{BB962C8B-B14F-4D97-AF65-F5344CB8AC3E}">
        <p14:creationId xmlns:p14="http://schemas.microsoft.com/office/powerpoint/2010/main" val="417725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digital sports betting?</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ea typeface="Cambria"/>
              </a:rPr>
              <a:t>Gambling on sports, but online</a:t>
            </a:r>
          </a:p>
          <a:p>
            <a:pPr marL="205740" indent="-205740"/>
            <a:r>
              <a:rPr lang="en-US" dirty="0">
                <a:ea typeface="Cambria"/>
              </a:rPr>
              <a:t>Draft Kings is biggest platform</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ea typeface="Cambria"/>
              </a:rPr>
              <a:t>Krish Shah-</a:t>
            </a:r>
            <a:r>
              <a:rPr lang="en-US" sz="1400" dirty="0" err="1">
                <a:latin typeface="+mj-lt"/>
                <a:ea typeface="Cambria"/>
              </a:rPr>
              <a:t>Nathwani</a:t>
            </a:r>
          </a:p>
        </p:txBody>
      </p:sp>
      <p:pic>
        <p:nvPicPr>
          <p:cNvPr id="8" name="Picture 8" descr="Graphical user interface, application&#10;&#10;Description automatically generated">
            <a:extLst>
              <a:ext uri="{FF2B5EF4-FFF2-40B4-BE49-F238E27FC236}">
                <a16:creationId xmlns:a16="http://schemas.microsoft.com/office/drawing/2014/main" id="{91902323-DF07-20F8-2F87-0F7E390B09F4}"/>
              </a:ext>
            </a:extLst>
          </p:cNvPr>
          <p:cNvPicPr>
            <a:picLocks noChangeAspect="1"/>
          </p:cNvPicPr>
          <p:nvPr/>
        </p:nvPicPr>
        <p:blipFill>
          <a:blip r:embed="rId3"/>
          <a:stretch>
            <a:fillRect/>
          </a:stretch>
        </p:blipFill>
        <p:spPr>
          <a:xfrm>
            <a:off x="4726427" y="1354577"/>
            <a:ext cx="3697726" cy="2774814"/>
          </a:xfrm>
          <a:prstGeom prst="rect">
            <a:avLst/>
          </a:prstGeom>
        </p:spPr>
      </p:pic>
      <p:sp>
        <p:nvSpPr>
          <p:cNvPr id="9" name="TextBox 8">
            <a:extLst>
              <a:ext uri="{FF2B5EF4-FFF2-40B4-BE49-F238E27FC236}">
                <a16:creationId xmlns:a16="http://schemas.microsoft.com/office/drawing/2014/main" id="{EF1DCF25-6DC9-C212-1266-97DF7B4D7FAB}"/>
              </a:ext>
            </a:extLst>
          </p:cNvPr>
          <p:cNvSpPr txBox="1"/>
          <p:nvPr/>
        </p:nvSpPr>
        <p:spPr>
          <a:xfrm>
            <a:off x="4795119" y="4315608"/>
            <a:ext cx="35077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000" dirty="0">
                <a:ea typeface="Cambria"/>
              </a:rPr>
              <a:t>[7] </a:t>
            </a:r>
            <a:r>
              <a:rPr lang="en-US" sz="1000" dirty="0">
                <a:ea typeface="+mn-lt"/>
                <a:cs typeface="+mn-lt"/>
              </a:rPr>
              <a:t>https://dribbble.com/shots/14859900-DraftKings-Quick-Design-Concept</a:t>
            </a:r>
            <a:endParaRPr lang="en-US" sz="1000" dirty="0">
              <a:ea typeface="Cambria"/>
            </a:endParaRPr>
          </a:p>
        </p:txBody>
      </p:sp>
    </p:spTree>
    <p:extLst>
      <p:ext uri="{BB962C8B-B14F-4D97-AF65-F5344CB8AC3E}">
        <p14:creationId xmlns:p14="http://schemas.microsoft.com/office/powerpoint/2010/main" val="312034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48BA-62DD-4492-46AB-17B92A2E8B13}"/>
              </a:ext>
            </a:extLst>
          </p:cNvPr>
          <p:cNvSpPr>
            <a:spLocks noGrp="1"/>
          </p:cNvSpPr>
          <p:nvPr>
            <p:ph type="title"/>
          </p:nvPr>
        </p:nvSpPr>
        <p:spPr/>
        <p:txBody>
          <a:bodyPr/>
          <a:lstStyle/>
          <a:p>
            <a:r>
              <a:rPr lang="en-US" dirty="0">
                <a:ea typeface="Cambria"/>
              </a:rPr>
              <a:t>How does it work?</a:t>
            </a:r>
            <a:endParaRPr lang="en-US" dirty="0"/>
          </a:p>
        </p:txBody>
      </p:sp>
      <p:pic>
        <p:nvPicPr>
          <p:cNvPr id="7" name="Picture 7" descr="Graphical user interface, application&#10;&#10;Description automatically generated">
            <a:extLst>
              <a:ext uri="{FF2B5EF4-FFF2-40B4-BE49-F238E27FC236}">
                <a16:creationId xmlns:a16="http://schemas.microsoft.com/office/drawing/2014/main" id="{633E1C0A-171C-0007-A6C7-CE31926E3D4A}"/>
              </a:ext>
            </a:extLst>
          </p:cNvPr>
          <p:cNvPicPr>
            <a:picLocks noGrp="1" noChangeAspect="1"/>
          </p:cNvPicPr>
          <p:nvPr>
            <p:ph sz="half" idx="1"/>
          </p:nvPr>
        </p:nvPicPr>
        <p:blipFill>
          <a:blip r:embed="rId3"/>
          <a:stretch>
            <a:fillRect/>
          </a:stretch>
        </p:blipFill>
        <p:spPr>
          <a:xfrm>
            <a:off x="5591023" y="381784"/>
            <a:ext cx="2001076" cy="4378368"/>
          </a:xfrm>
        </p:spPr>
      </p:pic>
      <p:sp>
        <p:nvSpPr>
          <p:cNvPr id="4" name="Content Placeholder 3">
            <a:extLst>
              <a:ext uri="{FF2B5EF4-FFF2-40B4-BE49-F238E27FC236}">
                <a16:creationId xmlns:a16="http://schemas.microsoft.com/office/drawing/2014/main" id="{7FF3CAF1-57B5-12F6-29ED-040F4D18286A}"/>
              </a:ext>
            </a:extLst>
          </p:cNvPr>
          <p:cNvSpPr>
            <a:spLocks noGrp="1"/>
          </p:cNvSpPr>
          <p:nvPr>
            <p:ph sz="half" idx="2"/>
          </p:nvPr>
        </p:nvSpPr>
        <p:spPr>
          <a:xfrm>
            <a:off x="684756" y="1407352"/>
            <a:ext cx="3733800" cy="3352800"/>
          </a:xfrm>
        </p:spPr>
        <p:txBody>
          <a:bodyPr vert="horz" lIns="91436" tIns="45718" rIns="91436" bIns="45718" rtlCol="0" anchor="t">
            <a:normAutofit/>
          </a:bodyPr>
          <a:lstStyle/>
          <a:p>
            <a:pPr marL="205740" indent="-205740"/>
            <a:r>
              <a:rPr lang="en-US" dirty="0">
                <a:ea typeface="Cambria"/>
              </a:rPr>
              <a:t>Very simple</a:t>
            </a:r>
          </a:p>
          <a:p>
            <a:pPr marL="205740" indent="-205740"/>
            <a:r>
              <a:rPr lang="en-US" dirty="0">
                <a:ea typeface="Cambria"/>
              </a:rPr>
              <a:t>Up to 12 bets per slip</a:t>
            </a:r>
          </a:p>
          <a:p>
            <a:pPr marL="205740" indent="-205740"/>
            <a:r>
              <a:rPr lang="en-US" dirty="0">
                <a:ea typeface="Cambria"/>
              </a:rPr>
              <a:t>$2,000 daily maximum for most accounts</a:t>
            </a:r>
          </a:p>
        </p:txBody>
      </p:sp>
      <p:sp>
        <p:nvSpPr>
          <p:cNvPr id="5" name="Footer Placeholder 4">
            <a:extLst>
              <a:ext uri="{FF2B5EF4-FFF2-40B4-BE49-F238E27FC236}">
                <a16:creationId xmlns:a16="http://schemas.microsoft.com/office/drawing/2014/main" id="{F162FC6D-E137-6FED-F3BF-3834C4EAA23B}"/>
              </a:ext>
            </a:extLst>
          </p:cNvPr>
          <p:cNvSpPr>
            <a:spLocks noGrp="1"/>
          </p:cNvSpPr>
          <p:nvPr>
            <p:ph type="ftr" sz="quarter" idx="11"/>
          </p:nvPr>
        </p:nvSpPr>
        <p:spPr/>
        <p:txBody>
          <a:bodyPr/>
          <a:lstStyle/>
          <a:p>
            <a:r>
              <a:rPr lang="sk-SK"/>
              <a:t>© 2022 Keith A. Pray</a:t>
            </a:r>
            <a:endParaRPr lang="en-US"/>
          </a:p>
        </p:txBody>
      </p:sp>
      <p:sp>
        <p:nvSpPr>
          <p:cNvPr id="6" name="Slide Number Placeholder 5">
            <a:extLst>
              <a:ext uri="{FF2B5EF4-FFF2-40B4-BE49-F238E27FC236}">
                <a16:creationId xmlns:a16="http://schemas.microsoft.com/office/drawing/2014/main" id="{83CEA7DE-F97E-A073-7EE4-3090584B06FD}"/>
              </a:ext>
            </a:extLst>
          </p:cNvPr>
          <p:cNvSpPr>
            <a:spLocks noGrp="1"/>
          </p:cNvSpPr>
          <p:nvPr>
            <p:ph type="sldNum" sz="quarter" idx="12"/>
          </p:nvPr>
        </p:nvSpPr>
        <p:spPr/>
        <p:txBody>
          <a:bodyPr/>
          <a:lstStyle/>
          <a:p>
            <a:fld id="{A2A17EAB-8B51-5C40-8776-6683E51FA7A0}" type="slidenum">
              <a:rPr lang="en-US" smtClean="0"/>
              <a:t>17</a:t>
            </a:fld>
            <a:endParaRPr lang="en-US"/>
          </a:p>
        </p:txBody>
      </p:sp>
      <p:sp>
        <p:nvSpPr>
          <p:cNvPr id="8" name="TextBox 7">
            <a:extLst>
              <a:ext uri="{FF2B5EF4-FFF2-40B4-BE49-F238E27FC236}">
                <a16:creationId xmlns:a16="http://schemas.microsoft.com/office/drawing/2014/main" id="{EAB3C4FF-8D10-87E1-FB23-869C76C9ED87}"/>
              </a:ext>
            </a:extLst>
          </p:cNvPr>
          <p:cNvSpPr txBox="1"/>
          <p:nvPr/>
        </p:nvSpPr>
        <p:spPr>
          <a:xfrm>
            <a:off x="5675856" y="4873407"/>
            <a:ext cx="3567002" cy="189283"/>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700" dirty="0">
                <a:ea typeface="Cambria"/>
              </a:rPr>
              <a:t>[8] </a:t>
            </a:r>
            <a:r>
              <a:rPr lang="en-US" sz="700" dirty="0">
                <a:ea typeface="+mn-lt"/>
                <a:cs typeface="+mn-lt"/>
              </a:rPr>
              <a:t>https://images.actionnetwork.com/blog/2020/02/Screen-Shot-2020-02-10-at-4.jpg</a:t>
            </a:r>
            <a:endParaRPr lang="en-US" sz="700" dirty="0">
              <a:ea typeface="Cambria"/>
            </a:endParaRPr>
          </a:p>
        </p:txBody>
      </p:sp>
    </p:spTree>
    <p:extLst>
      <p:ext uri="{BB962C8B-B14F-4D97-AF65-F5344CB8AC3E}">
        <p14:creationId xmlns:p14="http://schemas.microsoft.com/office/powerpoint/2010/main" val="76924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legality</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DraftKings sportsbook legal in 17 states</a:t>
            </a:r>
          </a:p>
          <a:p>
            <a:pPr marL="205740" indent="-205740"/>
            <a:r>
              <a:rPr lang="en-US" dirty="0"/>
              <a:t>Legal Sports-Betting in 30 states in some form </a:t>
            </a:r>
            <a:endParaRPr lang="en-US" dirty="0">
              <a:ea typeface="Cambria"/>
            </a:endParaRP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ea typeface="Cambria"/>
              </a:rPr>
              <a:t>Krish Shah-</a:t>
            </a:r>
            <a:r>
              <a:rPr lang="en-US" sz="1400" dirty="0" err="1">
                <a:latin typeface="+mj-lt"/>
                <a:ea typeface="Cambria"/>
              </a:rPr>
              <a:t>Nathwani</a:t>
            </a:r>
          </a:p>
        </p:txBody>
      </p:sp>
      <p:pic>
        <p:nvPicPr>
          <p:cNvPr id="2054" name="Picture 6" descr="where is draftkings legal for betting">
            <a:extLst>
              <a:ext uri="{FF2B5EF4-FFF2-40B4-BE49-F238E27FC236}">
                <a16:creationId xmlns:a16="http://schemas.microsoft.com/office/drawing/2014/main" id="{8F4BF6E5-9F2D-67E9-084F-51DC52FC7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610" y="1674548"/>
            <a:ext cx="4183380" cy="23531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00B3F40-4078-504E-4696-5B45A7E7C86D}"/>
              </a:ext>
            </a:extLst>
          </p:cNvPr>
          <p:cNvSpPr txBox="1"/>
          <p:nvPr/>
        </p:nvSpPr>
        <p:spPr>
          <a:xfrm>
            <a:off x="4775548" y="4374324"/>
            <a:ext cx="3329758" cy="2308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000" dirty="0">
                <a:ea typeface="Cambria"/>
              </a:rPr>
              <a:t>[9] </a:t>
            </a:r>
            <a:r>
              <a:rPr lang="en-US" sz="1000" dirty="0">
                <a:ea typeface="+mn-lt"/>
                <a:cs typeface="+mn-lt"/>
              </a:rPr>
              <a:t>https://www.esports.net/fantasy/is-draftkings-legal/</a:t>
            </a:r>
            <a:endParaRPr lang="en-US" sz="1000" dirty="0">
              <a:ea typeface="Cambria"/>
            </a:endParaRPr>
          </a:p>
        </p:txBody>
      </p:sp>
    </p:spTree>
    <p:extLst>
      <p:ext uri="{BB962C8B-B14F-4D97-AF65-F5344CB8AC3E}">
        <p14:creationId xmlns:p14="http://schemas.microsoft.com/office/powerpoint/2010/main" val="3880119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vs. in person sports betting</a:t>
            </a:r>
          </a:p>
        </p:txBody>
      </p:sp>
      <p:sp>
        <p:nvSpPr>
          <p:cNvPr id="3" name="Content Placeholder 2"/>
          <p:cNvSpPr>
            <a:spLocks noGrp="1"/>
          </p:cNvSpPr>
          <p:nvPr>
            <p:ph sz="half" idx="1"/>
          </p:nvPr>
        </p:nvSpPr>
        <p:spPr/>
        <p:txBody>
          <a:bodyPr/>
          <a:lstStyle/>
          <a:p>
            <a:r>
              <a:rPr lang="en-US" b="0" i="0" dirty="0">
                <a:effectLst/>
                <a:latin typeface="+mj-lt"/>
              </a:rPr>
              <a:t>“I had to get in a car, I had to have gas money, I had to have three, four hours to go gamble,” Hatch said. “If I’m on my phone, I don’t need that time. I can do it anytime” (</a:t>
            </a:r>
            <a:r>
              <a:rPr lang="en-US" b="0" i="0" dirty="0">
                <a:effectLst/>
                <a:latin typeface="+mj-lt"/>
                <a:hlinkClick r:id="rId3"/>
              </a:rPr>
              <a:t>Marketplace</a:t>
            </a:r>
            <a:r>
              <a:rPr lang="en-US" b="0" i="0" dirty="0">
                <a:effectLst/>
                <a:latin typeface="+mj-lt"/>
              </a:rPr>
              <a:t>)</a:t>
            </a:r>
          </a:p>
          <a:p>
            <a:r>
              <a:rPr lang="en-US" dirty="0"/>
              <a:t>More accessible = more addictive</a:t>
            </a:r>
          </a:p>
        </p:txBody>
      </p:sp>
      <p:sp>
        <p:nvSpPr>
          <p:cNvPr id="4" name="Content Placeholder 3"/>
          <p:cNvSpPr>
            <a:spLocks noGrp="1"/>
          </p:cNvSpPr>
          <p:nvPr>
            <p:ph sz="half" idx="2"/>
          </p:nvPr>
        </p:nvSpPr>
        <p:spPr>
          <a:xfrm>
            <a:off x="9144000" y="2321505"/>
            <a:ext cx="1638054" cy="997498"/>
          </a:xfrm>
          <a:ln>
            <a:solidFill>
              <a:schemeClr val="bg1"/>
            </a:solidFill>
          </a:ln>
        </p:spPr>
        <p:txBody>
          <a:bodyPr anchor="ctr"/>
          <a:lstStyle/>
          <a:p>
            <a:pPr marL="0" indent="0" algn="ctr">
              <a:buNone/>
            </a:pPr>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Krish Shah-</a:t>
            </a:r>
            <a:r>
              <a:rPr lang="en-US" sz="1400" dirty="0" err="1">
                <a:latin typeface="+mj-lt"/>
              </a:rPr>
              <a:t>Nathwani</a:t>
            </a:r>
            <a:endParaRPr lang="en-US" dirty="0" err="1"/>
          </a:p>
        </p:txBody>
      </p:sp>
      <p:pic>
        <p:nvPicPr>
          <p:cNvPr id="1026" name="Picture 2" descr="Can DraftKings Sustain Blistering Revenue Growth? | The Motley Fool">
            <a:extLst>
              <a:ext uri="{FF2B5EF4-FFF2-40B4-BE49-F238E27FC236}">
                <a16:creationId xmlns:a16="http://schemas.microsoft.com/office/drawing/2014/main" id="{8DFC91CB-7CC2-76BE-D66C-0DE80551C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792" y="1045808"/>
            <a:ext cx="4364892" cy="26249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C194D9F-751D-91BA-E7DC-2056CC6F9F6F}"/>
              </a:ext>
            </a:extLst>
          </p:cNvPr>
          <p:cNvSpPr txBox="1"/>
          <p:nvPr/>
        </p:nvSpPr>
        <p:spPr>
          <a:xfrm>
            <a:off x="4485883" y="3863497"/>
            <a:ext cx="4717958" cy="203133"/>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800" dirty="0">
                <a:ea typeface="Cambria"/>
              </a:rPr>
              <a:t>[10] </a:t>
            </a:r>
            <a:r>
              <a:rPr lang="en-US" sz="800" dirty="0">
                <a:ea typeface="+mn-lt"/>
                <a:cs typeface="+mn-lt"/>
              </a:rPr>
              <a:t>https://www.fool.com/investing/2022/05/05/can-draftkings-sustain-blistering-revenue-growth/</a:t>
            </a:r>
            <a:endParaRPr lang="en-US" sz="800" dirty="0">
              <a:ea typeface="Cambria"/>
            </a:endParaRPr>
          </a:p>
        </p:txBody>
      </p:sp>
    </p:spTree>
    <p:extLst>
      <p:ext uri="{BB962C8B-B14F-4D97-AF65-F5344CB8AC3E}">
        <p14:creationId xmlns:p14="http://schemas.microsoft.com/office/powerpoint/2010/main" val="71628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2021 Keith A. Pray</a:t>
            </a:r>
            <a:endParaRPr lang="en-US"/>
          </a:p>
        </p:txBody>
      </p:sp>
      <p:sp>
        <p:nvSpPr>
          <p:cNvPr id="13" name="Slide Number Placeholder 12">
            <a:extLst>
              <a:ext uri="{FF2B5EF4-FFF2-40B4-BE49-F238E27FC236}">
                <a16:creationId xmlns:a16="http://schemas.microsoft.com/office/drawing/2014/main" id="{5846E2CA-08B5-7740-90F4-A94CBD7CDBB6}"/>
              </a:ext>
            </a:extLst>
          </p:cNvPr>
          <p:cNvSpPr>
            <a:spLocks noGrp="1"/>
          </p:cNvSpPr>
          <p:nvPr>
            <p:ph type="sldNum" sz="quarter" idx="12"/>
          </p:nvPr>
        </p:nvSpPr>
        <p:spPr/>
        <p:txBody>
          <a:bodyPr/>
          <a:lstStyle/>
          <a:p>
            <a:fld id="{A2A17EAB-8B51-5C40-8776-6683E51FA7A0}" type="slidenum">
              <a:rPr lang="en-US" smtClean="0"/>
              <a:t>2</a:t>
            </a:fld>
            <a:endParaRPr lang="en-US"/>
          </a:p>
        </p:txBody>
      </p:sp>
      <p:pic>
        <p:nvPicPr>
          <p:cNvPr id="2" name="Picture 1">
            <a:extLst>
              <a:ext uri="{FF2B5EF4-FFF2-40B4-BE49-F238E27FC236}">
                <a16:creationId xmlns:a16="http://schemas.microsoft.com/office/drawing/2014/main" id="{627B039A-4E8E-A148-87E6-4C369B9B705A}"/>
              </a:ext>
            </a:extLst>
          </p:cNvPr>
          <p:cNvPicPr>
            <a:picLocks noChangeAspect="1"/>
          </p:cNvPicPr>
          <p:nvPr/>
        </p:nvPicPr>
        <p:blipFill>
          <a:blip r:embed="rId3"/>
          <a:stretch>
            <a:fillRect/>
          </a:stretch>
        </p:blipFill>
        <p:spPr>
          <a:xfrm>
            <a:off x="380599" y="313439"/>
            <a:ext cx="8450981" cy="4683757"/>
          </a:xfrm>
          <a:prstGeom prst="rect">
            <a:avLst/>
          </a:prstGeom>
        </p:spPr>
      </p:pic>
    </p:spTree>
    <p:extLst>
      <p:ext uri="{BB962C8B-B14F-4D97-AF65-F5344CB8AC3E}">
        <p14:creationId xmlns:p14="http://schemas.microsoft.com/office/powerpoint/2010/main" val="2620154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Gambling Addictions</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ea typeface="Cambria"/>
              </a:rPr>
              <a:t>Young adults have a problem</a:t>
            </a:r>
          </a:p>
          <a:p>
            <a:pPr marL="205740" indent="-205740"/>
            <a:r>
              <a:rPr lang="en-US" dirty="0">
                <a:ea typeface="Cambria"/>
              </a:rPr>
              <a:t>1% of adults have a severe gambling problem</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Krish Shah-</a:t>
            </a:r>
            <a:r>
              <a:rPr lang="en-US" sz="1400" dirty="0" err="1">
                <a:latin typeface="+mj-lt"/>
              </a:rPr>
              <a:t>Nathwani</a:t>
            </a:r>
            <a:endParaRPr lang="en-US" dirty="0" err="1"/>
          </a:p>
        </p:txBody>
      </p:sp>
      <p:pic>
        <p:nvPicPr>
          <p:cNvPr id="8" name="Picture 8" descr="Text&#10;&#10;Description automatically generated">
            <a:extLst>
              <a:ext uri="{FF2B5EF4-FFF2-40B4-BE49-F238E27FC236}">
                <a16:creationId xmlns:a16="http://schemas.microsoft.com/office/drawing/2014/main" id="{C6E46FF1-8A76-377F-C746-00F77D4C4D35}"/>
              </a:ext>
            </a:extLst>
          </p:cNvPr>
          <p:cNvPicPr>
            <a:picLocks noChangeAspect="1"/>
          </p:cNvPicPr>
          <p:nvPr/>
        </p:nvPicPr>
        <p:blipFill>
          <a:blip r:embed="rId3"/>
          <a:stretch>
            <a:fillRect/>
          </a:stretch>
        </p:blipFill>
        <p:spPr>
          <a:xfrm>
            <a:off x="4727010" y="1349147"/>
            <a:ext cx="3964487" cy="3345514"/>
          </a:xfrm>
          <a:prstGeom prst="rect">
            <a:avLst/>
          </a:prstGeom>
        </p:spPr>
      </p:pic>
      <p:sp>
        <p:nvSpPr>
          <p:cNvPr id="9" name="TextBox 8">
            <a:extLst>
              <a:ext uri="{FF2B5EF4-FFF2-40B4-BE49-F238E27FC236}">
                <a16:creationId xmlns:a16="http://schemas.microsoft.com/office/drawing/2014/main" id="{022261BC-ADA0-3BC0-E18C-099770AAD0F0}"/>
              </a:ext>
            </a:extLst>
          </p:cNvPr>
          <p:cNvSpPr txBox="1"/>
          <p:nvPr/>
        </p:nvSpPr>
        <p:spPr>
          <a:xfrm>
            <a:off x="4315607" y="4824477"/>
            <a:ext cx="4783682" cy="203133"/>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800" dirty="0">
                <a:ea typeface="Cambria"/>
              </a:rPr>
              <a:t>[11] </a:t>
            </a:r>
            <a:r>
              <a:rPr lang="en-US" sz="800" dirty="0">
                <a:ea typeface="+mn-lt"/>
                <a:cs typeface="+mn-lt"/>
              </a:rPr>
              <a:t>https://www.therecoveryvillage.com/process-addiction/compulsive-gambling/gambling-statistics/</a:t>
            </a:r>
            <a:endParaRPr lang="en-US" sz="800" dirty="0">
              <a:ea typeface="Cambria"/>
            </a:endParaRPr>
          </a:p>
        </p:txBody>
      </p:sp>
    </p:spTree>
    <p:extLst>
      <p:ext uri="{BB962C8B-B14F-4D97-AF65-F5344CB8AC3E}">
        <p14:creationId xmlns:p14="http://schemas.microsoft.com/office/powerpoint/2010/main" val="3311830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Add in limits to amounts of bets placed per day</a:t>
            </a:r>
          </a:p>
          <a:p>
            <a:pPr marL="205740" indent="-205740"/>
            <a:r>
              <a:rPr lang="en-US" dirty="0">
                <a:ea typeface="Cambria"/>
              </a:rPr>
              <a:t>Regulate spending limits </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Krish Shah-</a:t>
            </a:r>
            <a:r>
              <a:rPr lang="en-US" sz="1400" dirty="0" err="1">
                <a:latin typeface="+mj-lt"/>
              </a:rPr>
              <a:t>Nathwani</a:t>
            </a:r>
            <a:endParaRPr lang="en-US" sz="1400" dirty="0" err="1">
              <a:solidFill>
                <a:schemeClr val="tx1"/>
              </a:solidFill>
              <a:latin typeface="+mj-lt"/>
            </a:endParaRPr>
          </a:p>
        </p:txBody>
      </p:sp>
      <p:pic>
        <p:nvPicPr>
          <p:cNvPr id="8" name="Picture 8" descr="A picture containing light&#10;&#10;Description automatically generated">
            <a:extLst>
              <a:ext uri="{FF2B5EF4-FFF2-40B4-BE49-F238E27FC236}">
                <a16:creationId xmlns:a16="http://schemas.microsoft.com/office/drawing/2014/main" id="{27792684-F0C1-F402-B164-EBC12812B0BF}"/>
              </a:ext>
            </a:extLst>
          </p:cNvPr>
          <p:cNvPicPr>
            <a:picLocks noChangeAspect="1"/>
          </p:cNvPicPr>
          <p:nvPr/>
        </p:nvPicPr>
        <p:blipFill>
          <a:blip r:embed="rId3"/>
          <a:stretch>
            <a:fillRect/>
          </a:stretch>
        </p:blipFill>
        <p:spPr>
          <a:xfrm>
            <a:off x="5372622" y="1814447"/>
            <a:ext cx="2438400" cy="2438400"/>
          </a:xfrm>
          <a:prstGeom prst="rect">
            <a:avLst/>
          </a:prstGeom>
        </p:spPr>
      </p:pic>
      <p:sp>
        <p:nvSpPr>
          <p:cNvPr id="9" name="TextBox 8">
            <a:extLst>
              <a:ext uri="{FF2B5EF4-FFF2-40B4-BE49-F238E27FC236}">
                <a16:creationId xmlns:a16="http://schemas.microsoft.com/office/drawing/2014/main" id="{C0F1C181-3678-4F0E-848D-E2E1ED3AC6FA}"/>
              </a:ext>
            </a:extLst>
          </p:cNvPr>
          <p:cNvSpPr txBox="1"/>
          <p:nvPr/>
        </p:nvSpPr>
        <p:spPr>
          <a:xfrm>
            <a:off x="4795119" y="4227534"/>
            <a:ext cx="2428870" cy="2308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000" dirty="0">
                <a:ea typeface="Cambria"/>
              </a:rPr>
              <a:t>[12] </a:t>
            </a:r>
            <a:r>
              <a:rPr lang="en-US" sz="1000" dirty="0">
                <a:ea typeface="+mn-lt"/>
                <a:cs typeface="+mn-lt"/>
              </a:rPr>
              <a:t>https://emojipedia.org/thumbs-up/</a:t>
            </a:r>
            <a:endParaRPr lang="en-US" sz="1000" dirty="0">
              <a:ea typeface="Cambria"/>
            </a:endParaRPr>
          </a:p>
        </p:txBody>
      </p:sp>
    </p:spTree>
    <p:extLst>
      <p:ext uri="{BB962C8B-B14F-4D97-AF65-F5344CB8AC3E}">
        <p14:creationId xmlns:p14="http://schemas.microsoft.com/office/powerpoint/2010/main" val="3164895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058779"/>
            <a:ext cx="9144000" cy="3869356"/>
          </a:xfrm>
        </p:spPr>
        <p:txBody>
          <a:bodyPr vert="horz" lIns="91440" tIns="45718" rIns="91436" bIns="45718" rtlCol="0" anchor="t">
            <a:normAutofit fontScale="55000" lnSpcReduction="20000"/>
          </a:bodyPr>
          <a:lstStyle/>
          <a:p>
            <a:pPr marL="0" indent="0">
              <a:buNone/>
            </a:pPr>
            <a:r>
              <a:rPr lang="en-US" dirty="0"/>
              <a:t>[1] </a:t>
            </a:r>
            <a:r>
              <a:rPr lang="en-US" dirty="0">
                <a:ea typeface="+mn-lt"/>
                <a:cs typeface="+mn-lt"/>
                <a:hlinkClick r:id="rId2"/>
              </a:rPr>
              <a:t>https://sportsbook.draftkings.com/help/quick-start-guide/2?wpsrc=Organic%20Search&amp;wpaffn=Google&amp;wpkw=https%3A%2F%2Fsportsbook.draftkings.com%2Fhelp%2Fquick-start-guide%2F2&amp;wpcn=help&amp;wpscn=quick-start-guide%2F2</a:t>
            </a:r>
            <a:endParaRPr lang="en-US" dirty="0">
              <a:ea typeface="+mn-lt"/>
              <a:cs typeface="+mn-lt"/>
            </a:endParaRPr>
          </a:p>
          <a:p>
            <a:pPr marL="0" indent="0">
              <a:buNone/>
            </a:pPr>
            <a:r>
              <a:rPr lang="en-US" dirty="0">
                <a:ea typeface="+mn-lt"/>
                <a:cs typeface="+mn-lt"/>
              </a:rPr>
              <a:t>[2</a:t>
            </a:r>
            <a:r>
              <a:rPr lang="en-US" dirty="0"/>
              <a:t>] </a:t>
            </a:r>
            <a:r>
              <a:rPr lang="en-US" dirty="0">
                <a:hlinkClick r:id="rId3"/>
              </a:rPr>
              <a:t>https://www.fool.com/investing/2022/05/05/can-draftkings-sustain-blistering-revenue-growth/</a:t>
            </a:r>
            <a:endParaRPr lang="en-US" dirty="0">
              <a:ea typeface="+mn-lt"/>
              <a:cs typeface="+mn-lt"/>
            </a:endParaRPr>
          </a:p>
          <a:p>
            <a:pPr marL="0" indent="0">
              <a:buNone/>
            </a:pPr>
            <a:r>
              <a:rPr lang="en-US" dirty="0"/>
              <a:t>[3] </a:t>
            </a:r>
            <a:r>
              <a:rPr lang="en-US" dirty="0">
                <a:ea typeface="+mn-lt"/>
                <a:cs typeface="+mn-lt"/>
                <a:hlinkClick r:id="rId4"/>
              </a:rPr>
              <a:t>https://www.forbes.com/betting/sports-betting/where-is-sports-betting-legal/#:~:text=DraftKings%20Sportsbook%20States,-The%20company%20that&amp;text=DraftKings%20operates%20in%2017%20states,mobile%20and%2For%20retail%20outlets</a:t>
            </a:r>
            <a:r>
              <a:rPr lang="en-US" dirty="0">
                <a:ea typeface="+mn-lt"/>
                <a:cs typeface="+mn-lt"/>
              </a:rPr>
              <a:t>.</a:t>
            </a:r>
          </a:p>
          <a:p>
            <a:pPr marL="0" indent="0">
              <a:buNone/>
            </a:pPr>
            <a:r>
              <a:rPr lang="en-US" dirty="0">
                <a:ea typeface="+mn-lt"/>
                <a:cs typeface="+mn-lt"/>
              </a:rPr>
              <a:t>[</a:t>
            </a:r>
            <a:r>
              <a:rPr lang="en-US" dirty="0"/>
              <a:t>4] </a:t>
            </a:r>
            <a:r>
              <a:rPr lang="en-US" dirty="0">
                <a:ea typeface="+mn-lt"/>
                <a:cs typeface="+mn-lt"/>
              </a:rPr>
              <a:t> </a:t>
            </a:r>
            <a:r>
              <a:rPr lang="en-US" dirty="0">
                <a:hlinkClick r:id="rId5"/>
              </a:rPr>
              <a:t>https://www.casino.org/news/most-sports-betting-is-online-as-more-states-plan-to-go-mobile/</a:t>
            </a:r>
            <a:endParaRPr lang="en-US" dirty="0">
              <a:ea typeface="+mn-lt"/>
              <a:cs typeface="+mn-lt"/>
            </a:endParaRPr>
          </a:p>
          <a:p>
            <a:pPr marL="0" indent="0">
              <a:buNone/>
            </a:pPr>
            <a:r>
              <a:rPr lang="en-US" dirty="0"/>
              <a:t>[5] </a:t>
            </a:r>
            <a:r>
              <a:rPr lang="en-US" dirty="0">
                <a:ea typeface="+mn-lt"/>
                <a:cs typeface="+mn-lt"/>
                <a:hlinkClick r:id="rId6"/>
              </a:rPr>
              <a:t>https://www.icrg.org/sites/default/files/oec/pdfs/ncrg_fact_sheet_gambling_disorders.pdf</a:t>
            </a:r>
            <a:endParaRPr lang="en-US" dirty="0">
              <a:ea typeface="Cambria"/>
            </a:endParaRPr>
          </a:p>
          <a:p>
            <a:pPr marL="0" indent="0">
              <a:buNone/>
            </a:pPr>
            <a:r>
              <a:rPr lang="en-US" dirty="0">
                <a:ea typeface="Cambria"/>
              </a:rPr>
              <a:t>[6] </a:t>
            </a:r>
            <a:r>
              <a:rPr lang="en-US" dirty="0">
                <a:ea typeface="+mn-lt"/>
                <a:cs typeface="+mn-lt"/>
                <a:hlinkClick r:id="rId7"/>
              </a:rPr>
              <a:t>https://www.karinalucidlaw.com/online-gambling-and-bankruptcy/</a:t>
            </a:r>
            <a:endParaRPr lang="en-US" dirty="0">
              <a:ea typeface="Cambria"/>
            </a:endParaRPr>
          </a:p>
          <a:p>
            <a:pPr marL="0" indent="0">
              <a:buNone/>
            </a:pPr>
            <a:r>
              <a:rPr lang="en-US" dirty="0">
                <a:ea typeface="Cambria"/>
              </a:rPr>
              <a:t>[7] </a:t>
            </a:r>
            <a:r>
              <a:rPr lang="en-US" dirty="0">
                <a:ea typeface="+mn-lt"/>
                <a:cs typeface="+mn-lt"/>
                <a:hlinkClick r:id="rId8"/>
              </a:rPr>
              <a:t>https://dribbble.com/shots/14859900-DraftKings-Quick-Design-Concept</a:t>
            </a:r>
            <a:endParaRPr lang="en-US" dirty="0">
              <a:ea typeface="Cambria"/>
            </a:endParaRPr>
          </a:p>
          <a:p>
            <a:pPr marL="0" indent="0">
              <a:buNone/>
            </a:pPr>
            <a:r>
              <a:rPr lang="en-US" dirty="0">
                <a:ea typeface="+mn-lt"/>
                <a:cs typeface="+mn-lt"/>
              </a:rPr>
              <a:t>[8] </a:t>
            </a:r>
            <a:r>
              <a:rPr lang="en-US" dirty="0">
                <a:ea typeface="+mn-lt"/>
                <a:cs typeface="+mn-lt"/>
                <a:hlinkClick r:id="rId9"/>
              </a:rPr>
              <a:t>https://images.actionnetwork.com/blog/2020/02/Screen-Shot-2020-02-10-at-4.jpg</a:t>
            </a:r>
          </a:p>
          <a:p>
            <a:pPr marL="0" indent="0">
              <a:buNone/>
            </a:pPr>
            <a:r>
              <a:rPr lang="en-US" dirty="0">
                <a:ea typeface="Cambria"/>
              </a:rPr>
              <a:t>[9]  </a:t>
            </a:r>
            <a:r>
              <a:rPr lang="en-US" dirty="0">
                <a:ea typeface="Cambria"/>
                <a:hlinkClick r:id="rId10"/>
              </a:rPr>
              <a:t>https://www.esports.net/fantasy/is-draftkings-legal/</a:t>
            </a:r>
          </a:p>
          <a:p>
            <a:pPr marL="0" indent="0">
              <a:buNone/>
            </a:pPr>
            <a:r>
              <a:rPr lang="en-US" dirty="0">
                <a:ea typeface="Cambria"/>
              </a:rPr>
              <a:t>[10] </a:t>
            </a:r>
            <a:r>
              <a:rPr lang="en-US" dirty="0">
                <a:ea typeface="+mn-lt"/>
                <a:cs typeface="+mn-lt"/>
                <a:hlinkClick r:id="rId3"/>
              </a:rPr>
              <a:t>https://www.fool.com/investing/2022/05/05/can-draftkings-sustain-blistering-revenue-growth/</a:t>
            </a:r>
            <a:endParaRPr lang="en-US" dirty="0">
              <a:ea typeface="Cambria"/>
            </a:endParaRPr>
          </a:p>
          <a:p>
            <a:pPr marL="0" indent="0">
              <a:buNone/>
            </a:pPr>
            <a:r>
              <a:rPr lang="en-US" dirty="0">
                <a:ea typeface="Cambria"/>
              </a:rPr>
              <a:t>[11] </a:t>
            </a:r>
            <a:r>
              <a:rPr lang="en-US" dirty="0">
                <a:ea typeface="+mn-lt"/>
                <a:cs typeface="+mn-lt"/>
                <a:hlinkClick r:id="rId11"/>
              </a:rPr>
              <a:t>https://www.therecoveryvillage.com/process-addiction/compulsive-gambling/gambling-statistics/</a:t>
            </a:r>
            <a:endParaRPr lang="en-US" dirty="0">
              <a:ea typeface="Cambria"/>
            </a:endParaRPr>
          </a:p>
          <a:p>
            <a:pPr marL="0" indent="0">
              <a:buNone/>
            </a:pPr>
            <a:r>
              <a:rPr lang="en-US" dirty="0">
                <a:ea typeface="+mn-lt"/>
                <a:cs typeface="+mn-lt"/>
              </a:rPr>
              <a:t>[12] </a:t>
            </a:r>
            <a:r>
              <a:rPr lang="en-US" dirty="0">
                <a:ea typeface="+mn-lt"/>
                <a:cs typeface="+mn-lt"/>
                <a:hlinkClick r:id="rId12"/>
              </a:rPr>
              <a:t>https://emojipedia.org/thumbs-up/</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t>Krish</a:t>
            </a:r>
            <a:r>
              <a:rPr lang="en-US" sz="1400" dirty="0"/>
              <a:t> Shah-</a:t>
            </a:r>
            <a:r>
              <a:rPr lang="en-US" sz="1400" dirty="0" err="1"/>
              <a:t>Nathwani</a:t>
            </a:r>
            <a:endParaRPr lang="en-US" sz="1400" dirty="0"/>
          </a:p>
        </p:txBody>
      </p:sp>
    </p:spTree>
    <p:extLst>
      <p:ext uri="{BB962C8B-B14F-4D97-AF65-F5344CB8AC3E}">
        <p14:creationId xmlns:p14="http://schemas.microsoft.com/office/powerpoint/2010/main" val="2376654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Choice – Interesting Videos (1/2)</a:t>
            </a:r>
          </a:p>
        </p:txBody>
      </p:sp>
      <p:sp>
        <p:nvSpPr>
          <p:cNvPr id="3" name="Content Placeholder 2"/>
          <p:cNvSpPr>
            <a:spLocks noGrp="1"/>
          </p:cNvSpPr>
          <p:nvPr>
            <p:ph sz="half" idx="1"/>
          </p:nvPr>
        </p:nvSpPr>
        <p:spPr>
          <a:xfrm>
            <a:off x="685800" y="1264396"/>
            <a:ext cx="3276599" cy="3879103"/>
          </a:xfrm>
        </p:spPr>
        <p:txBody>
          <a:bodyPr>
            <a:normAutofit lnSpcReduction="10000"/>
          </a:bodyPr>
          <a:lstStyle/>
          <a:p>
            <a:pPr marL="205768" lvl="1" indent="0">
              <a:buNone/>
            </a:pPr>
            <a:r>
              <a:rPr lang="en-US" dirty="0">
                <a:hlinkClick r:id="rId3"/>
              </a:rPr>
              <a:t>Don’t Download This Song</a:t>
            </a:r>
            <a:r>
              <a:rPr lang="en-US" dirty="0"/>
              <a:t> (2006)</a:t>
            </a:r>
          </a:p>
          <a:p>
            <a:pPr marL="205768" lvl="1" indent="0">
              <a:buNone/>
            </a:pPr>
            <a:r>
              <a:rPr lang="en-US" dirty="0"/>
              <a:t>- Weird Al (3:53)</a:t>
            </a:r>
            <a:endParaRPr lang="en-US" dirty="0">
              <a:hlinkClick r:id="rId4"/>
            </a:endParaRPr>
          </a:p>
          <a:p>
            <a:pPr marL="205768" lvl="1" indent="0">
              <a:buNone/>
            </a:pPr>
            <a:endParaRPr lang="en-US" dirty="0">
              <a:hlinkClick r:id="rId4"/>
            </a:endParaRPr>
          </a:p>
          <a:p>
            <a:pPr marL="205768" lvl="1" indent="0">
              <a:buNone/>
            </a:pPr>
            <a:r>
              <a:rPr lang="en-US" dirty="0">
                <a:hlinkClick r:id="rId4"/>
              </a:rPr>
              <a:t>It’s All About The Pentiums</a:t>
            </a:r>
            <a:r>
              <a:rPr lang="en-US" dirty="0"/>
              <a:t> (1999)</a:t>
            </a:r>
          </a:p>
          <a:p>
            <a:pPr marL="205768" lvl="1" indent="0">
              <a:buNone/>
            </a:pPr>
            <a:r>
              <a:rPr lang="en-US" dirty="0"/>
              <a:t>- Weird Al (3:34) </a:t>
            </a:r>
          </a:p>
          <a:p>
            <a:pPr marL="205768" lvl="1" indent="0">
              <a:buNone/>
            </a:pPr>
            <a:endParaRPr lang="en-US" dirty="0">
              <a:ea typeface="ＭＳ Ｐゴシック" pitchFamily="-109" charset="-128"/>
              <a:cs typeface="ＭＳ Ｐゴシック" pitchFamily="-109" charset="-128"/>
              <a:hlinkClick r:id="rId5"/>
            </a:endParaRPr>
          </a:p>
          <a:p>
            <a:pPr marL="205768" lvl="1" indent="0">
              <a:buNone/>
            </a:pPr>
            <a:r>
              <a:rPr lang="en-US" dirty="0">
                <a:ea typeface="ＭＳ Ｐゴシック" pitchFamily="-109" charset="-128"/>
                <a:cs typeface="ＭＳ Ｐゴシック" pitchFamily="-109" charset="-128"/>
                <a:hlinkClick r:id="rId5"/>
              </a:rPr>
              <a:t>White and Nerdy</a:t>
            </a:r>
            <a:r>
              <a:rPr lang="en-US" dirty="0">
                <a:ea typeface="ＭＳ Ｐゴシック" pitchFamily="-109" charset="-128"/>
                <a:cs typeface="ＭＳ Ｐゴシック" pitchFamily="-109" charset="-128"/>
              </a:rPr>
              <a:t>  (2006)</a:t>
            </a:r>
          </a:p>
          <a:p>
            <a:pPr marL="205768" lvl="1" indent="0">
              <a:buNone/>
            </a:pPr>
            <a:r>
              <a:rPr lang="en-US" dirty="0">
                <a:ea typeface="ＭＳ Ｐゴシック" pitchFamily="-109" charset="-128"/>
                <a:cs typeface="ＭＳ Ｐゴシック" pitchFamily="-109" charset="-128"/>
              </a:rPr>
              <a:t>- Weird Al (2:50)</a:t>
            </a:r>
            <a:endParaRPr lang="en-US" dirty="0"/>
          </a:p>
          <a:p>
            <a:pPr marL="205768" lvl="1" indent="0">
              <a:buNone/>
            </a:pPr>
            <a:endParaRPr lang="en-US" dirty="0"/>
          </a:p>
          <a:p>
            <a:pPr marL="205768" lvl="1" indent="0">
              <a:buNone/>
            </a:pPr>
            <a:r>
              <a:rPr lang="en-US" dirty="0">
                <a:hlinkClick r:id="rId6"/>
              </a:rPr>
              <a:t>Virus Alert</a:t>
            </a:r>
            <a:r>
              <a:rPr lang="en-US" dirty="0"/>
              <a:t> (2006)</a:t>
            </a:r>
          </a:p>
          <a:p>
            <a:pPr marL="205768" lvl="1" indent="0">
              <a:buNone/>
            </a:pPr>
            <a:r>
              <a:rPr lang="en-US" dirty="0"/>
              <a:t>- Weird Al (3:43)</a:t>
            </a:r>
          </a:p>
          <a:p>
            <a:pPr marL="205768" lvl="1" indent="0">
              <a:buNone/>
            </a:pPr>
            <a:endParaRPr lang="en-US" dirty="0"/>
          </a:p>
          <a:p>
            <a:pPr marL="205768" lvl="1" indent="0">
              <a:buNone/>
            </a:pPr>
            <a:r>
              <a:rPr lang="en-US" dirty="0">
                <a:hlinkClick r:id="rId7"/>
              </a:rPr>
              <a:t>Word Crimes</a:t>
            </a:r>
            <a:r>
              <a:rPr lang="en-US" dirty="0"/>
              <a:t> (2014)</a:t>
            </a:r>
          </a:p>
          <a:p>
            <a:pPr marL="205768" lvl="1" indent="0">
              <a:buNone/>
            </a:pPr>
            <a:r>
              <a:rPr lang="en-US" dirty="0"/>
              <a:t>- Weird Al (3:45)</a:t>
            </a:r>
            <a:endParaRPr lang="en-US" dirty="0">
              <a:hlinkClick r:id="rId8"/>
            </a:endParaRP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264396"/>
            <a:ext cx="3733800" cy="3802903"/>
          </a:xfrm>
        </p:spPr>
        <p:txBody>
          <a:bodyPr>
            <a:normAutofit lnSpcReduction="10000"/>
          </a:bodyPr>
          <a:lstStyle/>
          <a:p>
            <a:pPr marL="205768" lvl="1" indent="0">
              <a:buNone/>
            </a:pPr>
            <a:r>
              <a:rPr lang="en-US" dirty="0">
                <a:hlinkClick r:id="rId9"/>
              </a:rPr>
              <a:t>Copyright: Forever Less One Day</a:t>
            </a:r>
            <a:r>
              <a:rPr lang="en-US" dirty="0"/>
              <a:t> (2011)</a:t>
            </a:r>
          </a:p>
          <a:p>
            <a:pPr marL="205768" lvl="1" indent="0">
              <a:buNone/>
            </a:pPr>
            <a:r>
              <a:rPr lang="en-US" dirty="0"/>
              <a:t>- CGP Grey (6:27)</a:t>
            </a:r>
          </a:p>
          <a:p>
            <a:pPr marL="205768" lvl="1" indent="0">
              <a:buNone/>
            </a:pPr>
            <a:endParaRPr lang="en-US" dirty="0"/>
          </a:p>
          <a:p>
            <a:pPr marL="205768" lvl="1" indent="0">
              <a:buNone/>
            </a:pPr>
            <a:r>
              <a:rPr lang="en-US" dirty="0">
                <a:hlinkClick r:id="rId8"/>
              </a:rPr>
              <a:t>Humans Need Not Apply</a:t>
            </a:r>
            <a:r>
              <a:rPr lang="en-US" dirty="0"/>
              <a:t> (2014)</a:t>
            </a:r>
          </a:p>
          <a:p>
            <a:pPr marL="205768" lvl="1" indent="0">
              <a:buNone/>
            </a:pPr>
            <a:r>
              <a:rPr lang="en-US" dirty="0"/>
              <a:t>- CGP Grey (15:00)</a:t>
            </a:r>
            <a:endParaRPr lang="en-US" dirty="0">
              <a:hlinkClick r:id="rId10"/>
            </a:endParaRPr>
          </a:p>
          <a:p>
            <a:pPr marL="205768" lvl="1" indent="0">
              <a:buNone/>
            </a:pPr>
            <a:endParaRPr lang="en-US" dirty="0"/>
          </a:p>
          <a:p>
            <a:pPr marL="205768" lvl="1" indent="0">
              <a:buNone/>
            </a:pPr>
            <a:r>
              <a:rPr lang="en-US" dirty="0">
                <a:hlinkClick r:id="rId11"/>
              </a:rPr>
              <a:t>This Video Will Make You Angry</a:t>
            </a:r>
            <a:r>
              <a:rPr lang="en-US" dirty="0"/>
              <a:t> (2015)</a:t>
            </a:r>
          </a:p>
          <a:p>
            <a:pPr marL="205768" lvl="1" indent="0">
              <a:buNone/>
            </a:pPr>
            <a:r>
              <a:rPr lang="en-US" dirty="0"/>
              <a:t>- CGP Grey (7:25)</a:t>
            </a:r>
          </a:p>
          <a:p>
            <a:pPr marL="205768" lvl="1" indent="0">
              <a:buNone/>
            </a:pPr>
            <a:endParaRPr lang="en-US" dirty="0"/>
          </a:p>
          <a:p>
            <a:pPr marL="205768" lvl="1" indent="0">
              <a:buNone/>
            </a:pPr>
            <a:r>
              <a:rPr lang="en-US" dirty="0">
                <a:hlinkClick r:id="rId12"/>
              </a:rPr>
              <a:t>Will automation take away all our jobs?</a:t>
            </a:r>
            <a:r>
              <a:rPr lang="en-US" dirty="0"/>
              <a:t> (2016) – David Autor (18:27)</a:t>
            </a:r>
            <a:br>
              <a:rPr lang="en-US" dirty="0"/>
            </a:br>
            <a:endParaRPr lang="en-US" dirty="0"/>
          </a:p>
          <a:p>
            <a:pPr marL="205768" lvl="1" indent="0">
              <a:buNone/>
            </a:pPr>
            <a:r>
              <a:rPr lang="en-US" dirty="0">
                <a:hlinkClick r:id="rId13"/>
              </a:rPr>
              <a:t>Epic Rap Battles of History: Steve Jobs vs. Bill Gates</a:t>
            </a:r>
            <a:r>
              <a:rPr lang="en-US" dirty="0"/>
              <a:t> (2013) (2:47)</a:t>
            </a:r>
          </a:p>
        </p:txBody>
      </p:sp>
      <p:sp>
        <p:nvSpPr>
          <p:cNvPr id="4" name="Footer Placeholder 3"/>
          <p:cNvSpPr>
            <a:spLocks noGrp="1"/>
          </p:cNvSpPr>
          <p:nvPr>
            <p:ph type="ftr" sz="quarter" idx="11"/>
          </p:nvPr>
        </p:nvSpPr>
        <p:spPr>
          <a:xfrm>
            <a:off x="-2222500" y="6780000"/>
            <a:ext cx="717865" cy="45719"/>
          </a:xfrm>
        </p:spPr>
        <p:txBody>
          <a:bodyPr/>
          <a:lstStyle/>
          <a:p>
            <a:r>
              <a:rPr lang="en-US"/>
              <a:t>© 2021 Keith A. Pray</a:t>
            </a:r>
          </a:p>
        </p:txBody>
      </p:sp>
      <p:pic>
        <p:nvPicPr>
          <p:cNvPr id="1032" name="Picture 8" descr="Image result for humans need not apply">
            <a:hlinkClick r:id="rId8"/>
            <a:extLst>
              <a:ext uri="{FF2B5EF4-FFF2-40B4-BE49-F238E27FC236}">
                <a16:creationId xmlns:a16="http://schemas.microsoft.com/office/drawing/2014/main" id="{91EA0BBC-178D-354F-9AAD-E506297D970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1422" y="2070636"/>
            <a:ext cx="914400" cy="3361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9D58864-7D03-4041-B6FB-B0533D673E59}"/>
              </a:ext>
            </a:extLst>
          </p:cNvPr>
          <p:cNvSpPr>
            <a:spLocks noGrp="1"/>
          </p:cNvSpPr>
          <p:nvPr>
            <p:ph type="sldNum" sz="quarter" idx="12"/>
          </p:nvPr>
        </p:nvSpPr>
        <p:spPr/>
        <p:txBody>
          <a:bodyPr/>
          <a:lstStyle/>
          <a:p>
            <a:fld id="{A2A17EAB-8B51-5C40-8776-6683E51FA7A0}" type="slidenum">
              <a:rPr lang="en-US" smtClean="0"/>
              <a:t>23</a:t>
            </a:fld>
            <a:endParaRPr lang="en-US"/>
          </a:p>
        </p:txBody>
      </p:sp>
      <p:pic>
        <p:nvPicPr>
          <p:cNvPr id="11" name="Picture 4" descr="Image result for its all about the pentiums">
            <a:extLst>
              <a:ext uri="{FF2B5EF4-FFF2-40B4-BE49-F238E27FC236}">
                <a16:creationId xmlns:a16="http://schemas.microsoft.com/office/drawing/2014/main" id="{BF1C4E25-BDDF-0445-9857-170EE104F8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905002"/>
            <a:ext cx="914400" cy="802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white and nerdy">
            <a:extLst>
              <a:ext uri="{FF2B5EF4-FFF2-40B4-BE49-F238E27FC236}">
                <a16:creationId xmlns:a16="http://schemas.microsoft.com/office/drawing/2014/main" id="{3E99AEB3-B9DD-CB46-B3F4-2EFA086A07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277445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is Video Will Make You Angry - YouTube">
            <a:extLst>
              <a:ext uri="{FF2B5EF4-FFF2-40B4-BE49-F238E27FC236}">
                <a16:creationId xmlns:a16="http://schemas.microsoft.com/office/drawing/2014/main" id="{411142C5-C29B-594E-8ABA-EEB80BBFB37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42411" y="2847830"/>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492152-1554050-1-raikfcquaxqncofqfm.stackpathdns.com/wp-content/uploads/2019/10/dontdownloadthissong-675-sized.png">
            <a:hlinkClick r:id="rId3"/>
            <a:extLst>
              <a:ext uri="{FF2B5EF4-FFF2-40B4-BE49-F238E27FC236}">
                <a16:creationId xmlns:a16="http://schemas.microsoft.com/office/drawing/2014/main" id="{332614EE-8113-924B-81A4-FF203BF55A5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1264396"/>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pyright: Forever Less One Day - YouTube">
            <a:hlinkClick r:id="rId9"/>
            <a:extLst>
              <a:ext uri="{FF2B5EF4-FFF2-40B4-BE49-F238E27FC236}">
                <a16:creationId xmlns:a16="http://schemas.microsoft.com/office/drawing/2014/main" id="{8DCD9CC6-91B8-FA48-8AA7-5D271609F21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1422" y="1282953"/>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irus Alert | Music Video Wiki | Fandom">
            <a:hlinkClick r:id="rId6"/>
            <a:extLst>
              <a:ext uri="{FF2B5EF4-FFF2-40B4-BE49-F238E27FC236}">
                <a16:creationId xmlns:a16="http://schemas.microsoft.com/office/drawing/2014/main" id="{03380902-4E96-B74E-9857-DA225DC42BF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3578523"/>
            <a:ext cx="914400" cy="6834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img.youtube.com/vi/8Gv0H-vPoDc/hqdefault.jpg">
            <a:hlinkClick r:id="rId7"/>
            <a:extLst>
              <a:ext uri="{FF2B5EF4-FFF2-40B4-BE49-F238E27FC236}">
                <a16:creationId xmlns:a16="http://schemas.microsoft.com/office/drawing/2014/main" id="{1E3A55C8-C54E-0C42-AAF1-8A571A6949C0}"/>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12487" b="12853"/>
          <a:stretch/>
        </p:blipFill>
        <p:spPr bwMode="auto">
          <a:xfrm>
            <a:off x="-1" y="4389242"/>
            <a:ext cx="914400" cy="5120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teve Jobs vs Bill Gates. Epic Rap Battles of History - YouTube">
            <a:hlinkClick r:id="rId13"/>
            <a:extLst>
              <a:ext uri="{FF2B5EF4-FFF2-40B4-BE49-F238E27FC236}">
                <a16:creationId xmlns:a16="http://schemas.microsoft.com/office/drawing/2014/main" id="{9BCC97F5-32B9-554D-BE6C-18AB4ED269F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1422" y="428722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avid Autor: Will automation take away all our jobs? | TED Talk">
            <a:hlinkClick r:id="rId12"/>
            <a:extLst>
              <a:ext uri="{FF2B5EF4-FFF2-40B4-BE49-F238E27FC236}">
                <a16:creationId xmlns:a16="http://schemas.microsoft.com/office/drawing/2014/main" id="{12C484FF-20C3-0245-A992-03FF1AF4BEC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1422" y="3633681"/>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382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Choice – Interesting Videos (2/2)</a:t>
            </a:r>
          </a:p>
        </p:txBody>
      </p:sp>
      <p:sp>
        <p:nvSpPr>
          <p:cNvPr id="3" name="Content Placeholder 2"/>
          <p:cNvSpPr>
            <a:spLocks noGrp="1"/>
          </p:cNvSpPr>
          <p:nvPr>
            <p:ph sz="half" idx="1"/>
          </p:nvPr>
        </p:nvSpPr>
        <p:spPr>
          <a:xfrm>
            <a:off x="685800" y="1222409"/>
            <a:ext cx="3276599" cy="3790187"/>
          </a:xfrm>
        </p:spPr>
        <p:txBody>
          <a:bodyPr>
            <a:normAutofit/>
          </a:bodyPr>
          <a:lstStyle/>
          <a:p>
            <a:pPr marL="205768" lvl="1" indent="0">
              <a:buNone/>
            </a:pPr>
            <a:r>
              <a:rPr lang="en-US" dirty="0">
                <a:hlinkClick r:id="rId3"/>
              </a:rPr>
              <a:t>MSNBC on Denver's Automated Baggage System</a:t>
            </a:r>
            <a:r>
              <a:rPr lang="en-US" dirty="0"/>
              <a:t> (2010) (2:27)</a:t>
            </a:r>
            <a:endParaRPr lang="en-US" dirty="0">
              <a:hlinkClick r:id="rId4"/>
            </a:endParaRPr>
          </a:p>
          <a:p>
            <a:pPr marL="205768" lvl="1" indent="0">
              <a:buNone/>
            </a:pPr>
            <a:endParaRPr lang="en-US" dirty="0">
              <a:ea typeface="ＭＳ Ｐゴシック" pitchFamily="-109" charset="-128"/>
              <a:cs typeface="ＭＳ Ｐゴシック" pitchFamily="-109" charset="-128"/>
              <a:hlinkClick r:id="rId5"/>
            </a:endParaRPr>
          </a:p>
          <a:p>
            <a:pPr marL="205768" lvl="1" indent="0">
              <a:buNone/>
            </a:pPr>
            <a:r>
              <a:rPr lang="en-US" dirty="0">
                <a:hlinkClick r:id="rId6"/>
              </a:rPr>
              <a:t>Last Week tonight with John Oliver</a:t>
            </a:r>
            <a:r>
              <a:rPr lang="en-US" dirty="0"/>
              <a:t>  (2015) Snowden (33:14)</a:t>
            </a:r>
            <a:endParaRPr lang="en-US" dirty="0">
              <a:ea typeface="ＭＳ Ｐゴシック" pitchFamily="-109" charset="-128"/>
              <a:cs typeface="ＭＳ Ｐゴシック" pitchFamily="-109" charset="-128"/>
            </a:endParaRPr>
          </a:p>
          <a:p>
            <a:pPr marL="205768" lvl="1" indent="0">
              <a:buNone/>
            </a:pPr>
            <a:endParaRPr lang="en-US" dirty="0">
              <a:ea typeface="ＭＳ Ｐゴシック" pitchFamily="-109" charset="-128"/>
              <a:cs typeface="ＭＳ Ｐゴシック" pitchFamily="-109" charset="-128"/>
            </a:endParaRPr>
          </a:p>
          <a:p>
            <a:pPr marL="205768" lvl="1" indent="0">
              <a:buNone/>
            </a:pPr>
            <a:r>
              <a:rPr lang="en-US" dirty="0">
                <a:ea typeface="ＭＳ Ｐゴシック" pitchFamily="-109" charset="-128"/>
                <a:cs typeface="ＭＳ Ｐゴシック" pitchFamily="-109" charset="-128"/>
                <a:hlinkClick r:id="rId7"/>
              </a:rPr>
              <a:t>3D Printed Homes</a:t>
            </a:r>
            <a:r>
              <a:rPr lang="en-US" dirty="0">
                <a:ea typeface="ＭＳ Ｐゴシック" pitchFamily="-109" charset="-128"/>
                <a:cs typeface="ＭＳ Ｐゴシック" pitchFamily="-109" charset="-128"/>
              </a:rPr>
              <a:t> (2018)</a:t>
            </a:r>
          </a:p>
          <a:p>
            <a:pPr marL="205768" lvl="1" indent="0">
              <a:buNone/>
            </a:pPr>
            <a:r>
              <a:rPr lang="en-US" dirty="0">
                <a:ea typeface="ＭＳ Ｐゴシック" pitchFamily="-109" charset="-128"/>
                <a:cs typeface="ＭＳ Ｐゴシック" pitchFamily="-109" charset="-128"/>
              </a:rPr>
              <a:t>- News Story (1:28)</a:t>
            </a:r>
            <a:endParaRPr lang="en-US" dirty="0">
              <a:ea typeface="ＭＳ Ｐゴシック" pitchFamily="-109" charset="-128"/>
              <a:cs typeface="ＭＳ Ｐゴシック" pitchFamily="-109" charset="-128"/>
              <a:hlinkClick r:id="rId5"/>
            </a:endParaRPr>
          </a:p>
          <a:p>
            <a:pPr marL="205768" lvl="1" indent="0">
              <a:buNone/>
            </a:pPr>
            <a:endParaRPr lang="en-US" dirty="0"/>
          </a:p>
          <a:p>
            <a:pPr marL="205768" lvl="1" indent="0">
              <a:buNone/>
            </a:pPr>
            <a:endParaRPr lang="en-US" dirty="0"/>
          </a:p>
          <a:p>
            <a:pPr marL="205768" lvl="1" indent="0">
              <a:buNone/>
            </a:pPr>
            <a:r>
              <a:rPr lang="en-US" dirty="0">
                <a:hlinkClick r:id="rId8"/>
              </a:rPr>
              <a:t>The Game Of Trust</a:t>
            </a:r>
            <a:r>
              <a:rPr lang="en-US" dirty="0"/>
              <a:t> (2017) - Nicky Case</a:t>
            </a:r>
          </a:p>
          <a:p>
            <a:pPr marL="205768" lvl="1" indent="0">
              <a:buNone/>
            </a:pPr>
            <a:endParaRPr lang="en-US" dirty="0">
              <a:hlinkClick r:id="rId9"/>
            </a:endParaRPr>
          </a:p>
          <a:p>
            <a:pPr marL="205768" lvl="1" indent="0">
              <a:buNone/>
            </a:pPr>
            <a:endParaRPr lang="en-US" dirty="0">
              <a:hlinkClick r:id="rId9"/>
            </a:endParaRP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222409"/>
            <a:ext cx="3733800" cy="3686475"/>
          </a:xfrm>
        </p:spPr>
        <p:txBody>
          <a:bodyPr>
            <a:normAutofit/>
          </a:bodyPr>
          <a:lstStyle/>
          <a:p>
            <a:pPr marL="205768" lvl="1" indent="0">
              <a:buNone/>
            </a:pPr>
            <a:r>
              <a:rPr lang="en-US" dirty="0">
                <a:hlinkClick r:id="rId10"/>
              </a:rPr>
              <a:t>What "Orwellian" really means</a:t>
            </a:r>
            <a:r>
              <a:rPr lang="en-US" dirty="0"/>
              <a:t> (2015)</a:t>
            </a:r>
          </a:p>
          <a:p>
            <a:pPr marL="205768" lvl="1" indent="0">
              <a:buNone/>
            </a:pPr>
            <a:r>
              <a:rPr lang="en-US" dirty="0"/>
              <a:t>- Noah </a:t>
            </a:r>
            <a:r>
              <a:rPr lang="en-US" dirty="0" err="1"/>
              <a:t>Tavlin</a:t>
            </a:r>
            <a:r>
              <a:rPr lang="en-US" dirty="0"/>
              <a:t> (5:31)</a:t>
            </a:r>
          </a:p>
          <a:p>
            <a:pPr marL="205768" lvl="1" indent="0">
              <a:buNone/>
            </a:pPr>
            <a:endParaRPr lang="en-US" dirty="0"/>
          </a:p>
          <a:p>
            <a:pPr marL="205768" lvl="1" indent="0">
              <a:buNone/>
            </a:pPr>
            <a:r>
              <a:rPr lang="en-US" dirty="0">
                <a:hlinkClick r:id="rId11"/>
              </a:rPr>
              <a:t>Why Electronic Voting is Still a Bad Idea</a:t>
            </a:r>
            <a:r>
              <a:rPr lang="en-US" dirty="0"/>
              <a:t> (2019)</a:t>
            </a:r>
          </a:p>
          <a:p>
            <a:pPr marL="205768" lvl="1" indent="0">
              <a:buNone/>
            </a:pPr>
            <a:r>
              <a:rPr lang="en-US" dirty="0"/>
              <a:t>- Tom Scott (12:00)</a:t>
            </a:r>
          </a:p>
          <a:p>
            <a:pPr marL="205768" lvl="1" indent="0">
              <a:buNone/>
            </a:pPr>
            <a:endParaRPr lang="en-US" dirty="0"/>
          </a:p>
          <a:p>
            <a:pPr marL="205768" lvl="1" indent="0">
              <a:buNone/>
            </a:pPr>
            <a:r>
              <a:rPr lang="en-US" dirty="0">
                <a:hlinkClick r:id="rId12"/>
              </a:rPr>
              <a:t>Welcome To Life</a:t>
            </a:r>
            <a:r>
              <a:rPr lang="en-US" dirty="0"/>
              <a:t> (2012)</a:t>
            </a:r>
          </a:p>
          <a:p>
            <a:pPr marL="205768" lvl="1" indent="0">
              <a:buNone/>
            </a:pPr>
            <a:r>
              <a:rPr lang="en-US" dirty="0"/>
              <a:t>- Tom Scott (2:44)</a:t>
            </a:r>
          </a:p>
          <a:p>
            <a:pPr marL="205768" lvl="1" indent="0">
              <a:buNone/>
            </a:pPr>
            <a:endParaRPr lang="en-US" dirty="0"/>
          </a:p>
          <a:p>
            <a:pPr marL="205768" lvl="1" indent="0">
              <a:buNone/>
            </a:pPr>
            <a:r>
              <a:rPr lang="en-US" dirty="0">
                <a:hlinkClick r:id="rId13"/>
              </a:rPr>
              <a:t>Mr. Roboto</a:t>
            </a:r>
            <a:r>
              <a:rPr lang="en-US" dirty="0"/>
              <a:t> (1983) </a:t>
            </a:r>
          </a:p>
          <a:p>
            <a:pPr marL="205768" lvl="1" indent="0">
              <a:buNone/>
            </a:pPr>
            <a:r>
              <a:rPr lang="en-US" dirty="0"/>
              <a:t>- Styx (5:34)</a:t>
            </a:r>
          </a:p>
        </p:txBody>
      </p:sp>
      <p:sp>
        <p:nvSpPr>
          <p:cNvPr id="4" name="Footer Placeholder 3"/>
          <p:cNvSpPr>
            <a:spLocks noGrp="1"/>
          </p:cNvSpPr>
          <p:nvPr>
            <p:ph type="ftr" sz="quarter" idx="11"/>
          </p:nvPr>
        </p:nvSpPr>
        <p:spPr>
          <a:xfrm>
            <a:off x="-2222500" y="6780000"/>
            <a:ext cx="717865" cy="45719"/>
          </a:xfrm>
        </p:spPr>
        <p:txBody>
          <a:bodyPr/>
          <a:lstStyle/>
          <a:p>
            <a:r>
              <a:rPr lang="en-US"/>
              <a:t>© 2021 Keith A. Pray</a:t>
            </a:r>
          </a:p>
        </p:txBody>
      </p:sp>
      <p:pic>
        <p:nvPicPr>
          <p:cNvPr id="1038" name="Picture 14" descr="Video for what orwellian really means">
            <a:extLst>
              <a:ext uri="{FF2B5EF4-FFF2-40B4-BE49-F238E27FC236}">
                <a16:creationId xmlns:a16="http://schemas.microsoft.com/office/drawing/2014/main" id="{4ECFA0E8-2EB4-E245-AD1B-58465CD8D63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1422" y="1222409"/>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9D58864-7D03-4041-B6FB-B0533D673E59}"/>
              </a:ext>
            </a:extLst>
          </p:cNvPr>
          <p:cNvSpPr>
            <a:spLocks noGrp="1"/>
          </p:cNvSpPr>
          <p:nvPr>
            <p:ph type="sldNum" sz="quarter" idx="12"/>
          </p:nvPr>
        </p:nvSpPr>
        <p:spPr/>
        <p:txBody>
          <a:bodyPr/>
          <a:lstStyle/>
          <a:p>
            <a:fld id="{A2A17EAB-8B51-5C40-8776-6683E51FA7A0}" type="slidenum">
              <a:rPr lang="en-US" smtClean="0"/>
              <a:t>24</a:t>
            </a:fld>
            <a:endParaRPr lang="en-US"/>
          </a:p>
        </p:txBody>
      </p:sp>
      <p:pic>
        <p:nvPicPr>
          <p:cNvPr id="14" name="Picture 2" descr="https://ncase.me/trust/assets/conclusion/summary.png">
            <a:extLst>
              <a:ext uri="{FF2B5EF4-FFF2-40B4-BE49-F238E27FC236}">
                <a16:creationId xmlns:a16="http://schemas.microsoft.com/office/drawing/2014/main" id="{3582C3A5-CFB7-9A46-8D85-B20CC84E925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70058"/>
          <a:stretch/>
        </p:blipFill>
        <p:spPr bwMode="auto">
          <a:xfrm>
            <a:off x="22345" y="3502083"/>
            <a:ext cx="9161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SNBC on Denver's Automated Baggage System - YouTube">
            <a:hlinkClick r:id="rId3"/>
            <a:extLst>
              <a:ext uri="{FF2B5EF4-FFF2-40B4-BE49-F238E27FC236}">
                <a16:creationId xmlns:a16="http://schemas.microsoft.com/office/drawing/2014/main" id="{69F69105-1790-8247-9B42-1D2A94F37709}"/>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7052" r="8821"/>
          <a:stretch/>
        </p:blipFill>
        <p:spPr bwMode="auto">
          <a:xfrm>
            <a:off x="0" y="1225419"/>
            <a:ext cx="914400" cy="6123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upworthy.com/nugget/5522874d613031000c270000/attachments/JohnOliverEdwardSnowden7-600eed8723d684a41064eb03f58b9348.jpg?auto=format&amp;ixlib=imgixjs-3.3.0">
            <a:extLst>
              <a:ext uri="{FF2B5EF4-FFF2-40B4-BE49-F238E27FC236}">
                <a16:creationId xmlns:a16="http://schemas.microsoft.com/office/drawing/2014/main" id="{5145E00D-B167-2041-B3AB-99EBFAF787A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2031009"/>
            <a:ext cx="914400" cy="4754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CON 3D printed house for the developing world starts at $4,000">
            <a:hlinkClick r:id="rId7"/>
            <a:extLst>
              <a:ext uri="{FF2B5EF4-FFF2-40B4-BE49-F238E27FC236}">
                <a16:creationId xmlns:a16="http://schemas.microsoft.com/office/drawing/2014/main" id="{227291FB-5AD7-ED4D-9AB1-6DA5C875196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2795003"/>
            <a:ext cx="914400" cy="553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Video for welcome to life tom scott">
            <a:hlinkClick r:id="rId12"/>
            <a:extLst>
              <a:ext uri="{FF2B5EF4-FFF2-40B4-BE49-F238E27FC236}">
                <a16:creationId xmlns:a16="http://schemas.microsoft.com/office/drawing/2014/main" id="{2057DF79-3A01-1647-8417-5D81C050D03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1422" y="3117502"/>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Why Electronic Voting Is Still A Bad Idea - YouTube">
            <a:hlinkClick r:id="rId11"/>
            <a:extLst>
              <a:ext uri="{FF2B5EF4-FFF2-40B4-BE49-F238E27FC236}">
                <a16:creationId xmlns:a16="http://schemas.microsoft.com/office/drawing/2014/main" id="{AE8107FE-1DB8-8D49-A8C3-42135933CBF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41422" y="2131660"/>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tyx - 'Mr. Roboto' Music Video from 1983 | The '80s Ruled">
            <a:hlinkClick r:id="rId13"/>
            <a:extLst>
              <a:ext uri="{FF2B5EF4-FFF2-40B4-BE49-F238E27FC236}">
                <a16:creationId xmlns:a16="http://schemas.microsoft.com/office/drawing/2014/main" id="{26D1275E-D4FE-634D-A62D-9247C6A1A2C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1422" y="4022813"/>
            <a:ext cx="914400" cy="55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922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AE1010-8814-F14C-8C19-2C837C9F8EEE}"/>
              </a:ext>
            </a:extLst>
          </p:cNvPr>
          <p:cNvSpPr>
            <a:spLocks noGrp="1"/>
          </p:cNvSpPr>
          <p:nvPr>
            <p:ph type="title"/>
          </p:nvPr>
        </p:nvSpPr>
        <p:spPr/>
        <p:txBody>
          <a:bodyPr/>
          <a:lstStyle/>
          <a:p>
            <a:r>
              <a:rPr lang="en-US" dirty="0"/>
              <a:t>Student Choice – Interesting Articles 1/2</a:t>
            </a:r>
          </a:p>
        </p:txBody>
      </p:sp>
      <p:sp>
        <p:nvSpPr>
          <p:cNvPr id="8" name="Content Placeholder 7">
            <a:extLst>
              <a:ext uri="{FF2B5EF4-FFF2-40B4-BE49-F238E27FC236}">
                <a16:creationId xmlns:a16="http://schemas.microsoft.com/office/drawing/2014/main" id="{4E804DD4-C487-4749-9DA9-C06C0FFE6A0D}"/>
              </a:ext>
            </a:extLst>
          </p:cNvPr>
          <p:cNvSpPr>
            <a:spLocks noGrp="1"/>
          </p:cNvSpPr>
          <p:nvPr>
            <p:ph idx="1"/>
          </p:nvPr>
        </p:nvSpPr>
        <p:spPr>
          <a:xfrm>
            <a:off x="685800" y="1001027"/>
            <a:ext cx="7772400" cy="3704324"/>
          </a:xfrm>
        </p:spPr>
        <p:txBody>
          <a:bodyPr>
            <a:normAutofit/>
          </a:bodyPr>
          <a:lstStyle/>
          <a:p>
            <a:r>
              <a:rPr lang="en-US" dirty="0"/>
              <a:t>Communications of The ACM – Latest edition (through library)</a:t>
            </a:r>
          </a:p>
          <a:p>
            <a:r>
              <a:rPr lang="en-US" dirty="0">
                <a:hlinkClick r:id="rId3"/>
              </a:rPr>
              <a:t>Facebook security breach: Up to 50m accounts attacked</a:t>
            </a:r>
            <a:r>
              <a:rPr lang="en-US" b="1" dirty="0">
                <a:hlinkClick r:id="rId3"/>
              </a:rPr>
              <a:t> - </a:t>
            </a:r>
            <a:r>
              <a:rPr lang="en-US" dirty="0">
                <a:hlinkClick r:id="rId3"/>
              </a:rPr>
              <a:t>Dave Lee, North America technology reporter</a:t>
            </a:r>
            <a:r>
              <a:rPr lang="en-US" dirty="0"/>
              <a:t>, 2018-09-29 </a:t>
            </a:r>
          </a:p>
          <a:p>
            <a:r>
              <a:rPr lang="en-US" dirty="0">
                <a:hlinkClick r:id="rId4"/>
              </a:rPr>
              <a:t>WPI Secures $2.8 Million to Develop a Smartphone App to Help Assess the Health of Soldiers</a:t>
            </a:r>
            <a:r>
              <a:rPr lang="en-US" dirty="0"/>
              <a:t>, 2018-09-24</a:t>
            </a:r>
          </a:p>
          <a:p>
            <a:r>
              <a:rPr lang="en-US" dirty="0">
                <a:hlinkClick r:id="rId5"/>
              </a:rPr>
              <a:t>Quantified Toilets</a:t>
            </a:r>
            <a:r>
              <a:rPr lang="en-US" dirty="0"/>
              <a:t>, 2014, Quantified Toilets LLC</a:t>
            </a:r>
            <a:br>
              <a:rPr lang="en-US" dirty="0"/>
            </a:br>
            <a:r>
              <a:rPr lang="en-US" dirty="0">
                <a:hlinkClick r:id="rId6"/>
              </a:rPr>
              <a:t>What a Toilet Hoax Can Tell Us About the Future of Surveillance</a:t>
            </a:r>
            <a:r>
              <a:rPr lang="en-US" dirty="0"/>
              <a:t> – Jennifer </a:t>
            </a:r>
            <a:r>
              <a:rPr lang="en-US" dirty="0" err="1"/>
              <a:t>Golbeck</a:t>
            </a:r>
            <a:r>
              <a:rPr lang="en-US" dirty="0"/>
              <a:t>, The Atlantic, 2014-04-29</a:t>
            </a:r>
          </a:p>
          <a:p>
            <a:r>
              <a:rPr lang="en-US" dirty="0">
                <a:hlinkClick r:id="rId7"/>
              </a:rPr>
              <a:t>What Did Ada Lovelace's Program Actually Do?</a:t>
            </a:r>
            <a:r>
              <a:rPr lang="en-US" dirty="0"/>
              <a:t> - Sinclair Target, 2018-08-18 (First Programming Bug 1843?)</a:t>
            </a:r>
          </a:p>
        </p:txBody>
      </p:sp>
      <p:sp>
        <p:nvSpPr>
          <p:cNvPr id="5" name="Footer Placeholder 4">
            <a:extLst>
              <a:ext uri="{FF2B5EF4-FFF2-40B4-BE49-F238E27FC236}">
                <a16:creationId xmlns:a16="http://schemas.microsoft.com/office/drawing/2014/main" id="{008D47C9-308D-2842-8EF6-E760A1692C7C}"/>
              </a:ext>
            </a:extLst>
          </p:cNvPr>
          <p:cNvSpPr>
            <a:spLocks noGrp="1"/>
          </p:cNvSpPr>
          <p:nvPr>
            <p:ph type="ftr" sz="quarter" idx="11"/>
          </p:nvPr>
        </p:nvSpPr>
        <p:spPr/>
        <p:txBody>
          <a:bodyPr/>
          <a:lstStyle/>
          <a:p>
            <a:r>
              <a:rPr lang="en-US"/>
              <a:t>© 2021 Keith A. Pray</a:t>
            </a:r>
            <a:endParaRPr lang="en-US" dirty="0"/>
          </a:p>
        </p:txBody>
      </p:sp>
      <p:pic>
        <p:nvPicPr>
          <p:cNvPr id="3074" name="Picture 2" descr="Smartphone users silhouetted against the Facebook logo (file photo)">
            <a:extLst>
              <a:ext uri="{FF2B5EF4-FFF2-40B4-BE49-F238E27FC236}">
                <a16:creationId xmlns:a16="http://schemas.microsoft.com/office/drawing/2014/main" id="{15E6B5CE-2B70-D04E-AEE1-3835983F68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1451158"/>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rpa Research Team">
            <a:extLst>
              <a:ext uri="{FF2B5EF4-FFF2-40B4-BE49-F238E27FC236}">
                <a16:creationId xmlns:a16="http://schemas.microsoft.com/office/drawing/2014/main" id="{111AD935-AEF5-0940-B1E0-2F05B3588B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2125576"/>
            <a:ext cx="914400" cy="6089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Quantified Toilets">
            <a:extLst>
              <a:ext uri="{FF2B5EF4-FFF2-40B4-BE49-F238E27FC236}">
                <a16:creationId xmlns:a16="http://schemas.microsoft.com/office/drawing/2014/main" id="{8244A82B-33D3-A440-8497-3C8BD79CE0B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86883"/>
          <a:stretch/>
        </p:blipFill>
        <p:spPr bwMode="auto">
          <a:xfrm>
            <a:off x="8422109" y="3059300"/>
            <a:ext cx="477395"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twobithistory.org/images/triangular_numbers2.png">
            <a:extLst>
              <a:ext uri="{FF2B5EF4-FFF2-40B4-BE49-F238E27FC236}">
                <a16:creationId xmlns:a16="http://schemas.microsoft.com/office/drawing/2014/main" id="{7FC32C31-3E22-D54E-B540-00FF2092B8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3974981"/>
            <a:ext cx="914400" cy="73037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30D06FB-07C4-8F44-84D6-316AACCAA31C}"/>
              </a:ext>
            </a:extLst>
          </p:cNvPr>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585111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5303-6866-0646-A2BF-C9CC056A0090}"/>
              </a:ext>
            </a:extLst>
          </p:cNvPr>
          <p:cNvSpPr>
            <a:spLocks noGrp="1"/>
          </p:cNvSpPr>
          <p:nvPr>
            <p:ph type="title"/>
          </p:nvPr>
        </p:nvSpPr>
        <p:spPr/>
        <p:txBody>
          <a:bodyPr/>
          <a:lstStyle/>
          <a:p>
            <a:r>
              <a:rPr lang="en-US" dirty="0"/>
              <a:t>Student Choice – Interesting Articles 2/2</a:t>
            </a:r>
          </a:p>
        </p:txBody>
      </p:sp>
      <p:sp>
        <p:nvSpPr>
          <p:cNvPr id="3" name="Content Placeholder 2">
            <a:extLst>
              <a:ext uri="{FF2B5EF4-FFF2-40B4-BE49-F238E27FC236}">
                <a16:creationId xmlns:a16="http://schemas.microsoft.com/office/drawing/2014/main" id="{DA4A4D3E-6574-BB41-BB67-E932179DF5A7}"/>
              </a:ext>
            </a:extLst>
          </p:cNvPr>
          <p:cNvSpPr>
            <a:spLocks noGrp="1"/>
          </p:cNvSpPr>
          <p:nvPr>
            <p:ph idx="1"/>
          </p:nvPr>
        </p:nvSpPr>
        <p:spPr/>
        <p:txBody>
          <a:bodyPr>
            <a:normAutofit lnSpcReduction="10000"/>
          </a:bodyPr>
          <a:lstStyle/>
          <a:p>
            <a:r>
              <a:rPr lang="en-US" dirty="0">
                <a:hlinkClick r:id="rId3"/>
              </a:rPr>
              <a:t>We know ethics should inform AI. But which ethics?</a:t>
            </a:r>
            <a:r>
              <a:rPr lang="en-US" dirty="0"/>
              <a:t> - Mauro Guillen, World Economic Forum, 2018-07-26</a:t>
            </a:r>
            <a:endParaRPr lang="en-US" dirty="0">
              <a:hlinkClick r:id="rId4"/>
            </a:endParaRPr>
          </a:p>
          <a:p>
            <a:r>
              <a:rPr lang="en-US" dirty="0">
                <a:hlinkClick r:id="rId4"/>
              </a:rPr>
              <a:t>MIT-born Spyce raises $21M to open new robotic restaurants</a:t>
            </a:r>
            <a:r>
              <a:rPr lang="en-US" dirty="0"/>
              <a:t> - Lucia Maffei, </a:t>
            </a:r>
            <a:r>
              <a:rPr lang="en-US" dirty="0" err="1"/>
              <a:t>BostInno</a:t>
            </a:r>
            <a:r>
              <a:rPr lang="en-US" dirty="0"/>
              <a:t>, 2018-09-07</a:t>
            </a:r>
          </a:p>
          <a:p>
            <a:r>
              <a:rPr lang="en-US" dirty="0">
                <a:hlinkClick r:id="rId5"/>
              </a:rPr>
              <a:t>The Coders Programming Themselves Out of a Job</a:t>
            </a:r>
            <a:r>
              <a:rPr lang="en-US" dirty="0"/>
              <a:t> - Brian Merchant, The Atlantic, 2018-10-02</a:t>
            </a:r>
          </a:p>
          <a:p>
            <a:r>
              <a:rPr lang="en-US" b="1" dirty="0">
                <a:hlinkClick r:id="rId6"/>
              </a:rPr>
              <a:t>Berkshire Hathaway’s Stock Price Is Too Much for Computers</a:t>
            </a:r>
            <a:r>
              <a:rPr lang="en-US" b="1" dirty="0"/>
              <a:t> - </a:t>
            </a:r>
            <a:r>
              <a:rPr lang="en-US" dirty="0"/>
              <a:t>Alexander </a:t>
            </a:r>
            <a:r>
              <a:rPr lang="en-US" dirty="0" err="1"/>
              <a:t>Osipovich</a:t>
            </a:r>
            <a:r>
              <a:rPr lang="en-US" dirty="0"/>
              <a:t>, The Wall Street Journal, 2021-05-05 (approaching $429,496.7295 32 bit limit) (access limited)</a:t>
            </a:r>
            <a:endParaRPr lang="en-US" b="1" dirty="0"/>
          </a:p>
          <a:p>
            <a:endParaRPr lang="en-US" dirty="0"/>
          </a:p>
          <a:p>
            <a:endParaRPr lang="en-US" dirty="0"/>
          </a:p>
        </p:txBody>
      </p:sp>
      <p:sp>
        <p:nvSpPr>
          <p:cNvPr id="4" name="Footer Placeholder 3">
            <a:extLst>
              <a:ext uri="{FF2B5EF4-FFF2-40B4-BE49-F238E27FC236}">
                <a16:creationId xmlns:a16="http://schemas.microsoft.com/office/drawing/2014/main" id="{30038064-FF7D-B24F-928E-327A1B520C90}"/>
              </a:ext>
            </a:extLst>
          </p:cNvPr>
          <p:cNvSpPr>
            <a:spLocks noGrp="1"/>
          </p:cNvSpPr>
          <p:nvPr>
            <p:ph type="ftr" sz="quarter" idx="11"/>
          </p:nvPr>
        </p:nvSpPr>
        <p:spPr/>
        <p:txBody>
          <a:bodyPr/>
          <a:lstStyle/>
          <a:p>
            <a:r>
              <a:rPr lang="en-US"/>
              <a:t>© 2021 Keith A. Pray</a:t>
            </a:r>
          </a:p>
        </p:txBody>
      </p:sp>
      <p:pic>
        <p:nvPicPr>
          <p:cNvPr id="4098" name="Picture 2" descr="Image result for spyce restaurant">
            <a:extLst>
              <a:ext uri="{FF2B5EF4-FFF2-40B4-BE49-F238E27FC236}">
                <a16:creationId xmlns:a16="http://schemas.microsoft.com/office/drawing/2014/main" id="{3CA01ED8-0718-B849-AADC-E29D97B0C0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2082387"/>
            <a:ext cx="914400" cy="5724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dn.theatlantic.com/assets/media/img/2018/08/30/RTX38KFM/1920.jpg?1535668765">
            <a:extLst>
              <a:ext uri="{FF2B5EF4-FFF2-40B4-BE49-F238E27FC236}">
                <a16:creationId xmlns:a16="http://schemas.microsoft.com/office/drawing/2014/main" id="{458E1C1C-1222-AC4E-8E8A-2E913AC828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2815176"/>
            <a:ext cx="914400"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1A3CBE2-4CBA-A347-B9F4-F38BFD2BFB73}"/>
              </a:ext>
            </a:extLst>
          </p:cNvPr>
          <p:cNvSpPr>
            <a:spLocks noGrp="1"/>
          </p:cNvSpPr>
          <p:nvPr>
            <p:ph type="sldNum" sz="quarter" idx="12"/>
          </p:nvPr>
        </p:nvSpPr>
        <p:spPr/>
        <p:txBody>
          <a:bodyPr/>
          <a:lstStyle/>
          <a:p>
            <a:fld id="{A2A17EAB-8B51-5C40-8776-6683E51FA7A0}" type="slidenum">
              <a:rPr lang="en-US" smtClean="0"/>
              <a:t>26</a:t>
            </a:fld>
            <a:endParaRPr lang="en-US"/>
          </a:p>
        </p:txBody>
      </p:sp>
      <p:pic>
        <p:nvPicPr>
          <p:cNvPr id="1026" name="Picture 2" descr="https://si.wsj.net/public/resources/images/HC-GW588_Buffet_G_20181120133032.jpg">
            <a:extLst>
              <a:ext uri="{FF2B5EF4-FFF2-40B4-BE49-F238E27FC236}">
                <a16:creationId xmlns:a16="http://schemas.microsoft.com/office/drawing/2014/main" id="{A022F171-C9FC-7241-8BFF-E70F238DB1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3500977"/>
            <a:ext cx="914400" cy="10773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     ">
            <a:extLst>
              <a:ext uri="{FF2B5EF4-FFF2-40B4-BE49-F238E27FC236}">
                <a16:creationId xmlns:a16="http://schemas.microsoft.com/office/drawing/2014/main" id="{B42EB407-F5F4-0B41-8689-6F22E93ED4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9600" y="1328658"/>
            <a:ext cx="914400" cy="66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90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12-14</a:t>
            </a:r>
            <a:br>
              <a:rPr lang="en-US" dirty="0"/>
            </a:br>
            <a:r>
              <a:rPr lang="en-US" dirty="0"/>
              <a:t>The End</a:t>
            </a:r>
          </a:p>
        </p:txBody>
      </p:sp>
      <p:sp>
        <p:nvSpPr>
          <p:cNvPr id="4" name="Footer Placeholder 3"/>
          <p:cNvSpPr>
            <a:spLocks noGrp="1"/>
          </p:cNvSpPr>
          <p:nvPr>
            <p:ph type="ftr" sz="quarter" idx="3"/>
          </p:nvPr>
        </p:nvSpPr>
        <p:spPr/>
        <p:txBody>
          <a:bodyPr/>
          <a:lstStyle/>
          <a:p>
            <a:r>
              <a:rPr lang="en-US"/>
              <a:t>© 2021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6732" y="1065576"/>
            <a:ext cx="2941928" cy="3352800"/>
          </a:xfrm>
        </p:spPr>
        <p:txBody>
          <a:bodyPr>
            <a:normAutofit/>
          </a:bodyPr>
          <a:lstStyle/>
          <a:p>
            <a:r>
              <a:rPr lang="en-US" dirty="0"/>
              <a:t>Great improvement!</a:t>
            </a:r>
          </a:p>
          <a:p>
            <a:r>
              <a:rPr lang="en-US" dirty="0"/>
              <a:t>Many students highest grade yet!</a:t>
            </a:r>
          </a:p>
          <a:p>
            <a:r>
              <a:rPr lang="en-US" dirty="0"/>
              <a:t>More Clear Conclusions</a:t>
            </a:r>
          </a:p>
          <a:p>
            <a:r>
              <a:rPr lang="en-US" dirty="0"/>
              <a:t>Significant Counter Points</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8" name="Picture 7">
            <a:extLst>
              <a:ext uri="{FF2B5EF4-FFF2-40B4-BE49-F238E27FC236}">
                <a16:creationId xmlns:a16="http://schemas.microsoft.com/office/drawing/2014/main" id="{AACDF0DE-8E5D-FF45-97AE-AB7DB4BC4998}"/>
              </a:ext>
            </a:extLst>
          </p:cNvPr>
          <p:cNvPicPr>
            <a:picLocks noChangeAspect="1"/>
          </p:cNvPicPr>
          <p:nvPr/>
        </p:nvPicPr>
        <p:blipFill>
          <a:blip r:embed="rId3"/>
          <a:stretch>
            <a:fillRect/>
          </a:stretch>
        </p:blipFill>
        <p:spPr>
          <a:xfrm>
            <a:off x="3068660" y="361950"/>
            <a:ext cx="5856302" cy="4781550"/>
          </a:xfrm>
          <a:prstGeom prst="rect">
            <a:avLst/>
          </a:prstGeom>
        </p:spPr>
      </p:pic>
    </p:spTree>
    <p:extLst>
      <p:ext uri="{BB962C8B-B14F-4D97-AF65-F5344CB8AC3E}">
        <p14:creationId xmlns:p14="http://schemas.microsoft.com/office/powerpoint/2010/main" val="133149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p:txBody>
          <a:bodyPr/>
          <a:lstStyle/>
          <a:p>
            <a:pPr marL="0" indent="0">
              <a:buNone/>
            </a:pPr>
            <a:r>
              <a:rPr lang="en-US" dirty="0"/>
              <a:t>58 Max Possible</a:t>
            </a:r>
          </a:p>
          <a:p>
            <a:pPr marL="0" indent="0">
              <a:buNone/>
            </a:pPr>
            <a:r>
              <a:rPr lang="en-US" dirty="0"/>
              <a:t>- Discussion 1-12</a:t>
            </a:r>
            <a:br>
              <a:rPr lang="en-US" dirty="0"/>
            </a:br>
            <a:r>
              <a:rPr lang="en-US" dirty="0"/>
              <a:t>- Papers 1-4</a:t>
            </a:r>
          </a:p>
        </p:txBody>
      </p:sp>
      <p:sp>
        <p:nvSpPr>
          <p:cNvPr id="4" name="Content Placeholder 3">
            <a:extLst>
              <a:ext uri="{FF2B5EF4-FFF2-40B4-BE49-F238E27FC236}">
                <a16:creationId xmlns:a16="http://schemas.microsoft.com/office/drawing/2014/main" id="{81037C2F-A0C1-F443-9EB1-54BC1BFAF472}"/>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2021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2" name="Picture 1">
            <a:extLst>
              <a:ext uri="{FF2B5EF4-FFF2-40B4-BE49-F238E27FC236}">
                <a16:creationId xmlns:a16="http://schemas.microsoft.com/office/drawing/2014/main" id="{A3985068-6D56-BC42-AC71-162756450BAF}"/>
              </a:ext>
            </a:extLst>
          </p:cNvPr>
          <p:cNvPicPr>
            <a:picLocks noChangeAspect="1"/>
          </p:cNvPicPr>
          <p:nvPr/>
        </p:nvPicPr>
        <p:blipFill>
          <a:blip r:embed="rId3"/>
          <a:stretch>
            <a:fillRect/>
          </a:stretch>
        </p:blipFill>
        <p:spPr>
          <a:xfrm>
            <a:off x="3055358" y="326753"/>
            <a:ext cx="5555242" cy="4816747"/>
          </a:xfrm>
          <a:prstGeom prst="rect">
            <a:avLst/>
          </a:prstGeom>
        </p:spPr>
      </p:pic>
    </p:spTree>
    <p:extLst>
      <p:ext uri="{BB962C8B-B14F-4D97-AF65-F5344CB8AC3E}">
        <p14:creationId xmlns:p14="http://schemas.microsoft.com/office/powerpoint/2010/main" val="77033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7309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Reminder: Course and Group Evaluations</a:t>
            </a:r>
          </a:p>
          <a:p>
            <a:pPr marL="457200" indent="-457200">
              <a:buFont typeface="+mj-lt"/>
              <a:buAutoNum type="arabicPeriod"/>
            </a:pPr>
            <a:r>
              <a:rPr lang="en-US" dirty="0"/>
              <a:t>Class 14:</a:t>
            </a:r>
          </a:p>
          <a:p>
            <a:pPr marL="662968" lvl="1" indent="-457200">
              <a:buFont typeface="+mj-lt"/>
              <a:buAutoNum type="arabicPeriod"/>
            </a:pPr>
            <a:r>
              <a:rPr lang="en-US" dirty="0"/>
              <a:t>Students Present </a:t>
            </a:r>
          </a:p>
          <a:p>
            <a:pPr marL="662968" lvl="1" indent="-457200">
              <a:buFont typeface="+mj-lt"/>
              <a:buAutoNum type="arabicPeriod"/>
            </a:pPr>
            <a:r>
              <a:rPr lang="en-US" dirty="0"/>
              <a:t>Students’ Choice</a:t>
            </a:r>
          </a:p>
        </p:txBody>
      </p:sp>
      <p:sp>
        <p:nvSpPr>
          <p:cNvPr id="4" name="Footer Placeholder 3"/>
          <p:cNvSpPr>
            <a:spLocks noGrp="1"/>
          </p:cNvSpPr>
          <p:nvPr>
            <p:ph type="ftr" sz="quarter" idx="11"/>
          </p:nvPr>
        </p:nvSpPr>
        <p:spPr/>
        <p:txBody>
          <a:bodyPr/>
          <a:lstStyle/>
          <a:p>
            <a:r>
              <a:rPr lang="en-US"/>
              <a:t>© 2021 Keith A. Pray</a:t>
            </a:r>
          </a:p>
        </p:txBody>
      </p:sp>
      <p:sp>
        <p:nvSpPr>
          <p:cNvPr id="3" name="Slide Number Placeholder 2">
            <a:extLst>
              <a:ext uri="{FF2B5EF4-FFF2-40B4-BE49-F238E27FC236}">
                <a16:creationId xmlns:a16="http://schemas.microsoft.com/office/drawing/2014/main" id="{4204A6F0-715B-A74F-B2FB-AB1837807D23}"/>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04961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GAMING Crunch Time</a:t>
            </a:r>
            <a:endParaRPr lang="en-US">
              <a:ea typeface="Cambria"/>
            </a:endParaRP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Michael Gatti </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94349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crunch and Crunch Culture?</a:t>
            </a:r>
          </a:p>
        </p:txBody>
      </p:sp>
      <p:sp>
        <p:nvSpPr>
          <p:cNvPr id="3" name="Content Placeholder 2"/>
          <p:cNvSpPr>
            <a:spLocks noGrp="1"/>
          </p:cNvSpPr>
          <p:nvPr>
            <p:ph sz="half" idx="1"/>
          </p:nvPr>
        </p:nvSpPr>
        <p:spPr/>
        <p:txBody>
          <a:bodyPr vert="horz" lIns="91436" tIns="45718" rIns="91436" bIns="45718" rtlCol="0" anchor="t">
            <a:normAutofit lnSpcReduction="10000"/>
          </a:bodyPr>
          <a:lstStyle/>
          <a:p>
            <a:pPr marL="205740" indent="-205740"/>
            <a:r>
              <a:rPr lang="en-US" sz="2000"/>
              <a:t>Crunch: "Highly Recommended" Overtime</a:t>
            </a:r>
            <a:endParaRPr lang="en-US" sz="2000">
              <a:ea typeface="Cambria"/>
            </a:endParaRPr>
          </a:p>
          <a:p>
            <a:pPr marL="205740" indent="-205740"/>
            <a:r>
              <a:rPr lang="en-US" sz="2000">
                <a:ea typeface="Cambria"/>
              </a:rPr>
              <a:t>Crunch Culture </a:t>
            </a:r>
          </a:p>
          <a:p>
            <a:pPr marL="411480" lvl="1" indent="-205740"/>
            <a:r>
              <a:rPr lang="en-US" sz="1800">
                <a:ea typeface="Cambria"/>
              </a:rPr>
              <a:t>Abused Passion </a:t>
            </a:r>
          </a:p>
          <a:p>
            <a:pPr marL="411480" lvl="1" indent="-205740"/>
            <a:r>
              <a:rPr lang="en-US" sz="1800">
                <a:ea typeface="Cambria"/>
              </a:rPr>
              <a:t>Threat of Unemployment </a:t>
            </a:r>
          </a:p>
          <a:p>
            <a:pPr marL="411480" lvl="1" indent="-205740"/>
            <a:r>
              <a:rPr lang="en-US" sz="1800">
                <a:ea typeface="Cambria"/>
              </a:rPr>
              <a:t>Peer Pressure</a:t>
            </a:r>
          </a:p>
          <a:p>
            <a:pPr marL="411480" lvl="1" indent="-205740"/>
            <a:r>
              <a:rPr lang="en-US" sz="1800">
                <a:ea typeface="Cambria"/>
              </a:rPr>
              <a:t>Developers are used to it</a:t>
            </a:r>
          </a:p>
          <a:p>
            <a:pPr marL="205740" indent="-205740">
              <a:buFont typeface="Arial" pitchFamily="18" charset="0"/>
              <a:buChar char="•"/>
            </a:pPr>
            <a:r>
              <a:rPr lang="en-US" sz="2000">
                <a:ea typeface="Cambria"/>
              </a:rPr>
              <a:t>Up to 100 hours a week [1]</a:t>
            </a:r>
          </a:p>
          <a:p>
            <a:pPr marL="205740" indent="-205740">
              <a:buFont typeface="Arial" pitchFamily="18" charset="0"/>
              <a:buChar char="•"/>
            </a:pPr>
            <a:r>
              <a:rPr lang="en-US" sz="2000">
                <a:ea typeface="Cambria"/>
              </a:rPr>
              <a:t>40% of developers have experienced crunch [2]</a:t>
            </a:r>
          </a:p>
          <a:p>
            <a:pPr marL="205740" indent="-205740">
              <a:buFont typeface="Arial" pitchFamily="18" charset="0"/>
            </a:pPr>
            <a:endParaRPr lang="en-US">
              <a:ea typeface="Cambria"/>
            </a:endParaRPr>
          </a:p>
          <a:p>
            <a:pPr marL="205740" indent="-205740"/>
            <a:endParaRPr lang="en-US">
              <a:ea typeface="Cambria"/>
            </a:endParaRPr>
          </a:p>
          <a:p>
            <a:pPr marL="205740" indent="-205740"/>
            <a:endParaRPr lang="en-US">
              <a:ea typeface="Cambria"/>
            </a:endParaRPr>
          </a:p>
          <a:p>
            <a:pPr marL="205740" indent="-205740"/>
            <a:endParaRPr lang="en-US">
              <a:ea typeface="Cambria"/>
            </a:endParaRPr>
          </a:p>
        </p:txBody>
      </p:sp>
      <p:sp>
        <p:nvSpPr>
          <p:cNvPr id="4" name="Content Placeholder 3"/>
          <p:cNvSpPr>
            <a:spLocks noGrp="1"/>
          </p:cNvSpPr>
          <p:nvPr>
            <p:ph sz="half" idx="2"/>
          </p:nvPr>
        </p:nvSpPr>
        <p:spPr>
          <a:xfrm>
            <a:off x="4735183" y="1632909"/>
            <a:ext cx="3723017" cy="2792084"/>
          </a:xfrm>
          <a:ln>
            <a:solidFill>
              <a:schemeClr val="bg1"/>
            </a:solidFill>
          </a:ln>
        </p:spPr>
        <p:txBody>
          <a:bodyPr anchor="ctr">
            <a:normAutofit lnSpcReduction="10000"/>
          </a:bodyPr>
          <a:lstStyle/>
          <a:p>
            <a:pPr marL="0" indent="0" algn="ctr">
              <a:buNone/>
            </a:pPr>
            <a:r>
              <a:rPr lang="en-US"/>
              <a:t>&lt;Graphic as big as will fit&gt;</a:t>
            </a: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Michael Gatti</a:t>
            </a:r>
            <a:endParaRPr lang="en-US"/>
          </a:p>
        </p:txBody>
      </p:sp>
      <p:pic>
        <p:nvPicPr>
          <p:cNvPr id="8" name="Picture 8">
            <a:extLst>
              <a:ext uri="{FF2B5EF4-FFF2-40B4-BE49-F238E27FC236}">
                <a16:creationId xmlns:a16="http://schemas.microsoft.com/office/drawing/2014/main" id="{2175D4AD-B126-19F6-3C3A-5602B90CF810}"/>
              </a:ext>
            </a:extLst>
          </p:cNvPr>
          <p:cNvPicPr>
            <a:picLocks noChangeAspect="1"/>
          </p:cNvPicPr>
          <p:nvPr/>
        </p:nvPicPr>
        <p:blipFill>
          <a:blip r:embed="rId3"/>
          <a:stretch>
            <a:fillRect/>
          </a:stretch>
        </p:blipFill>
        <p:spPr>
          <a:xfrm>
            <a:off x="4736892" y="1629658"/>
            <a:ext cx="3736296" cy="2792966"/>
          </a:xfrm>
          <a:prstGeom prst="rect">
            <a:avLst/>
          </a:prstGeom>
          <a:ln w="28575">
            <a:solidFill>
              <a:schemeClr val="bg1"/>
            </a:solidFill>
          </a:ln>
        </p:spPr>
      </p:pic>
    </p:spTree>
    <p:extLst>
      <p:ext uri="{BB962C8B-B14F-4D97-AF65-F5344CB8AC3E}">
        <p14:creationId xmlns:p14="http://schemas.microsoft.com/office/powerpoint/2010/main" val="3004777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effect of crunch On Developers</a:t>
            </a:r>
          </a:p>
        </p:txBody>
      </p:sp>
      <p:sp>
        <p:nvSpPr>
          <p:cNvPr id="3" name="Content Placeholder 2"/>
          <p:cNvSpPr>
            <a:spLocks noGrp="1"/>
          </p:cNvSpPr>
          <p:nvPr>
            <p:ph sz="half" idx="1"/>
          </p:nvPr>
        </p:nvSpPr>
        <p:spPr/>
        <p:txBody>
          <a:bodyPr vert="horz" lIns="91436" tIns="45718" rIns="91436" bIns="45718" rtlCol="0" anchor="t">
            <a:normAutofit fontScale="92500" lnSpcReduction="10000"/>
          </a:bodyPr>
          <a:lstStyle/>
          <a:p>
            <a:pPr marL="205740" indent="-205740"/>
            <a:r>
              <a:rPr lang="en-US" sz="2000">
                <a:ea typeface="Cambria"/>
              </a:rPr>
              <a:t>Mental Health Issues</a:t>
            </a:r>
          </a:p>
          <a:p>
            <a:pPr marL="411480" lvl="1" indent="-205740">
              <a:buFont typeface="Cambria" pitchFamily="34" charset="0"/>
              <a:buChar char="–"/>
            </a:pPr>
            <a:r>
              <a:rPr lang="en-US" sz="1800">
                <a:ea typeface="Cambria"/>
              </a:rPr>
              <a:t>Stress</a:t>
            </a:r>
          </a:p>
          <a:p>
            <a:pPr marL="411480" lvl="1" indent="-205740">
              <a:buFont typeface="Cambria" pitchFamily="34" charset="0"/>
              <a:buChar char="–"/>
            </a:pPr>
            <a:r>
              <a:rPr lang="en-US" sz="1800">
                <a:ea typeface="Cambria"/>
              </a:rPr>
              <a:t>Anxiety </a:t>
            </a:r>
          </a:p>
          <a:p>
            <a:pPr marL="411480" lvl="1" indent="-205740">
              <a:buFont typeface="Cambria" pitchFamily="34" charset="0"/>
              <a:buChar char="–"/>
            </a:pPr>
            <a:r>
              <a:rPr lang="en-US" sz="1800">
                <a:ea typeface="Cambria"/>
              </a:rPr>
              <a:t>Depression</a:t>
            </a:r>
          </a:p>
          <a:p>
            <a:pPr marL="205740" indent="-205740"/>
            <a:r>
              <a:rPr lang="en-US" sz="2000">
                <a:ea typeface="Cambria"/>
              </a:rPr>
              <a:t>Physical Health Issues </a:t>
            </a:r>
          </a:p>
          <a:p>
            <a:pPr marL="411480" lvl="1" indent="-205740"/>
            <a:r>
              <a:rPr lang="en-US" sz="1800">
                <a:ea typeface="Cambria"/>
              </a:rPr>
              <a:t>Lack of sleep </a:t>
            </a:r>
          </a:p>
          <a:p>
            <a:pPr marL="411480" lvl="1" indent="-205740"/>
            <a:r>
              <a:rPr lang="en-US" sz="1800">
                <a:ea typeface="Cambria"/>
              </a:rPr>
              <a:t>Not eating</a:t>
            </a:r>
          </a:p>
          <a:p>
            <a:pPr marL="205740" indent="-205740">
              <a:buFont typeface="Arial" pitchFamily="18" charset="0"/>
              <a:buChar char="•"/>
            </a:pPr>
            <a:r>
              <a:rPr lang="en-US" sz="2000">
                <a:ea typeface="Cambria"/>
              </a:rPr>
              <a:t>"After a few weeks, I wasn't able to sleep, eat, or function" [5]</a:t>
            </a:r>
          </a:p>
          <a:p>
            <a:pPr marL="411480" lvl="1" indent="-205740"/>
            <a:r>
              <a:rPr lang="en-US" sz="1800">
                <a:ea typeface="Cambria"/>
              </a:rPr>
              <a:t>Byron Atkinson-Jones, Game Designer</a:t>
            </a:r>
          </a:p>
          <a:p>
            <a:pPr marL="205740" indent="-205740"/>
            <a:endParaRPr lang="en-US">
              <a:ea typeface="Cambria"/>
            </a:endParaRPr>
          </a:p>
          <a:p>
            <a:pPr marL="205740" indent="-205740"/>
            <a:endParaRPr lang="en-US">
              <a:ea typeface="Cambria"/>
            </a:endParaRPr>
          </a:p>
        </p:txBody>
      </p:sp>
      <p:sp>
        <p:nvSpPr>
          <p:cNvPr id="4" name="Content Placeholder 3"/>
          <p:cNvSpPr>
            <a:spLocks noGrp="1"/>
          </p:cNvSpPr>
          <p:nvPr>
            <p:ph sz="half" idx="2"/>
          </p:nvPr>
        </p:nvSpPr>
        <p:spPr>
          <a:xfrm>
            <a:off x="4724401" y="1741833"/>
            <a:ext cx="3592849" cy="2491410"/>
          </a:xfrm>
          <a:ln w="28575">
            <a:solidFill>
              <a:schemeClr val="bg1"/>
            </a:solidFill>
          </a:ln>
        </p:spPr>
        <p:txBody>
          <a:bodyPr anchor="ctr">
            <a:normAutofit fontScale="92500" lnSpcReduction="10000"/>
          </a:bodyPr>
          <a:lstStyle/>
          <a:p>
            <a:pPr marL="0" indent="0" algn="ctr">
              <a:buNone/>
            </a:pPr>
            <a:r>
              <a:rPr lang="en-US"/>
              <a:t>&lt;Graphic as big as will fit&gt;</a:t>
            </a: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Michael Gatti</a:t>
            </a:r>
            <a:endParaRPr lang="en-US"/>
          </a:p>
        </p:txBody>
      </p:sp>
      <p:pic>
        <p:nvPicPr>
          <p:cNvPr id="9" name="Picture 9" descr="Logo&#10;&#10;Description automatically generated">
            <a:extLst>
              <a:ext uri="{FF2B5EF4-FFF2-40B4-BE49-F238E27FC236}">
                <a16:creationId xmlns:a16="http://schemas.microsoft.com/office/drawing/2014/main" id="{85684DF9-BF78-6445-653F-516200760828}"/>
              </a:ext>
            </a:extLst>
          </p:cNvPr>
          <p:cNvPicPr>
            <a:picLocks noChangeAspect="1"/>
          </p:cNvPicPr>
          <p:nvPr/>
        </p:nvPicPr>
        <p:blipFill>
          <a:blip r:embed="rId3"/>
          <a:stretch>
            <a:fillRect/>
          </a:stretch>
        </p:blipFill>
        <p:spPr>
          <a:xfrm>
            <a:off x="4720998" y="1744060"/>
            <a:ext cx="3600450" cy="2492220"/>
          </a:xfrm>
          <a:prstGeom prst="rect">
            <a:avLst/>
          </a:prstGeom>
        </p:spPr>
      </p:pic>
    </p:spTree>
    <p:extLst>
      <p:ext uri="{BB962C8B-B14F-4D97-AF65-F5344CB8AC3E}">
        <p14:creationId xmlns:p14="http://schemas.microsoft.com/office/powerpoint/2010/main" val="100183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is it "needed"?</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sz="2000">
                <a:ea typeface="Cambria"/>
              </a:rPr>
              <a:t>More Games = More Competition</a:t>
            </a:r>
          </a:p>
          <a:p>
            <a:pPr marL="0" indent="0">
              <a:buNone/>
            </a:pPr>
            <a:endParaRPr lang="en-US" sz="2000">
              <a:ea typeface="Cambria"/>
            </a:endParaRPr>
          </a:p>
          <a:p>
            <a:pPr marL="205740" indent="-205740"/>
            <a:r>
              <a:rPr lang="en-US" sz="2000">
                <a:ea typeface="Cambria"/>
              </a:rPr>
              <a:t>Difference between development and publisher</a:t>
            </a:r>
          </a:p>
          <a:p>
            <a:pPr marL="0" indent="0">
              <a:buNone/>
            </a:pPr>
            <a:endParaRPr lang="en-US" sz="2000">
              <a:ea typeface="Cambria"/>
            </a:endParaRPr>
          </a:p>
          <a:p>
            <a:pPr marL="205740" indent="-205740"/>
            <a:r>
              <a:rPr lang="en-US" sz="2000">
                <a:ea typeface="Cambria"/>
              </a:rPr>
              <a:t>Overall pressure to keep up </a:t>
            </a:r>
          </a:p>
          <a:p>
            <a:pPr marL="205740" indent="-205740"/>
            <a:endParaRPr lang="en-US">
              <a:ea typeface="Cambria"/>
            </a:endParaRPr>
          </a:p>
          <a:p>
            <a:pPr marL="205740" indent="-205740"/>
            <a:endParaRPr lang="en-US">
              <a:ea typeface="Cambria"/>
            </a:endParaRPr>
          </a:p>
          <a:p>
            <a:pPr marL="205740" indent="-205740"/>
            <a:endParaRPr lang="en-US">
              <a:ea typeface="Cambria"/>
            </a:endParaRPr>
          </a:p>
        </p:txBody>
      </p:sp>
      <p:sp>
        <p:nvSpPr>
          <p:cNvPr id="4" name="Content Placeholder 3"/>
          <p:cNvSpPr>
            <a:spLocks noGrp="1"/>
          </p:cNvSpPr>
          <p:nvPr>
            <p:ph sz="half" idx="2"/>
          </p:nvPr>
        </p:nvSpPr>
        <p:spPr>
          <a:xfrm>
            <a:off x="4964596" y="1774963"/>
            <a:ext cx="3253410" cy="2425150"/>
          </a:xfrm>
          <a:ln w="28575">
            <a:solidFill>
              <a:schemeClr val="bg1"/>
            </a:solidFill>
          </a:ln>
        </p:spPr>
        <p:txBody>
          <a:bodyPr anchor="ctr"/>
          <a:lstStyle/>
          <a:p>
            <a:pPr marL="0" indent="0" algn="ctr">
              <a:buNone/>
            </a:pPr>
            <a:r>
              <a:rPr lang="en-US"/>
              <a:t>&lt;Graphic as big as will fit&gt;</a:t>
            </a: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Michael Gatti</a:t>
            </a:r>
            <a:endParaRPr lang="en-US"/>
          </a:p>
        </p:txBody>
      </p:sp>
      <p:pic>
        <p:nvPicPr>
          <p:cNvPr id="9" name="Picture 9" descr="Chart, bar chart, histogram&#10;&#10;Description automatically generated">
            <a:extLst>
              <a:ext uri="{FF2B5EF4-FFF2-40B4-BE49-F238E27FC236}">
                <a16:creationId xmlns:a16="http://schemas.microsoft.com/office/drawing/2014/main" id="{3902857C-5D3B-B722-8EBD-46D22CBBFC2F}"/>
              </a:ext>
            </a:extLst>
          </p:cNvPr>
          <p:cNvPicPr>
            <a:picLocks noChangeAspect="1"/>
          </p:cNvPicPr>
          <p:nvPr/>
        </p:nvPicPr>
        <p:blipFill>
          <a:blip r:embed="rId3"/>
          <a:stretch>
            <a:fillRect/>
          </a:stretch>
        </p:blipFill>
        <p:spPr>
          <a:xfrm>
            <a:off x="4964596" y="1287609"/>
            <a:ext cx="3886198" cy="2907870"/>
          </a:xfrm>
          <a:prstGeom prst="rect">
            <a:avLst/>
          </a:prstGeom>
          <a:ln w="28575">
            <a:solidFill>
              <a:schemeClr val="bg1"/>
            </a:solidFill>
          </a:ln>
        </p:spPr>
      </p:pic>
    </p:spTree>
    <p:extLst>
      <p:ext uri="{BB962C8B-B14F-4D97-AF65-F5344CB8AC3E}">
        <p14:creationId xmlns:p14="http://schemas.microsoft.com/office/powerpoint/2010/main" val="223744790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82410</TotalTime>
  <Words>4988</Words>
  <Application>Microsoft Macintosh PowerPoint</Application>
  <PresentationFormat>On-screen Show (16:9)</PresentationFormat>
  <Paragraphs>392</Paragraphs>
  <Slides>27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Arial</vt:lpstr>
      <vt:lpstr>Calibri</vt:lpstr>
      <vt:lpstr>Cambria</vt:lpstr>
      <vt:lpstr>Wingdings</vt:lpstr>
      <vt:lpstr>Red Radial 16x9</vt:lpstr>
      <vt:lpstr>Class 12-14 Last Days</vt:lpstr>
      <vt:lpstr>PowerPoint Presentation</vt:lpstr>
      <vt:lpstr>Papers</vt:lpstr>
      <vt:lpstr>Grades To Date</vt:lpstr>
      <vt:lpstr>Overview</vt:lpstr>
      <vt:lpstr>GAMING Crunch Time</vt:lpstr>
      <vt:lpstr>What is crunch and Crunch Culture?</vt:lpstr>
      <vt:lpstr>The effect of crunch On Developers</vt:lpstr>
      <vt:lpstr>Why is it "needed"?</vt:lpstr>
      <vt:lpstr>Is it legal? what is being done?</vt:lpstr>
      <vt:lpstr>Conclusion</vt:lpstr>
      <vt:lpstr>References</vt:lpstr>
      <vt:lpstr>References cont.</vt:lpstr>
      <vt:lpstr>The ethics of digital sports betting</vt:lpstr>
      <vt:lpstr>Conclusions</vt:lpstr>
      <vt:lpstr>What is digital sports betting?</vt:lpstr>
      <vt:lpstr>How does it work?</vt:lpstr>
      <vt:lpstr>legality</vt:lpstr>
      <vt:lpstr>Digital vs. in person sports betting</vt:lpstr>
      <vt:lpstr>Gambling Addictions</vt:lpstr>
      <vt:lpstr>Solution</vt:lpstr>
      <vt:lpstr>References</vt:lpstr>
      <vt:lpstr>Student Choice – Interesting Videos (1/2)</vt:lpstr>
      <vt:lpstr>Student Choice – Interesting Videos (2/2)</vt:lpstr>
      <vt:lpstr>Student Choice – Interesting Articles 1/2</vt:lpstr>
      <vt:lpstr>Student Choice – Interesting Articles 2/2</vt:lpstr>
      <vt:lpstr>Class 12-14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549</cp:revision>
  <cp:lastPrinted>2014-10-13T02:14:09Z</cp:lastPrinted>
  <dcterms:created xsi:type="dcterms:W3CDTF">2014-08-25T02:19:16Z</dcterms:created>
  <dcterms:modified xsi:type="dcterms:W3CDTF">2022-10-13T22:22:46Z</dcterms:modified>
</cp:coreProperties>
</file>