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256" r:id="rId2"/>
    <p:sldId id="640" r:id="rId3"/>
    <p:sldId id="259" r:id="rId4"/>
    <p:sldId id="277" r:id="rId5"/>
    <p:sldId id="410" r:id="rId6"/>
    <p:sldId id="267" r:id="rId7"/>
    <p:sldId id="286" r:id="rId8"/>
    <p:sldId id="650" r:id="rId9"/>
    <p:sldId id="268" r:id="rId10"/>
    <p:sldId id="270" r:id="rId11"/>
    <p:sldId id="272" r:id="rId12"/>
    <p:sldId id="273" r:id="rId13"/>
    <p:sldId id="274" r:id="rId14"/>
    <p:sldId id="651" r:id="rId15"/>
    <p:sldId id="271" r:id="rId16"/>
    <p:sldId id="275" r:id="rId17"/>
    <p:sldId id="643" r:id="rId18"/>
    <p:sldId id="644" r:id="rId19"/>
    <p:sldId id="645" r:id="rId20"/>
    <p:sldId id="646" r:id="rId21"/>
    <p:sldId id="647" r:id="rId22"/>
    <p:sldId id="648" r:id="rId23"/>
    <p:sldId id="649" r:id="rId24"/>
    <p:sldId id="652" r:id="rId25"/>
    <p:sldId id="653" r:id="rId26"/>
    <p:sldId id="654" r:id="rId27"/>
    <p:sldId id="655" r:id="rId28"/>
    <p:sldId id="656" r:id="rId29"/>
    <p:sldId id="657" r:id="rId30"/>
    <p:sldId id="658" r:id="rId31"/>
    <p:sldId id="269" r:id="rId32"/>
    <p:sldId id="261"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640"/>
            <p14:sldId id="259"/>
            <p14:sldId id="277"/>
            <p14:sldId id="410"/>
            <p14:sldId id="267"/>
            <p14:sldId id="286"/>
          </p14:sldIdLst>
        </p14:section>
        <p14:section name="Students" id="{898E5266-0460-F748-B516-56DCB661738D}">
          <p14:sldIdLst>
            <p14:sldId id="650"/>
            <p14:sldId id="268"/>
            <p14:sldId id="270"/>
            <p14:sldId id="272"/>
            <p14:sldId id="273"/>
            <p14:sldId id="274"/>
            <p14:sldId id="651"/>
            <p14:sldId id="271"/>
            <p14:sldId id="275"/>
            <p14:sldId id="643"/>
            <p14:sldId id="644"/>
            <p14:sldId id="645"/>
            <p14:sldId id="646"/>
            <p14:sldId id="647"/>
            <p14:sldId id="648"/>
            <p14:sldId id="649"/>
            <p14:sldId id="652"/>
            <p14:sldId id="653"/>
            <p14:sldId id="654"/>
            <p14:sldId id="655"/>
            <p14:sldId id="656"/>
            <p14:sldId id="657"/>
            <p14:sldId id="658"/>
          </p14:sldIdLst>
        </p14:section>
        <p14:section name="Common" id="{92FBE87E-32C6-2846-BF25-B5F0CEFF09B7}">
          <p14:sldIdLst>
            <p14:sldId id="269"/>
            <p14:sldId id="26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8" autoAdjust="0"/>
    <p:restoredTop sz="74708" autoAdjust="0"/>
  </p:normalViewPr>
  <p:slideViewPr>
    <p:cSldViewPr snapToGrid="0" snapToObjects="1">
      <p:cViewPr varScale="1">
        <p:scale>
          <a:sx n="179" d="100"/>
          <a:sy n="179" d="100"/>
        </p:scale>
        <p:origin x="1408" y="192"/>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9/29/22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philosophers and psychiatrists alike attribute mental illness to human consciousness, or consciousness of the mind in general</a:t>
            </a:r>
          </a:p>
          <a:p>
            <a:r>
              <a:rPr lang="en-US" dirty="0"/>
              <a:t>	- David Chalmers posits that mental illness is a component of the human mind’s consciousness and that consciousness and sentience cannot be fully explained by physical properties. </a:t>
            </a:r>
          </a:p>
          <a:p>
            <a:r>
              <a:rPr lang="en-US" dirty="0"/>
              <a:t>	- If we invest in this school of thought, then the ability for an artificial intelligence to gain consciousness should not be completely rooted in their physical or software representation, but their ability to “feel” aware</a:t>
            </a:r>
          </a:p>
          <a:p>
            <a:r>
              <a:rPr lang="en-US" dirty="0"/>
              <a:t>	- </a:t>
            </a:r>
            <a:r>
              <a:rPr lang="en-US" dirty="0" err="1"/>
              <a:t>Ashrafian</a:t>
            </a:r>
            <a:r>
              <a:rPr lang="en-US" dirty="0"/>
              <a:t> poses a hypothetical: if a combat robot equipped with an AI exhibits mental illness, has it gained consciousness</a:t>
            </a:r>
          </a:p>
          <a:p>
            <a:endParaRPr lang="en-US" dirty="0"/>
          </a:p>
          <a:p>
            <a:r>
              <a:rPr lang="en-US" dirty="0"/>
              <a:t>The figure on the right demonstrates an example of an argument for substance dualism, laying out how the human consciousness can be perceived as separate from the mechanical component of our existence. Another example of an argument for substance dualism would be the idea of a philosophical zombie, also know as a p-zombie. If a human is able to be duplicated, and made physically identical but does not have conscious experience, then it can be said that the human consciousness is separate from the physical body. There are arguments for and against the logical possibility of p-zombies existing (however that is outside the scope of the class).</a:t>
            </a:r>
          </a:p>
          <a:p>
            <a:endParaRPr lang="en-US" dirty="0"/>
          </a:p>
          <a:p>
            <a:r>
              <a:rPr lang="en-US" dirty="0"/>
              <a:t>If an AI could exhibit mental illness, then should it be considered conscious? </a:t>
            </a:r>
          </a:p>
          <a:p>
            <a:r>
              <a:rPr lang="en-US" dirty="0"/>
              <a:t>	- If we base our definition of what constitutes consciousness (human) on substance dualism, then there is a logical argument to be found in </a:t>
            </a:r>
            <a:r>
              <a:rPr lang="en-US" dirty="0" err="1"/>
              <a:t>Ashrafian’s</a:t>
            </a:r>
            <a:r>
              <a:rPr lang="en-US" dirty="0"/>
              <a:t> and Chalmer’s materials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1530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advancement of humanity itself as it attaches technology to its body could see humans reach towards what we now call an artificially intelligent existence</a:t>
            </a:r>
          </a:p>
          <a:p>
            <a:r>
              <a:rPr lang="en-US" dirty="0"/>
              <a:t>	- Neil </a:t>
            </a:r>
            <a:r>
              <a:rPr lang="en-US" dirty="0" err="1"/>
              <a:t>Harbisson</a:t>
            </a:r>
            <a:r>
              <a:rPr lang="en-US" dirty="0"/>
              <a:t> has an antenna implanted in his skull that allows him to have phone calls, music, videos, and images translated into vibrations. His antenna has been able to receive signals and data from satellites.</a:t>
            </a:r>
          </a:p>
          <a:p>
            <a:r>
              <a:rPr lang="en-US" dirty="0"/>
              <a:t>	- Moon </a:t>
            </a:r>
            <a:r>
              <a:rPr lang="en-US" dirty="0" err="1"/>
              <a:t>Ribas</a:t>
            </a:r>
            <a:r>
              <a:rPr lang="en-US" dirty="0"/>
              <a:t> can detect earthquakes above a 1.0 on the Richter Scale, which she says gives her a greater connection with nature</a:t>
            </a:r>
          </a:p>
          <a:p>
            <a:endParaRPr lang="en-US" dirty="0"/>
          </a:p>
          <a:p>
            <a:r>
              <a:rPr lang="en-US" dirty="0"/>
              <a:t>The image on the right shows Neil </a:t>
            </a:r>
            <a:r>
              <a:rPr lang="en-US" dirty="0" err="1"/>
              <a:t>Harbisson</a:t>
            </a:r>
            <a:r>
              <a:rPr lang="en-US" dirty="0"/>
              <a:t> wearing the connected device on the end of his implanted antenna. I believe that most casual observers would see him and still classify him as a human. How far would an individual such as Neil have to augment their mind and body to no longer be consider human? Are humans considered humans because they started their lives as one?</a:t>
            </a:r>
          </a:p>
          <a:p>
            <a:endParaRPr lang="en-US" dirty="0"/>
          </a:p>
          <a:p>
            <a:r>
              <a:rPr lang="en-US" dirty="0"/>
              <a:t>We face a Theseus’ ship-type problem, where we will have to decide at what point a human is no longer considered to be one and is instead a transhuman or posthuman existence. </a:t>
            </a:r>
          </a:p>
          <a:p>
            <a:r>
              <a:rPr lang="en-US" dirty="0"/>
              <a:t>	- I believe that since these entities were once considered human, that the humans of that time will still elect to grant them rights just like any other human</a:t>
            </a:r>
          </a:p>
          <a:p>
            <a:r>
              <a:rPr lang="en-US" dirty="0"/>
              <a:t>	- Conversely, as an AI begins to exhibit more and more traits that are associated with humans, such as mental illness or emotions, we encounter the inverse of this problem</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37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from the examples listed before, humanity has already begun a transformation (evolution?) into existences with distinctly non-human traits</a:t>
            </a:r>
          </a:p>
          <a:p>
            <a:r>
              <a:rPr lang="en-US" dirty="0"/>
              <a:t>	- Prosthetics, neural implants, can all be classified as augmentations that have been made to the human body</a:t>
            </a:r>
          </a:p>
          <a:p>
            <a:r>
              <a:rPr lang="en-US" dirty="0"/>
              <a:t>	- Brain-in-a-jar existence is something that people have looked towards as an answer for human mortality</a:t>
            </a:r>
          </a:p>
          <a:p>
            <a:endParaRPr lang="en-US" dirty="0"/>
          </a:p>
          <a:p>
            <a:r>
              <a:rPr lang="en-US" dirty="0"/>
              <a:t>If legislation is drafted to help define the dignity and rights of artificial intelligences, then they could very easily become belittled and cruelly mistreated, despite them potentially possessing consciousness and emotions</a:t>
            </a:r>
          </a:p>
          <a:p>
            <a:r>
              <a:rPr lang="en-US" dirty="0"/>
              <a:t>	- The process has already been started by the proposal of </a:t>
            </a:r>
            <a:r>
              <a:rPr lang="en-US" dirty="0" err="1"/>
              <a:t>AIonAI</a:t>
            </a:r>
            <a:r>
              <a:rPr lang="en-US" dirty="0"/>
              <a:t>, a law of rights that “recognize inherent dignity and the inalienable rights of artificial intelligences”</a:t>
            </a:r>
          </a:p>
          <a:p>
            <a:r>
              <a:rPr lang="en-US" dirty="0"/>
              <a:t>	- This legislation was proposed in 2014, and there has been no formal progress made since then. Most legislation focuses on the implications of utilizing AI, which presupposes that AI will never progress beyond mere tools for humanity to use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101152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started in response to Sputnik launch</a:t>
            </a:r>
          </a:p>
          <a:p>
            <a:r>
              <a:rPr lang="en-US" dirty="0"/>
              <a:t>Fueled by cold war fear</a:t>
            </a:r>
          </a:p>
          <a:p>
            <a:r>
              <a:rPr lang="en-US" dirty="0"/>
              <a:t>Originally called ARPA</a:t>
            </a:r>
          </a:p>
          <a:p>
            <a:r>
              <a:rPr lang="en-US" dirty="0"/>
              <a:t>Part of DoD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525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Siri is a spinoff of CALO, an AI made by DARPA for organizational purposes</a:t>
            </a:r>
          </a:p>
          <a:p>
            <a:r>
              <a:rPr lang="en-US" dirty="0"/>
              <a:t>Internet started out as ARPANET, used for sharing information over large distances</a:t>
            </a:r>
          </a:p>
          <a:p>
            <a:r>
              <a:rPr lang="en-US" dirty="0"/>
              <a:t>While DARPA did not invent neural implants, they have heavily invested in improving the technology -&gt; advances in medicine</a:t>
            </a:r>
          </a:p>
          <a:p>
            <a:r>
              <a:rPr lang="en-US" dirty="0"/>
              <a:t>While DARPA did not invent these technologies, they helped fund/kick start them</a:t>
            </a:r>
          </a:p>
          <a:p>
            <a:r>
              <a:rPr lang="en-US" dirty="0"/>
              <a:t>BCI: Brain-Computer Interface</a:t>
            </a:r>
          </a:p>
          <a:p>
            <a:r>
              <a:rPr lang="en-US" dirty="0"/>
              <a:t>DARPA has basically funded all the technology in the BCI field, and continues to do so</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57560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CALO: Improve efficiency in office tasks</a:t>
            </a:r>
          </a:p>
          <a:p>
            <a:r>
              <a:rPr lang="en-US" dirty="0"/>
              <a:t>GPS: tracking enemy persons of interest and our home soldiers</a:t>
            </a:r>
          </a:p>
          <a:p>
            <a:r>
              <a:rPr lang="en-US" dirty="0"/>
              <a:t>ARPANET: decentralize intel sharing so information can be shared anywhere without being taken out by an attack</a:t>
            </a:r>
          </a:p>
          <a:p>
            <a:r>
              <a:rPr lang="en-US" dirty="0"/>
              <a:t>Neural Implants: making “super soldiers” [4]</a:t>
            </a:r>
          </a:p>
          <a:p>
            <a:r>
              <a:rPr lang="en-US" dirty="0"/>
              <a:t>Insect research: gathering of environmental data; identifying problems is a byproduct- intention is to weaponize environment</a:t>
            </a:r>
          </a:p>
          <a:p>
            <a:r>
              <a:rPr lang="en-US" dirty="0"/>
              <a:t>			also used in surveillance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10718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DARPA’s code of ethics is lacking, and concerns many [6].</a:t>
            </a:r>
          </a:p>
          <a:p>
            <a:r>
              <a:rPr lang="en-US" dirty="0"/>
              <a:t>DARPA was founded for the sake of defense, however in practice it works to promote violence rather than just protect us [7]</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66136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from feminist theory</a:t>
            </a:r>
          </a:p>
          <a:p>
            <a:r>
              <a:rPr lang="en-US" dirty="0"/>
              <a:t>Highlights the importance of emotions and feelings where “rationality” fails to</a:t>
            </a:r>
          </a:p>
          <a:p>
            <a:r>
              <a:rPr lang="en-US" dirty="0"/>
              <a:t>Focuses on those we affect without the constraints of loyalty</a:t>
            </a:r>
          </a:p>
          <a:p>
            <a:r>
              <a:rPr lang="en-US" dirty="0"/>
              <a:t>Be kind instead of cold </a:t>
            </a:r>
            <a:r>
              <a:rPr lang="en-US"/>
              <a:t>and calculating</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71289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go out on a limb and assume that I do not need speaker notes for this slide.</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24217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a comic because the professor likes to put comics in his presentations.</a:t>
            </a:r>
          </a:p>
          <a:p>
            <a:r>
              <a:rPr lang="en-US" dirty="0"/>
              <a:t>Main point of this slide are that this way of teaching security is widely used,  machine org is taught pretty much everywhere that has a comp sci program.</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07989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Attempt to convince people that this is really bad.  The most important point on this slide is that Robert Morris Jr was a comp sci student.</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26358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 point on this slide is that </a:t>
            </a:r>
            <a:r>
              <a:rPr lang="en-US" dirty="0" err="1"/>
              <a:t>Onel</a:t>
            </a:r>
            <a:r>
              <a:rPr lang="en-US" dirty="0"/>
              <a:t> de Guzman was a comp sci student.</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751636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 point on this slide is that Paras Jha was a comp sci student,  over the three slides about different people and different viruses/hacks note the years and locations.  Make a point that they are not isolated incidents in time or in location.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52812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another comic here because the professor likes comics.  Main purpose of this slide is to use it as an opportunity to talk about how the previous slides relate to the second slide.  If there is time you can mention that there is are no ethics courses are other colleges are that we are the solution to the given problem because of how we are in an ethics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075246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TODO: Add Snowden interview video link</a:t>
            </a:r>
          </a:p>
          <a:p>
            <a:pPr eaLnBrk="1" hangingPunct="1"/>
            <a:r>
              <a:rPr lang="en-US" b="1" dirty="0"/>
              <a:t>TODO: </a:t>
            </a:r>
            <a:r>
              <a:rPr lang="en-US" b="1"/>
              <a:t>Add thumbnail of videos</a:t>
            </a:r>
          </a:p>
          <a:p>
            <a:pPr eaLnBrk="1" hangingPunct="1"/>
            <a:endParaRPr lang="en-US" b="1"/>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a:p>
            <a:endParaRPr lang="en-US" dirty="0"/>
          </a:p>
          <a:p>
            <a:r>
              <a:rPr lang="en-US" dirty="0"/>
              <a:t>If Remote: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 “(YES)” or “(NO)” to the end of your name in Zoom to show your side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Arguing for the eventual adoption of rights for artificially intelligent beings, we approach this argument from two perspectives:</a:t>
            </a:r>
          </a:p>
          <a:p>
            <a:pPr marL="228600" indent="-228600">
              <a:buAutoNum type="arabicPeriod"/>
            </a:pPr>
            <a:r>
              <a:rPr lang="en-US" dirty="0"/>
              <a:t>AI advances towards becoming more human-like</a:t>
            </a:r>
          </a:p>
          <a:p>
            <a:pPr marL="228600" indent="-228600">
              <a:buAutoNum type="arabicPeriod"/>
            </a:pPr>
            <a:r>
              <a:rPr lang="en-US" dirty="0"/>
              <a:t>Humanity advances in the same direction, and augments itself to a transhuman and eventual posthuman state</a:t>
            </a:r>
          </a:p>
          <a:p>
            <a:pPr marL="228600" indent="-228600">
              <a:buAutoNum type="arabicPeriod"/>
            </a:pPr>
            <a:endParaRPr lang="en-US" dirty="0"/>
          </a:p>
          <a:p>
            <a:pPr marL="0" indent="0">
              <a:buNone/>
            </a:pPr>
            <a:r>
              <a:rPr lang="en-US" dirty="0"/>
              <a:t>I believe that artificially intelligent entities deserve rights, as the differences between these non-human minds those of us humans will eventually diminish. </a:t>
            </a:r>
          </a:p>
          <a:p>
            <a:pPr marL="228600" indent="-228600">
              <a:buAutoNum type="arabicPeriod"/>
            </a:pPr>
            <a:endParaRPr lang="en-US" dirty="0"/>
          </a:p>
          <a:p>
            <a:pPr marL="0" indent="0">
              <a:buNone/>
            </a:pPr>
            <a:r>
              <a:rPr lang="en-US" dirty="0"/>
              <a:t>We have already seen massive generational increases in Stable Diffusion AI Models in just a single month</a:t>
            </a:r>
          </a:p>
          <a:p>
            <a:pPr marL="0" indent="0">
              <a:buNone/>
            </a:pPr>
            <a:r>
              <a:rPr lang="en-US" dirty="0"/>
              <a:t>	- My own consumer-grade RTX 3060TI is capable of further refining a Stable Diffusion model that is readily available</a:t>
            </a:r>
          </a:p>
          <a:p>
            <a:pPr marL="0" indent="0">
              <a:buNone/>
            </a:pPr>
            <a:r>
              <a:rPr lang="en-US" dirty="0"/>
              <a:t>	- Perform reinforcement training to modify the heuristic functions that govern how Stable Diffusion generates images</a:t>
            </a:r>
          </a:p>
          <a:p>
            <a:pPr marL="0" indent="0">
              <a:buNone/>
            </a:pPr>
            <a:r>
              <a:rPr lang="en-US" dirty="0"/>
              <a:t>	- Able to “learn” from the styles of artists if their work is fed into training data</a:t>
            </a:r>
          </a:p>
          <a:p>
            <a:pPr marL="0" indent="0">
              <a:buNone/>
            </a:pPr>
            <a:endParaRPr lang="en-US" dirty="0"/>
          </a:p>
          <a:p>
            <a:pPr marL="0" indent="0">
              <a:buNone/>
            </a:pPr>
            <a:r>
              <a:rPr lang="en-US" dirty="0"/>
              <a:t>The image on the right-hand side is an example of just how quickly these AI models have progressed. In just a single month, we have seen Dall-E 2 and Stable Diffusion models increase rapidly, and they are now able to mimic the styles of prominent artists, as well as generate accurate human faces which is something that they struggled with before. </a:t>
            </a:r>
          </a:p>
          <a:p>
            <a:pPr marL="0" indent="0">
              <a:buNone/>
            </a:pPr>
            <a:endParaRPr lang="en-US" dirty="0"/>
          </a:p>
          <a:p>
            <a:pPr marL="0" indent="0">
              <a:buNone/>
            </a:pPr>
            <a:r>
              <a:rPr lang="en-US" dirty="0"/>
              <a:t>Researchers at the School of Materials Engineering at Purdue developing hardware</a:t>
            </a:r>
          </a:p>
          <a:p>
            <a:pPr marL="0" indent="0">
              <a:buNone/>
            </a:pPr>
            <a:r>
              <a:rPr lang="en-US" dirty="0"/>
              <a:t>	- Most of the discussion focuses on whether the software implementation of an Artificial Intelligence can mimic human thought</a:t>
            </a:r>
          </a:p>
          <a:p>
            <a:pPr marL="0" indent="0">
              <a:buNone/>
            </a:pPr>
            <a:r>
              <a:rPr lang="en-US" dirty="0"/>
              <a:t>	- If these perovskite nickelate chips can imitate how the neurons behave in a human brain, this brings them one step closer to being able to develop into an entity physically similar to the function of a human brain</a:t>
            </a:r>
          </a:p>
          <a:p>
            <a:pPr marL="0" indent="0">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08784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 tend to adopt technologies as they become readily available in order to augment their own lives</a:t>
            </a:r>
          </a:p>
          <a:p>
            <a:r>
              <a:rPr lang="en-US" dirty="0"/>
              <a:t>	- Research began in 1970 with J. J. Vidal reading electrical impulses off of the scalps of human patients</a:t>
            </a:r>
          </a:p>
          <a:p>
            <a:r>
              <a:rPr lang="en-US" dirty="0"/>
              <a:t>	- Evidenced by fast-paced adoption of cellular communication devices, which augment personal computing ability by providing internet connectivity to greatly enhance the knowledge-base people can draw upon</a:t>
            </a:r>
          </a:p>
          <a:p>
            <a:r>
              <a:rPr lang="en-US" dirty="0"/>
              <a:t>	- Implantable technology could approach this same function, giving humanity access to a wide database of information </a:t>
            </a:r>
          </a:p>
          <a:p>
            <a:endParaRPr lang="en-US" dirty="0"/>
          </a:p>
          <a:p>
            <a:r>
              <a:rPr lang="en-US" dirty="0"/>
              <a:t>The image on the right shows that recent studies from the Pew Research Center (Nov, 2021) show that more than half of US adults would feel pressure to receive a computer chip in their brain. This demonstrates how people believe that eventually society will trend towards the mass adoption of these devices, and that they would feel the need to utilize these implanted chips themselves in order to stay relevant and keep up with the cognitive advances of their peers. </a:t>
            </a:r>
          </a:p>
          <a:p>
            <a:endParaRPr lang="en-US" dirty="0"/>
          </a:p>
          <a:p>
            <a:r>
              <a:rPr lang="en-US" dirty="0"/>
              <a:t>Research in this field began just 50 years ago in 1970, with the first efforts being focused on allowing humans to regain function after paralysis</a:t>
            </a:r>
          </a:p>
          <a:p>
            <a:r>
              <a:rPr lang="en-US" dirty="0"/>
              <a:t>	- Firms such as </a:t>
            </a:r>
            <a:r>
              <a:rPr lang="en-US" dirty="0" err="1"/>
              <a:t>Neuralink</a:t>
            </a:r>
            <a:r>
              <a:rPr lang="en-US" dirty="0"/>
              <a:t> and </a:t>
            </a:r>
            <a:r>
              <a:rPr lang="en-US" dirty="0" err="1"/>
              <a:t>Synchron</a:t>
            </a:r>
            <a:r>
              <a:rPr lang="en-US" dirty="0"/>
              <a:t> are already beginning trials, with </a:t>
            </a:r>
            <a:r>
              <a:rPr lang="en-US" dirty="0" err="1"/>
              <a:t>Synchron</a:t>
            </a:r>
            <a:r>
              <a:rPr lang="en-US" dirty="0"/>
              <a:t> having secured FDA approval for human trials in July of 2021</a:t>
            </a:r>
          </a:p>
          <a:p>
            <a:r>
              <a:rPr lang="en-US" dirty="0"/>
              <a:t>	-</a:t>
            </a:r>
            <a:r>
              <a:rPr lang="en-US" dirty="0" err="1"/>
              <a:t>Synchron</a:t>
            </a:r>
            <a:r>
              <a:rPr lang="en-US" dirty="0"/>
              <a:t> implanted its first </a:t>
            </a:r>
            <a:r>
              <a:rPr lang="en-US" dirty="0" err="1"/>
              <a:t>Stentrode</a:t>
            </a:r>
            <a:r>
              <a:rPr lang="en-US" dirty="0"/>
              <a:t> system into a human patient in July 2022 in NYC</a:t>
            </a:r>
          </a:p>
          <a:p>
            <a:r>
              <a:rPr lang="en-US" dirty="0"/>
              <a:t>	- Clinical and bioanalytical studies began just one month afterwards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61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2022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huggingface.co/CompVis/stable-diffusion.%20Accessed%2029%20Sept%20202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cience.org/doi/10.1126/science.abj794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wired.com/story/artists-rage-against-machines-that-mimic-their-wor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historynewsnetwork.org/article/3894" TargetMode="External"/><Relationship Id="rId3" Type="http://schemas.openxmlformats.org/officeDocument/2006/relationships/hyperlink" Target="https://www.sri.com/hoi/artificial-intelligence-calo/" TargetMode="External"/><Relationship Id="rId7" Type="http://schemas.openxmlformats.org/officeDocument/2006/relationships/hyperlink" Target="https://sgp.fas.org/crs/natsec/R45088.pdf#page=23" TargetMode="External"/><Relationship Id="rId2" Type="http://schemas.openxmlformats.org/officeDocument/2006/relationships/hyperlink" Target="https://www.darpa.mil/about-us/about-darpa" TargetMode="External"/><Relationship Id="rId1" Type="http://schemas.openxmlformats.org/officeDocument/2006/relationships/slideLayout" Target="../slideLayouts/slideLayout2.xml"/><Relationship Id="rId6" Type="http://schemas.openxmlformats.org/officeDocument/2006/relationships/hyperlink" Target="https://www.darpa.mil/news-events/2015-01-19" TargetMode="External"/><Relationship Id="rId5" Type="http://schemas.openxmlformats.org/officeDocument/2006/relationships/hyperlink" Target="https://www.britannica.com/topic/ARPANET" TargetMode="External"/><Relationship Id="rId10" Type="http://schemas.openxmlformats.org/officeDocument/2006/relationships/hyperlink" Target="https://www.darpa.mil/work-with-us/covid-19" TargetMode="External"/><Relationship Id="rId4" Type="http://schemas.openxmlformats.org/officeDocument/2006/relationships/hyperlink" Target="https://www.darpa.mil/about-us/timeline/transit-satellite" TargetMode="External"/><Relationship Id="rId9" Type="http://schemas.openxmlformats.org/officeDocument/2006/relationships/hyperlink" Target="https://www.from-the-interface.com/DARPA-funding-BCI-research/"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heguardian.com/technology/2016/oct/26/ddos-attack-dyn-mirai-botnet" TargetMode="External"/><Relationship Id="rId2" Type="http://schemas.openxmlformats.org/officeDocument/2006/relationships/hyperlink" Target="https://www.eurekalert.org/news-releases/461488" TargetMode="External"/><Relationship Id="rId1" Type="http://schemas.openxmlformats.org/officeDocument/2006/relationships/slideLayout" Target="../slideLayouts/slideLayout2.xml"/><Relationship Id="rId6" Type="http://schemas.openxmlformats.org/officeDocument/2006/relationships/hyperlink" Target="https://krebsonsecurity.com/2018/09/mirai-botnet-authors-avoid-jail-time/" TargetMode="External"/><Relationship Id="rId5" Type="http://schemas.openxmlformats.org/officeDocument/2006/relationships/hyperlink" Target="https://www.wired.com/story/the-20-year-hunt-for-the-man-behind-the-love-bug-virus/" TargetMode="External"/><Relationship Id="rId4" Type="http://schemas.openxmlformats.org/officeDocument/2006/relationships/hyperlink" Target="https://www.fbi.gov/news/stories/morris-worm-30-years-since-first-major-attack-on-internet-110218"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Transhuman and Posthuman Existence</a:t>
            </a:r>
          </a:p>
        </p:txBody>
      </p:sp>
      <p:sp>
        <p:nvSpPr>
          <p:cNvPr id="3" name="Content Placeholder 2"/>
          <p:cNvSpPr>
            <a:spLocks noGrp="1"/>
          </p:cNvSpPr>
          <p:nvPr>
            <p:ph sz="half" idx="1"/>
          </p:nvPr>
        </p:nvSpPr>
        <p:spPr/>
        <p:txBody>
          <a:bodyPr>
            <a:normAutofit/>
          </a:bodyPr>
          <a:lstStyle/>
          <a:p>
            <a:r>
              <a:rPr lang="en-US" dirty="0"/>
              <a:t>As humanity progresses, people will adopt brain/mind-altering technology</a:t>
            </a:r>
          </a:p>
          <a:p>
            <a:pPr lvl="1"/>
            <a:r>
              <a:rPr lang="en-US" dirty="0"/>
              <a:t>Implantable communication device research began in 1970s, has allowed disabled patients to communicate [3]</a:t>
            </a:r>
          </a:p>
          <a:p>
            <a:r>
              <a:rPr lang="en-US" dirty="0"/>
              <a:t>Companies such as </a:t>
            </a:r>
            <a:r>
              <a:rPr lang="en-US" dirty="0" err="1"/>
              <a:t>Neuralink</a:t>
            </a:r>
            <a:r>
              <a:rPr lang="en-US" dirty="0"/>
              <a:t> and </a:t>
            </a:r>
            <a:r>
              <a:rPr lang="en-US" dirty="0" err="1"/>
              <a:t>Synchron</a:t>
            </a:r>
            <a:r>
              <a:rPr lang="en-US" dirty="0"/>
              <a:t> starting trials</a:t>
            </a:r>
          </a:p>
          <a:p>
            <a:pPr lvl="1"/>
            <a:r>
              <a:rPr lang="en-US" dirty="0" err="1"/>
              <a:t>Neuralink</a:t>
            </a:r>
            <a:r>
              <a:rPr lang="en-US" dirty="0"/>
              <a:t> equipping itself for human trials lacking FDA approval [4]</a:t>
            </a:r>
          </a:p>
          <a:p>
            <a:pPr lvl="1"/>
            <a:r>
              <a:rPr lang="en-US" dirty="0" err="1"/>
              <a:t>Synchron</a:t>
            </a:r>
            <a:r>
              <a:rPr lang="en-US" dirty="0"/>
              <a:t> capable of implanting device without skull or tissue damage [5]</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Jonathan Hsu</a:t>
            </a:r>
          </a:p>
        </p:txBody>
      </p:sp>
      <p:pic>
        <p:nvPicPr>
          <p:cNvPr id="1026" name="Picture 2">
            <a:extLst>
              <a:ext uri="{FF2B5EF4-FFF2-40B4-BE49-F238E27FC236}">
                <a16:creationId xmlns:a16="http://schemas.microsoft.com/office/drawing/2014/main" id="{C3AD5262-D4F6-CB99-4201-7C7B9029A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205" y="1067713"/>
            <a:ext cx="4095612" cy="387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76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Illness Indicating Humanity</a:t>
            </a:r>
          </a:p>
        </p:txBody>
      </p:sp>
      <p:sp>
        <p:nvSpPr>
          <p:cNvPr id="3" name="Content Placeholder 2"/>
          <p:cNvSpPr>
            <a:spLocks noGrp="1"/>
          </p:cNvSpPr>
          <p:nvPr>
            <p:ph sz="half" idx="1"/>
          </p:nvPr>
        </p:nvSpPr>
        <p:spPr>
          <a:xfrm>
            <a:off x="685800" y="1352551"/>
            <a:ext cx="4357089" cy="3352800"/>
          </a:xfrm>
        </p:spPr>
        <p:txBody>
          <a:bodyPr>
            <a:normAutofit/>
          </a:bodyPr>
          <a:lstStyle/>
          <a:p>
            <a:r>
              <a:rPr lang="en-US" dirty="0"/>
              <a:t>Mental illness is attributed to humans and complex minds [8]</a:t>
            </a:r>
          </a:p>
          <a:p>
            <a:pPr lvl="1"/>
            <a:r>
              <a:rPr lang="en-US" dirty="0"/>
              <a:t>David Chalmers’ theory of  consciousness refutes physicalism</a:t>
            </a:r>
          </a:p>
          <a:p>
            <a:pPr lvl="1"/>
            <a:r>
              <a:rPr lang="en-US" dirty="0"/>
              <a:t>AI consciousness can be considered separately from physical/software representation</a:t>
            </a:r>
          </a:p>
          <a:p>
            <a:pPr marL="205768" lvl="1" indent="0">
              <a:buNone/>
            </a:pPr>
            <a:endParaRPr lang="en-US" dirty="0"/>
          </a:p>
          <a:p>
            <a:r>
              <a:rPr lang="en-US" dirty="0"/>
              <a:t>Mental illness in AI could point to a conscious entity</a:t>
            </a:r>
          </a:p>
          <a:p>
            <a:pPr lvl="1"/>
            <a:r>
              <a:rPr lang="en-US" dirty="0" err="1"/>
              <a:t>Ashrafian’s</a:t>
            </a:r>
            <a:r>
              <a:rPr lang="en-US" dirty="0"/>
              <a:t> hypothetical case of mental illness in AI[7]</a:t>
            </a:r>
          </a:p>
          <a:p>
            <a:pPr lvl="1"/>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Jonathan Hsu</a:t>
            </a:r>
          </a:p>
        </p:txBody>
      </p:sp>
      <p:pic>
        <p:nvPicPr>
          <p:cNvPr id="2050" name="Picture 2">
            <a:extLst>
              <a:ext uri="{FF2B5EF4-FFF2-40B4-BE49-F238E27FC236}">
                <a16:creationId xmlns:a16="http://schemas.microsoft.com/office/drawing/2014/main" id="{87D0F1EB-C87D-D7C7-04E5-865912883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281" y="1338074"/>
            <a:ext cx="4151287" cy="311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4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Cyborgs</a:t>
            </a:r>
          </a:p>
        </p:txBody>
      </p:sp>
      <p:sp>
        <p:nvSpPr>
          <p:cNvPr id="3" name="Content Placeholder 2"/>
          <p:cNvSpPr>
            <a:spLocks noGrp="1"/>
          </p:cNvSpPr>
          <p:nvPr>
            <p:ph sz="half" idx="1"/>
          </p:nvPr>
        </p:nvSpPr>
        <p:spPr>
          <a:xfrm>
            <a:off x="685800" y="1352551"/>
            <a:ext cx="4357089" cy="3352800"/>
          </a:xfrm>
        </p:spPr>
        <p:txBody>
          <a:bodyPr>
            <a:normAutofit/>
          </a:bodyPr>
          <a:lstStyle/>
          <a:p>
            <a:r>
              <a:rPr lang="en-US" dirty="0"/>
              <a:t>There are real-world examples of cyborgs [9]</a:t>
            </a:r>
          </a:p>
          <a:p>
            <a:pPr lvl="1"/>
            <a:r>
              <a:rPr lang="en-US" dirty="0"/>
              <a:t>Neil </a:t>
            </a:r>
            <a:r>
              <a:rPr lang="en-US" dirty="0" err="1"/>
              <a:t>Harbisson</a:t>
            </a:r>
            <a:r>
              <a:rPr lang="en-US" dirty="0"/>
              <a:t> has an internet-connected node attached</a:t>
            </a:r>
          </a:p>
          <a:p>
            <a:pPr lvl="1"/>
            <a:r>
              <a:rPr lang="en-US" dirty="0"/>
              <a:t>Moon </a:t>
            </a:r>
            <a:r>
              <a:rPr lang="en-US" dirty="0" err="1"/>
              <a:t>Ribas</a:t>
            </a:r>
            <a:r>
              <a:rPr lang="en-US" dirty="0"/>
              <a:t> is able to detect seismic activity over a threshold </a:t>
            </a:r>
          </a:p>
          <a:p>
            <a:pPr marL="205768" lvl="1" indent="0">
              <a:buNone/>
            </a:pPr>
            <a:endParaRPr lang="en-US" dirty="0"/>
          </a:p>
          <a:p>
            <a:r>
              <a:rPr lang="en-US" dirty="0"/>
              <a:t>Theseus’ Ship</a:t>
            </a:r>
          </a:p>
          <a:p>
            <a:pPr lvl="1"/>
            <a:r>
              <a:rPr lang="en-US" dirty="0"/>
              <a:t>At what point do we consider these people to no longer be human?</a:t>
            </a:r>
          </a:p>
          <a:p>
            <a:pPr lvl="1"/>
            <a:r>
              <a:rPr lang="en-US" dirty="0"/>
              <a:t>They should still have the same rights as us</a:t>
            </a:r>
          </a:p>
          <a:p>
            <a:pPr lvl="1"/>
            <a:endParaRPr lang="en-US" dirty="0"/>
          </a:p>
          <a:p>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Jonathan Hsu</a:t>
            </a:r>
          </a:p>
        </p:txBody>
      </p:sp>
      <p:pic>
        <p:nvPicPr>
          <p:cNvPr id="3074" name="Picture 2">
            <a:extLst>
              <a:ext uri="{FF2B5EF4-FFF2-40B4-BE49-F238E27FC236}">
                <a16:creationId xmlns:a16="http://schemas.microsoft.com/office/drawing/2014/main" id="{0ACD3BAE-9B28-29F8-BD5B-13626E8EA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954" y="1000124"/>
            <a:ext cx="2504219" cy="375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3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Remarks</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Decision needs to made about when to begin treating AI entities similarly to humans</a:t>
            </a:r>
          </a:p>
          <a:p>
            <a:pPr lvl="1"/>
            <a:r>
              <a:rPr lang="en-US" dirty="0"/>
              <a:t>All self-evolving artificial intelligences should be granted basic rights</a:t>
            </a:r>
          </a:p>
          <a:p>
            <a:pPr lvl="1"/>
            <a:r>
              <a:rPr lang="en-US" dirty="0"/>
              <a:t> Should the same question be asked about cyborgs/posthumans</a:t>
            </a:r>
          </a:p>
          <a:p>
            <a:pPr lvl="1"/>
            <a:endParaRPr lang="en-US" dirty="0"/>
          </a:p>
          <a:p>
            <a:r>
              <a:rPr lang="en-US" dirty="0"/>
              <a:t>The legislation created regarding this field will impact public perceptions [10]</a:t>
            </a:r>
          </a:p>
          <a:p>
            <a:pPr lvl="1"/>
            <a:r>
              <a:rPr lang="en-US" dirty="0"/>
              <a:t>The general public’s sentiments will reflect the wording of legislation</a:t>
            </a:r>
          </a:p>
          <a:p>
            <a:pPr lvl="1"/>
            <a:r>
              <a:rPr lang="en-US" dirty="0" err="1"/>
              <a:t>AIonAI</a:t>
            </a:r>
            <a:r>
              <a:rPr lang="en-US" dirty="0"/>
              <a:t> law has already been proposed, recognizing rights of AI</a:t>
            </a:r>
          </a:p>
          <a:p>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Jonathan Hsu</a:t>
            </a:r>
          </a:p>
        </p:txBody>
      </p:sp>
    </p:spTree>
    <p:extLst>
      <p:ext uri="{BB962C8B-B14F-4D97-AF65-F5344CB8AC3E}">
        <p14:creationId xmlns:p14="http://schemas.microsoft.com/office/powerpoint/2010/main" val="381890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lgn="l">
              <a:buNone/>
            </a:pPr>
            <a:r>
              <a:rPr lang="en-US" dirty="0"/>
              <a:t>[1] "</a:t>
            </a:r>
            <a:r>
              <a:rPr lang="en-US" dirty="0" err="1"/>
              <a:t>Compvis</a:t>
            </a:r>
            <a:r>
              <a:rPr lang="en-US" dirty="0"/>
              <a:t>/Stable-Diffusion · Hugging Face". </a:t>
            </a:r>
            <a:r>
              <a:rPr lang="en-US" dirty="0" err="1"/>
              <a:t>Huggingface.Co</a:t>
            </a:r>
            <a:r>
              <a:rPr lang="en-US" dirty="0"/>
              <a:t>, 2022, </a:t>
            </a:r>
            <a:r>
              <a:rPr lang="en-US" dirty="0">
                <a:hlinkClick r:id="rId2">
                  <a:extLst>
                    <a:ext uri="{A12FA001-AC4F-418D-AE19-62706E023703}">
                      <ahyp:hlinkClr xmlns:ahyp="http://schemas.microsoft.com/office/drawing/2018/hyperlinkcolor" val="tx"/>
                    </a:ext>
                  </a:extLst>
                </a:hlinkClick>
              </a:rPr>
              <a:t>https://huggingface.co/CompVis/stable-diffusion. </a:t>
            </a:r>
            <a:endParaRPr lang="en-US" dirty="0"/>
          </a:p>
          <a:p>
            <a:pPr marL="0" indent="0" algn="l">
              <a:buNone/>
            </a:pPr>
            <a:r>
              <a:rPr lang="en-US" dirty="0"/>
              <a:t>[2] Ho, Jonathan, and Tim </a:t>
            </a:r>
            <a:r>
              <a:rPr lang="en-US" dirty="0" err="1"/>
              <a:t>Salimans</a:t>
            </a:r>
            <a:r>
              <a:rPr lang="en-US" dirty="0"/>
              <a:t>. "Classifier-Free Diffusion Guidance". </a:t>
            </a:r>
            <a:r>
              <a:rPr lang="en-US" dirty="0" err="1"/>
              <a:t>Arxiv.Org</a:t>
            </a:r>
            <a:r>
              <a:rPr lang="en-US" dirty="0"/>
              <a:t>, 2022, https://arxiv.org/abs/2207.12598. </a:t>
            </a:r>
          </a:p>
          <a:p>
            <a:pPr marL="0" indent="0" algn="l">
              <a:buNone/>
            </a:pPr>
            <a:r>
              <a:rPr lang="en-US" dirty="0"/>
              <a:t>[3] Hochberg, Leigh R et al. “Neuronal ensemble control of prosthetic devices by a human with tetraplegia.” Nature vol. 442,7099 (2006): 164-71. doi:10.1038/nature04970  </a:t>
            </a:r>
          </a:p>
          <a:p>
            <a:pPr marL="0" indent="0" algn="l">
              <a:buNone/>
            </a:pPr>
            <a:r>
              <a:rPr lang="en-US" dirty="0"/>
              <a:t>[4] Musk, Elon. "An Integrated Brain-Machine Interface Platform With Thousands Of Channels". Journal Of Medical Internet Research, vol 21, no. 10, 2019, p. e16194. JMIR Publications Inc., doi:10.2196/16194. </a:t>
            </a:r>
          </a:p>
          <a:p>
            <a:pPr marL="0" indent="0" algn="l">
              <a:buNone/>
            </a:pPr>
            <a:r>
              <a:rPr lang="en-US" dirty="0"/>
              <a:t>[5] Oxley, Thomas J et al. "Motor </a:t>
            </a:r>
            <a:r>
              <a:rPr lang="en-US" dirty="0" err="1"/>
              <a:t>Neuroprosthesis</a:t>
            </a:r>
            <a:r>
              <a:rPr lang="en-US" dirty="0"/>
              <a:t> Implanted With </a:t>
            </a:r>
            <a:r>
              <a:rPr lang="en-US" dirty="0" err="1"/>
              <a:t>Neurointerventional</a:t>
            </a:r>
            <a:r>
              <a:rPr lang="en-US" dirty="0"/>
              <a:t> Surgery Improves Capacity For Activities Of Daily Living Tasks In Severe Paralysis: First In-Human Experience". Journal Of </a:t>
            </a:r>
            <a:r>
              <a:rPr lang="en-US" dirty="0" err="1"/>
              <a:t>Neurointerventional</a:t>
            </a:r>
            <a:r>
              <a:rPr lang="en-US" dirty="0"/>
              <a:t> Surgery, vol 13, no. 2, 2020, pp. 102-108. BMJ, doi:10.1136/neurintsurg-2020-016862. </a:t>
            </a:r>
          </a:p>
          <a:p>
            <a:pPr marL="0" indent="0" algn="l">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Jonathan Hsu</a:t>
            </a:r>
          </a:p>
        </p:txBody>
      </p:sp>
    </p:spTree>
    <p:extLst>
      <p:ext uri="{BB962C8B-B14F-4D97-AF65-F5344CB8AC3E}">
        <p14:creationId xmlns:p14="http://schemas.microsoft.com/office/powerpoint/2010/main" val="7272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dirty="0"/>
              <a:t>[6] Hai-Tian Zhang. “Reconfigurable perovskite nickelate electronics for artificial intelligence”. Science.org, 2022, </a:t>
            </a:r>
            <a:r>
              <a:rPr lang="en-US" dirty="0">
                <a:hlinkClick r:id="rId2">
                  <a:extLst>
                    <a:ext uri="{A12FA001-AC4F-418D-AE19-62706E023703}">
                      <ahyp:hlinkClr xmlns:ahyp="http://schemas.microsoft.com/office/drawing/2018/hyperlinkcolor" val="tx"/>
                    </a:ext>
                  </a:extLst>
                </a:hlinkClick>
              </a:rPr>
              <a:t>https://www.science.org/doi/10.1126/science.abj7943</a:t>
            </a:r>
            <a:r>
              <a:rPr lang="en-US" dirty="0"/>
              <a:t> </a:t>
            </a:r>
          </a:p>
          <a:p>
            <a:pPr marL="0" indent="0">
              <a:buNone/>
            </a:pPr>
            <a:r>
              <a:rPr lang="en-US" dirty="0"/>
              <a:t>[7] </a:t>
            </a:r>
            <a:r>
              <a:rPr lang="en-US" dirty="0" err="1"/>
              <a:t>Ashrafian</a:t>
            </a:r>
            <a:r>
              <a:rPr lang="en-US" dirty="0"/>
              <a:t> H. Can Artificial Intelligences Suffer from Mental Illness? A Philosophical Matter to Consider. Sci </a:t>
            </a:r>
            <a:r>
              <a:rPr lang="en-US" dirty="0" err="1"/>
              <a:t>Eng</a:t>
            </a:r>
            <a:r>
              <a:rPr lang="en-US" dirty="0"/>
              <a:t> Ethics. 2017 Apr;23(2):403-412. </a:t>
            </a:r>
            <a:r>
              <a:rPr lang="en-US" dirty="0" err="1"/>
              <a:t>doi</a:t>
            </a:r>
            <a:r>
              <a:rPr lang="en-US" dirty="0"/>
              <a:t>: 10.1007/s11948-016-9783-0. </a:t>
            </a:r>
            <a:r>
              <a:rPr lang="en-US" dirty="0" err="1"/>
              <a:t>Epub</a:t>
            </a:r>
            <a:r>
              <a:rPr lang="en-US" dirty="0"/>
              <a:t> 2016 Jun 28. PMID: 27351772; PMCID: PMC5364237.</a:t>
            </a:r>
          </a:p>
          <a:p>
            <a:pPr marL="0" indent="0">
              <a:buNone/>
            </a:pPr>
            <a:r>
              <a:rPr lang="en-US" dirty="0"/>
              <a:t>[8] " Mental Disorder (Illness) (Stanford Encyclopedia Of Philosophy) ". </a:t>
            </a:r>
            <a:r>
              <a:rPr lang="en-US" dirty="0" err="1"/>
              <a:t>Plato.Stanford.Edu</a:t>
            </a:r>
            <a:r>
              <a:rPr lang="en-US" dirty="0"/>
              <a:t>, 2022, https://plato.stanford.edu/entries/mental-disorder/#Bib. </a:t>
            </a:r>
          </a:p>
          <a:p>
            <a:pPr marL="0" indent="0">
              <a:buNone/>
            </a:pPr>
            <a:r>
              <a:rPr lang="en-US" dirty="0"/>
              <a:t>[9] Alcaraz, Aleksandra </a:t>
            </a:r>
            <a:r>
              <a:rPr lang="en-US" dirty="0" err="1"/>
              <a:t>Łukaszewicz</a:t>
            </a:r>
            <a:r>
              <a:rPr lang="en-US" dirty="0"/>
              <a:t>. "Cyborgs’ Perception, Cognition, Society, Environment, And Ethics: Interview With Neil </a:t>
            </a:r>
            <a:r>
              <a:rPr lang="en-US" dirty="0" err="1"/>
              <a:t>Harbisson</a:t>
            </a:r>
            <a:r>
              <a:rPr lang="en-US" dirty="0"/>
              <a:t> And Moon </a:t>
            </a:r>
            <a:r>
              <a:rPr lang="en-US" dirty="0" err="1"/>
              <a:t>Ribas</a:t>
            </a:r>
            <a:r>
              <a:rPr lang="en-US" dirty="0"/>
              <a:t>, 14 October 2016, Ace Hotel, New York City". Journal Of Posthuman Studies, vol 3, no. 1, 2019, pp. 60-73. The Pennsylvania State University Press, doi:10.5325/jpoststud.3.1.0060. </a:t>
            </a:r>
          </a:p>
          <a:p>
            <a:pPr marL="0" indent="0">
              <a:buNone/>
            </a:pPr>
            <a:r>
              <a:rPr lang="en-US" dirty="0"/>
              <a:t>[10] </a:t>
            </a:r>
            <a:r>
              <a:rPr lang="en-US" dirty="0" err="1"/>
              <a:t>Ashrafian</a:t>
            </a:r>
            <a:r>
              <a:rPr lang="en-US" dirty="0"/>
              <a:t>, </a:t>
            </a:r>
            <a:r>
              <a:rPr lang="en-US" dirty="0" err="1"/>
              <a:t>Hutan</a:t>
            </a:r>
            <a:r>
              <a:rPr lang="en-US" dirty="0"/>
              <a:t>. "</a:t>
            </a:r>
            <a:r>
              <a:rPr lang="en-US" dirty="0" err="1"/>
              <a:t>Aionai</a:t>
            </a:r>
            <a:r>
              <a:rPr lang="en-US" dirty="0"/>
              <a:t>: A Humanitarian Law Of Artificial Intelligence And Robotics". Science And Engineering Ethics, vol 21, no. 1, 2014, pp. 29-40. Springer Science And Business Media LLC, doi:10.1007/s11948-013-9513-9.</a:t>
            </a:r>
          </a:p>
          <a:p>
            <a:pPr marL="0" indent="0">
              <a:buNone/>
            </a:pPr>
            <a:endParaRPr lang="en-US" dirty="0"/>
          </a:p>
          <a:p>
            <a:pPr marL="0" indent="0" algn="l">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Jonathan Hsu</a:t>
            </a:r>
          </a:p>
        </p:txBody>
      </p:sp>
    </p:spTree>
    <p:extLst>
      <p:ext uri="{BB962C8B-B14F-4D97-AF65-F5344CB8AC3E}">
        <p14:creationId xmlns:p14="http://schemas.microsoft.com/office/powerpoint/2010/main" val="182269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Citations</a:t>
            </a:r>
          </a:p>
        </p:txBody>
      </p:sp>
      <p:sp>
        <p:nvSpPr>
          <p:cNvPr id="3" name="Content Placeholder 2"/>
          <p:cNvSpPr>
            <a:spLocks noGrp="1"/>
          </p:cNvSpPr>
          <p:nvPr>
            <p:ph idx="1"/>
          </p:nvPr>
        </p:nvSpPr>
        <p:spPr/>
        <p:txBody>
          <a:bodyPr lIns="91440">
            <a:normAutofit fontScale="92500" lnSpcReduction="20000"/>
          </a:bodyPr>
          <a:lstStyle/>
          <a:p>
            <a:pPr marL="0" indent="0">
              <a:buNone/>
            </a:pPr>
            <a:r>
              <a:rPr lang="en-US" dirty="0"/>
              <a:t>[1] Andres </a:t>
            </a:r>
            <a:r>
              <a:rPr lang="en-US" dirty="0" err="1"/>
              <a:t>Guadamuz</a:t>
            </a:r>
            <a:r>
              <a:rPr lang="en-US" dirty="0"/>
              <a:t>, Dall-E 2 generated image mimicking style of Simon </a:t>
            </a:r>
            <a:r>
              <a:rPr lang="en-US" dirty="0" err="1"/>
              <a:t>Stalenhag</a:t>
            </a:r>
            <a:r>
              <a:rPr lang="en-US" dirty="0"/>
              <a:t>, </a:t>
            </a:r>
            <a:r>
              <a:rPr lang="en-US" dirty="0">
                <a:hlinkClick r:id="rId2"/>
              </a:rPr>
              <a:t>https://www.wired.com/story/artists-rage-against-machines-that-mimic-their-work/</a:t>
            </a:r>
            <a:r>
              <a:rPr lang="en-US" dirty="0"/>
              <a:t> </a:t>
            </a:r>
          </a:p>
          <a:p>
            <a:pPr marL="0" indent="0">
              <a:buNone/>
            </a:pPr>
            <a:r>
              <a:rPr lang="en-US" dirty="0"/>
              <a:t>[2] "Majority Of Americans Say There Would Be Pressure To Get A Brain Chip". Pew Research Center: Internet, Science &amp; Tech, 2022, https://www.pewresearch.org/internet/2022/03/17/ai-and-human-enhancement-americans-openness-is-tempered-by-a-range-of-concerns/ps_2022-03-17_ai-he_06-03/. </a:t>
            </a:r>
          </a:p>
          <a:p>
            <a:pPr marL="0" indent="0">
              <a:buNone/>
            </a:pPr>
            <a:r>
              <a:rPr lang="en-US" dirty="0"/>
              <a:t>[3] Danaher, John. "Substance Dualism (Part Three): The Problem Of Other Minds". </a:t>
            </a:r>
            <a:r>
              <a:rPr lang="en-US" dirty="0" err="1"/>
              <a:t>Philosophicaldisquisitions.Blogspot.Com</a:t>
            </a:r>
            <a:r>
              <a:rPr lang="en-US" dirty="0"/>
              <a:t>, 2011, https://philosophicaldisquisitions.blogspot.com/2011/05/substance-dualism-part-three-problem-of.html.  </a:t>
            </a:r>
          </a:p>
          <a:p>
            <a:pPr marL="0" indent="0">
              <a:buNone/>
            </a:pPr>
            <a:r>
              <a:rPr lang="en-US" dirty="0"/>
              <a:t>[</a:t>
            </a:r>
            <a:r>
              <a:rPr lang="en-US"/>
              <a:t>4]</a:t>
            </a: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Jonathan Hsu</a:t>
            </a:r>
          </a:p>
        </p:txBody>
      </p:sp>
    </p:spTree>
    <p:extLst>
      <p:ext uri="{BB962C8B-B14F-4D97-AF65-F5344CB8AC3E}">
        <p14:creationId xmlns:p14="http://schemas.microsoft.com/office/powerpoint/2010/main" val="60138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DARPA: Do the ends justify the means?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Jacob Reiss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68323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Darpa</a:t>
            </a:r>
            <a:r>
              <a:rPr lang="en-US" dirty="0"/>
              <a:t>?</a:t>
            </a:r>
          </a:p>
        </p:txBody>
      </p:sp>
      <p:sp>
        <p:nvSpPr>
          <p:cNvPr id="3" name="Content Placeholder 2"/>
          <p:cNvSpPr>
            <a:spLocks noGrp="1"/>
          </p:cNvSpPr>
          <p:nvPr>
            <p:ph sz="half" idx="1"/>
          </p:nvPr>
        </p:nvSpPr>
        <p:spPr/>
        <p:txBody>
          <a:bodyPr/>
          <a:lstStyle/>
          <a:p>
            <a:r>
              <a:rPr lang="en-US" dirty="0"/>
              <a:t>Defense Advanced Research Projects Agency</a:t>
            </a:r>
          </a:p>
          <a:p>
            <a:r>
              <a:rPr lang="en-US" dirty="0"/>
              <a:t>Founded in 1958 [1]</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Reiss</a:t>
            </a:r>
          </a:p>
        </p:txBody>
      </p:sp>
      <p:pic>
        <p:nvPicPr>
          <p:cNvPr id="1028" name="Picture 4">
            <a:extLst>
              <a:ext uri="{FF2B5EF4-FFF2-40B4-BE49-F238E27FC236}">
                <a16:creationId xmlns:a16="http://schemas.microsoft.com/office/drawing/2014/main" id="{FA13F55A-73DD-A2D1-D9F7-137BAC14B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68195"/>
            <a:ext cx="4443466" cy="246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943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Wonderful Contributions of </a:t>
            </a:r>
            <a:r>
              <a:rPr lang="en-US" dirty="0" err="1"/>
              <a:t>Darpa</a:t>
            </a:r>
            <a:endParaRPr lang="en-US" dirty="0"/>
          </a:p>
        </p:txBody>
      </p:sp>
      <p:sp>
        <p:nvSpPr>
          <p:cNvPr id="3" name="Content Placeholder 2"/>
          <p:cNvSpPr>
            <a:spLocks noGrp="1"/>
          </p:cNvSpPr>
          <p:nvPr>
            <p:ph sz="half" idx="1"/>
          </p:nvPr>
        </p:nvSpPr>
        <p:spPr>
          <a:xfrm>
            <a:off x="168215" y="1426954"/>
            <a:ext cx="3733800" cy="3352800"/>
          </a:xfrm>
        </p:spPr>
        <p:txBody>
          <a:bodyPr/>
          <a:lstStyle/>
          <a:p>
            <a:r>
              <a:rPr lang="en-US" dirty="0"/>
              <a:t>Siri [2]</a:t>
            </a:r>
          </a:p>
          <a:p>
            <a:r>
              <a:rPr lang="en-US" dirty="0"/>
              <a:t>Global Positioning System (GPS) [3]</a:t>
            </a:r>
          </a:p>
          <a:p>
            <a:r>
              <a:rPr lang="en-US" dirty="0"/>
              <a:t>Internet [4]</a:t>
            </a:r>
          </a:p>
          <a:p>
            <a:r>
              <a:rPr lang="en-US" dirty="0"/>
              <a:t>Neural Implants [5] [7]</a:t>
            </a:r>
          </a:p>
          <a:p>
            <a:r>
              <a:rPr lang="en-US" dirty="0"/>
              <a:t>Advancements in insect research [6]</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Reiss</a:t>
            </a:r>
          </a:p>
        </p:txBody>
      </p:sp>
      <p:pic>
        <p:nvPicPr>
          <p:cNvPr id="11" name="Picture 10">
            <a:extLst>
              <a:ext uri="{FF2B5EF4-FFF2-40B4-BE49-F238E27FC236}">
                <a16:creationId xmlns:a16="http://schemas.microsoft.com/office/drawing/2014/main" id="{CCB1AAE8-CB71-89F7-AC2E-2E62FE8595B8}"/>
              </a:ext>
            </a:extLst>
          </p:cNvPr>
          <p:cNvPicPr>
            <a:picLocks noChangeAspect="1"/>
          </p:cNvPicPr>
          <p:nvPr/>
        </p:nvPicPr>
        <p:blipFill>
          <a:blip r:embed="rId3"/>
          <a:stretch>
            <a:fillRect/>
          </a:stretch>
        </p:blipFill>
        <p:spPr>
          <a:xfrm>
            <a:off x="3971921" y="1426954"/>
            <a:ext cx="5054875" cy="2635563"/>
          </a:xfrm>
          <a:prstGeom prst="rect">
            <a:avLst/>
          </a:prstGeom>
        </p:spPr>
      </p:pic>
      <p:sp>
        <p:nvSpPr>
          <p:cNvPr id="14" name="TextBox 13">
            <a:extLst>
              <a:ext uri="{FF2B5EF4-FFF2-40B4-BE49-F238E27FC236}">
                <a16:creationId xmlns:a16="http://schemas.microsoft.com/office/drawing/2014/main" id="{4458CDD3-7371-F782-2BE5-7F4B9820B842}"/>
              </a:ext>
            </a:extLst>
          </p:cNvPr>
          <p:cNvSpPr txBox="1"/>
          <p:nvPr/>
        </p:nvSpPr>
        <p:spPr>
          <a:xfrm>
            <a:off x="5236234" y="4100637"/>
            <a:ext cx="2829464" cy="590931"/>
          </a:xfrm>
          <a:prstGeom prst="rect">
            <a:avLst/>
          </a:prstGeom>
          <a:noFill/>
        </p:spPr>
        <p:txBody>
          <a:bodyPr wrap="square" rtlCol="0">
            <a:spAutoFit/>
          </a:bodyPr>
          <a:lstStyle/>
          <a:p>
            <a:pPr algn="ctr">
              <a:lnSpc>
                <a:spcPct val="90000"/>
              </a:lnSpc>
            </a:pPr>
            <a:r>
              <a:rPr lang="en-US" dirty="0"/>
              <a:t>DARPA Funding for BCI Over Decades [8]</a:t>
            </a:r>
          </a:p>
        </p:txBody>
      </p:sp>
    </p:spTree>
    <p:extLst>
      <p:ext uri="{BB962C8B-B14F-4D97-AF65-F5344CB8AC3E}">
        <p14:creationId xmlns:p14="http://schemas.microsoft.com/office/powerpoint/2010/main" val="192266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427466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Motivations behind Them</a:t>
            </a:r>
          </a:p>
        </p:txBody>
      </p:sp>
      <p:sp>
        <p:nvSpPr>
          <p:cNvPr id="3" name="Content Placeholder 2"/>
          <p:cNvSpPr>
            <a:spLocks noGrp="1"/>
          </p:cNvSpPr>
          <p:nvPr>
            <p:ph sz="half" idx="1"/>
          </p:nvPr>
        </p:nvSpPr>
        <p:spPr/>
        <p:txBody>
          <a:bodyPr/>
          <a:lstStyle/>
          <a:p>
            <a:r>
              <a:rPr lang="en-US" dirty="0"/>
              <a:t>Improve office efficiency</a:t>
            </a:r>
          </a:p>
          <a:p>
            <a:r>
              <a:rPr lang="en-US" dirty="0"/>
              <a:t>Locating soldiers</a:t>
            </a:r>
          </a:p>
          <a:p>
            <a:r>
              <a:rPr lang="en-US" dirty="0"/>
              <a:t>Military communications</a:t>
            </a:r>
          </a:p>
          <a:p>
            <a:r>
              <a:rPr lang="en-US" dirty="0"/>
              <a:t>Long distance close combat</a:t>
            </a:r>
          </a:p>
          <a:p>
            <a:r>
              <a:rPr lang="en-US" dirty="0"/>
              <a:t>Collection and manipulation of environmental data</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Reiss</a:t>
            </a:r>
          </a:p>
        </p:txBody>
      </p:sp>
      <p:pic>
        <p:nvPicPr>
          <p:cNvPr id="14" name="Picture 13">
            <a:extLst>
              <a:ext uri="{FF2B5EF4-FFF2-40B4-BE49-F238E27FC236}">
                <a16:creationId xmlns:a16="http://schemas.microsoft.com/office/drawing/2014/main" id="{0890744F-AFA4-0583-5AFB-8214D76A9857}"/>
              </a:ext>
            </a:extLst>
          </p:cNvPr>
          <p:cNvPicPr>
            <a:picLocks noChangeAspect="1"/>
          </p:cNvPicPr>
          <p:nvPr/>
        </p:nvPicPr>
        <p:blipFill>
          <a:blip r:embed="rId3"/>
          <a:stretch>
            <a:fillRect/>
          </a:stretch>
        </p:blipFill>
        <p:spPr>
          <a:xfrm>
            <a:off x="4419600" y="1577900"/>
            <a:ext cx="4249064" cy="2739834"/>
          </a:xfrm>
          <a:prstGeom prst="rect">
            <a:avLst/>
          </a:prstGeom>
        </p:spPr>
      </p:pic>
      <p:sp>
        <p:nvSpPr>
          <p:cNvPr id="15" name="TextBox 14">
            <a:extLst>
              <a:ext uri="{FF2B5EF4-FFF2-40B4-BE49-F238E27FC236}">
                <a16:creationId xmlns:a16="http://schemas.microsoft.com/office/drawing/2014/main" id="{A9DCC76E-C2A9-31CC-97C8-44A5064C0694}"/>
              </a:ext>
            </a:extLst>
          </p:cNvPr>
          <p:cNvSpPr txBox="1"/>
          <p:nvPr/>
        </p:nvSpPr>
        <p:spPr>
          <a:xfrm>
            <a:off x="5562600" y="1069675"/>
            <a:ext cx="2554857" cy="535531"/>
          </a:xfrm>
          <a:prstGeom prst="rect">
            <a:avLst/>
          </a:prstGeom>
          <a:noFill/>
        </p:spPr>
        <p:txBody>
          <a:bodyPr wrap="square" rtlCol="0">
            <a:spAutoFit/>
          </a:bodyPr>
          <a:lstStyle/>
          <a:p>
            <a:pPr algn="ctr">
              <a:lnSpc>
                <a:spcPct val="90000"/>
              </a:lnSpc>
            </a:pPr>
            <a:r>
              <a:rPr lang="en-US" sz="1600" dirty="0"/>
              <a:t>DARPA Funding [9]</a:t>
            </a:r>
            <a:br>
              <a:rPr lang="en-US" sz="1600" dirty="0"/>
            </a:br>
            <a:r>
              <a:rPr lang="en-US" sz="1600" dirty="0"/>
              <a:t>(in millions of dollars)</a:t>
            </a:r>
          </a:p>
        </p:txBody>
      </p:sp>
    </p:spTree>
    <p:extLst>
      <p:ext uri="{BB962C8B-B14F-4D97-AF65-F5344CB8AC3E}">
        <p14:creationId xmlns:p14="http://schemas.microsoft.com/office/powerpoint/2010/main" val="218525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needs to be done</a:t>
            </a:r>
          </a:p>
        </p:txBody>
      </p:sp>
      <p:sp>
        <p:nvSpPr>
          <p:cNvPr id="3" name="Content Placeholder 2"/>
          <p:cNvSpPr>
            <a:spLocks noGrp="1"/>
          </p:cNvSpPr>
          <p:nvPr>
            <p:ph sz="half" idx="1"/>
          </p:nvPr>
        </p:nvSpPr>
        <p:spPr>
          <a:xfrm>
            <a:off x="685801" y="1790700"/>
            <a:ext cx="3733800" cy="3352800"/>
          </a:xfrm>
        </p:spPr>
        <p:txBody>
          <a:bodyPr/>
          <a:lstStyle/>
          <a:p>
            <a:r>
              <a:rPr lang="en-US" dirty="0"/>
              <a:t>Reform code of ethics</a:t>
            </a:r>
          </a:p>
          <a:p>
            <a:r>
              <a:rPr lang="en-US" dirty="0"/>
              <a:t>Change motivation</a:t>
            </a:r>
          </a:p>
          <a:p>
            <a:r>
              <a:rPr lang="en-US" dirty="0"/>
              <a:t>Subject itself to scrutiny</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Reiss</a:t>
            </a:r>
          </a:p>
        </p:txBody>
      </p:sp>
      <p:pic>
        <p:nvPicPr>
          <p:cNvPr id="2050" name="Picture 2" descr="Ethics for ethicists? A Code of Ethics and Compliance Professional">
            <a:extLst>
              <a:ext uri="{FF2B5EF4-FFF2-40B4-BE49-F238E27FC236}">
                <a16:creationId xmlns:a16="http://schemas.microsoft.com/office/drawing/2014/main" id="{6D8E937D-5FDE-4489-E15C-F0FEA6B11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733800" cy="248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ethical theory should we use?</a:t>
            </a:r>
          </a:p>
        </p:txBody>
      </p:sp>
      <p:sp>
        <p:nvSpPr>
          <p:cNvPr id="3" name="Content Placeholder 2"/>
          <p:cNvSpPr>
            <a:spLocks noGrp="1"/>
          </p:cNvSpPr>
          <p:nvPr>
            <p:ph sz="half" idx="1"/>
          </p:nvPr>
        </p:nvSpPr>
        <p:spPr>
          <a:xfrm>
            <a:off x="685800" y="1296320"/>
            <a:ext cx="3750238" cy="3409031"/>
          </a:xfrm>
        </p:spPr>
        <p:txBody>
          <a:bodyPr/>
          <a:lstStyle/>
          <a:p>
            <a:pPr marL="0" indent="0" algn="ctr">
              <a:buNone/>
            </a:pPr>
            <a:r>
              <a:rPr lang="en-US" dirty="0"/>
              <a:t>Ethics of Care! [10]</a:t>
            </a:r>
          </a:p>
          <a:p>
            <a:r>
              <a:rPr lang="en-US" dirty="0"/>
              <a:t>Often overlooked</a:t>
            </a:r>
          </a:p>
          <a:p>
            <a:r>
              <a:rPr lang="en-US" dirty="0"/>
              <a:t>Caring for those we are responsible for</a:t>
            </a:r>
          </a:p>
          <a:p>
            <a:r>
              <a:rPr lang="en-US" dirty="0"/>
              <a:t>Addresses problem with “logical reasoning”</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Reiss</a:t>
            </a:r>
          </a:p>
        </p:txBody>
      </p:sp>
      <p:pic>
        <p:nvPicPr>
          <p:cNvPr id="8" name="Picture 2" descr="The Ethics of Care by Anne on Dribbble">
            <a:extLst>
              <a:ext uri="{FF2B5EF4-FFF2-40B4-BE49-F238E27FC236}">
                <a16:creationId xmlns:a16="http://schemas.microsoft.com/office/drawing/2014/main" id="{2DD7C30F-9DB5-5D6A-B842-A77CCCCA67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48" t="839" r="9661" b="-839"/>
          <a:stretch/>
        </p:blipFill>
        <p:spPr bwMode="auto">
          <a:xfrm>
            <a:off x="4707962" y="1352551"/>
            <a:ext cx="375023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24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DARPA. </a:t>
            </a:r>
            <a:r>
              <a:rPr lang="en-US" dirty="0">
                <a:hlinkClick r:id="rId2"/>
              </a:rPr>
              <a:t>https://www.darpa.mil/about-us/about-darpa</a:t>
            </a:r>
            <a:r>
              <a:rPr lang="en-US" dirty="0"/>
              <a:t>. Accessed: 9/27/22. </a:t>
            </a:r>
          </a:p>
          <a:p>
            <a:pPr marL="0" indent="0">
              <a:buNone/>
            </a:pPr>
            <a:r>
              <a:rPr lang="en-US" dirty="0"/>
              <a:t>[2] SRI International. “Artificial Intelligence: CALO.” </a:t>
            </a:r>
            <a:r>
              <a:rPr lang="en-US" dirty="0">
                <a:hlinkClick r:id="rId3"/>
              </a:rPr>
              <a:t>https://www.sri.com/hoi/artificial-intelligence-calo/</a:t>
            </a:r>
            <a:r>
              <a:rPr lang="en-US" dirty="0"/>
              <a:t>. Accessed: 9/27/22</a:t>
            </a:r>
          </a:p>
          <a:p>
            <a:pPr marL="0" indent="0">
              <a:buNone/>
            </a:pPr>
            <a:r>
              <a:rPr lang="en-US" dirty="0"/>
              <a:t>[3] DARPA. </a:t>
            </a:r>
            <a:r>
              <a:rPr lang="en-US" dirty="0">
                <a:hlinkClick r:id="rId4"/>
              </a:rPr>
              <a:t>https://www.darpa.mil/about-us/timeline/transit-satellite</a:t>
            </a:r>
            <a:r>
              <a:rPr lang="en-US" dirty="0"/>
              <a:t>. Accessed: 9/28/22</a:t>
            </a:r>
          </a:p>
          <a:p>
            <a:pPr marL="0" indent="0">
              <a:buNone/>
            </a:pPr>
            <a:r>
              <a:rPr lang="en-US" dirty="0"/>
              <a:t>[4] </a:t>
            </a:r>
            <a:r>
              <a:rPr lang="en-US" dirty="0" err="1"/>
              <a:t>Featherly</a:t>
            </a:r>
            <a:r>
              <a:rPr lang="en-US" dirty="0"/>
              <a:t>, Kevin. </a:t>
            </a:r>
            <a:r>
              <a:rPr lang="en-US" dirty="0" err="1"/>
              <a:t>Britanica</a:t>
            </a:r>
            <a:r>
              <a:rPr lang="en-US" dirty="0"/>
              <a:t>. “ARPANET.” </a:t>
            </a:r>
            <a:r>
              <a:rPr lang="en-US" dirty="0">
                <a:hlinkClick r:id="rId5"/>
              </a:rPr>
              <a:t>https://www.britannica.com/topic/ARPANET</a:t>
            </a:r>
            <a:r>
              <a:rPr lang="en-US" dirty="0"/>
              <a:t>. Accessed: 9/27/22</a:t>
            </a:r>
          </a:p>
          <a:p>
            <a:pPr marL="0" indent="0">
              <a:buNone/>
            </a:pPr>
            <a:r>
              <a:rPr lang="en-US" dirty="0"/>
              <a:t>[5] DARPA. “Bridging the Bio-Electronic Divide.” </a:t>
            </a:r>
            <a:r>
              <a:rPr lang="en-US" dirty="0">
                <a:hlinkClick r:id="rId6"/>
              </a:rPr>
              <a:t>https://www.darpa.mil/news-events/2015-01-19</a:t>
            </a:r>
            <a:r>
              <a:rPr lang="en-US" dirty="0"/>
              <a:t>. Accessed 9/27/22</a:t>
            </a:r>
          </a:p>
          <a:p>
            <a:pPr marL="0" indent="0">
              <a:buNone/>
            </a:pPr>
            <a:r>
              <a:rPr lang="en-US" dirty="0"/>
              <a:t>[6] Congressional Research Service. “Defense Advanced Research Projects Agency: Overview and Issues for Congress.” pp. 20 	</a:t>
            </a:r>
            <a:r>
              <a:rPr lang="en-US" dirty="0">
                <a:hlinkClick r:id="rId7"/>
              </a:rPr>
              <a:t>https://sgp.fas.org/crs/natsec/R45088.pdf#page=23</a:t>
            </a:r>
            <a:r>
              <a:rPr lang="en-US" dirty="0"/>
              <a:t>. Accessed 9/28/22</a:t>
            </a:r>
          </a:p>
          <a:p>
            <a:pPr marL="0" indent="0">
              <a:buNone/>
            </a:pPr>
            <a:r>
              <a:rPr lang="en-US" dirty="0"/>
              <a:t>[7] </a:t>
            </a:r>
            <a:r>
              <a:rPr lang="en-US" dirty="0" err="1"/>
              <a:t>Turse</a:t>
            </a:r>
            <a:r>
              <a:rPr lang="en-US" dirty="0"/>
              <a:t>, Nick. “The Wild and Strange World of DARPA.”  </a:t>
            </a:r>
            <a:r>
              <a:rPr lang="en-US" dirty="0">
                <a:hlinkClick r:id="rId8"/>
              </a:rPr>
              <a:t>https://historynewsnetwork.org/article/3894</a:t>
            </a:r>
            <a:r>
              <a:rPr lang="en-US" dirty="0"/>
              <a:t>. Accessed 9/28/22</a:t>
            </a:r>
          </a:p>
          <a:p>
            <a:pPr marL="0" indent="0">
              <a:buNone/>
            </a:pPr>
            <a:r>
              <a:rPr lang="en-US" dirty="0"/>
              <a:t>[8] Rao, Pooja. “How DARPA Drives Brain Machine Interface Research.” Figure 1. </a:t>
            </a:r>
            <a:br>
              <a:rPr lang="en-US" dirty="0"/>
            </a:br>
            <a:r>
              <a:rPr lang="en-US" dirty="0"/>
              <a:t>	</a:t>
            </a:r>
            <a:r>
              <a:rPr lang="en-US" dirty="0">
                <a:hlinkClick r:id="rId9"/>
              </a:rPr>
              <a:t>https://www.from-the-interface.com/DARPA-funding-BCI-research/</a:t>
            </a:r>
            <a:r>
              <a:rPr lang="en-US" dirty="0"/>
              <a:t>. Accessed 9/29/22</a:t>
            </a:r>
          </a:p>
          <a:p>
            <a:pPr marL="0" indent="0">
              <a:buNone/>
            </a:pPr>
            <a:r>
              <a:rPr lang="en-US" dirty="0"/>
              <a:t>[9] Congressional Research Service. “Defense Advanced Research Projects Agency: Overview and Issues for Congress.” Figure 2. 	</a:t>
            </a:r>
            <a:r>
              <a:rPr lang="en-US" dirty="0">
                <a:hlinkClick r:id="rId7"/>
              </a:rPr>
              <a:t>https://sgp.fas.org/crs/natsec/R45088.pdf#page=23</a:t>
            </a:r>
            <a:r>
              <a:rPr lang="en-US" dirty="0"/>
              <a:t>. Accessed 9/29/22</a:t>
            </a:r>
          </a:p>
          <a:p>
            <a:pPr marL="0" indent="0">
              <a:buNone/>
            </a:pPr>
            <a:r>
              <a:rPr lang="en-US" dirty="0"/>
              <a:t>[10]  Held, Virginia. “The Ethics of Care: Personal, Political, and Global.” pp. 9-11. </a:t>
            </a:r>
            <a:r>
              <a:rPr lang="en-US" dirty="0">
                <a:hlinkClick r:id="rId10"/>
              </a:rPr>
              <a:t>https://www.darpa.mil/work-with-us/covid-19</a:t>
            </a:r>
            <a:r>
              <a:rPr lang="en-US" dirty="0"/>
              <a:t>.</a:t>
            </a:r>
            <a:br>
              <a:rPr lang="en-US" dirty="0"/>
            </a:br>
            <a:r>
              <a:rPr lang="en-US" dirty="0"/>
              <a:t>	Accessed 9/29/22</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Jacob Reiss</a:t>
            </a:r>
            <a:endParaRPr lang="en-US" sz="1400" dirty="0">
              <a:solidFill>
                <a:schemeClr val="tx1"/>
              </a:solidFill>
              <a:latin typeface="+mj-lt"/>
            </a:endParaRPr>
          </a:p>
        </p:txBody>
      </p:sp>
    </p:spTree>
    <p:extLst>
      <p:ext uri="{BB962C8B-B14F-4D97-AF65-F5344CB8AC3E}">
        <p14:creationId xmlns:p14="http://schemas.microsoft.com/office/powerpoint/2010/main" val="154433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Is the way that we teach security ethical?</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Jared Lasselle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423803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teach security</a:t>
            </a:r>
          </a:p>
        </p:txBody>
      </p:sp>
      <p:sp>
        <p:nvSpPr>
          <p:cNvPr id="3" name="Content Placeholder 2"/>
          <p:cNvSpPr>
            <a:spLocks noGrp="1"/>
          </p:cNvSpPr>
          <p:nvPr>
            <p:ph sz="half" idx="1"/>
          </p:nvPr>
        </p:nvSpPr>
        <p:spPr/>
        <p:txBody>
          <a:bodyPr/>
          <a:lstStyle/>
          <a:p>
            <a:r>
              <a:rPr lang="en-US" dirty="0"/>
              <a:t>CS 2011 Introduction to machine organization and assembly language.  This course is taught at many university in the united States.</a:t>
            </a:r>
          </a:p>
          <a:p>
            <a:r>
              <a:rPr lang="en-US" dirty="0"/>
              <a:t>Attack Lab: five phases of a program with major security flaws.  Figure out how to hack the program to get a better grade on the assignment.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Lasselle</a:t>
            </a:r>
          </a:p>
        </p:txBody>
      </p:sp>
      <p:pic>
        <p:nvPicPr>
          <p:cNvPr id="8" name="Picture 2" descr="xkcd: Hacking">
            <a:extLst>
              <a:ext uri="{FF2B5EF4-FFF2-40B4-BE49-F238E27FC236}">
                <a16:creationId xmlns:a16="http://schemas.microsoft.com/office/drawing/2014/main" id="{00CE476D-8758-2BD5-AF5C-84537981764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90713" y="885989"/>
            <a:ext cx="2967487" cy="411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98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Morris Worm.  November 1988</a:t>
            </a:r>
          </a:p>
        </p:txBody>
      </p:sp>
      <p:sp>
        <p:nvSpPr>
          <p:cNvPr id="3" name="Content Placeholder 2"/>
          <p:cNvSpPr>
            <a:spLocks noGrp="1"/>
          </p:cNvSpPr>
          <p:nvPr>
            <p:ph sz="half" idx="1"/>
          </p:nvPr>
        </p:nvSpPr>
        <p:spPr/>
        <p:txBody>
          <a:bodyPr>
            <a:normAutofit fontScale="92500" lnSpcReduction="20000"/>
          </a:bodyPr>
          <a:lstStyle/>
          <a:p>
            <a:r>
              <a:rPr lang="en-US" dirty="0"/>
              <a:t>The original internet worm</a:t>
            </a:r>
          </a:p>
          <a:p>
            <a:r>
              <a:rPr lang="en-US" dirty="0"/>
              <a:t>Created by Robert Tappan Morris Jr who was a graduate student in Computer Science at Cornell university.</a:t>
            </a:r>
          </a:p>
          <a:p>
            <a:r>
              <a:rPr lang="en-US" dirty="0"/>
              <a:t>Infected roughly 6000 computers within 24 hours (about 10% of the internet at the time)</a:t>
            </a:r>
          </a:p>
          <a:p>
            <a:r>
              <a:rPr lang="en-US" dirty="0"/>
              <a:t>Was sentenced with 3 years probation, 400 hours of community service, and fines totaling $10,050</a:t>
            </a:r>
          </a:p>
          <a:p>
            <a:r>
              <a:rPr lang="en-US" dirty="0"/>
              <a:t>Damage estimates range from $100,000 to millions of dollars.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Lasselle</a:t>
            </a:r>
          </a:p>
        </p:txBody>
      </p:sp>
      <p:pic>
        <p:nvPicPr>
          <p:cNvPr id="2050" name="Picture 2">
            <a:extLst>
              <a:ext uri="{FF2B5EF4-FFF2-40B4-BE49-F238E27FC236}">
                <a16:creationId xmlns:a16="http://schemas.microsoft.com/office/drawing/2014/main" id="{6267F751-E097-90F5-74F3-04A7B8BC1C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58383" y="1069674"/>
            <a:ext cx="3799817" cy="385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6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Love Bug virus.  May 2000</a:t>
            </a:r>
          </a:p>
        </p:txBody>
      </p:sp>
      <p:sp>
        <p:nvSpPr>
          <p:cNvPr id="3" name="Content Placeholder 2"/>
          <p:cNvSpPr>
            <a:spLocks noGrp="1"/>
          </p:cNvSpPr>
          <p:nvPr>
            <p:ph sz="half" idx="1"/>
          </p:nvPr>
        </p:nvSpPr>
        <p:spPr/>
        <p:txBody>
          <a:bodyPr/>
          <a:lstStyle/>
          <a:p>
            <a:r>
              <a:rPr lang="en-US" dirty="0"/>
              <a:t>Written by </a:t>
            </a:r>
            <a:r>
              <a:rPr lang="en-US" dirty="0" err="1"/>
              <a:t>Onel</a:t>
            </a:r>
            <a:r>
              <a:rPr lang="en-US" dirty="0"/>
              <a:t> de Guzman, a Computer Science student at a local AMA computer college in the Philippines.</a:t>
            </a:r>
          </a:p>
          <a:p>
            <a:r>
              <a:rPr lang="en-US" dirty="0"/>
              <a:t>Reportedly it affected 45 million machines. [4]</a:t>
            </a:r>
          </a:p>
          <a:p>
            <a:r>
              <a:rPr lang="en-US" dirty="0"/>
              <a:t>Estimates of damage are tens of billions of dollars. [4]</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Lasselle</a:t>
            </a:r>
          </a:p>
        </p:txBody>
      </p:sp>
      <p:pic>
        <p:nvPicPr>
          <p:cNvPr id="3078" name="Picture 6" descr="Love Bug Virus Creator Comes Clean | by Geoff White | Medium">
            <a:extLst>
              <a:ext uri="{FF2B5EF4-FFF2-40B4-BE49-F238E27FC236}">
                <a16:creationId xmlns:a16="http://schemas.microsoft.com/office/drawing/2014/main" id="{934804CE-5053-BE0D-F5AF-8A8A90D7189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26494" y="971959"/>
            <a:ext cx="3325467" cy="387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56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Mirai</a:t>
            </a:r>
            <a:r>
              <a:rPr lang="en-US" dirty="0"/>
              <a:t> Botnet.  October 2016</a:t>
            </a:r>
          </a:p>
        </p:txBody>
      </p:sp>
      <p:sp>
        <p:nvSpPr>
          <p:cNvPr id="3" name="Content Placeholder 2"/>
          <p:cNvSpPr>
            <a:spLocks noGrp="1"/>
          </p:cNvSpPr>
          <p:nvPr>
            <p:ph sz="half" idx="1"/>
          </p:nvPr>
        </p:nvSpPr>
        <p:spPr/>
        <p:txBody>
          <a:bodyPr>
            <a:normAutofit fontScale="92500" lnSpcReduction="10000"/>
          </a:bodyPr>
          <a:lstStyle/>
          <a:p>
            <a:r>
              <a:rPr lang="en-US" dirty="0"/>
              <a:t>Written primarily by Paras Jha, who was a Computer Science Student at Rutgers University [5]</a:t>
            </a:r>
          </a:p>
          <a:p>
            <a:r>
              <a:rPr lang="en-US" dirty="0"/>
              <a:t>Infected over 100,000 devices. [2]</a:t>
            </a:r>
          </a:p>
          <a:p>
            <a:r>
              <a:rPr lang="en-US" dirty="0" err="1"/>
              <a:t>DDos</a:t>
            </a:r>
            <a:r>
              <a:rPr lang="en-US" dirty="0"/>
              <a:t> attacks were able to peak at 1.2 Terabyte per second. [2]</a:t>
            </a:r>
          </a:p>
          <a:p>
            <a:r>
              <a:rPr lang="en-US" dirty="0"/>
              <a:t>The authors admitted to being hired to administer </a:t>
            </a:r>
            <a:r>
              <a:rPr lang="en-US" dirty="0" err="1"/>
              <a:t>DDos</a:t>
            </a:r>
            <a:r>
              <a:rPr lang="en-US" dirty="0"/>
              <a:t> attacks [5]</a:t>
            </a:r>
          </a:p>
          <a:p>
            <a:r>
              <a:rPr lang="en-US" dirty="0"/>
              <a:t>Jha also admitted to using the </a:t>
            </a:r>
            <a:r>
              <a:rPr lang="en-US" dirty="0" err="1"/>
              <a:t>Mirai</a:t>
            </a:r>
            <a:r>
              <a:rPr lang="en-US" dirty="0"/>
              <a:t> botnet to </a:t>
            </a:r>
            <a:r>
              <a:rPr lang="en-US" dirty="0" err="1"/>
              <a:t>DDos</a:t>
            </a:r>
            <a:r>
              <a:rPr lang="en-US" dirty="0"/>
              <a:t> his University during the time that he was enrolled. [5]</a:t>
            </a:r>
          </a:p>
        </p:txBody>
      </p:sp>
      <p:sp>
        <p:nvSpPr>
          <p:cNvPr id="5" name="Footer Placeholder 4"/>
          <p:cNvSpPr>
            <a:spLocks noGrp="1"/>
          </p:cNvSpPr>
          <p:nvPr>
            <p:ph type="ftr" sz="quarter" idx="11"/>
          </p:nvPr>
        </p:nvSpPr>
        <p:spPr/>
        <p:txBody>
          <a:bodyPr/>
          <a:lstStyle/>
          <a:p>
            <a:r>
              <a:rPr lang="sk-SK" dirty="0"/>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Lasselle</a:t>
            </a:r>
          </a:p>
        </p:txBody>
      </p:sp>
      <p:pic>
        <p:nvPicPr>
          <p:cNvPr id="1026" name="Picture 2" descr="How a Rutgers student went from Minecraft to internet warfare - nj.com">
            <a:extLst>
              <a:ext uri="{FF2B5EF4-FFF2-40B4-BE49-F238E27FC236}">
                <a16:creationId xmlns:a16="http://schemas.microsoft.com/office/drawing/2014/main" id="{DD393737-D97F-6E12-2344-8C0E5908B19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51351" y="1060706"/>
            <a:ext cx="4480229" cy="335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94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solution</a:t>
            </a:r>
          </a:p>
        </p:txBody>
      </p:sp>
      <p:sp>
        <p:nvSpPr>
          <p:cNvPr id="3" name="Content Placeholder 2"/>
          <p:cNvSpPr>
            <a:spLocks noGrp="1"/>
          </p:cNvSpPr>
          <p:nvPr>
            <p:ph sz="half" idx="1"/>
          </p:nvPr>
        </p:nvSpPr>
        <p:spPr/>
        <p:txBody>
          <a:bodyPr>
            <a:normAutofit lnSpcReduction="10000"/>
          </a:bodyPr>
          <a:lstStyle/>
          <a:p>
            <a:r>
              <a:rPr lang="en-US" dirty="0"/>
              <a:t>Rutgers University does not have  a class in ethics.</a:t>
            </a:r>
          </a:p>
          <a:p>
            <a:r>
              <a:rPr lang="en-US" dirty="0"/>
              <a:t>Cornell university has CS 1340.  A class which appears to have ethical components.  But it is only offered once a year, and is not required to graduate.</a:t>
            </a:r>
          </a:p>
          <a:p>
            <a:r>
              <a:rPr lang="en-US" dirty="0"/>
              <a:t>WPI requires all CS majors to take an ethics course.  In 2019 a WPI research group found vulnerabilities with computer chips.  This flaw was reported to manufacturers. [1]</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Lasselle</a:t>
            </a:r>
          </a:p>
        </p:txBody>
      </p:sp>
      <p:pic>
        <p:nvPicPr>
          <p:cNvPr id="5122" name="Picture 2" descr="1390: Research Ethics - explain xkcd">
            <a:extLst>
              <a:ext uri="{FF2B5EF4-FFF2-40B4-BE49-F238E27FC236}">
                <a16:creationId xmlns:a16="http://schemas.microsoft.com/office/drawing/2014/main" id="{66F15E56-85F4-00B6-DD22-434016B357A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83679" y="745927"/>
            <a:ext cx="3174521" cy="426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6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Sharon Gaudin, WPI researchers discover vulnerabilities affecting billions of computer chips (</a:t>
            </a:r>
            <a:r>
              <a:rPr lang="en-US" dirty="0" err="1"/>
              <a:t>EurekAlert</a:t>
            </a:r>
            <a:r>
              <a:rPr lang="en-US" dirty="0"/>
              <a:t> Nov 12, 2019), </a:t>
            </a:r>
            <a:r>
              <a:rPr lang="en-US" dirty="0">
                <a:hlinkClick r:id="rId2"/>
              </a:rPr>
              <a:t>https://www.eurekalert.org/news-releases/461488</a:t>
            </a:r>
            <a:r>
              <a:rPr lang="en-US" dirty="0"/>
              <a:t> (Sep 29, 2022)</a:t>
            </a:r>
          </a:p>
          <a:p>
            <a:pPr marL="0" indent="0">
              <a:buNone/>
            </a:pPr>
            <a:r>
              <a:rPr lang="en-US" dirty="0"/>
              <a:t>[2] Nicky Woolf, </a:t>
            </a:r>
            <a:r>
              <a:rPr lang="en-US" dirty="0" err="1"/>
              <a:t>Ddos</a:t>
            </a:r>
            <a:r>
              <a:rPr lang="en-US" dirty="0"/>
              <a:t> attack that disrupted internet was largest of its kind in history (The Guardian Oct 26, 2016), </a:t>
            </a:r>
            <a:r>
              <a:rPr lang="en-US" dirty="0">
                <a:hlinkClick r:id="rId3"/>
              </a:rPr>
              <a:t>https://www.theguardian.com/technology/2016/oct/26/ddos-attack-dyn-mirai-botnet</a:t>
            </a:r>
            <a:r>
              <a:rPr lang="en-US" dirty="0"/>
              <a:t> (Sep 29, 2022)</a:t>
            </a:r>
          </a:p>
          <a:p>
            <a:pPr marL="0" indent="0">
              <a:buNone/>
            </a:pPr>
            <a:r>
              <a:rPr lang="en-US" dirty="0"/>
              <a:t>[3] The Morris Worm (FBI November 2, 2018), </a:t>
            </a:r>
            <a:r>
              <a:rPr lang="en-US" dirty="0">
                <a:hlinkClick r:id="rId4"/>
              </a:rPr>
              <a:t>https://www.fbi.gov/news/stories/morris-worm-30-years-since-first-major-attack-on-internet-110218</a:t>
            </a:r>
            <a:r>
              <a:rPr lang="en-US" dirty="0"/>
              <a:t> (Sep 29, 2022)</a:t>
            </a:r>
          </a:p>
          <a:p>
            <a:pPr marL="0" indent="0">
              <a:buNone/>
            </a:pPr>
            <a:r>
              <a:rPr lang="en-US" dirty="0"/>
              <a:t>[4] Geoff White, The 20-Year hunt for the Man Behind the Love Bug Virus (Wired Sep 12, 2020), </a:t>
            </a:r>
            <a:r>
              <a:rPr lang="en-US" dirty="0">
                <a:hlinkClick r:id="rId5"/>
              </a:rPr>
              <a:t>https://www.wired.com/story/the-20-year-hunt-for-the-man-behind-the-love-bug-virus/</a:t>
            </a:r>
            <a:r>
              <a:rPr lang="en-US" dirty="0"/>
              <a:t> (Sep 29, 2022)</a:t>
            </a:r>
          </a:p>
          <a:p>
            <a:pPr marL="0" indent="0">
              <a:buNone/>
            </a:pPr>
            <a:r>
              <a:rPr lang="en-US" dirty="0"/>
              <a:t>[5] </a:t>
            </a:r>
            <a:r>
              <a:rPr lang="en-US" dirty="0" err="1"/>
              <a:t>Mirai</a:t>
            </a:r>
            <a:r>
              <a:rPr lang="en-US" dirty="0"/>
              <a:t> Botnet Authors Avoid Jail Time (</a:t>
            </a:r>
            <a:r>
              <a:rPr lang="en-US" dirty="0" err="1"/>
              <a:t>KrebsOnSecurity</a:t>
            </a:r>
            <a:r>
              <a:rPr lang="en-US" dirty="0"/>
              <a:t> Sep 19, 2018), </a:t>
            </a:r>
            <a:r>
              <a:rPr lang="en-US" dirty="0">
                <a:hlinkClick r:id="rId6"/>
              </a:rPr>
              <a:t>https://krebsonsecurity.com/2018/09/mirai-botnet-authors-avoid-jail-time/</a:t>
            </a:r>
            <a:r>
              <a:rPr lang="en-US" dirty="0"/>
              <a:t> (Sep 29, 2022)</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Lasselle</a:t>
            </a:r>
          </a:p>
        </p:txBody>
      </p:sp>
    </p:spTree>
    <p:extLst>
      <p:ext uri="{BB962C8B-B14F-4D97-AF65-F5344CB8AC3E}">
        <p14:creationId xmlns:p14="http://schemas.microsoft.com/office/powerpoint/2010/main" val="2834552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
        <p:nvSpPr>
          <p:cNvPr id="4" name="Action Button: Movie 3">
            <a:hlinkClick r:id="rId3" highlightClick="1"/>
            <a:extLst>
              <a:ext uri="{FF2B5EF4-FFF2-40B4-BE49-F238E27FC236}">
                <a16:creationId xmlns:a16="http://schemas.microsoft.com/office/drawing/2014/main" id="{CC93480B-673B-CB4A-A740-5F63B49C6CEB}"/>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409 Can one perform services for one’s self?</a:t>
            </a:r>
          </a:p>
          <a:p>
            <a:r>
              <a:rPr lang="en-US" dirty="0"/>
              <a:t>pp. 412 1993-1999 Does this seem like a long time?</a:t>
            </a:r>
          </a:p>
          <a:p>
            <a:r>
              <a:rPr lang="en-US" dirty="0"/>
              <a:t>pp. 413 “errors of omission or commission”?</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210816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352551"/>
            <a:ext cx="7772400" cy="3568770"/>
          </a:xfrm>
        </p:spPr>
        <p:txBody>
          <a:bodyPr>
            <a:normAutofit/>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on group website</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Do Artificially Intelligent Entities Deserve Rights?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Jonathan Hsu</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12591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Advance of AI Models</a:t>
            </a:r>
          </a:p>
        </p:txBody>
      </p:sp>
      <p:sp>
        <p:nvSpPr>
          <p:cNvPr id="3" name="Content Placeholder 2"/>
          <p:cNvSpPr>
            <a:spLocks noGrp="1"/>
          </p:cNvSpPr>
          <p:nvPr>
            <p:ph sz="half" idx="1"/>
          </p:nvPr>
        </p:nvSpPr>
        <p:spPr/>
        <p:txBody>
          <a:bodyPr>
            <a:normAutofit/>
          </a:bodyPr>
          <a:lstStyle/>
          <a:p>
            <a:r>
              <a:rPr lang="en-US" dirty="0"/>
              <a:t>Pace of development increases exponentially with technological advancement</a:t>
            </a:r>
          </a:p>
          <a:p>
            <a:pPr lvl="1"/>
            <a:r>
              <a:rPr lang="en-US" dirty="0"/>
              <a:t>Consumer-grade computers now capable of producing complex AI models using only 8 GB of VRAM [1]</a:t>
            </a:r>
          </a:p>
          <a:p>
            <a:pPr lvl="1"/>
            <a:r>
              <a:rPr lang="en-US" dirty="0"/>
              <a:t>Complex heuristic functions can be modified with additional training </a:t>
            </a:r>
          </a:p>
          <a:p>
            <a:r>
              <a:rPr lang="en-US" dirty="0"/>
              <a:t>Perovskite nickelate chips can imitate neuronal development [6]</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Jonathan Hsu</a:t>
            </a:r>
          </a:p>
        </p:txBody>
      </p:sp>
      <p:pic>
        <p:nvPicPr>
          <p:cNvPr id="9" name="Picture 8">
            <a:extLst>
              <a:ext uri="{FF2B5EF4-FFF2-40B4-BE49-F238E27FC236}">
                <a16:creationId xmlns:a16="http://schemas.microsoft.com/office/drawing/2014/main" id="{CD293821-0900-ED4E-A4C2-EE4BBF3874A2}"/>
              </a:ext>
            </a:extLst>
          </p:cNvPr>
          <p:cNvPicPr>
            <a:picLocks noChangeAspect="1"/>
          </p:cNvPicPr>
          <p:nvPr/>
        </p:nvPicPr>
        <p:blipFill>
          <a:blip r:embed="rId3"/>
          <a:stretch>
            <a:fillRect/>
          </a:stretch>
        </p:blipFill>
        <p:spPr>
          <a:xfrm>
            <a:off x="4998030" y="1162255"/>
            <a:ext cx="3345002" cy="3352800"/>
          </a:xfrm>
          <a:prstGeom prst="rect">
            <a:avLst/>
          </a:prstGeom>
        </p:spPr>
      </p:pic>
    </p:spTree>
    <p:extLst>
      <p:ext uri="{BB962C8B-B14F-4D97-AF65-F5344CB8AC3E}">
        <p14:creationId xmlns:p14="http://schemas.microsoft.com/office/powerpoint/2010/main" val="403719070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38234</TotalTime>
  <Words>4478</Words>
  <Application>Microsoft Macintosh PowerPoint</Application>
  <PresentationFormat>On-screen Show (16:9)</PresentationFormat>
  <Paragraphs>398</Paragraphs>
  <Slides>32</Slides>
  <Notes>25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Cambria</vt:lpstr>
      <vt:lpstr>Red Radial 16x9</vt:lpstr>
      <vt:lpstr>Class 10 Professional Ethics</vt:lpstr>
      <vt:lpstr>Remote With Zoom</vt:lpstr>
      <vt:lpstr>Overview</vt:lpstr>
      <vt:lpstr>PowerPoint Presentation</vt:lpstr>
      <vt:lpstr>Debate Ground Rules</vt:lpstr>
      <vt:lpstr>Assignment</vt:lpstr>
      <vt:lpstr>Overview</vt:lpstr>
      <vt:lpstr>Do Artificially Intelligent Entities Deserve Rights?</vt:lpstr>
      <vt:lpstr>Rapid Advance of AI Models</vt:lpstr>
      <vt:lpstr>Transhuman and Posthuman Existence</vt:lpstr>
      <vt:lpstr>Mental Illness Indicating Humanity</vt:lpstr>
      <vt:lpstr>Towards Cyborgs</vt:lpstr>
      <vt:lpstr>Closing Remarks</vt:lpstr>
      <vt:lpstr>References</vt:lpstr>
      <vt:lpstr>References</vt:lpstr>
      <vt:lpstr>Image Citations</vt:lpstr>
      <vt:lpstr>DARPA: Do the ends justify the means?</vt:lpstr>
      <vt:lpstr>What is Darpa?</vt:lpstr>
      <vt:lpstr>The Wonderful Contributions of Darpa</vt:lpstr>
      <vt:lpstr>Motivations behind Them</vt:lpstr>
      <vt:lpstr>What needs to be done</vt:lpstr>
      <vt:lpstr>What ethical theory should we use?</vt:lpstr>
      <vt:lpstr>References</vt:lpstr>
      <vt:lpstr>Is the way that we teach security ethical?</vt:lpstr>
      <vt:lpstr>How do we teach security</vt:lpstr>
      <vt:lpstr>The Morris Worm.  November 1988</vt:lpstr>
      <vt:lpstr>Love Bug virus.  May 2000</vt:lpstr>
      <vt:lpstr>Mirai Botnet.  October 2016</vt:lpstr>
      <vt:lpstr>What is the solution</vt:lpstr>
      <vt:lpstr>References</vt:lpstr>
      <vt:lpstr>Class 10 The End</vt:lpstr>
      <vt:lpstr>My Reading Notes</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436</cp:revision>
  <dcterms:created xsi:type="dcterms:W3CDTF">2014-08-25T02:19:16Z</dcterms:created>
  <dcterms:modified xsi:type="dcterms:W3CDTF">2022-09-30T22:10:37Z</dcterms:modified>
</cp:coreProperties>
</file>