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334" r:id="rId3"/>
    <p:sldId id="306" r:id="rId4"/>
    <p:sldId id="259" r:id="rId5"/>
    <p:sldId id="261" r:id="rId6"/>
    <p:sldId id="267" r:id="rId7"/>
    <p:sldId id="307" r:id="rId8"/>
    <p:sldId id="355" r:id="rId9"/>
    <p:sldId id="271" r:id="rId10"/>
    <p:sldId id="268" r:id="rId11"/>
    <p:sldId id="270" r:id="rId12"/>
    <p:sldId id="274" r:id="rId13"/>
    <p:sldId id="273" r:id="rId14"/>
    <p:sldId id="356" r:id="rId15"/>
    <p:sldId id="348" r:id="rId16"/>
    <p:sldId id="349" r:id="rId17"/>
    <p:sldId id="350" r:id="rId18"/>
    <p:sldId id="351" r:id="rId19"/>
    <p:sldId id="352" r:id="rId20"/>
    <p:sldId id="272" r:id="rId21"/>
    <p:sldId id="353" r:id="rId22"/>
    <p:sldId id="354" r:id="rId23"/>
    <p:sldId id="347" r:id="rId24"/>
    <p:sldId id="257" r:id="rId25"/>
    <p:sldId id="345" r:id="rId26"/>
    <p:sldId id="260" r:id="rId27"/>
    <p:sldId id="346" r:id="rId28"/>
    <p:sldId id="262" r:id="rId29"/>
    <p:sldId id="258" r:id="rId30"/>
    <p:sldId id="269" r:id="rId31"/>
    <p:sldId id="33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4"/>
            <p14:sldId id="306"/>
            <p14:sldId id="259"/>
            <p14:sldId id="261"/>
            <p14:sldId id="267"/>
            <p14:sldId id="307"/>
          </p14:sldIdLst>
        </p14:section>
        <p14:section name="Students" id="{5E347295-266A-9B4D-A0DF-4703719F5CBB}">
          <p14:sldIdLst>
            <p14:sldId id="355"/>
            <p14:sldId id="271"/>
            <p14:sldId id="268"/>
            <p14:sldId id="270"/>
            <p14:sldId id="274"/>
            <p14:sldId id="273"/>
            <p14:sldId id="356"/>
            <p14:sldId id="348"/>
            <p14:sldId id="349"/>
            <p14:sldId id="350"/>
            <p14:sldId id="351"/>
            <p14:sldId id="352"/>
            <p14:sldId id="272"/>
            <p14:sldId id="353"/>
            <p14:sldId id="354"/>
            <p14:sldId id="347"/>
            <p14:sldId id="257"/>
            <p14:sldId id="345"/>
            <p14:sldId id="260"/>
            <p14:sldId id="346"/>
            <p14:sldId id="262"/>
            <p14:sldId id="258"/>
          </p14:sldIdLst>
        </p14:section>
        <p14:section name="Common" id="{10B69295-0A48-354F-B63A-644E9F339516}">
          <p14:sldIdLst>
            <p14:sldId id="269"/>
            <p14:sldId id="3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7" autoAdjust="0"/>
    <p:restoredTop sz="79670" autoAdjust="0"/>
  </p:normalViewPr>
  <p:slideViewPr>
    <p:cSldViewPr snapToGrid="0" snapToObjects="1">
      <p:cViewPr varScale="1">
        <p:scale>
          <a:sx n="133" d="100"/>
          <a:sy n="133" d="100"/>
        </p:scale>
        <p:origin x="440"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dssettings.google.com/u/1/authenticated?hl=en&amp;ref=my-accou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How is the self search</a:t>
            </a:r>
            <a:r>
              <a:rPr lang="en-US" baseline="0" dirty="0">
                <a:latin typeface="Arial" pitchFamily="-109" charset="0"/>
                <a:ea typeface="ＭＳ Ｐゴシック" pitchFamily="-109" charset="-128"/>
                <a:cs typeface="ＭＳ Ｐゴシック" pitchFamily="-109" charset="-128"/>
              </a:rPr>
              <a:t> paper going?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researching I went through one of my email's ad security and privacy pages. I ended up finding 138 different categories that google lumped me into through various search information. This data included not only interests, but age, gender, marital status, employment status, and household income. Most of which were correct, all of which I did not expressly give google myself other than age and gender. </a:t>
            </a:r>
          </a:p>
          <a:p>
            <a:endParaRPr lang="en-US" dirty="0"/>
          </a:p>
          <a:p>
            <a:r>
              <a:rPr lang="en-US" dirty="0"/>
              <a:t>This means that google can not only serve you ads for products that you like, but they will also serve you products in this category that you have the ability to buy. Causing you to spend more money.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27000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do enjoy being able to easily find ads and promotions for products that I am interested in, I find that all of these companies do know far too much about every individual. The vast amount of information they know is concerning to say the least, especially information you have not expressly given them access to. This </a:t>
            </a:r>
            <a:r>
              <a:rPr lang="en-US" dirty="0" err="1"/>
              <a:t>aall</a:t>
            </a:r>
            <a:r>
              <a:rPr lang="en-US" dirty="0"/>
              <a:t> does depend on whether you care about a muti billion-dollar company knowing everything about you, but I think if these companies showed you exactly how much they are able to predict about you would think twice about using their services.</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7881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a:r>
            <a:r>
              <a:rPr lang="en-US" dirty="0" err="1"/>
              <a:t>Ive</a:t>
            </a:r>
            <a:r>
              <a:rPr lang="en-US" dirty="0"/>
              <a:t> included two links to find out what google tells you they know about you. The second one allows you to also turn off add personalization to stop google from collecting information to send you adds.</a:t>
            </a:r>
          </a:p>
          <a:p>
            <a:endParaRPr lang="en-US" dirty="0"/>
          </a:p>
          <a:p>
            <a:r>
              <a:rPr lang="en-US" dirty="0"/>
              <a:t>If on zoom have people go to link on slide by posting in chat. </a:t>
            </a: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41766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https://www.forbes.com/sites/nicolemartin1/2019/03/11/how-much-does-google-really-know-about-you-a-lot/?sh=22ddb8ce7f5d</a:t>
            </a:r>
          </a:p>
          <a:p>
            <a:r>
              <a:rPr lang="en-US" dirty="0"/>
              <a:t>[2]    https://www.forbes.com/sites/kashmirhill/2012/02/16/how-target-figured-out-a-teen-girl-was-pregnant-before-her-father-did/?sh=70ef60886668</a:t>
            </a:r>
          </a:p>
          <a:p>
            <a:r>
              <a:rPr lang="en-US" dirty="0"/>
              <a:t>[5]    https://www.sender.net/targeted-marketing/#:~:text=By%20Adomas%20Sulcas,Targeted%20marketing%2C%20by%20definition%2C%20is%20the%20strategy%20of%20tailoring%20and,traits%2C%20interests%2C%20and%20preferences.</a:t>
            </a:r>
          </a:p>
          <a:p>
            <a:r>
              <a:rPr lang="en-US" dirty="0"/>
              <a:t>[1]    https://www.usatoday.com/story/tech/talkingtech/2019/06/27/does-facebook-listen-to-your-conversations/1478468001/</a:t>
            </a:r>
          </a:p>
          <a:p>
            <a:r>
              <a:rPr lang="en-US" dirty="0"/>
              <a:t>[4]    https://dotkay.github.io/2018/08/16/google-product-portfolio/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[6]    https://adssettings.google.com/u/1/authenticated?hl=en&amp;ref=my-account</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https://www.reddit.com/r/meme/comments/g7cpxa/targeted_ads_acting_wild/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88526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internet does not just connect computers and phones anymore, it now connects a variety of “smart” devices, including lighting, appliances, cameras, etc. These devices are not only used in “smart” homes but also in hospitals and government agencies. Although the Internet of Things helps automate parts of our lives, they also have privacy and security problems. The Internet of Things provides more data for hackers to collect and learn about our lives [1]. Because of the vulnerability and quantity of these devices, smart homes are not worth risking your privacy for.</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57472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Vulnerability: smart home devices lack the computational capacity for built-in security, many of these devices also have short development cycles and low price points, so there is a smaller budget for developing and testing secure firmware. This also means that there are less patches and updates, and many smart devices have technical limitations [6].</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Malware: Hackers can install malware and change the function of a device, and once one device is attacked, other connected devices in a home network are more susceptible to attacks. A recent study found that devices with high risk of being attacked with malware are smart TVs, wearable smart watches, and set-top boxes. In 2021, the malware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BotenaGo</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exploit more than 30 different vulnerabilities in smart devices [6].</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theft/ Unknown Exposure: Includes sensitive data such as location, bank account details, even health records. Many IoT devices can have insecure communications, making man in the middle attacks dangerous. [1]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28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Mirai</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botnet attack in 2016 was a large cyber-attack caused by a distributed denial of service (DDoS) attack.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Mirai</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botnet was largely made up of IoT devices which bombarded servers with traffic until they collapsed from being overwhelmed.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Mirai</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able to take down many major websites such 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Netfilix</a:t>
            </a:r>
            <a:r>
              <a:rPr lang="en-US" sz="1800" dirty="0">
                <a:effectLst/>
                <a:latin typeface="Calibri" panose="020F0502020204030204" pitchFamily="34" charset="0"/>
                <a:ea typeface="Calibri" panose="020F0502020204030204" pitchFamily="34" charset="0"/>
                <a:cs typeface="Times New Roman" panose="02020603050405020304" pitchFamily="18" charset="0"/>
              </a:rPr>
              <a:t>, Twitter, and Reddit. Because the Internet of Things is so large and diverse, the botnet was able to attack on a much larger scale, and it was estimated that the attack involved 100,000 malicious endpoints [3].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29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IoT Cybersecurity Act of 2020 was a step forward in increasing cybersecurity for smart home devices. This act requires the increase of cybersecurity for IoT devices that are owned or controlled by the federal government – even though the act is not making devices safer for consumers directly, it does make sensitive government data more secure and hopefully leads to increased cybersecurity in a wider range of IoT devices that are also available to consumers. [4]</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80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Internet of Things is extremely large and is growing fast. The amount of connected devices by the end of 2022 and into 2023 is estimated to be over 13 billion. As more devices are connected, more data is collected, and more and more information can be made vulnerable to hackers.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00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connect more and more devices to the Internet, more and more data is gathered. Companies can monitor how and when you use devices, leading to decreased privacy. Devices can be hacked – even data stored in the cloud can be leaked - information can be stolen and devices can be manipulated [2].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Secure smart devices: make your device tamper-proof – use strong passwords, camera covers, and mute microphones when not in use</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Update devices: make sure you have the latest patches and updates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Secure data: protect sensitive information and make sure devices are only collecting necessary data</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Secure network communications: use encryption, firewalls, keep everything updated, use strong passwords, rename routers and networks [6].</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90298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Cite as suggested [1]</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Datamining is more widespread than most people realize and the amount and type of information they collect is surprising. </a:t>
            </a:r>
          </a:p>
          <a:p>
            <a:r>
              <a:rPr lang="en-US" dirty="0"/>
              <a:t>The Government collects our information, sometimes illegally, everyday in the name of security and safety.</a:t>
            </a:r>
          </a:p>
          <a:p>
            <a:r>
              <a:rPr lang="en-US" dirty="0"/>
              <a:t>Methods of </a:t>
            </a:r>
            <a:r>
              <a:rPr lang="en-US" dirty="0" err="1"/>
              <a:t>DataMining</a:t>
            </a:r>
            <a:r>
              <a:rPr lang="en-US" dirty="0"/>
              <a:t>:</a:t>
            </a:r>
          </a:p>
          <a:p>
            <a:r>
              <a:rPr lang="en-US" dirty="0"/>
              <a:t>Association</a:t>
            </a:r>
          </a:p>
          <a:p>
            <a:r>
              <a:rPr lang="en-US" dirty="0"/>
              <a:t>Classification</a:t>
            </a:r>
          </a:p>
          <a:p>
            <a:r>
              <a:rPr lang="en-US" dirty="0"/>
              <a:t>Clustering Analysis</a:t>
            </a:r>
          </a:p>
          <a:p>
            <a:r>
              <a:rPr lang="en-US" dirty="0"/>
              <a:t>Prediction</a:t>
            </a:r>
          </a:p>
          <a:p>
            <a:r>
              <a:rPr lang="en-US" dirty="0"/>
              <a:t>Sequential Patterns or Pattern Tracking</a:t>
            </a:r>
          </a:p>
          <a:p>
            <a:r>
              <a:rPr lang="en-US" dirty="0"/>
              <a:t>Decision Trees</a:t>
            </a:r>
          </a:p>
          <a:p>
            <a:r>
              <a:rPr lang="en-US" dirty="0"/>
              <a:t>Outlier Analysis or Anomaly Analysis</a:t>
            </a:r>
          </a:p>
          <a:p>
            <a:r>
              <a:rPr lang="en-US" dirty="0"/>
              <a:t>Neural Network</a:t>
            </a:r>
          </a:p>
          <a:p>
            <a:endParaRPr lang="en-US" dirty="0"/>
          </a:p>
          <a:p>
            <a:r>
              <a:rPr lang="en-US" dirty="0"/>
              <a:t>Data is being collected at 2x the rate every year from the last year</a:t>
            </a:r>
          </a:p>
        </p:txBody>
      </p:sp>
      <p:sp>
        <p:nvSpPr>
          <p:cNvPr id="4" name="Slide Number Placeholder 3"/>
          <p:cNvSpPr>
            <a:spLocks noGrp="1"/>
          </p:cNvSpPr>
          <p:nvPr>
            <p:ph type="sldNum" sz="quarter" idx="5"/>
          </p:nvPr>
        </p:nvSpPr>
        <p:spPr/>
        <p:txBody>
          <a:bodyPr/>
          <a:lstStyle/>
          <a:p>
            <a:fld id="{01B17BE1-A88E-4E19-BDB4-F34D51232CAC}" type="slidenum">
              <a:rPr lang="en-US" smtClean="0"/>
              <a:t>24</a:t>
            </a:fld>
            <a:endParaRPr lang="en-US"/>
          </a:p>
        </p:txBody>
      </p:sp>
    </p:spTree>
    <p:extLst>
      <p:ext uri="{BB962C8B-B14F-4D97-AF65-F5344CB8AC3E}">
        <p14:creationId xmlns:p14="http://schemas.microsoft.com/office/powerpoint/2010/main" val="391225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AI can do a lot of good for the world in terms of convenience it can also do a lot of harm to your privacy. Persistent Surveillance is growing as companies are collecting more data which is classified as the gathering of data at all times even when inactive from its true purpose. Criminal can use your data to try to impersonate you, to steal bank information, or even scam you. Hackers are most likely trying your accounts in the background with automated AI tools to try to crack your password.</a:t>
            </a:r>
          </a:p>
        </p:txBody>
      </p:sp>
      <p:sp>
        <p:nvSpPr>
          <p:cNvPr id="4" name="Slide Number Placeholder 3"/>
          <p:cNvSpPr>
            <a:spLocks noGrp="1"/>
          </p:cNvSpPr>
          <p:nvPr>
            <p:ph type="sldNum" sz="quarter" idx="5"/>
          </p:nvPr>
        </p:nvSpPr>
        <p:spPr/>
        <p:txBody>
          <a:bodyPr/>
          <a:lstStyle/>
          <a:p>
            <a:fld id="{01B17BE1-A88E-4E19-BDB4-F34D51232CAC}" type="slidenum">
              <a:rPr lang="en-US" smtClean="0"/>
              <a:t>25</a:t>
            </a:fld>
            <a:endParaRPr lang="en-US"/>
          </a:p>
        </p:txBody>
      </p:sp>
    </p:spTree>
    <p:extLst>
      <p:ext uri="{BB962C8B-B14F-4D97-AF65-F5344CB8AC3E}">
        <p14:creationId xmlns:p14="http://schemas.microsoft.com/office/powerpoint/2010/main" val="3695218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data are being collected in numerous amounts from individuals every day. Currently there is no limit to the information companies can collect outright. China implemented a Social Credit system based on what you post on the internet and other factors. Devices such as Alexa or Google home can collect speech data and patterns to help you with your daily routine. Devices like Apple Watch and Fitbit can use your exercise data to keep you healthy. Shopping and Advertising data can be collected to increase your engagement in services.</a:t>
            </a:r>
          </a:p>
        </p:txBody>
      </p:sp>
      <p:sp>
        <p:nvSpPr>
          <p:cNvPr id="4" name="Slide Number Placeholder 3"/>
          <p:cNvSpPr>
            <a:spLocks noGrp="1"/>
          </p:cNvSpPr>
          <p:nvPr>
            <p:ph type="sldNum" sz="quarter" idx="5"/>
          </p:nvPr>
        </p:nvSpPr>
        <p:spPr/>
        <p:txBody>
          <a:bodyPr/>
          <a:lstStyle/>
          <a:p>
            <a:fld id="{01B17BE1-A88E-4E19-BDB4-F34D51232CAC}" type="slidenum">
              <a:rPr lang="en-US" smtClean="0"/>
              <a:t>26</a:t>
            </a:fld>
            <a:endParaRPr lang="en-US"/>
          </a:p>
        </p:txBody>
      </p:sp>
    </p:spTree>
    <p:extLst>
      <p:ext uri="{BB962C8B-B14F-4D97-AF65-F5344CB8AC3E}">
        <p14:creationId xmlns:p14="http://schemas.microsoft.com/office/powerpoint/2010/main" val="315924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CCPA in California is working to uphold the privacy rights of people on the internet. There are a number of free and paid VPNs that can help protect you from location and IP tracking. Web browsers such as Firefox and Tor help protect you from data collection as they are way less intrusive than google and safari. Linux can also be a good option to protect yourself since it is open source and doesn’t allow backdoors for companies like Microsoft and Apple do. The Android platform is in general better for privacy than </a:t>
            </a:r>
            <a:r>
              <a:rPr lang="en-US" dirty="0" err="1"/>
              <a:t>ios</a:t>
            </a:r>
            <a:r>
              <a:rPr lang="en-US" dirty="0"/>
              <a:t> which might be surprising. Make sure to use 2-factor authentication when protecting your accounts online.</a:t>
            </a:r>
          </a:p>
        </p:txBody>
      </p:sp>
      <p:sp>
        <p:nvSpPr>
          <p:cNvPr id="4" name="Slide Number Placeholder 3"/>
          <p:cNvSpPr>
            <a:spLocks noGrp="1"/>
          </p:cNvSpPr>
          <p:nvPr>
            <p:ph type="sldNum" sz="quarter" idx="5"/>
          </p:nvPr>
        </p:nvSpPr>
        <p:spPr/>
        <p:txBody>
          <a:bodyPr/>
          <a:lstStyle/>
          <a:p>
            <a:fld id="{01B17BE1-A88E-4E19-BDB4-F34D51232CAC}" type="slidenum">
              <a:rPr lang="en-US" smtClean="0"/>
              <a:t>27</a:t>
            </a:fld>
            <a:endParaRPr lang="en-US"/>
          </a:p>
        </p:txBody>
      </p:sp>
    </p:spTree>
    <p:extLst>
      <p:ext uri="{BB962C8B-B14F-4D97-AF65-F5344CB8AC3E}">
        <p14:creationId xmlns:p14="http://schemas.microsoft.com/office/powerpoint/2010/main" val="3120727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HIPPA act allows people to not disclose certain information to a potential employer for privacy reasons.</a:t>
            </a:r>
          </a:p>
          <a:p>
            <a:r>
              <a:rPr lang="en-US" dirty="0"/>
              <a:t>Companies need to limit their Data intake so the Data we collect does not become too intrusive. Data Hoarding is a big problem within companies especially due to data attacks.</a:t>
            </a:r>
          </a:p>
          <a:p>
            <a:r>
              <a:rPr lang="en-US" dirty="0"/>
              <a:t>Privacy Preserving Machine Learning is becoming a thing as Computer Scientists search for AI solutions to uphold privacy.</a:t>
            </a:r>
          </a:p>
          <a:p>
            <a:r>
              <a:rPr lang="en-US" dirty="0"/>
              <a:t>Devices like Amazon Alexa restrict certain data collection to protect the privacy of individuals.</a:t>
            </a:r>
          </a:p>
          <a:p>
            <a:r>
              <a:rPr lang="en-US" dirty="0"/>
              <a:t>Europe’s GDPR is taking Data Security seriously and posts regulations to companies under their net describing what data they can collect and use. The GDPR describes the right to be forgotten which is very important in the digital age as things are described as never forgotten.</a:t>
            </a:r>
          </a:p>
        </p:txBody>
      </p:sp>
      <p:sp>
        <p:nvSpPr>
          <p:cNvPr id="4" name="Slide Number Placeholder 3"/>
          <p:cNvSpPr>
            <a:spLocks noGrp="1"/>
          </p:cNvSpPr>
          <p:nvPr>
            <p:ph type="sldNum" sz="quarter" idx="5"/>
          </p:nvPr>
        </p:nvSpPr>
        <p:spPr/>
        <p:txBody>
          <a:bodyPr/>
          <a:lstStyle/>
          <a:p>
            <a:fld id="{01B17BE1-A88E-4E19-BDB4-F34D51232CAC}" type="slidenum">
              <a:rPr lang="en-US" smtClean="0"/>
              <a:t>28</a:t>
            </a:fld>
            <a:endParaRPr lang="en-US"/>
          </a:p>
        </p:txBody>
      </p:sp>
    </p:spTree>
    <p:extLst>
      <p:ext uri="{BB962C8B-B14F-4D97-AF65-F5344CB8AC3E}">
        <p14:creationId xmlns:p14="http://schemas.microsoft.com/office/powerpoint/2010/main" val="96727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Morgan Lee write up 2021-09-13: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“Facial recognition technology has begun to see widespread adoption in modern law enforcement, with applications in physical &amp; digital security, as well as identifying potential suspects. Critics of the technology argue that passive facial recognition technology violates privacy rights of individuals, while its proponents emphasize its positive uses in preventing and detecting crime. There are currently 12 state-level bills which propose limits or bans on the use of facial recognition technologies by government agencies, with several local bans (including ones in Boston, Brookline, and Cambridge) already in place. Should the United States implement a national ban on the use of facial recognition technology by law enforcement?”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Should law require you to use an official ID for Internet access?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been talking to a friend about a product and minutes later it shows up in a google or </a:t>
            </a:r>
            <a:r>
              <a:rPr lang="en-US" dirty="0" err="1"/>
              <a:t>facebook</a:t>
            </a:r>
            <a:r>
              <a:rPr lang="en-US" dirty="0"/>
              <a:t> ad. This is targeted marketing. </a:t>
            </a:r>
          </a:p>
          <a:p>
            <a:endParaRPr lang="en-US" dirty="0"/>
          </a:p>
          <a:p>
            <a:r>
              <a:rPr lang="en-US" dirty="0"/>
              <a:t>These situations make you think that the companies are listening to your personal conversations and basing your ads off those conversations. However, they aren’t listening. What they are really doing is predicting what you will do next and feeding you ads based off the data they are permitted to collect ( by you!)</a:t>
            </a:r>
          </a:p>
          <a:p>
            <a:endParaRPr lang="en-US" dirty="0"/>
          </a:p>
          <a:p>
            <a:r>
              <a:rPr lang="en-US" dirty="0"/>
              <a:t>One-way non-online businesses do this is by creating a profile for you based off your purchasing habits, denoting your name to your credit card and phone number. They then base your purchases based off the expected purchases of other people and predict what you will be looking for next. </a:t>
            </a:r>
          </a:p>
          <a:p>
            <a:r>
              <a:rPr lang="en-US" dirty="0"/>
              <a:t>Target example – In 2012 Target served ads to a teen for baby products, father gets angry as his daughter was keeping it secret, she was pregnant. </a:t>
            </a:r>
          </a:p>
          <a:p>
            <a:r>
              <a:rPr lang="en-US" dirty="0"/>
              <a:t>These advertisers know more about you than one would think, and now that they know what creeps us out they have started hiding their knowledge.</a:t>
            </a:r>
          </a:p>
          <a:p>
            <a:endParaRPr lang="en-US" dirty="0"/>
          </a:p>
          <a:p>
            <a:pPr algn="l"/>
            <a:r>
              <a:rPr lang="en-US" dirty="0"/>
              <a:t>When interview about the case of the teen served ads for baby products and the use of information to send ads that know too much about you, Andrew Pole, a </a:t>
            </a:r>
            <a:r>
              <a:rPr lang="en-US" dirty="0" err="1"/>
              <a:t>statictian</a:t>
            </a:r>
            <a:r>
              <a:rPr lang="en-US" dirty="0"/>
              <a:t> working for target said this, </a:t>
            </a:r>
            <a:r>
              <a:rPr lang="en-US" b="0" i="0" dirty="0">
                <a:solidFill>
                  <a:srgbClr val="333333"/>
                </a:solidFill>
                <a:effectLst/>
                <a:latin typeface="Work Sans" panose="020B0604020202020204" pitchFamily="2" charset="0"/>
              </a:rPr>
              <a:t>“Then we started mixing in all these ads for things we knew pregnant women would never buy, so the baby ads looked random. We’d put an ad for a lawn mower next to diapers. We’d put a coupon for wineglasses next to infant clothes. That way, it looked like all the products were chosen by chance.</a:t>
            </a:r>
          </a:p>
          <a:p>
            <a:pPr algn="l"/>
            <a:r>
              <a:rPr lang="en-US" b="0" i="0" dirty="0">
                <a:solidFill>
                  <a:srgbClr val="333333"/>
                </a:solidFill>
                <a:effectLst/>
                <a:latin typeface="Work Sans" panose="020B0604020202020204" pitchFamily="2" charset="0"/>
              </a:rPr>
              <a:t>“And we found out that as long as a pregnant woman thinks she hasn’t been spied on, she’ll use the coupons. She just assumes that everyone else on her block got the same mailer for diapers and cribs. As long as we don’t spook her, it works.”[4]</a:t>
            </a:r>
          </a:p>
          <a:p>
            <a:pPr algn="l"/>
            <a:endParaRPr lang="en-US" b="0" i="0" dirty="0">
              <a:solidFill>
                <a:srgbClr val="333333"/>
              </a:solidFill>
              <a:effectLst/>
              <a:latin typeface="Work Sans" panose="020B0604020202020204" pitchFamily="2" charset="0"/>
            </a:endParaRPr>
          </a:p>
          <a:p>
            <a:pPr algn="l"/>
            <a:r>
              <a:rPr lang="en-US" b="0" i="0" dirty="0">
                <a:solidFill>
                  <a:srgbClr val="333333"/>
                </a:solidFill>
                <a:effectLst/>
                <a:latin typeface="Work Sans" panose="020B0604020202020204" pitchFamily="2" charset="0"/>
              </a:rPr>
              <a:t>So, remember that the next time you receive a random coupon book in the mail or random coupons in your email, because most of those coupons have been tailored for you, to make you shop more.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94591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much data do these companies really collect on you? One of the best examples of this is google, a company who collects data on every platform that you use daily.</a:t>
            </a:r>
          </a:p>
          <a:p>
            <a:endParaRPr lang="en-US" dirty="0"/>
          </a:p>
          <a:p>
            <a:r>
              <a:rPr lang="en-US" dirty="0"/>
              <a:t>From across their many platforms google collects data, that you may not realize. </a:t>
            </a:r>
          </a:p>
          <a:p>
            <a:r>
              <a:rPr lang="en-US" dirty="0"/>
              <a:t> Some general data can include,</a:t>
            </a:r>
          </a:p>
          <a:p>
            <a:r>
              <a:rPr lang="en-US" dirty="0"/>
              <a:t> location data, including time, date, time spent at the location, who’s location data may be close by. (This helps to predict what people will talk about, thus serving ads)</a:t>
            </a:r>
          </a:p>
          <a:p>
            <a:r>
              <a:rPr lang="en-US" dirty="0"/>
              <a:t>Photo data, this data includes location, time, date, who was there, who's in the photo, what's in the background. </a:t>
            </a:r>
          </a:p>
          <a:p>
            <a:r>
              <a:rPr lang="en-US" dirty="0"/>
              <a:t>Email data, this includes any and all attachments, all emails and subjects, drafts and deleted emails</a:t>
            </a:r>
          </a:p>
          <a:p>
            <a:r>
              <a:rPr lang="en-US" dirty="0"/>
              <a:t>This data is all compiled to make an advanced profile of you, which allows for google to target ads at you. </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26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2022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takeout.google.com/settings/takeout?pli=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dssettings.google.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ocialimps.keithpray.net/assignments/paper-guidelin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nordvpn.com/blog/smart-home-privacy-concerns/" TargetMode="External"/><Relationship Id="rId7" Type="http://schemas.openxmlformats.org/officeDocument/2006/relationships/hyperlink" Target="https://www.apriorit.com/dev-blog/513-iot-security" TargetMode="External"/><Relationship Id="rId2" Type="http://schemas.openxmlformats.org/officeDocument/2006/relationships/hyperlink" Target="https://www.trendmicro.com/vinfo/us/security/news/internet-of-things/iot-security-101-threats-issues-and-defenses" TargetMode="External"/><Relationship Id="rId1" Type="http://schemas.openxmlformats.org/officeDocument/2006/relationships/slideLayout" Target="../slideLayouts/slideLayout2.xml"/><Relationship Id="rId6" Type="http://schemas.openxmlformats.org/officeDocument/2006/relationships/hyperlink" Target="https://www.researchgate.net/figure/Number-of-Internet-of-Things-IoT-connected-devices-worldwide-from-2019-to-2030-in_fig1_351885272" TargetMode="External"/><Relationship Id="rId5" Type="http://schemas.openxmlformats.org/officeDocument/2006/relationships/hyperlink" Target="https://www.congress.gov/bill/116th-congress/house-bill/1668" TargetMode="External"/><Relationship Id="rId4" Type="http://schemas.openxmlformats.org/officeDocument/2006/relationships/hyperlink" Target="https://www.theguardian.com/technology/2016/oct/26/ddos-attack-dyn-mirai-bot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shaip.com/blog/the-actual-hidden-costs-of-in-house-ai-data-collection/" TargetMode="External"/><Relationship Id="rId3" Type="http://schemas.openxmlformats.org/officeDocument/2006/relationships/hyperlink" Target="https://www.educba.com/data-mining-methods/" TargetMode="External"/><Relationship Id="rId7" Type="http://schemas.openxmlformats.org/officeDocument/2006/relationships/hyperlink" Target="https://www.techtarget.com/searchcio/definition/data-collection" TargetMode="External"/><Relationship Id="rId2" Type="http://schemas.openxmlformats.org/officeDocument/2006/relationships/hyperlink" Target="https://hevodata.com/learn/google-analytics-data-mining/" TargetMode="External"/><Relationship Id="rId1" Type="http://schemas.openxmlformats.org/officeDocument/2006/relationships/slideLayout" Target="../slideLayouts/slideLayout2.xml"/><Relationship Id="rId6" Type="http://schemas.openxmlformats.org/officeDocument/2006/relationships/hyperlink" Target="https://medium.com/@livewithai/we-need-to-reinvent-civic-education-for-the-ai-future-c0ddfcf0851b" TargetMode="External"/><Relationship Id="rId5" Type="http://schemas.openxmlformats.org/officeDocument/2006/relationships/hyperlink" Target="https://chatbotslife.com/chatbots-ai-the-future-of-privacy-174edfc2eb98" TargetMode="External"/><Relationship Id="rId4" Type="http://schemas.openxmlformats.org/officeDocument/2006/relationships/hyperlink" Target="https://thinkml.ai/is-artificial-intelligence-a-threat-to-privacy/#:~:text=When%20you%20are%20using%20technology,to%20customize%20your%20online%20experience" TargetMode="External"/><Relationship Id="rId9" Type="http://schemas.openxmlformats.org/officeDocument/2006/relationships/hyperlink" Target="https://gdpr.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opRMrEfAIi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anvas.wpi.edu/courses/23995/groups#tab-689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data does google collect?</a:t>
            </a:r>
          </a:p>
        </p:txBody>
      </p:sp>
      <p:sp>
        <p:nvSpPr>
          <p:cNvPr id="3" name="Content Placeholder 2"/>
          <p:cNvSpPr>
            <a:spLocks noGrp="1"/>
          </p:cNvSpPr>
          <p:nvPr>
            <p:ph sz="half" idx="1"/>
          </p:nvPr>
        </p:nvSpPr>
        <p:spPr/>
        <p:txBody>
          <a:bodyPr/>
          <a:lstStyle/>
          <a:p>
            <a:r>
              <a:rPr lang="en-US" dirty="0"/>
              <a:t>Location Data</a:t>
            </a:r>
          </a:p>
          <a:p>
            <a:pPr lvl="1"/>
            <a:r>
              <a:rPr lang="en-US" dirty="0"/>
              <a:t>Date, time and Coordinates, Time spent</a:t>
            </a:r>
          </a:p>
          <a:p>
            <a:r>
              <a:rPr lang="en-US" dirty="0"/>
              <a:t>Photo Data</a:t>
            </a:r>
          </a:p>
          <a:p>
            <a:pPr lvl="1"/>
            <a:r>
              <a:rPr lang="en-US" dirty="0"/>
              <a:t>Who, When, Where</a:t>
            </a:r>
          </a:p>
          <a:p>
            <a:r>
              <a:rPr lang="en-US" dirty="0"/>
              <a:t>All email attachments</a:t>
            </a:r>
          </a:p>
          <a:p>
            <a:r>
              <a:rPr lang="en-US" dirty="0"/>
              <a:t>And much more</a:t>
            </a:r>
          </a:p>
          <a:p>
            <a:pPr marL="0" indent="0">
              <a:buNone/>
            </a:pPr>
            <a:r>
              <a:rPr lang="en-US" dirty="0"/>
              <a:t>[5]</a:t>
            </a:r>
          </a:p>
          <a:p>
            <a:pPr marL="0" indent="0">
              <a:buNone/>
            </a:pPr>
            <a:r>
              <a:rPr lang="en-US" dirty="0"/>
              <a:t>                                                                [4]</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Gibson</a:t>
            </a:r>
          </a:p>
        </p:txBody>
      </p:sp>
      <p:pic>
        <p:nvPicPr>
          <p:cNvPr id="13" name="Picture 12">
            <a:extLst>
              <a:ext uri="{FF2B5EF4-FFF2-40B4-BE49-F238E27FC236}">
                <a16:creationId xmlns:a16="http://schemas.microsoft.com/office/drawing/2014/main" id="{1D020A9A-CD27-8A5F-22CA-A3E05C576E81}"/>
              </a:ext>
            </a:extLst>
          </p:cNvPr>
          <p:cNvPicPr>
            <a:picLocks noChangeAspect="1"/>
          </p:cNvPicPr>
          <p:nvPr/>
        </p:nvPicPr>
        <p:blipFill>
          <a:blip r:embed="rId3"/>
          <a:stretch>
            <a:fillRect/>
          </a:stretch>
        </p:blipFill>
        <p:spPr>
          <a:xfrm>
            <a:off x="5019607" y="1019109"/>
            <a:ext cx="3438593" cy="4057865"/>
          </a:xfrm>
          <a:prstGeom prst="rect">
            <a:avLst/>
          </a:prstGeom>
        </p:spPr>
      </p:pic>
    </p:spTree>
    <p:extLst>
      <p:ext uri="{BB962C8B-B14F-4D97-AF65-F5344CB8AC3E}">
        <p14:creationId xmlns:p14="http://schemas.microsoft.com/office/powerpoint/2010/main" val="213570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they know?</a:t>
            </a:r>
          </a:p>
        </p:txBody>
      </p:sp>
      <p:sp>
        <p:nvSpPr>
          <p:cNvPr id="3" name="Content Placeholder 2"/>
          <p:cNvSpPr>
            <a:spLocks noGrp="1"/>
          </p:cNvSpPr>
          <p:nvPr>
            <p:ph sz="half" idx="1"/>
          </p:nvPr>
        </p:nvSpPr>
        <p:spPr/>
        <p:txBody>
          <a:bodyPr/>
          <a:lstStyle/>
          <a:p>
            <a:r>
              <a:rPr lang="en-US" dirty="0"/>
              <a:t>One of my emails showed 138 different factors google references for add targeting. [1]</a:t>
            </a:r>
          </a:p>
          <a:p>
            <a:r>
              <a:rPr lang="en-US" dirty="0"/>
              <a:t>Included many correct interests, age, gender, income, Education, Relationship Status.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Gibson</a:t>
            </a:r>
          </a:p>
        </p:txBody>
      </p:sp>
      <p:pic>
        <p:nvPicPr>
          <p:cNvPr id="9" name="Picture 8">
            <a:extLst>
              <a:ext uri="{FF2B5EF4-FFF2-40B4-BE49-F238E27FC236}">
                <a16:creationId xmlns:a16="http://schemas.microsoft.com/office/drawing/2014/main" id="{F1AEEB41-F7BF-5444-4C93-3B64F41A3CFF}"/>
              </a:ext>
            </a:extLst>
          </p:cNvPr>
          <p:cNvPicPr>
            <a:picLocks noChangeAspect="1"/>
          </p:cNvPicPr>
          <p:nvPr/>
        </p:nvPicPr>
        <p:blipFill>
          <a:blip r:embed="rId3"/>
          <a:stretch>
            <a:fillRect/>
          </a:stretch>
        </p:blipFill>
        <p:spPr>
          <a:xfrm>
            <a:off x="4419600" y="1445117"/>
            <a:ext cx="4586827" cy="2787076"/>
          </a:xfrm>
          <a:prstGeom prst="rect">
            <a:avLst/>
          </a:prstGeom>
        </p:spPr>
      </p:pic>
    </p:spTree>
    <p:extLst>
      <p:ext uri="{BB962C8B-B14F-4D97-AF65-F5344CB8AC3E}">
        <p14:creationId xmlns:p14="http://schemas.microsoft.com/office/powerpoint/2010/main" val="60949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you be concerned?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2022 Keith A. Pray</a:t>
            </a:r>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9" name="TextBox 8">
            <a:extLst>
              <a:ext uri="{FF2B5EF4-FFF2-40B4-BE49-F238E27FC236}">
                <a16:creationId xmlns:a16="http://schemas.microsoft.com/office/drawing/2014/main" id="{2C7EFA90-027F-0963-2C09-5065BEE7D95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Gibson</a:t>
            </a:r>
          </a:p>
        </p:txBody>
      </p:sp>
    </p:spTree>
    <p:extLst>
      <p:ext uri="{BB962C8B-B14F-4D97-AF65-F5344CB8AC3E}">
        <p14:creationId xmlns:p14="http://schemas.microsoft.com/office/powerpoint/2010/main" val="210560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Links</a:t>
            </a:r>
          </a:p>
        </p:txBody>
      </p:sp>
      <p:sp>
        <p:nvSpPr>
          <p:cNvPr id="3" name="Content Placeholder 2"/>
          <p:cNvSpPr>
            <a:spLocks noGrp="1"/>
          </p:cNvSpPr>
          <p:nvPr>
            <p:ph idx="1"/>
          </p:nvPr>
        </p:nvSpPr>
        <p:spPr/>
        <p:txBody>
          <a:bodyPr lIns="91440"/>
          <a:lstStyle/>
          <a:p>
            <a:pPr marL="0" indent="0">
              <a:buNone/>
            </a:pPr>
            <a:r>
              <a:rPr lang="en-US" dirty="0">
                <a:hlinkClick r:id="rId3"/>
              </a:rPr>
              <a:t>https://takeout.google.com/settings/takeout?pli=1</a:t>
            </a:r>
            <a:endParaRPr lang="en-US" dirty="0"/>
          </a:p>
          <a:p>
            <a:pPr marL="0" indent="0">
              <a:buNone/>
            </a:pPr>
            <a:r>
              <a:rPr lang="en-US" dirty="0"/>
              <a:t>-Download all information and files that google owns about you and for you.</a:t>
            </a:r>
          </a:p>
          <a:p>
            <a:pPr marL="0" indent="0">
              <a:buNone/>
            </a:pPr>
            <a:r>
              <a:rPr lang="en-US" dirty="0">
                <a:hlinkClick r:id="rId4"/>
              </a:rPr>
              <a:t>https://adssettings.google.com/</a:t>
            </a:r>
            <a:endParaRPr lang="en-US" dirty="0"/>
          </a:p>
          <a:p>
            <a:pPr marL="0" indent="0">
              <a:buNone/>
            </a:pPr>
            <a:r>
              <a:rPr lang="en-US" dirty="0"/>
              <a:t>Google&gt;Nine dots&gt;Account&gt;Data &amp; Security&gt;Ad Setting&gt; ad Personalization</a:t>
            </a:r>
          </a:p>
          <a:p>
            <a:pPr marL="0" indent="0">
              <a:buNone/>
            </a:pPr>
            <a:r>
              <a:rPr lang="en-US" dirty="0"/>
              <a:t>-View and edit your own google ads page to see what they assume.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Gibson</a:t>
            </a:r>
          </a:p>
        </p:txBody>
      </p:sp>
    </p:spTree>
    <p:extLst>
      <p:ext uri="{BB962C8B-B14F-4D97-AF65-F5344CB8AC3E}">
        <p14:creationId xmlns:p14="http://schemas.microsoft.com/office/powerpoint/2010/main" val="50614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62255"/>
            <a:ext cx="7772400" cy="3352800"/>
          </a:xfrm>
        </p:spPr>
        <p:txBody>
          <a:bodyPr lIns="91440">
            <a:normAutofit fontScale="47500" lnSpcReduction="20000"/>
          </a:bodyPr>
          <a:lstStyle/>
          <a:p>
            <a:pPr marL="0" indent="0">
              <a:buNone/>
            </a:pPr>
            <a:r>
              <a:rPr lang="en-US" dirty="0"/>
              <a:t>[1]   </a:t>
            </a:r>
            <a:r>
              <a:rPr lang="en-US" dirty="0">
                <a:effectLst/>
              </a:rPr>
              <a:t>Google. (n.d.). </a:t>
            </a:r>
            <a:r>
              <a:rPr lang="en-US" i="1" dirty="0">
                <a:effectLst/>
              </a:rPr>
              <a:t>Account settings:</a:t>
            </a:r>
            <a:r>
              <a:rPr lang="en-US" dirty="0">
                <a:effectLst/>
              </a:rPr>
              <a:t> Google. Retrieved September 12, 2022, from https://adssettings.google.com/u/1/authenticated?hl=en&amp;ref=my-account </a:t>
            </a:r>
          </a:p>
          <a:p>
            <a:pPr marL="0" indent="0">
              <a:buNone/>
            </a:pPr>
            <a:r>
              <a:rPr lang="en-US" dirty="0">
                <a:effectLst/>
              </a:rPr>
              <a:t>[2]    Google's product portfolio. (2018, August 16). Retrieved September 12, 2022, from https://dotkay.github.io/2018/08/16/google-product-portfolio/ </a:t>
            </a:r>
          </a:p>
          <a:p>
            <a:pPr marL="0" indent="0">
              <a:buNone/>
            </a:pPr>
            <a:r>
              <a:rPr lang="en-US" dirty="0"/>
              <a:t>[3]    </a:t>
            </a:r>
            <a:r>
              <a:rPr lang="en-US" dirty="0">
                <a:effectLst/>
              </a:rPr>
              <a:t>Graham, J. (2019, June 28). </a:t>
            </a:r>
            <a:r>
              <a:rPr lang="en-US" i="1" dirty="0">
                <a:effectLst/>
              </a:rPr>
              <a:t>Is Facebook listening to me? why those ads appear after you talk about things</a:t>
            </a:r>
            <a:r>
              <a:rPr lang="en-US" dirty="0">
                <a:effectLst/>
              </a:rPr>
              <a:t>. USA Today. Retrieved September 12, 2022, from https://www.usatoday.com/story/tech/talkingtech/2019/06/27/does-facebook-listen-to-your-conversations/1478468001/ </a:t>
            </a:r>
          </a:p>
          <a:p>
            <a:pPr marL="0" indent="0">
              <a:buNone/>
            </a:pPr>
            <a:r>
              <a:rPr lang="en-US" dirty="0"/>
              <a:t>[4]     </a:t>
            </a:r>
            <a:r>
              <a:rPr lang="en-US" dirty="0">
                <a:effectLst/>
              </a:rPr>
              <a:t>Hill, K. (2022, August 11). </a:t>
            </a:r>
            <a:r>
              <a:rPr lang="en-US" i="1" dirty="0">
                <a:effectLst/>
              </a:rPr>
              <a:t>How target figured out a teen girl was pregnant before her father did</a:t>
            </a:r>
            <a:r>
              <a:rPr lang="en-US" dirty="0">
                <a:effectLst/>
              </a:rPr>
              <a:t>. Forbes. Retrieved September 12, 2022, from https://www.forbes.com/sites/kashmirhill/2012/02/16/how-target-figured-out-a-teen-girl-was-pregnant-before-her-father-did/?sh=70ef60886668 </a:t>
            </a:r>
          </a:p>
          <a:p>
            <a:pPr marL="0" indent="0">
              <a:buNone/>
            </a:pPr>
            <a:r>
              <a:rPr lang="en-US" dirty="0">
                <a:effectLst/>
              </a:rPr>
              <a:t>[5]     Martin, N. (2019, March 11). </a:t>
            </a:r>
            <a:r>
              <a:rPr lang="en-US" i="1" dirty="0">
                <a:effectLst/>
              </a:rPr>
              <a:t>How much does google really know about you? A lot.</a:t>
            </a:r>
            <a:r>
              <a:rPr lang="en-US" dirty="0">
                <a:effectLst/>
              </a:rPr>
              <a:t> Forbes. Retrieved September 12, 2022, from https://www.forbes.com/sites/nicolemartin1/2019/03/11/how-much-does-google-really-know-about-you-a-lot/?sh=22ddb8ce7f5d </a:t>
            </a:r>
          </a:p>
          <a:p>
            <a:pPr marL="0" indent="0">
              <a:buNone/>
            </a:pPr>
            <a:r>
              <a:rPr lang="en-US" i="1" dirty="0">
                <a:effectLst/>
              </a:rPr>
              <a:t>[6]     R/meme - targeted ads acting wild</a:t>
            </a:r>
            <a:r>
              <a:rPr lang="en-US" dirty="0">
                <a:effectLst/>
              </a:rPr>
              <a:t>. reddit. (n.d.). Retrieved September 12, 2022, from https://www.reddit.com/r/meme/comments/g7cpxa/targeted_ads_acting_wild/ </a:t>
            </a:r>
          </a:p>
          <a:p>
            <a:pPr marL="0" indent="0">
              <a:buNone/>
            </a:pPr>
            <a:r>
              <a:rPr lang="en-US" i="1" dirty="0">
                <a:effectLst/>
              </a:rPr>
              <a:t>[7]     What is targeted marketing? definition, strategies &amp; examples</a:t>
            </a:r>
            <a:r>
              <a:rPr lang="en-US" dirty="0">
                <a:effectLst/>
              </a:rPr>
              <a:t>. Sender. (2022, July 25). Retrieved September 12, 2022, from https://www.sender.net/targeted-marketing/#:~:text=By%20Adomas%20Sulcas,Targeted%20marketing%2C%20by%20definition%2C%20is%20the%20strategy%20of%20tailoring%20and,traits%2C%20interests%2C%20and%20preferences. </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David Gibson</a:t>
            </a:r>
            <a:endParaRPr lang="en-US" sz="1400" dirty="0">
              <a:solidFill>
                <a:schemeClr val="tx1"/>
              </a:solidFill>
              <a:latin typeface="+mj-lt"/>
            </a:endParaRPr>
          </a:p>
        </p:txBody>
      </p:sp>
    </p:spTree>
    <p:extLst>
      <p:ext uri="{BB962C8B-B14F-4D97-AF65-F5344CB8AC3E}">
        <p14:creationId xmlns:p14="http://schemas.microsoft.com/office/powerpoint/2010/main" val="250488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Smart Homes: is your privacy worth it?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Arnav Mishra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59905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Devices that can connect to the Internet and “interact with its environment through the collection and exchange of data” [1]</a:t>
            </a:r>
          </a:p>
          <a:p>
            <a:pPr lvl="1"/>
            <a:r>
              <a:rPr lang="en-US" dirty="0"/>
              <a:t>Smart locks, cameras, TVs, speakers, lights, etc.</a:t>
            </a:r>
          </a:p>
          <a:p>
            <a:pPr marL="0" indent="0">
              <a:buNone/>
            </a:pPr>
            <a:r>
              <a:rPr lang="en-US" dirty="0"/>
              <a:t>There are privacy and security problems associated with these devices</a:t>
            </a:r>
          </a:p>
          <a:p>
            <a:pPr lvl="1"/>
            <a:r>
              <a:rPr lang="en-US" dirty="0"/>
              <a:t>provides more data for hackers to collect and learn about our lives</a:t>
            </a:r>
            <a:endParaRPr lang="en-US" sz="1800" dirty="0"/>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of the vulnerability and quantity of these devices, smart homes are not worth risking your privacy for.</a:t>
            </a:r>
            <a:endParaRPr lang="en-US" sz="1800"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Arnav Mishra</a:t>
            </a:r>
          </a:p>
        </p:txBody>
      </p:sp>
      <p:pic>
        <p:nvPicPr>
          <p:cNvPr id="1026" name="Picture 2" descr="What is smart home or building (home automation or domotics)? - Definition  from WhatIs.com">
            <a:extLst>
              <a:ext uri="{FF2B5EF4-FFF2-40B4-BE49-F238E27FC236}">
                <a16:creationId xmlns:a16="http://schemas.microsoft.com/office/drawing/2014/main" id="{AF18294F-8058-EB6F-8638-8789F8CABF3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722120"/>
            <a:ext cx="3733800" cy="261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8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issues</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2022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a:ea typeface="+mn-ea"/>
                <a:cs typeface="+mn-cs"/>
              </a:rPr>
              <a:t>Arnav Mishra</a:t>
            </a:r>
          </a:p>
        </p:txBody>
      </p:sp>
      <p:sp>
        <p:nvSpPr>
          <p:cNvPr id="8" name="TextBox 7">
            <a:extLst>
              <a:ext uri="{FF2B5EF4-FFF2-40B4-BE49-F238E27FC236}">
                <a16:creationId xmlns:a16="http://schemas.microsoft.com/office/drawing/2014/main" id="{48672D6E-95F3-D13D-3948-9CBC99931427}"/>
              </a:ext>
            </a:extLst>
          </p:cNvPr>
          <p:cNvSpPr txBox="1"/>
          <p:nvPr/>
        </p:nvSpPr>
        <p:spPr>
          <a:xfrm>
            <a:off x="363254" y="976769"/>
            <a:ext cx="4208745" cy="4247317"/>
          </a:xfrm>
          <a:prstGeom prst="rect">
            <a:avLst/>
          </a:prstGeom>
          <a:noFill/>
        </p:spPr>
        <p:txBody>
          <a:bodyPr wrap="square" rtlCol="0">
            <a:spAutoFit/>
          </a:bodyPr>
          <a:lstStyle/>
          <a:p>
            <a:r>
              <a:rPr lang="en-US" dirty="0"/>
              <a:t>Vulnerability</a:t>
            </a:r>
          </a:p>
          <a:p>
            <a:pPr marL="285750" indent="-285750">
              <a:buFont typeface="Arial" panose="020B0604020202020204" pitchFamily="34" charset="0"/>
              <a:buChar char="•"/>
            </a:pPr>
            <a:r>
              <a:rPr lang="en-US" dirty="0"/>
              <a:t>Smart home devices lack computational capacity for built-in security [1]</a:t>
            </a:r>
          </a:p>
          <a:p>
            <a:r>
              <a:rPr lang="en-US" dirty="0"/>
              <a:t>Malware/ Cyberattacks</a:t>
            </a:r>
          </a:p>
          <a:p>
            <a:pPr marL="285750" indent="-285750">
              <a:buFont typeface="Arial" panose="020B0604020202020204" pitchFamily="34" charset="0"/>
              <a:buChar char="•"/>
            </a:pPr>
            <a:r>
              <a:rPr lang="en-US" dirty="0"/>
              <a:t>Smart TVs, smartwatches, and set-top boxes are of high risk</a:t>
            </a:r>
          </a:p>
          <a:p>
            <a:pPr marL="285750" indent="-285750">
              <a:buFont typeface="Arial" panose="020B0604020202020204" pitchFamily="34" charset="0"/>
              <a:buChar char="•"/>
            </a:pPr>
            <a:r>
              <a:rPr lang="en-US" dirty="0" err="1"/>
              <a:t>BotenaGo</a:t>
            </a:r>
            <a:r>
              <a:rPr lang="en-US" dirty="0"/>
              <a:t> malware could exploit more than 30 different vulnerabilities in smart devices [6].</a:t>
            </a:r>
          </a:p>
          <a:p>
            <a:pPr marL="0" indent="0">
              <a:buNone/>
            </a:pPr>
            <a:r>
              <a:rPr lang="en-US" dirty="0"/>
              <a:t>Information theft/ Unknown exposure</a:t>
            </a:r>
          </a:p>
          <a:p>
            <a:pPr marL="285750" indent="-285750">
              <a:buFont typeface="Arial" panose="020B0604020202020204" pitchFamily="34" charset="0"/>
              <a:buChar char="•"/>
            </a:pPr>
            <a:r>
              <a:rPr lang="en-US" dirty="0"/>
              <a:t>important personal information can be unknowingly stored in devices [1]</a:t>
            </a:r>
          </a:p>
          <a:p>
            <a:endParaRPr lang="en-US" dirty="0"/>
          </a:p>
          <a:p>
            <a:pPr lvl="1"/>
            <a:endParaRPr lang="en-US" dirty="0"/>
          </a:p>
        </p:txBody>
      </p:sp>
      <p:pic>
        <p:nvPicPr>
          <p:cNvPr id="1026" name="Picture 2" descr="Protect The Internet Of Things | Lastline">
            <a:extLst>
              <a:ext uri="{FF2B5EF4-FFF2-40B4-BE49-F238E27FC236}">
                <a16:creationId xmlns:a16="http://schemas.microsoft.com/office/drawing/2014/main" id="{9F2BF9B8-AC17-265A-28A2-12555A021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632" y="2019816"/>
            <a:ext cx="4613357" cy="13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2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Mirai</a:t>
            </a:r>
            <a:r>
              <a:rPr lang="en-US" dirty="0"/>
              <a:t> botnet attack</a:t>
            </a:r>
          </a:p>
        </p:txBody>
      </p:sp>
      <p:sp>
        <p:nvSpPr>
          <p:cNvPr id="3" name="Content Placeholder 2"/>
          <p:cNvSpPr>
            <a:spLocks noGrp="1"/>
          </p:cNvSpPr>
          <p:nvPr>
            <p:ph sz="half" idx="1"/>
          </p:nvPr>
        </p:nvSpPr>
        <p:spPr>
          <a:xfrm>
            <a:off x="685800" y="1352551"/>
            <a:ext cx="4038600" cy="3352800"/>
          </a:xfrm>
        </p:spPr>
        <p:txBody>
          <a:bodyPr/>
          <a:lstStyle/>
          <a:p>
            <a:pPr marL="0" indent="0">
              <a:buNone/>
            </a:pPr>
            <a:r>
              <a:rPr lang="en-US" dirty="0"/>
              <a:t>Large cyber attack caused by a distributed denial of service (DDoS) attack</a:t>
            </a:r>
          </a:p>
          <a:p>
            <a:r>
              <a:rPr lang="en-US" dirty="0" err="1"/>
              <a:t>Mirai</a:t>
            </a:r>
            <a:r>
              <a:rPr lang="en-US" dirty="0"/>
              <a:t> botnet was largely made up of IoT devices which bombarded servers with traffic until they collapsed</a:t>
            </a:r>
          </a:p>
          <a:p>
            <a:r>
              <a:rPr lang="en-US" dirty="0"/>
              <a:t>an estimated 100,000 malicious endpoints attacked the Internet [3]</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2022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a:ea typeface="+mn-ea"/>
                <a:cs typeface="+mn-cs"/>
              </a:rPr>
              <a:t>Arnav Mishra</a:t>
            </a:r>
          </a:p>
        </p:txBody>
      </p:sp>
      <p:pic>
        <p:nvPicPr>
          <p:cNvPr id="8" name="Picture 2" descr="What is the Mirai Botnet? | Cloudflare">
            <a:extLst>
              <a:ext uri="{FF2B5EF4-FFF2-40B4-BE49-F238E27FC236}">
                <a16:creationId xmlns:a16="http://schemas.microsoft.com/office/drawing/2014/main" id="{1E33EBE6-CE2E-BE9B-AA47-821DE4C94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5" y="1687398"/>
            <a:ext cx="4095885" cy="230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6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Cybersecurity act of 2020</a:t>
            </a:r>
          </a:p>
        </p:txBody>
      </p:sp>
      <p:sp>
        <p:nvSpPr>
          <p:cNvPr id="3" name="Content Placeholder 2"/>
          <p:cNvSpPr>
            <a:spLocks noGrp="1"/>
          </p:cNvSpPr>
          <p:nvPr>
            <p:ph sz="half" idx="1"/>
          </p:nvPr>
        </p:nvSpPr>
        <p:spPr>
          <a:xfrm>
            <a:off x="685800" y="1352551"/>
            <a:ext cx="4038600" cy="3352800"/>
          </a:xfrm>
        </p:spPr>
        <p:txBody>
          <a:bodyPr>
            <a:normAutofit/>
          </a:bodyPr>
          <a:lstStyle/>
          <a:p>
            <a:pPr marL="0" indent="0">
              <a:buNone/>
            </a:pPr>
            <a:r>
              <a:rPr lang="en-US" dirty="0"/>
              <a:t>This bill, passed in 2020, is a step forward in increasing cybersecurity in the IoT</a:t>
            </a:r>
          </a:p>
          <a:p>
            <a:pPr marL="0" indent="0">
              <a:buNone/>
            </a:pPr>
            <a:endParaRPr lang="en-US" dirty="0"/>
          </a:p>
          <a:p>
            <a:pPr marL="0" indent="0">
              <a:buNone/>
            </a:pPr>
            <a:r>
              <a:rPr lang="en-US" dirty="0"/>
              <a:t>“This bill requires the National Institute of Standards and Technology (NIST) and the Office of Management and Budget (OMB) to take specified steps to increase cybersecurity for Internet of Things (IoT) devices.” [4]</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2022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a:ea typeface="+mn-ea"/>
                <a:cs typeface="+mn-cs"/>
              </a:rPr>
              <a:t>Arnav Mishra</a:t>
            </a:r>
          </a:p>
        </p:txBody>
      </p:sp>
    </p:spTree>
    <p:extLst>
      <p:ext uri="{BB962C8B-B14F-4D97-AF65-F5344CB8AC3E}">
        <p14:creationId xmlns:p14="http://schemas.microsoft.com/office/powerpoint/2010/main" val="316759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fontScale="85000" lnSpcReduction="10000"/>
          </a:bodyPr>
          <a:lstStyle/>
          <a:p>
            <a:r>
              <a:rPr lang="en-US" dirty="0"/>
              <a:t>Quantify </a:t>
            </a:r>
          </a:p>
          <a:p>
            <a:pPr lvl="1"/>
            <a:r>
              <a:rPr lang="en-US" dirty="0"/>
              <a:t>Not terms like: less, more, a lot, huge, great, big, tiny, drastic, quicker, faster, easier, etc.</a:t>
            </a:r>
          </a:p>
          <a:p>
            <a:r>
              <a:rPr lang="en-US" dirty="0"/>
              <a:t>Read directions, many time lines missing</a:t>
            </a:r>
          </a:p>
          <a:p>
            <a:r>
              <a:rPr lang="en-US" dirty="0"/>
              <a:t>Use the template</a:t>
            </a:r>
          </a:p>
          <a:p>
            <a:r>
              <a:rPr lang="en-US" dirty="0"/>
              <a:t>Avoid absolutes </a:t>
            </a:r>
          </a:p>
          <a:p>
            <a:pPr lvl="1"/>
            <a:r>
              <a:rPr lang="en-US" dirty="0"/>
              <a:t>Terms like: all, any, none, always, never</a:t>
            </a:r>
          </a:p>
          <a:p>
            <a:pPr lvl="1"/>
            <a:r>
              <a:rPr lang="en-US" dirty="0"/>
              <a:t>Difficult to prove, easy to show false</a:t>
            </a:r>
          </a:p>
          <a:p>
            <a:r>
              <a:rPr lang="en-US" dirty="0"/>
              <a:t>Read paper aloud to proof</a:t>
            </a:r>
          </a:p>
          <a:p>
            <a:r>
              <a:rPr lang="en-US" dirty="0"/>
              <a:t>Avoid blogs, encyclopedias, and text book. These are generally not primary and high quality sources.</a:t>
            </a:r>
          </a:p>
          <a:p>
            <a:r>
              <a:rPr lang="en-US" dirty="0">
                <a:hlinkClick r:id="rId3"/>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02B088C6-8174-814F-8603-3DC2918D4F3C}"/>
              </a:ext>
            </a:extLst>
          </p:cNvPr>
          <p:cNvPicPr>
            <a:picLocks noChangeAspect="1"/>
          </p:cNvPicPr>
          <p:nvPr/>
        </p:nvPicPr>
        <p:blipFill>
          <a:blip r:embed="rId4"/>
          <a:stretch>
            <a:fillRect/>
          </a:stretch>
        </p:blipFill>
        <p:spPr>
          <a:xfrm>
            <a:off x="3861335" y="515954"/>
            <a:ext cx="5282665" cy="4313187"/>
          </a:xfrm>
          <a:prstGeom prst="rect">
            <a:avLst/>
          </a:prstGeom>
        </p:spPr>
      </p:pic>
    </p:spTree>
    <p:extLst>
      <p:ext uri="{BB962C8B-B14F-4D97-AF65-F5344CB8AC3E}">
        <p14:creationId xmlns:p14="http://schemas.microsoft.com/office/powerpoint/2010/main" val="2164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Growth of the </a:t>
            </a:r>
            <a:r>
              <a:rPr lang="en-US" dirty="0" err="1"/>
              <a:t>iot</a:t>
            </a:r>
            <a:endParaRPr lang="en-US"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2022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a:ea typeface="+mn-ea"/>
                <a:cs typeface="+mn-cs"/>
              </a:rPr>
              <a:t>Arnav Mishra</a:t>
            </a:r>
          </a:p>
        </p:txBody>
      </p:sp>
      <p:sp>
        <p:nvSpPr>
          <p:cNvPr id="12" name="TextBox 11">
            <a:extLst>
              <a:ext uri="{FF2B5EF4-FFF2-40B4-BE49-F238E27FC236}">
                <a16:creationId xmlns:a16="http://schemas.microsoft.com/office/drawing/2014/main" id="{1E4EF9A9-BD31-CE5C-5FA8-163887AC8B03}"/>
              </a:ext>
            </a:extLst>
          </p:cNvPr>
          <p:cNvSpPr txBox="1"/>
          <p:nvPr/>
        </p:nvSpPr>
        <p:spPr>
          <a:xfrm>
            <a:off x="5471160" y="1966797"/>
            <a:ext cx="3151472" cy="535531"/>
          </a:xfrm>
          <a:prstGeom prst="rect">
            <a:avLst/>
          </a:prstGeom>
          <a:noFill/>
        </p:spPr>
        <p:txBody>
          <a:bodyPr wrap="square" rtlCol="0">
            <a:spAutoFit/>
          </a:bodyPr>
          <a:lstStyle/>
          <a:p>
            <a:pPr>
              <a:lnSpc>
                <a:spcPct val="90000"/>
              </a:lnSpc>
            </a:pPr>
            <a:r>
              <a:rPr lang="en-US" sz="1600" dirty="0"/>
              <a:t>Graph of IoT connected devices worldwide from 2019-2030 [5]</a:t>
            </a:r>
          </a:p>
        </p:txBody>
      </p:sp>
      <p:pic>
        <p:nvPicPr>
          <p:cNvPr id="4" name="Picture 3">
            <a:extLst>
              <a:ext uri="{FF2B5EF4-FFF2-40B4-BE49-F238E27FC236}">
                <a16:creationId xmlns:a16="http://schemas.microsoft.com/office/drawing/2014/main" id="{713CC0F7-C4DD-66C6-529E-C47F2BC34192}"/>
              </a:ext>
            </a:extLst>
          </p:cNvPr>
          <p:cNvPicPr>
            <a:picLocks noChangeAspect="1"/>
          </p:cNvPicPr>
          <p:nvPr/>
        </p:nvPicPr>
        <p:blipFill>
          <a:blip r:embed="rId3"/>
          <a:stretch>
            <a:fillRect/>
          </a:stretch>
        </p:blipFill>
        <p:spPr>
          <a:xfrm>
            <a:off x="0" y="1163807"/>
            <a:ext cx="5318056" cy="3752141"/>
          </a:xfrm>
          <a:prstGeom prst="rect">
            <a:avLst/>
          </a:prstGeom>
        </p:spPr>
      </p:pic>
    </p:spTree>
    <p:extLst>
      <p:ext uri="{BB962C8B-B14F-4D97-AF65-F5344CB8AC3E}">
        <p14:creationId xmlns:p14="http://schemas.microsoft.com/office/powerpoint/2010/main" val="285380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DB32-AF95-21BF-6D58-F07B109CD319}"/>
              </a:ext>
            </a:extLst>
          </p:cNvPr>
          <p:cNvSpPr>
            <a:spLocks noGrp="1"/>
          </p:cNvSpPr>
          <p:nvPr>
            <p:ph type="title"/>
          </p:nvPr>
        </p:nvSpPr>
        <p:spPr/>
        <p:txBody>
          <a:bodyPr/>
          <a:lstStyle/>
          <a:p>
            <a:r>
              <a:rPr lang="en-US" dirty="0"/>
              <a:t>Is it worth it?</a:t>
            </a:r>
          </a:p>
        </p:txBody>
      </p:sp>
      <p:sp>
        <p:nvSpPr>
          <p:cNvPr id="3" name="Content Placeholder 2">
            <a:extLst>
              <a:ext uri="{FF2B5EF4-FFF2-40B4-BE49-F238E27FC236}">
                <a16:creationId xmlns:a16="http://schemas.microsoft.com/office/drawing/2014/main" id="{4AF0F7AB-215F-F9B3-3836-144B03DCBC1D}"/>
              </a:ext>
            </a:extLst>
          </p:cNvPr>
          <p:cNvSpPr>
            <a:spLocks noGrp="1"/>
          </p:cNvSpPr>
          <p:nvPr>
            <p:ph sz="half" idx="1"/>
          </p:nvPr>
        </p:nvSpPr>
        <p:spPr/>
        <p:txBody>
          <a:bodyPr>
            <a:normAutofit lnSpcReduction="10000"/>
          </a:bodyPr>
          <a:lstStyle/>
          <a:p>
            <a:r>
              <a:rPr lang="en-US" dirty="0"/>
              <a:t>As you connect more and more devices to the Internet, more and more data is gathered</a:t>
            </a:r>
          </a:p>
          <a:p>
            <a:r>
              <a:rPr lang="en-US" dirty="0"/>
              <a:t>Companies can monitor how and when you use devices, leading to decreased privacy</a:t>
            </a:r>
          </a:p>
          <a:p>
            <a:r>
              <a:rPr lang="en-US" dirty="0"/>
              <a:t>Devices can be hacked –  information can be stolen and devices can be manipulated [2]</a:t>
            </a:r>
          </a:p>
        </p:txBody>
      </p:sp>
      <p:sp>
        <p:nvSpPr>
          <p:cNvPr id="4" name="Content Placeholder 3">
            <a:extLst>
              <a:ext uri="{FF2B5EF4-FFF2-40B4-BE49-F238E27FC236}">
                <a16:creationId xmlns:a16="http://schemas.microsoft.com/office/drawing/2014/main" id="{58F6080C-CA41-D7B7-9082-ACC1884C16D9}"/>
              </a:ext>
            </a:extLst>
          </p:cNvPr>
          <p:cNvSpPr>
            <a:spLocks noGrp="1"/>
          </p:cNvSpPr>
          <p:nvPr>
            <p:ph sz="half" idx="2"/>
          </p:nvPr>
        </p:nvSpPr>
        <p:spPr/>
        <p:txBody>
          <a:bodyPr>
            <a:normAutofit lnSpcReduction="10000"/>
          </a:bodyPr>
          <a:lstStyle/>
          <a:p>
            <a:r>
              <a:rPr lang="en-US" dirty="0"/>
              <a:t>Avoiding smart home products is difficult, so minimize the risk</a:t>
            </a:r>
          </a:p>
          <a:p>
            <a:r>
              <a:rPr lang="en-US" dirty="0"/>
              <a:t>Update devices, use camera covers, and mute microphones when not in use</a:t>
            </a:r>
          </a:p>
          <a:p>
            <a:r>
              <a:rPr lang="en-US" dirty="0"/>
              <a:t>Protect sensitive information and make sure devices are only collecting necessary data</a:t>
            </a:r>
          </a:p>
          <a:p>
            <a:r>
              <a:rPr lang="en-US" dirty="0"/>
              <a:t>Secure your network communications: use encryption, firewalls, use strong passwords, rename routers and networks [6].</a:t>
            </a:r>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7258327C-CB49-8B81-1804-54AD613BD7C8}"/>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7327865E-7C2D-B268-35FB-468AE2E28135}"/>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287541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Vit </a:t>
            </a:r>
            <a:r>
              <a:rPr lang="en-US" dirty="0" err="1"/>
              <a:t>Sembera</a:t>
            </a:r>
            <a:r>
              <a:rPr lang="en-US" dirty="0"/>
              <a:t> and Jakub </a:t>
            </a:r>
            <a:r>
              <a:rPr lang="en-US" dirty="0" err="1"/>
              <a:t>Urbanec</a:t>
            </a:r>
            <a:r>
              <a:rPr lang="en-US" dirty="0"/>
              <a:t>, IoT Security Issues, Threats, and Defenses (Trend Micro, 7/22/2021) </a:t>
            </a:r>
            <a:r>
              <a:rPr lang="en-US" dirty="0">
                <a:hlinkClick r:id="rId2"/>
              </a:rPr>
              <a:t>https://www.trendmicro.com/vinfo/us/security/news/internet-of-things/iot-security-101-threats-issues-and-defenses</a:t>
            </a:r>
            <a:r>
              <a:rPr lang="en-US" dirty="0"/>
              <a:t> (9/10/2022)</a:t>
            </a:r>
          </a:p>
          <a:p>
            <a:pPr marL="0" indent="0">
              <a:buNone/>
            </a:pPr>
            <a:r>
              <a:rPr lang="en-US" dirty="0"/>
              <a:t>[2] Malcolm Higgins, Smart home privacy concerns: how can you protect yourself? (</a:t>
            </a:r>
            <a:r>
              <a:rPr lang="en-US" dirty="0" err="1"/>
              <a:t>NordVPN</a:t>
            </a:r>
            <a:r>
              <a:rPr lang="en-US" dirty="0"/>
              <a:t>, 4/4/2022) </a:t>
            </a:r>
            <a:r>
              <a:rPr lang="en-US" dirty="0">
                <a:hlinkClick r:id="rId3"/>
              </a:rPr>
              <a:t>https://nordvpn.com/blog/smart-home-privacy-concerns/</a:t>
            </a:r>
            <a:r>
              <a:rPr lang="en-US" dirty="0"/>
              <a:t> (9/10/2022)</a:t>
            </a:r>
          </a:p>
          <a:p>
            <a:pPr marL="0" indent="0">
              <a:buNone/>
            </a:pPr>
            <a:r>
              <a:rPr lang="en-US" dirty="0"/>
              <a:t>[3] Nicky Woolf, DDoS attack that disrupted internet was largest of its kind in history (The Guardian, 10/26/2022) </a:t>
            </a:r>
            <a:r>
              <a:rPr lang="en-US" dirty="0">
                <a:hlinkClick r:id="rId4"/>
              </a:rPr>
              <a:t>https://www.theguardian.com/technology/2016/oct/26/ddos-attack-dyn-mirai-botnet</a:t>
            </a:r>
            <a:r>
              <a:rPr lang="en-US" dirty="0"/>
              <a:t> (9/10/2022)</a:t>
            </a:r>
          </a:p>
          <a:p>
            <a:pPr marL="0" indent="0">
              <a:buNone/>
            </a:pPr>
            <a:r>
              <a:rPr lang="en-US" dirty="0"/>
              <a:t>[4] US Congress, IoT Cybersecurity </a:t>
            </a:r>
            <a:r>
              <a:rPr lang="en-US" dirty="0" err="1"/>
              <a:t>Imporvement</a:t>
            </a:r>
            <a:r>
              <a:rPr lang="en-US" dirty="0"/>
              <a:t> Act of 2020 (Congress, 12/4/2020) </a:t>
            </a:r>
            <a:r>
              <a:rPr lang="en-US" dirty="0">
                <a:hlinkClick r:id="rId5"/>
              </a:rPr>
              <a:t>https://www.congress.gov/bill/116th-congress/house-bill/1668</a:t>
            </a:r>
            <a:r>
              <a:rPr lang="en-US" dirty="0"/>
              <a:t> (9/10/2022)</a:t>
            </a:r>
          </a:p>
          <a:p>
            <a:pPr marL="0" indent="0">
              <a:buNone/>
            </a:pPr>
            <a:r>
              <a:rPr lang="en-US" dirty="0"/>
              <a:t>[5] </a:t>
            </a:r>
            <a:r>
              <a:rPr lang="en-US" dirty="0">
                <a:hlinkClick r:id="rId6"/>
              </a:rPr>
              <a:t>https://www.researchgate.net/figure/Number-of-Internet-of-Things-IoT-connected-devices-worldwide-from-2019-to-2030-in_fig1_351885272</a:t>
            </a:r>
            <a:r>
              <a:rPr lang="en-US" dirty="0"/>
              <a:t>  </a:t>
            </a:r>
          </a:p>
          <a:p>
            <a:pPr marL="0" indent="0">
              <a:buNone/>
            </a:pPr>
            <a:r>
              <a:rPr lang="en-US" dirty="0"/>
              <a:t>[6] Anna </a:t>
            </a:r>
            <a:r>
              <a:rPr lang="en-US" dirty="0" err="1"/>
              <a:t>Katenko</a:t>
            </a:r>
            <a:r>
              <a:rPr lang="en-US" dirty="0"/>
              <a:t> and Elena </a:t>
            </a:r>
            <a:r>
              <a:rPr lang="en-US" dirty="0" err="1"/>
              <a:t>Semeniak</a:t>
            </a:r>
            <a:r>
              <a:rPr lang="en-US" dirty="0"/>
              <a:t>, IoT Security: Challenges and Best Practices (</a:t>
            </a:r>
            <a:r>
              <a:rPr lang="en-US" dirty="0" err="1"/>
              <a:t>Apriorit</a:t>
            </a:r>
            <a:r>
              <a:rPr lang="en-US" dirty="0"/>
              <a:t>, 2/17/2022) </a:t>
            </a:r>
            <a:r>
              <a:rPr lang="en-US" dirty="0">
                <a:hlinkClick r:id="rId7"/>
              </a:rPr>
              <a:t>https://www.apriorit.com/dev-blog/513-iot-security</a:t>
            </a:r>
            <a:r>
              <a:rPr lang="en-US" dirty="0"/>
              <a:t> (9/12/2022)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Arnav Mishra</a:t>
            </a:r>
            <a:endParaRPr lang="en-US" sz="1400" dirty="0">
              <a:solidFill>
                <a:schemeClr val="tx1"/>
              </a:solidFill>
              <a:latin typeface="+mj-lt"/>
            </a:endParaRPr>
          </a:p>
        </p:txBody>
      </p:sp>
    </p:spTree>
    <p:extLst>
      <p:ext uri="{BB962C8B-B14F-4D97-AF65-F5344CB8AC3E}">
        <p14:creationId xmlns:p14="http://schemas.microsoft.com/office/powerpoint/2010/main" val="72911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and our Privacy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Aidan </a:t>
            </a:r>
            <a:r>
              <a:rPr lang="en-US" dirty="0" err="1"/>
              <a:t>Bryar</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220323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592-2EC6-9FBA-28B6-6F56BF5E26E4}"/>
              </a:ext>
            </a:extLst>
          </p:cNvPr>
          <p:cNvSpPr>
            <a:spLocks noGrp="1"/>
          </p:cNvSpPr>
          <p:nvPr>
            <p:ph type="title"/>
          </p:nvPr>
        </p:nvSpPr>
        <p:spPr/>
        <p:txBody>
          <a:bodyPr/>
          <a:lstStyle/>
          <a:p>
            <a:r>
              <a:rPr lang="en-US" dirty="0"/>
              <a:t>Who Collects our Data and How?</a:t>
            </a:r>
          </a:p>
        </p:txBody>
      </p:sp>
      <p:sp>
        <p:nvSpPr>
          <p:cNvPr id="3" name="Content Placeholder 2">
            <a:extLst>
              <a:ext uri="{FF2B5EF4-FFF2-40B4-BE49-F238E27FC236}">
                <a16:creationId xmlns:a16="http://schemas.microsoft.com/office/drawing/2014/main" id="{3787A020-3CE7-4981-72E5-D4F0EB1689A5}"/>
              </a:ext>
            </a:extLst>
          </p:cNvPr>
          <p:cNvSpPr>
            <a:spLocks noGrp="1"/>
          </p:cNvSpPr>
          <p:nvPr>
            <p:ph idx="1"/>
          </p:nvPr>
        </p:nvSpPr>
        <p:spPr/>
        <p:txBody>
          <a:bodyPr/>
          <a:lstStyle/>
          <a:p>
            <a:r>
              <a:rPr lang="en-US" dirty="0"/>
              <a:t>Government Agencies</a:t>
            </a:r>
          </a:p>
          <a:p>
            <a:pPr lvl="1"/>
            <a:r>
              <a:rPr lang="en-US" dirty="0"/>
              <a:t>NSA</a:t>
            </a:r>
          </a:p>
          <a:p>
            <a:pPr lvl="1"/>
            <a:r>
              <a:rPr lang="en-US" dirty="0"/>
              <a:t>CIA</a:t>
            </a:r>
          </a:p>
          <a:p>
            <a:r>
              <a:rPr lang="en-US" dirty="0"/>
              <a:t>Datamining</a:t>
            </a:r>
          </a:p>
          <a:p>
            <a:pPr lvl="1"/>
            <a:r>
              <a:rPr lang="en-US" dirty="0"/>
              <a:t>Google</a:t>
            </a:r>
          </a:p>
          <a:p>
            <a:pPr lvl="1"/>
            <a:r>
              <a:rPr lang="en-US" dirty="0"/>
              <a:t>Apps</a:t>
            </a:r>
          </a:p>
          <a:p>
            <a:pPr lvl="1"/>
            <a:r>
              <a:rPr lang="en-US" dirty="0"/>
              <a:t>Amazon</a:t>
            </a:r>
          </a:p>
        </p:txBody>
      </p:sp>
      <p:pic>
        <p:nvPicPr>
          <p:cNvPr id="4" name="Content Placeholder 4" descr="Diagram&#10;&#10;Description automatically generated">
            <a:extLst>
              <a:ext uri="{FF2B5EF4-FFF2-40B4-BE49-F238E27FC236}">
                <a16:creationId xmlns:a16="http://schemas.microsoft.com/office/drawing/2014/main" id="{7B799FA8-7DB4-E97A-AF93-77646B9BD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828" y="1046236"/>
            <a:ext cx="2636044" cy="1239764"/>
          </a:xfrm>
          <a:prstGeom prst="rect">
            <a:avLst/>
          </a:prstGeom>
        </p:spPr>
      </p:pic>
      <p:pic>
        <p:nvPicPr>
          <p:cNvPr id="6" name="Picture 5" descr="Diagram&#10;&#10;Description automatically generated">
            <a:extLst>
              <a:ext uri="{FF2B5EF4-FFF2-40B4-BE49-F238E27FC236}">
                <a16:creationId xmlns:a16="http://schemas.microsoft.com/office/drawing/2014/main" id="{BEBFF56F-130F-68A7-0151-EE11DB16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444" y="2362200"/>
            <a:ext cx="2636044" cy="2371725"/>
          </a:xfrm>
          <a:prstGeom prst="rect">
            <a:avLst/>
          </a:prstGeom>
        </p:spPr>
      </p:pic>
      <p:pic>
        <p:nvPicPr>
          <p:cNvPr id="8" name="Picture 7" descr="Chart, bubble chart&#10;&#10;Description automatically generated">
            <a:extLst>
              <a:ext uri="{FF2B5EF4-FFF2-40B4-BE49-F238E27FC236}">
                <a16:creationId xmlns:a16="http://schemas.microsoft.com/office/drawing/2014/main" id="{B7306B61-6C76-BE37-3C78-36F9E9BE3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7997" y="2333625"/>
            <a:ext cx="1828800" cy="2071688"/>
          </a:xfrm>
          <a:prstGeom prst="rect">
            <a:avLst/>
          </a:prstGeom>
        </p:spPr>
      </p:pic>
      <p:sp>
        <p:nvSpPr>
          <p:cNvPr id="9" name="TextBox 8">
            <a:extLst>
              <a:ext uri="{FF2B5EF4-FFF2-40B4-BE49-F238E27FC236}">
                <a16:creationId xmlns:a16="http://schemas.microsoft.com/office/drawing/2014/main" id="{69D20ED5-80F0-2BFB-88E7-E8C54A6FE306}"/>
              </a:ext>
            </a:extLst>
          </p:cNvPr>
          <p:cNvSpPr txBox="1"/>
          <p:nvPr/>
        </p:nvSpPr>
        <p:spPr>
          <a:xfrm>
            <a:off x="6819900" y="619125"/>
            <a:ext cx="1714500" cy="383182"/>
          </a:xfrm>
          <a:prstGeom prst="rect">
            <a:avLst/>
          </a:prstGeom>
          <a:noFill/>
        </p:spPr>
        <p:txBody>
          <a:bodyPr wrap="square" rtlCol="0">
            <a:spAutoFit/>
          </a:bodyPr>
          <a:lstStyle/>
          <a:p>
            <a:pPr>
              <a:lnSpc>
                <a:spcPct val="90000"/>
              </a:lnSpc>
            </a:pPr>
            <a:r>
              <a:rPr lang="en-US" sz="2100" dirty="0"/>
              <a:t>Aidan Bryar</a:t>
            </a:r>
          </a:p>
        </p:txBody>
      </p:sp>
      <p:sp>
        <p:nvSpPr>
          <p:cNvPr id="5" name="Footer Placeholder 4">
            <a:extLst>
              <a:ext uri="{FF2B5EF4-FFF2-40B4-BE49-F238E27FC236}">
                <a16:creationId xmlns:a16="http://schemas.microsoft.com/office/drawing/2014/main" id="{C3164A2C-251E-7D44-A466-012759799B82}"/>
              </a:ext>
            </a:extLst>
          </p:cNvPr>
          <p:cNvSpPr>
            <a:spLocks noGrp="1"/>
          </p:cNvSpPr>
          <p:nvPr>
            <p:ph type="ftr" sz="quarter" idx="11"/>
          </p:nvPr>
        </p:nvSpPr>
        <p:spPr/>
        <p:txBody>
          <a:bodyPr/>
          <a:lstStyle/>
          <a:p>
            <a:r>
              <a:rPr lang="sk-SK"/>
              <a:t>© 2022 Keith A. Pray</a:t>
            </a:r>
            <a:endParaRPr lang="en-US"/>
          </a:p>
        </p:txBody>
      </p:sp>
      <p:sp>
        <p:nvSpPr>
          <p:cNvPr id="7" name="Slide Number Placeholder 6">
            <a:extLst>
              <a:ext uri="{FF2B5EF4-FFF2-40B4-BE49-F238E27FC236}">
                <a16:creationId xmlns:a16="http://schemas.microsoft.com/office/drawing/2014/main" id="{03A674EB-5EAA-4448-AA93-D8C56A608989}"/>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422002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E723-C8AF-4300-CEA1-5FA85714CFC3}"/>
              </a:ext>
            </a:extLst>
          </p:cNvPr>
          <p:cNvSpPr>
            <a:spLocks noGrp="1"/>
          </p:cNvSpPr>
          <p:nvPr>
            <p:ph type="title"/>
          </p:nvPr>
        </p:nvSpPr>
        <p:spPr/>
        <p:txBody>
          <a:bodyPr/>
          <a:lstStyle/>
          <a:p>
            <a:r>
              <a:rPr lang="en-US" dirty="0"/>
              <a:t>How does Ai Affect our Privacy?</a:t>
            </a:r>
          </a:p>
        </p:txBody>
      </p:sp>
      <p:sp>
        <p:nvSpPr>
          <p:cNvPr id="3" name="Content Placeholder 2">
            <a:extLst>
              <a:ext uri="{FF2B5EF4-FFF2-40B4-BE49-F238E27FC236}">
                <a16:creationId xmlns:a16="http://schemas.microsoft.com/office/drawing/2014/main" id="{A4E3A4C3-B788-8642-629C-B967AF7B7CE8}"/>
              </a:ext>
            </a:extLst>
          </p:cNvPr>
          <p:cNvSpPr>
            <a:spLocks noGrp="1"/>
          </p:cNvSpPr>
          <p:nvPr>
            <p:ph idx="1"/>
          </p:nvPr>
        </p:nvSpPr>
        <p:spPr/>
        <p:txBody>
          <a:bodyPr>
            <a:normAutofit lnSpcReduction="10000"/>
          </a:bodyPr>
          <a:lstStyle/>
          <a:p>
            <a:r>
              <a:rPr lang="en-US" dirty="0"/>
              <a:t>Information Database</a:t>
            </a:r>
          </a:p>
          <a:p>
            <a:pPr lvl="1"/>
            <a:r>
              <a:rPr lang="en-US" dirty="0"/>
              <a:t>Google </a:t>
            </a:r>
          </a:p>
          <a:p>
            <a:pPr lvl="1"/>
            <a:r>
              <a:rPr lang="en-US" dirty="0"/>
              <a:t>Criminals</a:t>
            </a:r>
          </a:p>
          <a:p>
            <a:pPr lvl="1"/>
            <a:r>
              <a:rPr lang="en-US" dirty="0"/>
              <a:t>Persistent Surveillance</a:t>
            </a:r>
          </a:p>
          <a:p>
            <a:r>
              <a:rPr lang="en-US" dirty="0"/>
              <a:t>Data Security</a:t>
            </a:r>
          </a:p>
          <a:p>
            <a:pPr lvl="1"/>
            <a:r>
              <a:rPr lang="en-US" dirty="0"/>
              <a:t>Encryption</a:t>
            </a:r>
          </a:p>
          <a:p>
            <a:pPr lvl="1"/>
            <a:r>
              <a:rPr lang="en-US" dirty="0"/>
              <a:t>Hackers</a:t>
            </a:r>
          </a:p>
          <a:p>
            <a:pPr lvl="1"/>
            <a:r>
              <a:rPr lang="en-US" dirty="0"/>
              <a:t>AI security</a:t>
            </a:r>
          </a:p>
          <a:p>
            <a:r>
              <a:rPr lang="en-US" dirty="0"/>
              <a:t>Information Collected vs Used</a:t>
            </a:r>
          </a:p>
          <a:p>
            <a:pPr lvl="1"/>
            <a:r>
              <a:rPr lang="en-US" dirty="0"/>
              <a:t>How much is too much?</a:t>
            </a:r>
          </a:p>
        </p:txBody>
      </p:sp>
      <p:pic>
        <p:nvPicPr>
          <p:cNvPr id="5" name="Picture 4" descr="Graphical user interface&#10;&#10;Description automatically generated">
            <a:extLst>
              <a:ext uri="{FF2B5EF4-FFF2-40B4-BE49-F238E27FC236}">
                <a16:creationId xmlns:a16="http://schemas.microsoft.com/office/drawing/2014/main" id="{5CC12575-8E7E-5BBC-5B36-7DA6A87E9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180" y="1002030"/>
            <a:ext cx="3566160" cy="1783080"/>
          </a:xfrm>
          <a:prstGeom prst="rect">
            <a:avLst/>
          </a:prstGeom>
        </p:spPr>
      </p:pic>
      <p:pic>
        <p:nvPicPr>
          <p:cNvPr id="7" name="Picture 6" descr="Timeline&#10;&#10;Description automatically generated">
            <a:extLst>
              <a:ext uri="{FF2B5EF4-FFF2-40B4-BE49-F238E27FC236}">
                <a16:creationId xmlns:a16="http://schemas.microsoft.com/office/drawing/2014/main" id="{6C54B3F6-B725-5D60-8120-28F94F2DC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229" y="2899791"/>
            <a:ext cx="3127121" cy="2243709"/>
          </a:xfrm>
          <a:prstGeom prst="rect">
            <a:avLst/>
          </a:prstGeom>
        </p:spPr>
      </p:pic>
      <p:sp>
        <p:nvSpPr>
          <p:cNvPr id="8" name="TextBox 7">
            <a:extLst>
              <a:ext uri="{FF2B5EF4-FFF2-40B4-BE49-F238E27FC236}">
                <a16:creationId xmlns:a16="http://schemas.microsoft.com/office/drawing/2014/main" id="{16EAA88A-ABD1-9D7F-60F6-64A5C201B4EB}"/>
              </a:ext>
            </a:extLst>
          </p:cNvPr>
          <p:cNvSpPr txBox="1"/>
          <p:nvPr/>
        </p:nvSpPr>
        <p:spPr>
          <a:xfrm>
            <a:off x="6772275" y="657225"/>
            <a:ext cx="1828800" cy="383182"/>
          </a:xfrm>
          <a:prstGeom prst="rect">
            <a:avLst/>
          </a:prstGeom>
          <a:noFill/>
        </p:spPr>
        <p:txBody>
          <a:bodyPr wrap="square" rtlCol="0">
            <a:spAutoFit/>
          </a:bodyPr>
          <a:lstStyle/>
          <a:p>
            <a:pPr>
              <a:lnSpc>
                <a:spcPct val="90000"/>
              </a:lnSpc>
            </a:pPr>
            <a:r>
              <a:rPr lang="en-US" sz="2100" dirty="0"/>
              <a:t>Aidan Bryar</a:t>
            </a:r>
          </a:p>
        </p:txBody>
      </p:sp>
      <p:sp>
        <p:nvSpPr>
          <p:cNvPr id="4" name="Footer Placeholder 3">
            <a:extLst>
              <a:ext uri="{FF2B5EF4-FFF2-40B4-BE49-F238E27FC236}">
                <a16:creationId xmlns:a16="http://schemas.microsoft.com/office/drawing/2014/main" id="{BAC9BFD9-1CC3-1C44-8698-69050B5778E7}"/>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4015AE3A-253E-9242-96E8-B0F085AF32B6}"/>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163386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0E19-779F-825F-69D8-B80BE29FCD33}"/>
              </a:ext>
            </a:extLst>
          </p:cNvPr>
          <p:cNvSpPr>
            <a:spLocks noGrp="1"/>
          </p:cNvSpPr>
          <p:nvPr>
            <p:ph type="title"/>
          </p:nvPr>
        </p:nvSpPr>
        <p:spPr/>
        <p:txBody>
          <a:bodyPr/>
          <a:lstStyle/>
          <a:p>
            <a:r>
              <a:rPr lang="en-US" dirty="0"/>
              <a:t>What Data is Being Collected?</a:t>
            </a:r>
          </a:p>
        </p:txBody>
      </p:sp>
      <p:sp>
        <p:nvSpPr>
          <p:cNvPr id="3" name="Content Placeholder 2">
            <a:extLst>
              <a:ext uri="{FF2B5EF4-FFF2-40B4-BE49-F238E27FC236}">
                <a16:creationId xmlns:a16="http://schemas.microsoft.com/office/drawing/2014/main" id="{42C8B48C-6340-A070-E49C-9FF0B3FF965F}"/>
              </a:ext>
            </a:extLst>
          </p:cNvPr>
          <p:cNvSpPr>
            <a:spLocks noGrp="1"/>
          </p:cNvSpPr>
          <p:nvPr>
            <p:ph idx="1"/>
          </p:nvPr>
        </p:nvSpPr>
        <p:spPr/>
        <p:txBody>
          <a:bodyPr/>
          <a:lstStyle/>
          <a:p>
            <a:pPr lvl="1"/>
            <a:r>
              <a:rPr lang="en-US" dirty="0"/>
              <a:t>Personal Information</a:t>
            </a:r>
          </a:p>
          <a:p>
            <a:pPr lvl="2"/>
            <a:r>
              <a:rPr lang="en-US" dirty="0"/>
              <a:t>Name</a:t>
            </a:r>
          </a:p>
          <a:p>
            <a:pPr lvl="2"/>
            <a:r>
              <a:rPr lang="en-US" dirty="0"/>
              <a:t>Number</a:t>
            </a:r>
          </a:p>
          <a:p>
            <a:pPr lvl="2"/>
            <a:r>
              <a:rPr lang="en-US" dirty="0"/>
              <a:t>Address</a:t>
            </a:r>
          </a:p>
          <a:p>
            <a:pPr lvl="2"/>
            <a:r>
              <a:rPr lang="en-US" dirty="0"/>
              <a:t>Card Numbers</a:t>
            </a:r>
          </a:p>
          <a:p>
            <a:pPr lvl="1"/>
            <a:r>
              <a:rPr lang="en-US" dirty="0"/>
              <a:t>Personal Interests</a:t>
            </a:r>
          </a:p>
          <a:p>
            <a:pPr lvl="2"/>
            <a:r>
              <a:rPr lang="en-US" dirty="0"/>
              <a:t>Shopping</a:t>
            </a:r>
          </a:p>
          <a:p>
            <a:pPr lvl="2"/>
            <a:r>
              <a:rPr lang="en-US" dirty="0"/>
              <a:t>Videos</a:t>
            </a:r>
          </a:p>
          <a:p>
            <a:pPr lvl="2"/>
            <a:r>
              <a:rPr lang="en-US" dirty="0"/>
              <a:t>Speech Patterns</a:t>
            </a:r>
          </a:p>
          <a:p>
            <a:pPr lvl="2"/>
            <a:r>
              <a:rPr lang="en-US" dirty="0"/>
              <a:t>Exercise</a:t>
            </a:r>
          </a:p>
          <a:p>
            <a:pPr marL="685800" lvl="2" indent="0">
              <a:buNone/>
            </a:pPr>
            <a:endParaRPr lang="en-US" dirty="0"/>
          </a:p>
        </p:txBody>
      </p:sp>
      <p:pic>
        <p:nvPicPr>
          <p:cNvPr id="7" name="Picture 6" descr="Diagram&#10;&#10;Description automatically generated with low confidence">
            <a:extLst>
              <a:ext uri="{FF2B5EF4-FFF2-40B4-BE49-F238E27FC236}">
                <a16:creationId xmlns:a16="http://schemas.microsoft.com/office/drawing/2014/main" id="{9461CE8C-C2C9-3F33-B633-C1BAE2B27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51" y="1112272"/>
            <a:ext cx="3019425" cy="3833357"/>
          </a:xfrm>
          <a:prstGeom prst="rect">
            <a:avLst/>
          </a:prstGeom>
        </p:spPr>
      </p:pic>
      <p:sp>
        <p:nvSpPr>
          <p:cNvPr id="8" name="TextBox 7">
            <a:extLst>
              <a:ext uri="{FF2B5EF4-FFF2-40B4-BE49-F238E27FC236}">
                <a16:creationId xmlns:a16="http://schemas.microsoft.com/office/drawing/2014/main" id="{AAB23A48-7CF0-9C26-BEDE-7F9AF0B8D923}"/>
              </a:ext>
            </a:extLst>
          </p:cNvPr>
          <p:cNvSpPr txBox="1"/>
          <p:nvPr/>
        </p:nvSpPr>
        <p:spPr>
          <a:xfrm>
            <a:off x="6496050" y="714375"/>
            <a:ext cx="1962150" cy="383182"/>
          </a:xfrm>
          <a:prstGeom prst="rect">
            <a:avLst/>
          </a:prstGeom>
          <a:noFill/>
        </p:spPr>
        <p:txBody>
          <a:bodyPr wrap="square" rtlCol="0">
            <a:spAutoFit/>
          </a:bodyPr>
          <a:lstStyle/>
          <a:p>
            <a:pPr>
              <a:lnSpc>
                <a:spcPct val="90000"/>
              </a:lnSpc>
            </a:pPr>
            <a:r>
              <a:rPr lang="en-US" sz="2100" dirty="0"/>
              <a:t>Aidan Bryar</a:t>
            </a:r>
          </a:p>
        </p:txBody>
      </p:sp>
      <p:sp>
        <p:nvSpPr>
          <p:cNvPr id="4" name="Footer Placeholder 3">
            <a:extLst>
              <a:ext uri="{FF2B5EF4-FFF2-40B4-BE49-F238E27FC236}">
                <a16:creationId xmlns:a16="http://schemas.microsoft.com/office/drawing/2014/main" id="{14E3D4B2-2825-C64C-AC71-A0D506C42B04}"/>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BF7FB7D7-2B6D-B243-B890-4787DE4D793C}"/>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3935606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81A5-2B7A-9D18-E40F-5228CD597ADC}"/>
              </a:ext>
            </a:extLst>
          </p:cNvPr>
          <p:cNvSpPr>
            <a:spLocks noGrp="1"/>
          </p:cNvSpPr>
          <p:nvPr>
            <p:ph type="title"/>
          </p:nvPr>
        </p:nvSpPr>
        <p:spPr/>
        <p:txBody>
          <a:bodyPr/>
          <a:lstStyle/>
          <a:p>
            <a:r>
              <a:rPr lang="en-US" dirty="0"/>
              <a:t>How to Protect Yourself</a:t>
            </a:r>
          </a:p>
        </p:txBody>
      </p:sp>
      <p:pic>
        <p:nvPicPr>
          <p:cNvPr id="5" name="Content Placeholder 4" descr="Diagram, timeline&#10;&#10;Description automatically generated">
            <a:extLst>
              <a:ext uri="{FF2B5EF4-FFF2-40B4-BE49-F238E27FC236}">
                <a16:creationId xmlns:a16="http://schemas.microsoft.com/office/drawing/2014/main" id="{59137259-E543-03D0-3E4E-7989449C3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73491" y="1179248"/>
            <a:ext cx="3695609" cy="3773752"/>
          </a:xfrm>
        </p:spPr>
      </p:pic>
      <p:sp>
        <p:nvSpPr>
          <p:cNvPr id="7" name="TextBox 6">
            <a:extLst>
              <a:ext uri="{FF2B5EF4-FFF2-40B4-BE49-F238E27FC236}">
                <a16:creationId xmlns:a16="http://schemas.microsoft.com/office/drawing/2014/main" id="{22348255-3542-5889-D36C-4D2F01382734}"/>
              </a:ext>
            </a:extLst>
          </p:cNvPr>
          <p:cNvSpPr txBox="1"/>
          <p:nvPr/>
        </p:nvSpPr>
        <p:spPr>
          <a:xfrm>
            <a:off x="1104900" y="1447800"/>
            <a:ext cx="5143500" cy="2262158"/>
          </a:xfrm>
          <a:prstGeom prst="rect">
            <a:avLst/>
          </a:prstGeom>
          <a:noFill/>
        </p:spPr>
        <p:txBody>
          <a:bodyPr wrap="square" rtlCol="0">
            <a:spAutoFit/>
          </a:bodyPr>
          <a:lstStyle/>
          <a:p>
            <a:pPr marL="214313" indent="-214313">
              <a:buFont typeface="Arial" panose="020B0604020202020204" pitchFamily="34" charset="0"/>
              <a:buChar char="•"/>
            </a:pPr>
            <a:r>
              <a:rPr lang="en-US" dirty="0"/>
              <a:t>VPN</a:t>
            </a:r>
          </a:p>
          <a:p>
            <a:pPr marL="214313" indent="-214313">
              <a:buFont typeface="Arial" panose="020B0604020202020204" pitchFamily="34" charset="0"/>
              <a:buChar char="•"/>
            </a:pPr>
            <a:r>
              <a:rPr lang="en-US" dirty="0"/>
              <a:t>Education on Data Security</a:t>
            </a:r>
          </a:p>
          <a:p>
            <a:pPr marL="214313" indent="-214313">
              <a:buFont typeface="Arial" panose="020B0604020202020204" pitchFamily="34" charset="0"/>
              <a:buChar char="•"/>
            </a:pPr>
            <a:r>
              <a:rPr lang="en-US" dirty="0"/>
              <a:t>Web Browsers</a:t>
            </a:r>
          </a:p>
          <a:p>
            <a:pPr marL="214313" indent="-214313">
              <a:buFont typeface="Arial" panose="020B0604020202020204" pitchFamily="34" charset="0"/>
              <a:buChar char="•"/>
            </a:pPr>
            <a:r>
              <a:rPr lang="en-US" dirty="0"/>
              <a:t>Operating Systems</a:t>
            </a:r>
          </a:p>
          <a:p>
            <a:pPr marL="214313" indent="-214313">
              <a:buFont typeface="Arial" panose="020B0604020202020204" pitchFamily="34" charset="0"/>
              <a:buChar char="•"/>
            </a:pPr>
            <a:r>
              <a:rPr lang="en-US" dirty="0"/>
              <a:t>Android</a:t>
            </a:r>
          </a:p>
          <a:p>
            <a:pPr marL="214313" indent="-214313">
              <a:buFont typeface="Arial" panose="020B0604020202020204" pitchFamily="34" charset="0"/>
              <a:buChar char="•"/>
            </a:pPr>
            <a:r>
              <a:rPr lang="en-US" dirty="0"/>
              <a:t>Passwords</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endParaRPr lang="en-US" sz="1500" dirty="0"/>
          </a:p>
        </p:txBody>
      </p:sp>
      <p:sp>
        <p:nvSpPr>
          <p:cNvPr id="8" name="TextBox 7">
            <a:extLst>
              <a:ext uri="{FF2B5EF4-FFF2-40B4-BE49-F238E27FC236}">
                <a16:creationId xmlns:a16="http://schemas.microsoft.com/office/drawing/2014/main" id="{8EFA052C-64E5-E96B-D22F-DD00C0063A69}"/>
              </a:ext>
            </a:extLst>
          </p:cNvPr>
          <p:cNvSpPr txBox="1"/>
          <p:nvPr/>
        </p:nvSpPr>
        <p:spPr>
          <a:xfrm>
            <a:off x="6268808" y="639100"/>
            <a:ext cx="1704975" cy="383182"/>
          </a:xfrm>
          <a:prstGeom prst="rect">
            <a:avLst/>
          </a:prstGeom>
          <a:noFill/>
        </p:spPr>
        <p:txBody>
          <a:bodyPr wrap="square" rtlCol="0">
            <a:spAutoFit/>
          </a:bodyPr>
          <a:lstStyle/>
          <a:p>
            <a:pPr>
              <a:lnSpc>
                <a:spcPct val="90000"/>
              </a:lnSpc>
            </a:pPr>
            <a:r>
              <a:rPr lang="en-US" sz="2100" dirty="0"/>
              <a:t>Aidan Bryar</a:t>
            </a:r>
          </a:p>
        </p:txBody>
      </p:sp>
      <p:sp>
        <p:nvSpPr>
          <p:cNvPr id="3" name="Footer Placeholder 2">
            <a:extLst>
              <a:ext uri="{FF2B5EF4-FFF2-40B4-BE49-F238E27FC236}">
                <a16:creationId xmlns:a16="http://schemas.microsoft.com/office/drawing/2014/main" id="{F276A0D2-F83E-C349-8105-D83E30923837}"/>
              </a:ext>
            </a:extLst>
          </p:cNvPr>
          <p:cNvSpPr>
            <a:spLocks noGrp="1"/>
          </p:cNvSpPr>
          <p:nvPr>
            <p:ph type="ftr" sz="quarter" idx="11"/>
          </p:nvPr>
        </p:nvSpPr>
        <p:spPr/>
        <p:txBody>
          <a:bodyPr/>
          <a:lstStyle/>
          <a:p>
            <a:r>
              <a:rPr lang="sk-SK"/>
              <a:t>© 2022 Keith A. Pray</a:t>
            </a:r>
            <a:endParaRPr lang="en-US"/>
          </a:p>
        </p:txBody>
      </p:sp>
      <p:sp>
        <p:nvSpPr>
          <p:cNvPr id="4" name="Slide Number Placeholder 3">
            <a:extLst>
              <a:ext uri="{FF2B5EF4-FFF2-40B4-BE49-F238E27FC236}">
                <a16:creationId xmlns:a16="http://schemas.microsoft.com/office/drawing/2014/main" id="{F281D41E-9D62-8742-8673-7A90299326E0}"/>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3757767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5389-EF23-EAB9-F8C5-1734FF93EFA8}"/>
              </a:ext>
            </a:extLst>
          </p:cNvPr>
          <p:cNvSpPr>
            <a:spLocks noGrp="1"/>
          </p:cNvSpPr>
          <p:nvPr>
            <p:ph type="title"/>
          </p:nvPr>
        </p:nvSpPr>
        <p:spPr/>
        <p:txBody>
          <a:bodyPr/>
          <a:lstStyle/>
          <a:p>
            <a:r>
              <a:rPr lang="en-US" dirty="0"/>
              <a:t>What does the Future Hold?</a:t>
            </a:r>
          </a:p>
        </p:txBody>
      </p:sp>
      <p:sp>
        <p:nvSpPr>
          <p:cNvPr id="3" name="Content Placeholder 2">
            <a:extLst>
              <a:ext uri="{FF2B5EF4-FFF2-40B4-BE49-F238E27FC236}">
                <a16:creationId xmlns:a16="http://schemas.microsoft.com/office/drawing/2014/main" id="{BF93842E-106A-B2CC-F4E5-F9DAC7C6E552}"/>
              </a:ext>
            </a:extLst>
          </p:cNvPr>
          <p:cNvSpPr>
            <a:spLocks noGrp="1"/>
          </p:cNvSpPr>
          <p:nvPr>
            <p:ph idx="1"/>
          </p:nvPr>
        </p:nvSpPr>
        <p:spPr/>
        <p:txBody>
          <a:bodyPr/>
          <a:lstStyle/>
          <a:p>
            <a:r>
              <a:rPr lang="en-US" dirty="0"/>
              <a:t>Regulation</a:t>
            </a:r>
          </a:p>
          <a:p>
            <a:pPr lvl="1"/>
            <a:r>
              <a:rPr lang="en-US" dirty="0"/>
              <a:t>HIPPA Act</a:t>
            </a:r>
          </a:p>
          <a:p>
            <a:pPr lvl="1"/>
            <a:r>
              <a:rPr lang="en-US" dirty="0"/>
              <a:t>Data Limiting</a:t>
            </a:r>
          </a:p>
          <a:p>
            <a:pPr lvl="1"/>
            <a:r>
              <a:rPr lang="en-US" dirty="0"/>
              <a:t>Restrictions on Data Collection</a:t>
            </a:r>
          </a:p>
          <a:p>
            <a:r>
              <a:rPr lang="en-US" dirty="0"/>
              <a:t>AI solutions</a:t>
            </a:r>
          </a:p>
          <a:p>
            <a:pPr lvl="1"/>
            <a:r>
              <a:rPr lang="en-US" dirty="0"/>
              <a:t>Privacy Preserving Machine-Learning</a:t>
            </a:r>
          </a:p>
        </p:txBody>
      </p:sp>
      <p:pic>
        <p:nvPicPr>
          <p:cNvPr id="5" name="Picture 4">
            <a:extLst>
              <a:ext uri="{FF2B5EF4-FFF2-40B4-BE49-F238E27FC236}">
                <a16:creationId xmlns:a16="http://schemas.microsoft.com/office/drawing/2014/main" id="{E394C680-C2BD-0435-2C8C-B23889AB6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50" y="1057870"/>
            <a:ext cx="3713758" cy="2228255"/>
          </a:xfrm>
          <a:prstGeom prst="rect">
            <a:avLst/>
          </a:prstGeom>
        </p:spPr>
      </p:pic>
      <p:sp>
        <p:nvSpPr>
          <p:cNvPr id="6" name="TextBox 5">
            <a:extLst>
              <a:ext uri="{FF2B5EF4-FFF2-40B4-BE49-F238E27FC236}">
                <a16:creationId xmlns:a16="http://schemas.microsoft.com/office/drawing/2014/main" id="{AE491568-922C-CE1C-45B2-4E950CAA55F5}"/>
              </a:ext>
            </a:extLst>
          </p:cNvPr>
          <p:cNvSpPr txBox="1"/>
          <p:nvPr/>
        </p:nvSpPr>
        <p:spPr>
          <a:xfrm>
            <a:off x="6276975" y="647700"/>
            <a:ext cx="2028825" cy="383182"/>
          </a:xfrm>
          <a:prstGeom prst="rect">
            <a:avLst/>
          </a:prstGeom>
          <a:noFill/>
        </p:spPr>
        <p:txBody>
          <a:bodyPr wrap="square" rtlCol="0">
            <a:spAutoFit/>
          </a:bodyPr>
          <a:lstStyle/>
          <a:p>
            <a:pPr>
              <a:lnSpc>
                <a:spcPct val="90000"/>
              </a:lnSpc>
            </a:pPr>
            <a:r>
              <a:rPr lang="en-US" sz="2100" dirty="0"/>
              <a:t>Aidan Bryar</a:t>
            </a:r>
          </a:p>
        </p:txBody>
      </p:sp>
      <p:sp>
        <p:nvSpPr>
          <p:cNvPr id="4" name="Footer Placeholder 3">
            <a:extLst>
              <a:ext uri="{FF2B5EF4-FFF2-40B4-BE49-F238E27FC236}">
                <a16:creationId xmlns:a16="http://schemas.microsoft.com/office/drawing/2014/main" id="{B5B4DF9C-2953-9748-9D1F-8251DBD7C768}"/>
              </a:ext>
            </a:extLst>
          </p:cNvPr>
          <p:cNvSpPr>
            <a:spLocks noGrp="1"/>
          </p:cNvSpPr>
          <p:nvPr>
            <p:ph type="ftr" sz="quarter" idx="11"/>
          </p:nvPr>
        </p:nvSpPr>
        <p:spPr/>
        <p:txBody>
          <a:bodyPr/>
          <a:lstStyle/>
          <a:p>
            <a:r>
              <a:rPr lang="sk-SK"/>
              <a:t>© 2022 Keith A. Pray</a:t>
            </a:r>
            <a:endParaRPr lang="en-US"/>
          </a:p>
        </p:txBody>
      </p:sp>
      <p:sp>
        <p:nvSpPr>
          <p:cNvPr id="7" name="Slide Number Placeholder 6">
            <a:extLst>
              <a:ext uri="{FF2B5EF4-FFF2-40B4-BE49-F238E27FC236}">
                <a16:creationId xmlns:a16="http://schemas.microsoft.com/office/drawing/2014/main" id="{10A6ADA7-E084-1944-8FF6-34219AEF5191}"/>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374620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A6E4-A0E1-A3B1-F8D1-88283A9F917B}"/>
              </a:ext>
            </a:extLst>
          </p:cNvPr>
          <p:cNvSpPr>
            <a:spLocks noGrp="1"/>
          </p:cNvSpPr>
          <p:nvPr>
            <p:ph type="title"/>
          </p:nvPr>
        </p:nvSpPr>
        <p:spPr/>
        <p:txBody>
          <a:bodyPr/>
          <a:lstStyle/>
          <a:p>
            <a:r>
              <a:rPr lang="en-US" dirty="0"/>
              <a:t>Sources</a:t>
            </a:r>
          </a:p>
        </p:txBody>
      </p:sp>
      <p:sp>
        <p:nvSpPr>
          <p:cNvPr id="7" name="Content Placeholder 6">
            <a:extLst>
              <a:ext uri="{FF2B5EF4-FFF2-40B4-BE49-F238E27FC236}">
                <a16:creationId xmlns:a16="http://schemas.microsoft.com/office/drawing/2014/main" id="{D847E5D5-1A6F-3E47-FDF6-82113B329B64}"/>
              </a:ext>
            </a:extLst>
          </p:cNvPr>
          <p:cNvSpPr>
            <a:spLocks noGrp="1"/>
          </p:cNvSpPr>
          <p:nvPr>
            <p:ph idx="1"/>
          </p:nvPr>
        </p:nvSpPr>
        <p:spPr/>
        <p:txBody>
          <a:bodyPr>
            <a:normAutofit fontScale="92500" lnSpcReduction="20000"/>
          </a:bodyPr>
          <a:lstStyle/>
          <a:p>
            <a:r>
              <a:rPr lang="en-US" sz="1350" dirty="0"/>
              <a:t>API, Nidhi B. on, et al. “Google Analytics Data Mining Simplified 101 - Learn.” </a:t>
            </a:r>
            <a:r>
              <a:rPr lang="en-US" sz="1350" dirty="0" err="1"/>
              <a:t>Hevo</a:t>
            </a:r>
            <a:r>
              <a:rPr lang="en-US" sz="1350" dirty="0"/>
              <a:t>, 4 July 2022, </a:t>
            </a:r>
            <a:r>
              <a:rPr lang="en-US" sz="1350" dirty="0">
                <a:hlinkClick r:id="rId2"/>
              </a:rPr>
              <a:t>https://hevodata.com/learn/google-analytics-data-mining/</a:t>
            </a:r>
            <a:r>
              <a:rPr lang="en-US" sz="1350" dirty="0"/>
              <a:t>.   </a:t>
            </a:r>
          </a:p>
          <a:p>
            <a:r>
              <a:rPr lang="en-US" sz="1350" dirty="0"/>
              <a:t>“Data Mining Methods: Top 8 Types of Data Mining Method with Examples.” EDUCBA, 16 Oct. 2021, </a:t>
            </a:r>
            <a:r>
              <a:rPr lang="en-US" sz="1350" dirty="0">
                <a:hlinkClick r:id="rId3"/>
              </a:rPr>
              <a:t>https://www.educba.com/data-mining-methods/</a:t>
            </a:r>
            <a:r>
              <a:rPr lang="en-US" sz="1350" dirty="0"/>
              <a:t>. </a:t>
            </a:r>
          </a:p>
          <a:p>
            <a:r>
              <a:rPr lang="en-US" sz="1350" dirty="0"/>
              <a:t>Team, </a:t>
            </a:r>
            <a:r>
              <a:rPr lang="en-US" sz="1350" dirty="0" err="1"/>
              <a:t>ThinkML</a:t>
            </a:r>
            <a:r>
              <a:rPr lang="en-US" sz="1350" dirty="0"/>
              <a:t>. “Is Artificial Intelligence a Threat to Privacy?” </a:t>
            </a:r>
            <a:r>
              <a:rPr lang="en-US" sz="1350" dirty="0" err="1"/>
              <a:t>ThinkML</a:t>
            </a:r>
            <a:r>
              <a:rPr lang="en-US" sz="1350" dirty="0"/>
              <a:t>, </a:t>
            </a:r>
            <a:r>
              <a:rPr lang="en-US" sz="1350" dirty="0" err="1"/>
              <a:t>ThinkML</a:t>
            </a:r>
            <a:r>
              <a:rPr lang="en-US" sz="1350" dirty="0"/>
              <a:t>, 11 May 2022, </a:t>
            </a:r>
            <a:r>
              <a:rPr lang="en-US" sz="1350" dirty="0">
                <a:hlinkClick r:id="rId4"/>
              </a:rPr>
              <a:t>https://thinkml.ai/is-artificial-intelligence-a-threat-to-privacy/#:~:text=When%20you%20are%20using%20technology,to%20customize%20your%20online%20experience</a:t>
            </a:r>
            <a:r>
              <a:rPr lang="en-US" sz="1350" dirty="0"/>
              <a:t>.  </a:t>
            </a:r>
          </a:p>
          <a:p>
            <a:r>
              <a:rPr lang="en-US" sz="1350" dirty="0" err="1"/>
              <a:t>Kojouharov</a:t>
            </a:r>
            <a:r>
              <a:rPr lang="en-US" sz="1350" dirty="0"/>
              <a:t>, Stefan. “Chatbots, AI &amp;amp; The Future of Privacy.” Medium, Chatbots Life, 26 July 2018, </a:t>
            </a:r>
            <a:r>
              <a:rPr lang="en-US" sz="1350" dirty="0">
                <a:hlinkClick r:id="rId5"/>
              </a:rPr>
              <a:t>https://chatbotslife.com/chatbots-ai-the-future-of-privacy-174edfc2eb98</a:t>
            </a:r>
            <a:r>
              <a:rPr lang="en-US" sz="1350" dirty="0"/>
              <a:t>.  </a:t>
            </a:r>
          </a:p>
          <a:p>
            <a:r>
              <a:rPr lang="en-US" sz="1350" dirty="0"/>
              <a:t>AI, Live With. “We Need to Reinvent Civic Education for the AI Future.” Medium, Medium, 1 July 2018, </a:t>
            </a:r>
            <a:r>
              <a:rPr lang="en-US" sz="1350" dirty="0">
                <a:hlinkClick r:id="rId6"/>
              </a:rPr>
              <a:t>https://medium.com/@livewithai/we-need-to-reinvent-civic-education-for-the-ai-future-c0ddfcf0851b</a:t>
            </a:r>
            <a:r>
              <a:rPr lang="en-US" sz="1350" dirty="0"/>
              <a:t>. </a:t>
            </a:r>
          </a:p>
          <a:p>
            <a:r>
              <a:rPr lang="en-US" sz="1350" dirty="0"/>
              <a:t> Stedman, Craig, and Emily McLaughlin. “Data Collection: Methods, Challenges and Key Steps.” </a:t>
            </a:r>
            <a:r>
              <a:rPr lang="en-US" sz="1350" dirty="0" err="1"/>
              <a:t>SearchCIO</a:t>
            </a:r>
            <a:r>
              <a:rPr lang="en-US" sz="1350" dirty="0"/>
              <a:t>, TechTarget, 2 Feb. 2022, </a:t>
            </a:r>
            <a:r>
              <a:rPr lang="en-US" sz="1350" dirty="0">
                <a:hlinkClick r:id="rId7"/>
              </a:rPr>
              <a:t>https://www.techtarget.com/searchcio/definition/data-collection</a:t>
            </a:r>
            <a:r>
              <a:rPr lang="en-US" sz="1350" dirty="0"/>
              <a:t>.  </a:t>
            </a:r>
          </a:p>
          <a:p>
            <a:r>
              <a:rPr lang="en-US" sz="1350" dirty="0"/>
              <a:t>“The Actual Hidden Costs of in-House AI Data Collection.” </a:t>
            </a:r>
            <a:r>
              <a:rPr lang="en-US" sz="1350" dirty="0" err="1"/>
              <a:t>Shaip</a:t>
            </a:r>
            <a:r>
              <a:rPr lang="en-US" sz="1350" dirty="0"/>
              <a:t>, 16 Aug. 2022, </a:t>
            </a:r>
            <a:r>
              <a:rPr lang="en-US" sz="1350" dirty="0">
                <a:hlinkClick r:id="rId8"/>
              </a:rPr>
              <a:t>https://www.shaip.com/blog/the-actual-hidden-costs-of-in-house-ai-data-collection/</a:t>
            </a:r>
            <a:r>
              <a:rPr lang="en-US" sz="1350" dirty="0"/>
              <a:t>.  </a:t>
            </a:r>
          </a:p>
          <a:p>
            <a:r>
              <a:rPr lang="en-US" sz="1350" dirty="0"/>
              <a:t>“General Data Protection Regulation (GDPR) Compliance Guidelines.” GDPR.eu, </a:t>
            </a:r>
            <a:r>
              <a:rPr lang="en-US" sz="1350" dirty="0">
                <a:hlinkClick r:id="rId9"/>
              </a:rPr>
              <a:t>https://gdpr.eu/</a:t>
            </a:r>
            <a:r>
              <a:rPr lang="en-US" sz="1350" dirty="0"/>
              <a:t>.  </a:t>
            </a:r>
          </a:p>
        </p:txBody>
      </p:sp>
      <p:sp>
        <p:nvSpPr>
          <p:cNvPr id="8" name="TextBox 7">
            <a:extLst>
              <a:ext uri="{FF2B5EF4-FFF2-40B4-BE49-F238E27FC236}">
                <a16:creationId xmlns:a16="http://schemas.microsoft.com/office/drawing/2014/main" id="{90E88B70-E8A2-782A-0A4E-8D2E47D13790}"/>
              </a:ext>
            </a:extLst>
          </p:cNvPr>
          <p:cNvSpPr txBox="1"/>
          <p:nvPr/>
        </p:nvSpPr>
        <p:spPr>
          <a:xfrm>
            <a:off x="6134100" y="771525"/>
            <a:ext cx="2209800" cy="383182"/>
          </a:xfrm>
          <a:prstGeom prst="rect">
            <a:avLst/>
          </a:prstGeom>
          <a:noFill/>
        </p:spPr>
        <p:txBody>
          <a:bodyPr wrap="square" rtlCol="0">
            <a:spAutoFit/>
          </a:bodyPr>
          <a:lstStyle/>
          <a:p>
            <a:pPr>
              <a:lnSpc>
                <a:spcPct val="90000"/>
              </a:lnSpc>
            </a:pPr>
            <a:r>
              <a:rPr lang="en-US" sz="2100" dirty="0"/>
              <a:t>Aidan Bryar</a:t>
            </a:r>
          </a:p>
        </p:txBody>
      </p:sp>
      <p:sp>
        <p:nvSpPr>
          <p:cNvPr id="3" name="Footer Placeholder 2">
            <a:extLst>
              <a:ext uri="{FF2B5EF4-FFF2-40B4-BE49-F238E27FC236}">
                <a16:creationId xmlns:a16="http://schemas.microsoft.com/office/drawing/2014/main" id="{B43E27D9-DB24-9243-9BF7-3149AD00E15D}"/>
              </a:ext>
            </a:extLst>
          </p:cNvPr>
          <p:cNvSpPr>
            <a:spLocks noGrp="1"/>
          </p:cNvSpPr>
          <p:nvPr>
            <p:ph type="ftr" sz="quarter" idx="11"/>
          </p:nvPr>
        </p:nvSpPr>
        <p:spPr/>
        <p:txBody>
          <a:bodyPr/>
          <a:lstStyle/>
          <a:p>
            <a:r>
              <a:rPr lang="sk-SK"/>
              <a:t>© 2022 Keith A. Pray</a:t>
            </a:r>
            <a:endParaRPr lang="en-US"/>
          </a:p>
        </p:txBody>
      </p:sp>
      <p:sp>
        <p:nvSpPr>
          <p:cNvPr id="4" name="Slide Number Placeholder 3">
            <a:extLst>
              <a:ext uri="{FF2B5EF4-FFF2-40B4-BE49-F238E27FC236}">
                <a16:creationId xmlns:a16="http://schemas.microsoft.com/office/drawing/2014/main" id="{A866DE1D-D578-7C4F-B9B5-0D575EED8C68}"/>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371403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Do not change the format, footers, etc. in the templates</a:t>
            </a:r>
          </a:p>
          <a:p>
            <a:r>
              <a:rPr lang="en-US" dirty="0"/>
              <a:t>Address email to entire course staff for quickest response</a:t>
            </a:r>
          </a:p>
          <a:p>
            <a:r>
              <a:rPr lang="en-US" dirty="0"/>
              <a:t>Review Presentation and Paper Guidelines on course site</a:t>
            </a:r>
          </a:p>
          <a:p>
            <a:r>
              <a:rPr lang="en-US" dirty="0"/>
              <a:t>Sign up for Individual Presentation, it’s not too late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738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12028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11" name="Action Button: Movie 10">
            <a:hlinkClick r:id="rId4" highlightClick="1"/>
            <a:extLst>
              <a:ext uri="{FF2B5EF4-FFF2-40B4-BE49-F238E27FC236}">
                <a16:creationId xmlns:a16="http://schemas.microsoft.com/office/drawing/2014/main" id="{6F3F4B9A-3325-F043-B113-BA8B5DCE88F6}"/>
              </a:ext>
            </a:extLst>
          </p:cNvPr>
          <p:cNvSpPr/>
          <p:nvPr/>
        </p:nvSpPr>
        <p:spPr>
          <a:xfrm>
            <a:off x="144937" y="459986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National ban on facial recognition surveillance for law enforcement?</a:t>
            </a:r>
          </a:p>
          <a:p>
            <a:pPr marL="0" indent="0" algn="ctr">
              <a:buNone/>
            </a:pPr>
            <a:endParaRPr lang="en-US" dirty="0"/>
          </a:p>
          <a:p>
            <a:pPr lvl="1"/>
            <a:r>
              <a:rPr lang="en-US" dirty="0"/>
              <a:t>Once you’ve done the research and have decided “Yes” or “No” assign yourself to the appropriate group on Canvas:</a:t>
            </a:r>
          </a:p>
          <a:p>
            <a:pPr lvl="2"/>
            <a:r>
              <a:rPr lang="en-US" dirty="0"/>
              <a:t>Canvas </a:t>
            </a:r>
            <a:r>
              <a:rPr lang="en-US" dirty="0">
                <a:sym typeface="Wingdings" pitchFamily="2" charset="2"/>
              </a:rPr>
              <a:t> People  </a:t>
            </a:r>
            <a:r>
              <a:rPr lang="en-US" dirty="0"/>
              <a:t>Facial Recognition Debate: Use the groups to share your research</a:t>
            </a:r>
          </a:p>
          <a:p>
            <a:pPr lvl="2"/>
            <a:r>
              <a:rPr lang="en-US" dirty="0">
                <a:hlinkClick r:id="rId3"/>
              </a:rPr>
              <a:t>https://canvas.wpi.edu/courses/23995/groups#tab-6898</a:t>
            </a:r>
            <a:r>
              <a:rPr lang="en-US" dirty="0"/>
              <a:t> </a:t>
            </a:r>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Has targeted marketing gone too far?</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David Gibson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2022 Keith A. Pray</a:t>
            </a:r>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Tree>
    <p:extLst>
      <p:ext uri="{BB962C8B-B14F-4D97-AF65-F5344CB8AC3E}">
        <p14:creationId xmlns:p14="http://schemas.microsoft.com/office/powerpoint/2010/main" val="205042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marketing has gone to far</a:t>
            </a:r>
          </a:p>
        </p:txBody>
      </p:sp>
      <p:sp>
        <p:nvSpPr>
          <p:cNvPr id="3" name="Content Placeholder 2"/>
          <p:cNvSpPr>
            <a:spLocks noGrp="1"/>
          </p:cNvSpPr>
          <p:nvPr>
            <p:ph sz="half" idx="1"/>
          </p:nvPr>
        </p:nvSpPr>
        <p:spPr/>
        <p:txBody>
          <a:bodyPr>
            <a:normAutofit/>
          </a:bodyPr>
          <a:lstStyle/>
          <a:p>
            <a:r>
              <a:rPr lang="en-US" dirty="0"/>
              <a:t>They’re predicting what you will do based off collected data</a:t>
            </a:r>
          </a:p>
          <a:p>
            <a:r>
              <a:rPr lang="en-US" dirty="0"/>
              <a:t>Use data to show you ads you are likely to buy [3]</a:t>
            </a:r>
          </a:p>
          <a:p>
            <a:r>
              <a:rPr lang="en-US" dirty="0"/>
              <a:t>“Target” predicted teen’s pregnancy, before parents knew. [4]</a:t>
            </a:r>
          </a:p>
          <a:p>
            <a:pPr marL="0" indent="0">
              <a:buNone/>
            </a:pPr>
            <a:r>
              <a:rPr lang="en-US" dirty="0"/>
              <a:t>                                                                    			          [6]</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David Gibson</a:t>
            </a:r>
            <a:endParaRPr lang="en-US" sz="1400" dirty="0">
              <a:solidFill>
                <a:schemeClr val="tx1"/>
              </a:solidFill>
              <a:latin typeface="+mj-lt"/>
            </a:endParaRPr>
          </a:p>
        </p:txBody>
      </p:sp>
      <p:pic>
        <p:nvPicPr>
          <p:cNvPr id="9" name="Picture 8">
            <a:extLst>
              <a:ext uri="{FF2B5EF4-FFF2-40B4-BE49-F238E27FC236}">
                <a16:creationId xmlns:a16="http://schemas.microsoft.com/office/drawing/2014/main" id="{E8A9A635-3890-A118-7B0E-B7ED9EBC58F6}"/>
              </a:ext>
            </a:extLst>
          </p:cNvPr>
          <p:cNvPicPr>
            <a:picLocks noChangeAspect="1"/>
          </p:cNvPicPr>
          <p:nvPr/>
        </p:nvPicPr>
        <p:blipFill>
          <a:blip r:embed="rId3"/>
          <a:stretch>
            <a:fillRect/>
          </a:stretch>
        </p:blipFill>
        <p:spPr>
          <a:xfrm>
            <a:off x="4724402" y="1162254"/>
            <a:ext cx="4029513" cy="3352801"/>
          </a:xfrm>
          <a:prstGeom prst="rect">
            <a:avLst/>
          </a:prstGeom>
        </p:spPr>
      </p:pic>
    </p:spTree>
    <p:extLst>
      <p:ext uri="{BB962C8B-B14F-4D97-AF65-F5344CB8AC3E}">
        <p14:creationId xmlns:p14="http://schemas.microsoft.com/office/powerpoint/2010/main" val="121221772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34288</TotalTime>
  <Words>5164</Words>
  <Application>Microsoft Macintosh PowerPoint</Application>
  <PresentationFormat>On-screen Show (16:9)</PresentationFormat>
  <Paragraphs>430</Paragraphs>
  <Slides>31</Slides>
  <Notes>26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Cambria</vt:lpstr>
      <vt:lpstr>Times New Roman</vt:lpstr>
      <vt:lpstr>Wingdings</vt:lpstr>
      <vt:lpstr>Work Sans</vt:lpstr>
      <vt:lpstr>Red Radial 16x9</vt:lpstr>
      <vt:lpstr>Class 6 Information Privacy</vt:lpstr>
      <vt:lpstr>Papers</vt:lpstr>
      <vt:lpstr>Logistics</vt:lpstr>
      <vt:lpstr>Overview</vt:lpstr>
      <vt:lpstr>My Reading Notes</vt:lpstr>
      <vt:lpstr>Assignment</vt:lpstr>
      <vt:lpstr>Overview</vt:lpstr>
      <vt:lpstr>Has targeted marketing gone too far?</vt:lpstr>
      <vt:lpstr>Targeted marketing has gone to far</vt:lpstr>
      <vt:lpstr>What data does google collect?</vt:lpstr>
      <vt:lpstr>What do they know?</vt:lpstr>
      <vt:lpstr>Should you be concerned?</vt:lpstr>
      <vt:lpstr>Useful Links</vt:lpstr>
      <vt:lpstr>References</vt:lpstr>
      <vt:lpstr>Smart Homes: is your privacy worth it?</vt:lpstr>
      <vt:lpstr>The Internet of Things</vt:lpstr>
      <vt:lpstr>Security issues</vt:lpstr>
      <vt:lpstr>Mirai botnet attack</vt:lpstr>
      <vt:lpstr>IoT Cybersecurity act of 2020</vt:lpstr>
      <vt:lpstr>the Growth of the iot</vt:lpstr>
      <vt:lpstr>Is it worth it?</vt:lpstr>
      <vt:lpstr>References</vt:lpstr>
      <vt:lpstr>AI and our Privacy</vt:lpstr>
      <vt:lpstr>Who Collects our Data and How?</vt:lpstr>
      <vt:lpstr>How does Ai Affect our Privacy?</vt:lpstr>
      <vt:lpstr>What Data is Being Collected?</vt:lpstr>
      <vt:lpstr>How to Protect Yourself</vt:lpstr>
      <vt:lpstr>What does the Future Hold?</vt:lpstr>
      <vt:lpstr>Sources</vt:lpstr>
      <vt:lpstr>Class 6 The End</vt:lpstr>
      <vt:lpstr>what works well Online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400</cp:revision>
  <dcterms:created xsi:type="dcterms:W3CDTF">2014-08-25T02:19:16Z</dcterms:created>
  <dcterms:modified xsi:type="dcterms:W3CDTF">2022-09-13T23:15:25Z</dcterms:modified>
</cp:coreProperties>
</file>