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56" r:id="rId2"/>
    <p:sldId id="291" r:id="rId3"/>
    <p:sldId id="279" r:id="rId4"/>
    <p:sldId id="259" r:id="rId5"/>
    <p:sldId id="287" r:id="rId6"/>
    <p:sldId id="288" r:id="rId7"/>
    <p:sldId id="277" r:id="rId8"/>
    <p:sldId id="261" r:id="rId9"/>
    <p:sldId id="289" r:id="rId10"/>
    <p:sldId id="292" r:id="rId11"/>
    <p:sldId id="282" r:id="rId12"/>
    <p:sldId id="283" r:id="rId13"/>
    <p:sldId id="284" r:id="rId14"/>
    <p:sldId id="285" r:id="rId15"/>
    <p:sldId id="316" r:id="rId16"/>
    <p:sldId id="264" r:id="rId17"/>
    <p:sldId id="290" r:id="rId18"/>
    <p:sldId id="267" r:id="rId19"/>
    <p:sldId id="269" r:id="rId20"/>
    <p:sldId id="315"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0" autoAdjust="0"/>
    <p:restoredTop sz="81456" autoAdjust="0"/>
  </p:normalViewPr>
  <p:slideViewPr>
    <p:cSldViewPr snapToGrid="0" snapToObjects="1">
      <p:cViewPr varScale="1">
        <p:scale>
          <a:sx n="136" d="100"/>
          <a:sy n="136" d="100"/>
        </p:scale>
        <p:origin x="720" y="184"/>
      </p:cViewPr>
      <p:guideLst>
        <p:guide orient="horz" pos="1620"/>
        <p:guide pos="2880"/>
      </p:guideLst>
    </p:cSldViewPr>
  </p:slideViewPr>
  <p:outlineViewPr>
    <p:cViewPr>
      <p:scale>
        <a:sx n="33" d="100"/>
        <a:sy n="33" d="100"/>
      </p:scale>
      <p:origin x="0" y="-10032"/>
    </p:cViewPr>
  </p:outlineViewPr>
  <p:notesTextViewPr>
    <p:cViewPr>
      <p:scale>
        <a:sx n="100" d="100"/>
        <a:sy n="100" d="100"/>
      </p:scale>
      <p:origin x="0" y="0"/>
    </p:cViewPr>
  </p:notesTextViewPr>
  <p:sorterViewPr>
    <p:cViewPr>
      <p:scale>
        <a:sx n="141" d="100"/>
        <a:sy n="141" d="100"/>
      </p:scale>
      <p:origin x="0" y="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9/2/22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9/2/22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How is the first paper going?</a:t>
            </a:r>
          </a:p>
          <a:p>
            <a:pPr eaLnBrk="1" hangingPunct="1"/>
            <a:r>
              <a:rPr lang="en-US" dirty="0">
                <a:latin typeface="Arial" charset="0"/>
                <a:ea typeface="ＭＳ Ｐゴシック" charset="-128"/>
                <a:cs typeface="ＭＳ Ｐゴシック" charset="-128"/>
              </a:rPr>
              <a:t>What are your topics?</a:t>
            </a:r>
          </a:p>
          <a:p>
            <a:pPr eaLnBrk="1" hangingPunct="1"/>
            <a:r>
              <a:rPr lang="en-US" dirty="0">
                <a:latin typeface="Arial" charset="0"/>
                <a:ea typeface="ＭＳ Ｐゴシック" charset="-128"/>
                <a:cs typeface="ＭＳ Ｐゴシック" charset="-128"/>
              </a:rPr>
              <a:t>Conclusions?</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Which formulation of the categorical imperative do you prefer?</a:t>
            </a:r>
          </a:p>
          <a:p>
            <a:pPr marL="0" indent="0" eaLnBrk="1" hangingPunct="1">
              <a:buFont typeface="Arial"/>
              <a:buNone/>
            </a:pPr>
            <a:endParaRPr lang="en-US" dirty="0">
              <a:ea typeface="ＭＳ Ｐゴシック" charset="-128"/>
              <a:cs typeface="ＭＳ Ｐゴシック" charset="-128"/>
            </a:endParaRPr>
          </a:p>
          <a:p>
            <a:pPr marL="0" indent="0" eaLnBrk="1" hangingPunct="1">
              <a:buFont typeface="Arial"/>
              <a:buNone/>
            </a:pPr>
            <a:r>
              <a:rPr lang="en-US" b="1" dirty="0">
                <a:ea typeface="ＭＳ Ｐゴシック" charset="-128"/>
                <a:cs typeface="ＭＳ Ｐゴシック" charset="-128"/>
              </a:rPr>
              <a:t>Kant’s Axe (1:33)</a:t>
            </a:r>
          </a:p>
          <a:p>
            <a:pPr marL="0" indent="0" eaLnBrk="1" hangingPunct="1">
              <a:buFont typeface="Arial"/>
              <a:buNone/>
            </a:pPr>
            <a:r>
              <a:rPr lang="en-US" b="0" dirty="0"/>
              <a:t>Published on Nov 18, 2014 – BBC Radio 4</a:t>
            </a:r>
          </a:p>
          <a:p>
            <a:pPr marL="0" indent="0" eaLnBrk="1" hangingPunct="1">
              <a:buFont typeface="Arial"/>
              <a:buNone/>
            </a:pPr>
            <a:r>
              <a:rPr lang="en-US" b="0" dirty="0">
                <a:ea typeface="ＭＳ Ｐゴシック" charset="-128"/>
                <a:cs typeface="ＭＳ Ｐゴシック" charset="-128"/>
              </a:rPr>
              <a:t>Accessed 2016-09-02</a:t>
            </a:r>
          </a:p>
          <a:p>
            <a:pPr marL="0" indent="0" eaLnBrk="1" hangingPunct="1">
              <a:buFont typeface="Arial"/>
              <a:buNone/>
            </a:pP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a:t>
            </a:r>
            <a:r>
              <a:rPr lang="en-US" dirty="0" err="1">
                <a:ea typeface="ＭＳ Ｐゴシック" charset="-128"/>
                <a:cs typeface="ＭＳ Ｐゴシック" charset="-128"/>
              </a:rPr>
              <a:t>x_uUEaeqFog</a:t>
            </a:r>
            <a:r>
              <a:rPr lang="en-US" dirty="0">
                <a:ea typeface="ＭＳ Ｐゴシック" charset="-128"/>
                <a:cs typeface="ＭＳ Ｐゴシック" charset="-128"/>
              </a:rPr>
              <a:t> </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[1]</a:t>
            </a:r>
            <a:r>
              <a:rPr lang="en-US" sz="1200" kern="1200" dirty="0">
                <a:solidFill>
                  <a:schemeClr val="tx1"/>
                </a:solidFill>
                <a:effectLst/>
                <a:latin typeface="+mn-lt"/>
                <a:ea typeface="+mn-ea"/>
                <a:cs typeface="+mn-cs"/>
              </a:rPr>
              <a:t> Ng, Y.-K. (1996). Happiness surveys: some comparability issues and an exploratory survey based on just perceivable increments. Social Indicators Research, 38: 1-29.</a:t>
            </a: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Wikipedia (TODO: get primary source):</a:t>
            </a:r>
          </a:p>
          <a:p>
            <a:r>
              <a:rPr lang="en-US" dirty="0"/>
              <a:t>“Consent of the governed" is a political theory stating that a government's legitimacy and moral right to use state power is, or ought to be, derived from the people or society over which that power is exercised. </a:t>
            </a:r>
          </a:p>
          <a:p>
            <a:r>
              <a:rPr lang="en-US" dirty="0"/>
              <a:t>This theory of "consent" is historically contrasted to the divine right of kings and has often been invoked against the legitimacy of colonialism. </a:t>
            </a:r>
          </a:p>
          <a:p>
            <a:r>
              <a:rPr lang="en-US" dirty="0"/>
              <a:t>Following John Locke's notion of a nation of "free and equal" citizens, the Founders of the United States believed that consent of the governed was the only legitimate basis upon which one "free and equal" citizen could exercise legal authority over another -- otherwise neither equal could overcome the other.</a:t>
            </a:r>
          </a:p>
          <a:p>
            <a:pPr marL="0" indent="0" eaLnBrk="1" hangingPunct="1">
              <a:buFont typeface="Arial"/>
              <a:buNone/>
            </a:pP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b="1" dirty="0"/>
              <a:t>Aristotle on 'Flourishing’ (2:00)</a:t>
            </a: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https://</a:t>
            </a: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=j_7deR0idvs</a:t>
            </a:r>
          </a:p>
          <a:p>
            <a:pPr marL="0" indent="0" eaLnBrk="1" hangingPunct="1">
              <a:buFont typeface="Arial"/>
              <a:buNone/>
            </a:pPr>
            <a:r>
              <a:rPr lang="en-US" dirty="0"/>
              <a:t>BBC Radio 4</a:t>
            </a:r>
          </a:p>
          <a:p>
            <a:pPr marL="0" indent="0" eaLnBrk="1" hangingPunct="1">
              <a:buFont typeface="Arial"/>
              <a:buNone/>
            </a:pPr>
            <a:r>
              <a:rPr lang="en-US" dirty="0">
                <a:ea typeface="ＭＳ Ｐゴシック" charset="-128"/>
                <a:cs typeface="ＭＳ Ｐゴシック" charset="-128"/>
              </a:rPr>
              <a:t>Published 2015-03-30</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Moral accountability is different from responsibility. Responsibility is current focus of much ethics and certainly law but moving to accountability and managing ethical decisions from this perspective may enable a more inclusive framework.</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[1] Luciano </a:t>
            </a:r>
            <a:r>
              <a:rPr lang="en-US" dirty="0" err="1">
                <a:ea typeface="ＭＳ Ｐゴシック" charset="-128"/>
                <a:cs typeface="ＭＳ Ｐゴシック" charset="-128"/>
              </a:rPr>
              <a:t>Floridi</a:t>
            </a:r>
            <a:r>
              <a:rPr lang="en-US" dirty="0">
                <a:ea typeface="ＭＳ Ｐゴシック" charset="-128"/>
                <a:cs typeface="ＭＳ Ｐゴシック" charset="-128"/>
              </a:rPr>
              <a:t>, “Information Ethics,” in The Cambridge Handbook of Information and Computer Ethics, ed. Luciano </a:t>
            </a:r>
            <a:r>
              <a:rPr lang="en-US" dirty="0" err="1">
                <a:ea typeface="ＭＳ Ｐゴシック" charset="-128"/>
                <a:cs typeface="ＭＳ Ｐゴシック" charset="-128"/>
              </a:rPr>
              <a:t>Floridi</a:t>
            </a:r>
            <a:r>
              <a:rPr lang="en-US" dirty="0">
                <a:ea typeface="ＭＳ Ｐゴシック" charset="-128"/>
                <a:cs typeface="ＭＳ Ｐゴシック" charset="-128"/>
              </a:rPr>
              <a:t> (Cambridge, UK: Cambridge University Press, 2010)</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a:t>
            </a:r>
            <a:r>
              <a:rPr lang="en-US" b="1" dirty="0"/>
              <a:t>The philosophy of information and information ethics – Lecture” (15:35)</a:t>
            </a:r>
            <a:br>
              <a:rPr lang="en-US" dirty="0">
                <a:ea typeface="ＭＳ Ｐゴシック" charset="-128"/>
                <a:cs typeface="ＭＳ Ｐゴシック" charset="-128"/>
              </a:rPr>
            </a:br>
            <a:r>
              <a:rPr lang="en-US" dirty="0">
                <a:ea typeface="ＭＳ Ｐゴシック" charset="-128"/>
                <a:cs typeface="ＭＳ Ｐゴシック" charset="-128"/>
              </a:rPr>
              <a:t>https://</a:t>
            </a: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=s2QLL8WawoQ </a:t>
            </a:r>
            <a:br>
              <a:rPr lang="en-US" dirty="0">
                <a:ea typeface="ＭＳ Ｐゴシック" charset="-128"/>
                <a:cs typeface="ＭＳ Ｐゴシック" charset="-128"/>
              </a:rPr>
            </a:br>
            <a:r>
              <a:rPr lang="en-US" dirty="0">
                <a:ea typeface="ＭＳ Ｐゴシック" charset="-128"/>
                <a:cs typeface="ＭＳ Ｐゴシック" charset="-128"/>
              </a:rPr>
              <a:t>Luciano </a:t>
            </a:r>
            <a:r>
              <a:rPr lang="en-US" dirty="0" err="1">
                <a:ea typeface="ＭＳ Ｐゴシック" charset="-128"/>
                <a:cs typeface="ＭＳ Ｐゴシック" charset="-128"/>
              </a:rPr>
              <a:t>Floridi</a:t>
            </a:r>
            <a:br>
              <a:rPr lang="en-US" dirty="0">
                <a:ea typeface="ＭＳ Ｐゴシック" charset="-128"/>
                <a:cs typeface="ＭＳ Ｐゴシック" charset="-128"/>
              </a:rPr>
            </a:br>
            <a:r>
              <a:rPr lang="en-US" dirty="0">
                <a:ea typeface="ＭＳ Ｐゴシック" charset="-128"/>
                <a:cs typeface="ＭＳ Ｐゴシック" charset="-128"/>
              </a:rPr>
              <a:t>Published 2016-12-19</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a:t>
            </a:r>
            <a:r>
              <a:rPr lang="en-US" b="1" dirty="0" err="1"/>
              <a:t>TEDxMaastricht</a:t>
            </a:r>
            <a:r>
              <a:rPr lang="en-US" b="1" dirty="0"/>
              <a:t> - Luciano </a:t>
            </a:r>
            <a:r>
              <a:rPr lang="en-US" b="1" dirty="0" err="1"/>
              <a:t>Floridi</a:t>
            </a:r>
            <a:r>
              <a:rPr lang="en-US" b="1" dirty="0"/>
              <a:t> - "The fourth technological revolution”</a:t>
            </a:r>
            <a:r>
              <a:rPr lang="en-US" b="1" dirty="0">
                <a:ea typeface="ＭＳ Ｐゴシック" charset="-128"/>
              </a:rPr>
              <a:t> (8:50)</a:t>
            </a:r>
            <a:br>
              <a:rPr lang="en-US" b="1" dirty="0">
                <a:ea typeface="ＭＳ Ｐゴシック" charset="-128"/>
              </a:rPr>
            </a:br>
            <a:r>
              <a:rPr lang="en-US" b="0" dirty="0">
                <a:ea typeface="ＭＳ Ｐゴシック" charset="-128"/>
              </a:rPr>
              <a:t>https://</a:t>
            </a:r>
            <a:r>
              <a:rPr lang="en-US" b="0" dirty="0" err="1">
                <a:ea typeface="ＭＳ Ｐゴシック" charset="-128"/>
              </a:rPr>
              <a:t>www.youtube.com</a:t>
            </a:r>
            <a:r>
              <a:rPr lang="en-US" b="0" dirty="0">
                <a:ea typeface="ＭＳ Ｐゴシック" charset="-128"/>
              </a:rPr>
              <a:t>/</a:t>
            </a:r>
            <a:r>
              <a:rPr lang="en-US" b="0" dirty="0" err="1">
                <a:ea typeface="ＭＳ Ｐゴシック" charset="-128"/>
              </a:rPr>
              <a:t>watch?v</a:t>
            </a:r>
            <a:r>
              <a:rPr lang="en-US" b="0" dirty="0">
                <a:ea typeface="ＭＳ Ｐゴシック" charset="-128"/>
              </a:rPr>
              <a:t>=c-kJsyU8tgI</a:t>
            </a:r>
            <a:br>
              <a:rPr lang="en-US" b="0" dirty="0">
                <a:ea typeface="ＭＳ Ｐゴシック" charset="-128"/>
              </a:rPr>
            </a:br>
            <a:r>
              <a:rPr lang="en-US" b="0" dirty="0">
                <a:ea typeface="ＭＳ Ｐゴシック" charset="-128"/>
              </a:rPr>
              <a:t>Published 2011-04-06</a:t>
            </a: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321524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Common Reminders: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Send email with your top 3 movie choices after I send out the list to choose from</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20</a:t>
            </a:fld>
            <a:endParaRPr lang="en-US" dirty="0"/>
          </a:p>
        </p:txBody>
      </p:sp>
    </p:spTree>
    <p:extLst>
      <p:ext uri="{BB962C8B-B14F-4D97-AF65-F5344CB8AC3E}">
        <p14:creationId xmlns:p14="http://schemas.microsoft.com/office/powerpoint/2010/main" val="3162108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epicrapbattlesofhistory.fandom.com</a:t>
            </a:r>
            <a:r>
              <a:rPr lang="en-US" sz="1200" kern="1200" dirty="0">
                <a:solidFill>
                  <a:schemeClr val="tx1"/>
                </a:solidFill>
                <a:effectLst/>
                <a:latin typeface="+mn-lt"/>
                <a:ea typeface="+mn-ea"/>
                <a:cs typeface="+mn-cs"/>
              </a:rPr>
              <a:t>/wiki/</a:t>
            </a:r>
            <a:r>
              <a:rPr lang="en-US" sz="1200" kern="1200" dirty="0" err="1">
                <a:solidFill>
                  <a:schemeClr val="tx1"/>
                </a:solidFill>
                <a:effectLst/>
                <a:latin typeface="+mn-lt"/>
                <a:ea typeface="+mn-ea"/>
                <a:cs typeface="+mn-cs"/>
              </a:rPr>
              <a:t>Steve_Jobs_vs_Bill_Gates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Rap_Meanings</a:t>
            </a:r>
            <a:r>
              <a:rPr lang="en-US" sz="1200" kern="1200" dirty="0">
                <a:solidFill>
                  <a:schemeClr val="tx1"/>
                </a:solidFill>
                <a:effectLst/>
                <a:latin typeface="+mn-lt"/>
                <a:ea typeface="+mn-ea"/>
                <a:cs typeface="+mn-cs"/>
              </a:rPr>
              <a:t> </a:t>
            </a:r>
          </a:p>
          <a:p>
            <a:endParaRPr lang="en-US" dirty="0"/>
          </a:p>
          <a:p>
            <a:r>
              <a:rPr lang="en-US" dirty="0"/>
              <a:t>This puts it a different way:</a:t>
            </a:r>
          </a:p>
          <a:p>
            <a:pPr eaLnBrk="1" hangingPunct="1"/>
            <a:r>
              <a:rPr lang="en-US" b="1" dirty="0">
                <a:latin typeface="Arial" pitchFamily="-109" charset="0"/>
                <a:ea typeface="ＭＳ Ｐゴシック" pitchFamily="-109" charset="-128"/>
                <a:cs typeface="ＭＳ Ｐゴシック" pitchFamily="-109" charset="-128"/>
              </a:rPr>
              <a:t>Show Epic Rap Battles of History: Steve Jobs vs. Bill Gates (2013) (If class ok with crude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[1] "</a:t>
            </a:r>
            <a:r>
              <a:rPr lang="en-US" dirty="0" err="1"/>
              <a:t>PPTExponentialGrowthof</a:t>
            </a:r>
            <a:r>
              <a:rPr lang="en-US" dirty="0"/>
              <a:t> Computing"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en:PPTExponentialGrowthof_Computing.jpg</a:t>
            </a:r>
            <a:r>
              <a:rPr lang="en-US" dirty="0"/>
              <a:t>. Licensed under CC BY 1.0 via Wikimedia Commons - http://</a:t>
            </a:r>
            <a:r>
              <a:rPr lang="en-US" dirty="0" err="1"/>
              <a:t>commons.wikimedia.org</a:t>
            </a:r>
            <a:r>
              <a:rPr lang="en-US" dirty="0"/>
              <a:t>/wiki/</a:t>
            </a:r>
            <a:r>
              <a:rPr lang="en-US" dirty="0" err="1"/>
              <a:t>File:PPTExponentialGrowthof_Computing.jpg</a:t>
            </a:r>
            <a:r>
              <a:rPr lang="en-US" dirty="0"/>
              <a:t>#/media/</a:t>
            </a:r>
            <a:r>
              <a:rPr lang="en-US" dirty="0" err="1"/>
              <a:t>File:PPTExponentialGrowthof_Computing.jpg</a:t>
            </a:r>
            <a:endParaRPr lang="en-US" dirty="0"/>
          </a:p>
          <a:p>
            <a:endParaRPr lang="en-US" dirty="0"/>
          </a:p>
          <a:p>
            <a:r>
              <a:rPr lang="en-US" dirty="0"/>
              <a:t>[2]</a:t>
            </a:r>
            <a:r>
              <a:rPr lang="en-US" baseline="0" dirty="0"/>
              <a:t> </a:t>
            </a:r>
            <a:r>
              <a:rPr lang="en-US" dirty="0"/>
              <a:t>"</a:t>
            </a:r>
            <a:r>
              <a:rPr lang="en-US" dirty="0" err="1"/>
              <a:t>PPTCountdowntoSingularityLinear</a:t>
            </a:r>
            <a:r>
              <a:rPr lang="en-US" dirty="0"/>
              <a:t>"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en:PPTCountdowntoSingularityLinear.jpg</a:t>
            </a:r>
            <a:r>
              <a:rPr lang="en-US" dirty="0"/>
              <a:t>. Licensed under CC BY 1.0 via Wikimedia Commons - http://</a:t>
            </a:r>
            <a:r>
              <a:rPr lang="en-US" dirty="0" err="1"/>
              <a:t>commons.wikimedia.org</a:t>
            </a:r>
            <a:r>
              <a:rPr lang="en-US" dirty="0"/>
              <a:t>/wiki/</a:t>
            </a:r>
            <a:r>
              <a:rPr lang="en-US" dirty="0" err="1"/>
              <a:t>File:PPTCountdowntoSingularityLinear.jpg</a:t>
            </a:r>
            <a:r>
              <a:rPr lang="en-US" dirty="0"/>
              <a:t>#/media/</a:t>
            </a:r>
            <a:r>
              <a:rPr lang="en-US" dirty="0" err="1"/>
              <a:t>File:PPTCountdowntoSingularityLinear.jpg</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39125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Hide if N/A</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Common Reminders: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Etiquette – thoughts?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Extra credit for identifying extra credit opportunities requires you complete the extra credit assignment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all the course staff, you’ll get a quicker response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Read Assignment Slides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Sign up for individual presentations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Send course staff email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90934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check against new 8</a:t>
            </a:r>
            <a:r>
              <a:rPr lang="en-US" baseline="30000" dirty="0"/>
              <a:t>th</a:t>
            </a:r>
            <a:r>
              <a:rPr lang="en-US" dirty="0"/>
              <a:t> edition:</a:t>
            </a:r>
          </a:p>
          <a:p>
            <a:r>
              <a:rPr lang="en-US" dirty="0"/>
              <a:t>pp. 94-95 Do most states (#?) have anti-texting while driving laws now?</a:t>
            </a:r>
          </a:p>
          <a:p>
            <a:r>
              <a:rPr lang="en-US" dirty="0"/>
              <a:t>pp. 99 Good to see using theories to see how many produce same outcome</a:t>
            </a:r>
          </a:p>
          <a:p>
            <a:r>
              <a:rPr lang="en-US" dirty="0"/>
              <a:t>pp. 106 “… everyone… become… programmer” – Why is this an ethical issue?</a:t>
            </a:r>
          </a:p>
          <a:p>
            <a:r>
              <a:rPr lang="en-US" dirty="0"/>
              <a:t>End of Chapter questions I liked: 9, 10, 14, 15</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Actions can be ethically mandatory, prohibited or acceptable.</a:t>
            </a:r>
          </a:p>
          <a:p>
            <a:pPr eaLnBrk="1" hangingPunct="1"/>
            <a:r>
              <a:rPr lang="en-US" dirty="0">
                <a:latin typeface="Arial" charset="0"/>
                <a:ea typeface="ＭＳ Ｐゴシック" charset="-128"/>
                <a:cs typeface="ＭＳ Ｐゴシック" charset="-128"/>
              </a:rPr>
              <a:t>Positive: someone else has to do something.</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186669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2022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2022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2022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2022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x_uUEaeqFo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j_7deR0idvs"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youtube.com/watch?v=njos57IJf-0"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Ethics</a:t>
            </a:r>
          </a:p>
        </p:txBody>
      </p:sp>
      <p:sp>
        <p:nvSpPr>
          <p:cNvPr id="4" name="Footer Placeholder 3"/>
          <p:cNvSpPr>
            <a:spLocks noGrp="1"/>
          </p:cNvSpPr>
          <p:nvPr>
            <p:ph type="ftr" sz="quarter" idx="3"/>
          </p:nvPr>
        </p:nvSpPr>
        <p:spPr/>
        <p:txBody>
          <a:bodyPr/>
          <a:lstStyle/>
          <a:p>
            <a:r>
              <a:rPr lang="sk-SK"/>
              <a:t>© 2022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Clarifying Points</a:t>
            </a:r>
          </a:p>
        </p:txBody>
      </p:sp>
      <p:sp>
        <p:nvSpPr>
          <p:cNvPr id="3" name="Content Placeholder 2"/>
          <p:cNvSpPr>
            <a:spLocks noGrp="1"/>
          </p:cNvSpPr>
          <p:nvPr>
            <p:ph sz="half" idx="1"/>
          </p:nvPr>
        </p:nvSpPr>
        <p:spPr/>
        <p:txBody>
          <a:bodyPr/>
          <a:lstStyle/>
          <a:p>
            <a:pPr marL="0" indent="0">
              <a:buNone/>
            </a:pPr>
            <a:r>
              <a:rPr lang="en-US" dirty="0"/>
              <a:t>Ethical Actions</a:t>
            </a:r>
          </a:p>
          <a:p>
            <a:r>
              <a:rPr lang="en-US" dirty="0"/>
              <a:t>Based on belief that people are</a:t>
            </a:r>
          </a:p>
          <a:p>
            <a:pPr lvl="1"/>
            <a:r>
              <a:rPr lang="en-US" dirty="0"/>
              <a:t>Rational</a:t>
            </a:r>
          </a:p>
          <a:p>
            <a:pPr lvl="1"/>
            <a:r>
              <a:rPr lang="en-US" dirty="0"/>
              <a:t>Free to choose</a:t>
            </a:r>
          </a:p>
          <a:p>
            <a:r>
              <a:rPr lang="en-US" dirty="0"/>
              <a:t>Can be</a:t>
            </a:r>
          </a:p>
          <a:p>
            <a:pPr lvl="1"/>
            <a:r>
              <a:rPr lang="en-US" dirty="0"/>
              <a:t>Mandatory</a:t>
            </a:r>
          </a:p>
          <a:p>
            <a:pPr lvl="1"/>
            <a:r>
              <a:rPr lang="en-US" dirty="0"/>
              <a:t>Prohibited</a:t>
            </a:r>
          </a:p>
          <a:p>
            <a:pPr lvl="1"/>
            <a:r>
              <a:rPr lang="en-US" dirty="0"/>
              <a:t>Acceptable</a:t>
            </a:r>
          </a:p>
        </p:txBody>
      </p:sp>
      <p:sp>
        <p:nvSpPr>
          <p:cNvPr id="4" name="Content Placeholder 3"/>
          <p:cNvSpPr>
            <a:spLocks noGrp="1"/>
          </p:cNvSpPr>
          <p:nvPr>
            <p:ph sz="half" idx="2"/>
          </p:nvPr>
        </p:nvSpPr>
        <p:spPr/>
        <p:txBody>
          <a:bodyPr/>
          <a:lstStyle/>
          <a:p>
            <a:pPr marL="0" indent="0">
              <a:buNone/>
            </a:pPr>
            <a:r>
              <a:rPr lang="en-US" dirty="0"/>
              <a:t>Rights</a:t>
            </a:r>
          </a:p>
          <a:p>
            <a:r>
              <a:rPr lang="en-US" dirty="0"/>
              <a:t>Negative </a:t>
            </a:r>
          </a:p>
          <a:p>
            <a:pPr lvl="1"/>
            <a:r>
              <a:rPr lang="en-US" dirty="0"/>
              <a:t>Liberties</a:t>
            </a:r>
          </a:p>
          <a:p>
            <a:pPr lvl="1"/>
            <a:r>
              <a:rPr lang="en-US" dirty="0"/>
              <a:t>Often Absolute</a:t>
            </a:r>
          </a:p>
          <a:p>
            <a:r>
              <a:rPr lang="en-US" dirty="0"/>
              <a:t>Positive</a:t>
            </a:r>
          </a:p>
          <a:p>
            <a:pPr lvl="1"/>
            <a:r>
              <a:rPr lang="en-US" dirty="0"/>
              <a:t>Claim-rights</a:t>
            </a:r>
          </a:p>
          <a:p>
            <a:pPr lvl="1"/>
            <a:r>
              <a:rPr lang="en-US" dirty="0"/>
              <a:t>Often Limited</a:t>
            </a:r>
          </a:p>
        </p:txBody>
      </p:sp>
      <p:sp>
        <p:nvSpPr>
          <p:cNvPr id="5" name="Footer Placeholder 4"/>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2043104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rmAutofit lnSpcReduction="10000"/>
          </a:bodyPr>
          <a:lstStyle/>
          <a:p>
            <a:r>
              <a:rPr lang="en-US" dirty="0"/>
              <a:t>Greek </a:t>
            </a:r>
            <a:r>
              <a:rPr lang="en-US" dirty="0" err="1"/>
              <a:t>deon</a:t>
            </a:r>
            <a:r>
              <a:rPr lang="en-US" dirty="0"/>
              <a:t> = duty</a:t>
            </a:r>
          </a:p>
          <a:p>
            <a:r>
              <a:rPr lang="en-US" dirty="0"/>
              <a:t>Emphasizes duty and absolute rules to be followed whether they lead to good or bad consequences. </a:t>
            </a:r>
          </a:p>
          <a:p>
            <a:r>
              <a:rPr lang="en-US" dirty="0"/>
              <a:t>Kant often primary example.</a:t>
            </a:r>
          </a:p>
          <a:p>
            <a:r>
              <a:rPr lang="en-US" dirty="0"/>
              <a:t>Rules should apply to everyone.</a:t>
            </a:r>
          </a:p>
          <a:p>
            <a:r>
              <a:rPr lang="en-US" dirty="0"/>
              <a:t>Good rules intrinsically follow logic. Follow reason not emotion to make decisions.</a:t>
            </a:r>
          </a:p>
          <a:p>
            <a:r>
              <a:rPr lang="en-US" dirty="0"/>
              <a:t>Treat people as an ends, not solely as a means. Respect for persons.</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11" name="Action Button: Movie 10">
            <a:hlinkClick r:id="rId3" highlightClick="1"/>
            <a:extLst>
              <a:ext uri="{FF2B5EF4-FFF2-40B4-BE49-F238E27FC236}">
                <a16:creationId xmlns:a16="http://schemas.microsoft.com/office/drawing/2014/main" id="{EE2CAA44-9E6B-8F42-AEF4-E62E93748BB3}"/>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6781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335123"/>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3" name="Content Placeholder 2"/>
          <p:cNvSpPr>
            <a:spLocks noGrp="1"/>
          </p:cNvSpPr>
          <p:nvPr>
            <p:ph sz="half" idx="1"/>
          </p:nvPr>
        </p:nvSpPr>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7" name="Content Placeholder 6"/>
          <p:cNvSpPr>
            <a:spLocks noGrp="1"/>
          </p:cNvSpPr>
          <p:nvPr>
            <p:ph sz="half" idx="2"/>
          </p:nvPr>
        </p:nvSpPr>
        <p:spPr/>
        <p:txBody>
          <a:bodyPr>
            <a:normAutofit/>
          </a:bodyPr>
          <a:lstStyle/>
          <a:p>
            <a:r>
              <a:rPr lang="en-US" dirty="0"/>
              <a:t>Main example is Utilitarianism.</a:t>
            </a:r>
          </a:p>
          <a:p>
            <a:r>
              <a:rPr lang="en-US" dirty="0"/>
              <a:t>Increase aggregate utility, value, or happiness. How to measure?</a:t>
            </a:r>
          </a:p>
          <a:p>
            <a:r>
              <a:rPr lang="en-US" dirty="0"/>
              <a:t>The Happiness Unit: </a:t>
            </a:r>
            <a:r>
              <a:rPr lang="en-US" i="1" dirty="0" err="1"/>
              <a:t>util</a:t>
            </a:r>
            <a:endParaRPr lang="en-US" i="1" dirty="0"/>
          </a:p>
          <a:p>
            <a:pPr lvl="1"/>
            <a:r>
              <a:rPr lang="en-US" dirty="0"/>
              <a:t>“just perceivable increment of subjective wellbeing (or happiness) over a just perceivable interval of time” –Ng (1996) [1]</a:t>
            </a:r>
          </a:p>
          <a:p>
            <a:r>
              <a:rPr lang="en-US" dirty="0"/>
              <a:t>Watch out for theories going to far; violating rights of a few for the “good” of the many.</a:t>
            </a:r>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1766680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742529"/>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Uses rights as basis</a:t>
            </a:r>
          </a:p>
          <a:p>
            <a:r>
              <a:rPr lang="en-US" dirty="0"/>
              <a:t>Explains people’s selfishness in absence of common agreement</a:t>
            </a:r>
          </a:p>
          <a:p>
            <a:r>
              <a:rPr lang="en-US" dirty="0"/>
              <a:t>Analysis of moral issues regarding people and government.</a:t>
            </a:r>
          </a:p>
          <a:p>
            <a:r>
              <a:rPr lang="en-US" dirty="0"/>
              <a:t>Characterization of actions can change outcome of analysis, does not solve conflicting rights.</a:t>
            </a:r>
          </a:p>
          <a:p>
            <a:r>
              <a:rPr lang="en-US" dirty="0"/>
              <a:t>Are laws based on ethics?</a:t>
            </a:r>
          </a:p>
          <a:p>
            <a:r>
              <a:rPr lang="en-US" dirty="0"/>
              <a:t>Are all laws ethical? </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Tree>
    <p:extLst>
      <p:ext uri="{BB962C8B-B14F-4D97-AF65-F5344CB8AC3E}">
        <p14:creationId xmlns:p14="http://schemas.microsoft.com/office/powerpoint/2010/main" val="149893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3395032"/>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Stresses character development and moral education, not formalized rules.</a:t>
            </a:r>
          </a:p>
          <a:p>
            <a:r>
              <a:rPr lang="en-US" dirty="0"/>
              <a:t>What kind of person should I be?</a:t>
            </a:r>
          </a:p>
          <a:p>
            <a:r>
              <a:rPr lang="en-US" dirty="0"/>
              <a:t>Does this feel right or wrong?</a:t>
            </a:r>
          </a:p>
          <a:p>
            <a:r>
              <a:rPr lang="en-US" dirty="0"/>
              <a:t>Depends on homogeneous community standards for morality.</a:t>
            </a:r>
          </a:p>
          <a:p>
            <a:r>
              <a:rPr lang="en-US" dirty="0"/>
              <a:t>Plato and Aristotle, more recently by Alasdair </a:t>
            </a:r>
            <a:r>
              <a:rPr lang="en-US" dirty="0" err="1"/>
              <a:t>MacIntyre</a:t>
            </a:r>
            <a:r>
              <a:rPr lang="en-US" dirty="0"/>
              <a:t>.</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9" name="Action Button: Movie 8">
            <a:hlinkClick r:id="rId3" highlightClick="1"/>
            <a:extLst>
              <a:ext uri="{FF2B5EF4-FFF2-40B4-BE49-F238E27FC236}">
                <a16:creationId xmlns:a16="http://schemas.microsoft.com/office/drawing/2014/main" id="{84439548-48F4-2B4B-B1AE-3386E3EDA33D}"/>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253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4092022"/>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err="1"/>
              <a:t>Macroethics</a:t>
            </a:r>
            <a:r>
              <a:rPr lang="en-US" dirty="0"/>
              <a:t> – Luciano </a:t>
            </a:r>
            <a:r>
              <a:rPr lang="en-US" dirty="0" err="1"/>
              <a:t>Floridi</a:t>
            </a:r>
            <a:r>
              <a:rPr lang="en-US" dirty="0"/>
              <a:t> [1]</a:t>
            </a:r>
          </a:p>
          <a:p>
            <a:r>
              <a:rPr lang="en-US" dirty="0"/>
              <a:t>All entities informational </a:t>
            </a:r>
            <a:r>
              <a:rPr lang="en-US" dirty="0">
                <a:sym typeface="Wingdings" pitchFamily="2" charset="2"/>
              </a:rPr>
              <a:t> moral value  right to persist</a:t>
            </a:r>
            <a:endParaRPr lang="en-US" dirty="0"/>
          </a:p>
          <a:p>
            <a:r>
              <a:rPr lang="en-US" dirty="0"/>
              <a:t>Information 	= Good</a:t>
            </a:r>
          </a:p>
          <a:p>
            <a:r>
              <a:rPr lang="en-US" dirty="0"/>
              <a:t>Entropy 	= Evil</a:t>
            </a:r>
          </a:p>
          <a:p>
            <a:r>
              <a:rPr lang="en-US" dirty="0"/>
              <a:t>Moral agents: interactive, autonomous, adaptable transition systems that can cause good or evil</a:t>
            </a:r>
          </a:p>
          <a:p>
            <a:r>
              <a:rPr lang="en-US" dirty="0"/>
              <a:t>Accountability != Responsibility</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11" name="Action Button: Movie 10">
            <a:hlinkClick r:id="" action="ppaction://noaction" highlightClick="1"/>
            <a:extLst>
              <a:ext uri="{FF2B5EF4-FFF2-40B4-BE49-F238E27FC236}">
                <a16:creationId xmlns:a16="http://schemas.microsoft.com/office/drawing/2014/main" id="{4FA13D78-C267-3346-B97C-0DE49332C911}"/>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867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Scenario 4 in Section 2.1.2</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Split into teams of 4</a:t>
            </a:r>
          </a:p>
          <a:p>
            <a:pPr marL="457200" indent="-457200">
              <a:buFont typeface="+mj-lt"/>
              <a:buAutoNum type="arabicPeriod"/>
            </a:pPr>
            <a:r>
              <a:rPr lang="en-US" dirty="0"/>
              <a:t>Pick one:</a:t>
            </a:r>
          </a:p>
          <a:p>
            <a:pPr marL="662968" lvl="1" indent="-457200">
              <a:buFont typeface="+mj-lt"/>
              <a:buAutoNum type="arabicPeriod"/>
            </a:pPr>
            <a:r>
              <a:rPr lang="en-US" dirty="0"/>
              <a:t>Kantian</a:t>
            </a:r>
          </a:p>
          <a:p>
            <a:pPr marL="662968" lvl="1" indent="-457200">
              <a:buFont typeface="+mj-lt"/>
              <a:buAutoNum type="arabicPeriod"/>
            </a:pPr>
            <a:r>
              <a:rPr lang="en-US" dirty="0"/>
              <a:t>Act Utilitarian</a:t>
            </a:r>
          </a:p>
          <a:p>
            <a:pPr marL="662968" lvl="1" indent="-457200">
              <a:buFont typeface="+mj-lt"/>
              <a:buAutoNum type="arabicPeriod"/>
            </a:pPr>
            <a:r>
              <a:rPr lang="en-US" dirty="0"/>
              <a:t>Rule Utilitarian</a:t>
            </a:r>
          </a:p>
          <a:p>
            <a:pPr marL="662968" lvl="1" indent="-457200">
              <a:buFont typeface="+mj-lt"/>
              <a:buAutoNum type="arabicPeriod"/>
            </a:pPr>
            <a:r>
              <a:rPr lang="en-US" dirty="0"/>
              <a:t>Social Contract Theory </a:t>
            </a:r>
          </a:p>
          <a:p>
            <a:pPr marL="662968" lvl="1" indent="-457200">
              <a:buFont typeface="+mj-lt"/>
              <a:buAutoNum type="arabicPeriod"/>
            </a:pPr>
            <a:r>
              <a:rPr lang="en-US" dirty="0"/>
              <a:t>Virtue Ethics</a:t>
            </a:r>
          </a:p>
          <a:p>
            <a:pPr marL="457200" indent="-457200">
              <a:buFont typeface="+mj-lt"/>
              <a:buAutoNum type="arabicPeriod"/>
            </a:pPr>
            <a:r>
              <a:rPr lang="en-US" dirty="0"/>
              <a:t>Does your team recommend release next week?</a:t>
            </a:r>
          </a:p>
          <a:p>
            <a:pPr marL="457200" indent="-457200">
              <a:buFont typeface="+mj-lt"/>
              <a:buAutoNum type="arabicPeriod"/>
            </a:pPr>
            <a:r>
              <a:rPr lang="en-US" dirty="0"/>
              <a:t>Provide justification (argument)</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Content Placeholder 6">
            <a:extLst>
              <a:ext uri="{FF2B5EF4-FFF2-40B4-BE49-F238E27FC236}">
                <a16:creationId xmlns:a16="http://schemas.microsoft.com/office/drawing/2014/main" id="{CE584E1D-1362-1147-86A0-8615CE81196C}"/>
              </a:ext>
            </a:extLst>
          </p:cNvPr>
          <p:cNvSpPr txBox="1">
            <a:spLocks/>
          </p:cNvSpPr>
          <p:nvPr/>
        </p:nvSpPr>
        <p:spPr>
          <a:xfrm>
            <a:off x="3431356" y="1861009"/>
            <a:ext cx="5498183" cy="882191"/>
          </a:xfrm>
          <a:prstGeom prst="rect">
            <a:avLst/>
          </a:prstGeom>
          <a:ln>
            <a:solidFill>
              <a:schemeClr val="tx1"/>
            </a:solidFill>
          </a:ln>
        </p:spPr>
        <p:txBody>
          <a:bodyPr>
            <a:no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a:lstStyle>
          <a:p>
            <a:r>
              <a:rPr lang="en-US" dirty="0"/>
              <a:t>Ethical Analysis Guide</a:t>
            </a:r>
          </a:p>
          <a:p>
            <a:r>
              <a:rPr lang="en-US" dirty="0"/>
              <a:t>https://</a:t>
            </a:r>
            <a:r>
              <a:rPr lang="en-US" dirty="0" err="1"/>
              <a:t>socialimps.keithpray.net</a:t>
            </a:r>
            <a:r>
              <a:rPr lang="en-US" dirty="0"/>
              <a:t>/documents</a:t>
            </a:r>
          </a:p>
        </p:txBody>
      </p:sp>
    </p:spTree>
    <p:extLst>
      <p:ext uri="{BB962C8B-B14F-4D97-AF65-F5344CB8AC3E}">
        <p14:creationId xmlns:p14="http://schemas.microsoft.com/office/powerpoint/2010/main" val="3262248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30821"/>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275144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US" dirty="0"/>
              <a:t>Complete all assigned reading</a:t>
            </a:r>
          </a:p>
          <a:p>
            <a:pPr marL="342900" indent="-342900">
              <a:buFont typeface="+mj-lt"/>
              <a:buAutoNum type="arabicPeriod"/>
            </a:pPr>
            <a:r>
              <a:rPr lang="en-US" dirty="0"/>
              <a:t>Work on your individual presentations</a:t>
            </a:r>
          </a:p>
          <a:p>
            <a:pPr marL="342900" indent="-342900">
              <a:buFont typeface="+mj-lt"/>
              <a:buAutoNum type="arabicPeriod"/>
            </a:pPr>
            <a:r>
              <a:rPr lang="en-US" dirty="0"/>
              <a:t>Start Group Project work</a:t>
            </a:r>
          </a:p>
          <a:p>
            <a:pPr marL="548668" lvl="1" indent="-342900">
              <a:buFont typeface="+mj-lt"/>
              <a:buAutoNum type="arabicPeriod"/>
            </a:pPr>
            <a:r>
              <a:rPr lang="en-US" dirty="0"/>
              <a:t>Review assignment slides</a:t>
            </a:r>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663296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The End</a:t>
            </a:r>
          </a:p>
        </p:txBody>
      </p:sp>
      <p:sp>
        <p:nvSpPr>
          <p:cNvPr id="4" name="Footer Placeholder 3"/>
          <p:cNvSpPr>
            <a:spLocks noGrp="1"/>
          </p:cNvSpPr>
          <p:nvPr>
            <p:ph type="ftr" sz="quarter" idx="3"/>
          </p:nvPr>
        </p:nvSpPr>
        <p:spPr/>
        <p:txBody>
          <a:bodyPr/>
          <a:lstStyle/>
          <a:p>
            <a:r>
              <a:rPr lang="sk-SK"/>
              <a:t>© 2022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2022 Keith A. Pray</a:t>
            </a:r>
            <a:endParaRPr lang="en-US"/>
          </a:p>
        </p:txBody>
      </p:sp>
      <p:pic>
        <p:nvPicPr>
          <p:cNvPr id="7" name="Picture 6"/>
          <p:cNvPicPr>
            <a:picLocks noChangeAspect="1"/>
          </p:cNvPicPr>
          <p:nvPr/>
        </p:nvPicPr>
        <p:blipFill>
          <a:blip r:embed="rId3"/>
          <a:stretch>
            <a:fillRect/>
          </a:stretch>
        </p:blipFill>
        <p:spPr>
          <a:xfrm>
            <a:off x="4418935" y="981839"/>
            <a:ext cx="4700681" cy="3727494"/>
          </a:xfrm>
          <a:prstGeom prst="rect">
            <a:avLst/>
          </a:prstGeom>
        </p:spPr>
      </p:pic>
      <p:sp>
        <p:nvSpPr>
          <p:cNvPr id="8" name="TextBox 7"/>
          <p:cNvSpPr txBox="1"/>
          <p:nvPr/>
        </p:nvSpPr>
        <p:spPr>
          <a:xfrm>
            <a:off x="3819230" y="466432"/>
            <a:ext cx="1505540" cy="346249"/>
          </a:xfrm>
          <a:prstGeom prst="rect">
            <a:avLst/>
          </a:prstGeom>
          <a:noFill/>
        </p:spPr>
        <p:txBody>
          <a:bodyPr wrap="none" rtlCol="0">
            <a:spAutoFit/>
          </a:bodyPr>
          <a:lstStyle/>
          <a:p>
            <a:pPr>
              <a:lnSpc>
                <a:spcPct val="90000"/>
              </a:lnSpc>
            </a:pPr>
            <a:r>
              <a:rPr lang="en-US" dirty="0"/>
              <a:t>Ray </a:t>
            </a:r>
            <a:r>
              <a:rPr lang="en-US" dirty="0" err="1"/>
              <a:t>Kurzweil</a:t>
            </a:r>
            <a:r>
              <a:rPr lang="en-US" dirty="0"/>
              <a:t> </a:t>
            </a:r>
          </a:p>
        </p:txBody>
      </p:sp>
      <p:pic>
        <p:nvPicPr>
          <p:cNvPr id="9" name="Picture 8"/>
          <p:cNvPicPr>
            <a:picLocks noChangeAspect="1"/>
          </p:cNvPicPr>
          <p:nvPr/>
        </p:nvPicPr>
        <p:blipFill>
          <a:blip r:embed="rId4"/>
          <a:stretch>
            <a:fillRect/>
          </a:stretch>
        </p:blipFill>
        <p:spPr>
          <a:xfrm>
            <a:off x="24385" y="981840"/>
            <a:ext cx="4370165" cy="3727494"/>
          </a:xfrm>
          <a:prstGeom prst="rect">
            <a:avLst/>
          </a:prstGeom>
        </p:spPr>
      </p:pic>
      <p:sp>
        <p:nvSpPr>
          <p:cNvPr id="10" name="Action Button: Movie 9">
            <a:hlinkClick r:id="rId5" highlightClick="1"/>
            <a:extLst>
              <a:ext uri="{FF2B5EF4-FFF2-40B4-BE49-F238E27FC236}">
                <a16:creationId xmlns:a16="http://schemas.microsoft.com/office/drawing/2014/main" id="{2FB7DF9E-E44B-B340-B416-FA731DF8B3FD}"/>
              </a:ext>
            </a:extLst>
          </p:cNvPr>
          <p:cNvSpPr/>
          <p:nvPr/>
        </p:nvSpPr>
        <p:spPr>
          <a:xfrm>
            <a:off x="4418935"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1" name="Picture 4" descr="Steve Jobs vs Bill Gates. Epic Rap Battles of History - YouTube">
            <a:hlinkClick r:id="rId5"/>
            <a:extLst>
              <a:ext uri="{FF2B5EF4-FFF2-40B4-BE49-F238E27FC236}">
                <a16:creationId xmlns:a16="http://schemas.microsoft.com/office/drawing/2014/main" id="{B37EA954-95A4-9942-BF93-044B66364A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1735" y="4770285"/>
            <a:ext cx="45720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899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2022 Keith A. Pray</a:t>
            </a:r>
            <a:endParaRPr lang="en-US" dirty="0"/>
          </a:p>
        </p:txBody>
      </p:sp>
    </p:spTree>
    <p:extLst>
      <p:ext uri="{BB962C8B-B14F-4D97-AF65-F5344CB8AC3E}">
        <p14:creationId xmlns:p14="http://schemas.microsoft.com/office/powerpoint/2010/main" val="120202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Reminder</a:t>
            </a:r>
          </a:p>
        </p:txBody>
      </p:sp>
      <p:sp>
        <p:nvSpPr>
          <p:cNvPr id="3" name="Content Placeholder 2"/>
          <p:cNvSpPr>
            <a:spLocks noGrp="1"/>
          </p:cNvSpPr>
          <p:nvPr>
            <p:ph idx="1"/>
          </p:nvPr>
        </p:nvSpPr>
        <p:spPr/>
        <p:txBody>
          <a:bodyPr/>
          <a:lstStyle/>
          <a:p>
            <a:r>
              <a:rPr lang="en-US" dirty="0"/>
              <a:t>Sign up for individual presentations</a:t>
            </a:r>
          </a:p>
          <a:p>
            <a:pPr lvl="1"/>
            <a:r>
              <a:rPr lang="en-US" dirty="0"/>
              <a:t>Great ideas so far!</a:t>
            </a:r>
          </a:p>
          <a:p>
            <a:pPr lvl="1"/>
            <a:r>
              <a:rPr lang="en-US" dirty="0"/>
              <a:t>4 slots still open, 1 disappears September 9th</a:t>
            </a:r>
          </a:p>
          <a:p>
            <a:pPr lvl="1"/>
            <a:r>
              <a:rPr lang="en-US" dirty="0"/>
              <a:t>Worth 10 points</a:t>
            </a:r>
          </a:p>
          <a:p>
            <a:r>
              <a:rPr lang="en-US" dirty="0"/>
              <a:t>Send me you top 3 movie choices so we can form groups</a:t>
            </a:r>
          </a:p>
          <a:p>
            <a:r>
              <a:rPr lang="en-US" dirty="0"/>
              <a:t>Email all the course staff, you’ll get a quicker response</a:t>
            </a:r>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1596292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40730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Movie Group Project Overview</a:t>
            </a:r>
          </a:p>
        </p:txBody>
      </p:sp>
      <p:sp>
        <p:nvSpPr>
          <p:cNvPr id="3" name="Content Placeholder 2"/>
          <p:cNvSpPr>
            <a:spLocks noGrp="1"/>
          </p:cNvSpPr>
          <p:nvPr>
            <p:ph idx="1"/>
          </p:nvPr>
        </p:nvSpPr>
        <p:spPr/>
        <p:txBody>
          <a:bodyPr>
            <a:normAutofit lnSpcReduction="10000"/>
          </a:bodyPr>
          <a:lstStyle/>
          <a:p>
            <a:r>
              <a:rPr lang="en-US" dirty="0"/>
              <a:t>Explore computing technology portrayed, analyze course topics</a:t>
            </a:r>
          </a:p>
          <a:p>
            <a:r>
              <a:rPr lang="en-US" dirty="0"/>
              <a:t>Project Web Site</a:t>
            </a:r>
          </a:p>
          <a:p>
            <a:pPr lvl="1"/>
            <a:r>
              <a:rPr lang="en-US" dirty="0"/>
              <a:t>Analyze subject from the prospective of each topic covered in class</a:t>
            </a:r>
          </a:p>
          <a:p>
            <a:pPr lvl="1"/>
            <a:r>
              <a:rPr lang="en-US" dirty="0"/>
              <a:t>Critical Thinking, Ethics, and Professional Ethics are analysis tools, not topics</a:t>
            </a:r>
          </a:p>
          <a:p>
            <a:r>
              <a:rPr lang="en-US" dirty="0"/>
              <a:t>Presentation</a:t>
            </a:r>
          </a:p>
          <a:p>
            <a:pPr lvl="1"/>
            <a:r>
              <a:rPr lang="en-US" dirty="0"/>
              <a:t>Give arguments for most salient conclusions drawn</a:t>
            </a:r>
          </a:p>
          <a:p>
            <a:pPr marL="0" indent="0">
              <a:buNone/>
            </a:pPr>
            <a:endParaRPr lang="en-US" dirty="0"/>
          </a:p>
          <a:p>
            <a:pPr marL="0" indent="0" algn="ctr">
              <a:buNone/>
            </a:pPr>
            <a:r>
              <a:rPr lang="en-US" dirty="0"/>
              <a:t>We will review group project details at end of class time permitting</a:t>
            </a:r>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67516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611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259336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2022 Keith A. Pray</a:t>
            </a:r>
            <a:endParaRPr lang="en-US"/>
          </a:p>
        </p:txBody>
      </p:sp>
      <p:pic>
        <p:nvPicPr>
          <p:cNvPr id="3" name="Picture 2"/>
          <p:cNvPicPr>
            <a:picLocks noChangeAspect="1"/>
          </p:cNvPicPr>
          <p:nvPr/>
        </p:nvPicPr>
        <p:blipFill>
          <a:blip r:embed="rId3"/>
          <a:stretch>
            <a:fillRect/>
          </a:stretch>
        </p:blipFill>
        <p:spPr>
          <a:xfrm>
            <a:off x="1096768" y="347993"/>
            <a:ext cx="6950465" cy="4759557"/>
          </a:xfrm>
          <a:prstGeom prst="rect">
            <a:avLst/>
          </a:prstGeom>
        </p:spPr>
      </p:pic>
    </p:spTree>
    <p:extLst>
      <p:ext uri="{BB962C8B-B14F-4D97-AF65-F5344CB8AC3E}">
        <p14:creationId xmlns:p14="http://schemas.microsoft.com/office/powerpoint/2010/main" val="1681759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20000"/>
          </a:bodyPr>
          <a:lstStyle/>
          <a:p>
            <a:r>
              <a:rPr lang="en-US" dirty="0"/>
              <a:t>pp. 49 Nice quote to start with, previous one was good too: </a:t>
            </a:r>
          </a:p>
          <a:p>
            <a:pPr lvl="1"/>
            <a:r>
              <a:rPr lang="en-US" dirty="0"/>
              <a:t>“No man is an island, entire of itself; every man is a piece of the continent, a part of the main. If a clod be washed away by the sea, Europe is the less, as well as if a promontory were, as well as if a manor of thy friend’s or of thine own were. Any man’s death diminishes me, because I am involved in mankind; and therefor never send to know for whom the bell tolls; it tolls for thee. – John Donne, Meditation XVII , 1624</a:t>
            </a:r>
          </a:p>
          <a:p>
            <a:r>
              <a:rPr lang="en-US" dirty="0"/>
              <a:t>pp. 54 Self driving car would change example scenario a lot</a:t>
            </a:r>
          </a:p>
          <a:p>
            <a:r>
              <a:rPr lang="en-US" dirty="0"/>
              <a:t>pp. 56 Does mention of Hitler invalidate the argument? - Mike Godwin</a:t>
            </a:r>
          </a:p>
          <a:p>
            <a:r>
              <a:rPr lang="en-US" dirty="0"/>
              <a:t>pp. 57 “Instincts were learned…”?</a:t>
            </a:r>
          </a:p>
        </p:txBody>
      </p:sp>
      <p:sp>
        <p:nvSpPr>
          <p:cNvPr id="11" name="Content Placeholder 10"/>
          <p:cNvSpPr>
            <a:spLocks noGrp="1"/>
          </p:cNvSpPr>
          <p:nvPr>
            <p:ph sz="half" idx="2"/>
          </p:nvPr>
        </p:nvSpPr>
        <p:spPr/>
        <p:txBody>
          <a:bodyPr>
            <a:normAutofit fontScale="85000" lnSpcReduction="20000"/>
          </a:bodyPr>
          <a:lstStyle/>
          <a:p>
            <a:r>
              <a:rPr lang="en-US" dirty="0"/>
              <a:t>pp. 59 many/any fallacy not mentioned in Appendix B</a:t>
            </a:r>
          </a:p>
          <a:p>
            <a:r>
              <a:rPr lang="en-US" dirty="0"/>
              <a:t>pp. 65 There’s no expectation the doctor’s practice would suffer?</a:t>
            </a:r>
          </a:p>
          <a:p>
            <a:r>
              <a:rPr lang="en-US" dirty="0"/>
              <a:t>pp. 69 Is it easier for CS types to use 2</a:t>
            </a:r>
            <a:r>
              <a:rPr lang="en-US" baseline="30000" dirty="0"/>
              <a:t>nd</a:t>
            </a:r>
            <a:r>
              <a:rPr lang="en-US" dirty="0"/>
              <a:t> Categorical Imperative formulation? Am I generalizing or biased for asking?</a:t>
            </a:r>
          </a:p>
          <a:p>
            <a:r>
              <a:rPr lang="en-US" dirty="0"/>
              <a:t>pp. 79 Insurance companies do it, should they?</a:t>
            </a:r>
          </a:p>
          <a:p>
            <a:r>
              <a:rPr lang="en-US" dirty="0"/>
              <a:t>pp. 84 Convenience stores rent DVDs?</a:t>
            </a:r>
          </a:p>
          <a:p>
            <a:r>
              <a:rPr lang="en-US" dirty="0"/>
              <a:t>pp. 92 Case 3 against: minors vs adults, help and education vs. punishment</a:t>
            </a:r>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2108164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550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241445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28002</TotalTime>
  <Words>1913</Words>
  <Application>Microsoft Macintosh PowerPoint</Application>
  <PresentationFormat>On-screen Show (16:9)</PresentationFormat>
  <Paragraphs>269</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ＭＳ Ｐゴシック</vt:lpstr>
      <vt:lpstr>Arial</vt:lpstr>
      <vt:lpstr>Calibri</vt:lpstr>
      <vt:lpstr>Cambria</vt:lpstr>
      <vt:lpstr>Wingdings</vt:lpstr>
      <vt:lpstr>Red Radial 16x9</vt:lpstr>
      <vt:lpstr>Class 3 Ethics</vt:lpstr>
      <vt:lpstr>PowerPoint Presentation</vt:lpstr>
      <vt:lpstr>Logistics Reminder</vt:lpstr>
      <vt:lpstr>Overview</vt:lpstr>
      <vt:lpstr>Movie Group Project Overview</vt:lpstr>
      <vt:lpstr>Overview</vt:lpstr>
      <vt:lpstr>PowerPoint Presentation</vt:lpstr>
      <vt:lpstr>My Reading Notes</vt:lpstr>
      <vt:lpstr>Overview</vt:lpstr>
      <vt:lpstr>Clarifying Points</vt:lpstr>
      <vt:lpstr>Ethics Vocabulary</vt:lpstr>
      <vt:lpstr>Ethics Vocabulary</vt:lpstr>
      <vt:lpstr>Ethics Vocabulary</vt:lpstr>
      <vt:lpstr>Ethics Vocabulary</vt:lpstr>
      <vt:lpstr>Ethics Vocabulary</vt:lpstr>
      <vt:lpstr>Group Quiz Scenario 4 in Section 2.1.2</vt:lpstr>
      <vt:lpstr>Overview</vt:lpstr>
      <vt:lpstr>Assignment</vt:lpstr>
      <vt:lpstr>Class 3 The End</vt:lpstr>
      <vt:lpstr>what works well Online With Zoom</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250</cp:revision>
  <dcterms:created xsi:type="dcterms:W3CDTF">2014-08-25T02:19:16Z</dcterms:created>
  <dcterms:modified xsi:type="dcterms:W3CDTF">2022-09-02T23:45:42Z</dcterms:modified>
</cp:coreProperties>
</file>