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38"/>
  </p:notesMasterIdLst>
  <p:handoutMasterIdLst>
    <p:handoutMasterId r:id="rId39"/>
  </p:handoutMasterIdLst>
  <p:sldIdLst>
    <p:sldId id="256" r:id="rId2"/>
    <p:sldId id="640" r:id="rId3"/>
    <p:sldId id="608" r:id="rId4"/>
    <p:sldId id="628" r:id="rId5"/>
    <p:sldId id="259" r:id="rId6"/>
    <p:sldId id="642" r:id="rId7"/>
    <p:sldId id="277" r:id="rId8"/>
    <p:sldId id="287" r:id="rId9"/>
    <p:sldId id="288" r:id="rId10"/>
    <p:sldId id="676" r:id="rId11"/>
    <p:sldId id="286" r:id="rId12"/>
    <p:sldId id="678" r:id="rId13"/>
    <p:sldId id="679" r:id="rId14"/>
    <p:sldId id="680" r:id="rId15"/>
    <p:sldId id="272" r:id="rId16"/>
    <p:sldId id="681" r:id="rId17"/>
    <p:sldId id="682" r:id="rId18"/>
    <p:sldId id="274" r:id="rId19"/>
    <p:sldId id="683" r:id="rId20"/>
    <p:sldId id="684" r:id="rId21"/>
    <p:sldId id="685" r:id="rId22"/>
    <p:sldId id="686" r:id="rId23"/>
    <p:sldId id="687" r:id="rId24"/>
    <p:sldId id="688" r:id="rId25"/>
    <p:sldId id="689" r:id="rId26"/>
    <p:sldId id="276" r:id="rId27"/>
    <p:sldId id="690" r:id="rId28"/>
    <p:sldId id="691" r:id="rId29"/>
    <p:sldId id="692" r:id="rId30"/>
    <p:sldId id="268" r:id="rId31"/>
    <p:sldId id="275" r:id="rId32"/>
    <p:sldId id="270" r:id="rId33"/>
    <p:sldId id="271" r:id="rId34"/>
    <p:sldId id="693" r:id="rId35"/>
    <p:sldId id="267" r:id="rId36"/>
    <p:sldId id="269" r:id="rId3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E5B815C9-4D06-5C4A-92CD-7189A3430B49}">
          <p14:sldIdLst>
            <p14:sldId id="256"/>
            <p14:sldId id="640"/>
            <p14:sldId id="608"/>
            <p14:sldId id="628"/>
            <p14:sldId id="259"/>
            <p14:sldId id="642"/>
            <p14:sldId id="277"/>
            <p14:sldId id="287"/>
            <p14:sldId id="288"/>
            <p14:sldId id="676"/>
            <p14:sldId id="286"/>
          </p14:sldIdLst>
        </p14:section>
        <p14:section name="Students" id="{7AEC99C5-6AD7-4C48-9541-C71471BFF483}">
          <p14:sldIdLst>
            <p14:sldId id="678"/>
            <p14:sldId id="679"/>
            <p14:sldId id="680"/>
            <p14:sldId id="272"/>
            <p14:sldId id="681"/>
            <p14:sldId id="682"/>
            <p14:sldId id="274"/>
            <p14:sldId id="683"/>
            <p14:sldId id="684"/>
            <p14:sldId id="685"/>
            <p14:sldId id="686"/>
            <p14:sldId id="687"/>
            <p14:sldId id="688"/>
            <p14:sldId id="689"/>
            <p14:sldId id="276"/>
            <p14:sldId id="690"/>
            <p14:sldId id="691"/>
            <p14:sldId id="692"/>
            <p14:sldId id="268"/>
            <p14:sldId id="275"/>
            <p14:sldId id="270"/>
            <p14:sldId id="271"/>
            <p14:sldId id="693"/>
            <p14:sldId id="267"/>
          </p14:sldIdLst>
        </p14:section>
        <p14:section name="Common" id="{5F5BD8AD-FCBB-DD40-9D0D-1E96422641E9}">
          <p14:sldIdLst>
            <p14:sldId id="269"/>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ney, Fiona H" initials="HFH" lastIdx="9" clrIdx="0"/>
</p:cmAuthorLst>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352" autoAdjust="0"/>
    <p:restoredTop sz="80357" autoAdjust="0"/>
  </p:normalViewPr>
  <p:slideViewPr>
    <p:cSldViewPr snapToGrid="0" snapToObjects="1">
      <p:cViewPr varScale="1">
        <p:scale>
          <a:sx n="134" d="100"/>
          <a:sy n="134" d="100"/>
        </p:scale>
        <p:origin x="440" y="192"/>
      </p:cViewPr>
      <p:guideLst>
        <p:guide orient="horz" pos="1620"/>
        <p:guide pos="2880"/>
      </p:guideLst>
    </p:cSldViewPr>
  </p:slideViewPr>
  <p:notesTextViewPr>
    <p:cViewPr>
      <p:scale>
        <a:sx n="100" d="100"/>
        <a:sy n="100" d="100"/>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4/18/22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4/18/22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a:latin typeface="Arial" pitchFamily="-109" charset="0"/>
                <a:ea typeface="ＭＳ Ｐゴシック" pitchFamily="-109" charset="-128"/>
                <a:cs typeface="ＭＳ Ｐゴシック" pitchFamily="-109" charset="-128"/>
              </a:rPr>
              <a:t>Styx - Mr. Roboto (1983) (5:34)</a:t>
            </a:r>
            <a:r>
              <a:rPr lang="en-US" dirty="0">
                <a:latin typeface="Arial" pitchFamily="-109" charset="0"/>
                <a:ea typeface="ＭＳ Ｐゴシック" pitchFamily="-109" charset="-128"/>
                <a:cs typeface="ＭＳ Ｐゴシック" pitchFamily="-109" charset="-128"/>
              </a:rPr>
              <a:t> </a:t>
            </a:r>
            <a:br>
              <a:rPr lang="en-US" dirty="0">
                <a:latin typeface="Arial" pitchFamily="-109" charset="0"/>
                <a:ea typeface="ＭＳ Ｐゴシック" pitchFamily="-109" charset="-128"/>
                <a:cs typeface="ＭＳ Ｐゴシック" pitchFamily="-109" charset="-128"/>
              </a:rPr>
            </a:br>
            <a:r>
              <a:rPr lang="en-US" dirty="0">
                <a:latin typeface="Arial" pitchFamily="-109" charset="0"/>
                <a:ea typeface="ＭＳ Ｐゴシック" pitchFamily="-109" charset="-128"/>
                <a:cs typeface="ＭＳ Ｐゴシック" pitchFamily="-109" charset="-128"/>
              </a:rPr>
              <a:t>https://</a:t>
            </a:r>
            <a:r>
              <a:rPr lang="en-US" dirty="0" err="1">
                <a:latin typeface="Arial" pitchFamily="-109" charset="0"/>
                <a:ea typeface="ＭＳ Ｐゴシック" pitchFamily="-109" charset="-128"/>
                <a:cs typeface="ＭＳ Ｐゴシック" pitchFamily="-109" charset="-128"/>
              </a:rPr>
              <a:t>www.youtube.com</a:t>
            </a:r>
            <a:r>
              <a:rPr lang="en-US" dirty="0">
                <a:latin typeface="Arial" pitchFamily="-109" charset="0"/>
                <a:ea typeface="ＭＳ Ｐゴシック" pitchFamily="-109" charset="-128"/>
                <a:cs typeface="ＭＳ Ｐゴシック" pitchFamily="-109" charset="-128"/>
              </a:rPr>
              <a:t>/</a:t>
            </a:r>
            <a:r>
              <a:rPr lang="en-US" dirty="0" err="1">
                <a:latin typeface="Arial" pitchFamily="-109" charset="0"/>
                <a:ea typeface="ＭＳ Ｐゴシック" pitchFamily="-109" charset="-128"/>
                <a:cs typeface="ＭＳ Ｐゴシック" pitchFamily="-109" charset="-128"/>
              </a:rPr>
              <a:t>watch?v</a:t>
            </a:r>
            <a:r>
              <a:rPr lang="en-US" dirty="0">
                <a:latin typeface="Arial" pitchFamily="-109" charset="0"/>
                <a:ea typeface="ＭＳ Ｐゴシック" pitchFamily="-109" charset="-128"/>
                <a:cs typeface="ＭＳ Ｐゴシック" pitchFamily="-109" charset="-128"/>
              </a:rPr>
              <a:t>=uc6f_2nPSX8 </a:t>
            </a:r>
          </a:p>
          <a:p>
            <a:pPr eaLnBrk="1" hangingPunct="1"/>
            <a:endParaRPr lang="en-US" dirty="0">
              <a:latin typeface="Arial" pitchFamily="-109" charset="0"/>
              <a:ea typeface="ＭＳ Ｐゴシック" pitchFamily="-109" charset="-128"/>
              <a:cs typeface="ＭＳ Ｐゴシック" pitchFamily="-109" charset="-128"/>
            </a:endParaRPr>
          </a:p>
          <a:p>
            <a:pPr eaLnBrk="1" hangingPunct="1"/>
            <a:r>
              <a:rPr lang="en-US" dirty="0">
                <a:latin typeface="Arial" pitchFamily="-109" charset="0"/>
                <a:ea typeface="ＭＳ Ｐゴシック" pitchFamily="-109" charset="-128"/>
                <a:cs typeface="ＭＳ Ｐゴシック" pitchFamily="-109" charset="-128"/>
              </a:rPr>
              <a:t>Ask about Automation paper:</a:t>
            </a:r>
          </a:p>
          <a:p>
            <a:pPr marL="171450" indent="-171450" eaLnBrk="1" hangingPunct="1">
              <a:buFont typeface="Arial" panose="020B0604020202020204" pitchFamily="34" charset="0"/>
              <a:buChar char="•"/>
            </a:pPr>
            <a:r>
              <a:rPr lang="en-US" dirty="0">
                <a:latin typeface="Arial" pitchFamily="-109" charset="0"/>
                <a:ea typeface="ＭＳ Ｐゴシック" pitchFamily="-109" charset="-128"/>
                <a:cs typeface="ＭＳ Ｐゴシック" pitchFamily="-109" charset="-128"/>
              </a:rPr>
              <a:t>What did people choose to automate</a:t>
            </a:r>
          </a:p>
          <a:p>
            <a:pPr marL="171450" indent="-171450" eaLnBrk="1" hangingPunct="1">
              <a:buFont typeface="Arial" panose="020B0604020202020204" pitchFamily="34" charset="0"/>
              <a:buChar char="•"/>
            </a:pPr>
            <a:r>
              <a:rPr lang="en-US" dirty="0">
                <a:latin typeface="Arial" pitchFamily="-109" charset="0"/>
                <a:ea typeface="ＭＳ Ｐゴシック" pitchFamily="-109" charset="-128"/>
                <a:cs typeface="ＭＳ Ｐゴシック" pitchFamily="-109" charset="-128"/>
              </a:rPr>
              <a:t>Share 1 main reason</a:t>
            </a: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TODO: Replace with Alternate </a:t>
            </a:r>
            <a:r>
              <a:rPr lang="en-US">
                <a:latin typeface="Arial" charset="0"/>
                <a:ea typeface="ＭＳ Ｐゴシック" charset="-128"/>
                <a:cs typeface="ＭＳ Ｐゴシック" charset="-128"/>
              </a:rPr>
              <a:t>Turing Test</a:t>
            </a:r>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presentation I will point out some facts about the world today and draw from them the conclusion that the economy will soon be controlled by machines.</a:t>
            </a:r>
          </a:p>
        </p:txBody>
      </p:sp>
      <p:sp>
        <p:nvSpPr>
          <p:cNvPr id="4" name="Slide Number Placeholder 3"/>
          <p:cNvSpPr>
            <a:spLocks noGrp="1"/>
          </p:cNvSpPr>
          <p:nvPr>
            <p:ph type="sldNum" sz="quarter" idx="5"/>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8365921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economy is quickly becoming more complex. As new technology is developed, more companies are created, and more goods are traded. As the global population continues to rise, a greater strain is put on the economy. Much more information must be considered when making economic decisions today than in the 1950s. </a:t>
            </a:r>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34731544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Artificial intelligence is getting smarter. Since the 1950s, AI research has fueled breakthroughs in automated driving, game playing, and even poetry writing. The pace of this research is increasing, with the number of peer reviewed AI publications growing by 12 times in the past 2 decades. </a:t>
            </a:r>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39917413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 globalized economy of today, events on the other side of the world have an immediate impact here. Pandemics and war can destabilize the entire world economy, requiring quick but careful decisions to minimize the damage. As the economy gets more complex and countries become more interdependent, these economic decisions will need to consider more information and happen quicker. Humans are limited. It is safe to say that machine's ability to analyze vast amount of data will eventually make them better suited for these decisions than we are. </a:t>
            </a:r>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13421933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may suggest that an AI economy is not inevitable because global AI regulation could be put into place. While this may be true domestically, where companies must follow the law, global regulation requires a collective agreement between countries to limit their own economies for the sake of the future. This is an example of the public good dilemma, commonly known as the tragedy of the commons. Animals, including humans, are wired to value short term benefits over long term stability, since the future is not promised. Similarly, countries will value their own short term economic benefit over global stability, causing them to make decisions like burn fossil fuels and develop artificial intelligence.  </a:t>
            </a:r>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18547787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Countries will need to make smarter AI to keep up in a global economy, regardless of domestic AI regulation. According to natures law, only the fittest will survive, and if AI fosters economic superiority, it will be used to gain an advantage. Those that do not incorporate the latest technology will fall behind, losing money due to human slowness and error. The existential threat of losing our spot as a global superpower will force our country to give machines control. Once they are in control, it will be our patriotic duty to continue to make them smarter, as global competitors will do the same. Global competition has no end, so neither does the incentive to make these machines as smart as possible. No matter what regulations we place on domestic AI, we cannot regulate global competitors. Because we cannot regulate global competitors, we cannot regulate ourselves if we want to stay on top. </a:t>
            </a:r>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17070436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conclusion, the economic benefits machines will provide make an AI controlled economy inevitable. These machines will continue to get smarter, as countries fear the short-term effects of losing money more than the long-term effects of losing control. </a:t>
            </a:r>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25556565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&lt;speaker notes&gt;</a:t>
            </a:r>
          </a:p>
        </p:txBody>
      </p:sp>
      <p:sp>
        <p:nvSpPr>
          <p:cNvPr id="4" name="Slide Number Placeholder 3"/>
          <p:cNvSpPr>
            <a:spLocks noGrp="1"/>
          </p:cNvSpPr>
          <p:nvPr>
            <p:ph type="sldNum" sz="quarter" idx="10"/>
          </p:nvPr>
        </p:nvSpPr>
        <p:spPr/>
        <p:txBody>
          <a:bodyPr/>
          <a:lstStyle/>
          <a:p>
            <a:fld id="{270700B2-88B9-1642-B8EB-F86842378D04}" type="slidenum">
              <a:rPr lang="en-US" smtClean="0"/>
              <a:t>21</a:t>
            </a:fld>
            <a:endParaRPr lang="en-US" dirty="0"/>
          </a:p>
        </p:txBody>
      </p:sp>
    </p:spTree>
    <p:extLst>
      <p:ext uri="{BB962C8B-B14F-4D97-AF65-F5344CB8AC3E}">
        <p14:creationId xmlns:p14="http://schemas.microsoft.com/office/powerpoint/2010/main" val="41391509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&lt;speaker notes&gt;</a:t>
            </a:r>
          </a:p>
        </p:txBody>
      </p:sp>
      <p:sp>
        <p:nvSpPr>
          <p:cNvPr id="4" name="Slide Number Placeholder 3"/>
          <p:cNvSpPr>
            <a:spLocks noGrp="1"/>
          </p:cNvSpPr>
          <p:nvPr>
            <p:ph type="sldNum" sz="quarter" idx="10"/>
          </p:nvPr>
        </p:nvSpPr>
        <p:spPr/>
        <p:txBody>
          <a:bodyPr/>
          <a:lstStyle/>
          <a:p>
            <a:fld id="{270700B2-88B9-1642-B8EB-F86842378D04}" type="slidenum">
              <a:rPr lang="en-US" smtClean="0"/>
              <a:t>22</a:t>
            </a:fld>
            <a:endParaRPr lang="en-US" dirty="0"/>
          </a:p>
        </p:txBody>
      </p:sp>
    </p:spTree>
    <p:extLst>
      <p:ext uri="{BB962C8B-B14F-4D97-AF65-F5344CB8AC3E}">
        <p14:creationId xmlns:p14="http://schemas.microsoft.com/office/powerpoint/2010/main" val="388655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a:t>
            </a:fld>
            <a:endParaRPr lang="en-US" dirty="0"/>
          </a:p>
        </p:txBody>
      </p:sp>
    </p:spTree>
    <p:extLst>
      <p:ext uri="{BB962C8B-B14F-4D97-AF65-F5344CB8AC3E}">
        <p14:creationId xmlns:p14="http://schemas.microsoft.com/office/powerpoint/2010/main" val="2108708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&lt;speaker notes&gt;</a:t>
            </a:r>
          </a:p>
        </p:txBody>
      </p:sp>
      <p:sp>
        <p:nvSpPr>
          <p:cNvPr id="4" name="Slide Number Placeholder 3"/>
          <p:cNvSpPr>
            <a:spLocks noGrp="1"/>
          </p:cNvSpPr>
          <p:nvPr>
            <p:ph type="sldNum" sz="quarter" idx="10"/>
          </p:nvPr>
        </p:nvSpPr>
        <p:spPr/>
        <p:txBody>
          <a:bodyPr/>
          <a:lstStyle/>
          <a:p>
            <a:fld id="{270700B2-88B9-1642-B8EB-F86842378D04}" type="slidenum">
              <a:rPr lang="en-US" smtClean="0"/>
              <a:t>23</a:t>
            </a:fld>
            <a:endParaRPr lang="en-US" dirty="0"/>
          </a:p>
        </p:txBody>
      </p:sp>
    </p:spTree>
    <p:extLst>
      <p:ext uri="{BB962C8B-B14F-4D97-AF65-F5344CB8AC3E}">
        <p14:creationId xmlns:p14="http://schemas.microsoft.com/office/powerpoint/2010/main" val="2416689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&lt;speaker notes&gt;</a:t>
            </a:r>
          </a:p>
        </p:txBody>
      </p:sp>
      <p:sp>
        <p:nvSpPr>
          <p:cNvPr id="4" name="Slide Number Placeholder 3"/>
          <p:cNvSpPr>
            <a:spLocks noGrp="1"/>
          </p:cNvSpPr>
          <p:nvPr>
            <p:ph type="sldNum" sz="quarter" idx="10"/>
          </p:nvPr>
        </p:nvSpPr>
        <p:spPr/>
        <p:txBody>
          <a:bodyPr/>
          <a:lstStyle/>
          <a:p>
            <a:fld id="{270700B2-88B9-1642-B8EB-F86842378D04}" type="slidenum">
              <a:rPr lang="en-US" smtClean="0"/>
              <a:t>24</a:t>
            </a:fld>
            <a:endParaRPr lang="en-US" dirty="0"/>
          </a:p>
        </p:txBody>
      </p:sp>
    </p:spTree>
    <p:extLst>
      <p:ext uri="{BB962C8B-B14F-4D97-AF65-F5344CB8AC3E}">
        <p14:creationId xmlns:p14="http://schemas.microsoft.com/office/powerpoint/2010/main" val="3706279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&lt;speaker notes&gt;</a:t>
            </a:r>
          </a:p>
        </p:txBody>
      </p:sp>
      <p:sp>
        <p:nvSpPr>
          <p:cNvPr id="4" name="Slide Number Placeholder 3"/>
          <p:cNvSpPr>
            <a:spLocks noGrp="1"/>
          </p:cNvSpPr>
          <p:nvPr>
            <p:ph type="sldNum" sz="quarter" idx="10"/>
          </p:nvPr>
        </p:nvSpPr>
        <p:spPr/>
        <p:txBody>
          <a:bodyPr/>
          <a:lstStyle/>
          <a:p>
            <a:fld id="{270700B2-88B9-1642-B8EB-F86842378D04}" type="slidenum">
              <a:rPr lang="en-US" smtClean="0"/>
              <a:t>25</a:t>
            </a:fld>
            <a:endParaRPr lang="en-US" dirty="0"/>
          </a:p>
        </p:txBody>
      </p:sp>
    </p:spTree>
    <p:extLst>
      <p:ext uri="{BB962C8B-B14F-4D97-AF65-F5344CB8AC3E}">
        <p14:creationId xmlns:p14="http://schemas.microsoft.com/office/powerpoint/2010/main" val="21283318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&lt;speaker notes&gt;</a:t>
            </a:r>
          </a:p>
        </p:txBody>
      </p:sp>
      <p:sp>
        <p:nvSpPr>
          <p:cNvPr id="4" name="Slide Number Placeholder 3"/>
          <p:cNvSpPr>
            <a:spLocks noGrp="1"/>
          </p:cNvSpPr>
          <p:nvPr>
            <p:ph type="sldNum" sz="quarter" idx="10"/>
          </p:nvPr>
        </p:nvSpPr>
        <p:spPr/>
        <p:txBody>
          <a:bodyPr/>
          <a:lstStyle/>
          <a:p>
            <a:fld id="{270700B2-88B9-1642-B8EB-F86842378D04}" type="slidenum">
              <a:rPr lang="en-US" smtClean="0"/>
              <a:t>27</a:t>
            </a:fld>
            <a:endParaRPr lang="en-US" dirty="0"/>
          </a:p>
        </p:txBody>
      </p:sp>
    </p:spTree>
    <p:extLst>
      <p:ext uri="{BB962C8B-B14F-4D97-AF65-F5344CB8AC3E}">
        <p14:creationId xmlns:p14="http://schemas.microsoft.com/office/powerpoint/2010/main" val="990996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my name is Jack Hanlon and today I’ll be talking about Obsoleting Ourselves, a topic similar to what was in the chapter we read for class today</a:t>
            </a:r>
          </a:p>
        </p:txBody>
      </p:sp>
      <p:sp>
        <p:nvSpPr>
          <p:cNvPr id="4" name="Slide Number Placeholder 3"/>
          <p:cNvSpPr>
            <a:spLocks noGrp="1"/>
          </p:cNvSpPr>
          <p:nvPr>
            <p:ph type="sldNum" sz="quarter" idx="5"/>
          </p:nvPr>
        </p:nvSpPr>
        <p:spPr/>
        <p:txBody>
          <a:bodyPr/>
          <a:lstStyle/>
          <a:p>
            <a:fld id="{270700B2-88B9-1642-B8EB-F86842378D04}" type="slidenum">
              <a:rPr lang="en-US" smtClean="0"/>
              <a:t>29</a:t>
            </a:fld>
            <a:endParaRPr lang="en-US"/>
          </a:p>
        </p:txBody>
      </p:sp>
    </p:spTree>
    <p:extLst>
      <p:ext uri="{BB962C8B-B14F-4D97-AF65-F5344CB8AC3E}">
        <p14:creationId xmlns:p14="http://schemas.microsoft.com/office/powerpoint/2010/main" val="34837716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conclusion drawn is rather similar to many of the points brought up in the book, and that is that humanity is not obsoleting ourselves, but rather using our increased knowledge over the past few centuries to further our abilities so that we may advance as a technology-based society. The advancements made within computing {Such as artificial intelligence which, as you can see in the image, incorporates an incredible range of technological capabilities} have given us the opportunity to optimize most tasks and jobs that we must do in order to keep the world and our economy going as is. Emeritus and Zapier, a leading computer science development company and automation specialist company, respectively, found through surveys that “</a:t>
            </a:r>
            <a:r>
              <a:rPr lang="en-US" b="0" i="0" dirty="0">
                <a:solidFill>
                  <a:srgbClr val="535353"/>
                </a:solidFill>
                <a:effectLst/>
                <a:latin typeface="Helvetica Neue"/>
              </a:rPr>
              <a:t>90% of surveyed knowledge workers agreed that automation has improved people’s lives in the workplace, or that 65% report that automating manual tasks has decreased their stress level”. </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30</a:t>
            </a:fld>
            <a:endParaRPr lang="en-US"/>
          </a:p>
        </p:txBody>
      </p:sp>
    </p:spTree>
    <p:extLst>
      <p:ext uri="{BB962C8B-B14F-4D97-AF65-F5344CB8AC3E}">
        <p14:creationId xmlns:p14="http://schemas.microsoft.com/office/powerpoint/2010/main" val="37792159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Automation is able to fix a portion of the problems within our current day economy and production process as well. One such issue is the massive amount of human error that leads to production being inhibited. Forbes found in a 2021 interview with the CEO of SOBEREYE, a workplace security firm that works directly with artificial intelligence and automated systems, that human error accounts for 90% accidents within the workplace and is a huge problem for furthering security measurements. </a:t>
            </a:r>
            <a:r>
              <a:rPr lang="en-US" b="0" i="0" dirty="0">
                <a:solidFill>
                  <a:srgbClr val="333333"/>
                </a:solidFill>
                <a:effectLst/>
                <a:latin typeface="Georgia" panose="02040502050405020303" pitchFamily="18" charset="0"/>
              </a:rPr>
              <a:t>SOBEREYE’s technology is widely applicable in all safety sensitive sectors like transportation, construction, mining, and manufacturing, and can be properly applied to drastically reduce safety risks. On top of this, Emeritus also states that these changes are able to bring forth a decrease in repetitive and monitoring tasks that often lead to worker fatigue and safety or confidentiality issues, both of which are key problems companies look to solve through automation. {Even in the image it can be seen that risk and safety is the very first thing considered when implementing these systems, and positions are still made as a result of their </a:t>
            </a:r>
            <a:r>
              <a:rPr lang="en-US" b="0" i="0" dirty="0" err="1">
                <a:solidFill>
                  <a:srgbClr val="333333"/>
                </a:solidFill>
                <a:effectLst/>
                <a:latin typeface="Georgia" panose="02040502050405020303" pitchFamily="18" charset="0"/>
              </a:rPr>
              <a:t>integreation</a:t>
            </a:r>
            <a:r>
              <a:rPr lang="en-US" b="0" i="0" dirty="0">
                <a:solidFill>
                  <a:srgbClr val="333333"/>
                </a:solidFill>
                <a:effectLst/>
                <a:latin typeface="Georgia" panose="02040502050405020303" pitchFamily="18" charset="0"/>
              </a:rPr>
              <a:t>, through maintenance, improvement, assessments, and installation}</a:t>
            </a:r>
            <a:r>
              <a:rPr lang="en-US" b="0" i="0" dirty="0">
                <a:solidFill>
                  <a:schemeClr val="tx1"/>
                </a:solidFill>
                <a:effectLst/>
                <a:latin typeface="+mn-lt"/>
              </a:rPr>
              <a:t> </a:t>
            </a:r>
            <a:r>
              <a:rPr lang="en-US" b="0" i="0" dirty="0">
                <a:solidFill>
                  <a:srgbClr val="535353"/>
                </a:solidFill>
                <a:effectLst/>
                <a:latin typeface="Helvetica Neue"/>
              </a:rPr>
              <a:t>Despite these clear positives, there is a strong distaste toward automation in the workplace and a common idea that it’s lowering the number of jobs available to the average worker.</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31</a:t>
            </a:fld>
            <a:endParaRPr lang="en-US"/>
          </a:p>
        </p:txBody>
      </p:sp>
    </p:spTree>
    <p:extLst>
      <p:ext uri="{BB962C8B-B14F-4D97-AF65-F5344CB8AC3E}">
        <p14:creationId xmlns:p14="http://schemas.microsoft.com/office/powerpoint/2010/main" val="17783556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Granta</a:t>
            </a:r>
            <a:r>
              <a:rPr lang="en-US" dirty="0"/>
              <a:t>, one of the worlds leading automation integration companies, makes sure that companies that go in the direction of automation are aware of the potential downfalls of doing so. As you can see on the slide, they confirm one of the beliefs of many automation critics in saying that the implementation of automation does end up with a loss of overall jobs within industries that can and do automate their production process. In tandem with this, McKinsey and Company found that with the rise in automation, a near 50% increase in demands for technological experience (mainly coding and technology interactions) is expected within the next century, meaning that higher education and experience will be a must-have in job searching. Further building off these issues is the idea that while automation is able to cut down on a majority of tedious, programmable tasks, a change in the production process leads to systems themselves becoming obsolete and needing to be updated. The only way to counter this issue is to future-proof any automation systems integrated into production, which is incredibly hard to do with the rapid shifts and advancements in both the global economy and computer science fields. However, even with the massive potential for pitfalls within these systems, there is a massive benefit to using them.</a:t>
            </a:r>
          </a:p>
        </p:txBody>
      </p:sp>
      <p:sp>
        <p:nvSpPr>
          <p:cNvPr id="4" name="Slide Number Placeholder 3"/>
          <p:cNvSpPr>
            <a:spLocks noGrp="1"/>
          </p:cNvSpPr>
          <p:nvPr>
            <p:ph type="sldNum" sz="quarter" idx="10"/>
          </p:nvPr>
        </p:nvSpPr>
        <p:spPr/>
        <p:txBody>
          <a:bodyPr/>
          <a:lstStyle/>
          <a:p>
            <a:fld id="{270700B2-88B9-1642-B8EB-F86842378D04}" type="slidenum">
              <a:rPr lang="en-US" smtClean="0"/>
              <a:t>32</a:t>
            </a:fld>
            <a:endParaRPr lang="en-US"/>
          </a:p>
        </p:txBody>
      </p:sp>
    </p:spTree>
    <p:extLst>
      <p:ext uri="{BB962C8B-B14F-4D97-AF65-F5344CB8AC3E}">
        <p14:creationId xmlns:p14="http://schemas.microsoft.com/office/powerpoint/2010/main" val="4368006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with most things in life, with each pro there is a con, and visa versa. In the case of the McKinsey and Company survey, 80% of all executives believe that new positions created by the implementation of automatous systems should be filled by the workers that lose their role as a result of the implementation, and that fewer than 5% of all jobs are able to be automated. The ability for workers to learn how the systems work and train to work with them as opposed to against them is more highly sought after by the vast majority of these executives and shows promise that the jobs lost would at the very least equal the jobs created, or potentially fall short of the jobs created, as you’d need highly skilled workers to train the existing employees. One such example of a company already taking the step forward is Amazon, which has pledged at least 700 million dollars toward training their existing warehouse and delivery employees to move into higher skilled jobs. This shift in workplace culture and advancement is beneficial for both workers and companies alike, as companies are reporting increases in net-profit from the transition, and workers who are trained to work with these new systems getting wage increases upward of 20% (McKinsey). In addition to this, </a:t>
            </a:r>
            <a:r>
              <a:rPr lang="en-US" dirty="0" err="1"/>
              <a:t>Ganta</a:t>
            </a:r>
            <a:r>
              <a:rPr lang="en-US" dirty="0"/>
              <a:t> found a direct correlation between automation and unemployment rates, claiming that in the case of Brexit, the country’s unemployment rate is at its lowest point since 1975, and the main industry struggling, factories looking for heavy manual labor, are able to automate the tasks they’re lacking workers for.</a:t>
            </a:r>
          </a:p>
        </p:txBody>
      </p:sp>
      <p:sp>
        <p:nvSpPr>
          <p:cNvPr id="4" name="Slide Number Placeholder 3"/>
          <p:cNvSpPr>
            <a:spLocks noGrp="1"/>
          </p:cNvSpPr>
          <p:nvPr>
            <p:ph type="sldNum" sz="quarter" idx="10"/>
          </p:nvPr>
        </p:nvSpPr>
        <p:spPr/>
        <p:txBody>
          <a:bodyPr/>
          <a:lstStyle/>
          <a:p>
            <a:fld id="{270700B2-88B9-1642-B8EB-F86842378D04}" type="slidenum">
              <a:rPr lang="en-US" smtClean="0"/>
              <a:t>33</a:t>
            </a:fld>
            <a:endParaRPr lang="en-US"/>
          </a:p>
        </p:txBody>
      </p:sp>
    </p:spTree>
    <p:extLst>
      <p:ext uri="{BB962C8B-B14F-4D97-AF65-F5344CB8AC3E}">
        <p14:creationId xmlns:p14="http://schemas.microsoft.com/office/powerpoint/2010/main" val="21302289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with most things in life, with each pro there is a con, and visa versa. In the case of the McKinsey and Company survey, 80% of all executives believe that new positions created by the implementation of automatous systems should be filled by the workers that lose their role as a result of the implementation, and that fewer than 5% of all jobs are able to be automated. The ability for workers to learn how the systems work and train to work with them as opposed to against them is more highly sought after by the vast majority of these executives and shows promise that the jobs lost would at the very least equal the jobs created, or potentially fall short of the jobs created, as you’d need highly skilled workers to train the existing employees. One such example of a company already taking the step forward is Amazon, which has pledged at least 700 million dollars toward training their existing warehouse and delivery employees to move into higher skilled jobs. This shift in workplace culture and advancement is beneficial for both workers and companies alike, as companies are reporting increases in net-profit from the transition, and workers who are trained to work with these new systems getting wage increases upward of 20% (McKinsey). In addition to this, </a:t>
            </a:r>
            <a:r>
              <a:rPr lang="en-US" dirty="0" err="1"/>
              <a:t>Ganta</a:t>
            </a:r>
            <a:r>
              <a:rPr lang="en-US" dirty="0"/>
              <a:t> found a direct correlation between automation and unemployment rates, claiming that in the case of Brexit, the country’s unemployment rate is at its lowest point since 1975, and the main industry struggling, factories looking for heavy manual labor, are able to automate the tasks they’re lacking workers for.</a:t>
            </a:r>
          </a:p>
        </p:txBody>
      </p:sp>
      <p:sp>
        <p:nvSpPr>
          <p:cNvPr id="4" name="Slide Number Placeholder 3"/>
          <p:cNvSpPr>
            <a:spLocks noGrp="1"/>
          </p:cNvSpPr>
          <p:nvPr>
            <p:ph type="sldNum" sz="quarter" idx="10"/>
          </p:nvPr>
        </p:nvSpPr>
        <p:spPr/>
        <p:txBody>
          <a:bodyPr/>
          <a:lstStyle/>
          <a:p>
            <a:fld id="{270700B2-88B9-1642-B8EB-F86842378D04}" type="slidenum">
              <a:rPr lang="en-US" smtClean="0"/>
              <a:t>34</a:t>
            </a:fld>
            <a:endParaRPr lang="en-US"/>
          </a:p>
        </p:txBody>
      </p:sp>
    </p:spTree>
    <p:extLst>
      <p:ext uri="{BB962C8B-B14F-4D97-AF65-F5344CB8AC3E}">
        <p14:creationId xmlns:p14="http://schemas.microsoft.com/office/powerpoint/2010/main" val="2223201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78" rtl="0" eaLnBrk="1" fontAlgn="auto" latinLnBrk="0" hangingPunct="1">
              <a:lnSpc>
                <a:spcPct val="100000"/>
              </a:lnSpc>
              <a:spcBef>
                <a:spcPts val="0"/>
              </a:spcBef>
              <a:spcAft>
                <a:spcPts val="0"/>
              </a:spcAft>
              <a:buClrTx/>
              <a:buSzTx/>
              <a:buFontTx/>
              <a:buNone/>
              <a:tabLst/>
              <a:defRPr/>
            </a:pPr>
            <a:r>
              <a:rPr lang="en-US" baseline="0" dirty="0">
                <a:latin typeface="Arial" charset="0"/>
                <a:ea typeface="ＭＳ Ｐゴシック" charset="-128"/>
                <a:cs typeface="ＭＳ Ｐゴシック" charset="-128"/>
                <a:sym typeface="Wingdings"/>
              </a:rPr>
              <a:t>0s not included.</a:t>
            </a:r>
          </a:p>
          <a:p>
            <a:pPr marL="0" marR="0" indent="0" algn="l" defTabSz="457178" rtl="0" eaLnBrk="1" fontAlgn="auto" latinLnBrk="0" hangingPunct="1">
              <a:lnSpc>
                <a:spcPct val="100000"/>
              </a:lnSpc>
              <a:spcBef>
                <a:spcPts val="0"/>
              </a:spcBef>
              <a:spcAft>
                <a:spcPts val="0"/>
              </a:spcAft>
              <a:buClrTx/>
              <a:buSzTx/>
              <a:buFontTx/>
              <a:buNone/>
              <a:tabLst/>
              <a:defRPr/>
            </a:pPr>
            <a:endParaRPr lang="en-US" baseline="0" dirty="0">
              <a:latin typeface="Arial" charset="0"/>
              <a:ea typeface="ＭＳ Ｐゴシック" charset="-128"/>
              <a:cs typeface="ＭＳ Ｐゴシック" charset="-128"/>
              <a:sym typeface="Wingdings"/>
            </a:endParaRPr>
          </a:p>
          <a:p>
            <a:pPr marL="0" marR="0" indent="0" algn="l" defTabSz="457178" rtl="0" eaLnBrk="1" fontAlgn="auto" latinLnBrk="0" hangingPunct="1">
              <a:lnSpc>
                <a:spcPct val="100000"/>
              </a:lnSpc>
              <a:spcBef>
                <a:spcPts val="0"/>
              </a:spcBef>
              <a:spcAft>
                <a:spcPts val="0"/>
              </a:spcAft>
              <a:buClrTx/>
              <a:buSzTx/>
              <a:buFontTx/>
              <a:buNone/>
              <a:tabLst/>
              <a:defRPr/>
            </a:pPr>
            <a:r>
              <a:rPr lang="en-US" baseline="0" dirty="0">
                <a:latin typeface="Arial" charset="0"/>
                <a:ea typeface="ＭＳ Ｐゴシック" charset="-128"/>
                <a:cs typeface="ＭＳ Ｐゴシック" charset="-128"/>
                <a:sym typeface="Wingdings"/>
              </a:rPr>
              <a:t>Save for next time:</a:t>
            </a:r>
          </a:p>
          <a:p>
            <a:pPr marL="171450" indent="-171450">
              <a:buFont typeface="Arial" panose="020B0604020202020204" pitchFamily="34" charset="0"/>
              <a:buChar char="•"/>
            </a:pPr>
            <a:r>
              <a:rPr lang="en-US" dirty="0"/>
              <a:t>Quantify</a:t>
            </a:r>
          </a:p>
          <a:p>
            <a:pPr marL="628650" lvl="1" indent="-171450">
              <a:buFont typeface="Arial" panose="020B0604020202020204" pitchFamily="34" charset="0"/>
              <a:buChar char="•"/>
            </a:pPr>
            <a:r>
              <a:rPr lang="en-US" dirty="0"/>
              <a:t>Do not use terms like: less, more, a lot, huge, great, big, tiny, growing, etc.</a:t>
            </a:r>
            <a:endParaRPr lang="en-US" baseline="0" dirty="0">
              <a:latin typeface="Arial" charset="0"/>
              <a:ea typeface="ＭＳ Ｐゴシック" charset="-128"/>
              <a:cs typeface="ＭＳ Ｐゴシック" charset="-128"/>
              <a:sym typeface="Wingdings"/>
            </a:endParaRPr>
          </a:p>
          <a:p>
            <a:pPr marL="171450" indent="-171450">
              <a:buFont typeface="Arial" panose="020B0604020202020204" pitchFamily="34" charset="0"/>
              <a:buChar char="•"/>
            </a:pPr>
            <a:r>
              <a:rPr lang="en-US" dirty="0"/>
              <a:t>Make decisive conclusions</a:t>
            </a:r>
          </a:p>
          <a:p>
            <a:pPr marL="628650" lvl="1" indent="-171450">
              <a:buFont typeface="Arial" panose="020B0604020202020204" pitchFamily="34" charset="0"/>
              <a:buChar char="•"/>
            </a:pPr>
            <a:r>
              <a:rPr lang="en-US" dirty="0"/>
              <a:t>may, could, etc. = trivial</a:t>
            </a:r>
          </a:p>
          <a:p>
            <a:pPr marL="171450" indent="-171450">
              <a:buFont typeface="Arial" charset="0"/>
              <a:buChar char="•"/>
            </a:pPr>
            <a:r>
              <a:rPr lang="en-US" dirty="0"/>
              <a:t>Absolute statements are difficult to prove</a:t>
            </a:r>
          </a:p>
          <a:p>
            <a:pPr marL="628650" lvl="1" indent="-171450">
              <a:buFont typeface="Arial" charset="0"/>
              <a:buChar char="•"/>
            </a:pPr>
            <a:r>
              <a:rPr lang="en-US" dirty="0"/>
              <a:t>Avoid: all, always, any, every, everyone, never, none</a:t>
            </a:r>
            <a:r>
              <a:rPr lang="is-IS" dirty="0"/>
              <a:t>…</a:t>
            </a:r>
            <a:r>
              <a:rPr lang="en-US" dirty="0"/>
              <a:t> unless you can show it</a:t>
            </a:r>
          </a:p>
          <a:p>
            <a:pPr marL="171450" indent="-171450" eaLnBrk="1" hangingPunct="1">
              <a:buFont typeface="Arial"/>
              <a:buChar char="•"/>
            </a:pPr>
            <a:r>
              <a:rPr lang="en-US" baseline="0" dirty="0">
                <a:latin typeface="Arial" charset="0"/>
                <a:ea typeface="ＭＳ Ｐゴシック" charset="-128"/>
                <a:cs typeface="ＭＳ Ｐゴシック" charset="-128"/>
              </a:rPr>
              <a:t>Be sure to put quotes around entire quote</a:t>
            </a:r>
          </a:p>
          <a:p>
            <a:pPr marL="171450" indent="-171450">
              <a:buFont typeface="Arial" panose="020B0604020202020204" pitchFamily="34" charset="0"/>
              <a:buChar char="•"/>
            </a:pPr>
            <a:r>
              <a:rPr lang="en-US" dirty="0"/>
              <a:t>Hyperbole is the best thing ever!</a:t>
            </a:r>
          </a:p>
          <a:p>
            <a:pPr marL="628650" lvl="1" indent="-171450">
              <a:buFont typeface="Arial" panose="020B0604020202020204" pitchFamily="34" charset="0"/>
              <a:buChar char="•"/>
            </a:pPr>
            <a:r>
              <a:rPr lang="en-US" dirty="0"/>
              <a:t>but not in these papers</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Print 2 sided and save a tree</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Use template, saves time (and -1 point)</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Read assignment, ask if unsure</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Argument should directly support conclusion</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Response should directly address counter point</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Blogs are usually not good sources for academic work</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err="1"/>
              <a:t>medium.com</a:t>
            </a:r>
            <a:r>
              <a:rPr lang="en-US" dirty="0"/>
              <a:t> may appear like newspaper articles have no peer review or editorial process</a:t>
            </a:r>
          </a:p>
          <a:p>
            <a:pPr marL="6286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dirty="0" err="1"/>
              <a:t>StackOverflow.com</a:t>
            </a:r>
            <a:r>
              <a:rPr lang="en-US" dirty="0"/>
              <a:t> likewise</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Use and cite supporting data from high quality sources: peer reviewed, editorial process</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endParaRPr lang="en-US" dirty="0"/>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endParaRPr lang="en-US" dirty="0"/>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endParaRPr lang="en-US" dirty="0"/>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endParaRPr lang="en-US" dirty="0"/>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endParaRPr lang="en-US" dirty="0"/>
          </a:p>
          <a:p>
            <a:pPr marL="171450" indent="-171450" eaLnBrk="1" hangingPunct="1">
              <a:buFont typeface="Arial"/>
              <a:buChar char="•"/>
            </a:pPr>
            <a:endParaRPr lang="en-US" baseline="0"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22011462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35</a:t>
            </a:fld>
            <a:endParaRPr lang="en-US"/>
          </a:p>
        </p:txBody>
      </p:sp>
    </p:spTree>
    <p:extLst>
      <p:ext uri="{BB962C8B-B14F-4D97-AF65-F5344CB8AC3E}">
        <p14:creationId xmlns:p14="http://schemas.microsoft.com/office/powerpoint/2010/main" val="24691893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If there’s time and we didn’t get to it:</a:t>
            </a:r>
          </a:p>
          <a:p>
            <a:pPr eaLnBrk="1" hangingPunct="1"/>
            <a:endParaRPr lang="en-US" dirty="0">
              <a:latin typeface="Arial" charset="0"/>
              <a:ea typeface="ＭＳ Ｐゴシック" charset="-128"/>
              <a:cs typeface="ＭＳ Ｐゴシック"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Kickstarter Charter</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https://</a:t>
            </a:r>
            <a:r>
              <a:rPr lang="en-US" b="0" dirty="0" err="1"/>
              <a:t>www.kickstarter.com</a:t>
            </a:r>
            <a:r>
              <a:rPr lang="en-US" b="0" dirty="0"/>
              <a:t>/</a:t>
            </a:r>
            <a:r>
              <a:rPr lang="en-US" b="0" dirty="0" err="1"/>
              <a:t>charter?ref</a:t>
            </a:r>
            <a:r>
              <a:rPr lang="en-US" b="0" dirty="0"/>
              <a:t>=</a:t>
            </a:r>
            <a:r>
              <a:rPr lang="en-US" b="0" dirty="0" err="1"/>
              <a:t>about_subnav</a:t>
            </a:r>
            <a:endParaRPr lang="en-US" b="0" dirty="0"/>
          </a:p>
          <a:p>
            <a:pPr eaLnBrk="1" hangingPunct="1"/>
            <a:endParaRPr lang="en-US" dirty="0">
              <a:latin typeface="Arial" charset="0"/>
              <a:ea typeface="ＭＳ Ｐゴシック" charset="-128"/>
              <a:cs typeface="ＭＳ Ｐゴシック" charset="-128"/>
            </a:endParaRPr>
          </a:p>
          <a:p>
            <a:r>
              <a:rPr lang="en-US" dirty="0"/>
              <a:t>CGP Grey</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Humans Need Not Apply (15:00) – 2014-08-13</a:t>
            </a:r>
            <a:endParaRPr lang="en-US" dirty="0"/>
          </a:p>
          <a:p>
            <a:r>
              <a:rPr lang="en-US" sz="1200" kern="1200" dirty="0">
                <a:solidFill>
                  <a:schemeClr val="tx1"/>
                </a:solidFill>
                <a:latin typeface="+mn-lt"/>
                <a:ea typeface="+mn-ea"/>
                <a:cs typeface="+mn-cs"/>
              </a:rPr>
              <a:t>http://</a:t>
            </a:r>
            <a:r>
              <a:rPr lang="en-US" sz="1200" kern="1200" dirty="0" err="1">
                <a:solidFill>
                  <a:schemeClr val="tx1"/>
                </a:solidFill>
                <a:latin typeface="+mn-lt"/>
                <a:ea typeface="+mn-ea"/>
                <a:cs typeface="+mn-cs"/>
              </a:rPr>
              <a:t>www.youtube.com</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watch?v</a:t>
            </a:r>
            <a:r>
              <a:rPr lang="en-US" sz="1200" kern="1200" dirty="0">
                <a:solidFill>
                  <a:schemeClr val="tx1"/>
                </a:solidFill>
                <a:latin typeface="+mn-lt"/>
                <a:ea typeface="+mn-ea"/>
                <a:cs typeface="+mn-cs"/>
              </a:rPr>
              <a:t>=7Pq-S557XQU</a:t>
            </a:r>
          </a:p>
          <a:p>
            <a:r>
              <a:rPr lang="en-US" sz="1200" kern="1200" dirty="0">
                <a:solidFill>
                  <a:schemeClr val="tx1"/>
                </a:solidFill>
                <a:latin typeface="+mn-lt"/>
                <a:ea typeface="+mn-ea"/>
                <a:cs typeface="+mn-cs"/>
              </a:rPr>
              <a:t>Last access 2016-04-22</a:t>
            </a:r>
          </a:p>
          <a:p>
            <a:endParaRPr lang="en-US" dirty="0"/>
          </a:p>
          <a:p>
            <a:r>
              <a:rPr lang="en-US" b="1" dirty="0"/>
              <a:t>These 3D printed homes can be constructed for $4,000 (3:00 – 2018-04-02)</a:t>
            </a:r>
          </a:p>
          <a:p>
            <a:r>
              <a:rPr lang="en-US" dirty="0"/>
              <a:t>http://</a:t>
            </a:r>
            <a:r>
              <a:rPr lang="en-US" dirty="0" err="1"/>
              <a:t>www.businessinsider.com</a:t>
            </a:r>
            <a:r>
              <a:rPr lang="en-US" dirty="0"/>
              <a:t>/3d-printed-homes-constructed-icon-new-story-tech-charity-4000-dollars-2018-3</a:t>
            </a:r>
          </a:p>
          <a:p>
            <a:r>
              <a:rPr lang="en-US" dirty="0"/>
              <a:t>https://</a:t>
            </a:r>
            <a:r>
              <a:rPr lang="en-US" dirty="0" err="1"/>
              <a:t>www.youtube.com</a:t>
            </a:r>
            <a:r>
              <a:rPr lang="en-US" dirty="0"/>
              <a:t>/</a:t>
            </a:r>
            <a:r>
              <a:rPr lang="en-US" dirty="0" err="1"/>
              <a:t>watch?v</a:t>
            </a:r>
            <a:r>
              <a:rPr lang="en-US" dirty="0"/>
              <a:t>=SvM7jFZGAec (1:28)</a:t>
            </a:r>
          </a:p>
          <a:p>
            <a:r>
              <a:rPr lang="en-US" dirty="0"/>
              <a:t>Last access 2018-04-22</a:t>
            </a:r>
          </a:p>
          <a:p>
            <a:endParaRPr lang="en-US" dirty="0"/>
          </a:p>
          <a:p>
            <a:r>
              <a:rPr lang="en-US" dirty="0"/>
              <a:t>Look at:</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BBC Intelligent Machines</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a:t>
            </a:r>
            <a:r>
              <a:rPr lang="en-US" b="0" dirty="0" err="1"/>
              <a:t>www.bbc.com</a:t>
            </a:r>
            <a:r>
              <a:rPr lang="en-US" b="0" dirty="0"/>
              <a:t>/news/technology-33978561</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BBC Likelihood of robot taking your job</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a:t>
            </a:r>
            <a:r>
              <a:rPr lang="en-US" b="0" dirty="0" err="1"/>
              <a:t>www.bbc.com</a:t>
            </a:r>
            <a:r>
              <a:rPr lang="en-US" b="0" dirty="0"/>
              <a:t>/news/technology-34066941</a:t>
            </a:r>
          </a:p>
        </p:txBody>
      </p:sp>
      <p:sp>
        <p:nvSpPr>
          <p:cNvPr id="4" name="Slide Number Placeholder 3"/>
          <p:cNvSpPr>
            <a:spLocks noGrp="1"/>
          </p:cNvSpPr>
          <p:nvPr>
            <p:ph type="sldNum" sz="quarter" idx="10"/>
          </p:nvPr>
        </p:nvSpPr>
        <p:spPr/>
        <p:txBody>
          <a:bodyPr/>
          <a:lstStyle/>
          <a:p>
            <a:fld id="{270700B2-88B9-1642-B8EB-F86842378D04}" type="slidenum">
              <a:rPr lang="en-US" smtClean="0"/>
              <a:t>36</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 individual presentation has been graded subtract those points from your total to see how you compare.</a:t>
            </a:r>
          </a:p>
        </p:txBody>
      </p:sp>
      <p:sp>
        <p:nvSpPr>
          <p:cNvPr id="4" name="Slide Number Placeholder 3"/>
          <p:cNvSpPr>
            <a:spLocks noGrp="1"/>
          </p:cNvSpPr>
          <p:nvPr>
            <p:ph type="sldNum" sz="quarter" idx="5"/>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652715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pitchFamily="-109" charset="0"/>
                <a:ea typeface="ＭＳ Ｐゴシック" pitchFamily="-109" charset="-128"/>
                <a:cs typeface="ＭＳ Ｐゴシック" pitchFamily="-109" charset="-128"/>
              </a:rPr>
              <a:t>Full circle.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CRISPR: Clustered Regularly Interspaced Short Palindromic Repeats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Allows permanent modification of genes within organisms.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Published </a:t>
            </a:r>
            <a:r>
              <a:rPr lang="en-US" dirty="0"/>
              <a:t>2017-04-12 according to https://</a:t>
            </a:r>
            <a:r>
              <a:rPr lang="en-US" dirty="0" err="1"/>
              <a:t>www.explainxkcd.com</a:t>
            </a:r>
            <a:r>
              <a:rPr lang="en-US" dirty="0"/>
              <a:t>/wiki/</a:t>
            </a:r>
            <a:r>
              <a:rPr lang="en-US" dirty="0" err="1"/>
              <a:t>index.php</a:t>
            </a:r>
            <a:r>
              <a:rPr lang="en-US" dirty="0"/>
              <a:t>/</a:t>
            </a:r>
            <a:r>
              <a:rPr lang="en-US" dirty="0" err="1"/>
              <a:t>List_of_all_comics</a:t>
            </a:r>
            <a:r>
              <a:rPr lang="en-US" dirty="0"/>
              <a:t>_(1501-2000) </a:t>
            </a:r>
            <a:endParaRPr lang="en-US" dirty="0">
              <a:latin typeface="Arial" pitchFamily="-109" charset="0"/>
              <a:ea typeface="ＭＳ Ｐゴシック" pitchFamily="-109" charset="-128"/>
              <a:cs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err="1"/>
              <a:t>Kickstarter</a:t>
            </a:r>
            <a:r>
              <a:rPr lang="en-US" b="1" dirty="0"/>
              <a:t> Charter</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https://</a:t>
            </a:r>
            <a:r>
              <a:rPr lang="en-US" b="0" dirty="0" err="1"/>
              <a:t>www.kickstarter.com</a:t>
            </a:r>
            <a:r>
              <a:rPr lang="en-US" b="0" dirty="0"/>
              <a:t>/</a:t>
            </a:r>
            <a:r>
              <a:rPr lang="en-US" b="0" dirty="0" err="1"/>
              <a:t>charter?ref</a:t>
            </a:r>
            <a:r>
              <a:rPr lang="en-US" b="0" dirty="0"/>
              <a:t>=</a:t>
            </a:r>
            <a:r>
              <a:rPr lang="en-US" b="0" dirty="0" err="1"/>
              <a:t>about_subnav</a:t>
            </a: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pitchFamily="-109" charset="0"/>
                <a:ea typeface="ＭＳ Ｐゴシック" pitchFamily="-109" charset="-128"/>
                <a:cs typeface="ＭＳ Ｐゴシック" pitchFamily="-109" charset="-128"/>
              </a:rPr>
              <a:t>Full circle.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CRISPR: Clustered Regularly Interspaced Short Palindromic Repeats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Allows permanent modification of genes within organisms.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Published </a:t>
            </a:r>
            <a:r>
              <a:rPr lang="en-US" dirty="0"/>
              <a:t>2017-04-12 according to https://</a:t>
            </a:r>
            <a:r>
              <a:rPr lang="en-US" dirty="0" err="1"/>
              <a:t>www.explainxkcd.com</a:t>
            </a:r>
            <a:r>
              <a:rPr lang="en-US" dirty="0"/>
              <a:t>/wiki/</a:t>
            </a:r>
            <a:r>
              <a:rPr lang="en-US" dirty="0" err="1"/>
              <a:t>index.php</a:t>
            </a:r>
            <a:r>
              <a:rPr lang="en-US" dirty="0"/>
              <a:t>/</a:t>
            </a:r>
            <a:r>
              <a:rPr lang="en-US" dirty="0" err="1"/>
              <a:t>List_of_all_comics</a:t>
            </a:r>
            <a:r>
              <a:rPr lang="en-US" dirty="0"/>
              <a:t>_(1501-2000) </a:t>
            </a:r>
            <a:endParaRPr lang="en-US" dirty="0">
              <a:latin typeface="Arial" pitchFamily="-109" charset="0"/>
              <a:ea typeface="ＭＳ Ｐゴシック" pitchFamily="-109" charset="-128"/>
              <a:cs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err="1"/>
              <a:t>Kickstarter</a:t>
            </a:r>
            <a:r>
              <a:rPr lang="en-US" b="1" dirty="0"/>
              <a:t> Charter</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https://</a:t>
            </a:r>
            <a:r>
              <a:rPr lang="en-US" b="0" dirty="0" err="1"/>
              <a:t>www.kickstarter.com</a:t>
            </a:r>
            <a:r>
              <a:rPr lang="en-US" b="0" dirty="0"/>
              <a:t>/</a:t>
            </a:r>
            <a:r>
              <a:rPr lang="en-US" b="0" dirty="0" err="1"/>
              <a:t>charter?ref</a:t>
            </a:r>
            <a:r>
              <a:rPr lang="en-US" b="0" dirty="0"/>
              <a:t>=</a:t>
            </a:r>
            <a:r>
              <a:rPr lang="en-US" b="0" dirty="0" err="1"/>
              <a:t>about_subnav</a:t>
            </a: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1663960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Poll class:</a:t>
            </a:r>
          </a:p>
          <a:p>
            <a:r>
              <a:rPr lang="en-US" sz="1200" kern="1200" dirty="0">
                <a:solidFill>
                  <a:schemeClr val="tx1"/>
                </a:solidFill>
                <a:latin typeface="+mn-lt"/>
                <a:ea typeface="+mn-ea"/>
                <a:cs typeface="+mn-cs"/>
              </a:rPr>
              <a:t>Expected salary range upon graduation? Min, Max? Put on board.</a:t>
            </a:r>
          </a:p>
          <a:p>
            <a:r>
              <a:rPr lang="en-US" sz="1200" kern="1200" dirty="0">
                <a:solidFill>
                  <a:schemeClr val="tx1"/>
                </a:solidFill>
                <a:latin typeface="+mn-lt"/>
                <a:ea typeface="+mn-ea"/>
                <a:cs typeface="+mn-cs"/>
              </a:rPr>
              <a:t>Assume</a:t>
            </a:r>
            <a:r>
              <a:rPr lang="en-US" sz="1200" kern="1200" baseline="0" dirty="0">
                <a:solidFill>
                  <a:schemeClr val="tx1"/>
                </a:solidFill>
                <a:latin typeface="+mn-lt"/>
                <a:ea typeface="+mn-ea"/>
                <a:cs typeface="+mn-cs"/>
              </a:rPr>
              <a:t> 40 hour work week.</a:t>
            </a:r>
          </a:p>
          <a:p>
            <a:r>
              <a:rPr lang="en-US" sz="1200" kern="1200" baseline="0" dirty="0">
                <a:solidFill>
                  <a:schemeClr val="tx1"/>
                </a:solidFill>
                <a:latin typeface="+mn-lt"/>
                <a:ea typeface="+mn-ea"/>
                <a:cs typeface="+mn-cs"/>
              </a:rPr>
              <a:t>How many people would work:</a:t>
            </a:r>
          </a:p>
          <a:p>
            <a:r>
              <a:rPr lang="en-US" sz="1200" kern="1200" baseline="0" dirty="0">
                <a:solidFill>
                  <a:schemeClr val="tx1"/>
                </a:solidFill>
                <a:latin typeface="+mn-lt"/>
                <a:ea typeface="+mn-ea"/>
                <a:cs typeface="+mn-cs"/>
              </a:rPr>
              <a:t>32 hours for 0.8 * Max? Put on board.</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24 hours for 0.6 * Max? Put on board.</a:t>
            </a:r>
          </a:p>
          <a:p>
            <a:r>
              <a:rPr lang="is-IS" sz="1200" kern="1200" dirty="0">
                <a:solidFill>
                  <a:schemeClr val="tx1"/>
                </a:solidFill>
                <a:latin typeface="+mn-lt"/>
                <a:ea typeface="+mn-ea"/>
                <a:cs typeface="+mn-cs"/>
              </a:rPr>
              <a:t>…continue until Min is reached.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Could split into groups of 4-5 for this.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Fill time with Work Discussion on Course Web Site</a:t>
            </a:r>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3504621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Review</a:t>
            </a:r>
            <a:r>
              <a:rPr lang="en-US" baseline="0" dirty="0">
                <a:latin typeface="Arial" charset="0"/>
                <a:ea typeface="ＭＳ Ｐゴシック" charset="-128"/>
                <a:cs typeface="ＭＳ Ｐゴシック" charset="-128"/>
              </a:rPr>
              <a:t> Group Assignment Details.</a:t>
            </a:r>
          </a:p>
          <a:p>
            <a:pPr eaLnBrk="1" hangingPunct="1"/>
            <a:r>
              <a:rPr lang="en-US" baseline="0" dirty="0">
                <a:latin typeface="Arial" charset="0"/>
                <a:ea typeface="ＭＳ Ｐゴシック" charset="-128"/>
                <a:cs typeface="ＭＳ Ｐゴシック" charset="-128"/>
              </a:rPr>
              <a:t>Or first </a:t>
            </a:r>
            <a:r>
              <a:rPr lang="en-US" dirty="0"/>
              <a:t>watch video: depends on student presentations, no thunder stealing.</a:t>
            </a:r>
          </a:p>
          <a:p>
            <a:endParaRPr lang="en-US" dirty="0"/>
          </a:p>
          <a:p>
            <a:r>
              <a:rPr lang="en-US" dirty="0"/>
              <a:t>CGP Grey</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Humans Need Not Apply (15:00) – 2014-08-13</a:t>
            </a:r>
            <a:endParaRPr lang="en-US" dirty="0"/>
          </a:p>
          <a:p>
            <a:r>
              <a:rPr lang="en-US" sz="1200" kern="1200" dirty="0">
                <a:solidFill>
                  <a:schemeClr val="tx1"/>
                </a:solidFill>
                <a:latin typeface="+mn-lt"/>
                <a:ea typeface="+mn-ea"/>
                <a:cs typeface="+mn-cs"/>
              </a:rPr>
              <a:t>http://</a:t>
            </a:r>
            <a:r>
              <a:rPr lang="en-US" sz="1200" kern="1200" dirty="0" err="1">
                <a:solidFill>
                  <a:schemeClr val="tx1"/>
                </a:solidFill>
                <a:latin typeface="+mn-lt"/>
                <a:ea typeface="+mn-ea"/>
                <a:cs typeface="+mn-cs"/>
              </a:rPr>
              <a:t>www.youtube.com</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watch?v</a:t>
            </a:r>
            <a:r>
              <a:rPr lang="en-US" sz="1200" kern="1200" dirty="0">
                <a:solidFill>
                  <a:schemeClr val="tx1"/>
                </a:solidFill>
                <a:latin typeface="+mn-lt"/>
                <a:ea typeface="+mn-ea"/>
                <a:cs typeface="+mn-cs"/>
              </a:rPr>
              <a:t>=7Pq-S557XQU</a:t>
            </a:r>
          </a:p>
          <a:p>
            <a:r>
              <a:rPr lang="en-US" sz="1200" kern="1200" dirty="0">
                <a:solidFill>
                  <a:schemeClr val="tx1"/>
                </a:solidFill>
                <a:latin typeface="+mn-lt"/>
                <a:ea typeface="+mn-ea"/>
                <a:cs typeface="+mn-cs"/>
              </a:rPr>
              <a:t>Last access 2016-04-22</a:t>
            </a:r>
          </a:p>
          <a:p>
            <a:endParaRPr lang="en-US" dirty="0"/>
          </a:p>
          <a:p>
            <a:r>
              <a:rPr lang="en-US" b="1" dirty="0"/>
              <a:t>These 3D printed homes can be constructed for $4,000 (3:00 – 2018-04-02)</a:t>
            </a:r>
          </a:p>
          <a:p>
            <a:r>
              <a:rPr lang="en-US" dirty="0"/>
              <a:t>http://</a:t>
            </a:r>
            <a:r>
              <a:rPr lang="en-US" dirty="0" err="1"/>
              <a:t>www.businessinsider.com</a:t>
            </a:r>
            <a:r>
              <a:rPr lang="en-US" dirty="0"/>
              <a:t>/3d-printed-homes-constructed-icon-new-story-tech-charity-4000-dollars-2018-3</a:t>
            </a:r>
          </a:p>
          <a:p>
            <a:r>
              <a:rPr lang="en-US" dirty="0"/>
              <a:t>https://</a:t>
            </a:r>
            <a:r>
              <a:rPr lang="en-US" dirty="0" err="1"/>
              <a:t>www.youtube.com</a:t>
            </a:r>
            <a:r>
              <a:rPr lang="en-US" dirty="0"/>
              <a:t>/</a:t>
            </a:r>
            <a:r>
              <a:rPr lang="en-US" dirty="0" err="1"/>
              <a:t>watch?v</a:t>
            </a:r>
            <a:r>
              <a:rPr lang="en-US" dirty="0"/>
              <a:t>=SvM7jFZGAec (1:28)</a:t>
            </a:r>
          </a:p>
          <a:p>
            <a:r>
              <a:rPr lang="en-US" dirty="0"/>
              <a:t>Last access 2018-04-22</a:t>
            </a:r>
          </a:p>
          <a:p>
            <a:endParaRPr lang="en-US" dirty="0"/>
          </a:p>
          <a:p>
            <a:r>
              <a:rPr lang="en-US" dirty="0"/>
              <a:t>Look at:</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BBC Intelligent Machines</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a:t>
            </a:r>
            <a:r>
              <a:rPr lang="en-US" b="0" dirty="0" err="1"/>
              <a:t>www.bbc.com</a:t>
            </a:r>
            <a:r>
              <a:rPr lang="en-US" b="0" dirty="0"/>
              <a:t>/news/technology-33978561</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BBC Likelihood of robot taking your job</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a:t>
            </a:r>
            <a:r>
              <a:rPr lang="en-US" b="0" dirty="0" err="1"/>
              <a:t>www.bbc.com</a:t>
            </a:r>
            <a:r>
              <a:rPr lang="en-US" b="0" dirty="0"/>
              <a:t>/news/technology-34066941</a:t>
            </a:r>
          </a:p>
          <a:p>
            <a:pPr eaLnBrk="1" hangingPunct="1"/>
            <a:endParaRPr lang="en-US" baseline="0"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424521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2021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sk-SK"/>
              <a:t>© 2021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2021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2021 Keith A. Pray</a:t>
            </a:r>
            <a:endParaRPr lang="en-US" dirty="0"/>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2021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2021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1"/>
          </p:nvPr>
        </p:nvSpPr>
        <p:spPr>
          <a:xfrm>
            <a:off x="0" y="4997196"/>
            <a:ext cx="5562600" cy="146304"/>
          </a:xfrm>
        </p:spPr>
        <p:txBody>
          <a:bodyPr/>
          <a:lstStyle/>
          <a:p>
            <a:r>
              <a:rPr lang="sk-SK"/>
              <a:t>© 2021 Keith A. Pray</a:t>
            </a:r>
            <a:endParaRPr lang="en-US" dirty="0"/>
          </a:p>
        </p:txBody>
      </p:sp>
      <p:sp>
        <p:nvSpPr>
          <p:cNvPr id="3" name="Slide Number Placeholder 4"/>
          <p:cNvSpPr>
            <a:spLocks noGrp="1"/>
          </p:cNvSpPr>
          <p:nvPr>
            <p:ph type="sldNum" sz="quarter" idx="12"/>
          </p:nvPr>
        </p:nvSpPr>
        <p:spPr>
          <a:xfrm>
            <a:off x="8519160" y="4997196"/>
            <a:ext cx="624840" cy="146304"/>
          </a:xfrm>
        </p:spPr>
        <p:txBody>
          <a:bodyPr/>
          <a:lstStyle/>
          <a:p>
            <a:fld id="{A2A17EAB-8B51-5C40-8776-6683E51FA7A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900">
                <a:solidFill>
                  <a:schemeClr val="tx1"/>
                </a:solidFill>
              </a:defRPr>
            </a:lvl1pPr>
          </a:lstStyle>
          <a:p>
            <a:endParaRPr lang="en-US"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2021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900">
                <a:solidFill>
                  <a:schemeClr val="tx1"/>
                </a:solidFill>
              </a:defRPr>
            </a:lvl1pPr>
          </a:lstStyle>
          <a:p>
            <a:fld id="{A2A17EAB-8B51-5C40-8776-6683E51FA7A0}" type="slidenum">
              <a:rPr lang="en-US" smtClean="0"/>
              <a:pPr/>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uc6f_2nPSX8"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s://sma.org/ai-in-medical-diagnosis/" TargetMode="External"/><Relationship Id="rId7" Type="http://schemas.openxmlformats.org/officeDocument/2006/relationships/hyperlink" Target="https://www.newyorker.com/tech/annals-of-technology/the-pastry-ai-that-learned-to-fight-cancer" TargetMode="External"/><Relationship Id="rId2" Type="http://schemas.openxmlformats.org/officeDocument/2006/relationships/hyperlink" Target="https://healthcaretransformers.com/digital-health/artificial-intelligence-diagnostics/" TargetMode="External"/><Relationship Id="rId1" Type="http://schemas.openxmlformats.org/officeDocument/2006/relationships/slideLayout" Target="../slideLayouts/slideLayout2.xml"/><Relationship Id="rId6" Type="http://schemas.openxmlformats.org/officeDocument/2006/relationships/hyperlink" Target="https://nihcm.org/publications/artificial-intelligences-racial-bias-in-health-care" TargetMode="External"/><Relationship Id="rId5" Type="http://schemas.openxmlformats.org/officeDocument/2006/relationships/hyperlink" Target="https://www.ncbi.nlm.nih.gov/pmc/articles/PMC4716649/" TargetMode="External"/><Relationship Id="rId4" Type="http://schemas.openxmlformats.org/officeDocument/2006/relationships/hyperlink" Target="https://www.skincancer.org/blog/ask-the-expert-is-there-a-skin-cancer-crisis-in-people-of-color/"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s://www.britannica.com/technology/computer"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hyperlink" Target="https://www.britannica.com/technology/robot-technology"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https://emeritus.org/blog/pros-and-cons-of-automation-in-the-workplace/" TargetMode="External"/><Relationship Id="rId7" Type="http://schemas.openxmlformats.org/officeDocument/2006/relationships/hyperlink" Target="https://www.granta-automation.co.uk/news/advantages-and-disadvantages-of-automation/"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s://www.forbes.com/sites/anniebrown/2021/06/02/automation-and-the-future-of-workhow-engineered-systems-are-improving-the-workplace/?sh=31a0972d7372" TargetMode="External"/><Relationship Id="rId5" Type="http://schemas.openxmlformats.org/officeDocument/2006/relationships/hyperlink" Target="https://www.mckinsey.com/business-functions/operations/our-insights/building-the-vital-skills-for-the-future-of-work-in-operations" TargetMode="External"/><Relationship Id="rId4" Type="http://schemas.openxmlformats.org/officeDocument/2006/relationships/hyperlink" Target="https://zapier.com/blog/state-of-business-automation-2021/"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s://www.youtube.com/watch?v=SvM7jFZGAec" TargetMode="External"/><Relationship Id="rId4" Type="http://schemas.openxmlformats.org/officeDocument/2006/relationships/hyperlink" Target="http://www.youtube.com/watch?v=7Pq-S557XQ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r>
              <a:rPr lang="en-US" dirty="0"/>
              <a:t>Class 11</a:t>
            </a:r>
            <a:br>
              <a:rPr lang="en-US" dirty="0"/>
            </a:br>
            <a:r>
              <a:rPr lang="en-US" dirty="0"/>
              <a:t>Work</a:t>
            </a:r>
          </a:p>
        </p:txBody>
      </p:sp>
      <p:sp>
        <p:nvSpPr>
          <p:cNvPr id="4" name="Action Button: Movie 3">
            <a:hlinkClick r:id="rId3" highlightClick="1"/>
            <a:extLst>
              <a:ext uri="{FF2B5EF4-FFF2-40B4-BE49-F238E27FC236}">
                <a16:creationId xmlns:a16="http://schemas.microsoft.com/office/drawing/2014/main" id="{26EFFA09-C1CD-474C-AB3F-4DE0BC2E10E8}"/>
              </a:ext>
            </a:extLst>
          </p:cNvPr>
          <p:cNvSpPr/>
          <p:nvPr/>
        </p:nvSpPr>
        <p:spPr>
          <a:xfrm>
            <a:off x="1141022" y="4544408"/>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pic>
        <p:nvPicPr>
          <p:cNvPr id="5" name="Picture 4" descr="Styx - 'Mr. Roboto' Music Video from 1983 | The '80s Ruled">
            <a:hlinkClick r:id="rId3"/>
            <a:extLst>
              <a:ext uri="{FF2B5EF4-FFF2-40B4-BE49-F238E27FC236}">
                <a16:creationId xmlns:a16="http://schemas.microsoft.com/office/drawing/2014/main" id="{E39C8FB7-116A-8745-99E1-7809484F8B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622" y="4428501"/>
            <a:ext cx="914400" cy="553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4D522-FCDE-554F-AD66-E97E4E8A0F26}"/>
              </a:ext>
            </a:extLst>
          </p:cNvPr>
          <p:cNvSpPr>
            <a:spLocks noGrp="1"/>
          </p:cNvSpPr>
          <p:nvPr>
            <p:ph type="title"/>
          </p:nvPr>
        </p:nvSpPr>
        <p:spPr/>
        <p:txBody>
          <a:bodyPr/>
          <a:lstStyle/>
          <a:p>
            <a:r>
              <a:rPr lang="en-US" dirty="0"/>
              <a:t>Assignment Reminders</a:t>
            </a:r>
          </a:p>
        </p:txBody>
      </p:sp>
      <p:sp>
        <p:nvSpPr>
          <p:cNvPr id="3" name="Content Placeholder 2">
            <a:extLst>
              <a:ext uri="{FF2B5EF4-FFF2-40B4-BE49-F238E27FC236}">
                <a16:creationId xmlns:a16="http://schemas.microsoft.com/office/drawing/2014/main" id="{2EAA3F04-7A05-8A4B-B9BB-6A46492EA8F4}"/>
              </a:ext>
            </a:extLst>
          </p:cNvPr>
          <p:cNvSpPr>
            <a:spLocks noGrp="1"/>
          </p:cNvSpPr>
          <p:nvPr>
            <p:ph idx="1"/>
          </p:nvPr>
        </p:nvSpPr>
        <p:spPr/>
        <p:txBody>
          <a:bodyPr/>
          <a:lstStyle/>
          <a:p>
            <a:r>
              <a:rPr lang="en-US" dirty="0"/>
              <a:t>Finish all reading</a:t>
            </a:r>
          </a:p>
          <a:p>
            <a:r>
              <a:rPr lang="en-US" dirty="0"/>
              <a:t>Finish Automation Paper</a:t>
            </a:r>
          </a:p>
          <a:p>
            <a:r>
              <a:rPr lang="en-US" dirty="0"/>
              <a:t>Group Web Sites and Presentations</a:t>
            </a:r>
          </a:p>
          <a:p>
            <a:r>
              <a:rPr lang="en-US" dirty="0"/>
              <a:t>If your group is not presenting next class prepare 3 questions for each group that is presenting by visiting their web sites.</a:t>
            </a:r>
          </a:p>
          <a:p>
            <a:pPr lvl="1"/>
            <a:r>
              <a:rPr lang="en-US" dirty="0"/>
              <a:t>See Group Project Details</a:t>
            </a:r>
          </a:p>
        </p:txBody>
      </p:sp>
      <p:sp>
        <p:nvSpPr>
          <p:cNvPr id="4" name="Footer Placeholder 3">
            <a:extLst>
              <a:ext uri="{FF2B5EF4-FFF2-40B4-BE49-F238E27FC236}">
                <a16:creationId xmlns:a16="http://schemas.microsoft.com/office/drawing/2014/main" id="{94C6FAD6-7012-1E46-A037-23A05903C5CF}"/>
              </a:ext>
            </a:extLst>
          </p:cNvPr>
          <p:cNvSpPr>
            <a:spLocks noGrp="1"/>
          </p:cNvSpPr>
          <p:nvPr>
            <p:ph type="ftr" sz="quarter" idx="11"/>
          </p:nvPr>
        </p:nvSpPr>
        <p:spPr/>
        <p:txBody>
          <a:bodyPr/>
          <a:lstStyle/>
          <a:p>
            <a:r>
              <a:rPr lang="sk-SK"/>
              <a:t>© 2021 Keith A. Pray</a:t>
            </a:r>
            <a:endParaRPr lang="en-US"/>
          </a:p>
        </p:txBody>
      </p:sp>
      <p:sp>
        <p:nvSpPr>
          <p:cNvPr id="5" name="Slide Number Placeholder 4">
            <a:extLst>
              <a:ext uri="{FF2B5EF4-FFF2-40B4-BE49-F238E27FC236}">
                <a16:creationId xmlns:a16="http://schemas.microsoft.com/office/drawing/2014/main" id="{4BD82B7D-C29E-444C-84A4-4922C33AA533}"/>
              </a:ext>
            </a:extLst>
          </p:cNvPr>
          <p:cNvSpPr>
            <a:spLocks noGrp="1"/>
          </p:cNvSpPr>
          <p:nvPr>
            <p:ph type="sldNum" sz="quarter" idx="12"/>
          </p:nvPr>
        </p:nvSpPr>
        <p:spPr/>
        <p:txBody>
          <a:bodyPr/>
          <a:lstStyle/>
          <a:p>
            <a:fld id="{A2A17EAB-8B51-5C40-8776-6683E51FA7A0}" type="slidenum">
              <a:rPr lang="en-US" smtClean="0"/>
              <a:t>10</a:t>
            </a:fld>
            <a:endParaRPr lang="en-US"/>
          </a:p>
        </p:txBody>
      </p:sp>
    </p:spTree>
    <p:extLst>
      <p:ext uri="{BB962C8B-B14F-4D97-AF65-F5344CB8AC3E}">
        <p14:creationId xmlns:p14="http://schemas.microsoft.com/office/powerpoint/2010/main" val="1225691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70219"/>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2021 Keith A. Pray</a:t>
            </a:r>
            <a:endParaRPr lang="en-US" dirty="0"/>
          </a:p>
        </p:txBody>
      </p:sp>
      <p:sp>
        <p:nvSpPr>
          <p:cNvPr id="2" name="Slide Number Placeholder 1"/>
          <p:cNvSpPr>
            <a:spLocks noGrp="1"/>
          </p:cNvSpPr>
          <p:nvPr>
            <p:ph type="sldNum" sz="quarter" idx="12"/>
          </p:nvPr>
        </p:nvSpPr>
        <p:spPr/>
        <p:txBody>
          <a:bodyPr/>
          <a:lstStyle/>
          <a:p>
            <a:fld id="{A2A17EAB-8B51-5C40-8776-6683E51FA7A0}" type="slidenum">
              <a:rPr lang="en-US" smtClean="0"/>
              <a:t>11</a:t>
            </a:fld>
            <a:endParaRPr lang="en-US"/>
          </a:p>
        </p:txBody>
      </p:sp>
      <p:pic>
        <p:nvPicPr>
          <p:cNvPr id="1026" name="Picture 2" descr="The General Problem">
            <a:extLst>
              <a:ext uri="{FF2B5EF4-FFF2-40B4-BE49-F238E27FC236}">
                <a16:creationId xmlns:a16="http://schemas.microsoft.com/office/drawing/2014/main" id="{AF0E0CF8-E7B2-424B-B702-7F4546458C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7075" y="2539573"/>
            <a:ext cx="5876925" cy="245762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F52048C-D72F-F74A-8483-7AF31DB72295}"/>
              </a:ext>
            </a:extLst>
          </p:cNvPr>
          <p:cNvSpPr txBox="1"/>
          <p:nvPr/>
        </p:nvSpPr>
        <p:spPr>
          <a:xfrm rot="5400000">
            <a:off x="1886394" y="3564336"/>
            <a:ext cx="433965" cy="2427139"/>
          </a:xfrm>
          <a:prstGeom prst="rect">
            <a:avLst/>
          </a:prstGeom>
          <a:noFill/>
        </p:spPr>
        <p:txBody>
          <a:bodyPr vert="vert270" wrap="none" rtlCol="0">
            <a:spAutoFit/>
          </a:bodyPr>
          <a:lstStyle/>
          <a:p>
            <a:pPr>
              <a:lnSpc>
                <a:spcPct val="90000"/>
              </a:lnSpc>
            </a:pPr>
            <a:r>
              <a:rPr lang="en-US" dirty="0"/>
              <a:t>https://</a:t>
            </a:r>
            <a:r>
              <a:rPr lang="en-US" dirty="0" err="1"/>
              <a:t>xkcd.com</a:t>
            </a:r>
            <a:r>
              <a:rPr lang="en-US" dirty="0"/>
              <a:t>/974/</a:t>
            </a:r>
          </a:p>
        </p:txBody>
      </p:sp>
    </p:spTree>
    <p:extLst>
      <p:ext uri="{BB962C8B-B14F-4D97-AF65-F5344CB8AC3E}">
        <p14:creationId xmlns:p14="http://schemas.microsoft.com/office/powerpoint/2010/main" val="3479989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ai controlled economy approaching</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Nestor Lopez</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2022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12</a:t>
            </a:fld>
            <a:endParaRPr lang="en-US"/>
          </a:p>
        </p:txBody>
      </p:sp>
    </p:spTree>
    <p:extLst>
      <p:ext uri="{BB962C8B-B14F-4D97-AF65-F5344CB8AC3E}">
        <p14:creationId xmlns:p14="http://schemas.microsoft.com/office/powerpoint/2010/main" val="1417470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Complexity of economy is increasing [1][2]</a:t>
            </a:r>
          </a:p>
        </p:txBody>
      </p:sp>
      <p:sp>
        <p:nvSpPr>
          <p:cNvPr id="3" name="Content Placeholder 2"/>
          <p:cNvSpPr>
            <a:spLocks noGrp="1"/>
          </p:cNvSpPr>
          <p:nvPr>
            <p:ph sz="half" idx="1"/>
          </p:nvPr>
        </p:nvSpPr>
        <p:spPr/>
        <p:txBody>
          <a:bodyPr/>
          <a:lstStyle/>
          <a:p>
            <a:r>
              <a:rPr lang="en-US" dirty="0"/>
              <a:t>More technology</a:t>
            </a:r>
          </a:p>
          <a:p>
            <a:pPr lvl="1"/>
            <a:r>
              <a:rPr lang="en-US" dirty="0"/>
              <a:t>More products</a:t>
            </a:r>
          </a:p>
          <a:p>
            <a:r>
              <a:rPr lang="en-US" dirty="0"/>
              <a:t>More companies</a:t>
            </a:r>
          </a:p>
          <a:p>
            <a:pPr lvl="1"/>
            <a:r>
              <a:rPr lang="en-US" dirty="0"/>
              <a:t>More competition</a:t>
            </a:r>
          </a:p>
          <a:p>
            <a:r>
              <a:rPr lang="en-US" dirty="0"/>
              <a:t>More consumers</a:t>
            </a:r>
          </a:p>
          <a:p>
            <a:pPr lvl="1"/>
            <a:r>
              <a:rPr lang="en-US" dirty="0"/>
              <a:t>More demand</a:t>
            </a:r>
          </a:p>
        </p:txBody>
      </p:sp>
      <p:sp>
        <p:nvSpPr>
          <p:cNvPr id="4" name="Content Placeholder 3"/>
          <p:cNvSpPr>
            <a:spLocks noGrp="1"/>
          </p:cNvSpPr>
          <p:nvPr>
            <p:ph sz="half" idx="2"/>
          </p:nvPr>
        </p:nvSpPr>
        <p:spPr>
          <a:ln>
            <a:solidFill>
              <a:schemeClr val="bg1"/>
            </a:solidFill>
          </a:ln>
        </p:spPr>
        <p:txBody>
          <a:bodyPr anchor="ctr"/>
          <a:lstStyle/>
          <a:p>
            <a:pPr marL="0" indent="0" algn="ctr">
              <a:buNone/>
            </a:pPr>
            <a:r>
              <a:rPr lang="en-US" dirty="0"/>
              <a:t>&lt;Graphic as big as will fit&gt;</a:t>
            </a:r>
          </a:p>
        </p:txBody>
      </p:sp>
      <p:sp>
        <p:nvSpPr>
          <p:cNvPr id="5" name="Footer Placeholder 4"/>
          <p:cNvSpPr>
            <a:spLocks noGrp="1"/>
          </p:cNvSpPr>
          <p:nvPr>
            <p:ph type="ftr" sz="quarter" idx="11"/>
          </p:nvPr>
        </p:nvSpPr>
        <p:spPr/>
        <p:txBody>
          <a:bodyPr/>
          <a:lstStyle/>
          <a:p>
            <a:r>
              <a:rPr lang="sk-SK" dirty="0"/>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Nestor Lopez</a:t>
            </a:r>
          </a:p>
        </p:txBody>
      </p:sp>
      <p:pic>
        <p:nvPicPr>
          <p:cNvPr id="9" name="Picture 8">
            <a:extLst>
              <a:ext uri="{FF2B5EF4-FFF2-40B4-BE49-F238E27FC236}">
                <a16:creationId xmlns:a16="http://schemas.microsoft.com/office/drawing/2014/main" id="{0543E398-19A2-4702-B04F-12C669E453EC}"/>
              </a:ext>
            </a:extLst>
          </p:cNvPr>
          <p:cNvPicPr>
            <a:picLocks noChangeAspect="1"/>
          </p:cNvPicPr>
          <p:nvPr/>
        </p:nvPicPr>
        <p:blipFill>
          <a:blip r:embed="rId3"/>
          <a:stretch>
            <a:fillRect/>
          </a:stretch>
        </p:blipFill>
        <p:spPr>
          <a:xfrm>
            <a:off x="3019647" y="1276349"/>
            <a:ext cx="5811933" cy="3696831"/>
          </a:xfrm>
          <a:prstGeom prst="rect">
            <a:avLst/>
          </a:prstGeom>
        </p:spPr>
      </p:pic>
    </p:spTree>
    <p:extLst>
      <p:ext uri="{BB962C8B-B14F-4D97-AF65-F5344CB8AC3E}">
        <p14:creationId xmlns:p14="http://schemas.microsoft.com/office/powerpoint/2010/main" val="1219394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 is getting smarter [3]</a:t>
            </a:r>
          </a:p>
        </p:txBody>
      </p:sp>
      <p:sp>
        <p:nvSpPr>
          <p:cNvPr id="3" name="Content Placeholder 2"/>
          <p:cNvSpPr>
            <a:spLocks noGrp="1"/>
          </p:cNvSpPr>
          <p:nvPr>
            <p:ph sz="half" idx="1"/>
          </p:nvPr>
        </p:nvSpPr>
        <p:spPr>
          <a:xfrm>
            <a:off x="547577" y="1311869"/>
            <a:ext cx="2654990" cy="3352800"/>
          </a:xfrm>
        </p:spPr>
        <p:txBody>
          <a:bodyPr/>
          <a:lstStyle/>
          <a:p>
            <a:r>
              <a:rPr lang="en-US" dirty="0"/>
              <a:t>First AI programs written in 1950s</a:t>
            </a:r>
          </a:p>
          <a:p>
            <a:r>
              <a:rPr lang="en-US" dirty="0"/>
              <a:t>Since then:</a:t>
            </a:r>
          </a:p>
          <a:p>
            <a:pPr lvl="1"/>
            <a:r>
              <a:rPr lang="en-US" dirty="0"/>
              <a:t>Deep Blue beats humanity in chess</a:t>
            </a:r>
          </a:p>
          <a:p>
            <a:pPr lvl="1"/>
            <a:r>
              <a:rPr lang="en-US" dirty="0"/>
              <a:t>AlphaGo beats humanity in Go</a:t>
            </a:r>
          </a:p>
          <a:p>
            <a:pPr lvl="1"/>
            <a:r>
              <a:rPr lang="en-US" dirty="0"/>
              <a:t>GPT-3 writes code, articles, and poetry almost indistinguishable from humans</a:t>
            </a:r>
          </a:p>
          <a:p>
            <a:pPr lvl="1"/>
            <a:endParaRPr lang="en-US" dirty="0"/>
          </a:p>
          <a:p>
            <a:pPr lvl="1"/>
            <a:endParaRPr lang="en-US" dirty="0"/>
          </a:p>
        </p:txBody>
      </p:sp>
      <p:sp>
        <p:nvSpPr>
          <p:cNvPr id="5" name="Footer Placeholder 4"/>
          <p:cNvSpPr>
            <a:spLocks noGrp="1"/>
          </p:cNvSpPr>
          <p:nvPr>
            <p:ph type="ftr" sz="quarter" idx="11"/>
          </p:nvPr>
        </p:nvSpPr>
        <p:spPr/>
        <p:txBody>
          <a:bodyPr/>
          <a:lstStyle/>
          <a:p>
            <a:r>
              <a:rPr lang="sk-SK" dirty="0"/>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Nestor Lopez</a:t>
            </a:r>
          </a:p>
        </p:txBody>
      </p:sp>
      <p:pic>
        <p:nvPicPr>
          <p:cNvPr id="13" name="Picture 12">
            <a:extLst>
              <a:ext uri="{FF2B5EF4-FFF2-40B4-BE49-F238E27FC236}">
                <a16:creationId xmlns:a16="http://schemas.microsoft.com/office/drawing/2014/main" id="{C61D8087-2CD0-4672-A77E-60F0BBB62564}"/>
              </a:ext>
            </a:extLst>
          </p:cNvPr>
          <p:cNvPicPr>
            <a:picLocks noChangeAspect="1"/>
          </p:cNvPicPr>
          <p:nvPr/>
        </p:nvPicPr>
        <p:blipFill>
          <a:blip r:embed="rId3"/>
          <a:stretch>
            <a:fillRect/>
          </a:stretch>
        </p:blipFill>
        <p:spPr>
          <a:xfrm>
            <a:off x="3202567" y="1456660"/>
            <a:ext cx="5824229" cy="3540536"/>
          </a:xfrm>
          <a:prstGeom prst="rect">
            <a:avLst/>
          </a:prstGeom>
        </p:spPr>
      </p:pic>
    </p:spTree>
    <p:extLst>
      <p:ext uri="{BB962C8B-B14F-4D97-AF65-F5344CB8AC3E}">
        <p14:creationId xmlns:p14="http://schemas.microsoft.com/office/powerpoint/2010/main" val="25021203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 decisiveness vital to modern economy</a:t>
            </a:r>
          </a:p>
        </p:txBody>
      </p:sp>
      <p:sp>
        <p:nvSpPr>
          <p:cNvPr id="3" name="Content Placeholder 2"/>
          <p:cNvSpPr>
            <a:spLocks noGrp="1"/>
          </p:cNvSpPr>
          <p:nvPr>
            <p:ph sz="half" idx="1"/>
          </p:nvPr>
        </p:nvSpPr>
        <p:spPr>
          <a:xfrm>
            <a:off x="547577" y="1311869"/>
            <a:ext cx="3535326" cy="3352800"/>
          </a:xfrm>
        </p:spPr>
        <p:txBody>
          <a:bodyPr>
            <a:normAutofit fontScale="92500" lnSpcReduction="10000"/>
          </a:bodyPr>
          <a:lstStyle/>
          <a:p>
            <a:pPr lvl="1"/>
            <a:endParaRPr lang="en-US" dirty="0"/>
          </a:p>
          <a:p>
            <a:pPr lvl="1"/>
            <a:r>
              <a:rPr lang="en-US" dirty="0"/>
              <a:t>Global events have immediate economic effects [4]</a:t>
            </a:r>
          </a:p>
          <a:p>
            <a:pPr lvl="2"/>
            <a:r>
              <a:rPr lang="en-US" dirty="0"/>
              <a:t>Sanctions</a:t>
            </a:r>
          </a:p>
          <a:p>
            <a:pPr lvl="2"/>
            <a:r>
              <a:rPr lang="en-US" dirty="0"/>
              <a:t>Pandemics</a:t>
            </a:r>
          </a:p>
          <a:p>
            <a:pPr lvl="2"/>
            <a:r>
              <a:rPr lang="en-US" dirty="0"/>
              <a:t>War</a:t>
            </a:r>
          </a:p>
          <a:p>
            <a:pPr lvl="2"/>
            <a:r>
              <a:rPr lang="en-US" dirty="0"/>
              <a:t>Ships getting stuck</a:t>
            </a:r>
          </a:p>
          <a:p>
            <a:pPr marL="205768" lvl="1" indent="0">
              <a:buNone/>
            </a:pPr>
            <a:endParaRPr lang="en-US" dirty="0"/>
          </a:p>
          <a:p>
            <a:pPr lvl="1"/>
            <a:r>
              <a:rPr lang="en-US" dirty="0"/>
              <a:t>Fast economic adjustments needed to minimize impact</a:t>
            </a:r>
          </a:p>
          <a:p>
            <a:pPr lvl="2"/>
            <a:r>
              <a:rPr lang="en-US" dirty="0"/>
              <a:t>Pricing changes</a:t>
            </a:r>
          </a:p>
          <a:p>
            <a:pPr lvl="2"/>
            <a:r>
              <a:rPr lang="en-US" dirty="0"/>
              <a:t>Budget reallocation</a:t>
            </a:r>
          </a:p>
          <a:p>
            <a:pPr lvl="2"/>
            <a:r>
              <a:rPr lang="en-US" dirty="0"/>
              <a:t>Import quotas</a:t>
            </a:r>
          </a:p>
          <a:p>
            <a:pPr lvl="2"/>
            <a:r>
              <a:rPr lang="en-US" dirty="0"/>
              <a:t>Currency devaluation</a:t>
            </a:r>
          </a:p>
        </p:txBody>
      </p:sp>
      <p:sp>
        <p:nvSpPr>
          <p:cNvPr id="5" name="Footer Placeholder 4"/>
          <p:cNvSpPr>
            <a:spLocks noGrp="1"/>
          </p:cNvSpPr>
          <p:nvPr>
            <p:ph type="ftr" sz="quarter" idx="11"/>
          </p:nvPr>
        </p:nvSpPr>
        <p:spPr/>
        <p:txBody>
          <a:bodyPr/>
          <a:lstStyle/>
          <a:p>
            <a:r>
              <a:rPr lang="sk-SK" dirty="0"/>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15</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Nestor Lopez</a:t>
            </a:r>
          </a:p>
        </p:txBody>
      </p:sp>
      <p:pic>
        <p:nvPicPr>
          <p:cNvPr id="8" name="Picture 7">
            <a:extLst>
              <a:ext uri="{FF2B5EF4-FFF2-40B4-BE49-F238E27FC236}">
                <a16:creationId xmlns:a16="http://schemas.microsoft.com/office/drawing/2014/main" id="{13E538C7-F681-4FFD-82BE-BB32D979AA07}"/>
              </a:ext>
            </a:extLst>
          </p:cNvPr>
          <p:cNvPicPr>
            <a:picLocks noChangeAspect="1"/>
          </p:cNvPicPr>
          <p:nvPr/>
        </p:nvPicPr>
        <p:blipFill rotWithShape="1">
          <a:blip r:embed="rId3"/>
          <a:srcRect b="18580"/>
          <a:stretch/>
        </p:blipFill>
        <p:spPr>
          <a:xfrm>
            <a:off x="4721757" y="1345240"/>
            <a:ext cx="3566322" cy="3583066"/>
          </a:xfrm>
          <a:prstGeom prst="rect">
            <a:avLst/>
          </a:prstGeom>
        </p:spPr>
      </p:pic>
    </p:spTree>
    <p:extLst>
      <p:ext uri="{BB962C8B-B14F-4D97-AF65-F5344CB8AC3E}">
        <p14:creationId xmlns:p14="http://schemas.microsoft.com/office/powerpoint/2010/main" val="2901647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Humans value short term economic benefit over long term loss of control[5]</a:t>
            </a:r>
          </a:p>
        </p:txBody>
      </p:sp>
      <p:sp>
        <p:nvSpPr>
          <p:cNvPr id="3" name="Content Placeholder 2"/>
          <p:cNvSpPr>
            <a:spLocks noGrp="1"/>
          </p:cNvSpPr>
          <p:nvPr>
            <p:ph sz="half" idx="1"/>
          </p:nvPr>
        </p:nvSpPr>
        <p:spPr>
          <a:xfrm>
            <a:off x="354084" y="1790700"/>
            <a:ext cx="5722594" cy="3352800"/>
          </a:xfrm>
        </p:spPr>
        <p:txBody>
          <a:bodyPr>
            <a:normAutofit/>
          </a:bodyPr>
          <a:lstStyle/>
          <a:p>
            <a:pPr lvl="1"/>
            <a:r>
              <a:rPr lang="en-US" dirty="0"/>
              <a:t>The public good dilemma: “Tragedy of the Commons”</a:t>
            </a:r>
          </a:p>
          <a:p>
            <a:pPr marL="205768" lvl="1" indent="0">
              <a:buNone/>
            </a:pPr>
            <a:r>
              <a:rPr lang="en-US" dirty="0"/>
              <a:t>	a real-world decision whereby the outcome for any 	individual depends on the decisions of all involved 	parties. More specifically, these dilemmas are 	decisions in which individuals must weigh personal 	interests against the collective interest, which is typically 	a communal resource, a public good.</a:t>
            </a:r>
          </a:p>
        </p:txBody>
      </p:sp>
      <p:sp>
        <p:nvSpPr>
          <p:cNvPr id="5" name="Footer Placeholder 4"/>
          <p:cNvSpPr>
            <a:spLocks noGrp="1"/>
          </p:cNvSpPr>
          <p:nvPr>
            <p:ph type="ftr" sz="quarter" idx="11"/>
          </p:nvPr>
        </p:nvSpPr>
        <p:spPr/>
        <p:txBody>
          <a:bodyPr/>
          <a:lstStyle/>
          <a:p>
            <a:r>
              <a:rPr lang="sk-SK" dirty="0"/>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16</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Nestor Lopez</a:t>
            </a:r>
          </a:p>
        </p:txBody>
      </p:sp>
      <p:pic>
        <p:nvPicPr>
          <p:cNvPr id="1028" name="Picture 4" descr="Money PNG, Money Transparent Background - FreeIconsPNG">
            <a:extLst>
              <a:ext uri="{FF2B5EF4-FFF2-40B4-BE49-F238E27FC236}">
                <a16:creationId xmlns:a16="http://schemas.microsoft.com/office/drawing/2014/main" id="{E2770DD8-8275-4C55-89EB-D510B2B8B7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0171" y="2877273"/>
            <a:ext cx="2637064" cy="226622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ire PNG image">
            <a:extLst>
              <a:ext uri="{FF2B5EF4-FFF2-40B4-BE49-F238E27FC236}">
                <a16:creationId xmlns:a16="http://schemas.microsoft.com/office/drawing/2014/main" id="{D40FFBF1-FF39-4F42-A117-475053B7E5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3184" y="3520448"/>
            <a:ext cx="3775166" cy="2359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886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3248" y="468622"/>
            <a:ext cx="6597503" cy="914400"/>
          </a:xfrm>
        </p:spPr>
        <p:txBody>
          <a:bodyPr/>
          <a:lstStyle/>
          <a:p>
            <a:r>
              <a:rPr lang="en-US" dirty="0"/>
              <a:t>competition will Force ai research </a:t>
            </a:r>
          </a:p>
        </p:txBody>
      </p:sp>
      <p:sp>
        <p:nvSpPr>
          <p:cNvPr id="3" name="Content Placeholder 2"/>
          <p:cNvSpPr>
            <a:spLocks noGrp="1"/>
          </p:cNvSpPr>
          <p:nvPr>
            <p:ph sz="half" idx="1"/>
          </p:nvPr>
        </p:nvSpPr>
        <p:spPr>
          <a:xfrm>
            <a:off x="558453" y="1401334"/>
            <a:ext cx="7139763" cy="718950"/>
          </a:xfrm>
        </p:spPr>
        <p:txBody>
          <a:bodyPr>
            <a:noAutofit/>
          </a:bodyPr>
          <a:lstStyle/>
          <a:p>
            <a:pPr marL="411535" lvl="2" indent="0" algn="ctr">
              <a:buNone/>
            </a:pPr>
            <a:r>
              <a:rPr lang="en-US" sz="2400" dirty="0"/>
              <a:t>Smarter Machines</a:t>
            </a:r>
          </a:p>
        </p:txBody>
      </p:sp>
      <p:sp>
        <p:nvSpPr>
          <p:cNvPr id="5" name="Footer Placeholder 4"/>
          <p:cNvSpPr>
            <a:spLocks noGrp="1"/>
          </p:cNvSpPr>
          <p:nvPr>
            <p:ph type="ftr" sz="quarter" idx="11"/>
          </p:nvPr>
        </p:nvSpPr>
        <p:spPr/>
        <p:txBody>
          <a:bodyPr/>
          <a:lstStyle/>
          <a:p>
            <a:r>
              <a:rPr lang="sk-SK" dirty="0"/>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17</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Nestor Lopez</a:t>
            </a:r>
          </a:p>
        </p:txBody>
      </p:sp>
      <p:sp>
        <p:nvSpPr>
          <p:cNvPr id="9" name="Content Placeholder 2">
            <a:extLst>
              <a:ext uri="{FF2B5EF4-FFF2-40B4-BE49-F238E27FC236}">
                <a16:creationId xmlns:a16="http://schemas.microsoft.com/office/drawing/2014/main" id="{970676B0-BA1D-4810-BB52-101CB1201024}"/>
              </a:ext>
            </a:extLst>
          </p:cNvPr>
          <p:cNvSpPr txBox="1">
            <a:spLocks/>
          </p:cNvSpPr>
          <p:nvPr/>
        </p:nvSpPr>
        <p:spPr>
          <a:xfrm>
            <a:off x="547576" y="2273768"/>
            <a:ext cx="7139763" cy="718950"/>
          </a:xfrm>
          <a:prstGeom prst="rect">
            <a:avLst/>
          </a:prstGeom>
        </p:spPr>
        <p:txBody>
          <a:bodyPr vert="horz" lIns="91436" tIns="45718" rIns="91436" bIns="45718" rtlCol="0">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411535" lvl="2" indent="0" algn="ctr">
              <a:buFont typeface="Arial" pitchFamily="34" charset="0"/>
              <a:buNone/>
            </a:pPr>
            <a:r>
              <a:rPr lang="en-US" sz="2400" dirty="0"/>
              <a:t>Faster Economic Response</a:t>
            </a:r>
          </a:p>
        </p:txBody>
      </p:sp>
      <p:sp>
        <p:nvSpPr>
          <p:cNvPr id="10" name="Content Placeholder 2">
            <a:extLst>
              <a:ext uri="{FF2B5EF4-FFF2-40B4-BE49-F238E27FC236}">
                <a16:creationId xmlns:a16="http://schemas.microsoft.com/office/drawing/2014/main" id="{EF15F88E-752F-48E4-B77F-6280EF10FC3F}"/>
              </a:ext>
            </a:extLst>
          </p:cNvPr>
          <p:cNvSpPr txBox="1">
            <a:spLocks/>
          </p:cNvSpPr>
          <p:nvPr/>
        </p:nvSpPr>
        <p:spPr>
          <a:xfrm>
            <a:off x="685799" y="3151875"/>
            <a:ext cx="7139763" cy="718950"/>
          </a:xfrm>
          <a:prstGeom prst="rect">
            <a:avLst/>
          </a:prstGeom>
        </p:spPr>
        <p:txBody>
          <a:bodyPr vert="horz" lIns="91436" tIns="45718" rIns="91436" bIns="45718" rtlCol="0">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411535" lvl="2" indent="0" algn="ctr">
              <a:buFont typeface="Arial" pitchFamily="34" charset="0"/>
              <a:buNone/>
            </a:pPr>
            <a:r>
              <a:rPr lang="en-US" sz="2400" dirty="0"/>
              <a:t>Better Economy</a:t>
            </a:r>
          </a:p>
        </p:txBody>
      </p:sp>
      <p:sp>
        <p:nvSpPr>
          <p:cNvPr id="11" name="Content Placeholder 2">
            <a:extLst>
              <a:ext uri="{FF2B5EF4-FFF2-40B4-BE49-F238E27FC236}">
                <a16:creationId xmlns:a16="http://schemas.microsoft.com/office/drawing/2014/main" id="{59431505-705F-4488-8671-134B918A7E53}"/>
              </a:ext>
            </a:extLst>
          </p:cNvPr>
          <p:cNvSpPr txBox="1">
            <a:spLocks/>
          </p:cNvSpPr>
          <p:nvPr/>
        </p:nvSpPr>
        <p:spPr>
          <a:xfrm>
            <a:off x="719469" y="4029982"/>
            <a:ext cx="7139763" cy="718950"/>
          </a:xfrm>
          <a:prstGeom prst="rect">
            <a:avLst/>
          </a:prstGeom>
        </p:spPr>
        <p:txBody>
          <a:bodyPr vert="horz" lIns="91436" tIns="45718" rIns="91436" bIns="45718" rtlCol="0">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411535" lvl="2" indent="0" algn="ctr">
              <a:buFont typeface="Arial" pitchFamily="34" charset="0"/>
              <a:buNone/>
            </a:pPr>
            <a:r>
              <a:rPr lang="en-US" sz="2400" dirty="0"/>
              <a:t>Stronger Country</a:t>
            </a:r>
          </a:p>
        </p:txBody>
      </p:sp>
      <p:sp>
        <p:nvSpPr>
          <p:cNvPr id="12" name="Arrow: Down 11">
            <a:extLst>
              <a:ext uri="{FF2B5EF4-FFF2-40B4-BE49-F238E27FC236}">
                <a16:creationId xmlns:a16="http://schemas.microsoft.com/office/drawing/2014/main" id="{09853FD6-634D-4AB2-8CCB-6DD254A9BFCA}"/>
              </a:ext>
            </a:extLst>
          </p:cNvPr>
          <p:cNvSpPr/>
          <p:nvPr/>
        </p:nvSpPr>
        <p:spPr>
          <a:xfrm>
            <a:off x="4117457" y="1895141"/>
            <a:ext cx="635296" cy="349275"/>
          </a:xfrm>
          <a:prstGeom prst="downArrow">
            <a:avLst/>
          </a:prstGeom>
          <a:solidFill>
            <a:schemeClr val="tx1"/>
          </a:solid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Down 12">
            <a:extLst>
              <a:ext uri="{FF2B5EF4-FFF2-40B4-BE49-F238E27FC236}">
                <a16:creationId xmlns:a16="http://schemas.microsoft.com/office/drawing/2014/main" id="{EF173E6F-5141-499A-9F2C-B1CD21392E74}"/>
              </a:ext>
            </a:extLst>
          </p:cNvPr>
          <p:cNvSpPr/>
          <p:nvPr/>
        </p:nvSpPr>
        <p:spPr>
          <a:xfrm>
            <a:off x="4117457" y="2747483"/>
            <a:ext cx="635296" cy="349275"/>
          </a:xfrm>
          <a:prstGeom prst="downArrow">
            <a:avLst/>
          </a:prstGeom>
          <a:solidFill>
            <a:schemeClr val="tx1"/>
          </a:solid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Down 13">
            <a:extLst>
              <a:ext uri="{FF2B5EF4-FFF2-40B4-BE49-F238E27FC236}">
                <a16:creationId xmlns:a16="http://schemas.microsoft.com/office/drawing/2014/main" id="{0541A301-911D-4A2B-8587-0ADFD2279748}"/>
              </a:ext>
            </a:extLst>
          </p:cNvPr>
          <p:cNvSpPr/>
          <p:nvPr/>
        </p:nvSpPr>
        <p:spPr>
          <a:xfrm>
            <a:off x="4117457" y="3644082"/>
            <a:ext cx="635296" cy="349275"/>
          </a:xfrm>
          <a:prstGeom prst="downArrow">
            <a:avLst/>
          </a:prstGeom>
          <a:solidFill>
            <a:schemeClr val="tx1"/>
          </a:solid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B34D3ACD-7827-4E4E-8213-DCA2C18348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892" y="2034995"/>
            <a:ext cx="2309072" cy="28697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s the US losing the artificial intelligence arms race?">
            <a:extLst>
              <a:ext uri="{FF2B5EF4-FFF2-40B4-BE49-F238E27FC236}">
                <a16:creationId xmlns:a16="http://schemas.microsoft.com/office/drawing/2014/main" id="{2D3E7CA2-65BF-4261-B8F8-4ED1B3BA6E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901" y="2439859"/>
            <a:ext cx="2309073" cy="2309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03429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 </a:t>
            </a:r>
          </a:p>
        </p:txBody>
      </p:sp>
      <p:sp>
        <p:nvSpPr>
          <p:cNvPr id="3" name="Content Placeholder 2"/>
          <p:cNvSpPr>
            <a:spLocks noGrp="1"/>
          </p:cNvSpPr>
          <p:nvPr>
            <p:ph sz="half" idx="1"/>
          </p:nvPr>
        </p:nvSpPr>
        <p:spPr>
          <a:xfrm>
            <a:off x="526312" y="895350"/>
            <a:ext cx="7054702" cy="3352800"/>
          </a:xfrm>
        </p:spPr>
        <p:txBody>
          <a:bodyPr>
            <a:normAutofit/>
          </a:bodyPr>
          <a:lstStyle/>
          <a:p>
            <a:pPr lvl="1"/>
            <a:endParaRPr lang="en-US" sz="2400" dirty="0"/>
          </a:p>
          <a:p>
            <a:pPr lvl="1"/>
            <a:r>
              <a:rPr lang="en-US" sz="2400" dirty="0"/>
              <a:t>An AI controlled economy is inevitable.</a:t>
            </a:r>
          </a:p>
          <a:p>
            <a:pPr lvl="1"/>
            <a:endParaRPr lang="en-US" sz="2400" dirty="0"/>
          </a:p>
          <a:p>
            <a:pPr lvl="1"/>
            <a:r>
              <a:rPr lang="en-US" sz="2400" dirty="0"/>
              <a:t>Global competition prevents humans from placing an upper bound on machine intelligence.</a:t>
            </a:r>
          </a:p>
        </p:txBody>
      </p:sp>
      <p:sp>
        <p:nvSpPr>
          <p:cNvPr id="5" name="Footer Placeholder 4"/>
          <p:cNvSpPr>
            <a:spLocks noGrp="1"/>
          </p:cNvSpPr>
          <p:nvPr>
            <p:ph type="ftr" sz="quarter" idx="11"/>
          </p:nvPr>
        </p:nvSpPr>
        <p:spPr/>
        <p:txBody>
          <a:bodyPr/>
          <a:lstStyle/>
          <a:p>
            <a:r>
              <a:rPr lang="sk-SK" dirty="0"/>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Nestor Lopez</a:t>
            </a:r>
          </a:p>
        </p:txBody>
      </p:sp>
      <p:pic>
        <p:nvPicPr>
          <p:cNvPr id="2050" name="Picture 2">
            <a:extLst>
              <a:ext uri="{FF2B5EF4-FFF2-40B4-BE49-F238E27FC236}">
                <a16:creationId xmlns:a16="http://schemas.microsoft.com/office/drawing/2014/main" id="{80BC5306-BE2C-4F02-B0B0-9E1CD74858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2797" y="3217318"/>
            <a:ext cx="2498406" cy="1405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38069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70000" lnSpcReduction="20000"/>
          </a:bodyPr>
          <a:lstStyle/>
          <a:p>
            <a:pPr marL="0" indent="0">
              <a:buNone/>
            </a:pPr>
            <a:r>
              <a:rPr lang="en-US" dirty="0"/>
              <a:t>[1] Federico, Giovanni and Antonio Tena-</a:t>
            </a:r>
            <a:r>
              <a:rPr lang="en-US" dirty="0" err="1"/>
              <a:t>Junguito</a:t>
            </a:r>
            <a:r>
              <a:rPr lang="en-US" dirty="0"/>
              <a:t>. “A tale of two globalizations: gains from trade and openness 1800-2010”. London, Centre for Economic Policy Research. (CEPR WP.11128).</a:t>
            </a:r>
          </a:p>
          <a:p>
            <a:pPr marL="0" indent="0">
              <a:buNone/>
            </a:pPr>
            <a:r>
              <a:rPr lang="en-US" dirty="0"/>
              <a:t>[2] World Development Indicators - World Bank, “Value of exported of goods and services, 1960 to 2020”,  July 30, 2021. https://ourworldindata.org/grapher/exports-of-goods-and-services-constant-2010-us</a:t>
            </a:r>
          </a:p>
          <a:p>
            <a:pPr marL="0" indent="0">
              <a:buNone/>
            </a:pPr>
            <a:r>
              <a:rPr lang="en-US" dirty="0"/>
              <a:t>[3] Elsevier/Scopus, 2020, “NUMBER of PEER-REVIEWED AI PUBLICATIONS, 2000-19”, 2021 AI Index Report, https://aiindex.stanford.edu/wp-content/uploads/2021/03/2021-AI-Index-Report-_Chapter-1.pdf</a:t>
            </a:r>
          </a:p>
          <a:p>
            <a:pPr marL="0" indent="0">
              <a:buNone/>
            </a:pPr>
            <a:r>
              <a:rPr lang="en-US" dirty="0"/>
              <a:t>[4] United Nations Conference on Trade and Development. “Ukraine war’s impact on trade and development”, March 16, 2022. https://unctad.org/news/ukraine-wars-impact-trade-and-development</a:t>
            </a:r>
          </a:p>
          <a:p>
            <a:pPr marL="0" indent="0">
              <a:buNone/>
            </a:pPr>
            <a:r>
              <a:rPr lang="en-US" dirty="0"/>
              <a:t>[5] Robin Dunbar, Chris Zebrowski, Per Olsson, “Is humanity doomed because we can’t plan for the long term? Three experts discuss” August 5, 2020. https://theconversation.com/is-humanity-doomed-because-we-cant-plan-for-the-long-term-three-experts-discuss-137943</a:t>
            </a:r>
          </a:p>
        </p:txBody>
      </p:sp>
      <p:sp>
        <p:nvSpPr>
          <p:cNvPr id="4" name="Footer Placeholder 3"/>
          <p:cNvSpPr>
            <a:spLocks noGrp="1"/>
          </p:cNvSpPr>
          <p:nvPr>
            <p:ph type="ftr" sz="quarter" idx="11"/>
          </p:nvPr>
        </p:nvSpPr>
        <p:spPr/>
        <p:txBody>
          <a:bodyPr/>
          <a:lstStyle/>
          <a:p>
            <a:r>
              <a:rPr lang="sk-SK" dirty="0"/>
              <a:t>© 2022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19</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Nestor Lopez</a:t>
            </a:r>
          </a:p>
        </p:txBody>
      </p:sp>
    </p:spTree>
    <p:extLst>
      <p:ext uri="{BB962C8B-B14F-4D97-AF65-F5344CB8AC3E}">
        <p14:creationId xmlns:p14="http://schemas.microsoft.com/office/powerpoint/2010/main" val="794929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60BC0-6B1B-FB45-BDAA-92F078D9A5E6}"/>
              </a:ext>
            </a:extLst>
          </p:cNvPr>
          <p:cNvSpPr>
            <a:spLocks noGrp="1"/>
          </p:cNvSpPr>
          <p:nvPr>
            <p:ph type="title"/>
          </p:nvPr>
        </p:nvSpPr>
        <p:spPr/>
        <p:txBody>
          <a:bodyPr/>
          <a:lstStyle/>
          <a:p>
            <a:r>
              <a:rPr lang="en-US" dirty="0"/>
              <a:t>what works well Online With Zoom</a:t>
            </a:r>
          </a:p>
        </p:txBody>
      </p:sp>
      <p:sp>
        <p:nvSpPr>
          <p:cNvPr id="3" name="Content Placeholder 2">
            <a:extLst>
              <a:ext uri="{FF2B5EF4-FFF2-40B4-BE49-F238E27FC236}">
                <a16:creationId xmlns:a16="http://schemas.microsoft.com/office/drawing/2014/main" id="{56C0F8E4-4D19-D347-A0C9-7696DE688D23}"/>
              </a:ext>
            </a:extLst>
          </p:cNvPr>
          <p:cNvSpPr>
            <a:spLocks noGrp="1"/>
          </p:cNvSpPr>
          <p:nvPr>
            <p:ph idx="1"/>
          </p:nvPr>
        </p:nvSpPr>
        <p:spPr>
          <a:xfrm>
            <a:off x="667512" y="1353312"/>
            <a:ext cx="7772400" cy="3352800"/>
          </a:xfrm>
        </p:spPr>
        <p:txBody>
          <a:bodyPr>
            <a:normAutofit/>
          </a:bodyPr>
          <a:lstStyle/>
          <a:p>
            <a:r>
              <a:rPr lang="en-US" dirty="0"/>
              <a:t>Sign in with First and Last Name</a:t>
            </a:r>
          </a:p>
          <a:p>
            <a:r>
              <a:rPr lang="en-US" dirty="0"/>
              <a:t>Stay muted unless you are going to speak</a:t>
            </a:r>
          </a:p>
          <a:p>
            <a:r>
              <a:rPr lang="en-US" dirty="0"/>
              <a:t>To speak use the raise your hand feature </a:t>
            </a:r>
          </a:p>
          <a:p>
            <a:r>
              <a:rPr lang="en-US" dirty="0"/>
              <a:t>To answer yes/no questions use the “yes” ”no” buttons</a:t>
            </a:r>
          </a:p>
          <a:p>
            <a:r>
              <a:rPr lang="en-US" dirty="0"/>
              <a:t>Turn your camera on</a:t>
            </a:r>
          </a:p>
          <a:p>
            <a:r>
              <a:rPr lang="en-US" dirty="0"/>
              <a:t>Wait until the end of student presentations to ask questions</a:t>
            </a:r>
          </a:p>
          <a:p>
            <a:pPr lvl="1"/>
            <a:r>
              <a:rPr lang="en-US" dirty="0"/>
              <a:t>Write them down so you don’t forget</a:t>
            </a:r>
          </a:p>
        </p:txBody>
      </p:sp>
      <p:sp>
        <p:nvSpPr>
          <p:cNvPr id="4" name="Footer Placeholder 3">
            <a:extLst>
              <a:ext uri="{FF2B5EF4-FFF2-40B4-BE49-F238E27FC236}">
                <a16:creationId xmlns:a16="http://schemas.microsoft.com/office/drawing/2014/main" id="{5881CB2F-E262-2841-832D-9D9241063D87}"/>
              </a:ext>
            </a:extLst>
          </p:cNvPr>
          <p:cNvSpPr>
            <a:spLocks noGrp="1"/>
          </p:cNvSpPr>
          <p:nvPr>
            <p:ph type="ftr" sz="quarter" idx="11"/>
          </p:nvPr>
        </p:nvSpPr>
        <p:spPr/>
        <p:txBody>
          <a:bodyPr/>
          <a:lstStyle/>
          <a:p>
            <a:r>
              <a:rPr lang="sk-SK"/>
              <a:t>© 2021 Keith A. Pray</a:t>
            </a:r>
            <a:endParaRPr lang="en-US" dirty="0"/>
          </a:p>
        </p:txBody>
      </p:sp>
      <p:sp>
        <p:nvSpPr>
          <p:cNvPr id="5" name="Slide Number Placeholder 4">
            <a:extLst>
              <a:ext uri="{FF2B5EF4-FFF2-40B4-BE49-F238E27FC236}">
                <a16:creationId xmlns:a16="http://schemas.microsoft.com/office/drawing/2014/main" id="{F1B0291D-315D-984F-BF54-FDD6D8484D75}"/>
              </a:ext>
            </a:extLst>
          </p:cNvPr>
          <p:cNvSpPr>
            <a:spLocks noGrp="1"/>
          </p:cNvSpPr>
          <p:nvPr>
            <p:ph type="sldNum" sz="quarter" idx="12"/>
          </p:nvPr>
        </p:nvSpPr>
        <p:spPr/>
        <p:txBody>
          <a:bodyPr/>
          <a:lstStyle/>
          <a:p>
            <a:fld id="{A2A17EAB-8B51-5C40-8776-6683E51FA7A0}" type="slidenum">
              <a:rPr lang="en-US" smtClean="0"/>
              <a:t>2</a:t>
            </a:fld>
            <a:endParaRPr lang="en-US"/>
          </a:p>
        </p:txBody>
      </p:sp>
    </p:spTree>
    <p:extLst>
      <p:ext uri="{BB962C8B-B14F-4D97-AF65-F5344CB8AC3E}">
        <p14:creationId xmlns:p14="http://schemas.microsoft.com/office/powerpoint/2010/main" val="29439798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AI in Medical Diagnostics</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Rachel McBrine</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2022 Keith A. Pray</a:t>
            </a:r>
            <a:endParaRPr lang="en-US" dirty="0"/>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20</a:t>
            </a:fld>
            <a:endParaRPr lang="en-US" dirty="0"/>
          </a:p>
        </p:txBody>
      </p:sp>
    </p:spTree>
    <p:extLst>
      <p:ext uri="{BB962C8B-B14F-4D97-AF65-F5344CB8AC3E}">
        <p14:creationId xmlns:p14="http://schemas.microsoft.com/office/powerpoint/2010/main" val="4267409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Use AI in medicine?</a:t>
            </a:r>
          </a:p>
        </p:txBody>
      </p:sp>
      <p:sp>
        <p:nvSpPr>
          <p:cNvPr id="3" name="Content Placeholder 2"/>
          <p:cNvSpPr>
            <a:spLocks noGrp="1"/>
          </p:cNvSpPr>
          <p:nvPr>
            <p:ph sz="half" idx="1"/>
          </p:nvPr>
        </p:nvSpPr>
        <p:spPr/>
        <p:txBody>
          <a:bodyPr>
            <a:normAutofit/>
          </a:bodyPr>
          <a:lstStyle/>
          <a:p>
            <a:r>
              <a:rPr lang="en-US" sz="2000" dirty="0"/>
              <a:t>Earlier disease detection</a:t>
            </a:r>
          </a:p>
          <a:p>
            <a:pPr lvl="1"/>
            <a:r>
              <a:rPr lang="en-US" sz="1800" dirty="0"/>
              <a:t>AI systems may be capable of identifying indicators of illness sooner than human beings.</a:t>
            </a:r>
            <a:endParaRPr lang="en-US" sz="1700" dirty="0"/>
          </a:p>
          <a:p>
            <a:r>
              <a:rPr lang="en-US" sz="2000" dirty="0"/>
              <a:t>Approximately 5% of outpatients in the US receive an incorrect diagnosis</a:t>
            </a:r>
          </a:p>
          <a:p>
            <a:pPr lvl="1"/>
            <a:r>
              <a:rPr lang="en-US" sz="1700" dirty="0"/>
              <a:t>This is especially common with serious illnesses</a:t>
            </a:r>
          </a:p>
          <a:p>
            <a:pPr lvl="1"/>
            <a:endParaRPr lang="en-US" sz="2000" dirty="0"/>
          </a:p>
        </p:txBody>
      </p:sp>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21</a:t>
            </a:fld>
            <a:endParaRPr lang="en-US" dirty="0"/>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Rachel McBrine</a:t>
            </a:r>
          </a:p>
        </p:txBody>
      </p:sp>
      <p:pic>
        <p:nvPicPr>
          <p:cNvPr id="1026" name="Picture 2" descr="medical laboratory, scientist hands using microscope for chemistry samples  - Humanitas.net">
            <a:extLst>
              <a:ext uri="{FF2B5EF4-FFF2-40B4-BE49-F238E27FC236}">
                <a16:creationId xmlns:a16="http://schemas.microsoft.com/office/drawing/2014/main" id="{76A89075-B914-4279-B2EC-1CFB5BF050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451012"/>
            <a:ext cx="4156075" cy="2775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86585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Use AI in medicine?</a:t>
            </a:r>
          </a:p>
        </p:txBody>
      </p:sp>
      <p:sp>
        <p:nvSpPr>
          <p:cNvPr id="3" name="Content Placeholder 2"/>
          <p:cNvSpPr>
            <a:spLocks noGrp="1"/>
          </p:cNvSpPr>
          <p:nvPr>
            <p:ph sz="half" idx="1"/>
          </p:nvPr>
        </p:nvSpPr>
        <p:spPr/>
        <p:txBody>
          <a:bodyPr/>
          <a:lstStyle/>
          <a:p>
            <a:r>
              <a:rPr lang="en-US" dirty="0"/>
              <a:t>Help better prioritize the most severe cases more quickly</a:t>
            </a:r>
          </a:p>
          <a:p>
            <a:r>
              <a:rPr lang="en-US" dirty="0"/>
              <a:t>An AI system works faster than a human manually assessing  and sorting images</a:t>
            </a:r>
          </a:p>
          <a:p>
            <a:r>
              <a:rPr lang="en-US" dirty="0"/>
              <a:t>The quicker an accurate diagnosis may be delivered, the sooner a doctor may administer appropriate treatment.</a:t>
            </a:r>
          </a:p>
        </p:txBody>
      </p:sp>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22</a:t>
            </a:fld>
            <a:endParaRPr lang="en-US" dirty="0"/>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Rachel McBrine</a:t>
            </a:r>
          </a:p>
        </p:txBody>
      </p:sp>
      <p:pic>
        <p:nvPicPr>
          <p:cNvPr id="2050" name="Picture 2" descr="Evolution of a Cancer">
            <a:extLst>
              <a:ext uri="{FF2B5EF4-FFF2-40B4-BE49-F238E27FC236}">
                <a16:creationId xmlns:a16="http://schemas.microsoft.com/office/drawing/2014/main" id="{31D49EE8-867B-4B55-8EBE-6694D8F101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6851" y="1733558"/>
            <a:ext cx="4400526" cy="1859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27090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AI in Diagnostics</a:t>
            </a:r>
          </a:p>
        </p:txBody>
      </p:sp>
      <p:sp>
        <p:nvSpPr>
          <p:cNvPr id="3" name="Content Placeholder 2"/>
          <p:cNvSpPr>
            <a:spLocks noGrp="1"/>
          </p:cNvSpPr>
          <p:nvPr>
            <p:ph sz="half" idx="1"/>
          </p:nvPr>
        </p:nvSpPr>
        <p:spPr/>
        <p:txBody>
          <a:bodyPr/>
          <a:lstStyle/>
          <a:p>
            <a:r>
              <a:rPr lang="en-US" dirty="0"/>
              <a:t>AI developed over the course of 5 years to identify a wide variety of pastries</a:t>
            </a:r>
          </a:p>
          <a:p>
            <a:r>
              <a:rPr lang="en-US" dirty="0"/>
              <a:t>Designed to refine its ability to do so as it works</a:t>
            </a:r>
          </a:p>
          <a:p>
            <a:r>
              <a:rPr lang="en-US" dirty="0"/>
              <a:t>A doctor saw a television segment on the AI and contacted its creators to make a version for pathologists</a:t>
            </a:r>
          </a:p>
          <a:p>
            <a:r>
              <a:rPr lang="en-US" dirty="0"/>
              <a:t>The system they developed was 99% accurate</a:t>
            </a:r>
          </a:p>
        </p:txBody>
      </p:sp>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23</a:t>
            </a:fld>
            <a:endParaRPr lang="en-US" dirty="0"/>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Rachel McBrine</a:t>
            </a:r>
          </a:p>
        </p:txBody>
      </p:sp>
      <p:pic>
        <p:nvPicPr>
          <p:cNvPr id="3074" name="Picture 2" descr="AI designed to distinguish between types of pastries identifies cancer cells  with 99% accuracy | Daily Mail Online">
            <a:extLst>
              <a:ext uri="{FF2B5EF4-FFF2-40B4-BE49-F238E27FC236}">
                <a16:creationId xmlns:a16="http://schemas.microsoft.com/office/drawing/2014/main" id="{0763084C-D9C9-4508-B21E-E2928A33E3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9969" y="1547626"/>
            <a:ext cx="4074289" cy="2447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68425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Risks of Using AI in Medicine</a:t>
            </a:r>
          </a:p>
        </p:txBody>
      </p:sp>
      <p:sp>
        <p:nvSpPr>
          <p:cNvPr id="3" name="Content Placeholder 2"/>
          <p:cNvSpPr>
            <a:spLocks noGrp="1"/>
          </p:cNvSpPr>
          <p:nvPr>
            <p:ph sz="half" idx="1"/>
          </p:nvPr>
        </p:nvSpPr>
        <p:spPr/>
        <p:txBody>
          <a:bodyPr/>
          <a:lstStyle/>
          <a:p>
            <a:r>
              <a:rPr lang="en-US" dirty="0"/>
              <a:t>An AI needs to be properly taught how to perform its function</a:t>
            </a:r>
            <a:endParaRPr lang="en-US" sz="1800" b="0" i="0" u="none" strike="noStrike" dirty="0">
              <a:effectLst/>
              <a:latin typeface="+mj-lt"/>
            </a:endParaRPr>
          </a:p>
          <a:p>
            <a:r>
              <a:rPr lang="en-US" dirty="0">
                <a:latin typeface="+mj-lt"/>
              </a:rPr>
              <a:t>Sometimes different populations are understudied or underdiagnosed</a:t>
            </a:r>
          </a:p>
          <a:p>
            <a:r>
              <a:rPr lang="en-US" dirty="0">
                <a:latin typeface="+mj-lt"/>
              </a:rPr>
              <a:t>An insufficient set of data on these populations may prevent the AI from providing an accurate diagnosis</a:t>
            </a:r>
          </a:p>
        </p:txBody>
      </p:sp>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24</a:t>
            </a:fld>
            <a:endParaRPr lang="en-US" dirty="0"/>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Rachel McBrine</a:t>
            </a:r>
          </a:p>
        </p:txBody>
      </p:sp>
      <p:pic>
        <p:nvPicPr>
          <p:cNvPr id="5122" name="Picture 2" descr="How Data Will Empower AI Teacher of the Future | by Monica Gill | Towards  Data Science">
            <a:extLst>
              <a:ext uri="{FF2B5EF4-FFF2-40B4-BE49-F238E27FC236}">
                <a16:creationId xmlns:a16="http://schemas.microsoft.com/office/drawing/2014/main" id="{9093FBEC-4030-47BD-8994-81AD8CDE78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8312" y="1410899"/>
            <a:ext cx="4283268" cy="2855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1739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Risks of Using AI in Medicine</a:t>
            </a:r>
          </a:p>
        </p:txBody>
      </p:sp>
      <p:sp>
        <p:nvSpPr>
          <p:cNvPr id="3" name="Content Placeholder 2"/>
          <p:cNvSpPr>
            <a:spLocks noGrp="1"/>
          </p:cNvSpPr>
          <p:nvPr>
            <p:ph sz="half" idx="1"/>
          </p:nvPr>
        </p:nvSpPr>
        <p:spPr/>
        <p:txBody>
          <a:bodyPr>
            <a:normAutofit/>
          </a:bodyPr>
          <a:lstStyle/>
          <a:p>
            <a:r>
              <a:rPr lang="en-US" b="0" i="0" u="none" strike="noStrike" dirty="0">
                <a:effectLst/>
                <a:latin typeface="+mj-lt"/>
              </a:rPr>
              <a:t>Example: Non-white people with skin cancer</a:t>
            </a:r>
          </a:p>
          <a:p>
            <a:pPr lvl="1"/>
            <a:r>
              <a:rPr lang="en-US" sz="1800" dirty="0">
                <a:latin typeface="+mj-lt"/>
              </a:rPr>
              <a:t>Skin cancer is less likely in non-white people than in white people</a:t>
            </a:r>
          </a:p>
          <a:p>
            <a:pPr lvl="1"/>
            <a:r>
              <a:rPr lang="en-US" sz="1800" dirty="0">
                <a:latin typeface="+mj-lt"/>
              </a:rPr>
              <a:t>But when it does occur, the outcome is dramatically worse due to late diagnoses</a:t>
            </a:r>
          </a:p>
          <a:p>
            <a:pPr lvl="2"/>
            <a:r>
              <a:rPr lang="en-US" sz="1800" dirty="0">
                <a:latin typeface="+mj-lt"/>
              </a:rPr>
              <a:t>Melanoma s</a:t>
            </a:r>
            <a:r>
              <a:rPr lang="en-US" sz="1800" b="0" i="0" u="none" strike="noStrike" dirty="0">
                <a:effectLst/>
                <a:latin typeface="+mj-lt"/>
              </a:rPr>
              <a:t>urviva</a:t>
            </a:r>
            <a:r>
              <a:rPr lang="en-US" sz="1800" dirty="0">
                <a:latin typeface="+mj-lt"/>
              </a:rPr>
              <a:t>l rate in the US for white people (92%) vs for black people (65%).</a:t>
            </a:r>
            <a:endParaRPr lang="en-US" sz="1800" b="0" i="0" u="none" strike="noStrike" dirty="0">
              <a:effectLst/>
              <a:latin typeface="+mj-lt"/>
            </a:endParaRPr>
          </a:p>
        </p:txBody>
      </p:sp>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25</a:t>
            </a:fld>
            <a:endParaRPr lang="en-US" dirty="0"/>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Rachel McBrine</a:t>
            </a:r>
          </a:p>
        </p:txBody>
      </p:sp>
      <p:pic>
        <p:nvPicPr>
          <p:cNvPr id="4098" name="Picture 2" descr="PDF] Medical Student Melanoma Detection Rates in White and African American  Skin using Moulage and Standardized Patients | Semantic Scholar">
            <a:extLst>
              <a:ext uri="{FF2B5EF4-FFF2-40B4-BE49-F238E27FC236}">
                <a16:creationId xmlns:a16="http://schemas.microsoft.com/office/drawing/2014/main" id="{36948FFE-F799-44F3-A72F-59CB360FE7E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59" t="5439" r="3292" b="7737"/>
          <a:stretch/>
        </p:blipFill>
        <p:spPr bwMode="auto">
          <a:xfrm>
            <a:off x="4628039" y="2073839"/>
            <a:ext cx="4203541" cy="1529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49234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AE583-0303-47A6-AB54-B6CFD5DB1BE2}"/>
              </a:ext>
            </a:extLst>
          </p:cNvPr>
          <p:cNvSpPr>
            <a:spLocks noGrp="1"/>
          </p:cNvSpPr>
          <p:nvPr>
            <p:ph type="title"/>
          </p:nvPr>
        </p:nvSpPr>
        <p:spPr>
          <a:xfrm>
            <a:off x="685800" y="361950"/>
            <a:ext cx="7772400" cy="914400"/>
          </a:xfrm>
        </p:spPr>
        <p:txBody>
          <a:bodyPr anchor="ctr">
            <a:normAutofit/>
          </a:bodyPr>
          <a:lstStyle/>
          <a:p>
            <a:r>
              <a:rPr lang="en-US" dirty="0"/>
              <a:t>Risks of Using AI in Medicine</a:t>
            </a:r>
          </a:p>
        </p:txBody>
      </p:sp>
      <p:sp>
        <p:nvSpPr>
          <p:cNvPr id="3" name="Content Placeholder 2">
            <a:extLst>
              <a:ext uri="{FF2B5EF4-FFF2-40B4-BE49-F238E27FC236}">
                <a16:creationId xmlns:a16="http://schemas.microsoft.com/office/drawing/2014/main" id="{CCD8BAC9-4B61-43E1-A09C-C8D781B4AF58}"/>
              </a:ext>
            </a:extLst>
          </p:cNvPr>
          <p:cNvSpPr>
            <a:spLocks noGrp="1"/>
          </p:cNvSpPr>
          <p:nvPr>
            <p:ph sz="half" idx="1"/>
          </p:nvPr>
        </p:nvSpPr>
        <p:spPr>
          <a:xfrm>
            <a:off x="685800" y="1352551"/>
            <a:ext cx="3733800" cy="3352800"/>
          </a:xfrm>
        </p:spPr>
        <p:txBody>
          <a:bodyPr>
            <a:normAutofit/>
          </a:bodyPr>
          <a:lstStyle/>
          <a:p>
            <a:r>
              <a:rPr lang="en-US" sz="1700" dirty="0"/>
              <a:t>Example: Transgender people receiving gender confirming medical care.</a:t>
            </a:r>
          </a:p>
          <a:p>
            <a:r>
              <a:rPr lang="en-US" sz="1700" dirty="0"/>
              <a:t>For political and social reasons, trans healthcare has been underfunded for a long time.</a:t>
            </a:r>
          </a:p>
          <a:p>
            <a:r>
              <a:rPr lang="en-US" sz="1700" dirty="0"/>
              <a:t>Trans health is still highly understudied today despite increasing acceptance.</a:t>
            </a:r>
          </a:p>
          <a:p>
            <a:r>
              <a:rPr lang="en-US" sz="1700" dirty="0"/>
              <a:t>As a consequence, the use of AI in this field would be less accurate than in others.</a:t>
            </a:r>
          </a:p>
        </p:txBody>
      </p:sp>
      <p:pic>
        <p:nvPicPr>
          <p:cNvPr id="6146" name="Picture 2" descr="Stand Up for Trans Rights in Healthcare - The Kind Clinic">
            <a:extLst>
              <a:ext uri="{FF2B5EF4-FFF2-40B4-BE49-F238E27FC236}">
                <a16:creationId xmlns:a16="http://schemas.microsoft.com/office/drawing/2014/main" id="{FC0A257C-A102-43E5-B0BD-DD04A12CDB7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24400" y="1630578"/>
            <a:ext cx="3733800" cy="2796745"/>
          </a:xfrm>
          <a:prstGeom prst="rect">
            <a:avLst/>
          </a:prstGeom>
          <a:solidFill>
            <a:srgbClr val="FFFFFF"/>
          </a:solidFill>
          <a:extLst/>
        </p:spPr>
      </p:pic>
      <p:sp>
        <p:nvSpPr>
          <p:cNvPr id="5" name="Footer Placeholder 4">
            <a:extLst>
              <a:ext uri="{FF2B5EF4-FFF2-40B4-BE49-F238E27FC236}">
                <a16:creationId xmlns:a16="http://schemas.microsoft.com/office/drawing/2014/main" id="{11D76103-4991-421F-A5F6-1C91B8504081}"/>
              </a:ext>
            </a:extLst>
          </p:cNvPr>
          <p:cNvSpPr>
            <a:spLocks noGrp="1"/>
          </p:cNvSpPr>
          <p:nvPr>
            <p:ph type="ftr" sz="quarter" idx="11"/>
          </p:nvPr>
        </p:nvSpPr>
        <p:spPr>
          <a:xfrm>
            <a:off x="0" y="4997196"/>
            <a:ext cx="5562600" cy="146304"/>
          </a:xfrm>
        </p:spPr>
        <p:txBody>
          <a:bodyPr anchor="ctr">
            <a:normAutofit/>
          </a:bodyPr>
          <a:lstStyle/>
          <a:p>
            <a:pPr>
              <a:lnSpc>
                <a:spcPct val="90000"/>
              </a:lnSpc>
              <a:spcAft>
                <a:spcPts val="600"/>
              </a:spcAft>
            </a:pPr>
            <a:r>
              <a:rPr lang="sk-SK" sz="400"/>
              <a:t>© 2022 Keith A. Pray</a:t>
            </a:r>
            <a:endParaRPr lang="en-US" sz="400"/>
          </a:p>
        </p:txBody>
      </p:sp>
      <p:sp>
        <p:nvSpPr>
          <p:cNvPr id="6" name="Slide Number Placeholder 5">
            <a:extLst>
              <a:ext uri="{FF2B5EF4-FFF2-40B4-BE49-F238E27FC236}">
                <a16:creationId xmlns:a16="http://schemas.microsoft.com/office/drawing/2014/main" id="{BA7B3CB4-D27D-4011-832C-3DE72C1752A6}"/>
              </a:ext>
            </a:extLst>
          </p:cNvPr>
          <p:cNvSpPr>
            <a:spLocks noGrp="1"/>
          </p:cNvSpPr>
          <p:nvPr>
            <p:ph type="sldNum" sz="quarter" idx="12"/>
          </p:nvPr>
        </p:nvSpPr>
        <p:spPr>
          <a:xfrm>
            <a:off x="8519160" y="4997196"/>
            <a:ext cx="624840" cy="146304"/>
          </a:xfrm>
        </p:spPr>
        <p:txBody>
          <a:bodyPr anchor="ctr">
            <a:normAutofit/>
          </a:bodyPr>
          <a:lstStyle/>
          <a:p>
            <a:pPr>
              <a:lnSpc>
                <a:spcPct val="90000"/>
              </a:lnSpc>
              <a:spcAft>
                <a:spcPts val="600"/>
              </a:spcAft>
            </a:pPr>
            <a:fld id="{A2A17EAB-8B51-5C40-8776-6683E51FA7A0}" type="slidenum">
              <a:rPr lang="en-US" sz="400" smtClean="0"/>
              <a:pPr>
                <a:lnSpc>
                  <a:spcPct val="90000"/>
                </a:lnSpc>
                <a:spcAft>
                  <a:spcPts val="600"/>
                </a:spcAft>
              </a:pPr>
              <a:t>26</a:t>
            </a:fld>
            <a:endParaRPr lang="en-US" sz="400"/>
          </a:p>
        </p:txBody>
      </p:sp>
      <p:sp>
        <p:nvSpPr>
          <p:cNvPr id="8" name="TextBox 7">
            <a:extLst>
              <a:ext uri="{FF2B5EF4-FFF2-40B4-BE49-F238E27FC236}">
                <a16:creationId xmlns:a16="http://schemas.microsoft.com/office/drawing/2014/main" id="{DE0F5794-1869-4A4D-B5A9-AB3395DCA41F}"/>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Rachel McBrine</a:t>
            </a:r>
          </a:p>
        </p:txBody>
      </p:sp>
    </p:spTree>
    <p:extLst>
      <p:ext uri="{BB962C8B-B14F-4D97-AF65-F5344CB8AC3E}">
        <p14:creationId xmlns:p14="http://schemas.microsoft.com/office/powerpoint/2010/main" val="6644909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sz="half" idx="1"/>
          </p:nvPr>
        </p:nvSpPr>
        <p:spPr/>
        <p:txBody>
          <a:bodyPr/>
          <a:lstStyle/>
          <a:p>
            <a:r>
              <a:rPr lang="en-US" dirty="0"/>
              <a:t>“To be successful, the use of AI diagnostics needs to be guided”.</a:t>
            </a:r>
          </a:p>
          <a:p>
            <a:r>
              <a:rPr lang="en-US" dirty="0"/>
              <a:t>AI diagnostics are well suited to very specific tasks</a:t>
            </a:r>
          </a:p>
          <a:p>
            <a:r>
              <a:rPr lang="en-US" dirty="0"/>
              <a:t>If used in a field with disparities in data on different groups that must be taken into account</a:t>
            </a:r>
          </a:p>
          <a:p>
            <a:r>
              <a:rPr lang="en-US" dirty="0"/>
              <a:t>When used with proper oversight AI diagnostics are an extremely powerful tool that can aid in saving lives.</a:t>
            </a:r>
          </a:p>
        </p:txBody>
      </p:sp>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27</a:t>
            </a:fld>
            <a:endParaRPr lang="en-US" dirty="0"/>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Rachel McBrine</a:t>
            </a:r>
          </a:p>
        </p:txBody>
      </p:sp>
      <p:pic>
        <p:nvPicPr>
          <p:cNvPr id="7170" name="Picture 2" descr="How AI Impacts the Future of Diagnostic - EE Times Europe">
            <a:extLst>
              <a:ext uri="{FF2B5EF4-FFF2-40B4-BE49-F238E27FC236}">
                <a16:creationId xmlns:a16="http://schemas.microsoft.com/office/drawing/2014/main" id="{8511F931-65F6-4994-820B-9B4D7929A1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352551"/>
            <a:ext cx="4459620" cy="2970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67904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85000" lnSpcReduction="20000"/>
          </a:bodyPr>
          <a:lstStyle/>
          <a:p>
            <a:pPr marL="0" indent="0" rtl="0">
              <a:spcBef>
                <a:spcPts val="0"/>
              </a:spcBef>
              <a:spcAft>
                <a:spcPts val="0"/>
              </a:spcAft>
              <a:buNone/>
            </a:pPr>
            <a:r>
              <a:rPr lang="en-US" dirty="0"/>
              <a:t>[1] </a:t>
            </a:r>
            <a:r>
              <a:rPr lang="en-US" sz="1800" b="0" i="1" u="none" strike="noStrike" dirty="0">
                <a:effectLst/>
              </a:rPr>
              <a:t>Artificial intelligence in diagnostics</a:t>
            </a:r>
            <a:r>
              <a:rPr lang="en-US" sz="1800" b="0" i="0" u="none" strike="noStrike" dirty="0">
                <a:effectLst/>
              </a:rPr>
              <a:t>. (2021, October 11). Healthcare Transformers. </a:t>
            </a:r>
            <a:r>
              <a:rPr lang="en-US" sz="1800" b="0" i="0" u="none" strike="noStrike" dirty="0">
                <a:effectLst/>
                <a:hlinkClick r:id="rId2">
                  <a:extLst>
                    <a:ext uri="{A12FA001-AC4F-418D-AE19-62706E023703}">
                      <ahyp:hlinkClr xmlns:ahyp="http://schemas.microsoft.com/office/drawing/2018/hyperlinkcolor" val="tx"/>
                    </a:ext>
                  </a:extLst>
                </a:hlinkClick>
              </a:rPr>
              <a:t>https://healthcaretransformers.com/digital-health/artificial-intelligence-diagnostics/</a:t>
            </a:r>
            <a:endParaRPr lang="en-US" sz="1800" b="0" i="0" u="none" strike="noStrike" dirty="0">
              <a:effectLst/>
            </a:endParaRPr>
          </a:p>
          <a:p>
            <a:pPr marL="0" indent="0" rtl="0">
              <a:spcBef>
                <a:spcPts val="0"/>
              </a:spcBef>
              <a:spcAft>
                <a:spcPts val="0"/>
              </a:spcAft>
              <a:buNone/>
            </a:pPr>
            <a:r>
              <a:rPr lang="en-US" dirty="0"/>
              <a:t>[2] </a:t>
            </a:r>
            <a:r>
              <a:rPr lang="en-US" sz="1800" b="0" i="0" u="none" strike="noStrike" dirty="0">
                <a:effectLst/>
              </a:rPr>
              <a:t>Collingwood, J. (2021, October 7). </a:t>
            </a:r>
            <a:r>
              <a:rPr lang="en-US" sz="1800" b="0" i="1" u="none" strike="noStrike" dirty="0">
                <a:effectLst/>
              </a:rPr>
              <a:t>Artificial Intelligence in Medical Diagnosis</a:t>
            </a:r>
            <a:r>
              <a:rPr lang="en-US" sz="1800" b="0" i="0" u="none" strike="noStrike" dirty="0">
                <a:effectLst/>
              </a:rPr>
              <a:t>. Southern Medical Association. </a:t>
            </a:r>
            <a:r>
              <a:rPr lang="en-US" sz="1800" b="0" i="0" u="none" strike="noStrike" dirty="0">
                <a:effectLst/>
                <a:hlinkClick r:id="rId3">
                  <a:extLst>
                    <a:ext uri="{A12FA001-AC4F-418D-AE19-62706E023703}">
                      <ahyp:hlinkClr xmlns:ahyp="http://schemas.microsoft.com/office/drawing/2018/hyperlinkcolor" val="tx"/>
                    </a:ext>
                  </a:extLst>
                </a:hlinkClick>
              </a:rPr>
              <a:t>https://sma.org/ai-in-medical-diagnosis/</a:t>
            </a:r>
            <a:endParaRPr lang="en-US" sz="1800" b="0" i="0" u="none" strike="noStrike" dirty="0">
              <a:effectLst/>
            </a:endParaRPr>
          </a:p>
          <a:p>
            <a:pPr marL="0" indent="0" rtl="0">
              <a:spcBef>
                <a:spcPts val="0"/>
              </a:spcBef>
              <a:spcAft>
                <a:spcPts val="0"/>
              </a:spcAft>
              <a:buNone/>
            </a:pPr>
            <a:r>
              <a:rPr lang="en-US" dirty="0"/>
              <a:t>[3] </a:t>
            </a:r>
            <a:r>
              <a:rPr lang="en-US" sz="1800" b="0" i="0" u="none" strike="noStrike" dirty="0">
                <a:effectLst/>
              </a:rPr>
              <a:t>Glennon, L., &amp; Kleiman, J. (2020, July 5). </a:t>
            </a:r>
            <a:r>
              <a:rPr lang="en-US" sz="1800" b="0" i="1" u="none" strike="noStrike" dirty="0">
                <a:effectLst/>
              </a:rPr>
              <a:t>Ask the Expert: Is There a Skin Cancer Crisis in People of Color?</a:t>
            </a:r>
            <a:r>
              <a:rPr lang="en-US" sz="1800" b="0" i="0" u="none" strike="noStrike" dirty="0">
                <a:effectLst/>
              </a:rPr>
              <a:t> The Skin Cancer Foundation. </a:t>
            </a:r>
            <a:r>
              <a:rPr lang="en-US" sz="1800" b="0" i="0" u="none" strike="noStrike" dirty="0">
                <a:effectLst/>
                <a:hlinkClick r:id="rId4">
                  <a:extLst>
                    <a:ext uri="{A12FA001-AC4F-418D-AE19-62706E023703}">
                      <ahyp:hlinkClr xmlns:ahyp="http://schemas.microsoft.com/office/drawing/2018/hyperlinkcolor" val="tx"/>
                    </a:ext>
                  </a:extLst>
                </a:hlinkClick>
              </a:rPr>
              <a:t>https://www.skincancer.org/blog/ask-the-expert-is-there-a-skin-cancer-crisis-in-people-of-color/</a:t>
            </a:r>
            <a:endParaRPr lang="en-US" sz="1800" b="0" i="0" u="none" strike="noStrike" dirty="0">
              <a:effectLst/>
            </a:endParaRPr>
          </a:p>
          <a:p>
            <a:pPr marL="0" indent="0" rtl="0">
              <a:spcBef>
                <a:spcPts val="0"/>
              </a:spcBef>
              <a:spcAft>
                <a:spcPts val="0"/>
              </a:spcAft>
              <a:buNone/>
            </a:pPr>
            <a:r>
              <a:rPr lang="en-US" dirty="0"/>
              <a:t>[4] </a:t>
            </a:r>
            <a:r>
              <a:rPr lang="en-US" sz="1800" b="0" i="0" u="none" strike="noStrike" dirty="0" err="1">
                <a:effectLst/>
              </a:rPr>
              <a:t>MacCarthy</a:t>
            </a:r>
            <a:r>
              <a:rPr lang="en-US" sz="1800" b="0" i="0" u="none" strike="noStrike" dirty="0">
                <a:effectLst/>
              </a:rPr>
              <a:t>, S., Reisner, S. L., Nunn, A., Perez-</a:t>
            </a:r>
            <a:r>
              <a:rPr lang="en-US" sz="1800" b="0" i="0" u="none" strike="noStrike" dirty="0" err="1">
                <a:effectLst/>
              </a:rPr>
              <a:t>Brumer</a:t>
            </a:r>
            <a:r>
              <a:rPr lang="en-US" sz="1800" b="0" i="0" u="none" strike="noStrike" dirty="0">
                <a:effectLst/>
              </a:rPr>
              <a:t>, A., &amp; </a:t>
            </a:r>
            <a:r>
              <a:rPr lang="en-US" sz="1800" b="0" i="0" u="none" strike="noStrike" dirty="0" err="1">
                <a:effectLst/>
              </a:rPr>
              <a:t>Operario</a:t>
            </a:r>
            <a:r>
              <a:rPr lang="en-US" sz="1800" b="0" i="0" u="none" strike="noStrike" dirty="0">
                <a:effectLst/>
              </a:rPr>
              <a:t>, D. (2015, December 15). </a:t>
            </a:r>
            <a:r>
              <a:rPr lang="en-US" sz="1800" b="0" i="1" u="none" strike="noStrike" dirty="0">
                <a:effectLst/>
              </a:rPr>
              <a:t>The Time Is Now: Attention Increases to Transgender Health in the United States but Scientific Knowledge Gaps Remain</a:t>
            </a:r>
            <a:r>
              <a:rPr lang="en-US" sz="1800" b="0" i="0" u="none" strike="noStrike" dirty="0">
                <a:effectLst/>
              </a:rPr>
              <a:t>. NCBI. Retrieved April 19, 2022, from </a:t>
            </a:r>
            <a:r>
              <a:rPr lang="en-US" sz="1800" b="0" i="0" u="none" strike="noStrike" dirty="0">
                <a:effectLst/>
                <a:hlinkClick r:id="rId5">
                  <a:extLst>
                    <a:ext uri="{A12FA001-AC4F-418D-AE19-62706E023703}">
                      <ahyp:hlinkClr xmlns:ahyp="http://schemas.microsoft.com/office/drawing/2018/hyperlinkcolor" val="tx"/>
                    </a:ext>
                  </a:extLst>
                </a:hlinkClick>
              </a:rPr>
              <a:t>https://www.ncbi.nlm.nih.gov/pmc/articles/PMC4716649/</a:t>
            </a:r>
            <a:endParaRPr lang="en-US" sz="1800" b="0" i="0" u="none" strike="noStrike" dirty="0">
              <a:effectLst/>
            </a:endParaRPr>
          </a:p>
          <a:p>
            <a:pPr marL="0" indent="0" rtl="0">
              <a:spcBef>
                <a:spcPts val="0"/>
              </a:spcBef>
              <a:spcAft>
                <a:spcPts val="0"/>
              </a:spcAft>
              <a:buNone/>
            </a:pPr>
            <a:r>
              <a:rPr lang="en-US" dirty="0"/>
              <a:t>[5] </a:t>
            </a:r>
            <a:r>
              <a:rPr lang="en-US" sz="1800" b="0" i="0" u="none" strike="noStrike" dirty="0">
                <a:effectLst/>
              </a:rPr>
              <a:t>National Institute for Healthcare Management. (2021, September 30). </a:t>
            </a:r>
            <a:r>
              <a:rPr lang="en-US" sz="1800" b="0" i="1" u="none" strike="noStrike" dirty="0">
                <a:effectLst/>
              </a:rPr>
              <a:t>Racial Bias in Health Care Artificial Intelligence</a:t>
            </a:r>
            <a:r>
              <a:rPr lang="en-US" sz="1800" b="0" i="0" u="none" strike="noStrike" dirty="0">
                <a:effectLst/>
              </a:rPr>
              <a:t>. NIHCM. </a:t>
            </a:r>
            <a:r>
              <a:rPr lang="en-US" sz="1800" b="0" i="0" u="none" strike="noStrike" dirty="0">
                <a:effectLst/>
                <a:hlinkClick r:id="rId6">
                  <a:extLst>
                    <a:ext uri="{A12FA001-AC4F-418D-AE19-62706E023703}">
                      <ahyp:hlinkClr xmlns:ahyp="http://schemas.microsoft.com/office/drawing/2018/hyperlinkcolor" val="tx"/>
                    </a:ext>
                  </a:extLst>
                </a:hlinkClick>
              </a:rPr>
              <a:t>https://nihcm.org/publications/artificial-intelligences-racial-bias-in-health-care</a:t>
            </a:r>
            <a:endParaRPr lang="en-US" sz="1800" b="0" i="0" u="none" strike="noStrike" dirty="0">
              <a:effectLst/>
            </a:endParaRPr>
          </a:p>
          <a:p>
            <a:pPr marL="0" indent="0" rtl="0">
              <a:spcBef>
                <a:spcPts val="0"/>
              </a:spcBef>
              <a:spcAft>
                <a:spcPts val="0"/>
              </a:spcAft>
              <a:buNone/>
            </a:pPr>
            <a:r>
              <a:rPr lang="en-US" dirty="0"/>
              <a:t>[6]</a:t>
            </a:r>
            <a:r>
              <a:rPr lang="en-US" sz="1800" b="0" i="0" u="none" strike="noStrike" dirty="0">
                <a:effectLst/>
              </a:rPr>
              <a:t> Somers, J. (2021, March 18). </a:t>
            </a:r>
            <a:r>
              <a:rPr lang="en-US" sz="1800" b="0" i="1" u="none" strike="noStrike" dirty="0">
                <a:effectLst/>
              </a:rPr>
              <a:t>The Pastry A.I. That Learned to Fight Cancer</a:t>
            </a:r>
            <a:r>
              <a:rPr lang="en-US" sz="1800" b="0" i="0" u="none" strike="noStrike" dirty="0">
                <a:effectLst/>
              </a:rPr>
              <a:t>. The New Yorker. </a:t>
            </a:r>
            <a:r>
              <a:rPr lang="en-US" sz="1800" b="0" i="0" u="none" strike="noStrike" dirty="0">
                <a:effectLst/>
                <a:hlinkClick r:id="rId7">
                  <a:extLst>
                    <a:ext uri="{A12FA001-AC4F-418D-AE19-62706E023703}">
                      <ahyp:hlinkClr xmlns:ahyp="http://schemas.microsoft.com/office/drawing/2018/hyperlinkcolor" val="tx"/>
                    </a:ext>
                  </a:extLst>
                </a:hlinkClick>
              </a:rPr>
              <a:t>https://www.newyorker.com/tech/annals-of-technology/the-pastry-ai-that-learned-to-fight-cancer</a:t>
            </a:r>
            <a:r>
              <a:rPr lang="en-US" sz="1800" b="0" i="0" u="none" strike="noStrike" dirty="0">
                <a:effectLst/>
              </a:rPr>
              <a:t> </a:t>
            </a:r>
            <a:endParaRPr lang="en-US" dirty="0"/>
          </a:p>
        </p:txBody>
      </p:sp>
      <p:sp>
        <p:nvSpPr>
          <p:cNvPr id="4" name="Footer Placeholder 3"/>
          <p:cNvSpPr>
            <a:spLocks noGrp="1"/>
          </p:cNvSpPr>
          <p:nvPr>
            <p:ph type="ftr" sz="quarter" idx="11"/>
          </p:nvPr>
        </p:nvSpPr>
        <p:spPr/>
        <p:txBody>
          <a:bodyPr/>
          <a:lstStyle/>
          <a:p>
            <a:r>
              <a:rPr lang="sk-SK"/>
              <a:t>© 2022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28</a:t>
            </a:fld>
            <a:endParaRPr lang="en-US" dirty="0"/>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Rachel McBrine</a:t>
            </a:r>
          </a:p>
        </p:txBody>
      </p:sp>
    </p:spTree>
    <p:extLst>
      <p:ext uri="{BB962C8B-B14F-4D97-AF65-F5344CB8AC3E}">
        <p14:creationId xmlns:p14="http://schemas.microsoft.com/office/powerpoint/2010/main" val="22645727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Obsoleting ourselves</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Jack Hanlon</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2022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29</a:t>
            </a:fld>
            <a:endParaRPr lang="en-US"/>
          </a:p>
        </p:txBody>
      </p:sp>
    </p:spTree>
    <p:extLst>
      <p:ext uri="{BB962C8B-B14F-4D97-AF65-F5344CB8AC3E}">
        <p14:creationId xmlns:p14="http://schemas.microsoft.com/office/powerpoint/2010/main" val="2747751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Papers</a:t>
            </a:r>
          </a:p>
        </p:txBody>
      </p:sp>
      <p:sp>
        <p:nvSpPr>
          <p:cNvPr id="3" name="Content Placeholder 2"/>
          <p:cNvSpPr>
            <a:spLocks noGrp="1"/>
          </p:cNvSpPr>
          <p:nvPr>
            <p:ph sz="half" idx="1"/>
          </p:nvPr>
        </p:nvSpPr>
        <p:spPr>
          <a:xfrm>
            <a:off x="187037" y="1165514"/>
            <a:ext cx="3566636" cy="3352800"/>
          </a:xfrm>
        </p:spPr>
        <p:txBody>
          <a:bodyPr>
            <a:normAutofit/>
          </a:bodyPr>
          <a:lstStyle/>
          <a:p>
            <a:r>
              <a:rPr lang="en-US" dirty="0"/>
              <a:t>Beware of sources published without an editorial or peer review process</a:t>
            </a:r>
          </a:p>
          <a:p>
            <a:r>
              <a:rPr lang="en-US" dirty="0"/>
              <a:t>Quantify</a:t>
            </a:r>
          </a:p>
          <a:p>
            <a:r>
              <a:rPr lang="en-US" dirty="0"/>
              <a:t>http://</a:t>
            </a:r>
            <a:r>
              <a:rPr lang="en-US" dirty="0" err="1"/>
              <a:t>socialimps.keithpray.net</a:t>
            </a:r>
            <a:r>
              <a:rPr lang="en-US" dirty="0"/>
              <a:t>/assignments/paper-guidelines/</a:t>
            </a:r>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3</a:t>
            </a:fld>
            <a:endParaRPr lang="en-US"/>
          </a:p>
        </p:txBody>
      </p:sp>
      <p:pic>
        <p:nvPicPr>
          <p:cNvPr id="6" name="Picture 5">
            <a:extLst>
              <a:ext uri="{FF2B5EF4-FFF2-40B4-BE49-F238E27FC236}">
                <a16:creationId xmlns:a16="http://schemas.microsoft.com/office/drawing/2014/main" id="{9880DBEA-9CB9-B844-9710-7EFEB85B9994}"/>
              </a:ext>
            </a:extLst>
          </p:cNvPr>
          <p:cNvPicPr>
            <a:picLocks noChangeAspect="1"/>
          </p:cNvPicPr>
          <p:nvPr/>
        </p:nvPicPr>
        <p:blipFill>
          <a:blip r:embed="rId3"/>
          <a:stretch>
            <a:fillRect/>
          </a:stretch>
        </p:blipFill>
        <p:spPr>
          <a:xfrm>
            <a:off x="3753673" y="348996"/>
            <a:ext cx="5351826" cy="4648200"/>
          </a:xfrm>
          <a:prstGeom prst="rect">
            <a:avLst/>
          </a:prstGeom>
        </p:spPr>
      </p:pic>
    </p:spTree>
    <p:extLst>
      <p:ext uri="{BB962C8B-B14F-4D97-AF65-F5344CB8AC3E}">
        <p14:creationId xmlns:p14="http://schemas.microsoft.com/office/powerpoint/2010/main" val="5782794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Humanity is advancing</a:t>
            </a:r>
          </a:p>
        </p:txBody>
      </p:sp>
      <p:sp>
        <p:nvSpPr>
          <p:cNvPr id="3" name="Content Placeholder 2"/>
          <p:cNvSpPr>
            <a:spLocks noGrp="1"/>
          </p:cNvSpPr>
          <p:nvPr>
            <p:ph sz="half" idx="1"/>
          </p:nvPr>
        </p:nvSpPr>
        <p:spPr>
          <a:xfrm>
            <a:off x="685800" y="1078128"/>
            <a:ext cx="3733800" cy="3644645"/>
          </a:xfrm>
        </p:spPr>
        <p:txBody>
          <a:bodyPr>
            <a:normAutofit/>
          </a:bodyPr>
          <a:lstStyle/>
          <a:p>
            <a:r>
              <a:rPr lang="en-US" dirty="0"/>
              <a:t>“Artificial Intelligence: the ability of a digital </a:t>
            </a:r>
            <a:r>
              <a:rPr lang="en-US" dirty="0">
                <a:hlinkClick r:id="rId3">
                  <a:extLst>
                    <a:ext uri="{A12FA001-AC4F-418D-AE19-62706E023703}">
                      <ahyp:hlinkClr xmlns:ahyp="http://schemas.microsoft.com/office/drawing/2018/hyperlinkcolor" val="tx"/>
                    </a:ext>
                  </a:extLst>
                </a:hlinkClick>
              </a:rPr>
              <a:t>computer</a:t>
            </a:r>
            <a:r>
              <a:rPr lang="en-US" dirty="0"/>
              <a:t> or computer-controlled </a:t>
            </a:r>
            <a:r>
              <a:rPr lang="en-US" dirty="0">
                <a:hlinkClick r:id="rId4">
                  <a:extLst>
                    <a:ext uri="{A12FA001-AC4F-418D-AE19-62706E023703}">
                      <ahyp:hlinkClr xmlns:ahyp="http://schemas.microsoft.com/office/drawing/2018/hyperlinkcolor" val="tx"/>
                    </a:ext>
                  </a:extLst>
                </a:hlinkClick>
              </a:rPr>
              <a:t>robot</a:t>
            </a:r>
            <a:r>
              <a:rPr lang="en-US" dirty="0"/>
              <a:t> to perform tasks commonly associated with intelligent beings” (Britannica)</a:t>
            </a:r>
          </a:p>
          <a:p>
            <a:r>
              <a:rPr lang="en-US" dirty="0"/>
              <a:t>Automation implementation has </a:t>
            </a:r>
            <a:r>
              <a:rPr lang="en-US" i="1" dirty="0"/>
              <a:t>increased</a:t>
            </a:r>
            <a:r>
              <a:rPr lang="en-US" dirty="0"/>
              <a:t> workplace satisfaction and productivity (Emeritus and Zapier)</a:t>
            </a:r>
          </a:p>
          <a:p>
            <a:r>
              <a:rPr lang="en-US" dirty="0"/>
              <a:t>Humanity is not obsoleting ourselves, but rather advancing as a technology-based society</a:t>
            </a:r>
          </a:p>
        </p:txBody>
      </p:sp>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Jack Hanlon</a:t>
            </a:r>
          </a:p>
        </p:txBody>
      </p:sp>
      <p:pic>
        <p:nvPicPr>
          <p:cNvPr id="8" name="Picture 7">
            <a:extLst>
              <a:ext uri="{FF2B5EF4-FFF2-40B4-BE49-F238E27FC236}">
                <a16:creationId xmlns:a16="http://schemas.microsoft.com/office/drawing/2014/main" id="{483E2AC1-93D1-46CD-AD8B-26A3D2D8C619}"/>
              </a:ext>
            </a:extLst>
          </p:cNvPr>
          <p:cNvPicPr>
            <a:picLocks noChangeAspect="1"/>
          </p:cNvPicPr>
          <p:nvPr/>
        </p:nvPicPr>
        <p:blipFill>
          <a:blip r:embed="rId5"/>
          <a:stretch>
            <a:fillRect/>
          </a:stretch>
        </p:blipFill>
        <p:spPr>
          <a:xfrm>
            <a:off x="4509209" y="1078128"/>
            <a:ext cx="4497436" cy="3176528"/>
          </a:xfrm>
          <a:prstGeom prst="rect">
            <a:avLst/>
          </a:prstGeom>
        </p:spPr>
      </p:pic>
      <p:sp>
        <p:nvSpPr>
          <p:cNvPr id="11" name="Content Placeholder 2">
            <a:extLst>
              <a:ext uri="{FF2B5EF4-FFF2-40B4-BE49-F238E27FC236}">
                <a16:creationId xmlns:a16="http://schemas.microsoft.com/office/drawing/2014/main" id="{697F52E7-5A2E-4A35-9E43-8A521D1B2B91}"/>
              </a:ext>
            </a:extLst>
          </p:cNvPr>
          <p:cNvSpPr txBox="1">
            <a:spLocks/>
          </p:cNvSpPr>
          <p:nvPr/>
        </p:nvSpPr>
        <p:spPr>
          <a:xfrm>
            <a:off x="4509209" y="4254657"/>
            <a:ext cx="4497436" cy="450694"/>
          </a:xfrm>
          <a:prstGeom prst="rect">
            <a:avLst/>
          </a:prstGeom>
        </p:spPr>
        <p:txBody>
          <a:bodyPr vert="horz" lIns="91436" tIns="45718" rIns="91436" bIns="45718" rtlCol="0">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0" indent="0">
              <a:buNone/>
            </a:pPr>
            <a:r>
              <a:rPr lang="en-US" sz="1200" dirty="0"/>
              <a:t>Artificial intelligence uses an incredibly wide range of recent computing advancements, making it very powerful</a:t>
            </a:r>
          </a:p>
        </p:txBody>
      </p:sp>
    </p:spTree>
    <p:extLst>
      <p:ext uri="{BB962C8B-B14F-4D97-AF65-F5344CB8AC3E}">
        <p14:creationId xmlns:p14="http://schemas.microsoft.com/office/powerpoint/2010/main" val="35593734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Immediate production improvements </a:t>
            </a:r>
          </a:p>
        </p:txBody>
      </p:sp>
      <p:sp>
        <p:nvSpPr>
          <p:cNvPr id="3" name="Content Placeholder 2"/>
          <p:cNvSpPr>
            <a:spLocks noGrp="1"/>
          </p:cNvSpPr>
          <p:nvPr>
            <p:ph sz="half" idx="1"/>
          </p:nvPr>
        </p:nvSpPr>
        <p:spPr>
          <a:xfrm>
            <a:off x="685800" y="1102773"/>
            <a:ext cx="3733800" cy="3865597"/>
          </a:xfrm>
        </p:spPr>
        <p:txBody>
          <a:bodyPr>
            <a:normAutofit fontScale="92500"/>
          </a:bodyPr>
          <a:lstStyle/>
          <a:p>
            <a:r>
              <a:rPr lang="en-US" dirty="0"/>
              <a:t>Human error can be largely eliminated through automation [4]</a:t>
            </a:r>
          </a:p>
          <a:p>
            <a:pPr lvl="1"/>
            <a:r>
              <a:rPr lang="en-US" dirty="0"/>
              <a:t>90% of all accidents</a:t>
            </a:r>
          </a:p>
          <a:p>
            <a:r>
              <a:rPr lang="en-US" dirty="0"/>
              <a:t>Safety is a huge concern of many companies, and artificial intelligence/automation is able to curb the problem [4]</a:t>
            </a:r>
          </a:p>
          <a:p>
            <a:r>
              <a:rPr lang="en-US" dirty="0"/>
              <a:t>Repetitive and monitoring tasks can be redelegated, allowing for more efficient work [1]</a:t>
            </a:r>
          </a:p>
          <a:p>
            <a:r>
              <a:rPr lang="en-US" dirty="0"/>
              <a:t>SOBEREYE, a workplace security firm that uses </a:t>
            </a:r>
            <a:r>
              <a:rPr lang="en-US" dirty="0" err="1"/>
              <a:t>a.i.</a:t>
            </a:r>
            <a:r>
              <a:rPr lang="en-US" dirty="0"/>
              <a:t> and automation, states that their work improves industries immensely</a:t>
            </a:r>
          </a:p>
          <a:p>
            <a:endParaRPr lang="en-US" dirty="0"/>
          </a:p>
          <a:p>
            <a:endParaRPr lang="en-US" dirty="0"/>
          </a:p>
        </p:txBody>
      </p:sp>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Jack Hanlon</a:t>
            </a:r>
          </a:p>
        </p:txBody>
      </p:sp>
      <p:sp>
        <p:nvSpPr>
          <p:cNvPr id="11" name="Content Placeholder 2">
            <a:extLst>
              <a:ext uri="{FF2B5EF4-FFF2-40B4-BE49-F238E27FC236}">
                <a16:creationId xmlns:a16="http://schemas.microsoft.com/office/drawing/2014/main" id="{697F52E7-5A2E-4A35-9E43-8A521D1B2B91}"/>
              </a:ext>
            </a:extLst>
          </p:cNvPr>
          <p:cNvSpPr txBox="1">
            <a:spLocks/>
          </p:cNvSpPr>
          <p:nvPr/>
        </p:nvSpPr>
        <p:spPr>
          <a:xfrm>
            <a:off x="4447009" y="3992618"/>
            <a:ext cx="4497436" cy="694091"/>
          </a:xfrm>
          <a:prstGeom prst="rect">
            <a:avLst/>
          </a:prstGeom>
        </p:spPr>
        <p:txBody>
          <a:bodyPr vert="horz" lIns="91436" tIns="45718" rIns="91436" bIns="45718" rtlCol="0">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0" indent="0">
              <a:buNone/>
            </a:pPr>
            <a:r>
              <a:rPr lang="en-US" sz="1200" dirty="0"/>
              <a:t>Automation still allows for jobs to be kept and shifted toward more advanced and appealing tasks, all while keeping workers safe and satisfied</a:t>
            </a:r>
          </a:p>
        </p:txBody>
      </p:sp>
      <p:pic>
        <p:nvPicPr>
          <p:cNvPr id="3074" name="Picture 2" descr="Advancing Toward Safer Automation Design | Machine Design">
            <a:extLst>
              <a:ext uri="{FF2B5EF4-FFF2-40B4-BE49-F238E27FC236}">
                <a16:creationId xmlns:a16="http://schemas.microsoft.com/office/drawing/2014/main" id="{AA7F7D6B-685D-4076-99C3-E512B9DA7F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4658" y="1371264"/>
            <a:ext cx="4607196" cy="2591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19112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1879"/>
            <a:ext cx="7772400" cy="914400"/>
          </a:xfrm>
        </p:spPr>
        <p:txBody>
          <a:bodyPr/>
          <a:lstStyle/>
          <a:p>
            <a:r>
              <a:rPr lang="en-US" dirty="0"/>
              <a:t>Automation drawbacks?</a:t>
            </a:r>
          </a:p>
        </p:txBody>
      </p:sp>
      <p:sp>
        <p:nvSpPr>
          <p:cNvPr id="3" name="Content Placeholder 2"/>
          <p:cNvSpPr>
            <a:spLocks noGrp="1"/>
          </p:cNvSpPr>
          <p:nvPr>
            <p:ph sz="half" idx="1"/>
          </p:nvPr>
        </p:nvSpPr>
        <p:spPr>
          <a:xfrm>
            <a:off x="685800" y="914400"/>
            <a:ext cx="3733800" cy="4229099"/>
          </a:xfrm>
        </p:spPr>
        <p:txBody>
          <a:bodyPr>
            <a:normAutofit/>
          </a:bodyPr>
          <a:lstStyle/>
          <a:p>
            <a:r>
              <a:rPr lang="en-US" dirty="0"/>
              <a:t>Leads to a loss of jobs within many industries that implement [3] [5]</a:t>
            </a:r>
          </a:p>
          <a:p>
            <a:r>
              <a:rPr lang="en-US" dirty="0"/>
              <a:t>Higher cost of system upgrade and integration than employee hiring, training, and yearly wages [5]</a:t>
            </a:r>
          </a:p>
          <a:p>
            <a:pPr lvl="1"/>
            <a:r>
              <a:rPr lang="en-US" dirty="0"/>
              <a:t>Nearly 75% higher upfront cost for companies</a:t>
            </a:r>
          </a:p>
          <a:p>
            <a:r>
              <a:rPr lang="en-US" dirty="0"/>
              <a:t>Humans can be trained to work on a range of systems, automation can only work on the one its programmed to [5]</a:t>
            </a:r>
          </a:p>
          <a:p>
            <a:pPr lvl="1"/>
            <a:r>
              <a:rPr lang="en-US" dirty="0"/>
              <a:t>50% increase in demands for tech. experience</a:t>
            </a:r>
          </a:p>
        </p:txBody>
      </p:sp>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Jack Hanlon</a:t>
            </a:r>
          </a:p>
        </p:txBody>
      </p:sp>
      <p:sp>
        <p:nvSpPr>
          <p:cNvPr id="11" name="Content Placeholder 2">
            <a:extLst>
              <a:ext uri="{FF2B5EF4-FFF2-40B4-BE49-F238E27FC236}">
                <a16:creationId xmlns:a16="http://schemas.microsoft.com/office/drawing/2014/main" id="{697F52E7-5A2E-4A35-9E43-8A521D1B2B91}"/>
              </a:ext>
            </a:extLst>
          </p:cNvPr>
          <p:cNvSpPr txBox="1">
            <a:spLocks/>
          </p:cNvSpPr>
          <p:nvPr/>
        </p:nvSpPr>
        <p:spPr>
          <a:xfrm>
            <a:off x="4509209" y="4254657"/>
            <a:ext cx="4497436" cy="450694"/>
          </a:xfrm>
          <a:prstGeom prst="rect">
            <a:avLst/>
          </a:prstGeom>
        </p:spPr>
        <p:txBody>
          <a:bodyPr vert="horz" lIns="91436" tIns="45718" rIns="91436" bIns="45718" rtlCol="0">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0" indent="0">
              <a:buNone/>
            </a:pPr>
            <a:r>
              <a:rPr lang="en-US" sz="1200" dirty="0"/>
              <a:t>Many of the disadvantages of the technology directly conflict with the benefits, leading to skepticism</a:t>
            </a:r>
          </a:p>
        </p:txBody>
      </p:sp>
      <p:pic>
        <p:nvPicPr>
          <p:cNvPr id="1026" name="Picture 2" descr="Industrial Automation">
            <a:extLst>
              <a:ext uri="{FF2B5EF4-FFF2-40B4-BE49-F238E27FC236}">
                <a16:creationId xmlns:a16="http://schemas.microsoft.com/office/drawing/2014/main" id="{1B2D5294-2C14-4234-A87B-E04655B1C1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9209" y="1130348"/>
            <a:ext cx="4161397" cy="3124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47447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outweigh the drawbacks</a:t>
            </a:r>
          </a:p>
        </p:txBody>
      </p:sp>
      <p:sp>
        <p:nvSpPr>
          <p:cNvPr id="3" name="Content Placeholder 2"/>
          <p:cNvSpPr>
            <a:spLocks noGrp="1"/>
          </p:cNvSpPr>
          <p:nvPr>
            <p:ph sz="half" idx="1"/>
          </p:nvPr>
        </p:nvSpPr>
        <p:spPr>
          <a:xfrm>
            <a:off x="685800" y="1078128"/>
            <a:ext cx="3733800" cy="4065372"/>
          </a:xfrm>
        </p:spPr>
        <p:txBody>
          <a:bodyPr>
            <a:normAutofit lnSpcReduction="10000"/>
          </a:bodyPr>
          <a:lstStyle/>
          <a:p>
            <a:r>
              <a:rPr lang="en-US" dirty="0"/>
              <a:t>Loss of tedious, monotonous tasks brings the opportunity for training and improvement of workers [3]</a:t>
            </a:r>
          </a:p>
          <a:p>
            <a:r>
              <a:rPr lang="en-US" dirty="0"/>
              <a:t>Companies and workers alike can profit immensely from the integration and training [1][2][3][4][5]</a:t>
            </a:r>
          </a:p>
          <a:p>
            <a:pPr lvl="1"/>
            <a:r>
              <a:rPr lang="en-US" dirty="0"/>
              <a:t>Up to 10% higher yearly income for companies, 20% for workers</a:t>
            </a:r>
          </a:p>
          <a:p>
            <a:r>
              <a:rPr lang="en-US" dirty="0"/>
              <a:t>Unemployment rates have already shown dips as a result of industries automating, and manual labor jobs are becoming increasingly hard to fill [5]</a:t>
            </a:r>
          </a:p>
        </p:txBody>
      </p:sp>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Jack Hanlon</a:t>
            </a:r>
          </a:p>
        </p:txBody>
      </p:sp>
      <p:sp>
        <p:nvSpPr>
          <p:cNvPr id="11" name="Content Placeholder 2">
            <a:extLst>
              <a:ext uri="{FF2B5EF4-FFF2-40B4-BE49-F238E27FC236}">
                <a16:creationId xmlns:a16="http://schemas.microsoft.com/office/drawing/2014/main" id="{697F52E7-5A2E-4A35-9E43-8A521D1B2B91}"/>
              </a:ext>
            </a:extLst>
          </p:cNvPr>
          <p:cNvSpPr txBox="1">
            <a:spLocks/>
          </p:cNvSpPr>
          <p:nvPr/>
        </p:nvSpPr>
        <p:spPr>
          <a:xfrm>
            <a:off x="4572000" y="3893303"/>
            <a:ext cx="4497436" cy="450694"/>
          </a:xfrm>
          <a:prstGeom prst="rect">
            <a:avLst/>
          </a:prstGeom>
        </p:spPr>
        <p:txBody>
          <a:bodyPr vert="horz" lIns="91436" tIns="45718" rIns="91436" bIns="45718" rtlCol="0">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0" indent="0">
              <a:buNone/>
            </a:pPr>
            <a:r>
              <a:rPr lang="en-US" sz="1200" dirty="0"/>
              <a:t>The benefits affect all of those who are in one way, or another involved in automation, including customers</a:t>
            </a:r>
          </a:p>
        </p:txBody>
      </p:sp>
      <p:pic>
        <p:nvPicPr>
          <p:cNvPr id="2050" name="Picture 2" descr="Where To Start Business Processes Automation: Beginner Guide For Your Business – Softensy">
            <a:extLst>
              <a:ext uri="{FF2B5EF4-FFF2-40B4-BE49-F238E27FC236}">
                <a16:creationId xmlns:a16="http://schemas.microsoft.com/office/drawing/2014/main" id="{74003FE3-CE8C-4F80-82B1-DFB83A929D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9661" y="1568195"/>
            <a:ext cx="4336532" cy="2258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4426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outweigh the drawbacks - 2</a:t>
            </a:r>
          </a:p>
        </p:txBody>
      </p:sp>
      <p:sp>
        <p:nvSpPr>
          <p:cNvPr id="3" name="Content Placeholder 2"/>
          <p:cNvSpPr>
            <a:spLocks noGrp="1"/>
          </p:cNvSpPr>
          <p:nvPr>
            <p:ph sz="half" idx="1"/>
          </p:nvPr>
        </p:nvSpPr>
        <p:spPr>
          <a:xfrm>
            <a:off x="685800" y="1078128"/>
            <a:ext cx="7833360" cy="1740817"/>
          </a:xfrm>
        </p:spPr>
        <p:txBody>
          <a:bodyPr>
            <a:noAutofit/>
          </a:bodyPr>
          <a:lstStyle/>
          <a:p>
            <a:r>
              <a:rPr lang="en-US" dirty="0"/>
              <a:t>Amazon [2]</a:t>
            </a:r>
          </a:p>
          <a:p>
            <a:pPr lvl="1"/>
            <a:r>
              <a:rPr lang="en-US" sz="1800" dirty="0"/>
              <a:t>Pledged $700 million toward training their current warehouse and delivery employees</a:t>
            </a:r>
          </a:p>
          <a:p>
            <a:pPr lvl="1"/>
            <a:r>
              <a:rPr lang="en-US" sz="1800" dirty="0"/>
              <a:t>Has seen massive return on investment, and employees are now in higher paying, safer, and more technical positions in both the company and other industries</a:t>
            </a:r>
          </a:p>
        </p:txBody>
      </p:sp>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Jack Hanlon</a:t>
            </a:r>
          </a:p>
        </p:txBody>
      </p:sp>
      <p:sp>
        <p:nvSpPr>
          <p:cNvPr id="9" name="Content Placeholder 2">
            <a:extLst>
              <a:ext uri="{FF2B5EF4-FFF2-40B4-BE49-F238E27FC236}">
                <a16:creationId xmlns:a16="http://schemas.microsoft.com/office/drawing/2014/main" id="{E669595E-85F1-4876-B9FC-82FC343892B4}"/>
              </a:ext>
            </a:extLst>
          </p:cNvPr>
          <p:cNvSpPr txBox="1">
            <a:spLocks/>
          </p:cNvSpPr>
          <p:nvPr/>
        </p:nvSpPr>
        <p:spPr>
          <a:xfrm>
            <a:off x="655320" y="2788013"/>
            <a:ext cx="7833360" cy="1740817"/>
          </a:xfrm>
          <a:prstGeom prst="rect">
            <a:avLst/>
          </a:prstGeom>
        </p:spPr>
        <p:txBody>
          <a:bodyPr vert="horz" lIns="91436" tIns="45718" rIns="91436" bIns="45718" rtlCol="0">
            <a:no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r>
              <a:rPr lang="en-US" dirty="0"/>
              <a:t>McKinsey Survey [3]</a:t>
            </a:r>
          </a:p>
          <a:p>
            <a:pPr lvl="1"/>
            <a:r>
              <a:rPr lang="en-US" sz="1800" dirty="0"/>
              <a:t>80% of all executives believe that new positions created by automatous implementation should and will be filled by those who were in the positions lost</a:t>
            </a:r>
          </a:p>
          <a:p>
            <a:pPr lvl="1"/>
            <a:r>
              <a:rPr lang="en-US" sz="1800" dirty="0"/>
              <a:t>Only around 5% of all existing jobs in the United States will be filled by automated systems</a:t>
            </a:r>
          </a:p>
        </p:txBody>
      </p:sp>
    </p:spTree>
    <p:extLst>
      <p:ext uri="{BB962C8B-B14F-4D97-AF65-F5344CB8AC3E}">
        <p14:creationId xmlns:p14="http://schemas.microsoft.com/office/powerpoint/2010/main" val="36946141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85000" lnSpcReduction="20000"/>
          </a:bodyPr>
          <a:lstStyle/>
          <a:p>
            <a:pPr marL="0" indent="0">
              <a:buNone/>
            </a:pPr>
            <a:r>
              <a:rPr lang="en-US" sz="1800" dirty="0"/>
              <a:t>[1] Hastings, The Pros and Cons of Automation in the Workplace, (Emeritus, 4 November, 2021), </a:t>
            </a:r>
            <a:r>
              <a:rPr lang="en-US" sz="1800" dirty="0">
                <a:hlinkClick r:id="rId3">
                  <a:extLst>
                    <a:ext uri="{A12FA001-AC4F-418D-AE19-62706E023703}">
                      <ahyp:hlinkClr xmlns:ahyp="http://schemas.microsoft.com/office/drawing/2018/hyperlinkcolor" val="tx"/>
                    </a:ext>
                  </a:extLst>
                </a:hlinkClick>
              </a:rPr>
              <a:t>https://emeritus.org/blog/pros-and-cons-of-automation-in-the-workplace/</a:t>
            </a:r>
            <a:r>
              <a:rPr lang="en-US" sz="1800" dirty="0"/>
              <a:t> (17 April, 2022)</a:t>
            </a:r>
          </a:p>
          <a:p>
            <a:pPr marL="0" indent="0">
              <a:buNone/>
            </a:pPr>
            <a:r>
              <a:rPr lang="en-US" sz="1800" dirty="0"/>
              <a:t>[2] Zapier Editorial Team, The 2021 State of Business Automation, (Zapier, 10 April, 2021), </a:t>
            </a:r>
            <a:r>
              <a:rPr lang="en-US" sz="1800" dirty="0">
                <a:hlinkClick r:id="rId4">
                  <a:extLst>
                    <a:ext uri="{A12FA001-AC4F-418D-AE19-62706E023703}">
                      <ahyp:hlinkClr xmlns:ahyp="http://schemas.microsoft.com/office/drawing/2018/hyperlinkcolor" val="tx"/>
                    </a:ext>
                  </a:extLst>
                </a:hlinkClick>
              </a:rPr>
              <a:t>https://zapier.com/blog/state-of-business-automation-2021/</a:t>
            </a:r>
            <a:r>
              <a:rPr lang="en-US" sz="1800" dirty="0"/>
              <a:t> (17 April, 2022)</a:t>
            </a:r>
          </a:p>
          <a:p>
            <a:pPr marL="0" indent="0">
              <a:buNone/>
            </a:pPr>
            <a:r>
              <a:rPr lang="en-US" sz="1800" dirty="0"/>
              <a:t>[3] </a:t>
            </a:r>
            <a:r>
              <a:rPr lang="en-US" sz="1800" dirty="0" err="1"/>
              <a:t>Ellingrud</a:t>
            </a:r>
            <a:r>
              <a:rPr lang="en-US" sz="1800" dirty="0"/>
              <a:t> et al., Building the Vital Skills for the Future of Work in Operations, (McKinsey, 7 August, 2020), </a:t>
            </a:r>
            <a:r>
              <a:rPr lang="en-US" sz="1800" dirty="0">
                <a:hlinkClick r:id="rId5">
                  <a:extLst>
                    <a:ext uri="{A12FA001-AC4F-418D-AE19-62706E023703}">
                      <ahyp:hlinkClr xmlns:ahyp="http://schemas.microsoft.com/office/drawing/2018/hyperlinkcolor" val="tx"/>
                    </a:ext>
                  </a:extLst>
                </a:hlinkClick>
              </a:rPr>
              <a:t>https://www.mckinsey.com/business-functions/operations/our-insights/building-the-vital-skills-for-the-future-of-work-in-operations</a:t>
            </a:r>
            <a:r>
              <a:rPr lang="en-US" sz="1800" dirty="0"/>
              <a:t> (18 April, 2022)</a:t>
            </a:r>
          </a:p>
          <a:p>
            <a:pPr marL="0" indent="0">
              <a:buNone/>
            </a:pPr>
            <a:r>
              <a:rPr lang="en-US" sz="1800" dirty="0"/>
              <a:t>[4] Brown, Automation And The Future Of Work - How Engineered Systems Are Improving The Workplace, (Forbes, 2 June, 2021), </a:t>
            </a:r>
            <a:r>
              <a:rPr lang="en-US" sz="1800" dirty="0">
                <a:hlinkClick r:id="rId6">
                  <a:extLst>
                    <a:ext uri="{A12FA001-AC4F-418D-AE19-62706E023703}">
                      <ahyp:hlinkClr xmlns:ahyp="http://schemas.microsoft.com/office/drawing/2018/hyperlinkcolor" val="tx"/>
                    </a:ext>
                  </a:extLst>
                </a:hlinkClick>
              </a:rPr>
              <a:t>https://www.forbes.com/sites/anniebrown/2021/06/02/automation-and-the-future-of-workhow-engineered-systems-are-improving-the-workplace/?sh=31a0972d7372</a:t>
            </a:r>
            <a:r>
              <a:rPr lang="en-US" sz="1800" dirty="0"/>
              <a:t> (18 April, 2022)</a:t>
            </a:r>
          </a:p>
          <a:p>
            <a:pPr marL="0" indent="0">
              <a:buNone/>
            </a:pPr>
            <a:r>
              <a:rPr lang="en-US" sz="1800" dirty="0"/>
              <a:t>[5] </a:t>
            </a:r>
            <a:r>
              <a:rPr lang="en-US" sz="1800" dirty="0" err="1"/>
              <a:t>Granta</a:t>
            </a:r>
            <a:r>
              <a:rPr lang="en-US" sz="1800" dirty="0"/>
              <a:t> Editorial Team, Advantages and Disadvantages of Automation, (</a:t>
            </a:r>
            <a:r>
              <a:rPr lang="en-US" sz="1800" dirty="0" err="1"/>
              <a:t>Granta</a:t>
            </a:r>
            <a:r>
              <a:rPr lang="en-US" sz="1800" dirty="0"/>
              <a:t>, 18 May, 2017), </a:t>
            </a:r>
            <a:r>
              <a:rPr lang="en-US" sz="1800" dirty="0">
                <a:hlinkClick r:id="rId7">
                  <a:extLst>
                    <a:ext uri="{A12FA001-AC4F-418D-AE19-62706E023703}">
                      <ahyp:hlinkClr xmlns:ahyp="http://schemas.microsoft.com/office/drawing/2018/hyperlinkcolor" val="tx"/>
                    </a:ext>
                  </a:extLst>
                </a:hlinkClick>
              </a:rPr>
              <a:t>https://www.granta-automation.co.uk/news/advantages-and-disadvantages-of-automation/</a:t>
            </a:r>
            <a:r>
              <a:rPr lang="en-US" sz="1800" dirty="0"/>
              <a:t> (18 April, 2022)</a:t>
            </a:r>
          </a:p>
        </p:txBody>
      </p:sp>
      <p:sp>
        <p:nvSpPr>
          <p:cNvPr id="4" name="Footer Placeholder 3"/>
          <p:cNvSpPr>
            <a:spLocks noGrp="1"/>
          </p:cNvSpPr>
          <p:nvPr>
            <p:ph type="ftr" sz="quarter" idx="11"/>
          </p:nvPr>
        </p:nvSpPr>
        <p:spPr/>
        <p:txBody>
          <a:bodyPr/>
          <a:lstStyle/>
          <a:p>
            <a:r>
              <a:rPr lang="sk-SK"/>
              <a:t>© 2022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35</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t>Jack Hanlon</a:t>
            </a:r>
          </a:p>
        </p:txBody>
      </p:sp>
    </p:spTree>
    <p:extLst>
      <p:ext uri="{BB962C8B-B14F-4D97-AF65-F5344CB8AC3E}">
        <p14:creationId xmlns:p14="http://schemas.microsoft.com/office/powerpoint/2010/main" val="26092671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11</a:t>
            </a:r>
            <a:br>
              <a:rPr lang="en-US" dirty="0"/>
            </a:br>
            <a:r>
              <a:rPr lang="en-US" dirty="0"/>
              <a:t>The End</a:t>
            </a:r>
          </a:p>
        </p:txBody>
      </p:sp>
    </p:spTree>
    <p:extLst>
      <p:ext uri="{BB962C8B-B14F-4D97-AF65-F5344CB8AC3E}">
        <p14:creationId xmlns:p14="http://schemas.microsoft.com/office/powerpoint/2010/main" val="3675797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CB184FB-3CA3-A84C-9DE0-B9D7B7DCDA7C}"/>
              </a:ext>
            </a:extLst>
          </p:cNvPr>
          <p:cNvSpPr>
            <a:spLocks noGrp="1"/>
          </p:cNvSpPr>
          <p:nvPr>
            <p:ph type="title"/>
          </p:nvPr>
        </p:nvSpPr>
        <p:spPr/>
        <p:txBody>
          <a:bodyPr/>
          <a:lstStyle/>
          <a:p>
            <a:r>
              <a:rPr lang="en-US" dirty="0"/>
              <a:t>Grades</a:t>
            </a:r>
            <a:br>
              <a:rPr lang="en-US" dirty="0"/>
            </a:br>
            <a:r>
              <a:rPr lang="en-US" dirty="0"/>
              <a:t>To Date</a:t>
            </a:r>
          </a:p>
        </p:txBody>
      </p:sp>
      <p:sp>
        <p:nvSpPr>
          <p:cNvPr id="3" name="Content Placeholder 2">
            <a:extLst>
              <a:ext uri="{FF2B5EF4-FFF2-40B4-BE49-F238E27FC236}">
                <a16:creationId xmlns:a16="http://schemas.microsoft.com/office/drawing/2014/main" id="{441F7036-20FB-024E-8014-FAB323652A70}"/>
              </a:ext>
            </a:extLst>
          </p:cNvPr>
          <p:cNvSpPr>
            <a:spLocks noGrp="1"/>
          </p:cNvSpPr>
          <p:nvPr>
            <p:ph sz="half" idx="1"/>
          </p:nvPr>
        </p:nvSpPr>
        <p:spPr>
          <a:xfrm>
            <a:off x="685800" y="1400176"/>
            <a:ext cx="3733800" cy="3352800"/>
          </a:xfrm>
        </p:spPr>
        <p:txBody>
          <a:bodyPr/>
          <a:lstStyle/>
          <a:p>
            <a:pPr marL="0" indent="0">
              <a:buNone/>
            </a:pPr>
            <a:r>
              <a:rPr lang="en-US" dirty="0"/>
              <a:t>46 Max Possible</a:t>
            </a:r>
          </a:p>
          <a:p>
            <a:pPr marL="0" indent="0">
              <a:buNone/>
            </a:pPr>
            <a:endParaRPr lang="en-US" dirty="0"/>
          </a:p>
          <a:p>
            <a:pPr marL="0" indent="0">
              <a:buNone/>
            </a:pPr>
            <a:r>
              <a:rPr lang="en-US" dirty="0"/>
              <a:t>Does not include</a:t>
            </a:r>
            <a:br>
              <a:rPr lang="en-US" dirty="0"/>
            </a:br>
            <a:r>
              <a:rPr lang="en-US" dirty="0"/>
              <a:t>Discussion Boards</a:t>
            </a:r>
            <a:br>
              <a:rPr lang="en-US" dirty="0"/>
            </a:br>
            <a:r>
              <a:rPr lang="en-US" dirty="0"/>
              <a:t>for classes 9-10 yet</a:t>
            </a:r>
          </a:p>
        </p:txBody>
      </p:sp>
      <p:sp>
        <p:nvSpPr>
          <p:cNvPr id="5" name="Footer Placeholder 4">
            <a:extLst>
              <a:ext uri="{FF2B5EF4-FFF2-40B4-BE49-F238E27FC236}">
                <a16:creationId xmlns:a16="http://schemas.microsoft.com/office/drawing/2014/main" id="{7E07422E-793C-6B4B-8DBC-95168E5DBA51}"/>
              </a:ext>
            </a:extLst>
          </p:cNvPr>
          <p:cNvSpPr>
            <a:spLocks noGrp="1"/>
          </p:cNvSpPr>
          <p:nvPr>
            <p:ph type="ftr" sz="quarter" idx="11"/>
          </p:nvPr>
        </p:nvSpPr>
        <p:spPr/>
        <p:txBody>
          <a:bodyPr/>
          <a:lstStyle/>
          <a:p>
            <a:r>
              <a:rPr lang="sk-SK"/>
              <a:t>© 2021 Keith A. Pray</a:t>
            </a:r>
            <a:endParaRPr lang="en-US" dirty="0"/>
          </a:p>
        </p:txBody>
      </p:sp>
      <p:sp>
        <p:nvSpPr>
          <p:cNvPr id="6" name="Slide Number Placeholder 5">
            <a:extLst>
              <a:ext uri="{FF2B5EF4-FFF2-40B4-BE49-F238E27FC236}">
                <a16:creationId xmlns:a16="http://schemas.microsoft.com/office/drawing/2014/main" id="{F4972E41-C8FD-884D-AAE3-A618B194726D}"/>
              </a:ext>
            </a:extLst>
          </p:cNvPr>
          <p:cNvSpPr>
            <a:spLocks noGrp="1"/>
          </p:cNvSpPr>
          <p:nvPr>
            <p:ph type="sldNum" sz="quarter" idx="12"/>
          </p:nvPr>
        </p:nvSpPr>
        <p:spPr/>
        <p:txBody>
          <a:bodyPr/>
          <a:lstStyle/>
          <a:p>
            <a:fld id="{A2A17EAB-8B51-5C40-8776-6683E51FA7A0}" type="slidenum">
              <a:rPr lang="en-US" smtClean="0"/>
              <a:t>4</a:t>
            </a:fld>
            <a:endParaRPr lang="en-US"/>
          </a:p>
        </p:txBody>
      </p:sp>
      <p:pic>
        <p:nvPicPr>
          <p:cNvPr id="2" name="Picture 1">
            <a:extLst>
              <a:ext uri="{FF2B5EF4-FFF2-40B4-BE49-F238E27FC236}">
                <a16:creationId xmlns:a16="http://schemas.microsoft.com/office/drawing/2014/main" id="{4A86E0DD-813E-6C41-91BF-E34A5571E1F5}"/>
              </a:ext>
            </a:extLst>
          </p:cNvPr>
          <p:cNvPicPr>
            <a:picLocks noChangeAspect="1"/>
          </p:cNvPicPr>
          <p:nvPr/>
        </p:nvPicPr>
        <p:blipFill>
          <a:blip r:embed="rId3"/>
          <a:stretch>
            <a:fillRect/>
          </a:stretch>
        </p:blipFill>
        <p:spPr>
          <a:xfrm>
            <a:off x="2943225" y="352161"/>
            <a:ext cx="5514975" cy="4791339"/>
          </a:xfrm>
          <a:prstGeom prst="rect">
            <a:avLst/>
          </a:prstGeom>
        </p:spPr>
      </p:pic>
    </p:spTree>
    <p:extLst>
      <p:ext uri="{BB962C8B-B14F-4D97-AF65-F5344CB8AC3E}">
        <p14:creationId xmlns:p14="http://schemas.microsoft.com/office/powerpoint/2010/main" val="561732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5</a:t>
            </a:fld>
            <a:endParaRPr lang="en-US"/>
          </a:p>
        </p:txBody>
      </p:sp>
      <p:sp>
        <p:nvSpPr>
          <p:cNvPr id="9" name="TextBox 8"/>
          <p:cNvSpPr txBox="1"/>
          <p:nvPr/>
        </p:nvSpPr>
        <p:spPr>
          <a:xfrm>
            <a:off x="4809841" y="1852745"/>
            <a:ext cx="438582" cy="3144451"/>
          </a:xfrm>
          <a:prstGeom prst="rect">
            <a:avLst/>
          </a:prstGeom>
          <a:noFill/>
        </p:spPr>
        <p:txBody>
          <a:bodyPr vert="vert270" wrap="none" rtlCol="0">
            <a:spAutoFit/>
          </a:bodyPr>
          <a:lstStyle/>
          <a:p>
            <a:pPr>
              <a:lnSpc>
                <a:spcPct val="90000"/>
              </a:lnSpc>
            </a:pPr>
            <a:r>
              <a:rPr lang="en-US" dirty="0"/>
              <a:t>https://</a:t>
            </a:r>
            <a:r>
              <a:rPr lang="en-US" dirty="0" err="1"/>
              <a:t>www.xkcd.com</a:t>
            </a:r>
            <a:r>
              <a:rPr lang="en-US" dirty="0"/>
              <a:t>/1823/</a:t>
            </a:r>
          </a:p>
        </p:txBody>
      </p:sp>
      <p:pic>
        <p:nvPicPr>
          <p:cNvPr id="3" name="Picture 2"/>
          <p:cNvPicPr>
            <a:picLocks noChangeAspect="1"/>
          </p:cNvPicPr>
          <p:nvPr/>
        </p:nvPicPr>
        <p:blipFill>
          <a:blip r:embed="rId3"/>
          <a:stretch>
            <a:fillRect/>
          </a:stretch>
        </p:blipFill>
        <p:spPr>
          <a:xfrm>
            <a:off x="5248423" y="400602"/>
            <a:ext cx="3621559" cy="4596594"/>
          </a:xfrm>
          <a:prstGeom prst="rect">
            <a:avLst/>
          </a:prstGeom>
        </p:spPr>
      </p:pic>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a:xfrm>
            <a:off x="685800" y="1352550"/>
            <a:ext cx="7772400" cy="3644645"/>
          </a:xfrm>
        </p:spPr>
        <p:txBody>
          <a:bodyPr>
            <a:normAutofit/>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a:p>
            <a:pPr marL="0" indent="0">
              <a:buNone/>
            </a:pPr>
            <a:r>
              <a:rPr lang="en-US" dirty="0">
                <a:latin typeface="Consolas" panose="020B0609020204030204" pitchFamily="49" charset="0"/>
                <a:ea typeface="ＭＳ Ｐゴシック" pitchFamily="-109" charset="-128"/>
                <a:cs typeface="Consolas" panose="020B0609020204030204" pitchFamily="49" charset="0"/>
              </a:rPr>
              <a:t>C lustered</a:t>
            </a:r>
            <a:br>
              <a:rPr lang="en-US" dirty="0">
                <a:latin typeface="Consolas" panose="020B0609020204030204" pitchFamily="49" charset="0"/>
                <a:ea typeface="ＭＳ Ｐゴシック" pitchFamily="-109" charset="-128"/>
                <a:cs typeface="Consolas" panose="020B0609020204030204" pitchFamily="49" charset="0"/>
              </a:rPr>
            </a:br>
            <a:r>
              <a:rPr lang="en-US" dirty="0">
                <a:latin typeface="Consolas" panose="020B0609020204030204" pitchFamily="49" charset="0"/>
                <a:ea typeface="ＭＳ Ｐゴシック" pitchFamily="-109" charset="-128"/>
                <a:cs typeface="Consolas" panose="020B0609020204030204" pitchFamily="49" charset="0"/>
              </a:rPr>
              <a:t>R </a:t>
            </a:r>
            <a:r>
              <a:rPr lang="en-US" dirty="0" err="1">
                <a:latin typeface="Consolas" panose="020B0609020204030204" pitchFamily="49" charset="0"/>
                <a:ea typeface="ＭＳ Ｐゴシック" pitchFamily="-109" charset="-128"/>
                <a:cs typeface="Consolas" panose="020B0609020204030204" pitchFamily="49" charset="0"/>
              </a:rPr>
              <a:t>egularly</a:t>
            </a:r>
            <a:br>
              <a:rPr lang="en-US" dirty="0">
                <a:latin typeface="Consolas" panose="020B0609020204030204" pitchFamily="49" charset="0"/>
                <a:ea typeface="ＭＳ Ｐゴシック" pitchFamily="-109" charset="-128"/>
                <a:cs typeface="Consolas" panose="020B0609020204030204" pitchFamily="49" charset="0"/>
              </a:rPr>
            </a:br>
            <a:r>
              <a:rPr lang="en-US" dirty="0">
                <a:latin typeface="Consolas" panose="020B0609020204030204" pitchFamily="49" charset="0"/>
                <a:ea typeface="ＭＳ Ｐゴシック" pitchFamily="-109" charset="-128"/>
                <a:cs typeface="Consolas" panose="020B0609020204030204" pitchFamily="49" charset="0"/>
              </a:rPr>
              <a:t>I </a:t>
            </a:r>
            <a:r>
              <a:rPr lang="en-US" dirty="0" err="1">
                <a:latin typeface="Consolas" panose="020B0609020204030204" pitchFamily="49" charset="0"/>
                <a:ea typeface="ＭＳ Ｐゴシック" pitchFamily="-109" charset="-128"/>
                <a:cs typeface="Consolas" panose="020B0609020204030204" pitchFamily="49" charset="0"/>
              </a:rPr>
              <a:t>nterspaced</a:t>
            </a:r>
            <a:br>
              <a:rPr lang="en-US" dirty="0">
                <a:latin typeface="Consolas" panose="020B0609020204030204" pitchFamily="49" charset="0"/>
                <a:ea typeface="ＭＳ Ｐゴシック" pitchFamily="-109" charset="-128"/>
                <a:cs typeface="Consolas" panose="020B0609020204030204" pitchFamily="49" charset="0"/>
              </a:rPr>
            </a:br>
            <a:r>
              <a:rPr lang="en-US" dirty="0">
                <a:latin typeface="Consolas" panose="020B0609020204030204" pitchFamily="49" charset="0"/>
                <a:ea typeface="ＭＳ Ｐゴシック" pitchFamily="-109" charset="-128"/>
                <a:cs typeface="Consolas" panose="020B0609020204030204" pitchFamily="49" charset="0"/>
              </a:rPr>
              <a:t>S </a:t>
            </a:r>
            <a:r>
              <a:rPr lang="en-US" dirty="0" err="1">
                <a:latin typeface="Consolas" panose="020B0609020204030204" pitchFamily="49" charset="0"/>
                <a:ea typeface="ＭＳ Ｐゴシック" pitchFamily="-109" charset="-128"/>
                <a:cs typeface="Consolas" panose="020B0609020204030204" pitchFamily="49" charset="0"/>
              </a:rPr>
              <a:t>hort</a:t>
            </a:r>
            <a:br>
              <a:rPr lang="en-US" dirty="0">
                <a:latin typeface="Consolas" panose="020B0609020204030204" pitchFamily="49" charset="0"/>
                <a:ea typeface="ＭＳ Ｐゴシック" pitchFamily="-109" charset="-128"/>
                <a:cs typeface="Consolas" panose="020B0609020204030204" pitchFamily="49" charset="0"/>
              </a:rPr>
            </a:br>
            <a:r>
              <a:rPr lang="en-US" dirty="0">
                <a:latin typeface="Consolas" panose="020B0609020204030204" pitchFamily="49" charset="0"/>
                <a:ea typeface="ＭＳ Ｐゴシック" pitchFamily="-109" charset="-128"/>
                <a:cs typeface="Consolas" panose="020B0609020204030204" pitchFamily="49" charset="0"/>
              </a:rPr>
              <a:t>P </a:t>
            </a:r>
            <a:r>
              <a:rPr lang="en-US" dirty="0" err="1">
                <a:latin typeface="Consolas" panose="020B0609020204030204" pitchFamily="49" charset="0"/>
                <a:ea typeface="ＭＳ Ｐゴシック" pitchFamily="-109" charset="-128"/>
                <a:cs typeface="Consolas" panose="020B0609020204030204" pitchFamily="49" charset="0"/>
              </a:rPr>
              <a:t>alindromic</a:t>
            </a:r>
            <a:br>
              <a:rPr lang="en-US" dirty="0">
                <a:latin typeface="Consolas" panose="020B0609020204030204" pitchFamily="49" charset="0"/>
                <a:ea typeface="ＭＳ Ｐゴシック" pitchFamily="-109" charset="-128"/>
                <a:cs typeface="Consolas" panose="020B0609020204030204" pitchFamily="49" charset="0"/>
              </a:rPr>
            </a:br>
            <a:r>
              <a:rPr lang="en-US" dirty="0">
                <a:latin typeface="Consolas" panose="020B0609020204030204" pitchFamily="49" charset="0"/>
                <a:ea typeface="ＭＳ Ｐゴシック" pitchFamily="-109" charset="-128"/>
                <a:cs typeface="Consolas" panose="020B0609020204030204" pitchFamily="49" charset="0"/>
              </a:rPr>
              <a:t>R </a:t>
            </a:r>
            <a:r>
              <a:rPr lang="en-US" dirty="0" err="1">
                <a:latin typeface="Consolas" panose="020B0609020204030204" pitchFamily="49" charset="0"/>
                <a:ea typeface="ＭＳ Ｐゴシック" pitchFamily="-109" charset="-128"/>
                <a:cs typeface="Consolas" panose="020B0609020204030204" pitchFamily="49" charset="0"/>
              </a:rPr>
              <a:t>epeats</a:t>
            </a:r>
            <a:endParaRPr lang="en-US" dirty="0">
              <a:latin typeface="Consolas" panose="020B0609020204030204" pitchFamily="49" charset="0"/>
              <a:ea typeface="ＭＳ Ｐゴシック" pitchFamily="-109" charset="-128"/>
              <a:cs typeface="Consolas" panose="020B0609020204030204" pitchFamily="49" charset="0"/>
            </a:endParaRPr>
          </a:p>
          <a:p>
            <a:pPr marL="0" indent="0">
              <a:buNone/>
            </a:pPr>
            <a:r>
              <a:rPr lang="en-US" dirty="0">
                <a:ea typeface="ＭＳ Ｐゴシック" pitchFamily="-109" charset="-128"/>
                <a:cs typeface="ＭＳ Ｐゴシック" pitchFamily="-109" charset="-128"/>
              </a:rPr>
              <a:t>Permanent gene modification</a:t>
            </a:r>
            <a:endParaRPr lang="en-US" dirty="0">
              <a:cs typeface="Consolas" panose="020B0609020204030204" pitchFamily="49" charset="0"/>
            </a:endParaRPr>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6</a:t>
            </a:fld>
            <a:endParaRPr lang="en-US"/>
          </a:p>
        </p:txBody>
      </p:sp>
      <p:sp>
        <p:nvSpPr>
          <p:cNvPr id="9" name="TextBox 8"/>
          <p:cNvSpPr txBox="1"/>
          <p:nvPr/>
        </p:nvSpPr>
        <p:spPr>
          <a:xfrm>
            <a:off x="4809841" y="1852745"/>
            <a:ext cx="438582" cy="3144451"/>
          </a:xfrm>
          <a:prstGeom prst="rect">
            <a:avLst/>
          </a:prstGeom>
          <a:noFill/>
        </p:spPr>
        <p:txBody>
          <a:bodyPr vert="vert270" wrap="none" rtlCol="0">
            <a:spAutoFit/>
          </a:bodyPr>
          <a:lstStyle/>
          <a:p>
            <a:pPr>
              <a:lnSpc>
                <a:spcPct val="90000"/>
              </a:lnSpc>
            </a:pPr>
            <a:r>
              <a:rPr lang="en-US" dirty="0"/>
              <a:t>https://</a:t>
            </a:r>
            <a:r>
              <a:rPr lang="en-US" dirty="0" err="1"/>
              <a:t>www.xkcd.com</a:t>
            </a:r>
            <a:r>
              <a:rPr lang="en-US" dirty="0"/>
              <a:t>/1823/</a:t>
            </a:r>
          </a:p>
        </p:txBody>
      </p:sp>
      <p:pic>
        <p:nvPicPr>
          <p:cNvPr id="3" name="Picture 2"/>
          <p:cNvPicPr>
            <a:picLocks noChangeAspect="1"/>
          </p:cNvPicPr>
          <p:nvPr/>
        </p:nvPicPr>
        <p:blipFill>
          <a:blip r:embed="rId3"/>
          <a:stretch>
            <a:fillRect/>
          </a:stretch>
        </p:blipFill>
        <p:spPr>
          <a:xfrm>
            <a:off x="5248423" y="400602"/>
            <a:ext cx="3621559" cy="4596594"/>
          </a:xfrm>
          <a:prstGeom prst="rect">
            <a:avLst/>
          </a:prstGeom>
        </p:spPr>
      </p:pic>
    </p:spTree>
    <p:extLst>
      <p:ext uri="{BB962C8B-B14F-4D97-AF65-F5344CB8AC3E}">
        <p14:creationId xmlns:p14="http://schemas.microsoft.com/office/powerpoint/2010/main" val="2028076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2021 Keith A. Pray</a:t>
            </a:r>
            <a:endParaRPr lang="en-US"/>
          </a:p>
        </p:txBody>
      </p:sp>
      <p:pic>
        <p:nvPicPr>
          <p:cNvPr id="8" name="Picture 7"/>
          <p:cNvPicPr>
            <a:picLocks noChangeAspect="1"/>
          </p:cNvPicPr>
          <p:nvPr/>
        </p:nvPicPr>
        <p:blipFill>
          <a:blip r:embed="rId3"/>
          <a:stretch>
            <a:fillRect/>
          </a:stretch>
        </p:blipFill>
        <p:spPr>
          <a:xfrm>
            <a:off x="769130" y="299507"/>
            <a:ext cx="8128000" cy="2527300"/>
          </a:xfrm>
          <a:prstGeom prst="rect">
            <a:avLst/>
          </a:prstGeom>
        </p:spPr>
      </p:pic>
      <p:pic>
        <p:nvPicPr>
          <p:cNvPr id="9" name="Picture 8"/>
          <p:cNvPicPr>
            <a:picLocks noChangeAspect="1"/>
          </p:cNvPicPr>
          <p:nvPr/>
        </p:nvPicPr>
        <p:blipFill>
          <a:blip r:embed="rId4"/>
          <a:stretch>
            <a:fillRect/>
          </a:stretch>
        </p:blipFill>
        <p:spPr>
          <a:xfrm>
            <a:off x="1858656" y="2826807"/>
            <a:ext cx="7038474" cy="2286000"/>
          </a:xfrm>
          <a:prstGeom prst="rect">
            <a:avLst/>
          </a:prstGeom>
        </p:spPr>
      </p:pic>
      <p:sp>
        <p:nvSpPr>
          <p:cNvPr id="10" name="TextBox 9"/>
          <p:cNvSpPr txBox="1"/>
          <p:nvPr/>
        </p:nvSpPr>
        <p:spPr>
          <a:xfrm>
            <a:off x="1382374" y="2785412"/>
            <a:ext cx="438582" cy="2327395"/>
          </a:xfrm>
          <a:prstGeom prst="rect">
            <a:avLst/>
          </a:prstGeom>
          <a:noFill/>
        </p:spPr>
        <p:txBody>
          <a:bodyPr vert="vert270" wrap="none" rtlCol="0">
            <a:spAutoFit/>
          </a:bodyPr>
          <a:lstStyle/>
          <a:p>
            <a:pPr>
              <a:lnSpc>
                <a:spcPct val="90000"/>
              </a:lnSpc>
            </a:pPr>
            <a:r>
              <a:rPr lang="en-US" dirty="0"/>
              <a:t>http://</a:t>
            </a:r>
            <a:r>
              <a:rPr lang="en-US" dirty="0" err="1"/>
              <a:t>xkcd.com</a:t>
            </a:r>
            <a:r>
              <a:rPr lang="en-US" dirty="0"/>
              <a:t>/554/</a:t>
            </a:r>
          </a:p>
        </p:txBody>
      </p:sp>
      <p:sp>
        <p:nvSpPr>
          <p:cNvPr id="2" name="Slide Number Placeholder 1"/>
          <p:cNvSpPr>
            <a:spLocks noGrp="1"/>
          </p:cNvSpPr>
          <p:nvPr>
            <p:ph type="sldNum" sz="quarter" idx="12"/>
          </p:nvPr>
        </p:nvSpPr>
        <p:spPr/>
        <p:txBody>
          <a:bodyPr/>
          <a:lstStyle/>
          <a:p>
            <a:fld id="{A2A17EAB-8B51-5C40-8776-6683E51FA7A0}" type="slidenum">
              <a:rPr lang="en-US" smtClean="0"/>
              <a:t>7</a:t>
            </a:fld>
            <a:endParaRPr lang="en-US"/>
          </a:p>
        </p:txBody>
      </p:sp>
    </p:spTree>
    <p:extLst>
      <p:ext uri="{BB962C8B-B14F-4D97-AF65-F5344CB8AC3E}">
        <p14:creationId xmlns:p14="http://schemas.microsoft.com/office/powerpoint/2010/main" val="1681759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Quiz</a:t>
            </a:r>
          </a:p>
        </p:txBody>
      </p:sp>
      <p:sp>
        <p:nvSpPr>
          <p:cNvPr id="3" name="Content Placeholder 2"/>
          <p:cNvSpPr>
            <a:spLocks noGrp="1"/>
          </p:cNvSpPr>
          <p:nvPr>
            <p:ph idx="1"/>
          </p:nvPr>
        </p:nvSpPr>
        <p:spPr/>
        <p:txBody>
          <a:bodyPr/>
          <a:lstStyle/>
          <a:p>
            <a:pPr marL="457200" indent="-457200">
              <a:buFont typeface="+mj-lt"/>
              <a:buAutoNum type="arabicPeriod"/>
            </a:pPr>
            <a:r>
              <a:rPr lang="en-US" dirty="0"/>
              <a:t>List 2 ways IT can lead to organizational change.</a:t>
            </a:r>
          </a:p>
          <a:p>
            <a:pPr marL="457200" indent="-457200">
              <a:buFont typeface="+mj-lt"/>
              <a:buAutoNum type="arabicPeriod"/>
            </a:pPr>
            <a:r>
              <a:rPr lang="en-US" dirty="0"/>
              <a:t>List 4 ways a Video Game Producer may protect its IP and what specific IP each protects.</a:t>
            </a:r>
          </a:p>
          <a:p>
            <a:pPr marL="457200" indent="-457200">
              <a:buFont typeface="+mj-lt"/>
              <a:buAutoNum type="arabicPeriod"/>
            </a:pPr>
            <a:r>
              <a:rPr lang="en-US" dirty="0"/>
              <a:t>List a computing technology that can be used to protect an individual’s privacy.</a:t>
            </a:r>
          </a:p>
          <a:p>
            <a:pPr marL="457200" indent="-457200">
              <a:buFont typeface="+mj-lt"/>
              <a:buAutoNum type="arabicPeriod"/>
            </a:pPr>
            <a:r>
              <a:rPr lang="en-US" dirty="0"/>
              <a:t>List a computing technology that can be used to intrude upon an individual’s privacy.</a:t>
            </a:r>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8</a:t>
            </a:fld>
            <a:endParaRPr lang="en-US"/>
          </a:p>
        </p:txBody>
      </p:sp>
    </p:spTree>
    <p:extLst>
      <p:ext uri="{BB962C8B-B14F-4D97-AF65-F5344CB8AC3E}">
        <p14:creationId xmlns:p14="http://schemas.microsoft.com/office/powerpoint/2010/main" val="3934991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842866"/>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2021 Keith A. Pray</a:t>
            </a:r>
            <a:endParaRPr lang="en-US" dirty="0"/>
          </a:p>
        </p:txBody>
      </p:sp>
      <p:sp>
        <p:nvSpPr>
          <p:cNvPr id="2" name="Slide Number Placeholder 1"/>
          <p:cNvSpPr>
            <a:spLocks noGrp="1"/>
          </p:cNvSpPr>
          <p:nvPr>
            <p:ph type="sldNum" sz="quarter" idx="12"/>
          </p:nvPr>
        </p:nvSpPr>
        <p:spPr/>
        <p:txBody>
          <a:bodyPr/>
          <a:lstStyle/>
          <a:p>
            <a:fld id="{A2A17EAB-8B51-5C40-8776-6683E51FA7A0}" type="slidenum">
              <a:rPr lang="en-US" smtClean="0"/>
              <a:t>9</a:t>
            </a:fld>
            <a:endParaRPr lang="en-US"/>
          </a:p>
        </p:txBody>
      </p:sp>
      <p:pic>
        <p:nvPicPr>
          <p:cNvPr id="3" name="Picture 2"/>
          <p:cNvPicPr>
            <a:picLocks noChangeAspect="1"/>
          </p:cNvPicPr>
          <p:nvPr/>
        </p:nvPicPr>
        <p:blipFill>
          <a:blip r:embed="rId3"/>
          <a:stretch>
            <a:fillRect/>
          </a:stretch>
        </p:blipFill>
        <p:spPr>
          <a:xfrm>
            <a:off x="4247334" y="361950"/>
            <a:ext cx="4661154" cy="4692228"/>
          </a:xfrm>
          <a:prstGeom prst="rect">
            <a:avLst/>
          </a:prstGeom>
        </p:spPr>
      </p:pic>
      <p:sp>
        <p:nvSpPr>
          <p:cNvPr id="10" name="TextBox 9"/>
          <p:cNvSpPr txBox="1"/>
          <p:nvPr/>
        </p:nvSpPr>
        <p:spPr>
          <a:xfrm>
            <a:off x="3808752" y="2302426"/>
            <a:ext cx="687881" cy="2751752"/>
          </a:xfrm>
          <a:prstGeom prst="rect">
            <a:avLst/>
          </a:prstGeom>
          <a:noFill/>
        </p:spPr>
        <p:txBody>
          <a:bodyPr vert="vert270" wrap="none" rtlCol="0">
            <a:spAutoFit/>
          </a:bodyPr>
          <a:lstStyle/>
          <a:p>
            <a:pPr>
              <a:lnSpc>
                <a:spcPct val="90000"/>
              </a:lnSpc>
            </a:pPr>
            <a:r>
              <a:rPr lang="en-US" dirty="0">
                <a:latin typeface="Arial" charset="0"/>
                <a:ea typeface="ＭＳ Ｐゴシック" charset="-128"/>
                <a:cs typeface="ＭＳ Ｐゴシック" charset="-128"/>
              </a:rPr>
              <a:t>©2009, </a:t>
            </a:r>
            <a:r>
              <a:rPr lang="en-US" dirty="0" err="1">
                <a:latin typeface="Arial" charset="0"/>
                <a:ea typeface="ＭＳ Ｐゴシック" charset="-128"/>
                <a:cs typeface="ＭＳ Ｐゴシック" charset="-128"/>
              </a:rPr>
              <a:t>MobileRobots</a:t>
            </a:r>
            <a:r>
              <a:rPr lang="en-US" dirty="0">
                <a:latin typeface="Arial" charset="0"/>
                <a:ea typeface="ＭＳ Ｐゴシック" charset="-128"/>
                <a:cs typeface="ＭＳ Ｐゴシック" charset="-128"/>
              </a:rPr>
              <a:t> Inc.</a:t>
            </a:r>
          </a:p>
          <a:p>
            <a:pPr>
              <a:lnSpc>
                <a:spcPct val="90000"/>
              </a:lnSpc>
            </a:pPr>
            <a:endParaRPr lang="en-US" dirty="0"/>
          </a:p>
        </p:txBody>
      </p:sp>
      <p:sp>
        <p:nvSpPr>
          <p:cNvPr id="9" name="Action Button: Movie 8">
            <a:hlinkClick r:id="rId4" highlightClick="1"/>
            <a:extLst>
              <a:ext uri="{FF2B5EF4-FFF2-40B4-BE49-F238E27FC236}">
                <a16:creationId xmlns:a16="http://schemas.microsoft.com/office/drawing/2014/main" id="{7B1A532D-A114-6544-95A3-300DB1BB7F78}"/>
              </a:ext>
            </a:extLst>
          </p:cNvPr>
          <p:cNvSpPr/>
          <p:nvPr/>
        </p:nvSpPr>
        <p:spPr>
          <a:xfrm>
            <a:off x="371559" y="4533903"/>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1" name="Action Button: Movie 10">
            <a:hlinkClick r:id="rId5" highlightClick="1"/>
            <a:extLst>
              <a:ext uri="{FF2B5EF4-FFF2-40B4-BE49-F238E27FC236}">
                <a16:creationId xmlns:a16="http://schemas.microsoft.com/office/drawing/2014/main" id="{C56F4B4D-53A5-D446-A55D-792869027AE4}"/>
              </a:ext>
            </a:extLst>
          </p:cNvPr>
          <p:cNvSpPr/>
          <p:nvPr/>
        </p:nvSpPr>
        <p:spPr>
          <a:xfrm>
            <a:off x="1892192" y="4705351"/>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pic>
        <p:nvPicPr>
          <p:cNvPr id="12" name="Picture 8" descr="Image result for humans need not apply">
            <a:hlinkClick r:id="rId4"/>
            <a:extLst>
              <a:ext uri="{FF2B5EF4-FFF2-40B4-BE49-F238E27FC236}">
                <a16:creationId xmlns:a16="http://schemas.microsoft.com/office/drawing/2014/main" id="{2A730DEA-7C43-0A4A-B258-3F8288B0732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322" y="4201196"/>
            <a:ext cx="914400" cy="33610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CON 3D printed house for the developing world starts at $4,000">
            <a:hlinkClick r:id="rId5"/>
            <a:extLst>
              <a:ext uri="{FF2B5EF4-FFF2-40B4-BE49-F238E27FC236}">
                <a16:creationId xmlns:a16="http://schemas.microsoft.com/office/drawing/2014/main" id="{9F136C0A-D46F-1E43-9349-252D015EB11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0200" y="4162690"/>
            <a:ext cx="914400" cy="553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624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47721</TotalTime>
  <Words>4946</Words>
  <Application>Microsoft Macintosh PowerPoint</Application>
  <PresentationFormat>On-screen Show (16:9)</PresentationFormat>
  <Paragraphs>424</Paragraphs>
  <Slides>36</Slides>
  <Notes>31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ＭＳ Ｐゴシック</vt:lpstr>
      <vt:lpstr>Arial</vt:lpstr>
      <vt:lpstr>Calibri</vt:lpstr>
      <vt:lpstr>Cambria</vt:lpstr>
      <vt:lpstr>Consolas</vt:lpstr>
      <vt:lpstr>Georgia</vt:lpstr>
      <vt:lpstr>Helvetica Neue</vt:lpstr>
      <vt:lpstr>Wingdings</vt:lpstr>
      <vt:lpstr>Red Radial 16x9</vt:lpstr>
      <vt:lpstr>Class 11 Work</vt:lpstr>
      <vt:lpstr>what works well Online With Zoom</vt:lpstr>
      <vt:lpstr>Papers</vt:lpstr>
      <vt:lpstr>Grades To Date</vt:lpstr>
      <vt:lpstr>Overview</vt:lpstr>
      <vt:lpstr>Overview</vt:lpstr>
      <vt:lpstr>PowerPoint Presentation</vt:lpstr>
      <vt:lpstr>Group Quiz</vt:lpstr>
      <vt:lpstr>Overview</vt:lpstr>
      <vt:lpstr>Assignment Reminders</vt:lpstr>
      <vt:lpstr>Overview</vt:lpstr>
      <vt:lpstr>ai controlled economy approaching</vt:lpstr>
      <vt:lpstr>Complexity of economy is increasing [1][2]</vt:lpstr>
      <vt:lpstr>Ai is getting smarter [3]</vt:lpstr>
      <vt:lpstr>ai decisiveness vital to modern economy</vt:lpstr>
      <vt:lpstr>Humans value short term economic benefit over long term loss of control[5]</vt:lpstr>
      <vt:lpstr>competition will Force ai research </vt:lpstr>
      <vt:lpstr>Conclusions: </vt:lpstr>
      <vt:lpstr>References</vt:lpstr>
      <vt:lpstr>AI in Medical Diagnostics</vt:lpstr>
      <vt:lpstr>Why Use AI in medicine?</vt:lpstr>
      <vt:lpstr>Why Use AI in medicine?</vt:lpstr>
      <vt:lpstr>Example of AI in Diagnostics</vt:lpstr>
      <vt:lpstr>Risks of Using AI in Medicine</vt:lpstr>
      <vt:lpstr>Risks of Using AI in Medicine</vt:lpstr>
      <vt:lpstr>Risks of Using AI in Medicine</vt:lpstr>
      <vt:lpstr>Conclusions</vt:lpstr>
      <vt:lpstr>References</vt:lpstr>
      <vt:lpstr>Obsoleting ourselves</vt:lpstr>
      <vt:lpstr>Humanity is advancing</vt:lpstr>
      <vt:lpstr>Immediate production improvements </vt:lpstr>
      <vt:lpstr>Automation drawbacks?</vt:lpstr>
      <vt:lpstr>Benefits outweigh the drawbacks</vt:lpstr>
      <vt:lpstr>Benefits outweigh the drawbacks - 2</vt:lpstr>
      <vt:lpstr>References</vt:lpstr>
      <vt:lpstr>Class 11 The End</vt:lpstr>
    </vt:vector>
  </TitlesOfParts>
  <Company>WPI</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Pray</cp:lastModifiedBy>
  <cp:revision>469</cp:revision>
  <dcterms:created xsi:type="dcterms:W3CDTF">2014-08-25T02:19:16Z</dcterms:created>
  <dcterms:modified xsi:type="dcterms:W3CDTF">2022-04-19T22:41:58Z</dcterms:modified>
</cp:coreProperties>
</file>