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1"/>
  </p:notesMasterIdLst>
  <p:handoutMasterIdLst>
    <p:handoutMasterId r:id="rId42"/>
  </p:handoutMasterIdLst>
  <p:sldIdLst>
    <p:sldId id="256" r:id="rId2"/>
    <p:sldId id="331" r:id="rId3"/>
    <p:sldId id="334" r:id="rId4"/>
    <p:sldId id="259" r:id="rId5"/>
    <p:sldId id="261" r:id="rId6"/>
    <p:sldId id="410" r:id="rId7"/>
    <p:sldId id="308" r:id="rId8"/>
    <p:sldId id="396" r:id="rId9"/>
    <p:sldId id="397" r:id="rId10"/>
    <p:sldId id="309" r:id="rId11"/>
    <p:sldId id="428" r:id="rId12"/>
    <p:sldId id="275" r:id="rId13"/>
    <p:sldId id="429" r:id="rId14"/>
    <p:sldId id="430" r:id="rId15"/>
    <p:sldId id="431" r:id="rId16"/>
    <p:sldId id="432" r:id="rId17"/>
    <p:sldId id="433" r:id="rId18"/>
    <p:sldId id="434" r:id="rId19"/>
    <p:sldId id="422" r:id="rId20"/>
    <p:sldId id="423" r:id="rId21"/>
    <p:sldId id="268" r:id="rId22"/>
    <p:sldId id="271" r:id="rId23"/>
    <p:sldId id="270" r:id="rId24"/>
    <p:sldId id="272" r:id="rId25"/>
    <p:sldId id="267" r:id="rId26"/>
    <p:sldId id="273" r:id="rId27"/>
    <p:sldId id="435" r:id="rId28"/>
    <p:sldId id="257" r:id="rId29"/>
    <p:sldId id="258" r:id="rId30"/>
    <p:sldId id="436" r:id="rId31"/>
    <p:sldId id="260" r:id="rId32"/>
    <p:sldId id="437" r:id="rId33"/>
    <p:sldId id="262" r:id="rId34"/>
    <p:sldId id="263" r:id="rId35"/>
    <p:sldId id="264" r:id="rId36"/>
    <p:sldId id="265" r:id="rId37"/>
    <p:sldId id="266" r:id="rId38"/>
    <p:sldId id="427" r:id="rId39"/>
    <p:sldId id="269" r:id="rId4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B4077F1D-CF25-9849-AE1A-9231EA85A6EE}">
          <p14:sldIdLst>
            <p14:sldId id="256"/>
            <p14:sldId id="331"/>
            <p14:sldId id="334"/>
            <p14:sldId id="259"/>
            <p14:sldId id="261"/>
            <p14:sldId id="410"/>
            <p14:sldId id="308"/>
            <p14:sldId id="396"/>
            <p14:sldId id="397"/>
            <p14:sldId id="309"/>
          </p14:sldIdLst>
        </p14:section>
        <p14:section name="Students" id="{2928BE7F-6E18-994B-9238-FD2E5A306EE9}">
          <p14:sldIdLst>
            <p14:sldId id="428"/>
            <p14:sldId id="275"/>
            <p14:sldId id="429"/>
            <p14:sldId id="430"/>
            <p14:sldId id="431"/>
            <p14:sldId id="432"/>
            <p14:sldId id="433"/>
            <p14:sldId id="434"/>
            <p14:sldId id="422"/>
            <p14:sldId id="423"/>
            <p14:sldId id="268"/>
            <p14:sldId id="271"/>
            <p14:sldId id="270"/>
            <p14:sldId id="272"/>
            <p14:sldId id="267"/>
            <p14:sldId id="273"/>
            <p14:sldId id="435"/>
            <p14:sldId id="257"/>
            <p14:sldId id="258"/>
            <p14:sldId id="436"/>
            <p14:sldId id="260"/>
            <p14:sldId id="437"/>
            <p14:sldId id="262"/>
            <p14:sldId id="263"/>
            <p14:sldId id="264"/>
            <p14:sldId id="265"/>
            <p14:sldId id="266"/>
            <p14:sldId id="427"/>
          </p14:sldIdLst>
        </p14:section>
        <p14:section name="common" id="{9B5216CB-EB00-374E-829F-303EE85B7FCE}">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261" autoAdjust="0"/>
    <p:restoredTop sz="81456" autoAdjust="0"/>
  </p:normalViewPr>
  <p:slideViewPr>
    <p:cSldViewPr snapToGrid="0" snapToObjects="1">
      <p:cViewPr varScale="1">
        <p:scale>
          <a:sx n="136" d="100"/>
          <a:sy n="136" d="100"/>
        </p:scale>
        <p:origin x="792" y="168"/>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4/5/22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4/5/22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pbs.org/newshour/science/genetic-genealogy-can-help-solve-cold-cases-it-can-also-accuse-the-wrong-person"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After this class we will be half done with the course… very sad I know.</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Somebody’s Watching Me (1984) – Rockwell (3:36)</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=7YvAYIJSSZY </a:t>
            </a:r>
          </a:p>
          <a:p>
            <a:pPr eaLnBrk="1" hangingPunct="1"/>
            <a:r>
              <a:rPr lang="en-US" dirty="0">
                <a:latin typeface="Arial" pitchFamily="-109" charset="0"/>
                <a:ea typeface="ＭＳ Ｐゴシック" pitchFamily="-109" charset="-128"/>
                <a:cs typeface="ＭＳ Ｐゴシック" pitchFamily="-109" charset="-128"/>
              </a:rPr>
              <a:t>Be the</a:t>
            </a:r>
            <a:r>
              <a:rPr lang="en-US" baseline="0" dirty="0">
                <a:latin typeface="Arial" pitchFamily="-109" charset="0"/>
                <a:ea typeface="ＭＳ Ｐゴシック" pitchFamily="-109" charset="-128"/>
                <a:cs typeface="ＭＳ Ｐゴシック" pitchFamily="-109" charset="-128"/>
              </a:rPr>
              <a:t> envy of all your classmates if you know the band and/or year: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pitchFamily="-109" charset="0"/>
                <a:ea typeface="ＭＳ Ｐゴシック" pitchFamily="-109" charset="-128"/>
                <a:cs typeface="ＭＳ Ｐゴシック" pitchFamily="-109" charset="-128"/>
              </a:rPr>
              <a:t>Rockwell (1984) Michael Jackson sings chorus and Jermaine Jackson on backing vocals.</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lot of ambiguity when it comes to the governments access to private data and what the government should be allowed to do with it. In the past the government has tried to outright demand data be given to them. We also know that the government has bought access to private data and then gives access to private organizations without informing the public. But should the government be able to do this? The governments first priority should be to serve and protect their citizens. There are benefits of the government having data on it’s citizens but the fact that the government has not disclosed what data they have access to is concerning. It would make us believe that there is nefarious actions being done. So in my opinion, unless the government is willing to disclose what data they have and what they intend to do with it, they should not be doing anything with our data. </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963537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has been an increase of government demands to see private information. Often times when the government demands data, the companies will voluntarily disclose information, but in one example, when the police tried to force a phone company to give them information on suspects, the phone company was allowed to deny that request. The police would need a warrant to get companies to disclose their data. Though, in other cases, the government is allowed to buy data from private companies and when the companies sell their data, they do not have to inform the users that they have sold their information. </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138230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federal law for how all our data is collected, this makes it so when companies collect data, they can utilize third party companies under different jurisdiction to collect data in the different ways they want. These companies can now sell the data collected to anyone who is willing to buy it, including the government. When the data is spread throughout different databases in different companies and organizations, it becomes significantly more likely for the data to be leaked somewhere. And not only will it be more likely that the data will be leaked, it will also become significantly harder to find the source of the leak. An example of this was when the United States military got information from a Muslim prayer app, so that now they can get the location of all of the 98 million users. </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772735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concerns when it comes to government data. If you have watched any dystopian movie or read any dystopian book, the concept of over surveillance by the government is always there. One issue that has to be taken into consideration is the data being used for political control. Every person in the government has a political agenda, it is unlikely that no one would use the data for their own benefit. Another issue is our own personal knowledge that the government knows everything about us. Through technology, it seems they would be able to find who we talk to, where we are, what are interests are, what are political affiliations are. Many people would find that extremely concerning. There is also the concern that everyone would be constantly under investigation. For example, if the government had access to everyone’s search history and they are looking for everyone who looks up flights to a location, every single person who innocently looked up flights to that place would be under investigation. Not only that, but the government would have looked through every single persons search history. With all this information, and such little monitoring of it, its very likely that people will abuse it. Lastly, buying all this data would be expensive. </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3501661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with the many cons of government surveillance there are also plenty of benefits. For one, safety. Safety is the main excuse for government surveillance given to the public. We have already made accommodations for the government trying to increase our safety by letting go of our privacy. Every time we go on an airplane, we let the government search us and our personal items so that we can ensure our safety. So why wouldn’t we continue these accommodations when it comes to our information privacy. There is also the idea of catered services. The more the government can see about our opinions and needs, the more likely the government will do something to help these wants and needs. Also, the government knowing things about each of us will not physically harm us. Instead of having physical searches or other interfering actions, the government can now investigate you without you even knowing. Lastly, if everyone knows the government is constantly watching, people will be deterred from entering criminal activity. </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3502191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2013 Edward Snowden released that the government had access to the servers of many prominent tech companies such as Apple, Facebook, Microsoft, Google, and Yahoo. Snowden worked for a consulting company called Booz Allen. Booz Allen is a consulting firm that works with multiple different branches of the government. Their employees are granted security clearance and they currently have employees working in the pentagon. So even the government has third party companies with access to citizens data even though there is a history of leaks. </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906024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First/foremost: is this a good thing: yes.</a:t>
            </a:r>
          </a:p>
          <a:p>
            <a:r>
              <a:rPr lang="en-US" dirty="0"/>
              <a:t>Wonderful for consumers in almost every way (especially if you value privacy at all)</a:t>
            </a:r>
          </a:p>
          <a:p>
            <a:endParaRPr lang="en-US" dirty="0"/>
          </a:p>
          <a:p>
            <a:r>
              <a:rPr lang="en-US" dirty="0"/>
              <a:t>Less unwanted advertising, less selling your data to advertisers, less automated profiling</a:t>
            </a:r>
          </a:p>
          <a:p>
            <a:r>
              <a:rPr lang="en-US" dirty="0"/>
              <a:t>All that stuff that’s bad about using apps: EU has to deal with less of it.</a:t>
            </a:r>
          </a:p>
          <a:p>
            <a:endParaRPr lang="en-US" dirty="0"/>
          </a:p>
          <a:p>
            <a:r>
              <a:rPr lang="en-US" dirty="0"/>
              <a:t>Data security is also regulated, audited, etc. If anything slips through, EU consumers affected are notified</a:t>
            </a:r>
          </a:p>
          <a:p>
            <a:r>
              <a:rPr lang="en-US" dirty="0"/>
              <a:t>And given an opportunity to seek reparations</a:t>
            </a:r>
          </a:p>
          <a:p>
            <a:endParaRPr lang="en-US" dirty="0"/>
          </a:p>
          <a:p>
            <a:r>
              <a:rPr lang="en-US" dirty="0"/>
              <a:t>Good for you in every way.</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3908649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GDPR is composed of 99 articles in 11 chapters</a:t>
            </a:r>
          </a:p>
          <a:p>
            <a:endParaRPr lang="en-US" dirty="0"/>
          </a:p>
          <a:p>
            <a:r>
              <a:rPr lang="en-US" dirty="0"/>
              <a:t>Chapters 1-4 is what we really care about</a:t>
            </a:r>
          </a:p>
          <a:p>
            <a:pPr marL="228600" indent="-228600">
              <a:buAutoNum type="arabicPeriod"/>
            </a:pPr>
            <a:r>
              <a:rPr lang="en-US" dirty="0"/>
              <a:t>1-4     Intro- covers definitions, and the scope of the legislation</a:t>
            </a:r>
          </a:p>
          <a:p>
            <a:pPr marL="228600" indent="-228600">
              <a:buAutoNum type="arabicPeriod"/>
            </a:pPr>
            <a:r>
              <a:rPr lang="en-US" dirty="0"/>
              <a:t>5-11   Covers processing principles like opt-in consent, not allowed to collect more data than necessary, and avoid identifying info as you collect</a:t>
            </a:r>
          </a:p>
          <a:p>
            <a:pPr marL="228600" indent="-228600">
              <a:buAutoNum type="arabicPeriod"/>
            </a:pPr>
            <a:r>
              <a:rPr lang="en-US" dirty="0"/>
              <a:t>12-23 Covers many consumer rights- return to this later</a:t>
            </a:r>
          </a:p>
          <a:p>
            <a:pPr marL="228600" indent="-228600">
              <a:buAutoNum type="arabicPeriod"/>
            </a:pPr>
            <a:r>
              <a:rPr lang="en-US" dirty="0"/>
              <a:t>24-43 Covers general business concerns-return to this as well</a:t>
            </a:r>
          </a:p>
          <a:p>
            <a:pPr marL="0" indent="0">
              <a:buNone/>
            </a:pPr>
            <a:endParaRPr lang="en-US" dirty="0"/>
          </a:p>
          <a:p>
            <a:pPr marL="0" indent="0">
              <a:buNone/>
            </a:pPr>
            <a:r>
              <a:rPr lang="en-US" dirty="0"/>
              <a:t>Mostly admin stuff in the rest, though still important</a:t>
            </a:r>
          </a:p>
          <a:p>
            <a:pPr marL="228600" indent="-228600">
              <a:buAutoNum type="arabicPeriod"/>
            </a:pPr>
            <a:r>
              <a:rPr lang="en-US" dirty="0"/>
              <a:t>Covers data transfers to other countries</a:t>
            </a:r>
          </a:p>
          <a:p>
            <a:pPr marL="228600" indent="-228600">
              <a:buAutoNum type="arabicPeriod"/>
            </a:pPr>
            <a:r>
              <a:rPr lang="en-US" dirty="0"/>
              <a:t>Supervision authorities</a:t>
            </a:r>
          </a:p>
          <a:p>
            <a:pPr marL="228600" indent="-228600">
              <a:buAutoNum type="arabicPeriod"/>
            </a:pPr>
            <a:r>
              <a:rPr lang="en-US" dirty="0"/>
              <a:t>Cooperation of supervisors</a:t>
            </a:r>
          </a:p>
          <a:p>
            <a:pPr marL="228600" indent="-228600">
              <a:buAutoNum type="arabicPeriod"/>
            </a:pPr>
            <a:r>
              <a:rPr lang="en-US" dirty="0"/>
              <a:t>Reparations- consumer right to sue/complain for infringement</a:t>
            </a:r>
          </a:p>
          <a:p>
            <a:pPr marL="228600" indent="-228600">
              <a:buAutoNum type="arabicPeriod"/>
            </a:pPr>
            <a:r>
              <a:rPr lang="en-US" dirty="0"/>
              <a:t>Specific situations – law enforcement, employment, churches, </a:t>
            </a:r>
            <a:r>
              <a:rPr lang="en-US" dirty="0" err="1"/>
              <a:t>etc</a:t>
            </a:r>
            <a:endParaRPr lang="en-US" dirty="0"/>
          </a:p>
          <a:p>
            <a:pPr marL="0" indent="0">
              <a:buNone/>
            </a:pPr>
            <a:r>
              <a:rPr lang="en-US" dirty="0"/>
              <a:t>10-11. administrative – old laws gone, </a:t>
            </a:r>
            <a:r>
              <a:rPr lang="en-US" dirty="0" err="1"/>
              <a:t>etc</a:t>
            </a:r>
            <a:endParaRPr lang="en-US" dirty="0"/>
          </a:p>
          <a:p>
            <a:pPr marL="0" indent="0">
              <a:buNone/>
            </a:pPr>
            <a:r>
              <a:rPr lang="en-US" dirty="0"/>
              <a:t>[2]</a:t>
            </a:r>
          </a:p>
          <a:p>
            <a:pPr marL="0" indent="0">
              <a:buNone/>
            </a:pPr>
            <a:endParaRPr lang="en-US" dirty="0"/>
          </a:p>
          <a:p>
            <a:pPr marL="0" indent="0">
              <a:buNone/>
            </a:pPr>
            <a:r>
              <a:rPr lang="en-US" dirty="0"/>
              <a:t>Generally, the main points are consumer knowledge of data collection/processing and protection from hacks/leaks/identifying info</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3002606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3 gives wide rights to the data subject/consumer including</a:t>
            </a:r>
          </a:p>
          <a:p>
            <a:pPr marL="171450" indent="-171450">
              <a:buFont typeface="Arial" panose="020B0604020202020204" pitchFamily="34" charset="0"/>
              <a:buChar char="•"/>
            </a:pPr>
            <a:r>
              <a:rPr lang="en-US" dirty="0"/>
              <a:t>“Plain language” representation of consumer requests in under one month</a:t>
            </a:r>
          </a:p>
          <a:p>
            <a:pPr marL="171450" indent="-171450">
              <a:buFont typeface="Arial" panose="020B0604020202020204" pitchFamily="34" charset="0"/>
              <a:buChar char="•"/>
            </a:pPr>
            <a:r>
              <a:rPr lang="en-US" dirty="0"/>
              <a:t>Notification of collection/</a:t>
            </a:r>
            <a:r>
              <a:rPr lang="en-US" dirty="0" err="1"/>
              <a:t>noncollection</a:t>
            </a:r>
            <a:r>
              <a:rPr lang="en-US" dirty="0"/>
              <a:t> and access to such information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Also provides the consumer several other rights to request of companies</a:t>
            </a:r>
          </a:p>
          <a:p>
            <a:pPr marL="171450" indent="-171450">
              <a:buFont typeface="Arial" panose="020B0604020202020204" pitchFamily="34" charset="0"/>
              <a:buChar char="•"/>
            </a:pPr>
            <a:r>
              <a:rPr lang="en-US" dirty="0"/>
              <a:t>Correction of info</a:t>
            </a:r>
          </a:p>
          <a:p>
            <a:pPr marL="171450" indent="-171450">
              <a:buFont typeface="Arial" panose="020B0604020202020204" pitchFamily="34" charset="0"/>
              <a:buChar char="•"/>
            </a:pPr>
            <a:r>
              <a:rPr lang="en-US" dirty="0"/>
              <a:t>Request deletion of info in some cases</a:t>
            </a:r>
          </a:p>
          <a:p>
            <a:pPr marL="171450" indent="-171450">
              <a:buFont typeface="Arial" panose="020B0604020202020204" pitchFamily="34" charset="0"/>
              <a:buChar char="•"/>
            </a:pPr>
            <a:r>
              <a:rPr lang="en-US" dirty="0"/>
              <a:t>Refuse to have data processed in some cases</a:t>
            </a:r>
          </a:p>
          <a:p>
            <a:pPr marL="171450" indent="-171450">
              <a:buFont typeface="Arial" panose="020B0604020202020204" pitchFamily="34" charset="0"/>
              <a:buChar char="•"/>
            </a:pPr>
            <a:r>
              <a:rPr lang="en-US" dirty="0"/>
              <a:t>Business must provide notification of correction/deletion</a:t>
            </a:r>
          </a:p>
          <a:p>
            <a:pPr marL="171450" indent="-171450">
              <a:buFont typeface="Arial" panose="020B0604020202020204" pitchFamily="34" charset="0"/>
              <a:buChar char="•"/>
            </a:pPr>
            <a:r>
              <a:rPr lang="en-US" dirty="0"/>
              <a:t>Transfer – request info and take it to another processor</a:t>
            </a:r>
          </a:p>
          <a:p>
            <a:pPr marL="171450" indent="-171450">
              <a:buFont typeface="Arial" panose="020B0604020202020204" pitchFamily="34" charset="0"/>
              <a:buChar char="•"/>
            </a:pPr>
            <a:r>
              <a:rPr lang="en-US" dirty="0"/>
              <a:t>Object to data processing</a:t>
            </a:r>
          </a:p>
          <a:p>
            <a:pPr marL="171450" indent="-171450">
              <a:buFont typeface="Arial" panose="020B0604020202020204" pitchFamily="34" charset="0"/>
              <a:buChar char="•"/>
            </a:pPr>
            <a:r>
              <a:rPr lang="en-US" dirty="0"/>
              <a:t>Not subjected to automated individual decision making like profiling</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0700B2-88B9-1642-B8EB-F86842378D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5693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540089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Burden of implementation falls completely on businesses</a:t>
            </a:r>
          </a:p>
          <a:p>
            <a:endParaRPr lang="en-US" dirty="0"/>
          </a:p>
          <a:p>
            <a:r>
              <a:rPr lang="en-US" dirty="0"/>
              <a:t>Main concerns:</a:t>
            </a:r>
          </a:p>
          <a:p>
            <a:pPr marL="171450" indent="-171450">
              <a:buFont typeface="Arial" panose="020B0604020202020204" pitchFamily="34" charset="0"/>
              <a:buChar char="•"/>
            </a:pPr>
            <a:r>
              <a:rPr lang="en-US" dirty="0"/>
              <a:t>Companies must employ a compliance officer should they process data as specified</a:t>
            </a:r>
          </a:p>
          <a:p>
            <a:pPr marL="171450" indent="-171450">
              <a:buFont typeface="Arial" panose="020B0604020202020204" pitchFamily="34" charset="0"/>
              <a:buChar char="•"/>
            </a:pPr>
            <a:r>
              <a:rPr lang="en-US" dirty="0"/>
              <a:t>Frequent audits for compliance</a:t>
            </a:r>
          </a:p>
          <a:p>
            <a:pPr marL="171450" indent="-171450">
              <a:buFont typeface="Arial" panose="020B0604020202020204" pitchFamily="34" charset="0"/>
              <a:buChar char="•"/>
            </a:pPr>
            <a:r>
              <a:rPr lang="en-US" dirty="0"/>
              <a:t>Must provide an appropriate level of data security</a:t>
            </a:r>
          </a:p>
          <a:p>
            <a:pPr marL="171450" indent="-171450">
              <a:buFont typeface="Arial" panose="020B0604020202020204" pitchFamily="34" charset="0"/>
              <a:buChar char="•"/>
            </a:pPr>
            <a:r>
              <a:rPr lang="en-US" dirty="0"/>
              <a:t>Of course, many notifications and additional protocols to follow</a:t>
            </a:r>
          </a:p>
          <a:p>
            <a:pPr marL="171450" indent="-171450">
              <a:buFont typeface="Arial" panose="020B0604020202020204" pitchFamily="34" charset="0"/>
              <a:buChar char="•"/>
            </a:pPr>
            <a:r>
              <a:rPr lang="en-US" dirty="0"/>
              <a:t>Anonymization of data is the big one (technically stripping personal stuff out, pseudonymization/encryption)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Results of failure</a:t>
            </a:r>
          </a:p>
          <a:p>
            <a:pPr marL="171450" indent="-171450">
              <a:buFont typeface="Arial" panose="020B0604020202020204" pitchFamily="34" charset="0"/>
              <a:buChar char="•"/>
            </a:pPr>
            <a:r>
              <a:rPr lang="en-US" dirty="0"/>
              <a:t>Requirement to notify public of data breach in a timely manner – no more random spam emails out of nowhere</a:t>
            </a:r>
          </a:p>
          <a:p>
            <a:pPr marL="171450" indent="-171450">
              <a:buFont typeface="Arial" panose="020B0604020202020204" pitchFamily="34" charset="0"/>
              <a:buChar char="•"/>
            </a:pPr>
            <a:r>
              <a:rPr lang="en-US" dirty="0"/>
              <a:t>Fines – up to 4% of turnover globally or 20m euro, whichever is larger for severe violations, half that for lesser</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Loss of profit from freemium – immeasurable</a:t>
            </a:r>
          </a:p>
          <a:p>
            <a:pPr marL="0" indent="0">
              <a:buFont typeface="Arial" panose="020B0604020202020204" pitchFamily="34" charset="0"/>
              <a:buNone/>
            </a:pPr>
            <a:r>
              <a:rPr lang="en-US" dirty="0"/>
              <a:t>Many places deleted extraneous info, in some cases that they didn’t know they had [7]</a:t>
            </a:r>
          </a:p>
          <a:p>
            <a:pPr marL="0" indent="0">
              <a:buFont typeface="Arial" panose="020B0604020202020204" pitchFamily="34" charset="0"/>
              <a:buNone/>
            </a:pPr>
            <a:r>
              <a:rPr lang="en-US" dirty="0"/>
              <a:t>Solution- don’t collect data</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0700B2-88B9-1642-B8EB-F86842378D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8866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GDPR has lead to several derivative bills in the US</a:t>
            </a:r>
          </a:p>
          <a:p>
            <a:pPr marL="171450" indent="-171450">
              <a:buFont typeface="Arial" panose="020B0604020202020204" pitchFamily="34" charset="0"/>
              <a:buChar char="•"/>
            </a:pPr>
            <a:r>
              <a:rPr lang="en-US" dirty="0"/>
              <a:t>California Consumer Privacy Act</a:t>
            </a:r>
          </a:p>
          <a:p>
            <a:pPr marL="171450" indent="-171450">
              <a:buFont typeface="Arial" panose="020B0604020202020204" pitchFamily="34" charset="0"/>
              <a:buChar char="•"/>
            </a:pPr>
            <a:r>
              <a:rPr lang="en-US" dirty="0"/>
              <a:t>Virginia Consumer data protection act</a:t>
            </a:r>
          </a:p>
          <a:p>
            <a:pPr marL="171450" indent="-171450">
              <a:buFont typeface="Arial" panose="020B0604020202020204" pitchFamily="34" charset="0"/>
              <a:buChar char="•"/>
            </a:pPr>
            <a:r>
              <a:rPr lang="en-US" dirty="0"/>
              <a:t>Colorado privacy act</a:t>
            </a:r>
          </a:p>
          <a:p>
            <a:pPr marL="0" indent="0">
              <a:buFont typeface="Arial" panose="020B0604020202020204" pitchFamily="34" charset="0"/>
              <a:buNone/>
            </a:pPr>
            <a:r>
              <a:rPr lang="en-US" dirty="0"/>
              <a:t>These are not as comprehensive or widely followed as GDPR, though adoption is rising and many more states are following suit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Global partial adoption is also a result: </a:t>
            </a:r>
          </a:p>
          <a:p>
            <a:pPr marL="171450" indent="-171450">
              <a:buFont typeface="Arial" panose="020B0604020202020204" pitchFamily="34" charset="0"/>
              <a:buChar char="•"/>
            </a:pPr>
            <a:r>
              <a:rPr lang="en-US" dirty="0"/>
              <a:t>Cookie notifications are a result of GDPR</a:t>
            </a:r>
          </a:p>
          <a:p>
            <a:pPr marL="171450" indent="-171450">
              <a:buFont typeface="Arial" panose="020B0604020202020204" pitchFamily="34" charset="0"/>
              <a:buChar char="•"/>
            </a:pPr>
            <a:r>
              <a:rPr lang="en-US" dirty="0"/>
              <a:t>Privacy change notifications, also a result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There have been some enforcement problems given that digital data is hard to track. However, fines totaling over $1b have been imposed despite this</a:t>
            </a:r>
          </a:p>
          <a:p>
            <a:pPr marL="0" indent="0">
              <a:buFont typeface="Arial" panose="020B0604020202020204" pitchFamily="34" charset="0"/>
              <a:buNone/>
            </a:pPr>
            <a:r>
              <a:rPr lang="en-US" dirty="0"/>
              <a:t>Amazon – 877m</a:t>
            </a:r>
          </a:p>
          <a:p>
            <a:pPr marL="0" indent="0">
              <a:buFont typeface="Arial" panose="020B0604020202020204" pitchFamily="34" charset="0"/>
              <a:buNone/>
            </a:pPr>
            <a:r>
              <a:rPr lang="en-US" dirty="0"/>
              <a:t>WhatsApp – 255m</a:t>
            </a:r>
          </a:p>
          <a:p>
            <a:pPr marL="0" indent="0">
              <a:buFont typeface="Arial" panose="020B0604020202020204" pitchFamily="34" charset="0"/>
              <a:buNone/>
            </a:pPr>
            <a:r>
              <a:rPr lang="en-US" dirty="0"/>
              <a:t>Google – several violations totaling over 200m</a:t>
            </a:r>
          </a:p>
          <a:p>
            <a:pPr marL="0" indent="0">
              <a:buFont typeface="Arial" panose="020B0604020202020204" pitchFamily="34" charset="0"/>
              <a:buNone/>
            </a:pPr>
            <a:r>
              <a:rPr lang="en-US" dirty="0" err="1"/>
              <a:t>Etc</a:t>
            </a:r>
            <a:r>
              <a:rPr lang="en-US" dirty="0"/>
              <a:t> [3]</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Privacy statement change emails are annoying</a:t>
            </a:r>
          </a:p>
          <a:p>
            <a:pPr marL="0" indent="0">
              <a:buFont typeface="Arial" panose="020B0604020202020204" pitchFamily="34" charset="0"/>
              <a:buNone/>
            </a:pPr>
            <a:r>
              <a:rPr lang="en-US" dirty="0"/>
              <a:t>Several large costs associated with compliance like compliance officers make compliance a problem for startups</a:t>
            </a:r>
          </a:p>
          <a:p>
            <a:pPr marL="0" indent="0">
              <a:buFont typeface="Arial" panose="020B0604020202020204" pitchFamily="34" charset="0"/>
              <a:buNone/>
            </a:pPr>
            <a:r>
              <a:rPr lang="en-US" dirty="0"/>
              <a:t>100000 for compliance officer</a:t>
            </a:r>
          </a:p>
          <a:p>
            <a:pPr marL="0" indent="0">
              <a:buFont typeface="Arial" panose="020B0604020202020204" pitchFamily="34" charset="0"/>
              <a:buNone/>
            </a:pPr>
            <a:r>
              <a:rPr lang="en-US" dirty="0"/>
              <a:t>Pay for regular audits (several thousand to tens of thousands at a time)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Should this come to the US in a national level: absolutely. Data privacy/protection is a huge problem, and the GDPR did an excellent job</a:t>
            </a:r>
          </a:p>
          <a:p>
            <a:pPr marL="0" indent="0">
              <a:buFont typeface="Arial" panose="020B0604020202020204" pitchFamily="34" charset="0"/>
              <a:buNone/>
            </a:pPr>
            <a:r>
              <a:rPr lang="en-US" dirty="0"/>
              <a:t>Managing most of the concerns associated.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0700B2-88B9-1642-B8EB-F86842378D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3161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https://dataprivacymanager.net/5-biggest-gdpr-fines-so-far-2020/</a:t>
            </a:r>
          </a:p>
          <a:p>
            <a:r>
              <a:rPr lang="en-US" dirty="0"/>
              <a:t>https://pro.bloomberglaw.com/brief/data-privacy-laws-in-the-u-s/</a:t>
            </a:r>
          </a:p>
          <a:p>
            <a:r>
              <a:rPr lang="en-US" dirty="0"/>
              <a:t>https://www.eckerson.com/articles/gdpr-reference-guide-all-99-articles-in-25-minutes</a:t>
            </a:r>
          </a:p>
          <a:p>
            <a:r>
              <a:rPr lang="en-US" dirty="0"/>
              <a:t>https://gdpr-info.eu/</a:t>
            </a:r>
          </a:p>
          <a:p>
            <a:r>
              <a:rPr lang="en-US" dirty="0"/>
              <a:t>https://dataprivacymanager.net/ccpa-vs-gdpr/</a:t>
            </a:r>
          </a:p>
        </p:txBody>
      </p:sp>
      <p:sp>
        <p:nvSpPr>
          <p:cNvPr id="4" name="Slide Number Placeholder 3"/>
          <p:cNvSpPr>
            <a:spLocks noGrp="1"/>
          </p:cNvSpPr>
          <p:nvPr>
            <p:ph type="sldNum" sz="quarter" idx="5"/>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876410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0700B2-88B9-1642-B8EB-F86842378D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2803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Name</a:t>
            </a:r>
            <a:endParaRPr/>
          </a:p>
          <a:p>
            <a:pPr marL="0" lvl="0" indent="0" algn="l" rtl="0">
              <a:spcBef>
                <a:spcPts val="0"/>
              </a:spcBef>
              <a:spcAft>
                <a:spcPts val="0"/>
              </a:spcAft>
              <a:buNone/>
            </a:pPr>
            <a:r>
              <a:rPr lang="en-US"/>
              <a:t>Presentation : Law Enforcement and Genetic Privacy</a:t>
            </a:r>
            <a:endParaRPr/>
          </a:p>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4159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1ac12536c2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1ac12536c2_0_30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What is genetic genealogy?</a:t>
            </a:r>
            <a:endParaRPr sz="1100" b="1">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Finds biological relationships between or among individuals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Uses DNA test results to determine relationships.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Can determine the levels and types of biological relationships between or among individuals.</a:t>
            </a:r>
            <a:endParaRPr sz="1100">
              <a:latin typeface="Arial"/>
              <a:ea typeface="Arial"/>
              <a:cs typeface="Arial"/>
              <a:sym typeface="Arial"/>
            </a:endParaRPr>
          </a:p>
          <a:p>
            <a:pPr marL="0" lvl="0" indent="0" algn="l" rtl="0">
              <a:spcBef>
                <a:spcPts val="0"/>
              </a:spcBef>
              <a:spcAft>
                <a:spcPts val="0"/>
              </a:spcAft>
              <a:buNone/>
            </a:pPr>
            <a:endParaRPr/>
          </a:p>
        </p:txBody>
      </p:sp>
      <p:sp>
        <p:nvSpPr>
          <p:cNvPr id="98" name="Google Shape;98;g11ac12536c2_0_30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extLst>
      <p:ext uri="{BB962C8B-B14F-4D97-AF65-F5344CB8AC3E}">
        <p14:creationId xmlns:p14="http://schemas.microsoft.com/office/powerpoint/2010/main" val="1508105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1ac12536c2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1ac12536c2_0_3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Rise of Genetic genealogy companies</a:t>
            </a:r>
            <a:endParaRPr sz="1100" b="1">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Has been growing in popularity in recent years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Testing services offered by several companies such as 23AndMe, Ancestry.com, FamilyTreeDNA, GEDMatch</a:t>
            </a:r>
            <a:endParaRPr sz="1100">
              <a:latin typeface="Arial"/>
              <a:ea typeface="Arial"/>
              <a:cs typeface="Arial"/>
              <a:sym typeface="Arial"/>
            </a:endParaRPr>
          </a:p>
          <a:p>
            <a:pPr marL="0" lvl="0" indent="0" algn="l" rtl="0">
              <a:spcBef>
                <a:spcPts val="0"/>
              </a:spcBef>
              <a:spcAft>
                <a:spcPts val="0"/>
              </a:spcAft>
              <a:buNone/>
            </a:pPr>
            <a:endParaRPr/>
          </a:p>
        </p:txBody>
      </p:sp>
      <p:sp>
        <p:nvSpPr>
          <p:cNvPr id="108" name="Google Shape;108;g11ac12536c2_0_3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1064036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Effectiveness of Genealogy in law enforcement</a:t>
            </a:r>
            <a:endParaRPr sz="1100" b="1">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In the past few years, genealogy databases have been used to solve cases</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a:latin typeface="Arial"/>
                <a:ea typeface="Arial"/>
                <a:cs typeface="Arial"/>
                <a:sym typeface="Arial"/>
              </a:rPr>
              <a:t>Law enforcement uses family links to narrow down the potential list of suspects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A number of cold cases have been solved, some being several decades old</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A double homicide case from 1956, 66 years, was solved with genealogy databases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Notably the "Golden State Killer" was caught in 2018 using GEDMatch, which is a consumer genealogy service</a:t>
            </a:r>
            <a:endParaRPr sz="1100">
              <a:latin typeface="Arial"/>
              <a:ea typeface="Arial"/>
              <a:cs typeface="Arial"/>
              <a:sym typeface="Arial"/>
            </a:endParaRPr>
          </a:p>
          <a:p>
            <a:pPr marL="0" lvl="0" indent="0" algn="l" rtl="0">
              <a:spcBef>
                <a:spcPts val="0"/>
              </a:spcBef>
              <a:spcAft>
                <a:spcPts val="0"/>
              </a:spcAft>
              <a:buNone/>
            </a:pPr>
            <a:endParaRPr/>
          </a:p>
        </p:txBody>
      </p:sp>
      <p:sp>
        <p:nvSpPr>
          <p:cNvPr id="118" name="Google Shape;11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2254865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1ac12536c2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11ac12536c2_0_3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Should law enforcement be able to access genetic genealogy databases to identify criminals?</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Not without more government regulation!!</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u="sng">
                <a:latin typeface="Arial"/>
                <a:ea typeface="Arial"/>
                <a:cs typeface="Arial"/>
                <a:sym typeface="Arial"/>
              </a:rPr>
              <a:t>Downsides</a:t>
            </a:r>
            <a:endParaRPr sz="1100" u="sng">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Privacy concerns over user data being used without proper consent</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Lack of legislation in the USA</a:t>
            </a:r>
            <a:endParaRPr sz="1100">
              <a:latin typeface="Arial"/>
              <a:ea typeface="Arial"/>
              <a:cs typeface="Arial"/>
              <a:sym typeface="Arial"/>
            </a:endParaRPr>
          </a:p>
          <a:p>
            <a:pPr marL="914400" lvl="1" indent="-298450" algn="l" rtl="0">
              <a:lnSpc>
                <a:spcPct val="115000"/>
              </a:lnSpc>
              <a:spcBef>
                <a:spcPts val="0"/>
              </a:spcBef>
              <a:spcAft>
                <a:spcPts val="0"/>
              </a:spcAft>
              <a:buSzPts val="1100"/>
              <a:buFont typeface="Arial"/>
              <a:buChar char="○"/>
            </a:pPr>
            <a:r>
              <a:rPr lang="en-US" sz="1100">
                <a:latin typeface="Arial"/>
                <a:ea typeface="Arial"/>
                <a:cs typeface="Arial"/>
                <a:sym typeface="Arial"/>
              </a:rPr>
              <a:t>Especially in some states where there is next to no legislation</a:t>
            </a:r>
            <a:endParaRPr sz="1100">
              <a:latin typeface="Arial"/>
              <a:ea typeface="Arial"/>
              <a:cs typeface="Arial"/>
              <a:sym typeface="Arial"/>
            </a:endParaRPr>
          </a:p>
          <a:p>
            <a:pPr marL="457200" lvl="0" indent="-298450" algn="l" rtl="0">
              <a:lnSpc>
                <a:spcPct val="115000"/>
              </a:lnSpc>
              <a:spcBef>
                <a:spcPts val="0"/>
              </a:spcBef>
              <a:spcAft>
                <a:spcPts val="0"/>
              </a:spcAft>
              <a:buSzPts val="1100"/>
              <a:buChar char="●"/>
            </a:pPr>
            <a:r>
              <a:rPr lang="en-US" sz="1100">
                <a:latin typeface="Arial"/>
                <a:ea typeface="Arial"/>
                <a:cs typeface="Arial"/>
                <a:sym typeface="Arial"/>
              </a:rPr>
              <a:t>We don’t have enough info on what companies do with data</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u="sng">
                <a:latin typeface="Arial"/>
                <a:ea typeface="Arial"/>
                <a:cs typeface="Arial"/>
                <a:sym typeface="Arial"/>
              </a:rPr>
              <a:t>Upsides</a:t>
            </a:r>
            <a:endParaRPr sz="1100" u="sng">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Very old cold cases are being solved</a:t>
            </a:r>
            <a:endParaRPr sz="1100">
              <a:latin typeface="Arial"/>
              <a:ea typeface="Arial"/>
              <a:cs typeface="Arial"/>
              <a:sym typeface="Arial"/>
            </a:endParaRPr>
          </a:p>
          <a:p>
            <a:pPr marL="914400" lvl="1" indent="-298450" algn="l" rtl="0">
              <a:lnSpc>
                <a:spcPct val="115000"/>
              </a:lnSpc>
              <a:spcBef>
                <a:spcPts val="0"/>
              </a:spcBef>
              <a:spcAft>
                <a:spcPts val="0"/>
              </a:spcAft>
              <a:buSzPts val="1100"/>
              <a:buFont typeface="Arial"/>
              <a:buChar char="○"/>
            </a:pPr>
            <a:r>
              <a:rPr lang="en-US" sz="1100">
                <a:latin typeface="Arial"/>
                <a:ea typeface="Arial"/>
                <a:cs typeface="Arial"/>
                <a:sym typeface="Arial"/>
              </a:rPr>
              <a:t>Note the 66 year old case and Golden State Killer</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Can help give families closure on otherwise impossible cases</a:t>
            </a:r>
            <a:endParaRPr/>
          </a:p>
        </p:txBody>
      </p:sp>
      <p:sp>
        <p:nvSpPr>
          <p:cNvPr id="129" name="Google Shape;129;g11ac12536c2_0_3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1749746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ac12536c2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11ac12536c2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Company Policy</a:t>
            </a:r>
            <a:endParaRPr sz="1100" b="1">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Most major genealogy companies require a warrant or subpoena access information</a:t>
            </a:r>
            <a:endParaRPr sz="1100">
              <a:latin typeface="Arial"/>
              <a:ea typeface="Arial"/>
              <a:cs typeface="Arial"/>
              <a:sym typeface="Arial"/>
            </a:endParaRPr>
          </a:p>
          <a:p>
            <a:pPr marL="914400" lvl="1" indent="-298450" algn="l" rtl="0">
              <a:lnSpc>
                <a:spcPct val="115000"/>
              </a:lnSpc>
              <a:spcBef>
                <a:spcPts val="0"/>
              </a:spcBef>
              <a:spcAft>
                <a:spcPts val="0"/>
              </a:spcAft>
              <a:buSzPts val="1100"/>
              <a:buFont typeface="Arial"/>
              <a:buChar char="○"/>
            </a:pPr>
            <a:r>
              <a:rPr lang="en-US" sz="1100">
                <a:latin typeface="Arial"/>
                <a:ea typeface="Arial"/>
                <a:cs typeface="Arial"/>
                <a:sym typeface="Arial"/>
              </a:rPr>
              <a:t>23andMe Ancestry FamilyTreeDNA GEDMatch</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Some will fight the release of data in court (23andMe and Ancestry)</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FamilyTreeDNA and GEDMatch have been more compliant with law enforcement</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GEDmatch has been used to solve many cases</a:t>
            </a:r>
            <a:endParaRPr/>
          </a:p>
        </p:txBody>
      </p:sp>
      <p:sp>
        <p:nvSpPr>
          <p:cNvPr id="141" name="Google Shape;141;g11ac12536c2_0_2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2171534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Define terms</a:t>
            </a:r>
          </a:p>
          <a:p>
            <a:pPr marL="171450" indent="-171450">
              <a:buFont typeface="Arial" panose="020B0604020202020204" pitchFamily="34" charset="0"/>
              <a:buChar char="•"/>
            </a:pPr>
            <a:r>
              <a:rPr lang="en-US" dirty="0"/>
              <a:t>Quantify</a:t>
            </a:r>
          </a:p>
          <a:p>
            <a:pPr marL="628650" lvl="1" indent="-171450">
              <a:buFont typeface="Arial" panose="020B0604020202020204" pitchFamily="34" charset="0"/>
              <a:buChar char="•"/>
            </a:pPr>
            <a:r>
              <a:rPr lang="en-US" dirty="0"/>
              <a:t>Not terms like: less, more, a lot, huge, great, big, tiny, drastic, etc.</a:t>
            </a:r>
          </a:p>
          <a:p>
            <a:pPr marL="171450" indent="-171450">
              <a:buFont typeface="Arial" panose="020B0604020202020204" pitchFamily="34" charset="0"/>
              <a:buChar char="•"/>
            </a:pPr>
            <a:r>
              <a:rPr lang="en-US" dirty="0"/>
              <a:t>Avoid absolutes</a:t>
            </a:r>
          </a:p>
          <a:p>
            <a:pPr marL="628650" lvl="1" indent="-171450">
              <a:buFont typeface="Arial" panose="020B0604020202020204" pitchFamily="34" charset="0"/>
              <a:buChar char="•"/>
            </a:pPr>
            <a:r>
              <a:rPr lang="en-US" dirty="0"/>
              <a:t>Terms like: all, none, always, never</a:t>
            </a:r>
          </a:p>
          <a:p>
            <a:pPr marL="628650" lvl="1" indent="-171450">
              <a:buFont typeface="Arial" panose="020B0604020202020204" pitchFamily="34" charset="0"/>
              <a:buChar char="•"/>
            </a:pPr>
            <a:r>
              <a:rPr lang="en-US" dirty="0"/>
              <a:t>Difficult to prove, easy to show false</a:t>
            </a:r>
          </a:p>
          <a:p>
            <a:pPr marL="171450" indent="-171450">
              <a:buFont typeface="Arial" panose="020B0604020202020204" pitchFamily="34" charset="0"/>
              <a:buChar char="•"/>
            </a:pPr>
            <a:r>
              <a:rPr lang="en-US" dirty="0"/>
              <a:t>Read paper aloud to proof</a:t>
            </a:r>
          </a:p>
          <a:p>
            <a:pPr marL="171450" indent="-171450">
              <a:buFont typeface="Arial" panose="020B0604020202020204" pitchFamily="34" charset="0"/>
              <a:buChar char="•"/>
            </a:pPr>
            <a:r>
              <a:rPr lang="en-US" dirty="0"/>
              <a:t>Read directions, many time lines missing</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eaLnBrk="1" hangingPunct="1">
              <a:buFont typeface="Arial"/>
              <a:buChar char="•"/>
            </a:pPr>
            <a:r>
              <a:rPr lang="en-US" dirty="0"/>
              <a:t>State a strong, clear conclusion</a:t>
            </a:r>
          </a:p>
          <a:p>
            <a:pPr marL="628628" lvl="1" indent="-171450" eaLnBrk="1" hangingPunct="1">
              <a:buFont typeface="Arial"/>
              <a:buChar char="•"/>
            </a:pPr>
            <a:r>
              <a:rPr lang="en-US" dirty="0"/>
              <a:t>First statement preferred</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Provide Counter Point and Rebuttal</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Counter Point and Rebuttal should directly relate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Hyperbole is the best thing ever!</a:t>
            </a:r>
          </a:p>
          <a:p>
            <a:pPr marL="628628" marR="0" lvl="1" indent="-171450" algn="l" defTabSz="457178" rtl="0" eaLnBrk="1" fontAlgn="auto" latinLnBrk="0" hangingPunct="1">
              <a:lnSpc>
                <a:spcPct val="100000"/>
              </a:lnSpc>
              <a:spcBef>
                <a:spcPts val="0"/>
              </a:spcBef>
              <a:spcAft>
                <a:spcPts val="0"/>
              </a:spcAft>
              <a:buClrTx/>
              <a:buSzTx/>
              <a:buFont typeface="Arial"/>
              <a:buChar char="•"/>
              <a:tabLst/>
              <a:defRPr/>
            </a:pPr>
            <a:r>
              <a:rPr lang="en-US" dirty="0"/>
              <a:t>but not in these papers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Be wary of counter point strawman fallacy</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Text book is not a primary source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Use template, saves time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Cite as suggested [1]</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Beware of fallacies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3307693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1ac12536c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11ac12536c2_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GEDMatch</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GEDMatch, compared to other genealogy companies, was much more permissive with law enforcement access.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GEDMatch unlike other sites allows for DNA processed elsewhere to be uploaded, no samples have to be uploaded.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Very popular with law enforcement as they can submit raw DNA data they have to find potential family members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USED in several cases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In 2018, the Golden State Killer was caught by law enforcement with the help of GEDMatch</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““You don’t want to get caught, don’t be a criminal,” said Curtis Rogers, a co-founder of GEDMatch” </a:t>
            </a:r>
            <a:r>
              <a:rPr lang="en-US" sz="11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https://www.pbs.org/newshour/science/genetic-genealogy-can-help-solve-cold-cases-it-can-also-accuse-the-wrong-person</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After the identification and arrest of several criminals using the GEDMatch database, GEDMatch received a lot of backlash.</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GEDMatch only recently changed its policy to make law enforcement access more restrictive, now requiring users to ‘opt-in’ to law enforcement use.</a:t>
            </a:r>
            <a:endParaRPr sz="1100">
              <a:latin typeface="Arial"/>
              <a:ea typeface="Arial"/>
              <a:cs typeface="Arial"/>
              <a:sym typeface="Arial"/>
            </a:endParaRPr>
          </a:p>
          <a:p>
            <a:pPr marL="0" lvl="0" indent="0" algn="l" rtl="0">
              <a:lnSpc>
                <a:spcPct val="115000"/>
              </a:lnSpc>
              <a:spcBef>
                <a:spcPts val="0"/>
              </a:spcBef>
              <a:spcAft>
                <a:spcPts val="0"/>
              </a:spcAft>
              <a:buNone/>
            </a:pPr>
            <a:r>
              <a:rPr lang="en-US" sz="1100" u="sng">
                <a:latin typeface="Arial"/>
                <a:ea typeface="Arial"/>
                <a:cs typeface="Arial"/>
                <a:sym typeface="Arial"/>
              </a:rPr>
              <a:t>Law enforcement without checks and regulations is a legal concern!</a:t>
            </a:r>
            <a:endParaRPr sz="1100" u="sng">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p:txBody>
      </p:sp>
      <p:sp>
        <p:nvSpPr>
          <p:cNvPr id="152" name="Google Shape;152;g11ac12536c2_0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3237654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1ac12536c2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11ac12536c2_0_3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It doesn’t take much data</a:t>
            </a:r>
            <a:endParaRPr sz="1100" b="1">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Most companies will not allow for data release but GEDMatch has a history of doing so</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GEDMatch is small,but its database alone is enough to be effective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Study done on the effectiveness of genealogy databases in IDing people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“a genetic database needs to cover only 2% of the target population to provide a third-cousin match to nearly any person”</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Narrows down the potential suspects by a large margin</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Even small firms can be a privacy concern</a:t>
            </a:r>
            <a:endParaRPr sz="1100">
              <a:latin typeface="Arial"/>
              <a:ea typeface="Arial"/>
              <a:cs typeface="Arial"/>
              <a:sym typeface="Arial"/>
            </a:endParaRPr>
          </a:p>
          <a:p>
            <a:pPr marL="0" lvl="0" indent="0" algn="l" rtl="0">
              <a:spcBef>
                <a:spcPts val="0"/>
              </a:spcBef>
              <a:spcAft>
                <a:spcPts val="0"/>
              </a:spcAft>
              <a:buNone/>
            </a:pPr>
            <a:endParaRPr/>
          </a:p>
        </p:txBody>
      </p:sp>
      <p:sp>
        <p:nvSpPr>
          <p:cNvPr id="163" name="Google Shape;163;g11ac12536c2_0_3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extLst>
      <p:ext uri="{BB962C8B-B14F-4D97-AF65-F5344CB8AC3E}">
        <p14:creationId xmlns:p14="http://schemas.microsoft.com/office/powerpoint/2010/main" val="24778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1ac12536c2_0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11ac12536c2_0_3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Current Legislation</a:t>
            </a:r>
            <a:endParaRPr sz="1100" b="1">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Little legislation that bars companies not to release data</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It varies from state to state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Utah, along with several other states, have taken steps forward by passing bills to protect citizen’s genetic privacy</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A Court in Florida subpoenaed GEDMatch recently to access their results regardless of their policies and had full access to the database</a:t>
            </a:r>
            <a:endParaRPr/>
          </a:p>
        </p:txBody>
      </p:sp>
      <p:sp>
        <p:nvSpPr>
          <p:cNvPr id="174" name="Google Shape;174;g11ac12536c2_0_3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1455578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1ac12536c2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1ac12536c2_0_4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Privacy Concerns</a:t>
            </a:r>
            <a:endParaRPr sz="1100" b="1">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We don’t know exactly what these companies are doing with genetic data</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We also don’t have much control over data that these companies hold.</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From recent review of laws on genetic privacy published in the Journal of Law and the Biosciences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“few, if any, applicable legal doctrines or enactments provide adequate protection or meaningful control to individuals over disclosures that may affect them.“ </a:t>
            </a:r>
            <a:endParaRPr/>
          </a:p>
        </p:txBody>
      </p:sp>
      <p:sp>
        <p:nvSpPr>
          <p:cNvPr id="185" name="Google Shape;185;g11ac12536c2_0_4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extLst>
      <p:ext uri="{BB962C8B-B14F-4D97-AF65-F5344CB8AC3E}">
        <p14:creationId xmlns:p14="http://schemas.microsoft.com/office/powerpoint/2010/main" val="1140668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1ac12536c2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1ac12536c2_0_4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Need more protections and regulations</a:t>
            </a:r>
            <a:endParaRPr sz="1100" b="1">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More comprehensive legislation on genetic privacy</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More ways to hold companies and law enforcement accountable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More awareness of privacy concerns</a:t>
            </a: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Even if it is useful to catch elusive criminals, </a:t>
            </a:r>
            <a:endParaRPr sz="1100">
              <a:latin typeface="Arial"/>
              <a:ea typeface="Arial"/>
              <a:cs typeface="Arial"/>
              <a:sym typeface="Arial"/>
            </a:endParaRPr>
          </a:p>
          <a:p>
            <a:pPr marL="0" lvl="0" indent="457200" algn="l" rtl="0">
              <a:lnSpc>
                <a:spcPct val="115000"/>
              </a:lnSpc>
              <a:spcBef>
                <a:spcPts val="0"/>
              </a:spcBef>
              <a:spcAft>
                <a:spcPts val="0"/>
              </a:spcAft>
              <a:buNone/>
            </a:pPr>
            <a:r>
              <a:rPr lang="en-US" sz="1100">
                <a:latin typeface="Arial"/>
                <a:ea typeface="Arial"/>
                <a:cs typeface="Arial"/>
                <a:sym typeface="Arial"/>
              </a:rPr>
              <a:t>How can we hold law enforcement accountable when they use genealogy databases to identify criminals?</a:t>
            </a:r>
            <a:endParaRPr sz="1100">
              <a:latin typeface="Arial"/>
              <a:ea typeface="Arial"/>
              <a:cs typeface="Arial"/>
              <a:sym typeface="Arial"/>
            </a:endParaRPr>
          </a:p>
        </p:txBody>
      </p:sp>
      <p:sp>
        <p:nvSpPr>
          <p:cNvPr id="195" name="Google Shape;195;g11ac12536c2_0_46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extLst>
      <p:ext uri="{BB962C8B-B14F-4D97-AF65-F5344CB8AC3E}">
        <p14:creationId xmlns:p14="http://schemas.microsoft.com/office/powerpoint/2010/main" val="15291660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69150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Review before debate in case anyone unsure of something in reading.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TODO: Image source?</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Let’s debate!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a:t>“National ban on facial recognition surveillance for law enforcement”</a:t>
            </a:r>
            <a:r>
              <a:rPr lang="en-US" baseline="0" dirty="0"/>
              <a:t> Debate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If in class: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noStrike" dirty="0"/>
              <a:t>Stand up when speaking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30 second limit (elect a timekeeper)</a:t>
            </a: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Previous: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Should law require you to use an official ID for Internet access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National ID or Not</a:t>
            </a:r>
            <a:r>
              <a:rPr lang="en-US" baseline="0" dirty="0"/>
              <a:t> Debate</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3512373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if need to fill time.</a:t>
            </a:r>
          </a:p>
          <a:p>
            <a:endParaRPr lang="en-US" dirty="0"/>
          </a:p>
          <a:p>
            <a:pPr marL="228600" indent="-228600">
              <a:buAutoNum type="arabicPeriod"/>
            </a:pPr>
            <a:r>
              <a:rPr lang="en-US" dirty="0"/>
              <a:t>Information Collection</a:t>
            </a:r>
          </a:p>
          <a:p>
            <a:pPr marL="228600" indent="-228600">
              <a:buAutoNum type="arabicPeriod"/>
            </a:pPr>
            <a:r>
              <a:rPr lang="en-US" dirty="0"/>
              <a:t>Information Processing</a:t>
            </a:r>
          </a:p>
          <a:p>
            <a:pPr marL="228600" indent="-228600">
              <a:buAutoNum type="arabicPeriod"/>
            </a:pPr>
            <a:r>
              <a:rPr lang="en-US" dirty="0"/>
              <a:t>Information Dissemination</a:t>
            </a:r>
          </a:p>
          <a:p>
            <a:pPr marL="228600" indent="-228600">
              <a:buAutoNum type="arabicPeriod"/>
            </a:pPr>
            <a:r>
              <a:rPr lang="en-US" dirty="0"/>
              <a:t>Invasion</a:t>
            </a:r>
          </a:p>
        </p:txBody>
      </p:sp>
      <p:sp>
        <p:nvSpPr>
          <p:cNvPr id="4" name="Slide Number Placeholder 3"/>
          <p:cNvSpPr>
            <a:spLocks noGrp="1"/>
          </p:cNvSpPr>
          <p:nvPr>
            <p:ph type="sldNum" sz="quarter" idx="5"/>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2690245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Movie group</a:t>
            </a:r>
            <a:r>
              <a:rPr lang="en-US" baseline="0" dirty="0"/>
              <a:t> project:</a:t>
            </a:r>
            <a:br>
              <a:rPr lang="en-US" baseline="0" dirty="0"/>
            </a:br>
            <a:r>
              <a:rPr lang="en-US" dirty="0"/>
              <a:t>List of computing technologies portrayed in movie on website</a:t>
            </a:r>
            <a:br>
              <a:rPr lang="en-US" dirty="0"/>
            </a:br>
            <a:r>
              <a:rPr lang="en-US" dirty="0"/>
              <a:t>Categorize computing technologies as existing, future, emerging, impossible or plausible with rationale</a:t>
            </a:r>
            <a:br>
              <a:rPr lang="en-US" dirty="0"/>
            </a:br>
            <a:r>
              <a:rPr lang="en-US" dirty="0"/>
              <a:t>Analyze movie for all topics covered to date</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746839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2022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2022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2022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2022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2022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2022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7YvAYIJSSZ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pro.bloomberglaw.com/brief/data-privacy-laws-in-the-u-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ocialimps.keithpray.net/assignments/paper-guideline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hyperlink" Target="https://doi.org/10.1093/jlb/lsz007" TargetMode="External"/><Relationship Id="rId3" Type="http://schemas.openxmlformats.org/officeDocument/2006/relationships/hyperlink" Target="https://www.nytimes.com/2018/04/26/us/golden-state-killer.html" TargetMode="External"/><Relationship Id="rId7" Type="http://schemas.openxmlformats.org/officeDocument/2006/relationships/hyperlink" Target="https://www.familytreedna.com/legal/law-enforcement-guid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gedmatch.com" TargetMode="External"/><Relationship Id="rId5" Type="http://schemas.openxmlformats.org/officeDocument/2006/relationships/hyperlink" Target="https://www.ancestry.com/c/legal/privacystatement" TargetMode="External"/><Relationship Id="rId4" Type="http://schemas.openxmlformats.org/officeDocument/2006/relationships/hyperlink" Target="https://www.23andme.com/about/privacy/"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7</a:t>
            </a:r>
            <a:br>
              <a:rPr lang="en-US" dirty="0"/>
            </a:br>
            <a:r>
              <a:rPr lang="en-US" dirty="0"/>
              <a:t>Privacy and Government</a:t>
            </a:r>
          </a:p>
        </p:txBody>
      </p:sp>
      <p:sp>
        <p:nvSpPr>
          <p:cNvPr id="4" name="Action Button: Movie 3">
            <a:hlinkClick r:id="rId3" highlightClick="1"/>
            <a:extLst>
              <a:ext uri="{FF2B5EF4-FFF2-40B4-BE49-F238E27FC236}">
                <a16:creationId xmlns:a16="http://schemas.microsoft.com/office/drawing/2014/main" id="{14EF8487-DCF6-464B-A0B5-D7DE34729E0E}"/>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384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15864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Government’s Rights over private Data</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Rosemary Shelton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1777964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572" y="526225"/>
            <a:ext cx="7772400" cy="914400"/>
          </a:xfrm>
        </p:spPr>
        <p:txBody>
          <a:bodyPr/>
          <a:lstStyle/>
          <a:p>
            <a:r>
              <a:rPr lang="en-US" dirty="0"/>
              <a:t>What should the government be allowed to do</a:t>
            </a:r>
          </a:p>
        </p:txBody>
      </p:sp>
      <p:sp>
        <p:nvSpPr>
          <p:cNvPr id="3" name="Content Placeholder 2"/>
          <p:cNvSpPr>
            <a:spLocks noGrp="1"/>
          </p:cNvSpPr>
          <p:nvPr>
            <p:ph sz="half" idx="1"/>
          </p:nvPr>
        </p:nvSpPr>
        <p:spPr>
          <a:xfrm>
            <a:off x="685799" y="1352551"/>
            <a:ext cx="7893657" cy="3352800"/>
          </a:xfrm>
        </p:spPr>
        <p:txBody>
          <a:bodyPr>
            <a:normAutofit/>
          </a:bodyPr>
          <a:lstStyle/>
          <a:p>
            <a:r>
              <a:rPr lang="en-US" dirty="0"/>
              <a:t>Allowed to demand data from private organizations</a:t>
            </a:r>
          </a:p>
          <a:p>
            <a:r>
              <a:rPr lang="en-US" dirty="0"/>
              <a:t>Allowed to buy data from private organizations</a:t>
            </a:r>
          </a:p>
          <a:p>
            <a:r>
              <a:rPr lang="en-US" dirty="0"/>
              <a:t>Allowed to sell data about their citizens</a:t>
            </a:r>
          </a:p>
          <a:p>
            <a:r>
              <a:rPr lang="en-US" dirty="0"/>
              <a:t>Allowed to buy and sell data without informing their citizens</a:t>
            </a:r>
          </a:p>
          <a:p>
            <a:endParaRPr lang="en-US" dirty="0"/>
          </a:p>
          <a:p>
            <a:endParaRPr lang="en-US" dirty="0"/>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Rosemary Shelton</a:t>
            </a:r>
            <a:endParaRPr lang="en-US" sz="1400" dirty="0">
              <a:solidFill>
                <a:schemeClr val="tx1"/>
              </a:solidFill>
              <a:latin typeface="+mj-lt"/>
            </a:endParaRPr>
          </a:p>
        </p:txBody>
      </p:sp>
    </p:spTree>
    <p:extLst>
      <p:ext uri="{BB962C8B-B14F-4D97-AF65-F5344CB8AC3E}">
        <p14:creationId xmlns:p14="http://schemas.microsoft.com/office/powerpoint/2010/main" val="1037976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572" y="526225"/>
            <a:ext cx="7772400" cy="914400"/>
          </a:xfrm>
        </p:spPr>
        <p:txBody>
          <a:bodyPr/>
          <a:lstStyle/>
          <a:p>
            <a:r>
              <a:rPr lang="en-US" dirty="0"/>
              <a:t>What Is the government allowed to do</a:t>
            </a:r>
          </a:p>
        </p:txBody>
      </p:sp>
      <p:sp>
        <p:nvSpPr>
          <p:cNvPr id="3" name="Content Placeholder 2"/>
          <p:cNvSpPr>
            <a:spLocks noGrp="1"/>
          </p:cNvSpPr>
          <p:nvPr>
            <p:ph sz="half" idx="1"/>
          </p:nvPr>
        </p:nvSpPr>
        <p:spPr/>
        <p:txBody>
          <a:bodyPr>
            <a:normAutofit fontScale="92500" lnSpcReduction="20000"/>
          </a:bodyPr>
          <a:lstStyle/>
          <a:p>
            <a:r>
              <a:rPr lang="en-US" dirty="0"/>
              <a:t>There is an increase in government demands</a:t>
            </a:r>
          </a:p>
          <a:p>
            <a:r>
              <a:rPr lang="en-US" dirty="0"/>
              <a:t>The government is not allowed to randomly demand data and have their demands answered without a warrant</a:t>
            </a:r>
          </a:p>
          <a:p>
            <a:r>
              <a:rPr lang="en-US" dirty="0"/>
              <a:t>They are allowed to buy private  data</a:t>
            </a:r>
          </a:p>
          <a:p>
            <a:r>
              <a:rPr lang="en-US" dirty="0"/>
              <a:t>Companies are generally allowed to do what they want with their collected data</a:t>
            </a:r>
          </a:p>
          <a:p>
            <a:r>
              <a:rPr lang="en-US" dirty="0"/>
              <a:t>Companies do not have to inform the users that they sold their data</a:t>
            </a:r>
          </a:p>
          <a:p>
            <a:endParaRPr lang="en-US" dirty="0"/>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Rosemary Shelton</a:t>
            </a:r>
            <a:endParaRPr lang="en-US" sz="1400" dirty="0">
              <a:solidFill>
                <a:schemeClr val="tx1"/>
              </a:solidFill>
              <a:latin typeface="+mj-lt"/>
            </a:endParaRPr>
          </a:p>
        </p:txBody>
      </p:sp>
      <p:pic>
        <p:nvPicPr>
          <p:cNvPr id="2050" name="Picture 2" descr="Why the Government Shouldn't have Access to Your Digital Data. | by Darren  Kwee | Medium">
            <a:extLst>
              <a:ext uri="{FF2B5EF4-FFF2-40B4-BE49-F238E27FC236}">
                <a16:creationId xmlns:a16="http://schemas.microsoft.com/office/drawing/2014/main" id="{FADB6208-1448-4215-8697-24643D53A62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0" y="1569648"/>
            <a:ext cx="3733800" cy="2918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267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572" y="526225"/>
            <a:ext cx="7772400" cy="914400"/>
          </a:xfrm>
        </p:spPr>
        <p:txBody>
          <a:bodyPr/>
          <a:lstStyle/>
          <a:p>
            <a:r>
              <a:rPr lang="en-US" dirty="0"/>
              <a:t>How data is collected</a:t>
            </a:r>
          </a:p>
        </p:txBody>
      </p:sp>
      <p:sp>
        <p:nvSpPr>
          <p:cNvPr id="3" name="Content Placeholder 2"/>
          <p:cNvSpPr>
            <a:spLocks noGrp="1"/>
          </p:cNvSpPr>
          <p:nvPr>
            <p:ph sz="half" idx="1"/>
          </p:nvPr>
        </p:nvSpPr>
        <p:spPr/>
        <p:txBody>
          <a:bodyPr/>
          <a:lstStyle/>
          <a:p>
            <a:r>
              <a:rPr lang="en-US" dirty="0"/>
              <a:t>There is no single federal law to control how data is collected </a:t>
            </a:r>
          </a:p>
          <a:p>
            <a:r>
              <a:rPr lang="en-US" dirty="0"/>
              <a:t>Once collected the data can be sold to a third party</a:t>
            </a:r>
          </a:p>
          <a:p>
            <a:r>
              <a:rPr lang="en-US" dirty="0"/>
              <a:t>When the data is spread throughout different databases, there is a higher chance of a data leak</a:t>
            </a:r>
          </a:p>
          <a:p>
            <a:r>
              <a:rPr lang="en-US" dirty="0"/>
              <a:t>With vastly spread-out data, it becomes more difficult to find who is responsible for the leak</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Rosemary Shelton</a:t>
            </a:r>
            <a:endParaRPr lang="en-US" sz="1400" dirty="0">
              <a:solidFill>
                <a:schemeClr val="tx1"/>
              </a:solidFill>
              <a:latin typeface="+mj-lt"/>
            </a:endParaRPr>
          </a:p>
        </p:txBody>
      </p:sp>
      <p:pic>
        <p:nvPicPr>
          <p:cNvPr id="1026" name="Picture 2" descr="The State of Consumer Data Privacy Laws in the US (And Why It Matters)">
            <a:extLst>
              <a:ext uri="{FF2B5EF4-FFF2-40B4-BE49-F238E27FC236}">
                <a16:creationId xmlns:a16="http://schemas.microsoft.com/office/drawing/2014/main" id="{5A21F617-8167-4B37-9CBA-FA2107E4892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0" y="2095500"/>
            <a:ext cx="373380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022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572" y="526225"/>
            <a:ext cx="7772400" cy="914400"/>
          </a:xfrm>
        </p:spPr>
        <p:txBody>
          <a:bodyPr/>
          <a:lstStyle/>
          <a:p>
            <a:r>
              <a:rPr lang="en-US" dirty="0"/>
              <a:t>Downsides of government having easy access to our data</a:t>
            </a:r>
          </a:p>
        </p:txBody>
      </p:sp>
      <p:sp>
        <p:nvSpPr>
          <p:cNvPr id="3" name="Content Placeholder 2"/>
          <p:cNvSpPr>
            <a:spLocks noGrp="1"/>
          </p:cNvSpPr>
          <p:nvPr>
            <p:ph sz="half" idx="1"/>
          </p:nvPr>
        </p:nvSpPr>
        <p:spPr/>
        <p:txBody>
          <a:bodyPr/>
          <a:lstStyle/>
          <a:p>
            <a:r>
              <a:rPr lang="en-US" dirty="0"/>
              <a:t>Political control</a:t>
            </a:r>
          </a:p>
          <a:p>
            <a:r>
              <a:rPr lang="en-US" dirty="0"/>
              <a:t>Lack of personal privacy</a:t>
            </a:r>
          </a:p>
          <a:p>
            <a:r>
              <a:rPr lang="en-US" dirty="0"/>
              <a:t>Everyone is constantly under investigation</a:t>
            </a:r>
          </a:p>
          <a:p>
            <a:r>
              <a:rPr lang="en-US" dirty="0"/>
              <a:t>Increased possibility of abuse</a:t>
            </a:r>
          </a:p>
          <a:p>
            <a:r>
              <a:rPr lang="en-US" dirty="0"/>
              <a:t>Expenses</a:t>
            </a:r>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Rosemary Shelton</a:t>
            </a:r>
            <a:endParaRPr lang="en-US" sz="1400" dirty="0">
              <a:solidFill>
                <a:schemeClr val="tx1"/>
              </a:solidFill>
              <a:latin typeface="+mj-lt"/>
            </a:endParaRPr>
          </a:p>
        </p:txBody>
      </p:sp>
      <p:pic>
        <p:nvPicPr>
          <p:cNvPr id="8" name="Picture 7">
            <a:extLst>
              <a:ext uri="{FF2B5EF4-FFF2-40B4-BE49-F238E27FC236}">
                <a16:creationId xmlns:a16="http://schemas.microsoft.com/office/drawing/2014/main" id="{28480A31-A26F-4C1B-9932-473896629532}"/>
              </a:ext>
            </a:extLst>
          </p:cNvPr>
          <p:cNvPicPr>
            <a:picLocks noChangeAspect="1"/>
          </p:cNvPicPr>
          <p:nvPr/>
        </p:nvPicPr>
        <p:blipFill rotWithShape="1">
          <a:blip r:embed="rId3"/>
          <a:srcRect l="9086" t="29372" r="46084" b="28009"/>
          <a:stretch/>
        </p:blipFill>
        <p:spPr>
          <a:xfrm>
            <a:off x="4113882" y="1591647"/>
            <a:ext cx="4912914" cy="3113704"/>
          </a:xfrm>
          <a:prstGeom prst="rect">
            <a:avLst/>
          </a:prstGeom>
        </p:spPr>
      </p:pic>
    </p:spTree>
    <p:extLst>
      <p:ext uri="{BB962C8B-B14F-4D97-AF65-F5344CB8AC3E}">
        <p14:creationId xmlns:p14="http://schemas.microsoft.com/office/powerpoint/2010/main" val="1016752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572" y="526225"/>
            <a:ext cx="7772400" cy="914400"/>
          </a:xfrm>
        </p:spPr>
        <p:txBody>
          <a:bodyPr/>
          <a:lstStyle/>
          <a:p>
            <a:r>
              <a:rPr lang="en-US" dirty="0"/>
              <a:t>Pros of government surveillance </a:t>
            </a:r>
          </a:p>
        </p:txBody>
      </p:sp>
      <p:sp>
        <p:nvSpPr>
          <p:cNvPr id="3" name="Content Placeholder 2"/>
          <p:cNvSpPr>
            <a:spLocks noGrp="1"/>
          </p:cNvSpPr>
          <p:nvPr>
            <p:ph sz="half" idx="1"/>
          </p:nvPr>
        </p:nvSpPr>
        <p:spPr/>
        <p:txBody>
          <a:bodyPr/>
          <a:lstStyle/>
          <a:p>
            <a:r>
              <a:rPr lang="en-US" dirty="0"/>
              <a:t>Safety</a:t>
            </a:r>
          </a:p>
          <a:p>
            <a:r>
              <a:rPr lang="en-US" dirty="0"/>
              <a:t>Catered services</a:t>
            </a:r>
          </a:p>
          <a:p>
            <a:r>
              <a:rPr lang="en-US" dirty="0"/>
              <a:t>It does not physically harm you</a:t>
            </a:r>
          </a:p>
          <a:p>
            <a:r>
              <a:rPr lang="en-US" dirty="0"/>
              <a:t>Make it less motivating to become a criminal</a:t>
            </a:r>
          </a:p>
          <a:p>
            <a:pPr marL="0" indent="0">
              <a:buNone/>
            </a:pPr>
            <a:r>
              <a:rPr lang="en-US" dirty="0"/>
              <a:t> </a:t>
            </a:r>
          </a:p>
          <a:p>
            <a:endParaRPr lang="en-US" dirty="0"/>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Rosemary Shelton</a:t>
            </a:r>
            <a:endParaRPr lang="en-US" sz="1400" dirty="0">
              <a:solidFill>
                <a:schemeClr val="tx1"/>
              </a:solidFill>
              <a:latin typeface="+mj-lt"/>
            </a:endParaRPr>
          </a:p>
        </p:txBody>
      </p:sp>
      <p:pic>
        <p:nvPicPr>
          <p:cNvPr id="1026" name="Picture 2" descr="The State of Consumer Data Privacy Laws in the US (And Why It Matters)">
            <a:extLst>
              <a:ext uri="{FF2B5EF4-FFF2-40B4-BE49-F238E27FC236}">
                <a16:creationId xmlns:a16="http://schemas.microsoft.com/office/drawing/2014/main" id="{5A21F617-8167-4B37-9CBA-FA2107E4892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0" y="2095500"/>
            <a:ext cx="37338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NSA Spying | Electronic Frontier Foundation">
            <a:extLst>
              <a:ext uri="{FF2B5EF4-FFF2-40B4-BE49-F238E27FC236}">
                <a16:creationId xmlns:a16="http://schemas.microsoft.com/office/drawing/2014/main" id="{CD400493-BAA2-440F-AE9F-9607953F27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6711" y="1732470"/>
            <a:ext cx="4522476" cy="226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239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572" y="526225"/>
            <a:ext cx="7772400" cy="914400"/>
          </a:xfrm>
        </p:spPr>
        <p:txBody>
          <a:bodyPr/>
          <a:lstStyle/>
          <a:p>
            <a:r>
              <a:rPr lang="en-US" dirty="0"/>
              <a:t>What Information does the government currently have</a:t>
            </a:r>
          </a:p>
        </p:txBody>
      </p:sp>
      <p:sp>
        <p:nvSpPr>
          <p:cNvPr id="3" name="Content Placeholder 2"/>
          <p:cNvSpPr>
            <a:spLocks noGrp="1"/>
          </p:cNvSpPr>
          <p:nvPr>
            <p:ph sz="half" idx="1"/>
          </p:nvPr>
        </p:nvSpPr>
        <p:spPr/>
        <p:txBody>
          <a:bodyPr/>
          <a:lstStyle/>
          <a:p>
            <a:r>
              <a:rPr lang="en-US" dirty="0"/>
              <a:t>They currently have information from many large tech companies (Apple, Facebook, Microsoft, Google)</a:t>
            </a:r>
          </a:p>
          <a:p>
            <a:r>
              <a:rPr lang="en-US" dirty="0"/>
              <a:t>This would include your location, searches, interests, personal connections, </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Rosemary Shelton</a:t>
            </a:r>
            <a:endParaRPr lang="en-US" sz="1400" dirty="0">
              <a:solidFill>
                <a:schemeClr val="tx1"/>
              </a:solidFill>
              <a:latin typeface="+mj-lt"/>
            </a:endParaRPr>
          </a:p>
        </p:txBody>
      </p:sp>
      <p:pic>
        <p:nvPicPr>
          <p:cNvPr id="4100" name="Picture 4" descr="Permanent Record: Snowden, Edward: 9781250237231: Amazon.com: Books">
            <a:extLst>
              <a:ext uri="{FF2B5EF4-FFF2-40B4-BE49-F238E27FC236}">
                <a16:creationId xmlns:a16="http://schemas.microsoft.com/office/drawing/2014/main" id="{E9609981-D28B-411C-904B-5E7CC3A2BF1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87888" y="1352550"/>
            <a:ext cx="2206823"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378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084083"/>
            <a:ext cx="7772400" cy="3799001"/>
          </a:xfrm>
        </p:spPr>
        <p:txBody>
          <a:bodyPr lIns="91440">
            <a:normAutofit fontScale="62500" lnSpcReduction="20000"/>
          </a:bodyPr>
          <a:lstStyle/>
          <a:p>
            <a:pPr marL="0" indent="0">
              <a:buNone/>
            </a:pPr>
            <a:r>
              <a:rPr lang="en-US" dirty="0"/>
              <a:t>[1] </a:t>
            </a:r>
            <a:r>
              <a:rPr lang="en-US" i="1" dirty="0">
                <a:effectLst/>
              </a:rPr>
              <a:t>Citizen surveillance: What does the US Government know about you?</a:t>
            </a:r>
            <a:r>
              <a:rPr lang="en-US" dirty="0">
                <a:effectLst/>
              </a:rPr>
              <a:t> Privacy.net. (2019, July 4). Retrieved April 4, 2022, from https://privacy.net/us-government-surveillance-spying-data-collection/ </a:t>
            </a:r>
            <a:endParaRPr lang="en-US" dirty="0"/>
          </a:p>
          <a:p>
            <a:pPr marL="0" indent="0">
              <a:buNone/>
            </a:pPr>
            <a:r>
              <a:rPr lang="en-US" dirty="0"/>
              <a:t>[2] </a:t>
            </a:r>
            <a:r>
              <a:rPr lang="en-US" dirty="0" err="1">
                <a:effectLst/>
              </a:rPr>
              <a:t>Goitein</a:t>
            </a:r>
            <a:r>
              <a:rPr lang="en-US" dirty="0">
                <a:effectLst/>
              </a:rPr>
              <a:t>, E. (2021, April 27). </a:t>
            </a:r>
            <a:r>
              <a:rPr lang="en-US" i="1" dirty="0">
                <a:effectLst/>
              </a:rPr>
              <a:t>Perspective | the government can't seize your Digital Data. except by buying it.</a:t>
            </a:r>
            <a:r>
              <a:rPr lang="en-US" dirty="0">
                <a:effectLst/>
              </a:rPr>
              <a:t> The Washington Post. Retrieved April 4, 2022, from https://www.washingtonpost.com/outlook/2021/04/26/constitution-digital-privacy-loopholes-purchases/ </a:t>
            </a:r>
          </a:p>
          <a:p>
            <a:pPr marL="0" indent="0">
              <a:buNone/>
            </a:pPr>
            <a:r>
              <a:rPr lang="en-US" dirty="0"/>
              <a:t>[3] </a:t>
            </a:r>
            <a:r>
              <a:rPr lang="en-US" i="1" dirty="0">
                <a:effectLst/>
              </a:rPr>
              <a:t>How the U.S. military buys location data from ordinary apps</a:t>
            </a:r>
            <a:r>
              <a:rPr lang="en-US" dirty="0">
                <a:effectLst/>
              </a:rPr>
              <a:t>. VICE. (n.d.). Retrieved April 4, 2022, from https://www.vice.com/en/article/jgqm5x/us-military-location-data-xmode-locate-x </a:t>
            </a:r>
          </a:p>
          <a:p>
            <a:pPr marL="0" indent="0">
              <a:buNone/>
            </a:pPr>
            <a:r>
              <a:rPr lang="en-US" dirty="0"/>
              <a:t>[4] </a:t>
            </a:r>
            <a:r>
              <a:rPr lang="en-US" dirty="0">
                <a:effectLst/>
              </a:rPr>
              <a:t>The New York Times. (2021, September 6). </a:t>
            </a:r>
            <a:r>
              <a:rPr lang="en-US" i="1" dirty="0">
                <a:effectLst/>
              </a:rPr>
              <a:t>The State of Consumer Data Privacy Laws in the US (and why it matters)</a:t>
            </a:r>
            <a:r>
              <a:rPr lang="en-US" dirty="0">
                <a:effectLst/>
              </a:rPr>
              <a:t>. The New York Times. Retrieved April 4, 2022, from https://www.nytimes.com/wirecutter/blog/state-of-privacy-laws-in-us/ </a:t>
            </a:r>
          </a:p>
          <a:p>
            <a:pPr marL="0" indent="0">
              <a:buNone/>
            </a:pPr>
            <a:r>
              <a:rPr lang="en-US" dirty="0"/>
              <a:t>[5] </a:t>
            </a:r>
            <a:r>
              <a:rPr lang="en-US" dirty="0">
                <a:effectLst/>
              </a:rPr>
              <a:t>Rubinstein, I. S., </a:t>
            </a:r>
            <a:r>
              <a:rPr lang="en-US" dirty="0" err="1">
                <a:effectLst/>
              </a:rPr>
              <a:t>Nojeim</a:t>
            </a:r>
            <a:r>
              <a:rPr lang="en-US" dirty="0">
                <a:effectLst/>
              </a:rPr>
              <a:t>, G. T., &amp; Lee, R. D. (2014, May 1). </a:t>
            </a:r>
            <a:r>
              <a:rPr lang="en-US" i="1" dirty="0">
                <a:effectLst/>
              </a:rPr>
              <a:t>Systematic government access to personal data: A comparative analysis†</a:t>
            </a:r>
            <a:r>
              <a:rPr lang="en-US" dirty="0">
                <a:effectLst/>
              </a:rPr>
              <a:t>. OUP Academic. Retrieved April 4, 2022, from https://academic.oup.com/idpl/article/4/2/96/734798 </a:t>
            </a:r>
          </a:p>
          <a:p>
            <a:pPr marL="0" indent="0">
              <a:buNone/>
            </a:pPr>
            <a:r>
              <a:rPr lang="en-US" dirty="0">
                <a:effectLst/>
              </a:rPr>
              <a:t>[6] The New York Times. (2021, September 6). </a:t>
            </a:r>
            <a:r>
              <a:rPr lang="en-US" i="1" dirty="0">
                <a:effectLst/>
              </a:rPr>
              <a:t>The State of Consumer Data Privacy Laws in the US (and why it matters)</a:t>
            </a:r>
            <a:r>
              <a:rPr lang="en-US" dirty="0">
                <a:effectLst/>
              </a:rPr>
              <a:t>. The New York Times. Retrieved April 4, 2022, from https://www.nytimes.com/wirecutter/blog/state-of-privacy-laws-in-us/ </a:t>
            </a:r>
            <a:endParaRPr lang="en-US" dirty="0"/>
          </a:p>
          <a:p>
            <a:pPr marL="0" indent="0">
              <a:buNone/>
            </a:pPr>
            <a:r>
              <a:rPr lang="en-US" dirty="0"/>
              <a:t>[7] </a:t>
            </a:r>
            <a:r>
              <a:rPr lang="en-US" dirty="0" err="1"/>
              <a:t>Kwee</a:t>
            </a:r>
            <a:r>
              <a:rPr lang="en-US" dirty="0"/>
              <a:t>, D. (2019, April 1). </a:t>
            </a:r>
            <a:r>
              <a:rPr lang="en-US" i="1" dirty="0"/>
              <a:t>Why the government shouldn't have access to your digital data.</a:t>
            </a:r>
            <a:r>
              <a:rPr lang="en-US" dirty="0"/>
              <a:t> Medium. Retrieved April 4, 2022, from https://</a:t>
            </a:r>
            <a:r>
              <a:rPr lang="en-US" dirty="0" err="1"/>
              <a:t>medium.com</a:t>
            </a:r>
            <a:r>
              <a:rPr lang="en-US" dirty="0"/>
              <a:t>/@20KweeDa/why-the-government-shouldnt-have-access-to-your-digital-data-28396b1daaf7 </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Rosemary Shelton</a:t>
            </a:r>
            <a:endParaRPr lang="en-US" sz="1400" dirty="0">
              <a:solidFill>
                <a:schemeClr val="tx1"/>
              </a:solidFill>
              <a:latin typeface="+mj-lt"/>
            </a:endParaRPr>
          </a:p>
        </p:txBody>
      </p:sp>
    </p:spTree>
    <p:extLst>
      <p:ext uri="{BB962C8B-B14F-4D97-AF65-F5344CB8AC3E}">
        <p14:creationId xmlns:p14="http://schemas.microsoft.com/office/powerpoint/2010/main" val="2761553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The GDPR and you</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Casey </a:t>
            </a:r>
            <a:r>
              <a:rPr lang="en-US" dirty="0" err="1"/>
              <a:t>Wohlers</a:t>
            </a:r>
            <a:endParaRPr lang="en-US" dirty="0"/>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2802174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2022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553707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You Should Care</a:t>
            </a:r>
          </a:p>
        </p:txBody>
      </p:sp>
      <p:sp>
        <p:nvSpPr>
          <p:cNvPr id="3" name="Content Placeholder 2"/>
          <p:cNvSpPr>
            <a:spLocks noGrp="1"/>
          </p:cNvSpPr>
          <p:nvPr>
            <p:ph sz="half" idx="1"/>
          </p:nvPr>
        </p:nvSpPr>
        <p:spPr/>
        <p:txBody>
          <a:bodyPr/>
          <a:lstStyle/>
          <a:p>
            <a:r>
              <a:rPr lang="en-US" dirty="0"/>
              <a:t>Data privacy is important</a:t>
            </a:r>
          </a:p>
          <a:p>
            <a:r>
              <a:rPr lang="en-US" dirty="0"/>
              <a:t>Protects EU consumers from unwanted advertising</a:t>
            </a:r>
          </a:p>
          <a:p>
            <a:r>
              <a:rPr lang="en-US" dirty="0"/>
              <a:t>It is likely to come to the US soon (it has in some places already)</a:t>
            </a:r>
          </a:p>
          <a:p>
            <a:r>
              <a:rPr lang="en-US" dirty="0"/>
              <a:t>Provides protection and reparations from data </a:t>
            </a:r>
            <a:r>
              <a:rPr lang="en-US" dirty="0" err="1"/>
              <a:t>breachs</a:t>
            </a:r>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Casey </a:t>
            </a:r>
            <a:r>
              <a:rPr lang="en-US" sz="1400" dirty="0" err="1">
                <a:solidFill>
                  <a:schemeClr val="tx1"/>
                </a:solidFill>
                <a:latin typeface="+mj-lt"/>
              </a:rPr>
              <a:t>Wohlers</a:t>
            </a:r>
            <a:endParaRPr lang="en-US" sz="1400" dirty="0">
              <a:solidFill>
                <a:schemeClr val="tx1"/>
              </a:solidFill>
              <a:latin typeface="+mj-lt"/>
            </a:endParaRPr>
          </a:p>
        </p:txBody>
      </p:sp>
      <p:sp>
        <p:nvSpPr>
          <p:cNvPr id="9" name="TextBox 8">
            <a:extLst>
              <a:ext uri="{FF2B5EF4-FFF2-40B4-BE49-F238E27FC236}">
                <a16:creationId xmlns:a16="http://schemas.microsoft.com/office/drawing/2014/main" id="{0CBB93D4-6A08-4BCA-989C-447823CDF262}"/>
              </a:ext>
            </a:extLst>
          </p:cNvPr>
          <p:cNvSpPr txBox="1"/>
          <p:nvPr/>
        </p:nvSpPr>
        <p:spPr>
          <a:xfrm>
            <a:off x="5562600" y="1428750"/>
            <a:ext cx="2909643" cy="480131"/>
          </a:xfrm>
          <a:prstGeom prst="rect">
            <a:avLst/>
          </a:prstGeom>
          <a:noFill/>
        </p:spPr>
        <p:txBody>
          <a:bodyPr wrap="none" rtlCol="0">
            <a:spAutoFit/>
          </a:bodyPr>
          <a:lstStyle/>
          <a:p>
            <a:pPr>
              <a:lnSpc>
                <a:spcPct val="90000"/>
              </a:lnSpc>
            </a:pPr>
            <a:r>
              <a:rPr lang="en-US" sz="2800" dirty="0"/>
              <a:t>Is it good for you?</a:t>
            </a:r>
          </a:p>
        </p:txBody>
      </p:sp>
      <p:sp>
        <p:nvSpPr>
          <p:cNvPr id="10" name="TextBox 9">
            <a:extLst>
              <a:ext uri="{FF2B5EF4-FFF2-40B4-BE49-F238E27FC236}">
                <a16:creationId xmlns:a16="http://schemas.microsoft.com/office/drawing/2014/main" id="{9BA87640-DC30-4B64-9201-B51B3965C7FD}"/>
              </a:ext>
            </a:extLst>
          </p:cNvPr>
          <p:cNvSpPr txBox="1"/>
          <p:nvPr/>
        </p:nvSpPr>
        <p:spPr>
          <a:xfrm>
            <a:off x="5611245" y="2467276"/>
            <a:ext cx="2471738" cy="757130"/>
          </a:xfrm>
          <a:prstGeom prst="rect">
            <a:avLst/>
          </a:prstGeom>
          <a:noFill/>
        </p:spPr>
        <p:txBody>
          <a:bodyPr wrap="square" rtlCol="0">
            <a:spAutoFit/>
          </a:bodyPr>
          <a:lstStyle/>
          <a:p>
            <a:pPr algn="ctr">
              <a:lnSpc>
                <a:spcPct val="90000"/>
              </a:lnSpc>
            </a:pPr>
            <a:r>
              <a:rPr lang="en-US" sz="4800" dirty="0"/>
              <a:t>YES</a:t>
            </a:r>
            <a:endParaRPr lang="en-US" sz="3200" dirty="0"/>
          </a:p>
        </p:txBody>
      </p:sp>
    </p:spTree>
    <p:extLst>
      <p:ext uri="{BB962C8B-B14F-4D97-AF65-F5344CB8AC3E}">
        <p14:creationId xmlns:p14="http://schemas.microsoft.com/office/powerpoint/2010/main" val="1573079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Tenets</a:t>
            </a:r>
          </a:p>
        </p:txBody>
      </p:sp>
      <p:sp>
        <p:nvSpPr>
          <p:cNvPr id="3" name="Content Placeholder 2"/>
          <p:cNvSpPr>
            <a:spLocks noGrp="1"/>
          </p:cNvSpPr>
          <p:nvPr>
            <p:ph sz="half" idx="1"/>
          </p:nvPr>
        </p:nvSpPr>
        <p:spPr/>
        <p:txBody>
          <a:bodyPr/>
          <a:lstStyle/>
          <a:p>
            <a:r>
              <a:rPr lang="en-US" dirty="0"/>
              <a:t>Opt-in</a:t>
            </a:r>
          </a:p>
          <a:p>
            <a:pPr lvl="1"/>
            <a:r>
              <a:rPr lang="en-US" dirty="0"/>
              <a:t>Consent to data collection</a:t>
            </a:r>
          </a:p>
          <a:p>
            <a:pPr lvl="1"/>
            <a:r>
              <a:rPr lang="en-US" dirty="0"/>
              <a:t>Ability to withdraw consent</a:t>
            </a:r>
          </a:p>
          <a:p>
            <a:r>
              <a:rPr lang="en-US" dirty="0"/>
              <a:t>Anonymization of data</a:t>
            </a:r>
          </a:p>
          <a:p>
            <a:r>
              <a:rPr lang="en-US" dirty="0"/>
              <a:t>Consumer knowledge and protection [1][2]</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Casey </a:t>
            </a:r>
            <a:r>
              <a:rPr lang="en-US" sz="1400" dirty="0" err="1">
                <a:solidFill>
                  <a:schemeClr val="tx1"/>
                </a:solidFill>
                <a:latin typeface="+mj-lt"/>
              </a:rPr>
              <a:t>Wohlers</a:t>
            </a:r>
            <a:endParaRPr lang="en-US" sz="1400" dirty="0">
              <a:solidFill>
                <a:schemeClr val="tx1"/>
              </a:solidFill>
              <a:latin typeface="+mj-lt"/>
            </a:endParaRPr>
          </a:p>
        </p:txBody>
      </p:sp>
      <p:pic>
        <p:nvPicPr>
          <p:cNvPr id="1026" name="Picture 2" descr="GDPR deep dive—how to implement the ‘right to be forgotten’ Major requirements of GDPR (summary)">
            <a:extLst>
              <a:ext uri="{FF2B5EF4-FFF2-40B4-BE49-F238E27FC236}">
                <a16:creationId xmlns:a16="http://schemas.microsoft.com/office/drawing/2014/main" id="{28E25839-79C8-4317-AD5E-8C9F9F2DEA0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568305" y="872120"/>
            <a:ext cx="5533924" cy="317949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262423F-3888-4B98-8AA5-3A8F2A8391E7}"/>
              </a:ext>
            </a:extLst>
          </p:cNvPr>
          <p:cNvSpPr txBox="1"/>
          <p:nvPr/>
        </p:nvSpPr>
        <p:spPr>
          <a:xfrm>
            <a:off x="4724402" y="4180232"/>
            <a:ext cx="4155102" cy="590931"/>
          </a:xfrm>
          <a:prstGeom prst="rect">
            <a:avLst/>
          </a:prstGeom>
          <a:noFill/>
        </p:spPr>
        <p:txBody>
          <a:bodyPr wrap="square" rtlCol="0">
            <a:spAutoFit/>
          </a:bodyPr>
          <a:lstStyle/>
          <a:p>
            <a:pPr>
              <a:lnSpc>
                <a:spcPct val="90000"/>
              </a:lnSpc>
            </a:pPr>
            <a:r>
              <a:rPr lang="en-US" sz="1200" dirty="0"/>
              <a:t>Another representation of the main tenets.</a:t>
            </a:r>
          </a:p>
          <a:p>
            <a:pPr>
              <a:lnSpc>
                <a:spcPct val="90000"/>
              </a:lnSpc>
            </a:pPr>
            <a:endParaRPr lang="en-US" sz="1200" dirty="0"/>
          </a:p>
          <a:p>
            <a:pPr>
              <a:lnSpc>
                <a:spcPct val="90000"/>
              </a:lnSpc>
            </a:pPr>
            <a:r>
              <a:rPr lang="en-US" sz="1200" dirty="0"/>
              <a:t>See [8]</a:t>
            </a:r>
          </a:p>
        </p:txBody>
      </p:sp>
    </p:spTree>
    <p:extLst>
      <p:ext uri="{BB962C8B-B14F-4D97-AF65-F5344CB8AC3E}">
        <p14:creationId xmlns:p14="http://schemas.microsoft.com/office/powerpoint/2010/main" val="3637611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3: Consumer Rights</a:t>
            </a:r>
          </a:p>
        </p:txBody>
      </p:sp>
      <p:sp>
        <p:nvSpPr>
          <p:cNvPr id="3" name="Content Placeholder 2"/>
          <p:cNvSpPr>
            <a:spLocks noGrp="1"/>
          </p:cNvSpPr>
          <p:nvPr>
            <p:ph sz="half" idx="1"/>
          </p:nvPr>
        </p:nvSpPr>
        <p:spPr/>
        <p:txBody>
          <a:bodyPr/>
          <a:lstStyle/>
          <a:p>
            <a:r>
              <a:rPr lang="en-US" dirty="0"/>
              <a:t>Request erasure</a:t>
            </a:r>
          </a:p>
          <a:p>
            <a:r>
              <a:rPr lang="en-US" dirty="0"/>
              <a:t>Request collected data</a:t>
            </a:r>
          </a:p>
          <a:p>
            <a:r>
              <a:rPr lang="en-US" dirty="0"/>
              <a:t>Separate marketing consent</a:t>
            </a:r>
          </a:p>
          <a:p>
            <a:r>
              <a:rPr lang="en-US" dirty="0"/>
              <a:t>Data protection</a:t>
            </a:r>
          </a:p>
          <a:p>
            <a:pPr marL="0" indent="0">
              <a:buNone/>
            </a:pPr>
            <a:r>
              <a:rPr lang="en-US" dirty="0"/>
              <a:t>[1][2]</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k-SK" sz="900" b="0" i="0" u="none" strike="noStrike" kern="1200" cap="none" spc="0" normalizeH="0" baseline="0" noProof="0">
                <a:ln>
                  <a:noFill/>
                </a:ln>
                <a:solidFill>
                  <a:prstClr val="white"/>
                </a:solidFill>
                <a:effectLst/>
                <a:uLnTx/>
                <a:uFillTx/>
                <a:latin typeface="Cambria"/>
                <a:ea typeface="+mn-ea"/>
                <a:cs typeface="+mn-cs"/>
              </a:rPr>
              <a:t>© 2021 Keith A. Pray</a:t>
            </a:r>
            <a:endParaRPr kumimoji="0" lang="en-US" sz="900" b="0" i="0" u="none" strike="noStrike" kern="1200" cap="none" spc="0" normalizeH="0" baseline="0" noProof="0" dirty="0">
              <a:ln>
                <a:noFill/>
              </a:ln>
              <a:solidFill>
                <a:prstClr val="white"/>
              </a:solidFill>
              <a:effectLst/>
              <a:uLnTx/>
              <a:uFillTx/>
              <a:latin typeface="Cambr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A17EAB-8B51-5C40-8776-6683E51FA7A0}" type="slidenum">
              <a:rPr kumimoji="0" lang="en-US" sz="900" b="0" i="0" u="none" strike="noStrike" kern="1200" cap="none" spc="0" normalizeH="0" baseline="0" noProof="0" smtClean="0">
                <a:ln>
                  <a:noFill/>
                </a:ln>
                <a:solidFill>
                  <a:prstClr val="white"/>
                </a:solidFill>
                <a:effectLst/>
                <a:uLnTx/>
                <a:uFillTx/>
                <a:latin typeface="Cambr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prstClr val="white"/>
              </a:solidFill>
              <a:effectLst/>
              <a:uLnTx/>
              <a:uFillTx/>
              <a:latin typeface="Cambria"/>
              <a:ea typeface="+mn-ea"/>
              <a:cs typeface="+mn-cs"/>
            </a:endParaRPr>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Casey </a:t>
            </a:r>
            <a:r>
              <a:rPr lang="en-US" sz="1400" dirty="0" err="1">
                <a:solidFill>
                  <a:schemeClr val="tx1"/>
                </a:solidFill>
                <a:latin typeface="+mj-lt"/>
              </a:rPr>
              <a:t>Wohlers</a:t>
            </a:r>
            <a:endParaRPr lang="en-US" sz="1400" dirty="0">
              <a:solidFill>
                <a:schemeClr val="tx1"/>
              </a:solidFill>
              <a:latin typeface="+mj-lt"/>
            </a:endParaRPr>
          </a:p>
        </p:txBody>
      </p:sp>
      <p:sp>
        <p:nvSpPr>
          <p:cNvPr id="8" name="TextBox 7">
            <a:extLst>
              <a:ext uri="{FF2B5EF4-FFF2-40B4-BE49-F238E27FC236}">
                <a16:creationId xmlns:a16="http://schemas.microsoft.com/office/drawing/2014/main" id="{7F3EE145-8229-4A7A-81FA-AC9604491D3D}"/>
              </a:ext>
            </a:extLst>
          </p:cNvPr>
          <p:cNvSpPr txBox="1"/>
          <p:nvPr/>
        </p:nvSpPr>
        <p:spPr>
          <a:xfrm>
            <a:off x="4090218" y="4356147"/>
            <a:ext cx="4680155" cy="590931"/>
          </a:xfrm>
          <a:prstGeom prst="rect">
            <a:avLst/>
          </a:prstGeom>
          <a:noFill/>
        </p:spPr>
        <p:txBody>
          <a:bodyPr wrap="square" rtlCol="0">
            <a:spAutoFit/>
          </a:bodyPr>
          <a:lstStyle/>
          <a:p>
            <a:pPr>
              <a:lnSpc>
                <a:spcPct val="90000"/>
              </a:lnSpc>
            </a:pPr>
            <a:r>
              <a:rPr lang="en-US" sz="1200" dirty="0"/>
              <a:t>California derivative data protection act and its similarities to GDPR</a:t>
            </a:r>
          </a:p>
          <a:p>
            <a:pPr>
              <a:lnSpc>
                <a:spcPct val="90000"/>
              </a:lnSpc>
            </a:pPr>
            <a:endParaRPr lang="en-US" sz="1200" dirty="0"/>
          </a:p>
          <a:p>
            <a:pPr>
              <a:lnSpc>
                <a:spcPct val="90000"/>
              </a:lnSpc>
            </a:pPr>
            <a:r>
              <a:rPr lang="en-US" sz="1200" dirty="0"/>
              <a:t>See [9]</a:t>
            </a:r>
          </a:p>
        </p:txBody>
      </p:sp>
      <p:pic>
        <p:nvPicPr>
          <p:cNvPr id="9" name="Picture 6" descr="CCPA VS GDPR consumers' rights">
            <a:extLst>
              <a:ext uri="{FF2B5EF4-FFF2-40B4-BE49-F238E27FC236}">
                <a16:creationId xmlns:a16="http://schemas.microsoft.com/office/drawing/2014/main" id="{43F77288-5A96-4088-8176-0345FA6FC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864" y="1143245"/>
            <a:ext cx="5282090" cy="297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226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4: Business Concerns</a:t>
            </a:r>
          </a:p>
        </p:txBody>
      </p:sp>
      <p:sp>
        <p:nvSpPr>
          <p:cNvPr id="3" name="Content Placeholder 2"/>
          <p:cNvSpPr>
            <a:spLocks noGrp="1"/>
          </p:cNvSpPr>
          <p:nvPr>
            <p:ph sz="half" idx="1"/>
          </p:nvPr>
        </p:nvSpPr>
        <p:spPr>
          <a:xfrm>
            <a:off x="685800" y="1031658"/>
            <a:ext cx="2774081" cy="3352800"/>
          </a:xfrm>
        </p:spPr>
        <p:txBody>
          <a:bodyPr>
            <a:normAutofit lnSpcReduction="10000"/>
          </a:bodyPr>
          <a:lstStyle/>
          <a:p>
            <a:r>
              <a:rPr lang="en-US" dirty="0"/>
              <a:t>Additional costs</a:t>
            </a:r>
          </a:p>
          <a:p>
            <a:pPr lvl="1"/>
            <a:r>
              <a:rPr lang="en-US" dirty="0"/>
              <a:t>Compliance officer - $100,000/year [6]</a:t>
            </a:r>
          </a:p>
          <a:p>
            <a:pPr lvl="1"/>
            <a:r>
              <a:rPr lang="en-US" dirty="0"/>
              <a:t>Fines (up to 4% of global turnover)</a:t>
            </a:r>
          </a:p>
          <a:p>
            <a:pPr lvl="1"/>
            <a:r>
              <a:rPr lang="en-US" dirty="0"/>
              <a:t>$9 billion global preparedness costs</a:t>
            </a:r>
          </a:p>
          <a:p>
            <a:r>
              <a:rPr lang="en-US" dirty="0"/>
              <a:t>Auditing</a:t>
            </a:r>
          </a:p>
          <a:p>
            <a:r>
              <a:rPr lang="en-US" dirty="0"/>
              <a:t>Data Breaches</a:t>
            </a:r>
          </a:p>
          <a:p>
            <a:pPr lvl="1"/>
            <a:r>
              <a:rPr lang="en-US" dirty="0"/>
              <a:t>Data security</a:t>
            </a:r>
          </a:p>
          <a:p>
            <a:pPr lvl="1"/>
            <a:r>
              <a:rPr lang="en-US" dirty="0"/>
              <a:t>Timely public notification</a:t>
            </a:r>
          </a:p>
          <a:p>
            <a:pPr marL="205768" lvl="1" indent="0">
              <a:buNone/>
            </a:pPr>
            <a:r>
              <a:rPr lang="en-US" dirty="0"/>
              <a:t>[2]</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k-SK" sz="900" b="0" i="0" u="none" strike="noStrike" kern="1200" cap="none" spc="0" normalizeH="0" baseline="0" noProof="0">
                <a:ln>
                  <a:noFill/>
                </a:ln>
                <a:solidFill>
                  <a:prstClr val="white"/>
                </a:solidFill>
                <a:effectLst/>
                <a:uLnTx/>
                <a:uFillTx/>
                <a:latin typeface="Cambria"/>
                <a:ea typeface="+mn-ea"/>
                <a:cs typeface="+mn-cs"/>
              </a:rPr>
              <a:t>© 2021 Keith A. Pray</a:t>
            </a:r>
            <a:endParaRPr kumimoji="0" lang="en-US" sz="900" b="0" i="0" u="none" strike="noStrike" kern="1200" cap="none" spc="0" normalizeH="0" baseline="0" noProof="0" dirty="0">
              <a:ln>
                <a:noFill/>
              </a:ln>
              <a:solidFill>
                <a:prstClr val="white"/>
              </a:solidFill>
              <a:effectLst/>
              <a:uLnTx/>
              <a:uFillTx/>
              <a:latin typeface="Cambr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A17EAB-8B51-5C40-8776-6683E51FA7A0}" type="slidenum">
              <a:rPr kumimoji="0" lang="en-US" sz="900" b="0" i="0" u="none" strike="noStrike" kern="1200" cap="none" spc="0" normalizeH="0" baseline="0" noProof="0" smtClean="0">
                <a:ln>
                  <a:noFill/>
                </a:ln>
                <a:solidFill>
                  <a:prstClr val="white"/>
                </a:solidFill>
                <a:effectLst/>
                <a:uLnTx/>
                <a:uFillTx/>
                <a:latin typeface="Cambr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prstClr val="white"/>
              </a:solidFill>
              <a:effectLst/>
              <a:uLnTx/>
              <a:uFillTx/>
              <a:latin typeface="Cambria"/>
              <a:ea typeface="+mn-ea"/>
              <a:cs typeface="+mn-cs"/>
            </a:endParaRPr>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Casey </a:t>
            </a:r>
            <a:r>
              <a:rPr lang="en-US" sz="1400" dirty="0" err="1">
                <a:solidFill>
                  <a:schemeClr val="tx1"/>
                </a:solidFill>
                <a:latin typeface="+mj-lt"/>
              </a:rPr>
              <a:t>Wohlers</a:t>
            </a:r>
            <a:endParaRPr lang="en-US" sz="1400" dirty="0">
              <a:solidFill>
                <a:schemeClr val="tx1"/>
              </a:solidFill>
              <a:latin typeface="+mj-lt"/>
            </a:endParaRPr>
          </a:p>
        </p:txBody>
      </p:sp>
      <p:pic>
        <p:nvPicPr>
          <p:cNvPr id="2050" name="Picture 2" descr="SEC1218-News3-Feat-slide_900px">
            <a:extLst>
              <a:ext uri="{FF2B5EF4-FFF2-40B4-BE49-F238E27FC236}">
                <a16:creationId xmlns:a16="http://schemas.microsoft.com/office/drawing/2014/main" id="{B4744CAD-2E65-42CB-8EFD-B6BFEBC1A56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459881" y="947177"/>
            <a:ext cx="5624645" cy="34372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19170A5-DDD6-40D4-811E-A94745D2075F}"/>
              </a:ext>
            </a:extLst>
          </p:cNvPr>
          <p:cNvSpPr txBox="1"/>
          <p:nvPr/>
        </p:nvSpPr>
        <p:spPr>
          <a:xfrm>
            <a:off x="4186238" y="4350544"/>
            <a:ext cx="4407693" cy="590931"/>
          </a:xfrm>
          <a:prstGeom prst="rect">
            <a:avLst/>
          </a:prstGeom>
          <a:noFill/>
        </p:spPr>
        <p:txBody>
          <a:bodyPr wrap="square" rtlCol="0">
            <a:spAutoFit/>
          </a:bodyPr>
          <a:lstStyle/>
          <a:p>
            <a:pPr>
              <a:lnSpc>
                <a:spcPct val="90000"/>
              </a:lnSpc>
            </a:pPr>
            <a:r>
              <a:rPr lang="en-US" sz="1200" dirty="0"/>
              <a:t>Companies report these as top problems faced.</a:t>
            </a:r>
          </a:p>
          <a:p>
            <a:pPr>
              <a:lnSpc>
                <a:spcPct val="90000"/>
              </a:lnSpc>
            </a:pPr>
            <a:endParaRPr lang="en-US" sz="1200" dirty="0"/>
          </a:p>
          <a:p>
            <a:pPr>
              <a:lnSpc>
                <a:spcPct val="90000"/>
              </a:lnSpc>
            </a:pPr>
            <a:r>
              <a:rPr lang="en-US" sz="1200" dirty="0"/>
              <a:t>See [10]</a:t>
            </a:r>
          </a:p>
        </p:txBody>
      </p:sp>
    </p:spTree>
    <p:extLst>
      <p:ext uri="{BB962C8B-B14F-4D97-AF65-F5344CB8AC3E}">
        <p14:creationId xmlns:p14="http://schemas.microsoft.com/office/powerpoint/2010/main" val="3299304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results</a:t>
            </a:r>
          </a:p>
        </p:txBody>
      </p:sp>
      <p:sp>
        <p:nvSpPr>
          <p:cNvPr id="3" name="Content Placeholder 2"/>
          <p:cNvSpPr>
            <a:spLocks noGrp="1"/>
          </p:cNvSpPr>
          <p:nvPr>
            <p:ph sz="half" idx="1"/>
          </p:nvPr>
        </p:nvSpPr>
        <p:spPr>
          <a:xfrm>
            <a:off x="685800" y="1352551"/>
            <a:ext cx="3118266" cy="3352800"/>
          </a:xfrm>
        </p:spPr>
        <p:txBody>
          <a:bodyPr/>
          <a:lstStyle/>
          <a:p>
            <a:r>
              <a:rPr lang="en-US" dirty="0"/>
              <a:t>California, Virginia, Colorado [4][5]</a:t>
            </a:r>
          </a:p>
          <a:p>
            <a:r>
              <a:rPr lang="en-US" dirty="0"/>
              <a:t>Partial end of data selling model [7]</a:t>
            </a:r>
          </a:p>
          <a:p>
            <a:r>
              <a:rPr lang="en-US" dirty="0"/>
              <a:t>Global partial adoption</a:t>
            </a:r>
          </a:p>
          <a:p>
            <a:r>
              <a:rPr lang="en-US" dirty="0"/>
              <a:t>Problems</a:t>
            </a:r>
          </a:p>
          <a:p>
            <a:pPr lvl="1"/>
            <a:r>
              <a:rPr lang="en-US" dirty="0"/>
              <a:t>Spam to scam emails</a:t>
            </a:r>
          </a:p>
          <a:p>
            <a:pPr lvl="1"/>
            <a:r>
              <a:rPr lang="en-US" dirty="0"/>
              <a:t>Costs to startups</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k-SK" sz="900" b="0" i="0" u="none" strike="noStrike" kern="1200" cap="none" spc="0" normalizeH="0" baseline="0" noProof="0">
                <a:ln>
                  <a:noFill/>
                </a:ln>
                <a:solidFill>
                  <a:prstClr val="white"/>
                </a:solidFill>
                <a:effectLst/>
                <a:uLnTx/>
                <a:uFillTx/>
                <a:latin typeface="Cambria"/>
                <a:ea typeface="+mn-ea"/>
                <a:cs typeface="+mn-cs"/>
              </a:rPr>
              <a:t>© 2021 Keith A. Pray</a:t>
            </a:r>
            <a:endParaRPr kumimoji="0" lang="en-US" sz="900" b="0" i="0" u="none" strike="noStrike" kern="1200" cap="none" spc="0" normalizeH="0" baseline="0" noProof="0" dirty="0">
              <a:ln>
                <a:noFill/>
              </a:ln>
              <a:solidFill>
                <a:prstClr val="white"/>
              </a:solidFill>
              <a:effectLst/>
              <a:uLnTx/>
              <a:uFillTx/>
              <a:latin typeface="Cambr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A17EAB-8B51-5C40-8776-6683E51FA7A0}" type="slidenum">
              <a:rPr kumimoji="0" lang="en-US" sz="900" b="0" i="0" u="none" strike="noStrike" kern="1200" cap="none" spc="0" normalizeH="0" baseline="0" noProof="0" smtClean="0">
                <a:ln>
                  <a:noFill/>
                </a:ln>
                <a:solidFill>
                  <a:prstClr val="white"/>
                </a:solidFill>
                <a:effectLst/>
                <a:uLnTx/>
                <a:uFillTx/>
                <a:latin typeface="Cambr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prstClr val="white"/>
              </a:solidFill>
              <a:effectLst/>
              <a:uLnTx/>
              <a:uFillTx/>
              <a:latin typeface="Cambria"/>
              <a:ea typeface="+mn-ea"/>
              <a:cs typeface="+mn-cs"/>
            </a:endParaRPr>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Casey </a:t>
            </a:r>
            <a:r>
              <a:rPr lang="en-US" sz="1400" dirty="0" err="1">
                <a:solidFill>
                  <a:schemeClr val="tx1"/>
                </a:solidFill>
                <a:latin typeface="+mj-lt"/>
              </a:rPr>
              <a:t>Wohlers</a:t>
            </a:r>
            <a:endParaRPr lang="en-US" sz="1400" dirty="0">
              <a:solidFill>
                <a:schemeClr val="tx1"/>
              </a:solidFill>
              <a:latin typeface="+mj-lt"/>
            </a:endParaRPr>
          </a:p>
        </p:txBody>
      </p:sp>
      <p:pic>
        <p:nvPicPr>
          <p:cNvPr id="3080" name="Picture 8">
            <a:extLst>
              <a:ext uri="{FF2B5EF4-FFF2-40B4-BE49-F238E27FC236}">
                <a16:creationId xmlns:a16="http://schemas.microsoft.com/office/drawing/2014/main" id="{C0353D5E-C21D-4E91-A1E3-9E630B56E50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804066" y="819150"/>
            <a:ext cx="5285769" cy="33194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390E85A-18C3-4537-AB6F-1ADC857B6B45}"/>
              </a:ext>
            </a:extLst>
          </p:cNvPr>
          <p:cNvSpPr txBox="1"/>
          <p:nvPr/>
        </p:nvSpPr>
        <p:spPr>
          <a:xfrm>
            <a:off x="4419600" y="4214813"/>
            <a:ext cx="4325289" cy="757130"/>
          </a:xfrm>
          <a:prstGeom prst="rect">
            <a:avLst/>
          </a:prstGeom>
          <a:noFill/>
        </p:spPr>
        <p:txBody>
          <a:bodyPr wrap="square" rtlCol="0">
            <a:spAutoFit/>
          </a:bodyPr>
          <a:lstStyle/>
          <a:p>
            <a:pPr>
              <a:lnSpc>
                <a:spcPct val="90000"/>
              </a:lnSpc>
            </a:pPr>
            <a:r>
              <a:rPr lang="en-US" sz="1200" dirty="0"/>
              <a:t>Pre-rollout survey shows incredible support for GDPR and data privacy laws in general, pointing to a societal need.</a:t>
            </a:r>
          </a:p>
          <a:p>
            <a:pPr>
              <a:lnSpc>
                <a:spcPct val="90000"/>
              </a:lnSpc>
            </a:pPr>
            <a:endParaRPr lang="en-US" sz="1200" dirty="0"/>
          </a:p>
          <a:p>
            <a:pPr>
              <a:lnSpc>
                <a:spcPct val="90000"/>
              </a:lnSpc>
            </a:pPr>
            <a:r>
              <a:rPr lang="en-US" sz="1200" dirty="0"/>
              <a:t>See [11]</a:t>
            </a:r>
          </a:p>
        </p:txBody>
      </p:sp>
    </p:spTree>
    <p:extLst>
      <p:ext uri="{BB962C8B-B14F-4D97-AF65-F5344CB8AC3E}">
        <p14:creationId xmlns:p14="http://schemas.microsoft.com/office/powerpoint/2010/main" val="1461792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7500" lnSpcReduction="20000"/>
          </a:bodyPr>
          <a:lstStyle/>
          <a:p>
            <a:pPr marL="0" indent="0">
              <a:buNone/>
            </a:pPr>
            <a:r>
              <a:rPr lang="en-US" sz="1600" dirty="0"/>
              <a:t>[1] </a:t>
            </a:r>
            <a:r>
              <a:rPr lang="en-US" sz="1600" dirty="0" err="1"/>
              <a:t>Intersoft</a:t>
            </a:r>
            <a:r>
              <a:rPr lang="en-US" sz="1600" dirty="0"/>
              <a:t> Consulting. (2019, September 2). Official Legal Text. General Data Protection Regulation (GDPR). Retrieved April 4, 2022, from https://gdpr-info.eu/ </a:t>
            </a:r>
          </a:p>
          <a:p>
            <a:pPr marL="0" indent="0">
              <a:buNone/>
            </a:pPr>
            <a:r>
              <a:rPr lang="en-US" sz="1600" dirty="0"/>
              <a:t>[2] </a:t>
            </a:r>
            <a:r>
              <a:rPr lang="en-US" sz="1600" dirty="0" err="1"/>
              <a:t>Eckerson</a:t>
            </a:r>
            <a:r>
              <a:rPr lang="en-US" sz="1600" dirty="0"/>
              <a:t>, H. H. (2017, November 28). GDPR Reference Guide: All 99 Articles in 25 Minutes. GDPR Reference Guide. Retrieved April 4, 2022, from https://www.eckerson.com/articles/gdpr-reference-guide-all-99-articles-in-25-minutes </a:t>
            </a:r>
          </a:p>
          <a:p>
            <a:pPr marL="0" indent="0">
              <a:buNone/>
            </a:pPr>
            <a:r>
              <a:rPr lang="en-US" sz="1600" dirty="0"/>
              <a:t>[3] Data Privacy Manager. (2022, February 1). 20 biggest GDPR fines so far [2019, 2020, 2021 &amp;amp; 2022]. Data Privacy Manager. Retrieved April 4, 2022, from https://dataprivacymanager.net/5-biggest-gdpr-fines-so-far-2020/ </a:t>
            </a:r>
          </a:p>
          <a:p>
            <a:pPr marL="0" indent="0">
              <a:buNone/>
            </a:pPr>
            <a:r>
              <a:rPr lang="en-US" sz="1600" dirty="0"/>
              <a:t>[4] Data Privacy Manager. (2020, August 1). CCPA vs. GDPR - differences and similarities. Data Privacy Manager. Retrieved April 4, 2022, from https://dataprivacymanager.net/ccpa-vs-gdpr/ </a:t>
            </a:r>
          </a:p>
          <a:p>
            <a:pPr marL="0" indent="0">
              <a:buNone/>
            </a:pPr>
            <a:r>
              <a:rPr lang="en-US" sz="1600" dirty="0"/>
              <a:t>[5] </a:t>
            </a:r>
            <a:r>
              <a:rPr lang="en-US" sz="1600" dirty="0">
                <a:effectLst/>
              </a:rPr>
              <a:t>Bloomberg. (2022, February 2). </a:t>
            </a:r>
            <a:r>
              <a:rPr lang="en-US" sz="1600" i="1" dirty="0">
                <a:effectLst/>
              </a:rPr>
              <a:t>Data Privacy Laws by State: Comparison Charts</a:t>
            </a:r>
            <a:r>
              <a:rPr lang="en-US" sz="1600" dirty="0">
                <a:effectLst/>
              </a:rPr>
              <a:t>. Bloomberg Law. Retrieved April 4, 2022, from </a:t>
            </a:r>
            <a:r>
              <a:rPr lang="en-US" sz="1600" dirty="0">
                <a:effectLst/>
                <a:hlinkClick r:id="rId3"/>
              </a:rPr>
              <a:t>https://pro.bloomberglaw.com/brief/data-privacy-laws-in-the-u-s/</a:t>
            </a:r>
            <a:endParaRPr lang="en-US" sz="1600" dirty="0">
              <a:effectLst/>
            </a:endParaRPr>
          </a:p>
          <a:p>
            <a:pPr marL="0" indent="0">
              <a:buNone/>
            </a:pPr>
            <a:r>
              <a:rPr lang="en-US" sz="1600" dirty="0"/>
              <a:t>[6] Salary.com. (2019, April 8). Compliance &amp;amp; Privacy officer salary. Salary.com. Retrieved April 5, 2022, from https://www.salary.com/research/salary/posting/compliance-and-privacy-officer-salary </a:t>
            </a:r>
          </a:p>
          <a:p>
            <a:pPr marL="0" indent="0">
              <a:buNone/>
            </a:pPr>
            <a:r>
              <a:rPr lang="en-US" sz="1600" dirty="0">
                <a:effectLst/>
              </a:rPr>
              <a:t>[7] Smith, O. (2018, May 2). The GDPR racket: Who's making money from this $9bn business shakedown. Forbes. Retrieved April 5, 2022, from https://www.forbes.com/sites/oliversmith/2018/05/02/the-gdpr-racket-whos-making-money-from-this-9bn-business-shakedown/?sh=2c1f98b434a2 </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Casey </a:t>
            </a:r>
            <a:r>
              <a:rPr lang="en-US" sz="1400" dirty="0" err="1">
                <a:solidFill>
                  <a:schemeClr val="tx1"/>
                </a:solidFill>
                <a:latin typeface="+mj-lt"/>
              </a:rPr>
              <a:t>Wohlers</a:t>
            </a:r>
            <a:endParaRPr lang="en-US" sz="1400" dirty="0">
              <a:solidFill>
                <a:schemeClr val="tx1"/>
              </a:solidFill>
              <a:latin typeface="+mj-lt"/>
            </a:endParaRPr>
          </a:p>
        </p:txBody>
      </p:sp>
    </p:spTree>
    <p:extLst>
      <p:ext uri="{BB962C8B-B14F-4D97-AF65-F5344CB8AC3E}">
        <p14:creationId xmlns:p14="http://schemas.microsoft.com/office/powerpoint/2010/main" val="2668375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References</a:t>
            </a:r>
          </a:p>
        </p:txBody>
      </p:sp>
      <p:sp>
        <p:nvSpPr>
          <p:cNvPr id="3" name="Content Placeholder 2"/>
          <p:cNvSpPr>
            <a:spLocks noGrp="1"/>
          </p:cNvSpPr>
          <p:nvPr>
            <p:ph idx="1"/>
          </p:nvPr>
        </p:nvSpPr>
        <p:spPr/>
        <p:txBody>
          <a:bodyPr lIns="91440">
            <a:normAutofit/>
          </a:bodyPr>
          <a:lstStyle/>
          <a:p>
            <a:pPr marL="0" indent="0">
              <a:buNone/>
            </a:pPr>
            <a:r>
              <a:rPr lang="en-US" sz="1600" dirty="0"/>
              <a:t>[8] Zeb. (2017). Figure 1: Major Requirements of </a:t>
            </a:r>
            <a:r>
              <a:rPr lang="en-US" sz="1600" dirty="0" err="1"/>
              <a:t>Gdpr</a:t>
            </a:r>
            <a:r>
              <a:rPr lang="en-US" sz="1600" dirty="0"/>
              <a:t>. Banking Hub. Retrieved April 4, 2022, from https://www.bankinghub.eu/banking/finance-risk/gdpr-deep-dive-implement-right-forgotten. </a:t>
            </a:r>
          </a:p>
          <a:p>
            <a:pPr marL="0" indent="0">
              <a:buNone/>
            </a:pPr>
            <a:r>
              <a:rPr lang="en-US" sz="1600" dirty="0">
                <a:effectLst/>
              </a:rPr>
              <a:t>[9] Data Privacy Manager. (2020). </a:t>
            </a:r>
            <a:r>
              <a:rPr lang="en-US" sz="1600" dirty="0" err="1">
                <a:effectLst/>
              </a:rPr>
              <a:t>Ccpa</a:t>
            </a:r>
            <a:r>
              <a:rPr lang="en-US" sz="1600" dirty="0">
                <a:effectLst/>
              </a:rPr>
              <a:t> Vs. </a:t>
            </a:r>
            <a:r>
              <a:rPr lang="en-US" sz="1600" dirty="0" err="1">
                <a:effectLst/>
              </a:rPr>
              <a:t>Gdpr</a:t>
            </a:r>
            <a:r>
              <a:rPr lang="en-US" sz="1600" dirty="0">
                <a:effectLst/>
              </a:rPr>
              <a:t> Rights. Data Privacy Manager. Retrieved April 4, 2022, from https://dataprivacymanager.net/ccpa-vs-gdpr/. </a:t>
            </a:r>
          </a:p>
          <a:p>
            <a:pPr marL="0" indent="0">
              <a:buNone/>
            </a:pPr>
            <a:r>
              <a:rPr lang="en-US" sz="1600" dirty="0"/>
              <a:t>[10] BNP Media. (2018). Top </a:t>
            </a:r>
            <a:r>
              <a:rPr lang="en-US" sz="1600" dirty="0" err="1"/>
              <a:t>Gdpr</a:t>
            </a:r>
            <a:r>
              <a:rPr lang="en-US" sz="1600" dirty="0"/>
              <a:t> Challenges To Date. Security Magazine. Retrieved April 4, 2022, from https://www.securitymagazine.com/articles/89644-gdpr-implementation-costs-enterprises-more-than-expected. </a:t>
            </a:r>
          </a:p>
          <a:p>
            <a:pPr marL="0" indent="0">
              <a:buNone/>
            </a:pPr>
            <a:r>
              <a:rPr lang="en-US" sz="1600" dirty="0">
                <a:effectLst/>
              </a:rPr>
              <a:t>[11] </a:t>
            </a:r>
            <a:r>
              <a:rPr lang="en-US" sz="1600" dirty="0" err="1">
                <a:effectLst/>
              </a:rPr>
              <a:t>Hubspot</a:t>
            </a:r>
            <a:r>
              <a:rPr lang="en-US" sz="1600" dirty="0">
                <a:effectLst/>
              </a:rPr>
              <a:t> Inc. (2017). Europeans agree data privacy rules, and especially the </a:t>
            </a:r>
            <a:r>
              <a:rPr lang="en-US" sz="1600" dirty="0" err="1">
                <a:effectLst/>
              </a:rPr>
              <a:t>Gdpr</a:t>
            </a:r>
            <a:r>
              <a:rPr lang="en-US" sz="1600" dirty="0">
                <a:effectLst/>
              </a:rPr>
              <a:t>, are good for consumers. The GDPR is Coming – Are We Ready? Retrieved April 4, 2022, from https://www.hubspot.com/data-privacy/gdpr/research. </a:t>
            </a: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k-SK" sz="900" b="0" i="0" u="none" strike="noStrike" kern="1200" cap="none" spc="0" normalizeH="0" baseline="0" noProof="0">
                <a:ln>
                  <a:noFill/>
                </a:ln>
                <a:solidFill>
                  <a:prstClr val="white"/>
                </a:solidFill>
                <a:effectLst/>
                <a:uLnTx/>
                <a:uFillTx/>
                <a:latin typeface="Cambria"/>
                <a:ea typeface="+mn-ea"/>
                <a:cs typeface="+mn-cs"/>
              </a:rPr>
              <a:t>© 2021 Keith A. Pray</a:t>
            </a:r>
            <a:endParaRPr kumimoji="0" lang="en-US" sz="900" b="0" i="0" u="none" strike="noStrike" kern="1200" cap="none" spc="0" normalizeH="0" baseline="0" noProof="0">
              <a:ln>
                <a:noFill/>
              </a:ln>
              <a:solidFill>
                <a:prstClr val="white"/>
              </a:solidFill>
              <a:effectLst/>
              <a:uLnTx/>
              <a:uFillTx/>
              <a:latin typeface="Cambria"/>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A17EAB-8B51-5C40-8776-6683E51FA7A0}" type="slidenum">
              <a:rPr kumimoji="0" lang="en-US" sz="900" b="0" i="0" u="none" strike="noStrike" kern="1200" cap="none" spc="0" normalizeH="0" baseline="0" noProof="0" smtClean="0">
                <a:ln>
                  <a:noFill/>
                </a:ln>
                <a:solidFill>
                  <a:prstClr val="white"/>
                </a:solidFill>
                <a:effectLst/>
                <a:uLnTx/>
                <a:uFillTx/>
                <a:latin typeface="Cambr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a:ln>
                <a:noFill/>
              </a:ln>
              <a:solidFill>
                <a:prstClr val="white"/>
              </a:solidFill>
              <a:effectLst/>
              <a:uLnTx/>
              <a:uFillTx/>
              <a:latin typeface="Cambria"/>
              <a:ea typeface="+mn-ea"/>
              <a:cs typeface="+mn-cs"/>
            </a:endParaRPr>
          </a:p>
        </p:txBody>
      </p:sp>
      <p:sp>
        <p:nvSpPr>
          <p:cNvPr id="6" name="TextBox 5"/>
          <p:cNvSpPr txBox="1"/>
          <p:nvPr/>
        </p:nvSpPr>
        <p:spPr>
          <a:xfrm>
            <a:off x="6847114" y="372337"/>
            <a:ext cx="2179682"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mbria"/>
                <a:ea typeface="+mn-ea"/>
                <a:cs typeface="+mn-cs"/>
              </a:rPr>
              <a:t>Casey </a:t>
            </a:r>
            <a:r>
              <a:rPr kumimoji="0" lang="en-US" sz="1400" b="0" i="0" u="none" strike="noStrike" kern="1200" cap="none" spc="0" normalizeH="0" baseline="0" noProof="0" dirty="0" err="1">
                <a:ln>
                  <a:noFill/>
                </a:ln>
                <a:solidFill>
                  <a:prstClr val="white"/>
                </a:solidFill>
                <a:effectLst/>
                <a:uLnTx/>
                <a:uFillTx/>
                <a:latin typeface="Cambria"/>
                <a:ea typeface="+mn-ea"/>
                <a:cs typeface="+mn-cs"/>
              </a:rPr>
              <a:t>Wohlers</a:t>
            </a:r>
            <a:endParaRPr kumimoji="0" lang="en-US" sz="1400" b="0" i="0" u="none" strike="noStrike" kern="1200" cap="none" spc="0" normalizeH="0" baseline="0" noProof="0" dirty="0">
              <a:ln>
                <a:noFill/>
              </a:ln>
              <a:solidFill>
                <a:prstClr val="white"/>
              </a:solidFill>
              <a:effectLst/>
              <a:uLnTx/>
              <a:uFillTx/>
              <a:latin typeface="Cambria"/>
              <a:ea typeface="+mn-ea"/>
              <a:cs typeface="+mn-cs"/>
            </a:endParaRPr>
          </a:p>
        </p:txBody>
      </p:sp>
    </p:spTree>
    <p:extLst>
      <p:ext uri="{BB962C8B-B14F-4D97-AF65-F5344CB8AC3E}">
        <p14:creationId xmlns:p14="http://schemas.microsoft.com/office/powerpoint/2010/main" val="370977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914400" y="1143000"/>
            <a:ext cx="7315200" cy="1494448"/>
          </a:xfrm>
          <a:prstGeom prst="rect">
            <a:avLst/>
          </a:prstGeom>
          <a:noFill/>
          <a:ln>
            <a:noFill/>
          </a:ln>
        </p:spPr>
        <p:txBody>
          <a:bodyPr spcFirstLastPara="1" wrap="square" lIns="91425" tIns="45700" rIns="91425" bIns="45700" anchor="b" anchorCtr="0">
            <a:noAutofit/>
          </a:bodyPr>
          <a:lstStyle/>
          <a:p>
            <a:pPr marL="0" lvl="0" indent="0" algn="ctr" rtl="0">
              <a:lnSpc>
                <a:spcPct val="80000"/>
              </a:lnSpc>
              <a:spcBef>
                <a:spcPts val="0"/>
              </a:spcBef>
              <a:spcAft>
                <a:spcPts val="0"/>
              </a:spcAft>
              <a:buClr>
                <a:schemeClr val="lt1"/>
              </a:buClr>
              <a:buSzPts val="3300"/>
              <a:buFont typeface="Cambria"/>
              <a:buNone/>
            </a:pPr>
            <a:r>
              <a:rPr lang="en-US"/>
              <a:t>Law Enforcement and Genetic Privacy</a:t>
            </a:r>
            <a:endParaRPr/>
          </a:p>
        </p:txBody>
      </p:sp>
      <p:sp>
        <p:nvSpPr>
          <p:cNvPr id="92" name="Google Shape;92;p14"/>
          <p:cNvSpPr txBox="1">
            <a:spLocks noGrp="1"/>
          </p:cNvSpPr>
          <p:nvPr>
            <p:ph type="body" idx="1"/>
          </p:nvPr>
        </p:nvSpPr>
        <p:spPr>
          <a:xfrm>
            <a:off x="914400" y="2724150"/>
            <a:ext cx="7315200" cy="762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90"/>
              <a:buNone/>
            </a:pPr>
            <a:r>
              <a:rPr lang="en-US"/>
              <a:t>Noah Plasse</a:t>
            </a:r>
            <a:endParaRPr/>
          </a:p>
        </p:txBody>
      </p:sp>
      <p:sp>
        <p:nvSpPr>
          <p:cNvPr id="93" name="Google Shape;93;p14"/>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2021 Keith A. Pray</a:t>
            </a:r>
            <a:endParaRPr/>
          </a:p>
        </p:txBody>
      </p:sp>
      <p:sp>
        <p:nvSpPr>
          <p:cNvPr id="94" name="Google Shape;94;p14"/>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762219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685800" y="361950"/>
            <a:ext cx="7772400" cy="914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What is genetic genealogy?</a:t>
            </a:r>
            <a:endParaRPr/>
          </a:p>
        </p:txBody>
      </p:sp>
      <p:sp>
        <p:nvSpPr>
          <p:cNvPr id="101" name="Google Shape;101;p15"/>
          <p:cNvSpPr txBox="1">
            <a:spLocks noGrp="1"/>
          </p:cNvSpPr>
          <p:nvPr>
            <p:ph type="body" idx="1"/>
          </p:nvPr>
        </p:nvSpPr>
        <p:spPr>
          <a:xfrm>
            <a:off x="685800" y="1352551"/>
            <a:ext cx="3733800" cy="3352800"/>
          </a:xfrm>
          <a:prstGeom prst="rect">
            <a:avLst/>
          </a:prstGeom>
        </p:spPr>
        <p:txBody>
          <a:bodyPr spcFirstLastPara="1" wrap="square" lIns="91425" tIns="45700" rIns="91425" bIns="45700" anchor="t" anchorCtr="0">
            <a:normAutofit/>
          </a:bodyPr>
          <a:lstStyle/>
          <a:p>
            <a:pPr marL="457200" lvl="0" indent="-331470" algn="l" rtl="0">
              <a:spcBef>
                <a:spcPts val="1200"/>
              </a:spcBef>
              <a:spcAft>
                <a:spcPts val="0"/>
              </a:spcAft>
              <a:buSzPts val="1620"/>
              <a:buChar char="•"/>
            </a:pPr>
            <a:r>
              <a:rPr lang="en-US"/>
              <a:t>Biological relationships </a:t>
            </a:r>
            <a:endParaRPr/>
          </a:p>
          <a:p>
            <a:pPr marL="457200" lvl="0" indent="-331470" algn="l" rtl="0">
              <a:spcBef>
                <a:spcPts val="1000"/>
              </a:spcBef>
              <a:spcAft>
                <a:spcPts val="0"/>
              </a:spcAft>
              <a:buSzPts val="1620"/>
              <a:buChar char="•"/>
            </a:pPr>
            <a:r>
              <a:rPr lang="en-US"/>
              <a:t> Uses DNA test results </a:t>
            </a:r>
            <a:endParaRPr/>
          </a:p>
          <a:p>
            <a:pPr marL="457200" lvl="0" indent="-331470" algn="l" rtl="0">
              <a:spcBef>
                <a:spcPts val="1200"/>
              </a:spcBef>
              <a:spcAft>
                <a:spcPts val="1000"/>
              </a:spcAft>
              <a:buSzPts val="1620"/>
              <a:buChar char="•"/>
            </a:pPr>
            <a:r>
              <a:rPr lang="en-US"/>
              <a:t>Can determine the levels and types of biological relationships between or among individuals.</a:t>
            </a:r>
            <a:endParaRPr/>
          </a:p>
        </p:txBody>
      </p:sp>
      <p:sp>
        <p:nvSpPr>
          <p:cNvPr id="102" name="Google Shape;102;p15"/>
          <p:cNvSpPr txBox="1">
            <a:spLocks noGrp="1"/>
          </p:cNvSpPr>
          <p:nvPr>
            <p:ph type="sldNum" idx="12"/>
          </p:nvPr>
        </p:nvSpPr>
        <p:spPr>
          <a:xfrm>
            <a:off x="8519160" y="4997196"/>
            <a:ext cx="624900" cy="146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pic>
        <p:nvPicPr>
          <p:cNvPr id="103" name="Google Shape;103;p15"/>
          <p:cNvPicPr preferRelativeResize="0"/>
          <p:nvPr/>
        </p:nvPicPr>
        <p:blipFill>
          <a:blip r:embed="rId3">
            <a:alphaModFix/>
          </a:blip>
          <a:stretch>
            <a:fillRect/>
          </a:stretch>
        </p:blipFill>
        <p:spPr>
          <a:xfrm>
            <a:off x="5317251" y="1129975"/>
            <a:ext cx="3062626" cy="3197399"/>
          </a:xfrm>
          <a:prstGeom prst="rect">
            <a:avLst/>
          </a:prstGeom>
          <a:noFill/>
          <a:ln>
            <a:noFill/>
          </a:ln>
        </p:spPr>
      </p:pic>
      <p:sp>
        <p:nvSpPr>
          <p:cNvPr id="104" name="Google Shape;104;p15"/>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Noah Plasse</a:t>
            </a:r>
            <a:endParaRPr/>
          </a:p>
        </p:txBody>
      </p:sp>
    </p:spTree>
    <p:extLst>
      <p:ext uri="{BB962C8B-B14F-4D97-AF65-F5344CB8AC3E}">
        <p14:creationId xmlns:p14="http://schemas.microsoft.com/office/powerpoint/2010/main" val="2131711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685800" y="361950"/>
            <a:ext cx="7772400" cy="914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Consumer genetic genealogy testing</a:t>
            </a:r>
            <a:endParaRPr/>
          </a:p>
        </p:txBody>
      </p:sp>
      <p:sp>
        <p:nvSpPr>
          <p:cNvPr id="111" name="Google Shape;111;p16"/>
          <p:cNvSpPr txBox="1">
            <a:spLocks noGrp="1"/>
          </p:cNvSpPr>
          <p:nvPr>
            <p:ph type="body" idx="1"/>
          </p:nvPr>
        </p:nvSpPr>
        <p:spPr>
          <a:xfrm>
            <a:off x="685800" y="1352551"/>
            <a:ext cx="3733800" cy="3352800"/>
          </a:xfrm>
          <a:prstGeom prst="rect">
            <a:avLst/>
          </a:prstGeom>
        </p:spPr>
        <p:txBody>
          <a:bodyPr spcFirstLastPara="1" wrap="square" lIns="91425" tIns="45700" rIns="91425" bIns="45700" anchor="t" anchorCtr="0">
            <a:normAutofit/>
          </a:bodyPr>
          <a:lstStyle/>
          <a:p>
            <a:pPr marL="457200" lvl="0" indent="-331470" algn="l" rtl="0">
              <a:spcBef>
                <a:spcPts val="1200"/>
              </a:spcBef>
              <a:spcAft>
                <a:spcPts val="0"/>
              </a:spcAft>
              <a:buSzPts val="1620"/>
              <a:buChar char="•"/>
            </a:pPr>
            <a:r>
              <a:rPr lang="en-US"/>
              <a:t>Has been growing in popularity</a:t>
            </a:r>
            <a:endParaRPr/>
          </a:p>
          <a:p>
            <a:pPr marL="457200" lvl="0" indent="-331470" algn="l" rtl="0">
              <a:spcBef>
                <a:spcPts val="1000"/>
              </a:spcBef>
              <a:spcAft>
                <a:spcPts val="0"/>
              </a:spcAft>
              <a:buSzPts val="1620"/>
              <a:buChar char="•"/>
            </a:pPr>
            <a:r>
              <a:rPr lang="en-US"/>
              <a:t>Testing services offered by several companies.</a:t>
            </a:r>
            <a:endParaRPr/>
          </a:p>
          <a:p>
            <a:pPr marL="457200" lvl="0" indent="-331470" algn="l" rtl="0">
              <a:spcBef>
                <a:spcPts val="1200"/>
              </a:spcBef>
              <a:spcAft>
                <a:spcPts val="1000"/>
              </a:spcAft>
              <a:buSzPts val="1620"/>
              <a:buChar char="•"/>
            </a:pPr>
            <a:r>
              <a:rPr lang="en-US"/>
              <a:t>23andMe, Ancestry, FamilyTreeDNA, GEDMatch</a:t>
            </a:r>
            <a:endParaRPr/>
          </a:p>
        </p:txBody>
      </p:sp>
      <p:sp>
        <p:nvSpPr>
          <p:cNvPr id="112" name="Google Shape;112;p16"/>
          <p:cNvSpPr txBox="1">
            <a:spLocks noGrp="1"/>
          </p:cNvSpPr>
          <p:nvPr>
            <p:ph type="sldNum" idx="12"/>
          </p:nvPr>
        </p:nvSpPr>
        <p:spPr>
          <a:xfrm>
            <a:off x="8519160" y="4997196"/>
            <a:ext cx="624900" cy="146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113" name="Google Shape;113;p16"/>
          <p:cNvPicPr preferRelativeResize="0"/>
          <p:nvPr/>
        </p:nvPicPr>
        <p:blipFill>
          <a:blip r:embed="rId3">
            <a:alphaModFix/>
          </a:blip>
          <a:stretch>
            <a:fillRect/>
          </a:stretch>
        </p:blipFill>
        <p:spPr>
          <a:xfrm>
            <a:off x="4572000" y="1352551"/>
            <a:ext cx="4419600" cy="3352800"/>
          </a:xfrm>
          <a:prstGeom prst="rect">
            <a:avLst/>
          </a:prstGeom>
          <a:noFill/>
          <a:ln>
            <a:noFill/>
          </a:ln>
        </p:spPr>
      </p:pic>
      <p:sp>
        <p:nvSpPr>
          <p:cNvPr id="114" name="Google Shape;114;p16"/>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Noah Plasse</a:t>
            </a:r>
            <a:endParaRPr/>
          </a:p>
        </p:txBody>
      </p:sp>
    </p:spTree>
    <p:extLst>
      <p:ext uri="{BB962C8B-B14F-4D97-AF65-F5344CB8AC3E}">
        <p14:creationId xmlns:p14="http://schemas.microsoft.com/office/powerpoint/2010/main" val="459476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27535" y="1049155"/>
            <a:ext cx="3733800" cy="3948041"/>
          </a:xfrm>
        </p:spPr>
        <p:txBody>
          <a:bodyPr>
            <a:normAutofit fontScale="85000" lnSpcReduction="10000"/>
          </a:bodyPr>
          <a:lstStyle/>
          <a:p>
            <a:r>
              <a:rPr lang="en-US" dirty="0"/>
              <a:t>Quantify </a:t>
            </a:r>
          </a:p>
          <a:p>
            <a:pPr lvl="1"/>
            <a:r>
              <a:rPr lang="en-US" dirty="0"/>
              <a:t>Not terms like: less, more, a lot, huge, great, big, tiny, drastic, etc.</a:t>
            </a:r>
          </a:p>
          <a:p>
            <a:r>
              <a:rPr lang="en-US" dirty="0"/>
              <a:t>Avoid absolutes </a:t>
            </a:r>
          </a:p>
          <a:p>
            <a:pPr lvl="1"/>
            <a:r>
              <a:rPr lang="en-US" dirty="0"/>
              <a:t>Terms like: all, none, always, never</a:t>
            </a:r>
          </a:p>
          <a:p>
            <a:pPr lvl="1"/>
            <a:r>
              <a:rPr lang="en-US" dirty="0"/>
              <a:t>Difficult to prove, easy to show false</a:t>
            </a:r>
          </a:p>
          <a:p>
            <a:r>
              <a:rPr lang="en-US" dirty="0"/>
              <a:t>Read directions, many time lines missing</a:t>
            </a:r>
          </a:p>
          <a:p>
            <a:r>
              <a:rPr lang="en-US" dirty="0"/>
              <a:t>Read paper aloud to proof</a:t>
            </a:r>
          </a:p>
          <a:p>
            <a:r>
              <a:rPr lang="en-US" dirty="0"/>
              <a:t>Avoid blogs, encyclopedias, and text book. These are generally not primary and high quality sources.</a:t>
            </a:r>
          </a:p>
          <a:p>
            <a:r>
              <a:rPr lang="en-US" dirty="0"/>
              <a:t>Be wary of counter point strawman fallacy</a:t>
            </a:r>
          </a:p>
          <a:p>
            <a:r>
              <a:rPr lang="en-US" dirty="0">
                <a:hlinkClick r:id="rId3"/>
              </a:rPr>
              <a:t>http://socialimps.keithpray.net/assignments/paper-guidelines/</a:t>
            </a:r>
            <a:endParaRPr lang="en-US" dirty="0"/>
          </a:p>
        </p:txBody>
      </p:sp>
      <p:sp>
        <p:nvSpPr>
          <p:cNvPr id="4" name="Footer Placeholder 3"/>
          <p:cNvSpPr>
            <a:spLocks noGrp="1"/>
          </p:cNvSpPr>
          <p:nvPr>
            <p:ph type="ftr" sz="quarter" idx="11"/>
          </p:nvPr>
        </p:nvSpPr>
        <p:spPr>
          <a:xfrm>
            <a:off x="0" y="4997196"/>
            <a:ext cx="5562600" cy="146304"/>
          </a:xfrm>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pic>
        <p:nvPicPr>
          <p:cNvPr id="8" name="Picture 7">
            <a:extLst>
              <a:ext uri="{FF2B5EF4-FFF2-40B4-BE49-F238E27FC236}">
                <a16:creationId xmlns:a16="http://schemas.microsoft.com/office/drawing/2014/main" id="{290B8B41-5948-E94F-A651-1D86BBE46EED}"/>
              </a:ext>
            </a:extLst>
          </p:cNvPr>
          <p:cNvPicPr>
            <a:picLocks noChangeAspect="1"/>
          </p:cNvPicPr>
          <p:nvPr/>
        </p:nvPicPr>
        <p:blipFill>
          <a:blip r:embed="rId4"/>
          <a:stretch>
            <a:fillRect/>
          </a:stretch>
        </p:blipFill>
        <p:spPr>
          <a:xfrm>
            <a:off x="3816821" y="361950"/>
            <a:ext cx="5327179" cy="4626793"/>
          </a:xfrm>
          <a:prstGeom prst="rect">
            <a:avLst/>
          </a:prstGeom>
        </p:spPr>
      </p:pic>
    </p:spTree>
    <p:extLst>
      <p:ext uri="{BB962C8B-B14F-4D97-AF65-F5344CB8AC3E}">
        <p14:creationId xmlns:p14="http://schemas.microsoft.com/office/powerpoint/2010/main" val="3947591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Effectiveness of genealogy databases in law enforcement</a:t>
            </a:r>
            <a:endParaRPr/>
          </a:p>
        </p:txBody>
      </p:sp>
      <p:sp>
        <p:nvSpPr>
          <p:cNvPr id="121" name="Google Shape;121;p17"/>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6" lvl="0" indent="-205766" algn="l" rtl="0">
              <a:spcBef>
                <a:spcPts val="1200"/>
              </a:spcBef>
              <a:spcAft>
                <a:spcPts val="0"/>
              </a:spcAft>
              <a:buSzPts val="1620"/>
              <a:buChar char="•"/>
            </a:pPr>
            <a:r>
              <a:rPr lang="en-US"/>
              <a:t>In the past few years, genealogy databases have been used to solve cases</a:t>
            </a:r>
            <a:endParaRPr/>
          </a:p>
          <a:p>
            <a:pPr marL="205766" lvl="0" indent="-205766" algn="l" rtl="0">
              <a:spcBef>
                <a:spcPts val="1200"/>
              </a:spcBef>
              <a:spcAft>
                <a:spcPts val="0"/>
              </a:spcAft>
              <a:buSzPts val="1620"/>
              <a:buChar char="•"/>
            </a:pPr>
            <a:r>
              <a:rPr lang="en-US"/>
              <a:t>Use family links to ID criminals</a:t>
            </a:r>
            <a:endParaRPr/>
          </a:p>
          <a:p>
            <a:pPr marL="205766" lvl="0" indent="-205766" algn="l" rtl="0">
              <a:spcBef>
                <a:spcPts val="1200"/>
              </a:spcBef>
              <a:spcAft>
                <a:spcPts val="0"/>
              </a:spcAft>
              <a:buSzPts val="1620"/>
              <a:buChar char="•"/>
            </a:pPr>
            <a:r>
              <a:rPr lang="en-US"/>
              <a:t>Cold cases, some as old as 66 years are being solved [3]</a:t>
            </a:r>
            <a:endParaRPr/>
          </a:p>
          <a:p>
            <a:pPr marL="205766" lvl="0" indent="-205766" algn="l" rtl="0">
              <a:spcBef>
                <a:spcPts val="1200"/>
              </a:spcBef>
              <a:spcAft>
                <a:spcPts val="0"/>
              </a:spcAft>
              <a:buSzPts val="1620"/>
              <a:buChar char="•"/>
            </a:pPr>
            <a:r>
              <a:rPr lang="en-US"/>
              <a:t>Notably the "Golden State Killer" was caught in 2018 using GEDMatch [4]</a:t>
            </a:r>
            <a:endParaRPr/>
          </a:p>
        </p:txBody>
      </p:sp>
      <p:sp>
        <p:nvSpPr>
          <p:cNvPr id="122" name="Google Shape;122;p17"/>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2021 Keith A. Pray</a:t>
            </a:r>
            <a:endParaRPr/>
          </a:p>
        </p:txBody>
      </p:sp>
      <p:sp>
        <p:nvSpPr>
          <p:cNvPr id="123" name="Google Shape;123;p17"/>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124" name="Google Shape;124;p17"/>
          <p:cNvSpPr txBox="1"/>
          <p:nvPr/>
        </p:nvSpPr>
        <p:spPr>
          <a:xfrm>
            <a:off x="6847114" y="372337"/>
            <a:ext cx="217968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Noah Plasse</a:t>
            </a:r>
            <a:endParaRPr/>
          </a:p>
        </p:txBody>
      </p:sp>
      <p:pic>
        <p:nvPicPr>
          <p:cNvPr id="125" name="Google Shape;125;p17"/>
          <p:cNvPicPr preferRelativeResize="0"/>
          <p:nvPr/>
        </p:nvPicPr>
        <p:blipFill>
          <a:blip r:embed="rId3">
            <a:alphaModFix/>
          </a:blip>
          <a:stretch>
            <a:fillRect/>
          </a:stretch>
        </p:blipFill>
        <p:spPr>
          <a:xfrm>
            <a:off x="4807750" y="1352550"/>
            <a:ext cx="4066373" cy="3089176"/>
          </a:xfrm>
          <a:prstGeom prst="rect">
            <a:avLst/>
          </a:prstGeom>
          <a:noFill/>
          <a:ln>
            <a:noFill/>
          </a:ln>
        </p:spPr>
      </p:pic>
    </p:spTree>
    <p:extLst>
      <p:ext uri="{BB962C8B-B14F-4D97-AF65-F5344CB8AC3E}">
        <p14:creationId xmlns:p14="http://schemas.microsoft.com/office/powerpoint/2010/main" val="834930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Should law enforcement be able to use</a:t>
            </a:r>
            <a:endParaRPr/>
          </a:p>
          <a:p>
            <a:pPr marL="0" lvl="0" indent="0" algn="l" rtl="0">
              <a:lnSpc>
                <a:spcPct val="80000"/>
              </a:lnSpc>
              <a:spcBef>
                <a:spcPts val="0"/>
              </a:spcBef>
              <a:spcAft>
                <a:spcPts val="0"/>
              </a:spcAft>
              <a:buClr>
                <a:schemeClr val="lt1"/>
              </a:buClr>
              <a:buSzPts val="2700"/>
              <a:buFont typeface="Cambria"/>
              <a:buNone/>
            </a:pPr>
            <a:r>
              <a:rPr lang="en-US"/>
              <a:t>consumer genealogy databases to solve crimes?</a:t>
            </a:r>
            <a:endParaRPr/>
          </a:p>
        </p:txBody>
      </p:sp>
      <p:sp>
        <p:nvSpPr>
          <p:cNvPr id="132" name="Google Shape;132;p18"/>
          <p:cNvSpPr txBox="1">
            <a:spLocks noGrp="1"/>
          </p:cNvSpPr>
          <p:nvPr>
            <p:ph type="body" idx="1"/>
          </p:nvPr>
        </p:nvSpPr>
        <p:spPr>
          <a:xfrm>
            <a:off x="4724400" y="1938425"/>
            <a:ext cx="3733800" cy="2396700"/>
          </a:xfrm>
          <a:prstGeom prst="rect">
            <a:avLst/>
          </a:prstGeom>
          <a:noFill/>
          <a:ln>
            <a:noFill/>
          </a:ln>
        </p:spPr>
        <p:txBody>
          <a:bodyPr spcFirstLastPara="1" wrap="square" lIns="91425" tIns="45700" rIns="91425" bIns="45700" anchor="t" anchorCtr="0">
            <a:normAutofit/>
          </a:bodyPr>
          <a:lstStyle/>
          <a:p>
            <a:pPr marL="0" lvl="0" indent="0" algn="l" rtl="0">
              <a:spcBef>
                <a:spcPts val="1200"/>
              </a:spcBef>
              <a:spcAft>
                <a:spcPts val="0"/>
              </a:spcAft>
              <a:buNone/>
            </a:pPr>
            <a:r>
              <a:rPr lang="en-US" sz="2000" b="1"/>
              <a:t>Upsides</a:t>
            </a:r>
            <a:endParaRPr sz="2000" b="1"/>
          </a:p>
          <a:p>
            <a:pPr marL="205766" lvl="0" indent="-218466" algn="l" rtl="0">
              <a:spcBef>
                <a:spcPts val="1200"/>
              </a:spcBef>
              <a:spcAft>
                <a:spcPts val="0"/>
              </a:spcAft>
              <a:buSzPts val="1820"/>
              <a:buChar char="•"/>
            </a:pPr>
            <a:r>
              <a:rPr lang="en-US" sz="2000"/>
              <a:t>Very old cold cases are being solved</a:t>
            </a:r>
            <a:endParaRPr sz="2000"/>
          </a:p>
          <a:p>
            <a:pPr marL="205766" lvl="0" indent="-229896" algn="l" rtl="0">
              <a:spcBef>
                <a:spcPts val="1200"/>
              </a:spcBef>
              <a:spcAft>
                <a:spcPts val="0"/>
              </a:spcAft>
              <a:buSzPts val="2000"/>
              <a:buChar char="•"/>
            </a:pPr>
            <a:r>
              <a:rPr lang="en-US" sz="2000"/>
              <a:t>Can help give families closure on otherwise impossible cases</a:t>
            </a:r>
            <a:endParaRPr sz="2000"/>
          </a:p>
        </p:txBody>
      </p:sp>
      <p:sp>
        <p:nvSpPr>
          <p:cNvPr id="133" name="Google Shape;133;p18"/>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2021 Keith A. Pray</a:t>
            </a:r>
            <a:endParaRPr/>
          </a:p>
        </p:txBody>
      </p:sp>
      <p:sp>
        <p:nvSpPr>
          <p:cNvPr id="134" name="Google Shape;134;p18"/>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
        <p:nvSpPr>
          <p:cNvPr id="135" name="Google Shape;135;p18"/>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Noah Plasse</a:t>
            </a:r>
            <a:endParaRPr/>
          </a:p>
        </p:txBody>
      </p:sp>
      <p:sp>
        <p:nvSpPr>
          <p:cNvPr id="136" name="Google Shape;136;p18"/>
          <p:cNvSpPr txBox="1">
            <a:spLocks noGrp="1"/>
          </p:cNvSpPr>
          <p:nvPr>
            <p:ph type="body" idx="1"/>
          </p:nvPr>
        </p:nvSpPr>
        <p:spPr>
          <a:xfrm>
            <a:off x="685800" y="1276351"/>
            <a:ext cx="3733800" cy="630600"/>
          </a:xfrm>
          <a:prstGeom prst="rect">
            <a:avLst/>
          </a:prstGeom>
          <a:noFill/>
          <a:ln>
            <a:noFill/>
          </a:ln>
        </p:spPr>
        <p:txBody>
          <a:bodyPr spcFirstLastPara="1" wrap="square" lIns="91425" tIns="45700" rIns="91425" bIns="45700" anchor="t" anchorCtr="0">
            <a:normAutofit lnSpcReduction="10000"/>
          </a:bodyPr>
          <a:lstStyle/>
          <a:p>
            <a:pPr marL="205766" lvl="0" indent="0" algn="l" rtl="0">
              <a:spcBef>
                <a:spcPts val="1200"/>
              </a:spcBef>
              <a:spcAft>
                <a:spcPts val="0"/>
              </a:spcAft>
              <a:buNone/>
            </a:pPr>
            <a:r>
              <a:rPr lang="en-US" sz="2000" b="1" u="sng"/>
              <a:t>Not without more government regulations</a:t>
            </a:r>
            <a:endParaRPr sz="2000" b="1" u="sng"/>
          </a:p>
        </p:txBody>
      </p:sp>
      <p:sp>
        <p:nvSpPr>
          <p:cNvPr id="137" name="Google Shape;137;p18"/>
          <p:cNvSpPr txBox="1">
            <a:spLocks noGrp="1"/>
          </p:cNvSpPr>
          <p:nvPr>
            <p:ph type="body" idx="1"/>
          </p:nvPr>
        </p:nvSpPr>
        <p:spPr>
          <a:xfrm>
            <a:off x="685800" y="1938425"/>
            <a:ext cx="3733800" cy="2396700"/>
          </a:xfrm>
          <a:prstGeom prst="rect">
            <a:avLst/>
          </a:prstGeom>
          <a:noFill/>
          <a:ln>
            <a:noFill/>
          </a:ln>
        </p:spPr>
        <p:txBody>
          <a:bodyPr spcFirstLastPara="1" wrap="square" lIns="91425" tIns="45700" rIns="91425" bIns="45700" anchor="t" anchorCtr="0">
            <a:normAutofit/>
          </a:bodyPr>
          <a:lstStyle/>
          <a:p>
            <a:pPr marL="205766" lvl="0" indent="0" algn="l" rtl="0">
              <a:spcBef>
                <a:spcPts val="1200"/>
              </a:spcBef>
              <a:spcAft>
                <a:spcPts val="0"/>
              </a:spcAft>
              <a:buNone/>
            </a:pPr>
            <a:r>
              <a:rPr lang="en-US" sz="2000" b="1"/>
              <a:t>Downsides</a:t>
            </a:r>
            <a:endParaRPr sz="2000" b="1"/>
          </a:p>
          <a:p>
            <a:pPr marL="205766" lvl="0" indent="-218466" algn="l" rtl="0">
              <a:spcBef>
                <a:spcPts val="1200"/>
              </a:spcBef>
              <a:spcAft>
                <a:spcPts val="0"/>
              </a:spcAft>
              <a:buSzPts val="1820"/>
              <a:buChar char="•"/>
            </a:pPr>
            <a:r>
              <a:rPr lang="en-US" sz="2000"/>
              <a:t>Invasion of privacy</a:t>
            </a:r>
            <a:endParaRPr sz="2000"/>
          </a:p>
          <a:p>
            <a:pPr marL="205766" lvl="0" indent="-218466" algn="l" rtl="0">
              <a:spcBef>
                <a:spcPts val="1200"/>
              </a:spcBef>
              <a:spcAft>
                <a:spcPts val="0"/>
              </a:spcAft>
              <a:buSzPts val="1820"/>
              <a:buChar char="•"/>
            </a:pPr>
            <a:r>
              <a:rPr lang="en-US" sz="2000"/>
              <a:t>Lack of legislation</a:t>
            </a:r>
            <a:endParaRPr sz="2000"/>
          </a:p>
          <a:p>
            <a:pPr marL="205766" lvl="0" indent="-229896" algn="l" rtl="0">
              <a:spcBef>
                <a:spcPts val="1200"/>
              </a:spcBef>
              <a:spcAft>
                <a:spcPts val="0"/>
              </a:spcAft>
              <a:buSzPts val="2000"/>
              <a:buChar char="•"/>
            </a:pPr>
            <a:r>
              <a:rPr lang="en-US" sz="2000"/>
              <a:t>We don’t have enough info on what companies do with data</a:t>
            </a:r>
            <a:endParaRPr sz="2000"/>
          </a:p>
        </p:txBody>
      </p:sp>
    </p:spTree>
    <p:extLst>
      <p:ext uri="{BB962C8B-B14F-4D97-AF65-F5344CB8AC3E}">
        <p14:creationId xmlns:p14="http://schemas.microsoft.com/office/powerpoint/2010/main" val="3711266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9"/>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Company Policies &amp; Law Enforcement</a:t>
            </a:r>
            <a:endParaRPr/>
          </a:p>
        </p:txBody>
      </p:sp>
      <p:sp>
        <p:nvSpPr>
          <p:cNvPr id="144" name="Google Shape;144;p19"/>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6" lvl="0" indent="-218466" algn="l" rtl="0">
              <a:spcBef>
                <a:spcPts val="1200"/>
              </a:spcBef>
              <a:spcAft>
                <a:spcPts val="0"/>
              </a:spcAft>
              <a:buSzPts val="1820"/>
              <a:buChar char="•"/>
            </a:pPr>
            <a:r>
              <a:rPr lang="en-US" sz="2000"/>
              <a:t>Most require warrant/subpoena and some will fight the release of data in court [5] [6] [7] [8]</a:t>
            </a:r>
            <a:endParaRPr sz="2000"/>
          </a:p>
          <a:p>
            <a:pPr marL="205766" lvl="0" indent="-218466" algn="l" rtl="0">
              <a:spcBef>
                <a:spcPts val="1200"/>
              </a:spcBef>
              <a:spcAft>
                <a:spcPts val="0"/>
              </a:spcAft>
              <a:buSzPts val="1820"/>
              <a:buChar char="•"/>
            </a:pPr>
            <a:r>
              <a:rPr lang="en-US" sz="2000"/>
              <a:t>FamilyTreeDNA  &amp; GEDMatch  have been more compliant with law enforcement</a:t>
            </a:r>
            <a:endParaRPr sz="2000"/>
          </a:p>
        </p:txBody>
      </p:sp>
      <p:sp>
        <p:nvSpPr>
          <p:cNvPr id="145" name="Google Shape;145;p19"/>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2021 Keith A. Pray</a:t>
            </a:r>
            <a:endParaRPr/>
          </a:p>
        </p:txBody>
      </p:sp>
      <p:sp>
        <p:nvSpPr>
          <p:cNvPr id="146" name="Google Shape;146;p19"/>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
        <p:nvSpPr>
          <p:cNvPr id="147" name="Google Shape;147;p19"/>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Noah Plasse</a:t>
            </a:r>
            <a:endParaRPr/>
          </a:p>
        </p:txBody>
      </p:sp>
      <p:pic>
        <p:nvPicPr>
          <p:cNvPr id="148" name="Google Shape;148;p19"/>
          <p:cNvPicPr preferRelativeResize="0"/>
          <p:nvPr/>
        </p:nvPicPr>
        <p:blipFill>
          <a:blip r:embed="rId3">
            <a:alphaModFix/>
          </a:blip>
          <a:stretch>
            <a:fillRect/>
          </a:stretch>
        </p:blipFill>
        <p:spPr>
          <a:xfrm>
            <a:off x="4572000" y="1415563"/>
            <a:ext cx="4419600" cy="2312364"/>
          </a:xfrm>
          <a:prstGeom prst="rect">
            <a:avLst/>
          </a:prstGeom>
          <a:noFill/>
          <a:ln>
            <a:noFill/>
          </a:ln>
        </p:spPr>
      </p:pic>
    </p:spTree>
    <p:extLst>
      <p:ext uri="{BB962C8B-B14F-4D97-AF65-F5344CB8AC3E}">
        <p14:creationId xmlns:p14="http://schemas.microsoft.com/office/powerpoint/2010/main" val="1228135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0"/>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GEDMatch</a:t>
            </a:r>
            <a:endParaRPr/>
          </a:p>
        </p:txBody>
      </p:sp>
      <p:sp>
        <p:nvSpPr>
          <p:cNvPr id="155" name="Google Shape;155;p20"/>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6" lvl="0" indent="-212116" algn="l" rtl="0">
              <a:lnSpc>
                <a:spcPct val="90000"/>
              </a:lnSpc>
              <a:spcBef>
                <a:spcPts val="1200"/>
              </a:spcBef>
              <a:spcAft>
                <a:spcPts val="0"/>
              </a:spcAft>
              <a:buSzPts val="1720"/>
              <a:buChar char="•"/>
            </a:pPr>
            <a:r>
              <a:rPr lang="en-US" sz="1900"/>
              <a:t>Much more permissive with law enforcement access.</a:t>
            </a:r>
            <a:endParaRPr sz="1900"/>
          </a:p>
          <a:p>
            <a:pPr marL="205766" lvl="0" indent="-212116" algn="l" rtl="0">
              <a:lnSpc>
                <a:spcPct val="90000"/>
              </a:lnSpc>
              <a:spcBef>
                <a:spcPts val="1200"/>
              </a:spcBef>
              <a:spcAft>
                <a:spcPts val="0"/>
              </a:spcAft>
              <a:buSzPts val="1720"/>
              <a:buChar char="•"/>
            </a:pPr>
            <a:r>
              <a:rPr lang="en-US" sz="1900"/>
              <a:t>Allows for DNA processed elsewhere to be uploaded</a:t>
            </a:r>
            <a:endParaRPr sz="1900"/>
          </a:p>
          <a:p>
            <a:pPr marL="205766" lvl="0" indent="-223546" algn="l" rtl="0">
              <a:spcBef>
                <a:spcPts val="1200"/>
              </a:spcBef>
              <a:spcAft>
                <a:spcPts val="0"/>
              </a:spcAft>
              <a:buSzPts val="1900"/>
              <a:buChar char="•"/>
            </a:pPr>
            <a:r>
              <a:rPr lang="en-US" sz="1900"/>
              <a:t>Popular with law enforcement</a:t>
            </a:r>
            <a:endParaRPr sz="1900"/>
          </a:p>
          <a:p>
            <a:pPr marL="205766" lvl="0" indent="-223546" algn="l" rtl="0">
              <a:spcBef>
                <a:spcPts val="1200"/>
              </a:spcBef>
              <a:spcAft>
                <a:spcPts val="0"/>
              </a:spcAft>
              <a:buSzPts val="1900"/>
              <a:buChar char="•"/>
            </a:pPr>
            <a:r>
              <a:rPr lang="en-US" sz="1900"/>
              <a:t>Only recently allowed users to ‘opt-out’ of law enforcement use </a:t>
            </a:r>
            <a:r>
              <a:rPr lang="en-US"/>
              <a:t>[7]</a:t>
            </a:r>
            <a:endParaRPr sz="1900"/>
          </a:p>
        </p:txBody>
      </p:sp>
      <p:sp>
        <p:nvSpPr>
          <p:cNvPr id="156" name="Google Shape;156;p20"/>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2021 Keith A. Pray</a:t>
            </a:r>
            <a:endParaRPr/>
          </a:p>
        </p:txBody>
      </p:sp>
      <p:sp>
        <p:nvSpPr>
          <p:cNvPr id="157" name="Google Shape;157;p20"/>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
        <p:nvSpPr>
          <p:cNvPr id="158" name="Google Shape;158;p20"/>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Noah Plasse</a:t>
            </a:r>
            <a:endParaRPr/>
          </a:p>
        </p:txBody>
      </p:sp>
      <p:pic>
        <p:nvPicPr>
          <p:cNvPr id="159" name="Google Shape;159;p20"/>
          <p:cNvPicPr preferRelativeResize="0"/>
          <p:nvPr/>
        </p:nvPicPr>
        <p:blipFill>
          <a:blip r:embed="rId3">
            <a:alphaModFix/>
          </a:blip>
          <a:stretch>
            <a:fillRect/>
          </a:stretch>
        </p:blipFill>
        <p:spPr>
          <a:xfrm>
            <a:off x="4954082" y="1162269"/>
            <a:ext cx="3352800" cy="3352800"/>
          </a:xfrm>
          <a:prstGeom prst="rect">
            <a:avLst/>
          </a:prstGeom>
          <a:noFill/>
          <a:ln>
            <a:noFill/>
          </a:ln>
        </p:spPr>
      </p:pic>
    </p:spTree>
    <p:extLst>
      <p:ext uri="{BB962C8B-B14F-4D97-AF65-F5344CB8AC3E}">
        <p14:creationId xmlns:p14="http://schemas.microsoft.com/office/powerpoint/2010/main" val="285887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Only a fraction of the population is needed</a:t>
            </a:r>
            <a:endParaRPr/>
          </a:p>
        </p:txBody>
      </p:sp>
      <p:sp>
        <p:nvSpPr>
          <p:cNvPr id="166" name="Google Shape;166;p21"/>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6" lvl="0" indent="-212116" algn="l" rtl="0">
              <a:lnSpc>
                <a:spcPct val="90000"/>
              </a:lnSpc>
              <a:spcBef>
                <a:spcPts val="1200"/>
              </a:spcBef>
              <a:spcAft>
                <a:spcPts val="0"/>
              </a:spcAft>
              <a:buSzPts val="1720"/>
              <a:buChar char="•"/>
            </a:pPr>
            <a:r>
              <a:rPr lang="en-US" sz="1900"/>
              <a:t>GEDMatch is small, but its database alone is enough to be effective</a:t>
            </a:r>
            <a:endParaRPr sz="1900"/>
          </a:p>
          <a:p>
            <a:pPr marL="205766" lvl="0" indent="-212116" algn="l" rtl="0">
              <a:lnSpc>
                <a:spcPct val="90000"/>
              </a:lnSpc>
              <a:spcBef>
                <a:spcPts val="1200"/>
              </a:spcBef>
              <a:spcAft>
                <a:spcPts val="0"/>
              </a:spcAft>
              <a:buSzPts val="1720"/>
              <a:buChar char="•"/>
            </a:pPr>
            <a:r>
              <a:rPr lang="en-US" sz="1900"/>
              <a:t>Study done on the effectiveness of genealogy databases in IDing people</a:t>
            </a:r>
            <a:endParaRPr sz="1900"/>
          </a:p>
          <a:p>
            <a:pPr marL="205766" lvl="0" indent="-212116" algn="l" rtl="0">
              <a:lnSpc>
                <a:spcPct val="90000"/>
              </a:lnSpc>
              <a:spcBef>
                <a:spcPts val="1200"/>
              </a:spcBef>
              <a:spcAft>
                <a:spcPts val="0"/>
              </a:spcAft>
              <a:buSzPts val="1720"/>
              <a:buChar char="•"/>
            </a:pPr>
            <a:r>
              <a:rPr lang="en-US" sz="1900"/>
              <a:t>“a genetic database needs to cover only 2% of the target population to provide a third-cousin match to nearly any person” [9]</a:t>
            </a:r>
            <a:endParaRPr sz="1900"/>
          </a:p>
        </p:txBody>
      </p:sp>
      <p:sp>
        <p:nvSpPr>
          <p:cNvPr id="167" name="Google Shape;167;p21"/>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2021 Keith A. Pray</a:t>
            </a:r>
            <a:endParaRPr/>
          </a:p>
        </p:txBody>
      </p:sp>
      <p:sp>
        <p:nvSpPr>
          <p:cNvPr id="168" name="Google Shape;168;p21"/>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
        <p:nvSpPr>
          <p:cNvPr id="169" name="Google Shape;169;p21"/>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Noah Plasse</a:t>
            </a:r>
            <a:endParaRPr/>
          </a:p>
        </p:txBody>
      </p:sp>
      <p:pic>
        <p:nvPicPr>
          <p:cNvPr id="170" name="Google Shape;170;p21"/>
          <p:cNvPicPr preferRelativeResize="0"/>
          <p:nvPr/>
        </p:nvPicPr>
        <p:blipFill>
          <a:blip r:embed="rId3">
            <a:alphaModFix/>
          </a:blip>
          <a:stretch>
            <a:fillRect/>
          </a:stretch>
        </p:blipFill>
        <p:spPr>
          <a:xfrm>
            <a:off x="5040828" y="1276350"/>
            <a:ext cx="3417375" cy="3220450"/>
          </a:xfrm>
          <a:prstGeom prst="rect">
            <a:avLst/>
          </a:prstGeom>
          <a:noFill/>
          <a:ln>
            <a:noFill/>
          </a:ln>
        </p:spPr>
      </p:pic>
    </p:spTree>
    <p:extLst>
      <p:ext uri="{BB962C8B-B14F-4D97-AF65-F5344CB8AC3E}">
        <p14:creationId xmlns:p14="http://schemas.microsoft.com/office/powerpoint/2010/main" val="1018067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2"/>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Current legislation on genetic privacy</a:t>
            </a:r>
            <a:endParaRPr/>
          </a:p>
        </p:txBody>
      </p:sp>
      <p:sp>
        <p:nvSpPr>
          <p:cNvPr id="177" name="Google Shape;177;p22"/>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lnSpcReduction="20000"/>
          </a:bodyPr>
          <a:lstStyle/>
          <a:p>
            <a:pPr marL="457200" lvl="0" indent="-349250" algn="l" rtl="0">
              <a:spcBef>
                <a:spcPts val="1200"/>
              </a:spcBef>
              <a:spcAft>
                <a:spcPts val="0"/>
              </a:spcAft>
              <a:buSzPts val="1900"/>
              <a:buChar char="•"/>
            </a:pPr>
            <a:r>
              <a:rPr lang="en-US" sz="1900"/>
              <a:t>Little legislation that bars companies from releasing data.</a:t>
            </a:r>
            <a:endParaRPr sz="1900"/>
          </a:p>
          <a:p>
            <a:pPr marL="457200" lvl="0" indent="-349250" algn="l" rtl="0">
              <a:spcBef>
                <a:spcPts val="1200"/>
              </a:spcBef>
              <a:spcAft>
                <a:spcPts val="0"/>
              </a:spcAft>
              <a:buSzPts val="1900"/>
              <a:buChar char="•"/>
            </a:pPr>
            <a:r>
              <a:rPr lang="en-US" sz="1900"/>
              <a:t>Varies state by state</a:t>
            </a:r>
            <a:endParaRPr sz="1900"/>
          </a:p>
          <a:p>
            <a:pPr marL="457200" lvl="0" indent="-349250" algn="l" rtl="0">
              <a:spcBef>
                <a:spcPts val="1200"/>
              </a:spcBef>
              <a:spcAft>
                <a:spcPts val="0"/>
              </a:spcAft>
              <a:buSzPts val="1900"/>
              <a:buChar char="•"/>
            </a:pPr>
            <a:r>
              <a:rPr lang="en-US" sz="1900"/>
              <a:t>Some states have introduced laws protecting genetic privacy [10]</a:t>
            </a:r>
            <a:endParaRPr sz="1900"/>
          </a:p>
          <a:p>
            <a:pPr marL="457200" lvl="0" indent="-349250" algn="l" rtl="0">
              <a:spcBef>
                <a:spcPts val="1200"/>
              </a:spcBef>
              <a:spcAft>
                <a:spcPts val="0"/>
              </a:spcAft>
              <a:buSzPts val="1900"/>
              <a:buChar char="•"/>
            </a:pPr>
            <a:r>
              <a:rPr lang="en-US" sz="1900"/>
              <a:t>A court in Florida recently subpoenaed GEDMatch to allow for the search of their entire database [11]</a:t>
            </a:r>
            <a:endParaRPr sz="1900"/>
          </a:p>
          <a:p>
            <a:pPr marL="0" lvl="0" indent="0" algn="l" rtl="0">
              <a:spcBef>
                <a:spcPts val="1200"/>
              </a:spcBef>
              <a:spcAft>
                <a:spcPts val="0"/>
              </a:spcAft>
              <a:buNone/>
            </a:pPr>
            <a:endParaRPr sz="1900"/>
          </a:p>
        </p:txBody>
      </p:sp>
      <p:sp>
        <p:nvSpPr>
          <p:cNvPr id="178" name="Google Shape;178;p22"/>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2021 Keith A. Pray</a:t>
            </a:r>
            <a:endParaRPr/>
          </a:p>
        </p:txBody>
      </p:sp>
      <p:sp>
        <p:nvSpPr>
          <p:cNvPr id="179" name="Google Shape;179;p22"/>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
        <p:nvSpPr>
          <p:cNvPr id="180" name="Google Shape;180;p22"/>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Noah Plasse</a:t>
            </a:r>
            <a:endParaRPr/>
          </a:p>
        </p:txBody>
      </p:sp>
      <p:pic>
        <p:nvPicPr>
          <p:cNvPr id="181" name="Google Shape;181;p22"/>
          <p:cNvPicPr preferRelativeResize="0"/>
          <p:nvPr/>
        </p:nvPicPr>
        <p:blipFill>
          <a:blip r:embed="rId3">
            <a:alphaModFix/>
          </a:blip>
          <a:stretch>
            <a:fillRect/>
          </a:stretch>
        </p:blipFill>
        <p:spPr>
          <a:xfrm>
            <a:off x="4895475" y="1276338"/>
            <a:ext cx="3822001" cy="2865826"/>
          </a:xfrm>
          <a:prstGeom prst="rect">
            <a:avLst/>
          </a:prstGeom>
          <a:noFill/>
          <a:ln>
            <a:noFill/>
          </a:ln>
        </p:spPr>
      </p:pic>
    </p:spTree>
    <p:extLst>
      <p:ext uri="{BB962C8B-B14F-4D97-AF65-F5344CB8AC3E}">
        <p14:creationId xmlns:p14="http://schemas.microsoft.com/office/powerpoint/2010/main" val="3088318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3"/>
          <p:cNvSpPr txBox="1">
            <a:spLocks noGrp="1"/>
          </p:cNvSpPr>
          <p:nvPr>
            <p:ph type="title"/>
          </p:nvPr>
        </p:nvSpPr>
        <p:spPr>
          <a:xfrm>
            <a:off x="685800" y="361950"/>
            <a:ext cx="7772400" cy="914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Privacy Concerns</a:t>
            </a:r>
            <a:endParaRPr/>
          </a:p>
        </p:txBody>
      </p:sp>
      <p:sp>
        <p:nvSpPr>
          <p:cNvPr id="188" name="Google Shape;188;p23"/>
          <p:cNvSpPr txBox="1">
            <a:spLocks noGrp="1"/>
          </p:cNvSpPr>
          <p:nvPr>
            <p:ph type="body" idx="1"/>
          </p:nvPr>
        </p:nvSpPr>
        <p:spPr>
          <a:xfrm>
            <a:off x="685800" y="1352550"/>
            <a:ext cx="4113300" cy="3352800"/>
          </a:xfrm>
          <a:prstGeom prst="rect">
            <a:avLst/>
          </a:prstGeom>
        </p:spPr>
        <p:txBody>
          <a:bodyPr spcFirstLastPara="1" wrap="square" lIns="91425" tIns="45700" rIns="91425" bIns="45700" anchor="t" anchorCtr="0">
            <a:normAutofit lnSpcReduction="20000"/>
          </a:bodyPr>
          <a:lstStyle/>
          <a:p>
            <a:pPr marL="457200" lvl="0" indent="-331470" algn="l" rtl="0">
              <a:lnSpc>
                <a:spcPct val="100000"/>
              </a:lnSpc>
              <a:spcBef>
                <a:spcPts val="0"/>
              </a:spcBef>
              <a:spcAft>
                <a:spcPts val="0"/>
              </a:spcAft>
              <a:buSzPts val="1620"/>
              <a:buChar char="•"/>
            </a:pPr>
            <a:r>
              <a:rPr lang="en-US"/>
              <a:t>Don’t know exactly what companies are doing with genetic data</a:t>
            </a:r>
            <a:endParaRPr/>
          </a:p>
          <a:p>
            <a:pPr marL="457200" lvl="0" indent="-331470" algn="l" rtl="0">
              <a:lnSpc>
                <a:spcPct val="100000"/>
              </a:lnSpc>
              <a:spcBef>
                <a:spcPts val="1200"/>
              </a:spcBef>
              <a:spcAft>
                <a:spcPts val="0"/>
              </a:spcAft>
              <a:buSzPts val="1620"/>
              <a:buChar char="•"/>
            </a:pPr>
            <a:r>
              <a:rPr lang="en-US"/>
              <a:t>Don’t have control over data that these companies hold.</a:t>
            </a:r>
            <a:endParaRPr/>
          </a:p>
          <a:p>
            <a:pPr marL="457200" lvl="0" indent="-331470" algn="l" rtl="0">
              <a:lnSpc>
                <a:spcPct val="100000"/>
              </a:lnSpc>
              <a:spcBef>
                <a:spcPts val="1200"/>
              </a:spcBef>
              <a:spcAft>
                <a:spcPts val="0"/>
              </a:spcAft>
              <a:buSzPts val="1620"/>
              <a:buChar char="•"/>
            </a:pPr>
            <a:r>
              <a:rPr lang="en-US"/>
              <a:t>“few, if any, applicable legal doctrines or enactments provide adequate protection or meaningful control to individuals over disclosures that may affect them.“ [12]</a:t>
            </a:r>
            <a:endParaRPr/>
          </a:p>
          <a:p>
            <a:pPr marL="457200" lvl="0" indent="0" algn="l" rtl="0">
              <a:spcBef>
                <a:spcPts val="1200"/>
              </a:spcBef>
              <a:spcAft>
                <a:spcPts val="0"/>
              </a:spcAft>
              <a:buNone/>
            </a:pPr>
            <a:endParaRPr/>
          </a:p>
        </p:txBody>
      </p:sp>
      <p:sp>
        <p:nvSpPr>
          <p:cNvPr id="189" name="Google Shape;189;p23"/>
          <p:cNvSpPr txBox="1">
            <a:spLocks noGrp="1"/>
          </p:cNvSpPr>
          <p:nvPr>
            <p:ph type="sldNum" idx="12"/>
          </p:nvPr>
        </p:nvSpPr>
        <p:spPr>
          <a:xfrm>
            <a:off x="8519160" y="4997196"/>
            <a:ext cx="624900" cy="146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pic>
        <p:nvPicPr>
          <p:cNvPr id="190" name="Google Shape;190;p23"/>
          <p:cNvPicPr preferRelativeResize="0"/>
          <p:nvPr/>
        </p:nvPicPr>
        <p:blipFill>
          <a:blip r:embed="rId3">
            <a:alphaModFix/>
          </a:blip>
          <a:stretch>
            <a:fillRect/>
          </a:stretch>
        </p:blipFill>
        <p:spPr>
          <a:xfrm>
            <a:off x="5397750" y="1352550"/>
            <a:ext cx="2754499" cy="2754499"/>
          </a:xfrm>
          <a:prstGeom prst="rect">
            <a:avLst/>
          </a:prstGeom>
          <a:noFill/>
          <a:ln>
            <a:noFill/>
          </a:ln>
        </p:spPr>
      </p:pic>
      <p:sp>
        <p:nvSpPr>
          <p:cNvPr id="191" name="Google Shape;191;p23"/>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Noah Plasse</a:t>
            </a:r>
            <a:endParaRPr/>
          </a:p>
        </p:txBody>
      </p:sp>
    </p:spTree>
    <p:extLst>
      <p:ext uri="{BB962C8B-B14F-4D97-AF65-F5344CB8AC3E}">
        <p14:creationId xmlns:p14="http://schemas.microsoft.com/office/powerpoint/2010/main" val="3289315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4"/>
          <p:cNvSpPr txBox="1">
            <a:spLocks noGrp="1"/>
          </p:cNvSpPr>
          <p:nvPr>
            <p:ph type="title"/>
          </p:nvPr>
        </p:nvSpPr>
        <p:spPr>
          <a:xfrm>
            <a:off x="685800" y="361950"/>
            <a:ext cx="7772400" cy="914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We need more protections and regulations</a:t>
            </a:r>
            <a:endParaRPr/>
          </a:p>
        </p:txBody>
      </p:sp>
      <p:sp>
        <p:nvSpPr>
          <p:cNvPr id="198" name="Google Shape;198;p24"/>
          <p:cNvSpPr txBox="1">
            <a:spLocks noGrp="1"/>
          </p:cNvSpPr>
          <p:nvPr>
            <p:ph type="body" idx="1"/>
          </p:nvPr>
        </p:nvSpPr>
        <p:spPr>
          <a:xfrm>
            <a:off x="685800" y="1352550"/>
            <a:ext cx="7225200" cy="3352800"/>
          </a:xfrm>
          <a:prstGeom prst="rect">
            <a:avLst/>
          </a:prstGeom>
        </p:spPr>
        <p:txBody>
          <a:bodyPr spcFirstLastPara="1" wrap="square" lIns="91425" tIns="45700" rIns="91425" bIns="45700" anchor="t" anchorCtr="0">
            <a:normAutofit/>
          </a:bodyPr>
          <a:lstStyle/>
          <a:p>
            <a:pPr marL="457200" lvl="0" indent="-344170" algn="l" rtl="0">
              <a:spcBef>
                <a:spcPts val="1200"/>
              </a:spcBef>
              <a:spcAft>
                <a:spcPts val="0"/>
              </a:spcAft>
              <a:buSzPts val="1820"/>
              <a:buChar char="•"/>
            </a:pPr>
            <a:r>
              <a:rPr lang="en-US" sz="2000"/>
              <a:t>More comprehensive legislation on genetic privacy</a:t>
            </a:r>
            <a:endParaRPr sz="2000"/>
          </a:p>
          <a:p>
            <a:pPr marL="457200" lvl="0" indent="-344170" algn="l" rtl="0">
              <a:spcBef>
                <a:spcPts val="1200"/>
              </a:spcBef>
              <a:spcAft>
                <a:spcPts val="0"/>
              </a:spcAft>
              <a:buSzPts val="1820"/>
              <a:buChar char="•"/>
            </a:pPr>
            <a:r>
              <a:rPr lang="en-US" sz="2000"/>
              <a:t>More ways to hold companies and law enforcement accountable</a:t>
            </a:r>
            <a:endParaRPr sz="2000"/>
          </a:p>
          <a:p>
            <a:pPr marL="457200" lvl="0" indent="-344170" algn="l" rtl="0">
              <a:spcBef>
                <a:spcPts val="1000"/>
              </a:spcBef>
              <a:spcAft>
                <a:spcPts val="0"/>
              </a:spcAft>
              <a:buSzPts val="1820"/>
              <a:buChar char="•"/>
            </a:pPr>
            <a:r>
              <a:rPr lang="en-US" sz="2000"/>
              <a:t>More awareness of privacy concerns</a:t>
            </a:r>
            <a:endParaRPr sz="2000"/>
          </a:p>
          <a:p>
            <a:pPr marL="0" lvl="0" indent="0" algn="l" rtl="0">
              <a:spcBef>
                <a:spcPts val="1200"/>
              </a:spcBef>
              <a:spcAft>
                <a:spcPts val="0"/>
              </a:spcAft>
              <a:buNone/>
            </a:pPr>
            <a:endParaRPr sz="2000"/>
          </a:p>
        </p:txBody>
      </p:sp>
      <p:sp>
        <p:nvSpPr>
          <p:cNvPr id="199" name="Google Shape;199;p24"/>
          <p:cNvSpPr txBox="1">
            <a:spLocks noGrp="1"/>
          </p:cNvSpPr>
          <p:nvPr>
            <p:ph type="sldNum" idx="12"/>
          </p:nvPr>
        </p:nvSpPr>
        <p:spPr>
          <a:xfrm>
            <a:off x="8519160" y="4997196"/>
            <a:ext cx="624900" cy="146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
        <p:nvSpPr>
          <p:cNvPr id="200" name="Google Shape;200;p24"/>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Noah Plasse</a:t>
            </a:r>
            <a:endParaRPr/>
          </a:p>
        </p:txBody>
      </p:sp>
    </p:spTree>
    <p:extLst>
      <p:ext uri="{BB962C8B-B14F-4D97-AF65-F5344CB8AC3E}">
        <p14:creationId xmlns:p14="http://schemas.microsoft.com/office/powerpoint/2010/main" val="3893021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5"/>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REFERENCES</a:t>
            </a:r>
            <a:endParaRPr/>
          </a:p>
        </p:txBody>
      </p:sp>
      <p:sp>
        <p:nvSpPr>
          <p:cNvPr id="206" name="Google Shape;206;p25"/>
          <p:cNvSpPr txBox="1">
            <a:spLocks noGrp="1"/>
          </p:cNvSpPr>
          <p:nvPr>
            <p:ph type="body" idx="1"/>
          </p:nvPr>
        </p:nvSpPr>
        <p:spPr>
          <a:xfrm>
            <a:off x="685800" y="1008668"/>
            <a:ext cx="7772400" cy="398852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ct val="90000"/>
              <a:buNone/>
            </a:pPr>
            <a:r>
              <a:rPr lang="en-US" sz="800" dirty="0"/>
              <a:t>[1] Steen, Tomoko. n.d. “Research Guides: Genetic Genealogy: DNA and Family History: Introduction.” Research guide. Accessed April 5, 2022. https://</a:t>
            </a:r>
            <a:r>
              <a:rPr lang="en-US" sz="800" dirty="0" err="1"/>
              <a:t>guides.loc.gov</a:t>
            </a:r>
            <a:r>
              <a:rPr lang="en-US" sz="800" dirty="0"/>
              <a:t>/genetic-genealogy/introduction.</a:t>
            </a:r>
            <a:endParaRPr sz="800" dirty="0"/>
          </a:p>
          <a:p>
            <a:pPr marL="0" lvl="0" indent="0" algn="l" rtl="0">
              <a:lnSpc>
                <a:spcPct val="90000"/>
              </a:lnSpc>
              <a:spcBef>
                <a:spcPts val="1200"/>
              </a:spcBef>
              <a:spcAft>
                <a:spcPts val="0"/>
              </a:spcAft>
              <a:buSzPct val="90000"/>
              <a:buNone/>
            </a:pPr>
            <a:r>
              <a:rPr lang="en-US" sz="800" dirty="0"/>
              <a:t>[2] “Infographic: Consumer Genetic Testing Grows in Popularity.” n.d. Statista Infographics. Accessed April 5, 2022. https://</a:t>
            </a:r>
            <a:r>
              <a:rPr lang="en-US" sz="800" dirty="0" err="1"/>
              <a:t>www.statista.com</a:t>
            </a:r>
            <a:r>
              <a:rPr lang="en-US" sz="800" dirty="0"/>
              <a:t>/chart/19996/size-of-global-direct-to-consumer-</a:t>
            </a:r>
            <a:r>
              <a:rPr lang="en-US" sz="800" dirty="0" err="1"/>
              <a:t>gentic</a:t>
            </a:r>
            <a:r>
              <a:rPr lang="en-US" sz="800" dirty="0"/>
              <a:t>-testing-market/.</a:t>
            </a:r>
            <a:endParaRPr sz="800" dirty="0"/>
          </a:p>
          <a:p>
            <a:pPr marL="0" lvl="0" indent="0" algn="l" rtl="0">
              <a:lnSpc>
                <a:spcPct val="90000"/>
              </a:lnSpc>
              <a:spcBef>
                <a:spcPts val="1200"/>
              </a:spcBef>
              <a:spcAft>
                <a:spcPts val="0"/>
              </a:spcAft>
              <a:buSzPct val="90000"/>
              <a:buNone/>
            </a:pPr>
            <a:r>
              <a:rPr lang="en-US" sz="800" dirty="0"/>
              <a:t>[3] Pruitt-Young, Sharon. 2021. “Detectives Just Used DNA To Solve A 1956 Double Homicide. They May Have Made History.” NPR, June 12, 2021, sec. National. https://</a:t>
            </a:r>
            <a:r>
              <a:rPr lang="en-US" sz="800" dirty="0" err="1"/>
              <a:t>www.npr.org</a:t>
            </a:r>
            <a:r>
              <a:rPr lang="en-US" sz="800" dirty="0"/>
              <a:t>/2021/06/12/1005690930/detectives-just-used-dna-to-solve-a-1956-double-homicide-they-may-have-made-hist.</a:t>
            </a:r>
            <a:endParaRPr sz="800" dirty="0"/>
          </a:p>
          <a:p>
            <a:pPr marL="0" lvl="0" indent="0" algn="l" rtl="0">
              <a:spcBef>
                <a:spcPts val="1200"/>
              </a:spcBef>
              <a:spcAft>
                <a:spcPts val="0"/>
              </a:spcAft>
              <a:buSzPct val="90000"/>
              <a:buNone/>
            </a:pPr>
            <a:r>
              <a:rPr lang="en-US" sz="800" dirty="0"/>
              <a:t>[4] Fuller, Thomas. 2018. “How a Genealogy Site Led to the Front Door of the Golden State Killer Suspect.” The New York Times, April 26, 2018, sec. U.S. </a:t>
            </a:r>
            <a:r>
              <a:rPr lang="en-US" sz="800" u="sng" dirty="0">
                <a:solidFill>
                  <a:schemeClr val="hlink"/>
                </a:solidFill>
                <a:hlinkClick r:id="rId3"/>
              </a:rPr>
              <a:t>https://www.nytimes.com/2018/04/26/us/golden-state-killer.html</a:t>
            </a:r>
            <a:r>
              <a:rPr lang="en-US" sz="800" dirty="0"/>
              <a:t>.</a:t>
            </a:r>
            <a:endParaRPr sz="800" dirty="0"/>
          </a:p>
          <a:p>
            <a:pPr marL="0" lvl="0" indent="0" algn="l" rtl="0">
              <a:spcBef>
                <a:spcPts val="1200"/>
              </a:spcBef>
              <a:spcAft>
                <a:spcPts val="0"/>
              </a:spcAft>
              <a:buClr>
                <a:schemeClr val="dk1"/>
              </a:buClr>
              <a:buSzPct val="90000"/>
              <a:buFont typeface="Arial"/>
              <a:buNone/>
            </a:pPr>
            <a:r>
              <a:rPr lang="en-US" sz="800" dirty="0"/>
              <a:t>[5] 23andMe. n.d. “DNA Genetic Testing &amp; Analysis - 23andMe.” Accessed March 21, 2022. </a:t>
            </a:r>
            <a:r>
              <a:rPr lang="en-US" sz="800" dirty="0">
                <a:hlinkClick r:id="rId4"/>
              </a:rPr>
              <a:t>https://www.23andme.com/about/privacy/</a:t>
            </a:r>
            <a:r>
              <a:rPr lang="en-US" sz="800" dirty="0"/>
              <a:t>.</a:t>
            </a:r>
          </a:p>
          <a:p>
            <a:pPr marL="0" lvl="0" indent="0">
              <a:buSzPct val="52380"/>
              <a:buNone/>
            </a:pPr>
            <a:r>
              <a:rPr lang="en-US" sz="800" dirty="0"/>
              <a:t>[6] “Privacy Statement - </a:t>
            </a:r>
            <a:r>
              <a:rPr lang="en-US" sz="800" dirty="0" err="1"/>
              <a:t>Ancestry.Com</a:t>
            </a:r>
            <a:r>
              <a:rPr lang="en-US" sz="800" dirty="0"/>
              <a:t>.” n.d. Accessed April 5, 2022. </a:t>
            </a:r>
            <a:r>
              <a:rPr lang="en-US" sz="800" u="sng" dirty="0">
                <a:solidFill>
                  <a:schemeClr val="hlink"/>
                </a:solidFill>
                <a:hlinkClick r:id="rId5"/>
              </a:rPr>
              <a:t>https://www.ancestry.com/c/legal/privacystatement</a:t>
            </a:r>
            <a:r>
              <a:rPr lang="en-US" sz="800" dirty="0"/>
              <a:t>.</a:t>
            </a:r>
          </a:p>
          <a:p>
            <a:pPr marL="0" lvl="0" indent="0">
              <a:buSzPct val="52380"/>
              <a:buNone/>
            </a:pPr>
            <a:r>
              <a:rPr lang="en-US" sz="800" dirty="0"/>
              <a:t>[7] “</a:t>
            </a:r>
            <a:r>
              <a:rPr lang="en-US" sz="800" dirty="0" err="1"/>
              <a:t>GEDmatch.Com</a:t>
            </a:r>
            <a:r>
              <a:rPr lang="en-US" sz="800" dirty="0"/>
              <a:t> Terms of Service and Privacy Policy.” n.d. </a:t>
            </a:r>
            <a:r>
              <a:rPr lang="en-US" sz="800" dirty="0" err="1"/>
              <a:t>GEDmatch</a:t>
            </a:r>
            <a:r>
              <a:rPr lang="en-US" sz="800" dirty="0"/>
              <a:t>. Accessed April 5, 2022. </a:t>
            </a:r>
            <a:r>
              <a:rPr lang="en-US" sz="800" u="sng" dirty="0">
                <a:solidFill>
                  <a:schemeClr val="accent1"/>
                </a:solidFill>
                <a:hlinkClick r:id="rId6">
                  <a:extLst>
                    <a:ext uri="{A12FA001-AC4F-418D-AE19-62706E023703}">
                      <ahyp:hlinkClr xmlns:ahyp="http://schemas.microsoft.com/office/drawing/2018/hyperlinkcolor" val="tx"/>
                    </a:ext>
                  </a:extLst>
                </a:hlinkClick>
              </a:rPr>
              <a:t>https://www.gedmatch.com</a:t>
            </a:r>
            <a:r>
              <a:rPr lang="en-US" sz="800" dirty="0"/>
              <a:t>.</a:t>
            </a:r>
          </a:p>
          <a:p>
            <a:pPr marL="0" lvl="0" indent="0">
              <a:buSzPct val="52380"/>
              <a:buNone/>
            </a:pPr>
            <a:r>
              <a:rPr lang="en-US" sz="800" dirty="0"/>
              <a:t>[8] “</a:t>
            </a:r>
            <a:r>
              <a:rPr lang="en-US" sz="800" dirty="0" err="1"/>
              <a:t>FamilyTreeDNA</a:t>
            </a:r>
            <a:r>
              <a:rPr lang="en-US" sz="800" dirty="0"/>
              <a:t> - Genetic Testing for Ancestry, Family History &amp; Genealogy.” n.d. Accessed April 5, 2022. </a:t>
            </a:r>
            <a:r>
              <a:rPr lang="en-US" sz="800" u="sng" dirty="0">
                <a:solidFill>
                  <a:schemeClr val="hlink"/>
                </a:solidFill>
                <a:hlinkClick r:id="rId7"/>
              </a:rPr>
              <a:t>https://www.familytreedna.com/legal/law-enforcement-guide</a:t>
            </a:r>
            <a:r>
              <a:rPr lang="en-US" sz="800" dirty="0"/>
              <a:t>.</a:t>
            </a:r>
          </a:p>
          <a:p>
            <a:pPr marL="0" lvl="0" indent="0">
              <a:buSzPct val="52380"/>
              <a:buNone/>
            </a:pPr>
            <a:r>
              <a:rPr lang="en-US" sz="800" dirty="0"/>
              <a:t>[9]  </a:t>
            </a:r>
            <a:r>
              <a:rPr lang="en-US" sz="800" dirty="0" err="1"/>
              <a:t>Erlich</a:t>
            </a:r>
            <a:r>
              <a:rPr lang="en-US" sz="800" dirty="0"/>
              <a:t>, Yaniv, Tal Shor, </a:t>
            </a:r>
            <a:r>
              <a:rPr lang="en-US" sz="800" dirty="0" err="1"/>
              <a:t>Itsik</a:t>
            </a:r>
            <a:r>
              <a:rPr lang="en-US" sz="800" dirty="0"/>
              <a:t> </a:t>
            </a:r>
            <a:r>
              <a:rPr lang="en-US" sz="800" dirty="0" err="1"/>
              <a:t>Pe’er</a:t>
            </a:r>
            <a:r>
              <a:rPr lang="en-US" sz="800" dirty="0"/>
              <a:t>, and Shai Carmi. 2018. “Identity Inference of Genomic Data Using Long-Range Familial Searches.” Science 362 (6415): 690–94. https://</a:t>
            </a:r>
            <a:r>
              <a:rPr lang="en-US" sz="800" dirty="0" err="1"/>
              <a:t>doi.org</a:t>
            </a:r>
            <a:r>
              <a:rPr lang="en-US" sz="800" dirty="0"/>
              <a:t>/10.1126/science.aau4832.</a:t>
            </a:r>
          </a:p>
          <a:p>
            <a:pPr marL="0" lvl="0" indent="0">
              <a:buSzPct val="52380"/>
              <a:buNone/>
            </a:pPr>
            <a:r>
              <a:rPr lang="en-US" sz="800" dirty="0"/>
              <a:t>[10] SB0227. https://</a:t>
            </a:r>
            <a:r>
              <a:rPr lang="en-US" sz="800" dirty="0" err="1"/>
              <a:t>le.utah.gov</a:t>
            </a:r>
            <a:r>
              <a:rPr lang="en-US" sz="800" dirty="0"/>
              <a:t>/~2021/bills/static/SB0227.html. Accessed 5 Apr. 2022.</a:t>
            </a:r>
          </a:p>
          <a:p>
            <a:pPr marL="0" lvl="0" indent="0">
              <a:buClr>
                <a:schemeClr val="dk1"/>
              </a:buClr>
              <a:buSzPts val="1890"/>
              <a:buNone/>
            </a:pPr>
            <a:r>
              <a:rPr lang="en-US" sz="800" dirty="0"/>
              <a:t>[11] Hill, Kashmir, and Heather Murphy. 2019. “Your DNA Profile Is Private? A Florida Judge Just Said Otherwise.” The New York Times, November 5, 2019, sec. Business. https://</a:t>
            </a:r>
            <a:r>
              <a:rPr lang="en-US" sz="800" dirty="0" err="1"/>
              <a:t>www.nytimes.com</a:t>
            </a:r>
            <a:r>
              <a:rPr lang="en-US" sz="800" dirty="0"/>
              <a:t>/2019/11/05/business/</a:t>
            </a:r>
            <a:r>
              <a:rPr lang="en-US" sz="800" dirty="0" err="1"/>
              <a:t>dna</a:t>
            </a:r>
            <a:r>
              <a:rPr lang="en-US" sz="800" dirty="0"/>
              <a:t>-database-search-</a:t>
            </a:r>
            <a:r>
              <a:rPr lang="en-US" sz="800" dirty="0" err="1"/>
              <a:t>warrant.html</a:t>
            </a:r>
            <a:r>
              <a:rPr lang="en-US" sz="800" dirty="0"/>
              <a:t>.</a:t>
            </a:r>
          </a:p>
          <a:p>
            <a:pPr marL="0" lvl="0" indent="0">
              <a:buClr>
                <a:schemeClr val="dk1"/>
              </a:buClr>
              <a:buSzPts val="1100"/>
              <a:buNone/>
            </a:pPr>
            <a:r>
              <a:rPr lang="en-US" sz="800" dirty="0"/>
              <a:t>[12] Clayton, Ellen Wright, Barbara J Evans, James W Hazel, and Mark A Rothstein. 2019. “The Law of Genetic Privacy: Applications, Implications, and Limitations.” Journal of Law and the Biosciences 6 (1): 1–36. </a:t>
            </a:r>
            <a:r>
              <a:rPr lang="en-US" sz="800" u="sng" dirty="0">
                <a:solidFill>
                  <a:schemeClr val="accent1"/>
                </a:solidFill>
                <a:hlinkClick r:id="rId8">
                  <a:extLst>
                    <a:ext uri="{A12FA001-AC4F-418D-AE19-62706E023703}">
                      <ahyp:hlinkClr xmlns:ahyp="http://schemas.microsoft.com/office/drawing/2018/hyperlinkcolor" val="tx"/>
                    </a:ext>
                  </a:extLst>
                </a:hlinkClick>
              </a:rPr>
              <a:t>https://doi.org/10.1093/jlb/lsz007</a:t>
            </a:r>
            <a:r>
              <a:rPr lang="en-US" sz="800" dirty="0"/>
              <a:t>.</a:t>
            </a:r>
          </a:p>
        </p:txBody>
      </p:sp>
      <p:sp>
        <p:nvSpPr>
          <p:cNvPr id="207" name="Google Shape;207;p25"/>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2021 Keith A. Pray</a:t>
            </a:r>
            <a:endParaRPr/>
          </a:p>
        </p:txBody>
      </p:sp>
      <p:sp>
        <p:nvSpPr>
          <p:cNvPr id="208" name="Google Shape;208;p25"/>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
        <p:nvSpPr>
          <p:cNvPr id="209" name="Google Shape;209;p25"/>
          <p:cNvSpPr txBox="1"/>
          <p:nvPr/>
        </p:nvSpPr>
        <p:spPr>
          <a:xfrm>
            <a:off x="6847114" y="372337"/>
            <a:ext cx="217968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Noah Plasse</a:t>
            </a:r>
            <a:endParaRPr/>
          </a:p>
        </p:txBody>
      </p:sp>
    </p:spTree>
    <p:extLst>
      <p:ext uri="{BB962C8B-B14F-4D97-AF65-F5344CB8AC3E}">
        <p14:creationId xmlns:p14="http://schemas.microsoft.com/office/powerpoint/2010/main" val="206679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7</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pic>
        <p:nvPicPr>
          <p:cNvPr id="9" name="Picture 8" descr="993782_10151472937681130_340415500_n.jpg">
            <a:extLst>
              <a:ext uri="{FF2B5EF4-FFF2-40B4-BE49-F238E27FC236}">
                <a16:creationId xmlns:a16="http://schemas.microsoft.com/office/drawing/2014/main" id="{A97A3D7D-48FC-F043-AF32-0B4ED2630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967" y="1829372"/>
            <a:ext cx="5920033" cy="3043949"/>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92500" lnSpcReduction="20000"/>
          </a:bodyPr>
          <a:lstStyle/>
          <a:p>
            <a:r>
              <a:rPr lang="en-US" dirty="0"/>
              <a:t>pp. 276 Any examples from the last 25 years? Arrests, altering and deleting records are violations of privacy?</a:t>
            </a:r>
          </a:p>
          <a:p>
            <a:r>
              <a:rPr lang="en-US" dirty="0"/>
              <a:t>pp. 277 Why not try to verify and correct records?</a:t>
            </a:r>
          </a:p>
          <a:p>
            <a:r>
              <a:rPr lang="en-US" dirty="0"/>
              <a:t>pp. 278 Figure does not show # cameras increasing.</a:t>
            </a:r>
          </a:p>
          <a:p>
            <a:r>
              <a:rPr lang="en-US" dirty="0"/>
              <a:t>pp. 279 300 times = frames, locations, …? More police drones since 2013?</a:t>
            </a:r>
          </a:p>
          <a:p>
            <a:r>
              <a:rPr lang="en-US" dirty="0"/>
              <a:t>pp. 296 Shouldn’t credit card issuers take “reasonable steps” to verify identity all the time?</a:t>
            </a:r>
          </a:p>
        </p:txBody>
      </p:sp>
      <p:sp>
        <p:nvSpPr>
          <p:cNvPr id="11" name="Content Placeholder 10"/>
          <p:cNvSpPr>
            <a:spLocks noGrp="1"/>
          </p:cNvSpPr>
          <p:nvPr>
            <p:ph sz="half" idx="2"/>
          </p:nvPr>
        </p:nvSpPr>
        <p:spPr/>
        <p:txBody>
          <a:bodyPr>
            <a:normAutofit fontScale="92500" lnSpcReduction="20000"/>
          </a:bodyPr>
          <a:lstStyle/>
          <a:p>
            <a:r>
              <a:rPr lang="en-US" dirty="0"/>
              <a:t>pp. 297 Any syndromic system successes in the last 15 years?</a:t>
            </a:r>
          </a:p>
          <a:p>
            <a:r>
              <a:rPr lang="en-US" dirty="0"/>
              <a:t>pp. 301 Confusing false positive and negative explanations. Not correct use of “Orwellian”</a:t>
            </a:r>
          </a:p>
          <a:p>
            <a:r>
              <a:rPr lang="en-US" dirty="0"/>
              <a:t>pp. 305 E-</a:t>
            </a:r>
            <a:r>
              <a:rPr lang="en-US" dirty="0" err="1"/>
              <a:t>ZPass</a:t>
            </a:r>
            <a:r>
              <a:rPr lang="en-US" dirty="0"/>
              <a:t> now mandatory on Mass Pike…</a:t>
            </a:r>
          </a:p>
          <a:p>
            <a:r>
              <a:rPr lang="en-US" dirty="0"/>
              <a:t>pp. 310 # 17 Interesting but not computing related</a:t>
            </a:r>
          </a:p>
          <a:p>
            <a:r>
              <a:rPr lang="en-US" dirty="0"/>
              <a:t>End of Chapter questions: 1, 18</a:t>
            </a:r>
          </a:p>
          <a:p>
            <a:r>
              <a:rPr lang="en-US" dirty="0"/>
              <a:t>pp. 319 “Since I have done nothing wrong, why should the government be investigating me?”</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Ground Rules</a:t>
            </a:r>
          </a:p>
        </p:txBody>
      </p:sp>
      <p:sp>
        <p:nvSpPr>
          <p:cNvPr id="3" name="Content Placeholder 2"/>
          <p:cNvSpPr>
            <a:spLocks noGrp="1"/>
          </p:cNvSpPr>
          <p:nvPr>
            <p:ph idx="1"/>
          </p:nvPr>
        </p:nvSpPr>
        <p:spPr/>
        <p:txBody>
          <a:bodyPr>
            <a:normAutofit lnSpcReduction="10000"/>
          </a:bodyPr>
          <a:lstStyle/>
          <a:p>
            <a:r>
              <a:rPr lang="en-US" dirty="0"/>
              <a:t>Before Debate</a:t>
            </a:r>
          </a:p>
          <a:p>
            <a:pPr lvl="1"/>
            <a:r>
              <a:rPr lang="en-US" dirty="0"/>
              <a:t>Add “(YES)” or “(NO)” to the end of your name in Zoom to show your side</a:t>
            </a:r>
          </a:p>
          <a:p>
            <a:pPr lvl="1"/>
            <a:r>
              <a:rPr lang="en-US" dirty="0"/>
              <a:t>10 minutes to converse with your team</a:t>
            </a:r>
          </a:p>
          <a:p>
            <a:pPr lvl="1"/>
            <a:r>
              <a:rPr lang="en-US" dirty="0"/>
              <a:t>Share argument points, counter points, and responses</a:t>
            </a:r>
          </a:p>
          <a:p>
            <a:pPr lvl="1"/>
            <a:r>
              <a:rPr lang="en-US" dirty="0"/>
              <a:t>Share experiences, especially in different countries, cultures, situations</a:t>
            </a:r>
          </a:p>
          <a:p>
            <a:pPr lvl="1"/>
            <a:r>
              <a:rPr lang="en-US" dirty="0"/>
              <a:t>Decide who will: Go first, Respond to which points from opposing side</a:t>
            </a:r>
          </a:p>
          <a:p>
            <a:r>
              <a:rPr lang="en-US" dirty="0"/>
              <a:t>During Debate</a:t>
            </a:r>
          </a:p>
          <a:p>
            <a:pPr lvl="1"/>
            <a:r>
              <a:rPr lang="en-US" dirty="0"/>
              <a:t>1 turn per person until everyone on your team has spoken</a:t>
            </a:r>
          </a:p>
          <a:p>
            <a:pPr lvl="1"/>
            <a:r>
              <a:rPr lang="en-US" dirty="0"/>
              <a:t>Try to keep remarks to 30 seconds</a:t>
            </a:r>
          </a:p>
          <a:p>
            <a:pPr lvl="1"/>
            <a:r>
              <a:rPr lang="en-US" dirty="0"/>
              <a:t>Switch sides at any time if you change your mind</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8066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two problems with using biometrics for identification.</a:t>
            </a:r>
          </a:p>
          <a:p>
            <a:pPr marL="457200" indent="-457200">
              <a:buFont typeface="+mj-lt"/>
              <a:buAutoNum type="arabicPeriod"/>
            </a:pPr>
            <a:r>
              <a:rPr lang="en-US" dirty="0"/>
              <a:t>List two advantages of using biometrics for identification.</a:t>
            </a:r>
          </a:p>
          <a:p>
            <a:pPr marL="457200" indent="-457200">
              <a:buFont typeface="+mj-lt"/>
              <a:buAutoNum type="arabicPeriod"/>
            </a:pPr>
            <a:r>
              <a:rPr lang="en-US" dirty="0"/>
              <a:t>Describe two tools people can use to protect their privacy on the Web.</a:t>
            </a:r>
          </a:p>
          <a:p>
            <a:pPr marL="457200" indent="-457200">
              <a:buFont typeface="+mj-lt"/>
              <a:buAutoNum type="arabicPeriod"/>
            </a:pPr>
            <a:r>
              <a:rPr lang="en-US" dirty="0"/>
              <a:t>For each of the 4 categories of Daniel </a:t>
            </a:r>
            <a:r>
              <a:rPr lang="en-US" dirty="0" err="1"/>
              <a:t>Solove’s</a:t>
            </a:r>
            <a:r>
              <a:rPr lang="en-US" dirty="0"/>
              <a:t> privacy taxonomy give an example not listed in the book.</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50476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316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38545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 Group Project</a:t>
            </a:r>
          </a:p>
        </p:txBody>
      </p:sp>
      <p:sp>
        <p:nvSpPr>
          <p:cNvPr id="3" name="Content Placeholder 2"/>
          <p:cNvSpPr>
            <a:spLocks noGrp="1"/>
          </p:cNvSpPr>
          <p:nvPr>
            <p:ph idx="1"/>
          </p:nvPr>
        </p:nvSpPr>
        <p:spPr/>
        <p:txBody>
          <a:bodyPr>
            <a:normAutofit/>
          </a:bodyPr>
          <a:lstStyle/>
          <a:p>
            <a:r>
              <a:rPr lang="en-US" dirty="0"/>
              <a:t>Catch up on reading</a:t>
            </a:r>
          </a:p>
          <a:p>
            <a:r>
              <a:rPr lang="en-US" dirty="0"/>
              <a:t>Group Project</a:t>
            </a:r>
          </a:p>
          <a:p>
            <a:pPr lvl="1"/>
            <a:r>
              <a:rPr lang="en-US" dirty="0"/>
              <a:t>Analyze Movie for all topics covered to date</a:t>
            </a:r>
          </a:p>
          <a:p>
            <a:pPr lvl="1"/>
            <a:r>
              <a:rPr lang="en-US" dirty="0"/>
              <a:t>Add analysis of computing technology portrayed</a:t>
            </a:r>
          </a:p>
          <a:p>
            <a:pPr lvl="1"/>
            <a:r>
              <a:rPr lang="en-US" dirty="0"/>
              <a:t>See group project slide deck for more</a:t>
            </a:r>
          </a:p>
          <a:p>
            <a:pPr lvl="1"/>
            <a:r>
              <a:rPr lang="en-US" dirty="0"/>
              <a:t>Frequent interaction with your group members is key to success!</a:t>
            </a:r>
          </a:p>
          <a:p>
            <a:pPr marL="0" indent="0">
              <a:buNone/>
            </a:pPr>
            <a:r>
              <a:rPr lang="en-US" dirty="0"/>
              <a:t>-----</a:t>
            </a:r>
          </a:p>
          <a:p>
            <a:r>
              <a:rPr lang="en-US" dirty="0"/>
              <a:t>Mid Term Survey on Canvas </a:t>
            </a:r>
            <a:r>
              <a:rPr lang="en-US" dirty="0">
                <a:sym typeface="Wingdings" pitchFamily="2" charset="2"/>
              </a:rPr>
              <a:t> Quizzes</a:t>
            </a:r>
            <a:endParaRPr lang="en-US" dirty="0"/>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334835800"/>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46083</TotalTime>
  <Words>5930</Words>
  <Application>Microsoft Macintosh PowerPoint</Application>
  <PresentationFormat>On-screen Show (16:9)</PresentationFormat>
  <Paragraphs>583</Paragraphs>
  <Slides>39</Slides>
  <Notes>36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ＭＳ Ｐゴシック</vt:lpstr>
      <vt:lpstr>Arial</vt:lpstr>
      <vt:lpstr>Calibri</vt:lpstr>
      <vt:lpstr>Cambria</vt:lpstr>
      <vt:lpstr>Wingdings</vt:lpstr>
      <vt:lpstr>Red Radial 16x9</vt:lpstr>
      <vt:lpstr>Class 7 Privacy and Government</vt:lpstr>
      <vt:lpstr>what works well Online With Zoom</vt:lpstr>
      <vt:lpstr>Papers</vt:lpstr>
      <vt:lpstr>Overview</vt:lpstr>
      <vt:lpstr>My Reading Notes</vt:lpstr>
      <vt:lpstr>Debate Ground Rules</vt:lpstr>
      <vt:lpstr>Group Quiz</vt:lpstr>
      <vt:lpstr>Overview</vt:lpstr>
      <vt:lpstr>Assignment – Group Project</vt:lpstr>
      <vt:lpstr>Overview</vt:lpstr>
      <vt:lpstr>Government’s Rights over private Data</vt:lpstr>
      <vt:lpstr>What should the government be allowed to do</vt:lpstr>
      <vt:lpstr>What Is the government allowed to do</vt:lpstr>
      <vt:lpstr>How data is collected</vt:lpstr>
      <vt:lpstr>Downsides of government having easy access to our data</vt:lpstr>
      <vt:lpstr>Pros of government surveillance </vt:lpstr>
      <vt:lpstr>What Information does the government currently have</vt:lpstr>
      <vt:lpstr>References</vt:lpstr>
      <vt:lpstr>The GDPR and you</vt:lpstr>
      <vt:lpstr>Why You Should Care</vt:lpstr>
      <vt:lpstr>Main Tenets</vt:lpstr>
      <vt:lpstr>Chapter 3: Consumer Rights</vt:lpstr>
      <vt:lpstr>Chapter 4: Business Concerns</vt:lpstr>
      <vt:lpstr>Global results</vt:lpstr>
      <vt:lpstr>References</vt:lpstr>
      <vt:lpstr>Image References</vt:lpstr>
      <vt:lpstr>Law Enforcement and Genetic Privacy</vt:lpstr>
      <vt:lpstr>What is genetic genealogy?</vt:lpstr>
      <vt:lpstr>Consumer genetic genealogy testing</vt:lpstr>
      <vt:lpstr>Effectiveness of genealogy databases in law enforcement</vt:lpstr>
      <vt:lpstr>Should law enforcement be able to use consumer genealogy databases to solve crimes?</vt:lpstr>
      <vt:lpstr>Company Policies &amp; Law Enforcement</vt:lpstr>
      <vt:lpstr>GEDMatch</vt:lpstr>
      <vt:lpstr>Only a fraction of the population is needed</vt:lpstr>
      <vt:lpstr>Current legislation on genetic privacy</vt:lpstr>
      <vt:lpstr>Privacy Concerns</vt:lpstr>
      <vt:lpstr>We need more protections and regulations</vt:lpstr>
      <vt:lpstr>REFERENCES</vt:lpstr>
      <vt:lpstr>Class 7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371</cp:revision>
  <dcterms:created xsi:type="dcterms:W3CDTF">2014-08-25T02:19:16Z</dcterms:created>
  <dcterms:modified xsi:type="dcterms:W3CDTF">2022-04-05T22:27:23Z</dcterms:modified>
</cp:coreProperties>
</file>