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handoutMasterIdLst>
    <p:handoutMasterId r:id="rId53"/>
  </p:handoutMasterIdLst>
  <p:sldIdLst>
    <p:sldId id="256" r:id="rId2"/>
    <p:sldId id="608" r:id="rId3"/>
    <p:sldId id="672" r:id="rId4"/>
    <p:sldId id="641" r:id="rId5"/>
    <p:sldId id="272" r:id="rId6"/>
    <p:sldId id="690" r:id="rId7"/>
    <p:sldId id="285" r:id="rId8"/>
    <p:sldId id="268" r:id="rId9"/>
    <p:sldId id="270" r:id="rId10"/>
    <p:sldId id="275" r:id="rId11"/>
    <p:sldId id="277" r:id="rId12"/>
    <p:sldId id="284" r:id="rId13"/>
    <p:sldId id="278" r:id="rId14"/>
    <p:sldId id="283" r:id="rId15"/>
    <p:sldId id="279" r:id="rId16"/>
    <p:sldId id="276" r:id="rId17"/>
    <p:sldId id="280" r:id="rId18"/>
    <p:sldId id="267" r:id="rId19"/>
    <p:sldId id="281" r:id="rId20"/>
    <p:sldId id="282" r:id="rId21"/>
    <p:sldId id="691" r:id="rId22"/>
    <p:sldId id="273" r:id="rId23"/>
    <p:sldId id="692" r:id="rId24"/>
    <p:sldId id="693" r:id="rId25"/>
    <p:sldId id="694" r:id="rId26"/>
    <p:sldId id="695" r:id="rId27"/>
    <p:sldId id="271" r:id="rId28"/>
    <p:sldId id="696" r:id="rId29"/>
    <p:sldId id="697" r:id="rId30"/>
    <p:sldId id="698" r:id="rId31"/>
    <p:sldId id="699" r:id="rId32"/>
    <p:sldId id="700" r:id="rId33"/>
    <p:sldId id="701" r:id="rId34"/>
    <p:sldId id="702" r:id="rId35"/>
    <p:sldId id="703" r:id="rId36"/>
    <p:sldId id="681" r:id="rId37"/>
    <p:sldId id="682" r:id="rId38"/>
    <p:sldId id="683" r:id="rId39"/>
    <p:sldId id="684" r:id="rId40"/>
    <p:sldId id="685" r:id="rId41"/>
    <p:sldId id="686" r:id="rId42"/>
    <p:sldId id="274" r:id="rId43"/>
    <p:sldId id="687" r:id="rId44"/>
    <p:sldId id="688" r:id="rId45"/>
    <p:sldId id="689" r:id="rId46"/>
    <p:sldId id="664" r:id="rId47"/>
    <p:sldId id="673" r:id="rId48"/>
    <p:sldId id="609" r:id="rId49"/>
    <p:sldId id="610" r:id="rId50"/>
    <p:sldId id="269"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608"/>
            <p14:sldId id="672"/>
            <p14:sldId id="641"/>
            <p14:sldId id="272"/>
          </p14:sldIdLst>
        </p14:section>
        <p14:section name="Students" id="{98A4CB69-D533-B044-959E-70CE1E65BA60}">
          <p14:sldIdLst>
            <p14:sldId id="690"/>
            <p14:sldId id="285"/>
            <p14:sldId id="268"/>
            <p14:sldId id="270"/>
            <p14:sldId id="275"/>
            <p14:sldId id="277"/>
            <p14:sldId id="284"/>
            <p14:sldId id="278"/>
            <p14:sldId id="283"/>
            <p14:sldId id="279"/>
            <p14:sldId id="276"/>
            <p14:sldId id="280"/>
            <p14:sldId id="267"/>
            <p14:sldId id="281"/>
            <p14:sldId id="282"/>
            <p14:sldId id="691"/>
            <p14:sldId id="273"/>
            <p14:sldId id="692"/>
            <p14:sldId id="693"/>
            <p14:sldId id="694"/>
            <p14:sldId id="695"/>
            <p14:sldId id="271"/>
            <p14:sldId id="696"/>
            <p14:sldId id="697"/>
            <p14:sldId id="698"/>
            <p14:sldId id="699"/>
            <p14:sldId id="700"/>
            <p14:sldId id="701"/>
            <p14:sldId id="702"/>
            <p14:sldId id="703"/>
            <p14:sldId id="681"/>
            <p14:sldId id="682"/>
            <p14:sldId id="683"/>
            <p14:sldId id="684"/>
            <p14:sldId id="685"/>
            <p14:sldId id="686"/>
            <p14:sldId id="274"/>
            <p14:sldId id="687"/>
            <p14:sldId id="688"/>
            <p14:sldId id="689"/>
          </p14:sldIdLst>
        </p14:section>
        <p14:section name="Common" id="{52F535B8-693D-D148-93BE-0078B2A61C27}">
          <p14:sldIdLst>
            <p14:sldId id="664"/>
            <p14:sldId id="673"/>
            <p14:sldId id="609"/>
            <p14:sldId id="610"/>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97" autoAdjust="0"/>
    <p:restoredTop sz="79258" autoAdjust="0"/>
  </p:normalViewPr>
  <p:slideViewPr>
    <p:cSldViewPr snapToGrid="0" snapToObjects="1">
      <p:cViewPr varScale="1">
        <p:scale>
          <a:sx n="132" d="100"/>
          <a:sy n="132" d="100"/>
        </p:scale>
        <p:origin x="176" y="176"/>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10/12/21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10/12/21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On top of the high costs to match demands, another major issue with fabs in general is their concentration in a specific region. Taiwan is almost solely responsible for producing the worlds &lt;10 nm chips, where in 2019 they produced about 92% of the &lt;10nm chips, while South Korea produced the remaining 8%. In total, 72% of semiconductor chips are produces in Asia [1]. Any disruption in the region such as natural disasters and geopolitical tensions, </a:t>
            </a:r>
            <a:r>
              <a:rPr lang="en-US" sz="1800" i="1" dirty="0">
                <a:effectLst/>
                <a:latin typeface="Calibri" panose="020F0502020204030204" pitchFamily="34" charset="0"/>
                <a:ea typeface="Malgun Gothic" panose="020B0503020000020004" pitchFamily="34" charset="-127"/>
                <a:cs typeface="Times New Roman" panose="02020603050405020304" pitchFamily="18" charset="0"/>
              </a:rPr>
              <a:t>or pandemics</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can affect up to 65% of the global market share for semiconductors, including fabrication, materials, and testing [1]. For example, there was large fire in the Renesas auto-chip fab, which delayed their production to for nearly 3 months. This fab was accountable for producing around 30% of the world’s microcontrollers for cars, which further set back auto production [9]</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76672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difference in participation by region</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24063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Now we understand the pressures that the industry is facing, let’s take a look at the affect that the shortage has had. The automobile industry has been hit the hardest by the shortage [4]. Covid-19 forced many industries to heavily reduce production. This mean that there was an overall reduced amount of labor as many factories had to abide by the stay-at-home mandates from their local government. This also affected the shipping industry which meant that the automobile companies couldn’t even receive their chips in the first place [4]. While this was happening, demand for chips were increasing in different industries, in order to make remote work and school possible. This meant that although the automobile industry only makes up 12% of the global chip production capacity, their capacity was being further reduced because of higher demand in those other industries [1, 4]. [NET SLIDE]</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700024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The Toyota production plan before the pandemic was aimed at extreme efficiency. The way it worked was by utilizing their “just in time” production scheme which meant that as soon as a product was ordered, parts for that product would arrive “just in time” for production, which reduced inventory size and costs and reduced wasted supply [4,5]. This meant that all the materials for the car would arrive as soon as they are needed, making the supply chain highly efficient. Of course, covid had to disrupt this extremely delicate production methodology, which meant that many cars were unable to be finished [4]. This included its semiconductor chips, which are necessary for controlling a cars’ many electrical systems. As cars are being produced without these semiconductor chips, companies have begun cutting production altogether, and even hoarding cars while they wait for parts to finish [4]. Ford has started to hoard fleets of trucks at the Kentucky Speed Way, which can even be seen from space, while they await their chips [4]. </a:t>
            </a:r>
          </a:p>
          <a:p>
            <a:pPr marL="0" marR="0" lvl="0" indent="0" algn="l" defTabSz="457200" rtl="0" eaLnBrk="1" fontAlgn="auto" latinLnBrk="0" hangingPunct="1">
              <a:lnSpc>
                <a:spcPct val="115000"/>
              </a:lnSpc>
              <a:spcBef>
                <a:spcPts val="0"/>
              </a:spcBef>
              <a:spcAft>
                <a:spcPts val="1000"/>
              </a:spcAft>
              <a:buClrTx/>
              <a:buSzTx/>
              <a:buFontTx/>
              <a:buNone/>
              <a:tabLst/>
              <a:defRP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As you can see, the supply chain of semiconductor computer chips is extremely delicate which is why many industries are being heavily affected. Along with Covid 19 reducing the ability for factories in all industries to function, and increasing demand on electronics during the pandemic, these semiconductor fabs must figure out how to increase their production. Global Foundries Fab 7 increased their production from 600,000 wafers, to 120,000 additional wafers per year, because of the increase in demand [3]. [NEXT SLIDE]</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225155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This is why we can’t buy a fancy GPU or even the updated Nintendo Switch which actually just launched on October 8</a:t>
            </a:r>
            <a:r>
              <a:rPr lang="en-US" sz="1800" baseline="30000" dirty="0">
                <a:effectLst/>
                <a:latin typeface="Calibri" panose="020F0502020204030204" pitchFamily="34" charset="0"/>
                <a:ea typeface="Malgun Gothic" panose="020B0503020000020004" pitchFamily="34" charset="-127"/>
                <a:cs typeface="Times New Roman" panose="02020603050405020304" pitchFamily="18" charset="0"/>
              </a:rPr>
              <a:t>th</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yet is already sold out or heavily marked up. Even the gaming and mining industry has increased demand on graphics cards, which I’m sure all of you are aware of by now. Interestingly, TSMC, the largest fab in the world, gets only 4% of their revenue from consumer electronics, which include these graphics cards, and chips for gaming devices [6]. So why is it that I can’t buy a new RTX 3080. Well, that has to do with the graphics card industry itself, more than the global semiconductor industry. </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434128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Malgun Gothic" panose="020B0503020000020004" pitchFamily="34" charset="-127"/>
                <a:cs typeface="Times New Roman" panose="02020603050405020304" pitchFamily="18" charset="0"/>
              </a:rPr>
              <a:t>It is estimated that only 1% of the revenue for TSMC is driven by crypto, and NVIDIA reported in their Q2 earnings that crypto related sales accounted for only 4% of their total revenue, as it only accumulated $266 million out of $6.51 billion total revenue. Gaming revenue was recorded to $3.06 billion [7, 8]. [NEXT SLIDE]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2890017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To summarize, the global chip shortage was the result of the pandemic, as it increased demand for computing technologies, and put strain on the manufacturing infrastructure due to stay-at-home related mandates. This slowed down production in nearly all industries, and while demand for semiconductor-reliant products increased. Semiconductor fabs also had to heavily increase their production despite extremely high costs, and hard caps on the quantity of wafers they can produce. This in turn lead to the crisis that we are experiencing today, and even though the sales of certain products, such as graphics cards, make up a small portion of a fab’s revenue, these industries are still heavily affected. </a:t>
            </a: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2295812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today I am going to present you </a:t>
            </a:r>
          </a:p>
        </p:txBody>
      </p:sp>
      <p:sp>
        <p:nvSpPr>
          <p:cNvPr id="4" name="Slide Number Placeholder 3"/>
          <p:cNvSpPr>
            <a:spLocks noGrp="1"/>
          </p:cNvSpPr>
          <p:nvPr>
            <p:ph type="sldNum" sz="quarter" idx="5"/>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1269416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dirty="0" err="1"/>
              <a:t>Misinformaton</a:t>
            </a:r>
            <a:r>
              <a:rPr lang="en-US" dirty="0"/>
              <a:t> can happen in various forms, with many possible contents. For example, it could take the form of </a:t>
            </a:r>
            <a:r>
              <a:rPr lang="en-US" sz="1600" dirty="0"/>
              <a:t>Fake News</a:t>
            </a:r>
          </a:p>
          <a:p>
            <a:pPr lvl="1" fontAlgn="base"/>
            <a:r>
              <a:rPr lang="en-US" sz="1600" dirty="0"/>
              <a:t>Clickbait</a:t>
            </a:r>
          </a:p>
          <a:p>
            <a:pPr lvl="1" fontAlgn="base"/>
            <a:r>
              <a:rPr lang="en-US" sz="1600" dirty="0"/>
              <a:t>Rumors</a:t>
            </a:r>
          </a:p>
          <a:p>
            <a:pPr lvl="1" fontAlgn="base"/>
            <a:r>
              <a:rPr lang="en-US" dirty="0"/>
              <a:t> and two major contents are </a:t>
            </a:r>
            <a:r>
              <a:rPr lang="en-US" sz="1600" dirty="0"/>
              <a:t>Political Statement</a:t>
            </a:r>
          </a:p>
          <a:p>
            <a:pPr lvl="1" fontAlgn="base"/>
            <a:r>
              <a:rPr lang="en-US" sz="1600" dirty="0"/>
              <a:t> and Medical Misinformation</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78997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take a look of what these information are like. Lets take an example of medical misinformation. </a:t>
            </a:r>
          </a:p>
          <a:p>
            <a:r>
              <a:rPr lang="en-US" dirty="0"/>
              <a:t>Medical misinformation often target on infectious diseases and vaccine for their social impact. While it also spreads dreadful cancer rumors as the patients an those concerning would be desperate and easily mislead. </a:t>
            </a:r>
          </a:p>
          <a:p>
            <a:r>
              <a:rPr lang="en-US" dirty="0"/>
              <a:t>The Expert Patients could be falsely trusted as medical professionals, but they have no credibility. The low trust in institutions also facilitated the trust in “expert patients” since they often offer contradicts against authority.</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309917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a:buChar char="•"/>
            </a:pPr>
            <a:r>
              <a:rPr lang="en-US" baseline="0" dirty="0">
                <a:latin typeface="Arial" charset="0"/>
                <a:ea typeface="ＭＳ Ｐゴシック" charset="-128"/>
                <a:cs typeface="ＭＳ Ｐゴシック" charset="-128"/>
              </a:rPr>
              <a:t>Automation Paper results. This term’s additions in RED</a:t>
            </a: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after having a brief review of what these social media false information is like, lets take a look at how wide-spread there false information are. From the pictures on the right, we can see the trends of quarter Facebook engagements for various sites. The Fake news sites are those</a:t>
            </a:r>
            <a:r>
              <a:rPr lang="zh-CN" altLang="en-US" dirty="0"/>
              <a:t> </a:t>
            </a:r>
            <a:r>
              <a:rPr lang="en-US" altLang="zh-CN" dirty="0"/>
              <a:t>already</a:t>
            </a:r>
            <a:r>
              <a:rPr lang="en-US" dirty="0"/>
              <a:t> identified and marked as fake information by Facebook. First, these </a:t>
            </a:r>
            <a:r>
              <a:rPr lang="en-US" sz="1200" dirty="0"/>
              <a:t>Fake News Sites identified by Facebook still gains 60-150 million of engagement every quarter. And also, all the </a:t>
            </a:r>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2224353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research on fake/real twitter news story, it is revealed that fake news often spread faster than the real ones. False news spreading account have less followers, </a:t>
            </a:r>
            <a:r>
              <a:rPr lang="en-US" dirty="0" err="1"/>
              <a:t>followees</a:t>
            </a:r>
            <a:r>
              <a:rPr lang="en-US" dirty="0"/>
              <a:t>, percent of verification, engagement in social media, and account age in average. However, It takes significantly less time to reach more unique users/depth of cascade(retweets)</a:t>
            </a:r>
          </a:p>
        </p:txBody>
      </p:sp>
      <p:sp>
        <p:nvSpPr>
          <p:cNvPr id="4" name="Slide Number Placeholder 3"/>
          <p:cNvSpPr>
            <a:spLocks noGrp="1"/>
          </p:cNvSpPr>
          <p:nvPr>
            <p:ph type="sldNum" sz="quarter" idx="5"/>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91291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Bias plays an important role in misleading people with fake information . First, there is bias in the brain, with all kind of information bombarding us through social media, it is hard to identify them one by one, and people would tend to focus on headlines instead of critically judge the credibility of the author and contents. Then, it is the bias in society, the comfort zone phenomena also happens online: people would tend to stay in niches with people having similar political beliefs, and thus it creates a “Us versus them” feeling hen they are confronting information contradicting there innate beliefs. Next, the system also pushes our bias further by filtering out favorable information to individuals. Robots would target on those who are vulnerable cognitive and confirmation</a:t>
            </a:r>
            <a:r>
              <a:rPr lang="en-US" altLang="zh-CN" dirty="0"/>
              <a:t> bias, (for example, a desperate patient or political activists) and feed them sources with low-credibility. </a:t>
            </a:r>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1461010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 people choose to do nothing about information they believe to be false and only 17% claimed to check the credibility.</a:t>
            </a: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270455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comparing two major factchecking sites, </a:t>
            </a:r>
            <a:r>
              <a:rPr lang="en-US" dirty="0" err="1"/>
              <a:t>polifact</a:t>
            </a:r>
            <a:r>
              <a:rPr lang="en-US" dirty="0"/>
              <a:t> and fact checker, the two sites agree most on those that are apparently correct, but limited when dealing with ambiguity, carefully crafted false info.[5]</a:t>
            </a:r>
          </a:p>
        </p:txBody>
      </p:sp>
      <p:sp>
        <p:nvSpPr>
          <p:cNvPr id="4" name="Slide Number Placeholder 3"/>
          <p:cNvSpPr>
            <a:spLocks noGrp="1"/>
          </p:cNvSpPr>
          <p:nvPr>
            <p:ph type="sldNum" sz="quarter" idx="5"/>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384192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dirty="0"/>
          </a:p>
        </p:txBody>
      </p:sp>
    </p:spTree>
    <p:extLst>
      <p:ext uri="{BB962C8B-B14F-4D97-AF65-F5344CB8AC3E}">
        <p14:creationId xmlns:p14="http://schemas.microsoft.com/office/powerpoint/2010/main" val="2682760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dirty="0"/>
          </a:p>
        </p:txBody>
      </p:sp>
    </p:spTree>
    <p:extLst>
      <p:ext uri="{BB962C8B-B14F-4D97-AF65-F5344CB8AC3E}">
        <p14:creationId xmlns:p14="http://schemas.microsoft.com/office/powerpoint/2010/main" val="68551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face recognition health apps, your health status is just one face scan away. By simply looking at the camera, a person can measure the heart rate, blood pressure, stress level, and more. </a:t>
            </a:r>
            <a:r>
              <a:rPr lang="en-US" sz="1200" b="0" i="0" kern="1200" dirty="0">
                <a:solidFill>
                  <a:schemeClr val="tx1"/>
                </a:solidFill>
                <a:effectLst/>
                <a:latin typeface="+mn-lt"/>
                <a:ea typeface="+mn-ea"/>
                <a:cs typeface="+mn-cs"/>
              </a:rPr>
              <a:t>Thanks to face recognition, the technology is contact-free and non-invasive. using custom image recognition software in the diagnostic process helps make fewer errors. Machine learning-based approaches allow doctors to uncover abnormalities in imaging data and accelerate the treatment. Today, combining facial recognition with evidence-based therapy (EBT), mental disorders can be treated as nearly as good as physical ones. Accuracy of facial recognition is maintained via a built-in AI engine for optimal performance. Using facial recognition for mental health purposes, patients can get personalized, patient-centered, efficient, and timely care.  One of the main advantages is that tracking of the patients is going to be more constant, for example a patient can</a:t>
            </a:r>
            <a:r>
              <a:rPr lang="en-US" sz="1200" b="0" i="0" kern="1200" baseline="0" dirty="0">
                <a:solidFill>
                  <a:schemeClr val="tx1"/>
                </a:solidFill>
                <a:effectLst/>
                <a:latin typeface="+mn-lt"/>
                <a:ea typeface="+mn-ea"/>
                <a:cs typeface="+mn-cs"/>
              </a:rPr>
              <a:t> take images of themselves twice a day in contrast to once every week for check ups. With a special mirror you wouldn't even have to take pictures as it will track you every time you pass through it. Image tracking of emotions is more reliable that humans as it looks for changes that wouldn’t be significant enough for the human eye to recognise.  In a more current topic, the government has been using facial recognition in order to track covid patients in quarantine, as this procedure is non physical, doctors can ensure their own safety and stop the spread of the virus while ensuring that the patient recovers as well as possible.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dirty="0"/>
          </a:p>
        </p:txBody>
      </p:sp>
    </p:spTree>
    <p:extLst>
      <p:ext uri="{BB962C8B-B14F-4D97-AF65-F5344CB8AC3E}">
        <p14:creationId xmlns:p14="http://schemas.microsoft.com/office/powerpoint/2010/main" val="1169805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&lt;speaker notes&gt;</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dirty="0"/>
          </a:p>
        </p:txBody>
      </p:sp>
    </p:spTree>
    <p:extLst>
      <p:ext uri="{BB962C8B-B14F-4D97-AF65-F5344CB8AC3E}">
        <p14:creationId xmlns:p14="http://schemas.microsoft.com/office/powerpoint/2010/main" val="2029510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70700B2-88B9-1642-B8EB-F86842378D04}" type="slidenum">
              <a:rPr lang="en-US" smtClean="0"/>
              <a:t>35</a:t>
            </a:fld>
            <a:endParaRPr lang="en-US" dirty="0"/>
          </a:p>
        </p:txBody>
      </p:sp>
    </p:spTree>
    <p:extLst>
      <p:ext uri="{BB962C8B-B14F-4D97-AF65-F5344CB8AC3E}">
        <p14:creationId xmlns:p14="http://schemas.microsoft.com/office/powerpoint/2010/main" val="1022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was coined in 1956 by the study </a:t>
            </a:r>
            <a:r>
              <a:rPr lang="en-US" b="0" i="0" dirty="0">
                <a:solidFill>
                  <a:srgbClr val="282828"/>
                </a:solidFill>
                <a:effectLst/>
                <a:latin typeface="Georgia" panose="02040502050405020303" pitchFamily="18" charset="0"/>
              </a:rPr>
              <a:t>“Mass Communication and Para-Social Interaction: Observations on Intimacy at a distance,” </a:t>
            </a:r>
            <a:r>
              <a:rPr lang="en-US" b="0" i="0" u="none" strike="noStrike" dirty="0">
                <a:solidFill>
                  <a:srgbClr val="282828"/>
                </a:solidFill>
                <a:effectLst/>
                <a:latin typeface="Georgia" panose="02040502050405020303" pitchFamily="18" charset="0"/>
              </a:rPr>
              <a:t>Horton and Wohl, which explored an emerging kind of relationship developing with the emergence of radio and tv into homes. In this kind of relationship, an individual becomes deeply emotionally attached and connected to the life of someone else who does not have any meaningful relationship or interaction with them in turn. While this phenomenon is sometimes used to describe fictional characters, it is more often applied to those who have developed an emotional connecting to celebrity figures from one sided communication made possible by modern technology.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2799162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considered a sign of derangement and mental illness, it was a term that was not very clearly defined and was only really recognized in certain psychological circles. It was compared often to the childhood idea of imaginary friends and unhealthy fanaticism, and was similarly derided in psychological and popular circles. As media communication became cheaper to produce and more widespread, this slowly began to change. Certain programs began to have more of a social focus, in which an entertainer gave honest impressions and opinions of day to day things, and thus developed further into this phenomenon. Going the furthest with this concept was the birth of the talk show, in which the audience was presented with an individual or group sharing opinions or discussing things they found relevant. Shows like Oprah Winfrey’s worked hard to make the viewer feel like they were in on a conversation, and many shows in this format would take feedback from a live audience or select callers to amplify the social nature of their show. </a:t>
            </a: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1961706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explosion of more personable content hit a fever pitch with the internet. Social media created a means in which anyone could grow an audience through sharing personal experience. These platforms advertised themselves as being a place in which individual creators could be more sincere with their viewership, such as in YouTube’s original tagline, “broadcast yourself”. Because content was now easier to produce than ever before, there was less of a need to invest as much time and organization beforehand, allowing creators to post frequent, improvised and off the cuff videos and messaging rather than highly corporate prepared ones. This all contributed to an environment that was more down to earth than in the past, in which people could easily share their life experiences, interests, and activities to a public audience. Further adding to the social aspect was the interaction in comment sections and likes, which allowed audiences to communicate back to their favorites in a way that was previously far more limited.</a:t>
            </a: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2801520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have developed audiences larger than the population of most countries. Especially amongst young people, </a:t>
            </a:r>
            <a:r>
              <a:rPr lang="en-US" dirty="0" err="1"/>
              <a:t>parasocial</a:t>
            </a:r>
            <a:r>
              <a:rPr lang="en-US" dirty="0"/>
              <a:t> relationships have become a near given. The vast majority of people use social media platforms to communicate, and what started as an online novelty has revolutionized the way people relate to one another. Given the sheer volume of people engaged, there is an online celebrity for every possible hobby, activity, or topic of discussion, no matter how mundane. Playing video games, doing makeup, and even unpackaging products before an audience has earned the attention of millions of people, as those who post such content invite viewers to experience these things with them. Over the course of the pandemic, online engagement surged even further as real-world interaction became more limited.</a:t>
            </a:r>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3635234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relationships often build networks of community surrounding certain hobbies and interests. People with niche interests and experiences that aren’t shared by those around them often find validation by relating to online figures in a similar niche. As people within the audience can then interact with each other, people can form more connections on the basis of similarity. Attachments in </a:t>
            </a:r>
            <a:r>
              <a:rPr lang="en-US" dirty="0" err="1"/>
              <a:t>parasocial</a:t>
            </a:r>
            <a:r>
              <a:rPr lang="en-US" dirty="0"/>
              <a:t> relationships are valued in a way similar to real world ones. The strength of the bond felt through </a:t>
            </a:r>
            <a:r>
              <a:rPr lang="en-US" dirty="0" err="1"/>
              <a:t>parasocial</a:t>
            </a:r>
            <a:r>
              <a:rPr lang="en-US" dirty="0"/>
              <a:t> relationships also reaches similar heights to that felt from real ones, as people become deeply concerned with these celebrity figures. The reasons for which people choose to form this kind of relationship are also similar to their real-world standards, but come without the risk of rejection. Given that common activities of interest often serve as the basis for these relationships, it is no surprise research has shown that competence in their hobby is a key factor in online celebrity success. On the other hand, physical attractiveness is a smaller factor in forming </a:t>
            </a:r>
            <a:r>
              <a:rPr lang="en-US" dirty="0" err="1"/>
              <a:t>parasocial</a:t>
            </a:r>
            <a:r>
              <a:rPr lang="en-US" dirty="0"/>
              <a:t> relationships compare to real life ones.  One university study has shown that students with less confidence see their targets as people they would like to become, while more confident people see them as like themselves. In this way, </a:t>
            </a:r>
            <a:r>
              <a:rPr lang="en-US" dirty="0" err="1"/>
              <a:t>parasocial</a:t>
            </a:r>
            <a:r>
              <a:rPr lang="en-US" dirty="0"/>
              <a:t> figures serve as a way to explore potential identity development from afar. In this way, people can explore ideas on how to grow as an individual by relating to the experience of others who have already done so in a safe and low-risk environment.</a:t>
            </a:r>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3798654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Parasocial</a:t>
            </a:r>
            <a:r>
              <a:rPr lang="en-US" dirty="0"/>
              <a:t> relationships cannot replace real authentic interactions. The person on the other side has no connection to them in any way, and impressions of them are controlled by what they are willing to express publicly. Placing personal stake in someone you don’t know much about can become unhealthy. This deep attachment to an online persona holds the risk of emotional scarring if that persona is exposed to be artificial. When expectations implied by previous online conduct become uprooted from a revelation of true character, it can be just as damaging as real betrayal. For many, the content they create is a business, and the relationship built with an audience is not built on the notion of sincerity, but instead for profit. For lonely people, studies have shown they are vulnerable to using </a:t>
            </a:r>
            <a:r>
              <a:rPr lang="en-US" dirty="0" err="1"/>
              <a:t>parasocial</a:t>
            </a:r>
            <a:r>
              <a:rPr lang="en-US" dirty="0"/>
              <a:t> relationships as a substitute for real ones, in part enabling their loneliness. Participation in </a:t>
            </a:r>
            <a:r>
              <a:rPr lang="en-US" dirty="0" err="1"/>
              <a:t>parasocial</a:t>
            </a:r>
            <a:r>
              <a:rPr lang="en-US" dirty="0"/>
              <a:t> relationships can distract from isolation in the short term enough so that lonely people do not seek real world interaction, but in the long term it does nothing to alleviate associated negative emotion. Beyond even this, participation in </a:t>
            </a:r>
            <a:r>
              <a:rPr lang="en-US" dirty="0" err="1"/>
              <a:t>parasocial</a:t>
            </a:r>
            <a:r>
              <a:rPr lang="en-US" dirty="0"/>
              <a:t> relationships can damage our capacity to understand other people in real life. In studies of children, spending too much time engaged in </a:t>
            </a:r>
            <a:r>
              <a:rPr lang="en-US" dirty="0" err="1"/>
              <a:t>parasocial</a:t>
            </a:r>
            <a:r>
              <a:rPr lang="en-US" dirty="0"/>
              <a:t> behavior reduces social competence in the areas of emotional recognition and recognition of social cues compared to children who do not participate in them. Investment in </a:t>
            </a:r>
            <a:r>
              <a:rPr lang="en-US" dirty="0" err="1"/>
              <a:t>parasocial</a:t>
            </a:r>
            <a:r>
              <a:rPr lang="en-US" dirty="0"/>
              <a:t> relationships not only enables loneliness, but it hinders social development as well.</a:t>
            </a:r>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535070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Parasocial</a:t>
            </a:r>
            <a:r>
              <a:rPr lang="en-US" dirty="0"/>
              <a:t> interaction is not going anywhere soon. It is a part of almost everyone’s daily life, and hold significant influence over how we act, grow, and relate to others. As such, it is important to engage with these sorts of relationships carefully and in moderation. With proper discernment, it is possible to attach oneself to like minded communities of people, following healthy role models that motivate people to become better, or with similar individuals that help maintain personal confidence and validation. In this way, relationships such as these can pose a real benefit to those who partake in them. At the same time, it is important to differentiate between the virtual and the real, keeping in mind that what one sees online is not the full story behind any particular person. Prioritizing real world interaction and maintaining social skills is the only way to avoid social isolation and its many negative symptoms on the long term. It is these choices that will decide whether or not </a:t>
            </a:r>
            <a:r>
              <a:rPr lang="en-US" dirty="0" err="1"/>
              <a:t>parasocial</a:t>
            </a:r>
            <a:r>
              <a:rPr lang="en-US" dirty="0"/>
              <a:t> online relationships are helpful or harmful in the lives of people </a:t>
            </a:r>
            <a:r>
              <a:rPr lang="en-US"/>
              <a:t>who entertain them.</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811179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360636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1366803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Last Accessed 2018-10-04</a:t>
            </a:r>
          </a:p>
          <a:p>
            <a:endParaRPr lang="en-US" dirty="0"/>
          </a:p>
          <a:p>
            <a:r>
              <a:rPr lang="en-US" dirty="0"/>
              <a:t>TOOD: Add to first day slides.</a:t>
            </a:r>
          </a:p>
          <a:p>
            <a:r>
              <a:rPr lang="en-US" dirty="0"/>
              <a:t>Emacs – psychoanalyze-pinhead</a:t>
            </a:r>
          </a:p>
          <a:p>
            <a:pPr lvl="1"/>
            <a:r>
              <a:rPr lang="en-US" dirty="0"/>
              <a:t>doctor (implementation of ELIZA)</a:t>
            </a:r>
          </a:p>
          <a:p>
            <a:pPr lvl="1"/>
            <a:r>
              <a:rPr lang="en-US" dirty="0"/>
              <a:t>yow (quotes from Zippy the Pinhead </a:t>
            </a:r>
            <a:r>
              <a:rPr lang="en-US" dirty="0" err="1"/>
              <a:t>zippythepinhead.com</a:t>
            </a:r>
            <a:r>
              <a:rPr lang="en-US" dirty="0"/>
              <a:t>)</a:t>
            </a:r>
          </a:p>
        </p:txBody>
      </p:sp>
      <p:sp>
        <p:nvSpPr>
          <p:cNvPr id="4" name="Slide Number Placeholder 3"/>
          <p:cNvSpPr>
            <a:spLocks noGrp="1"/>
          </p:cNvSpPr>
          <p:nvPr>
            <p:ph type="sldNum" sz="quarter" idx="5"/>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49</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50</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Malgun Gothic" panose="020B0503020000020004" pitchFamily="34" charset="-127"/>
                <a:cs typeface="Times New Roman" panose="02020603050405020304" pitchFamily="18" charset="0"/>
              </a:rPr>
              <a:t>intro</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50241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To understand the complexities of the semiconductor supply chain, we need to understand how they are manufactured, which I will explain briefly. On the Semiconductor Industry Association website, they lay out 8 main points of production. This includes, researching the technology, designing the chips, sourcing raw materials, purifying into ingots, creating the blank wafer, finishing the wafer, cutting the wafer, and finally packaging the chip so that it can be used for production. This process is extremely complex and requires very precise automation and extremely expensive factories. In fact, no human comes into contact with a wafer during its manufacturing process [1, 3]. [NEXT SLIDE]</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84492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Producing these chips are extremely costly and time consuming. The active manufacturing time for a wafer can take up to 3 months and total up to 6 months before the chips are tested and sent off which means companies have to plan months ahead [3]. The machine responsible for the lithography phase (the most important step in production) can cost between 25 and 100 million dollars, and the number of these machines in a fab essentially limits how many wafers a fab can produce [2, 3]. This means the barrier for entry to produce these chips is extremely costly, which is why many companies outsource their chip production, and instead focus on the research and design phases, as they can just create a glass template for the lithography machines to use [3]. [NEXT SLIDE]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63206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Malgun Gothic" panose="020B0503020000020004" pitchFamily="34" charset="-127"/>
                <a:cs typeface="Times New Roman" panose="02020603050405020304" pitchFamily="18" charset="0"/>
              </a:rPr>
              <a:t>Now we know how the chips are made, what are they used for? Well, do you own a fridge, toaster, microwave, phone, car, computer? These days, almost everything that is connected to electricity has a semiconductor chip in it. This allows these appliances to be connected to the internet and control peripherals which means there are so many industries and products relying on semiconductors to function [</a:t>
            </a:r>
            <a:r>
              <a:rPr lang="en-US" sz="1800" dirty="0" err="1">
                <a:effectLst/>
                <a:latin typeface="Calibri" panose="020F0502020204030204" pitchFamily="34" charset="0"/>
                <a:ea typeface="Malgun Gothic" panose="020B0503020000020004" pitchFamily="34" charset="-127"/>
                <a:cs typeface="Times New Roman" panose="02020603050405020304" pitchFamily="18" charset="0"/>
              </a:rPr>
              <a:t>cn</a:t>
            </a:r>
            <a:r>
              <a:rPr lang="en-US" sz="1800" dirty="0">
                <a:effectLst/>
                <a:latin typeface="Calibri" panose="020F0502020204030204" pitchFamily="34" charset="0"/>
                <a:ea typeface="Malgun Gothic" panose="020B0503020000020004" pitchFamily="34" charset="-127"/>
                <a:cs typeface="Times New Roman" panose="02020603050405020304" pitchFamily="18" charset="0"/>
              </a:rPr>
              <a:t>]. The fact that the world is becoming increasingly reliant on semiconductor chips, is creating a lot of pressure on the global supply chain. Semiconductors are seeing a 12.5% increase in demand in 2021 alone [3]. The pandemic is driving the increase, as many people are required to work from home, which in turn is increasing demand on products that rely on semiconductor chips such as laptops, webcams, gaming devices, and phones. To combat this, Fabs have been increasing their production above the typical 80% mark, although, it is extremely costly to just increase the size and production capabilities of an individual fab [2]. Global Foundries, a leading company producing wafers has put in a 1.4 billion dollar investment to expand 3 of their fabs, and constructing a new fab can take anywhere between 7 and 15 billion dollars, depending on the size, as stated by the Vice President of Global Foundries Fab 7. An estimated 3 trillion dollar investment into the global fab industry is required in order to match demand [3]. [NEXT SLIDE]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544231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2021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2021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2021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2021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2021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2021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2021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2021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ebay.com/" TargetMode="External"/><Relationship Id="rId2" Type="http://schemas.openxmlformats.org/officeDocument/2006/relationships/hyperlink" Target="https://www.amazon.com/" TargetMode="External"/><Relationship Id="rId1" Type="http://schemas.openxmlformats.org/officeDocument/2006/relationships/slideLayout" Target="../slideLayouts/slideLayout2.xml"/><Relationship Id="rId5" Type="http://schemas.openxmlformats.org/officeDocument/2006/relationships/hyperlink" Target="https://www.wcpo.com/rebound/when-will-racing-return-to-kentucky-speedway-its-anyones-guess" TargetMode="External"/><Relationship Id="rId4" Type="http://schemas.openxmlformats.org/officeDocument/2006/relationships/hyperlink" Target="https://www.ti.com/product/MSP430F5529"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pbs.org/wgbh/nova/article/parasocial-relationships/" TargetMode="External"/><Relationship Id="rId2" Type="http://schemas.openxmlformats.org/officeDocument/2006/relationships/hyperlink" Target="https://www.thoughtco.com/parasocial-relationships-4174479" TargetMode="External"/><Relationship Id="rId1" Type="http://schemas.openxmlformats.org/officeDocument/2006/relationships/slideLayout" Target="../slideLayouts/slideLayout2.xml"/><Relationship Id="rId6" Type="http://schemas.openxmlformats.org/officeDocument/2006/relationships/hyperlink" Target="https://www.findapsychologist.org/parasocial-relationships-the-nature-of-celebrity-fascinations/" TargetMode="External"/><Relationship Id="rId5" Type="http://schemas.openxmlformats.org/officeDocument/2006/relationships/hyperlink" Target="https://www.bustle.com/wellness/why-parasocial-relationships-not-all-bad" TargetMode="External"/><Relationship Id="rId4" Type="http://schemas.openxmlformats.org/officeDocument/2006/relationships/hyperlink" Target="http://www.buffalo.edu/news/releases/2008/09/9626.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knowyourmeme.com/memes/i-am-so-proud-of-this-community" TargetMode="External"/><Relationship Id="rId2" Type="http://schemas.openxmlformats.org/officeDocument/2006/relationships/hyperlink" Target="https://www.broadbandsearch.net/blog/social-media-facts-statistics" TargetMode="External"/><Relationship Id="rId1" Type="http://schemas.openxmlformats.org/officeDocument/2006/relationships/slideLayout" Target="../slideLayouts/slideLayout2.xml"/><Relationship Id="rId4" Type="http://schemas.openxmlformats.org/officeDocument/2006/relationships/hyperlink" Target="https://www.powerofpositivity.com/work-life-balance-achieved/"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www.youtube.com/watch?v=7Pq-S557XQU" TargetMode="External"/><Relationship Id="rId5" Type="http://schemas.openxmlformats.org/officeDocument/2006/relationships/hyperlink" Target="https://www.youtube.com/watch?v=N9qYF9DZPdw" TargetMode="External"/><Relationship Id="rId4" Type="http://schemas.openxmlformats.org/officeDocument/2006/relationships/hyperlink" Target="https://www.youtube.com/watch?v=qpMvS1Q1sos" TargetMode="External"/><Relationship Id="rId9" Type="http://schemas.openxmlformats.org/officeDocument/2006/relationships/image" Target="../media/image38.jpeg"/></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41.jpeg"/><Relationship Id="rId18" Type="http://schemas.openxmlformats.org/officeDocument/2006/relationships/image" Target="../media/image43.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40.jpeg"/><Relationship Id="rId17" Type="http://schemas.openxmlformats.org/officeDocument/2006/relationships/image" Target="../media/image42.jpeg"/><Relationship Id="rId2" Type="http://schemas.openxmlformats.org/officeDocument/2006/relationships/notesSlide" Target="../notesSlides/notesSlide38.xml"/><Relationship Id="rId16"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39.png"/><Relationship Id="rId5" Type="http://schemas.openxmlformats.org/officeDocument/2006/relationships/hyperlink" Target="https://www.youtube.com/watch?v=N9qYF9DZPdw" TargetMode="External"/><Relationship Id="rId15" Type="http://schemas.openxmlformats.org/officeDocument/2006/relationships/image" Target="../media/image37.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36.jpeg"/></Relationships>
</file>

<file path=ppt/slides/_rels/slide4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bbc.com/news/technology-45686890" TargetMode="External"/><Relationship Id="rId7" Type="http://schemas.openxmlformats.org/officeDocument/2006/relationships/hyperlink" Target="https://www.weforum.org/agenda/2018/07/we-know-ethics-should-inform-ai-but-which-ethics-robotics/" TargetMode="External"/><Relationship Id="rId12"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twobithistory.org/2018/08/18/ada-lovelace-note-g.html" TargetMode="External"/><Relationship Id="rId11" Type="http://schemas.openxmlformats.org/officeDocument/2006/relationships/image" Target="../media/image47.png"/><Relationship Id="rId5" Type="http://schemas.openxmlformats.org/officeDocument/2006/relationships/hyperlink" Target="http://quantifiedtoilets.com/" TargetMode="External"/><Relationship Id="rId10" Type="http://schemas.openxmlformats.org/officeDocument/2006/relationships/image" Target="../media/image46.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45.jpeg"/></Relationships>
</file>

<file path=ppt/slides/_rels/slide4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www.americaninno.com/boston/bostinno-bytes/mit-born-spyce-raises-21m-series-a-to-open-new-robotic-restaurants/" TargetMode="External"/><Relationship Id="rId7"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www.wsj.com/articles/berkshire-hathaways-stock-price-is-too-much-for-computers-11620168548" TargetMode="External"/><Relationship Id="rId4" Type="http://schemas.openxmlformats.org/officeDocument/2006/relationships/hyperlink" Target="https://www.theatlantic.com/technology/archive/2018/10/agents-of-automation/568795/"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14</a:t>
            </a:r>
            <a:br>
              <a:rPr lang="en-US" dirty="0"/>
            </a:br>
            <a:r>
              <a:rPr lang="en-US" dirty="0"/>
              <a:t>Last Day</a:t>
            </a:r>
          </a:p>
        </p:txBody>
      </p:sp>
      <p:sp>
        <p:nvSpPr>
          <p:cNvPr id="4" name="Footer Placeholder 3"/>
          <p:cNvSpPr>
            <a:spLocks noGrp="1"/>
          </p:cNvSpPr>
          <p:nvPr>
            <p:ph type="ftr" sz="quarter" idx="3"/>
          </p:nvPr>
        </p:nvSpPr>
        <p:spPr/>
        <p:txBody>
          <a:bodyPr/>
          <a:lstStyle/>
          <a:p>
            <a:r>
              <a:rPr lang="en-US"/>
              <a:t>© 2021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Chips are everything</a:t>
            </a:r>
          </a:p>
        </p:txBody>
      </p:sp>
      <p:sp>
        <p:nvSpPr>
          <p:cNvPr id="3" name="Content Placeholder 2"/>
          <p:cNvSpPr>
            <a:spLocks noGrp="1"/>
          </p:cNvSpPr>
          <p:nvPr>
            <p:ph sz="half" idx="1"/>
          </p:nvPr>
        </p:nvSpPr>
        <p:spPr/>
        <p:txBody>
          <a:bodyPr>
            <a:normAutofit lnSpcReduction="10000"/>
          </a:bodyPr>
          <a:lstStyle/>
          <a:p>
            <a:r>
              <a:rPr lang="en-US" dirty="0"/>
              <a:t>Almost everything connected to power has a chip [3]</a:t>
            </a:r>
          </a:p>
          <a:p>
            <a:r>
              <a:rPr lang="en-US" dirty="0"/>
              <a:t>12.5% increase in demand in 2021 [3]</a:t>
            </a:r>
          </a:p>
          <a:p>
            <a:r>
              <a:rPr lang="en-US" dirty="0"/>
              <a:t>Fabs increasing production above typical 80% capacity [1]</a:t>
            </a:r>
          </a:p>
          <a:p>
            <a:r>
              <a:rPr lang="en-US" dirty="0"/>
              <a:t>1.4 Billion dollars to improve 3 fabs [3]</a:t>
            </a:r>
          </a:p>
          <a:p>
            <a:r>
              <a:rPr lang="en-US" dirty="0"/>
              <a:t>New fab $7-$15 billion dollars</a:t>
            </a:r>
          </a:p>
          <a:p>
            <a:r>
              <a:rPr lang="en-US" dirty="0"/>
              <a:t>$3 trillion dollars over next 3 decades [3]	 </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11" name="Picture 10">
            <a:extLst>
              <a:ext uri="{FF2B5EF4-FFF2-40B4-BE49-F238E27FC236}">
                <a16:creationId xmlns:a16="http://schemas.microsoft.com/office/drawing/2014/main" id="{2BC24902-E880-4EEC-BE4E-09547202621F}"/>
              </a:ext>
            </a:extLst>
          </p:cNvPr>
          <p:cNvPicPr>
            <a:picLocks noChangeAspect="1"/>
          </p:cNvPicPr>
          <p:nvPr/>
        </p:nvPicPr>
        <p:blipFill>
          <a:blip r:embed="rId3"/>
          <a:stretch>
            <a:fillRect/>
          </a:stretch>
        </p:blipFill>
        <p:spPr>
          <a:xfrm>
            <a:off x="4419600" y="1568195"/>
            <a:ext cx="4709316" cy="2451560"/>
          </a:xfrm>
          <a:prstGeom prst="rect">
            <a:avLst/>
          </a:prstGeom>
        </p:spPr>
      </p:pic>
    </p:spTree>
    <p:extLst>
      <p:ext uri="{BB962C8B-B14F-4D97-AF65-F5344CB8AC3E}">
        <p14:creationId xmlns:p14="http://schemas.microsoft.com/office/powerpoint/2010/main" val="322962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Regional Concentration</a:t>
            </a:r>
          </a:p>
        </p:txBody>
      </p:sp>
      <p:sp>
        <p:nvSpPr>
          <p:cNvPr id="3" name="Content Placeholder 2"/>
          <p:cNvSpPr>
            <a:spLocks noGrp="1"/>
          </p:cNvSpPr>
          <p:nvPr>
            <p:ph sz="half" idx="1"/>
          </p:nvPr>
        </p:nvSpPr>
        <p:spPr/>
        <p:txBody>
          <a:bodyPr/>
          <a:lstStyle/>
          <a:p>
            <a:r>
              <a:rPr lang="en-US" dirty="0"/>
              <a:t>72% produced in Asia</a:t>
            </a:r>
          </a:p>
          <a:p>
            <a:r>
              <a:rPr lang="en-US" dirty="0"/>
              <a:t>Geopolitical tensions,  natural disasters, pandemics</a:t>
            </a:r>
          </a:p>
          <a:p>
            <a:r>
              <a:rPr lang="en-US" dirty="0"/>
              <a:t>Renesas fire, accounts for 30%             of the worlds auto chips [9]</a:t>
            </a:r>
          </a:p>
          <a:p>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9" name="Picture 8">
            <a:extLst>
              <a:ext uri="{FF2B5EF4-FFF2-40B4-BE49-F238E27FC236}">
                <a16:creationId xmlns:a16="http://schemas.microsoft.com/office/drawing/2014/main" id="{118EF4D3-ADDF-4B0F-A5A2-62963254179B}"/>
              </a:ext>
            </a:extLst>
          </p:cNvPr>
          <p:cNvPicPr>
            <a:picLocks noChangeAspect="1"/>
          </p:cNvPicPr>
          <p:nvPr/>
        </p:nvPicPr>
        <p:blipFill>
          <a:blip r:embed="rId3"/>
          <a:stretch>
            <a:fillRect/>
          </a:stretch>
        </p:blipFill>
        <p:spPr>
          <a:xfrm>
            <a:off x="4011628" y="971959"/>
            <a:ext cx="5132372" cy="3508617"/>
          </a:xfrm>
          <a:prstGeom prst="rect">
            <a:avLst/>
          </a:prstGeom>
        </p:spPr>
      </p:pic>
    </p:spTree>
    <p:extLst>
      <p:ext uri="{BB962C8B-B14F-4D97-AF65-F5344CB8AC3E}">
        <p14:creationId xmlns:p14="http://schemas.microsoft.com/office/powerpoint/2010/main" val="2516284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8" name="Picture 7">
            <a:extLst>
              <a:ext uri="{FF2B5EF4-FFF2-40B4-BE49-F238E27FC236}">
                <a16:creationId xmlns:a16="http://schemas.microsoft.com/office/drawing/2014/main" id="{0C65126E-E901-41D9-BA33-73EF8DD8AE23}"/>
              </a:ext>
            </a:extLst>
          </p:cNvPr>
          <p:cNvPicPr>
            <a:picLocks noChangeAspect="1"/>
          </p:cNvPicPr>
          <p:nvPr/>
        </p:nvPicPr>
        <p:blipFill>
          <a:blip r:embed="rId3"/>
          <a:stretch>
            <a:fillRect/>
          </a:stretch>
        </p:blipFill>
        <p:spPr>
          <a:xfrm>
            <a:off x="812434" y="971959"/>
            <a:ext cx="7823936" cy="3867150"/>
          </a:xfrm>
          <a:prstGeom prst="rect">
            <a:avLst/>
          </a:prstGeom>
        </p:spPr>
      </p:pic>
    </p:spTree>
    <p:extLst>
      <p:ext uri="{BB962C8B-B14F-4D97-AF65-F5344CB8AC3E}">
        <p14:creationId xmlns:p14="http://schemas.microsoft.com/office/powerpoint/2010/main" val="3049932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a:t>
            </a:r>
          </a:p>
        </p:txBody>
      </p:sp>
      <p:sp>
        <p:nvSpPr>
          <p:cNvPr id="3" name="Content Placeholder 2"/>
          <p:cNvSpPr>
            <a:spLocks noGrp="1"/>
          </p:cNvSpPr>
          <p:nvPr>
            <p:ph sz="half" idx="1"/>
          </p:nvPr>
        </p:nvSpPr>
        <p:spPr/>
        <p:txBody>
          <a:bodyPr/>
          <a:lstStyle/>
          <a:p>
            <a:r>
              <a:rPr lang="en-US" dirty="0"/>
              <a:t>Automobile industry</a:t>
            </a:r>
          </a:p>
          <a:p>
            <a:r>
              <a:rPr lang="en-US" dirty="0"/>
              <a:t>Reduction in labor, flow of materials [4]</a:t>
            </a:r>
          </a:p>
          <a:p>
            <a:r>
              <a:rPr lang="en-US" dirty="0"/>
              <a:t>Increasing demand in other industries, reduced production</a:t>
            </a:r>
          </a:p>
          <a:p>
            <a:r>
              <a:rPr lang="en-US" dirty="0"/>
              <a:t>12% global chip production capacity [1]</a:t>
            </a:r>
          </a:p>
          <a:p>
            <a:r>
              <a:rPr lang="en-US" dirty="0"/>
              <a:t>“Just In Time” [5]</a:t>
            </a:r>
          </a:p>
          <a:p>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10" name="Picture 9">
            <a:extLst>
              <a:ext uri="{FF2B5EF4-FFF2-40B4-BE49-F238E27FC236}">
                <a16:creationId xmlns:a16="http://schemas.microsoft.com/office/drawing/2014/main" id="{6840C1D6-8AD2-43C5-A7A5-BE5AA4A53041}"/>
              </a:ext>
            </a:extLst>
          </p:cNvPr>
          <p:cNvPicPr>
            <a:picLocks noChangeAspect="1"/>
          </p:cNvPicPr>
          <p:nvPr/>
        </p:nvPicPr>
        <p:blipFill>
          <a:blip r:embed="rId3"/>
          <a:stretch>
            <a:fillRect/>
          </a:stretch>
        </p:blipFill>
        <p:spPr>
          <a:xfrm>
            <a:off x="4214287" y="696316"/>
            <a:ext cx="4812509" cy="2789833"/>
          </a:xfrm>
          <a:prstGeom prst="rect">
            <a:avLst/>
          </a:prstGeom>
        </p:spPr>
      </p:pic>
    </p:spTree>
    <p:extLst>
      <p:ext uri="{BB962C8B-B14F-4D97-AF65-F5344CB8AC3E}">
        <p14:creationId xmlns:p14="http://schemas.microsoft.com/office/powerpoint/2010/main" val="1847286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 of trucks</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8" name="Picture 7" descr="A parking lot full of cars&#10;&#10;Description automatically generated">
            <a:extLst>
              <a:ext uri="{FF2B5EF4-FFF2-40B4-BE49-F238E27FC236}">
                <a16:creationId xmlns:a16="http://schemas.microsoft.com/office/drawing/2014/main" id="{93D32ADD-DF60-4283-98FB-C40570470AE6}"/>
              </a:ext>
            </a:extLst>
          </p:cNvPr>
          <p:cNvPicPr>
            <a:picLocks noChangeAspect="1"/>
          </p:cNvPicPr>
          <p:nvPr/>
        </p:nvPicPr>
        <p:blipFill>
          <a:blip r:embed="rId3"/>
          <a:stretch>
            <a:fillRect/>
          </a:stretch>
        </p:blipFill>
        <p:spPr>
          <a:xfrm>
            <a:off x="1217728" y="948291"/>
            <a:ext cx="6843196" cy="3833259"/>
          </a:xfrm>
          <a:prstGeom prst="rect">
            <a:avLst/>
          </a:prstGeom>
        </p:spPr>
      </p:pic>
    </p:spTree>
    <p:extLst>
      <p:ext uri="{BB962C8B-B14F-4D97-AF65-F5344CB8AC3E}">
        <p14:creationId xmlns:p14="http://schemas.microsoft.com/office/powerpoint/2010/main" val="2320648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Where’s my GPU?</a:t>
            </a:r>
          </a:p>
        </p:txBody>
      </p:sp>
      <p:sp>
        <p:nvSpPr>
          <p:cNvPr id="3" name="Content Placeholder 2"/>
          <p:cNvSpPr>
            <a:spLocks noGrp="1"/>
          </p:cNvSpPr>
          <p:nvPr>
            <p:ph sz="half" idx="1"/>
          </p:nvPr>
        </p:nvSpPr>
        <p:spPr/>
        <p:txBody>
          <a:bodyPr/>
          <a:lstStyle/>
          <a:p>
            <a:r>
              <a:rPr lang="en-US" dirty="0"/>
              <a:t>TSMC Q2 Earnings</a:t>
            </a:r>
          </a:p>
          <a:p>
            <a:r>
              <a:rPr lang="en-US" dirty="0"/>
              <a:t>4% of revenue from consumer electronics [6]</a:t>
            </a:r>
          </a:p>
          <a:p>
            <a:r>
              <a:rPr lang="en-US" dirty="0"/>
              <a:t>1% revenue from crypto [7]</a:t>
            </a:r>
          </a:p>
          <a:p>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13" name="Picture 12">
            <a:extLst>
              <a:ext uri="{FF2B5EF4-FFF2-40B4-BE49-F238E27FC236}">
                <a16:creationId xmlns:a16="http://schemas.microsoft.com/office/drawing/2014/main" id="{AADA8468-7299-4F84-8360-DC06A7CA248F}"/>
              </a:ext>
            </a:extLst>
          </p:cNvPr>
          <p:cNvPicPr>
            <a:picLocks noChangeAspect="1"/>
          </p:cNvPicPr>
          <p:nvPr/>
        </p:nvPicPr>
        <p:blipFill>
          <a:blip r:embed="rId3"/>
          <a:stretch>
            <a:fillRect/>
          </a:stretch>
        </p:blipFill>
        <p:spPr>
          <a:xfrm>
            <a:off x="5044938" y="971959"/>
            <a:ext cx="3221062" cy="2622400"/>
          </a:xfrm>
          <a:prstGeom prst="rect">
            <a:avLst/>
          </a:prstGeom>
        </p:spPr>
      </p:pic>
    </p:spTree>
    <p:extLst>
      <p:ext uri="{BB962C8B-B14F-4D97-AF65-F5344CB8AC3E}">
        <p14:creationId xmlns:p14="http://schemas.microsoft.com/office/powerpoint/2010/main" val="3412291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Reduction in crypto sales</a:t>
            </a:r>
          </a:p>
        </p:txBody>
      </p:sp>
      <p:sp>
        <p:nvSpPr>
          <p:cNvPr id="3" name="Content Placeholder 2"/>
          <p:cNvSpPr>
            <a:spLocks noGrp="1"/>
          </p:cNvSpPr>
          <p:nvPr>
            <p:ph sz="half" idx="1"/>
          </p:nvPr>
        </p:nvSpPr>
        <p:spPr/>
        <p:txBody>
          <a:bodyPr/>
          <a:lstStyle/>
          <a:p>
            <a:r>
              <a:rPr lang="en-US" dirty="0"/>
              <a:t>$266 million crypto related sales</a:t>
            </a:r>
          </a:p>
          <a:p>
            <a:r>
              <a:rPr lang="en-US" dirty="0"/>
              <a:t>$6.51 billion total revenue</a:t>
            </a:r>
          </a:p>
          <a:p>
            <a:r>
              <a:rPr lang="en-US" dirty="0"/>
              <a:t>$3.06 billion in gaming revenue [7, 8]</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10" name="Picture 9">
            <a:extLst>
              <a:ext uri="{FF2B5EF4-FFF2-40B4-BE49-F238E27FC236}">
                <a16:creationId xmlns:a16="http://schemas.microsoft.com/office/drawing/2014/main" id="{43E2D784-DD0F-4EFF-BBA2-294DF9A080F0}"/>
              </a:ext>
            </a:extLst>
          </p:cNvPr>
          <p:cNvPicPr>
            <a:picLocks noChangeAspect="1"/>
          </p:cNvPicPr>
          <p:nvPr/>
        </p:nvPicPr>
        <p:blipFill>
          <a:blip r:embed="rId3"/>
          <a:stretch>
            <a:fillRect/>
          </a:stretch>
        </p:blipFill>
        <p:spPr>
          <a:xfrm>
            <a:off x="4572000" y="1121686"/>
            <a:ext cx="4255451" cy="3729588"/>
          </a:xfrm>
          <a:prstGeom prst="rect">
            <a:avLst/>
          </a:prstGeom>
        </p:spPr>
      </p:pic>
    </p:spTree>
    <p:extLst>
      <p:ext uri="{BB962C8B-B14F-4D97-AF65-F5344CB8AC3E}">
        <p14:creationId xmlns:p14="http://schemas.microsoft.com/office/powerpoint/2010/main" val="2656043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p:txBody>
          <a:bodyPr/>
          <a:lstStyle/>
          <a:p>
            <a:r>
              <a:rPr lang="en-US" dirty="0"/>
              <a:t>The pandemic sucks</a:t>
            </a:r>
          </a:p>
          <a:p>
            <a:r>
              <a:rPr lang="en-US" dirty="0"/>
              <a:t>Strained the delicate manufacturing processes</a:t>
            </a:r>
          </a:p>
          <a:p>
            <a:r>
              <a:rPr lang="en-US" dirty="0"/>
              <a:t>Heavy increase in demand</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9" name="Picture 8">
            <a:extLst>
              <a:ext uri="{FF2B5EF4-FFF2-40B4-BE49-F238E27FC236}">
                <a16:creationId xmlns:a16="http://schemas.microsoft.com/office/drawing/2014/main" id="{300A2024-349A-4955-997E-328E4EC9736A}"/>
              </a:ext>
            </a:extLst>
          </p:cNvPr>
          <p:cNvPicPr>
            <a:picLocks noChangeAspect="1"/>
          </p:cNvPicPr>
          <p:nvPr/>
        </p:nvPicPr>
        <p:blipFill>
          <a:blip r:embed="rId3"/>
          <a:stretch>
            <a:fillRect/>
          </a:stretch>
        </p:blipFill>
        <p:spPr>
          <a:xfrm>
            <a:off x="4263967" y="571498"/>
            <a:ext cx="4654665" cy="3352801"/>
          </a:xfrm>
          <a:prstGeom prst="rect">
            <a:avLst/>
          </a:prstGeom>
        </p:spPr>
      </p:pic>
      <p:pic>
        <p:nvPicPr>
          <p:cNvPr id="14" name="Picture 13">
            <a:extLst>
              <a:ext uri="{FF2B5EF4-FFF2-40B4-BE49-F238E27FC236}">
                <a16:creationId xmlns:a16="http://schemas.microsoft.com/office/drawing/2014/main" id="{4C2B58EA-C9C0-4945-BF11-8B5D3A3C29CA}"/>
              </a:ext>
            </a:extLst>
          </p:cNvPr>
          <p:cNvPicPr>
            <a:picLocks noChangeAspect="1"/>
          </p:cNvPicPr>
          <p:nvPr/>
        </p:nvPicPr>
        <p:blipFill>
          <a:blip r:embed="rId4"/>
          <a:stretch>
            <a:fillRect/>
          </a:stretch>
        </p:blipFill>
        <p:spPr>
          <a:xfrm>
            <a:off x="304800" y="3051855"/>
            <a:ext cx="4724400" cy="1945341"/>
          </a:xfrm>
          <a:prstGeom prst="rect">
            <a:avLst/>
          </a:prstGeom>
        </p:spPr>
      </p:pic>
      <p:pic>
        <p:nvPicPr>
          <p:cNvPr id="16" name="Picture 15">
            <a:extLst>
              <a:ext uri="{FF2B5EF4-FFF2-40B4-BE49-F238E27FC236}">
                <a16:creationId xmlns:a16="http://schemas.microsoft.com/office/drawing/2014/main" id="{6615C101-2E80-4A5F-9BB9-678322149560}"/>
              </a:ext>
            </a:extLst>
          </p:cNvPr>
          <p:cNvPicPr>
            <a:picLocks noChangeAspect="1"/>
          </p:cNvPicPr>
          <p:nvPr/>
        </p:nvPicPr>
        <p:blipFill>
          <a:blip r:embed="rId5"/>
          <a:stretch>
            <a:fillRect/>
          </a:stretch>
        </p:blipFill>
        <p:spPr>
          <a:xfrm>
            <a:off x="5029200" y="3051855"/>
            <a:ext cx="3687261" cy="2074542"/>
          </a:xfrm>
          <a:prstGeom prst="rect">
            <a:avLst/>
          </a:prstGeom>
        </p:spPr>
      </p:pic>
    </p:spTree>
    <p:extLst>
      <p:ext uri="{BB962C8B-B14F-4D97-AF65-F5344CB8AC3E}">
        <p14:creationId xmlns:p14="http://schemas.microsoft.com/office/powerpoint/2010/main" val="41165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Autofit/>
          </a:bodyPr>
          <a:lstStyle/>
          <a:p>
            <a:pPr marL="0" indent="0">
              <a:buNone/>
            </a:pPr>
            <a:r>
              <a:rPr lang="en-US" sz="1800" dirty="0"/>
              <a:t>[1] </a:t>
            </a:r>
            <a:r>
              <a:rPr lang="en-US" sz="1800" dirty="0" err="1">
                <a:effectLst/>
              </a:rPr>
              <a:t>Varas</a:t>
            </a:r>
            <a:r>
              <a:rPr lang="en-US" sz="1800" dirty="0">
                <a:effectLst/>
              </a:rPr>
              <a:t>, A.; </a:t>
            </a:r>
            <a:r>
              <a:rPr lang="en-US" sz="1800" dirty="0" err="1">
                <a:effectLst/>
              </a:rPr>
              <a:t>Varadarajan</a:t>
            </a:r>
            <a:r>
              <a:rPr lang="en-US" sz="1800" dirty="0">
                <a:effectLst/>
              </a:rPr>
              <a:t>, R.; Goodrich, J.; </a:t>
            </a:r>
            <a:r>
              <a:rPr lang="en-US" sz="1800" dirty="0" err="1">
                <a:effectLst/>
              </a:rPr>
              <a:t>Yinug</a:t>
            </a:r>
            <a:r>
              <a:rPr lang="en-US" sz="1800" dirty="0">
                <a:effectLst/>
              </a:rPr>
              <a:t>, F. Strengthening The Global Semiconductor Supply Chain in an Uncertain Era. https://www.semiconductors.org/wp-content/uploads/2021/05/BCG-x-SIA-Strengthening-the-Global-Semiconductor-Value-Chain-April-2021_1.pdf (accessed Oct 11, 2021). </a:t>
            </a:r>
            <a:endParaRPr lang="en-US" sz="1800" dirty="0"/>
          </a:p>
          <a:p>
            <a:pPr marL="0" indent="0">
              <a:buNone/>
            </a:pPr>
            <a:r>
              <a:rPr lang="en-US" sz="1800" dirty="0"/>
              <a:t>[2] </a:t>
            </a:r>
            <a:r>
              <a:rPr lang="en-US" sz="1800" dirty="0">
                <a:effectLst/>
                <a:ea typeface="Times New Roman" panose="02020603050405020304" pitchFamily="18" charset="0"/>
                <a:cs typeface="Times New Roman" panose="02020603050405020304" pitchFamily="18" charset="0"/>
              </a:rPr>
              <a:t>SIA. 2021 State of the U.S. Semiconductor Industry. https://www.semiconductors.org/wp-content/uploads/2020/06/2020-SIA-State-of-the-Industry-Report.pdf (accessed Oct 11, 2021). </a:t>
            </a:r>
            <a:endParaRPr lang="en-US" sz="1800" dirty="0"/>
          </a:p>
          <a:p>
            <a:pPr marL="0" indent="0">
              <a:buNone/>
            </a:pPr>
            <a:r>
              <a:rPr lang="en-US" sz="1800" dirty="0"/>
              <a:t>[3] Why the Global Chip Shortage Is Hard to Overcome | WSJ; Wall Street Journal, 2021. </a:t>
            </a:r>
          </a:p>
          <a:p>
            <a:pPr marL="0" indent="0">
              <a:buNone/>
            </a:pPr>
            <a:r>
              <a:rPr lang="en-US" sz="1800" dirty="0"/>
              <a:t>[4] Sykes, N. J. How we ran out of new cars. https://www.youtube.com/watch?v=2mqqY-MDyZo (accessed Oct 11, 2021). </a:t>
            </a:r>
          </a:p>
          <a:p>
            <a:pPr marL="0" indent="0">
              <a:buNone/>
            </a:pPr>
            <a:r>
              <a:rPr lang="en-US" sz="1800" dirty="0"/>
              <a:t>…</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spTree>
    <p:extLst>
      <p:ext uri="{BB962C8B-B14F-4D97-AF65-F5344CB8AC3E}">
        <p14:creationId xmlns:p14="http://schemas.microsoft.com/office/powerpoint/2010/main" val="559069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Autofit/>
          </a:bodyPr>
          <a:lstStyle/>
          <a:p>
            <a:pPr marL="0" indent="0">
              <a:buNone/>
            </a:pPr>
            <a:r>
              <a:rPr lang="en-US" sz="1800" dirty="0"/>
              <a:t>[5] Corporation., T. M. Toyota production system: Vision &amp; Philosophy: Company. https://global.toyota/en/company/vision-and-philosophy/production-system/ (accessed Oct 11, 2021). </a:t>
            </a:r>
          </a:p>
          <a:p>
            <a:pPr marL="0" indent="0">
              <a:buNone/>
            </a:pPr>
            <a:r>
              <a:rPr lang="en-US" sz="1800" dirty="0"/>
              <a:t>[6] Taiwan Semiconductor </a:t>
            </a:r>
            <a:r>
              <a:rPr lang="en-US" sz="1800" dirty="0" err="1"/>
              <a:t>Manufactoring</a:t>
            </a:r>
            <a:r>
              <a:rPr lang="en-US" sz="1800" dirty="0"/>
              <a:t> Company. TSMC 2021 Q2 quarterly results. https://investor.tsmc.com/english/quarterly-results/2021/q2 (accessed Oct 11, 2021). </a:t>
            </a:r>
          </a:p>
          <a:p>
            <a:pPr marL="0" indent="0">
              <a:buNone/>
            </a:pPr>
            <a:r>
              <a:rPr lang="en-US" sz="1800" dirty="0"/>
              <a:t>[7] </a:t>
            </a:r>
            <a:r>
              <a:rPr lang="en-US" sz="1800" dirty="0">
                <a:effectLst/>
                <a:ea typeface="Times New Roman" panose="02020603050405020304" pitchFamily="18" charset="0"/>
                <a:cs typeface="Times New Roman" panose="02020603050405020304" pitchFamily="18" charset="0"/>
              </a:rPr>
              <a:t>Newsroom, N. V. I. D. I. A. Nvidia announces financial results for second quarter fiscal 2022. https://nvidianews.nvidia.com/news/nvidia-announces-financial-results-for-second-quarter-fiscal-2022 (accessed Oct 11, 2021). </a:t>
            </a:r>
            <a:endParaRPr lang="en-US" sz="1800" dirty="0"/>
          </a:p>
          <a:p>
            <a:pPr marL="0" indent="0">
              <a:buNone/>
            </a:pPr>
            <a:r>
              <a:rPr lang="en-US" sz="1800" dirty="0"/>
              <a:t>[8] </a:t>
            </a:r>
            <a:r>
              <a:rPr lang="en-US" sz="1800" dirty="0">
                <a:effectLst/>
                <a:ea typeface="Times New Roman" panose="02020603050405020304" pitchFamily="18" charset="0"/>
                <a:cs typeface="Times New Roman" panose="02020603050405020304" pitchFamily="18" charset="0"/>
              </a:rPr>
              <a:t>Healy, W. How much is cryptocurrency mining influencing chip demand. https://www.fool.com/investing/2021/06/11/how-much-is-cryptocurrency-mining-influencing-chip/ (accessed Oct 11, 2021). </a:t>
            </a:r>
            <a:endParaRPr lang="en-US" sz="1800" dirty="0"/>
          </a:p>
        </p:txBody>
      </p:sp>
      <p:sp>
        <p:nvSpPr>
          <p:cNvPr id="4" name="Footer Placeholder 3"/>
          <p:cNvSpPr>
            <a:spLocks noGrp="1"/>
          </p:cNvSpPr>
          <p:nvPr>
            <p:ph type="ftr" sz="quarter" idx="11"/>
          </p:nvPr>
        </p:nvSpPr>
        <p:spPr/>
        <p:txBody>
          <a:bodyPr/>
          <a:lstStyle/>
          <a:p>
            <a:r>
              <a:rPr lang="sk-SK" dirty="0"/>
              <a:t>© 2021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19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spTree>
    <p:extLst>
      <p:ext uri="{BB962C8B-B14F-4D97-AF65-F5344CB8AC3E}">
        <p14:creationId xmlns:p14="http://schemas.microsoft.com/office/powerpoint/2010/main" val="407628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2021 Keith A. Pray</a:t>
            </a:r>
            <a:endParaRPr lang="en-US"/>
          </a:p>
        </p:txBody>
      </p:sp>
      <p:sp>
        <p:nvSpPr>
          <p:cNvPr id="13" name="Slide Number Placeholder 12">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fld id="{A2A17EAB-8B51-5C40-8776-6683E51FA7A0}" type="slidenum">
              <a:rPr lang="en-US" smtClean="0"/>
              <a:t>2</a:t>
            </a:fld>
            <a:endParaRPr lang="en-US"/>
          </a:p>
        </p:txBody>
      </p:sp>
      <p:pic>
        <p:nvPicPr>
          <p:cNvPr id="10" name="Picture 9">
            <a:extLst>
              <a:ext uri="{FF2B5EF4-FFF2-40B4-BE49-F238E27FC236}">
                <a16:creationId xmlns:a16="http://schemas.microsoft.com/office/drawing/2014/main" id="{E5AE0EF1-048A-914C-9F07-97207D1B7C0A}"/>
              </a:ext>
            </a:extLst>
          </p:cNvPr>
          <p:cNvPicPr>
            <a:picLocks noChangeAspect="1"/>
          </p:cNvPicPr>
          <p:nvPr/>
        </p:nvPicPr>
        <p:blipFill>
          <a:blip r:embed="rId3"/>
          <a:stretch>
            <a:fillRect/>
          </a:stretch>
        </p:blipFill>
        <p:spPr>
          <a:xfrm>
            <a:off x="394253" y="318342"/>
            <a:ext cx="8355495" cy="4671817"/>
          </a:xfrm>
          <a:prstGeom prst="rect">
            <a:avLst/>
          </a:prstGeom>
        </p:spPr>
      </p:pic>
    </p:spTree>
    <p:extLst>
      <p:ext uri="{BB962C8B-B14F-4D97-AF65-F5344CB8AC3E}">
        <p14:creationId xmlns:p14="http://schemas.microsoft.com/office/powerpoint/2010/main" val="262015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Autofit/>
          </a:bodyPr>
          <a:lstStyle/>
          <a:p>
            <a:pPr marL="0" indent="0">
              <a:buNone/>
            </a:pPr>
            <a:r>
              <a:rPr lang="en-US" sz="1800" dirty="0"/>
              <a:t>[9] </a:t>
            </a:r>
            <a:r>
              <a:rPr lang="en-US" sz="1800" dirty="0">
                <a:effectLst/>
                <a:ea typeface="Times New Roman" panose="02020603050405020304" pitchFamily="18" charset="0"/>
                <a:cs typeface="Times New Roman" panose="02020603050405020304" pitchFamily="18" charset="0"/>
              </a:rPr>
              <a:t>Staff, R. Global auto recovery to take more hits from Japan Chip Plant Fire, severe U.S. weather: IHS. https://www.reuters.com/article/us-autos-chips/global-auto-recovery-to-take-more-hits-from-japan-chip-plant-fire-severe-u-s-weather-ihs-idUSKBN2BN27E (accessed Oct 11, 2021). </a:t>
            </a:r>
            <a:endParaRPr lang="en-US" sz="1800" dirty="0">
              <a:effectLst/>
              <a:ea typeface="Malgun Gothic" panose="020B0503020000020004" pitchFamily="34" charset="-127"/>
              <a:cs typeface="Times New Roman" panose="02020603050405020304" pitchFamily="18" charset="0"/>
            </a:endParaRPr>
          </a:p>
          <a:p>
            <a:pPr marL="0" indent="0">
              <a:buNone/>
            </a:pPr>
            <a:r>
              <a:rPr lang="en-US" sz="1800" dirty="0"/>
              <a:t>Images from:</a:t>
            </a:r>
            <a:br>
              <a:rPr lang="en-US" sz="1800" dirty="0"/>
            </a:br>
            <a:r>
              <a:rPr lang="en-US" sz="1800" dirty="0">
                <a:hlinkClick r:id="rId2"/>
              </a:rPr>
              <a:t>https://www.amazon.com/</a:t>
            </a:r>
            <a:endParaRPr lang="en-US" sz="1800" dirty="0"/>
          </a:p>
          <a:p>
            <a:pPr marL="0" indent="0">
              <a:buNone/>
            </a:pPr>
            <a:r>
              <a:rPr lang="en-US" sz="1800" dirty="0">
                <a:hlinkClick r:id="rId3"/>
              </a:rPr>
              <a:t>https://www.ebay.com/</a:t>
            </a:r>
            <a:endParaRPr lang="en-US" sz="1800" dirty="0"/>
          </a:p>
          <a:p>
            <a:pPr marL="0" indent="0">
              <a:buNone/>
            </a:pPr>
            <a:r>
              <a:rPr lang="en-US" sz="1800" dirty="0">
                <a:hlinkClick r:id="rId4"/>
              </a:rPr>
              <a:t>https://www.ti.com/product/MSP430F5529</a:t>
            </a:r>
            <a:endParaRPr lang="en-US" sz="1800" dirty="0"/>
          </a:p>
          <a:p>
            <a:pPr marL="0" indent="0">
              <a:buNone/>
            </a:pPr>
            <a:r>
              <a:rPr lang="en-US" sz="1800" dirty="0">
                <a:hlinkClick r:id="rId5"/>
              </a:rPr>
              <a:t>https://www.wcpo.com/rebound/when-will-racing-return-to-kentucky-speedway-its-anyones-guess</a:t>
            </a:r>
            <a:endParaRPr lang="en-US" sz="1800" dirty="0"/>
          </a:p>
          <a:p>
            <a:pPr marL="0" indent="0">
              <a:buNone/>
            </a:pPr>
            <a:endParaRPr lang="en-US" sz="1800" dirty="0"/>
          </a:p>
          <a:p>
            <a:pPr marL="0" indent="0">
              <a:buNone/>
            </a:pPr>
            <a:endParaRPr lang="en-US" sz="1800" dirty="0"/>
          </a:p>
        </p:txBody>
      </p:sp>
      <p:sp>
        <p:nvSpPr>
          <p:cNvPr id="4" name="Footer Placeholder 3"/>
          <p:cNvSpPr>
            <a:spLocks noGrp="1"/>
          </p:cNvSpPr>
          <p:nvPr>
            <p:ph type="ftr" sz="quarter" idx="11"/>
          </p:nvPr>
        </p:nvSpPr>
        <p:spPr/>
        <p:txBody>
          <a:bodyPr/>
          <a:lstStyle/>
          <a:p>
            <a:r>
              <a:rPr lang="sk-SK" dirty="0"/>
              <a:t>© 2021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20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spTree>
    <p:extLst>
      <p:ext uri="{BB962C8B-B14F-4D97-AF65-F5344CB8AC3E}">
        <p14:creationId xmlns:p14="http://schemas.microsoft.com/office/powerpoint/2010/main" val="760783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Is this trustworthy?</a:t>
            </a:r>
            <a:br>
              <a:rPr lang="en-US" dirty="0"/>
            </a:br>
            <a:r>
              <a:rPr lang="en-US" dirty="0"/>
              <a:t> </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Shen Fang</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21</a:t>
            </a:fld>
            <a:endParaRPr lang="en-US"/>
          </a:p>
        </p:txBody>
      </p:sp>
      <p:sp>
        <p:nvSpPr>
          <p:cNvPr id="6" name="Content Placeholder 2">
            <a:extLst>
              <a:ext uri="{FF2B5EF4-FFF2-40B4-BE49-F238E27FC236}">
                <a16:creationId xmlns:a16="http://schemas.microsoft.com/office/drawing/2014/main" id="{A1D73B1A-1C12-CD4B-A588-1DDDCD68EBD5}"/>
              </a:ext>
            </a:extLst>
          </p:cNvPr>
          <p:cNvSpPr txBox="1">
            <a:spLocks/>
          </p:cNvSpPr>
          <p:nvPr/>
        </p:nvSpPr>
        <p:spPr>
          <a:xfrm>
            <a:off x="2705100" y="2260473"/>
            <a:ext cx="3733800" cy="622553"/>
          </a:xfrm>
          <a:prstGeom prst="rect">
            <a:avLst/>
          </a:prstGeom>
        </p:spPr>
        <p:txBody>
          <a:bodyPr vert="horz" lIns="91436" tIns="45718" rIns="91436" bIns="45718" rtlCol="0" anchor="t" anchorCtr="0">
            <a:normAutofit/>
          </a:bodyPr>
          <a:lstStyle>
            <a:lvl1pPr marL="0" indent="0" algn="ctr" defTabSz="914362" rtl="0" eaLnBrk="1" latinLnBrk="0" hangingPunct="1">
              <a:lnSpc>
                <a:spcPct val="90000"/>
              </a:lnSpc>
              <a:spcBef>
                <a:spcPts val="0"/>
              </a:spcBef>
              <a:buClr>
                <a:schemeClr val="tx2"/>
              </a:buClr>
              <a:buSzPct val="90000"/>
              <a:buFont typeface="Arial" pitchFamily="34" charset="0"/>
              <a:buNone/>
              <a:defRPr sz="2100" kern="1200">
                <a:solidFill>
                  <a:schemeClr val="tx1"/>
                </a:solidFill>
                <a:latin typeface="+mn-lt"/>
                <a:ea typeface="+mn-ea"/>
                <a:cs typeface="+mn-cs"/>
              </a:defRPr>
            </a:lvl1pPr>
            <a:lvl2pPr marL="457181" indent="0" algn="l" defTabSz="914362" rtl="0" eaLnBrk="1" latinLnBrk="0" hangingPunct="1">
              <a:lnSpc>
                <a:spcPct val="90000"/>
              </a:lnSpc>
              <a:spcBef>
                <a:spcPts val="600"/>
              </a:spcBef>
              <a:buClr>
                <a:schemeClr val="tx2"/>
              </a:buClr>
              <a:buSzPct val="90000"/>
              <a:buFont typeface="Cambria" pitchFamily="18" charset="0"/>
              <a:buNone/>
              <a:defRPr sz="1800" kern="1200">
                <a:solidFill>
                  <a:schemeClr val="tx1">
                    <a:tint val="75000"/>
                  </a:schemeClr>
                </a:solidFill>
                <a:latin typeface="+mn-lt"/>
                <a:ea typeface="+mn-ea"/>
                <a:cs typeface="+mn-cs"/>
              </a:defRPr>
            </a:lvl2pPr>
            <a:lvl3pPr marL="914362" indent="0" algn="l" defTabSz="914362" rtl="0" eaLnBrk="1" latinLnBrk="0" hangingPunct="1">
              <a:lnSpc>
                <a:spcPct val="90000"/>
              </a:lnSpc>
              <a:spcBef>
                <a:spcPts val="600"/>
              </a:spcBef>
              <a:buClr>
                <a:schemeClr val="tx2"/>
              </a:buClr>
              <a:buFont typeface="Arial" pitchFamily="34" charset="0"/>
              <a:buNone/>
              <a:defRPr sz="1600" kern="1200">
                <a:solidFill>
                  <a:schemeClr val="tx1">
                    <a:tint val="75000"/>
                  </a:schemeClr>
                </a:solidFill>
                <a:latin typeface="+mn-lt"/>
                <a:ea typeface="+mn-ea"/>
                <a:cs typeface="+mn-cs"/>
              </a:defRPr>
            </a:lvl3pPr>
            <a:lvl4pPr marL="1371543" indent="0" algn="l" defTabSz="914362" rtl="0" eaLnBrk="1" latinLnBrk="0" hangingPunct="1">
              <a:lnSpc>
                <a:spcPct val="90000"/>
              </a:lnSpc>
              <a:spcBef>
                <a:spcPts val="600"/>
              </a:spcBef>
              <a:buClr>
                <a:schemeClr val="tx2"/>
              </a:buClr>
              <a:buSzPct val="100000"/>
              <a:buFont typeface="Cambria" pitchFamily="18" charset="0"/>
              <a:buNone/>
              <a:defRPr sz="1400" kern="1200">
                <a:solidFill>
                  <a:schemeClr val="tx1">
                    <a:tint val="75000"/>
                  </a:schemeClr>
                </a:solidFill>
                <a:latin typeface="+mn-lt"/>
                <a:ea typeface="+mn-ea"/>
                <a:cs typeface="+mn-cs"/>
              </a:defRPr>
            </a:lvl4pPr>
            <a:lvl5pPr marL="1828724" indent="0" algn="l" defTabSz="914362" rtl="0" eaLnBrk="1" latinLnBrk="0" hangingPunct="1">
              <a:lnSpc>
                <a:spcPct val="90000"/>
              </a:lnSpc>
              <a:spcBef>
                <a:spcPts val="600"/>
              </a:spcBef>
              <a:buClr>
                <a:schemeClr val="tx2"/>
              </a:buClr>
              <a:buFont typeface="Arial" pitchFamily="34" charset="0"/>
              <a:buNone/>
              <a:defRPr sz="1400" kern="1200">
                <a:solidFill>
                  <a:schemeClr val="tx1">
                    <a:tint val="75000"/>
                  </a:schemeClr>
                </a:solidFill>
                <a:latin typeface="+mn-lt"/>
                <a:ea typeface="+mn-ea"/>
                <a:cs typeface="+mn-cs"/>
              </a:defRPr>
            </a:lvl5pPr>
            <a:lvl6pPr marL="2285905" indent="0" algn="l" defTabSz="914362" rtl="0" eaLnBrk="1" latinLnBrk="0" hangingPunct="1">
              <a:lnSpc>
                <a:spcPct val="90000"/>
              </a:lnSpc>
              <a:spcBef>
                <a:spcPts val="600"/>
              </a:spcBef>
              <a:buClr>
                <a:schemeClr val="tx2"/>
              </a:buClr>
              <a:buSzPct val="100000"/>
              <a:buFont typeface="Cambria" pitchFamily="18" charset="0"/>
              <a:buNone/>
              <a:defRPr sz="1400" kern="1200">
                <a:solidFill>
                  <a:schemeClr val="tx1">
                    <a:tint val="75000"/>
                  </a:schemeClr>
                </a:solidFill>
                <a:latin typeface="+mn-lt"/>
                <a:ea typeface="+mn-ea"/>
                <a:cs typeface="+mn-cs"/>
              </a:defRPr>
            </a:lvl6pPr>
            <a:lvl7pPr marL="2743086" indent="0" algn="l" defTabSz="914362" rtl="0" eaLnBrk="1" latinLnBrk="0" hangingPunct="1">
              <a:lnSpc>
                <a:spcPct val="90000"/>
              </a:lnSpc>
              <a:spcBef>
                <a:spcPts val="600"/>
              </a:spcBef>
              <a:buClr>
                <a:schemeClr val="tx2"/>
              </a:buClr>
              <a:buFont typeface="Arial" pitchFamily="34" charset="0"/>
              <a:buNone/>
              <a:defRPr sz="1400" kern="1200">
                <a:solidFill>
                  <a:schemeClr val="tx1">
                    <a:tint val="75000"/>
                  </a:schemeClr>
                </a:solidFill>
                <a:latin typeface="+mn-lt"/>
                <a:ea typeface="+mn-ea"/>
                <a:cs typeface="+mn-cs"/>
              </a:defRPr>
            </a:lvl7pPr>
            <a:lvl8pPr marL="3200266" indent="0" algn="l" defTabSz="914362" rtl="0" eaLnBrk="1" latinLnBrk="0" hangingPunct="1">
              <a:lnSpc>
                <a:spcPct val="90000"/>
              </a:lnSpc>
              <a:spcBef>
                <a:spcPts val="600"/>
              </a:spcBef>
              <a:buClr>
                <a:schemeClr val="tx2"/>
              </a:buClr>
              <a:buSzPct val="100000"/>
              <a:buFont typeface="Cambria" pitchFamily="18" charset="0"/>
              <a:buNone/>
              <a:defRPr sz="1400" kern="1200">
                <a:solidFill>
                  <a:schemeClr val="tx1">
                    <a:tint val="75000"/>
                  </a:schemeClr>
                </a:solidFill>
                <a:latin typeface="+mn-lt"/>
                <a:ea typeface="+mn-ea"/>
                <a:cs typeface="+mn-cs"/>
              </a:defRPr>
            </a:lvl8pPr>
            <a:lvl9pPr marL="3657448" indent="0" algn="l" defTabSz="914362" rtl="0" eaLnBrk="1" latinLnBrk="0" hangingPunct="1">
              <a:lnSpc>
                <a:spcPct val="90000"/>
              </a:lnSpc>
              <a:spcBef>
                <a:spcPts val="600"/>
              </a:spcBef>
              <a:buClr>
                <a:schemeClr val="tx2"/>
              </a:buClr>
              <a:buFont typeface="Arial" pitchFamily="34" charset="0"/>
              <a:buNone/>
              <a:defRPr sz="1400" kern="1200">
                <a:solidFill>
                  <a:schemeClr val="tx1">
                    <a:tint val="75000"/>
                  </a:schemeClr>
                </a:solidFill>
                <a:latin typeface="+mn-lt"/>
                <a:ea typeface="+mn-ea"/>
                <a:cs typeface="+mn-cs"/>
              </a:defRPr>
            </a:lvl9pPr>
          </a:lstStyle>
          <a:p>
            <a:pPr fontAlgn="base"/>
            <a:r>
              <a:rPr lang="en-US" sz="1500" dirty="0"/>
              <a:t>Harmful Misinformation Is Wide-Spread on Social Media and it is Hard to Eliminate </a:t>
            </a:r>
            <a:endParaRPr lang="en-US" dirty="0"/>
          </a:p>
          <a:p>
            <a:pPr lvl="1"/>
            <a:endParaRPr lang="en-US" dirty="0"/>
          </a:p>
        </p:txBody>
      </p:sp>
    </p:spTree>
    <p:extLst>
      <p:ext uri="{BB962C8B-B14F-4D97-AF65-F5344CB8AC3E}">
        <p14:creationId xmlns:p14="http://schemas.microsoft.com/office/powerpoint/2010/main" val="1962367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Misinformation floods</a:t>
            </a:r>
            <a:r>
              <a:rPr lang="zh-CN" altLang="en-US" dirty="0"/>
              <a:t> </a:t>
            </a:r>
            <a:r>
              <a:rPr lang="en-US" altLang="zh-CN" dirty="0"/>
              <a:t>Internet</a:t>
            </a:r>
            <a:endParaRPr lang="en-US" dirty="0"/>
          </a:p>
        </p:txBody>
      </p:sp>
      <p:sp>
        <p:nvSpPr>
          <p:cNvPr id="3" name="Content Placeholder 2"/>
          <p:cNvSpPr>
            <a:spLocks noGrp="1"/>
          </p:cNvSpPr>
          <p:nvPr>
            <p:ph sz="half" idx="1"/>
          </p:nvPr>
        </p:nvSpPr>
        <p:spPr>
          <a:xfrm>
            <a:off x="788159" y="1141010"/>
            <a:ext cx="3733800" cy="3352800"/>
          </a:xfrm>
        </p:spPr>
        <p:txBody>
          <a:bodyPr>
            <a:normAutofit/>
          </a:bodyPr>
          <a:lstStyle/>
          <a:p>
            <a:pPr fontAlgn="base"/>
            <a:r>
              <a:rPr lang="en-US" dirty="0"/>
              <a:t>Form:</a:t>
            </a:r>
          </a:p>
          <a:p>
            <a:pPr lvl="1" fontAlgn="base"/>
            <a:r>
              <a:rPr lang="en-US" sz="1600" dirty="0"/>
              <a:t>Fake News</a:t>
            </a:r>
          </a:p>
          <a:p>
            <a:pPr lvl="1" fontAlgn="base"/>
            <a:r>
              <a:rPr lang="en-US" sz="1600" dirty="0"/>
              <a:t>Clickbait</a:t>
            </a:r>
          </a:p>
          <a:p>
            <a:pPr lvl="1" fontAlgn="base"/>
            <a:r>
              <a:rPr lang="en-US" sz="1600" dirty="0"/>
              <a:t>Rumors</a:t>
            </a:r>
          </a:p>
          <a:p>
            <a:pPr fontAlgn="base"/>
            <a:r>
              <a:rPr lang="en-US" dirty="0"/>
              <a:t>Content:</a:t>
            </a:r>
          </a:p>
          <a:p>
            <a:pPr lvl="1" fontAlgn="base"/>
            <a:r>
              <a:rPr lang="en-US" sz="1600" dirty="0"/>
              <a:t>Political Statement</a:t>
            </a:r>
          </a:p>
          <a:p>
            <a:pPr lvl="1" fontAlgn="base"/>
            <a:r>
              <a:rPr lang="en-US" sz="1600" dirty="0"/>
              <a:t>Medical Misinformation</a:t>
            </a:r>
          </a:p>
          <a:p>
            <a:pPr fontAlgn="base"/>
            <a:endParaRPr lang="en-US" altLang="zh-CN" sz="2400" dirty="0"/>
          </a:p>
          <a:p>
            <a:pPr lvl="1"/>
            <a:endParaRPr lang="en-US" sz="1800" dirty="0"/>
          </a:p>
          <a:p>
            <a:pPr lvl="1"/>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Shen Fang</a:t>
            </a:r>
          </a:p>
        </p:txBody>
      </p:sp>
    </p:spTree>
    <p:extLst>
      <p:ext uri="{BB962C8B-B14F-4D97-AF65-F5344CB8AC3E}">
        <p14:creationId xmlns:p14="http://schemas.microsoft.com/office/powerpoint/2010/main" val="603131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Misinformation</a:t>
            </a:r>
          </a:p>
        </p:txBody>
      </p:sp>
      <p:sp>
        <p:nvSpPr>
          <p:cNvPr id="3" name="Content Placeholder 2"/>
          <p:cNvSpPr>
            <a:spLocks noGrp="1"/>
          </p:cNvSpPr>
          <p:nvPr>
            <p:ph sz="half" idx="1"/>
          </p:nvPr>
        </p:nvSpPr>
        <p:spPr/>
        <p:txBody>
          <a:bodyPr>
            <a:normAutofit/>
          </a:bodyPr>
          <a:lstStyle/>
          <a:p>
            <a:pPr fontAlgn="base"/>
            <a:r>
              <a:rPr lang="en-US" altLang="zh-CN" dirty="0"/>
              <a:t>Mostly infectious disease and vaccine</a:t>
            </a:r>
          </a:p>
          <a:p>
            <a:pPr fontAlgn="base"/>
            <a:r>
              <a:rPr lang="en-US" dirty="0"/>
              <a:t>Dreadful (Cancer) rumors</a:t>
            </a:r>
            <a:endParaRPr lang="en-US" altLang="zh-CN" dirty="0"/>
          </a:p>
          <a:p>
            <a:pPr fontAlgn="base"/>
            <a:r>
              <a:rPr lang="en-US" altLang="zh-CN" dirty="0"/>
              <a:t>“Expert Patients”</a:t>
            </a:r>
          </a:p>
          <a:p>
            <a:pPr fontAlgn="base"/>
            <a:r>
              <a:rPr lang="en-US" dirty="0"/>
              <a:t>Fear, anxiety and mistrust in institutions[6]</a:t>
            </a:r>
          </a:p>
          <a:p>
            <a:pPr lvl="1"/>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Shen Fang</a:t>
            </a:r>
          </a:p>
        </p:txBody>
      </p:sp>
      <p:pic>
        <p:nvPicPr>
          <p:cNvPr id="7170" name="Picture 2" descr="Mitigating Medical Misinformation - new research brief from the TaSC  project | Shorenstein Center">
            <a:extLst>
              <a:ext uri="{FF2B5EF4-FFF2-40B4-BE49-F238E27FC236}">
                <a16:creationId xmlns:a16="http://schemas.microsoft.com/office/drawing/2014/main" id="{5513354E-6D75-9440-9EFF-0D7517F47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068" y="1450974"/>
            <a:ext cx="4123728" cy="203107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793947-8D4B-E64F-A37B-1B8D087DCF4F}"/>
              </a:ext>
            </a:extLst>
          </p:cNvPr>
          <p:cNvSpPr/>
          <p:nvPr/>
        </p:nvSpPr>
        <p:spPr>
          <a:xfrm>
            <a:off x="4813794" y="3534336"/>
            <a:ext cx="4572000" cy="244682"/>
          </a:xfrm>
          <a:prstGeom prst="rect">
            <a:avLst/>
          </a:prstGeom>
        </p:spPr>
        <p:txBody>
          <a:bodyPr>
            <a:spAutoFit/>
          </a:bodyPr>
          <a:lstStyle/>
          <a:p>
            <a:pPr>
              <a:lnSpc>
                <a:spcPct val="90000"/>
              </a:lnSpc>
            </a:pPr>
            <a:r>
              <a:rPr lang="en-US" sz="1100" dirty="0">
                <a:solidFill>
                  <a:schemeClr val="bg2">
                    <a:lumMod val="40000"/>
                    <a:lumOff val="60000"/>
                  </a:schemeClr>
                </a:solidFill>
              </a:rPr>
              <a:t>https://</a:t>
            </a:r>
            <a:r>
              <a:rPr lang="en-US" sz="1100" dirty="0" err="1">
                <a:solidFill>
                  <a:schemeClr val="bg2">
                    <a:lumMod val="40000"/>
                    <a:lumOff val="60000"/>
                  </a:schemeClr>
                </a:solidFill>
              </a:rPr>
              <a:t>shorensteincenter.org</a:t>
            </a:r>
            <a:r>
              <a:rPr lang="en-US" sz="1100" dirty="0">
                <a:solidFill>
                  <a:schemeClr val="bg2">
                    <a:lumMod val="40000"/>
                    <a:lumOff val="60000"/>
                  </a:schemeClr>
                </a:solidFill>
              </a:rPr>
              <a:t>/mitigating-medical-misinformation/</a:t>
            </a:r>
          </a:p>
        </p:txBody>
      </p:sp>
    </p:spTree>
    <p:extLst>
      <p:ext uri="{BB962C8B-B14F-4D97-AF65-F5344CB8AC3E}">
        <p14:creationId xmlns:p14="http://schemas.microsoft.com/office/powerpoint/2010/main" val="3567338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Wide-spreading False Information</a:t>
            </a:r>
          </a:p>
        </p:txBody>
      </p:sp>
      <p:sp>
        <p:nvSpPr>
          <p:cNvPr id="3" name="Content Placeholder 2"/>
          <p:cNvSpPr>
            <a:spLocks noGrp="1"/>
          </p:cNvSpPr>
          <p:nvPr>
            <p:ph sz="half" idx="1"/>
          </p:nvPr>
        </p:nvSpPr>
        <p:spPr/>
        <p:txBody>
          <a:bodyPr>
            <a:normAutofit/>
          </a:bodyPr>
          <a:lstStyle/>
          <a:p>
            <a:pPr fontAlgn="base"/>
            <a:r>
              <a:rPr lang="en-US" sz="1500" dirty="0"/>
              <a:t>Fake News Sites identified by Facebook still gains 60-150 million of engagement every quarter. </a:t>
            </a:r>
          </a:p>
          <a:p>
            <a:pPr fontAlgn="base"/>
            <a:r>
              <a:rPr lang="en-US" sz="1500" dirty="0"/>
              <a:t>Average engagement is around 0.18 million/site/ quarter, compares to 5 for major news sites and 0.05 of small news sites. </a:t>
            </a:r>
          </a:p>
          <a:p>
            <a:pPr fontAlgn="base"/>
            <a:r>
              <a:rPr lang="en-US" sz="1500" dirty="0"/>
              <a:t>There are also sites that are not identified but contains fake news/ false information.[1]</a:t>
            </a:r>
          </a:p>
          <a:p>
            <a:pPr fontAlgn="base"/>
            <a:endParaRPr lang="en-US" altLang="zh-CN" dirty="0"/>
          </a:p>
          <a:p>
            <a:pPr lvl="1"/>
            <a:endParaRPr lang="en-US" dirty="0"/>
          </a:p>
          <a:p>
            <a:pPr lvl="1"/>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Shen Fang</a:t>
            </a:r>
          </a:p>
        </p:txBody>
      </p:sp>
      <p:sp>
        <p:nvSpPr>
          <p:cNvPr id="8" name="TextBox 7">
            <a:extLst>
              <a:ext uri="{FF2B5EF4-FFF2-40B4-BE49-F238E27FC236}">
                <a16:creationId xmlns:a16="http://schemas.microsoft.com/office/drawing/2014/main" id="{B2F71AAA-28BA-CC49-BC4F-8E503779B75B}"/>
              </a:ext>
            </a:extLst>
          </p:cNvPr>
          <p:cNvSpPr txBox="1"/>
          <p:nvPr/>
        </p:nvSpPr>
        <p:spPr>
          <a:xfrm>
            <a:off x="4461685" y="3747130"/>
            <a:ext cx="4770858" cy="258532"/>
          </a:xfrm>
          <a:prstGeom prst="rect">
            <a:avLst/>
          </a:prstGeom>
          <a:noFill/>
        </p:spPr>
        <p:txBody>
          <a:bodyPr wrap="none" rtlCol="0">
            <a:spAutoFit/>
          </a:bodyPr>
          <a:lstStyle/>
          <a:p>
            <a:pPr>
              <a:lnSpc>
                <a:spcPct val="90000"/>
              </a:lnSpc>
            </a:pPr>
            <a:r>
              <a:rPr lang="en-US" sz="1200" dirty="0">
                <a:solidFill>
                  <a:schemeClr val="bg2">
                    <a:lumMod val="40000"/>
                    <a:lumOff val="60000"/>
                  </a:schemeClr>
                </a:solidFill>
              </a:rPr>
              <a:t>https://</a:t>
            </a:r>
            <a:r>
              <a:rPr lang="en-US" sz="1200" dirty="0" err="1">
                <a:solidFill>
                  <a:schemeClr val="bg2">
                    <a:lumMod val="40000"/>
                    <a:lumOff val="60000"/>
                  </a:schemeClr>
                </a:solidFill>
              </a:rPr>
              <a:t>journals.sagepub.com</a:t>
            </a:r>
            <a:r>
              <a:rPr lang="en-US" sz="1200" dirty="0">
                <a:solidFill>
                  <a:schemeClr val="bg2">
                    <a:lumMod val="40000"/>
                    <a:lumOff val="60000"/>
                  </a:schemeClr>
                </a:solidFill>
              </a:rPr>
              <a:t>/</a:t>
            </a:r>
            <a:r>
              <a:rPr lang="en-US" sz="1200" dirty="0" err="1">
                <a:solidFill>
                  <a:schemeClr val="bg2">
                    <a:lumMod val="40000"/>
                    <a:lumOff val="60000"/>
                  </a:schemeClr>
                </a:solidFill>
              </a:rPr>
              <a:t>doi</a:t>
            </a:r>
            <a:r>
              <a:rPr lang="en-US" sz="1200" dirty="0">
                <a:solidFill>
                  <a:schemeClr val="bg2">
                    <a:lumMod val="40000"/>
                    <a:lumOff val="60000"/>
                  </a:schemeClr>
                </a:solidFill>
              </a:rPr>
              <a:t>/full/10.1177/2053168019848554</a:t>
            </a:r>
          </a:p>
        </p:txBody>
      </p:sp>
      <p:pic>
        <p:nvPicPr>
          <p:cNvPr id="1028" name="Picture 4" descr="&#10;                        figure&#10;                    ">
            <a:extLst>
              <a:ext uri="{FF2B5EF4-FFF2-40B4-BE49-F238E27FC236}">
                <a16:creationId xmlns:a16="http://schemas.microsoft.com/office/drawing/2014/main" id="{0C9393DF-CD66-294B-AECF-1414A0C471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9" b="48877"/>
          <a:stretch/>
        </p:blipFill>
        <p:spPr bwMode="auto">
          <a:xfrm>
            <a:off x="4795671" y="1028368"/>
            <a:ext cx="3891129" cy="271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918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DC88-CCF0-E845-AA85-AC69D5F7A8A4}"/>
              </a:ext>
            </a:extLst>
          </p:cNvPr>
          <p:cNvSpPr>
            <a:spLocks noGrp="1"/>
          </p:cNvSpPr>
          <p:nvPr>
            <p:ph type="title"/>
          </p:nvPr>
        </p:nvSpPr>
        <p:spPr/>
        <p:txBody>
          <a:bodyPr/>
          <a:lstStyle/>
          <a:p>
            <a:r>
              <a:rPr lang="en-US" dirty="0"/>
              <a:t>Fake information spreads faster</a:t>
            </a:r>
          </a:p>
        </p:txBody>
      </p:sp>
      <p:sp>
        <p:nvSpPr>
          <p:cNvPr id="3" name="Content Placeholder 2">
            <a:extLst>
              <a:ext uri="{FF2B5EF4-FFF2-40B4-BE49-F238E27FC236}">
                <a16:creationId xmlns:a16="http://schemas.microsoft.com/office/drawing/2014/main" id="{48B7C2F4-CF75-E44E-8A5C-0E1657C9E62B}"/>
              </a:ext>
            </a:extLst>
          </p:cNvPr>
          <p:cNvSpPr>
            <a:spLocks noGrp="1"/>
          </p:cNvSpPr>
          <p:nvPr>
            <p:ph sz="half" idx="1"/>
          </p:nvPr>
        </p:nvSpPr>
        <p:spPr/>
        <p:txBody>
          <a:bodyPr/>
          <a:lstStyle/>
          <a:p>
            <a:r>
              <a:rPr lang="en-US" dirty="0"/>
              <a:t>Fake news accounts are significantly less active[8]</a:t>
            </a:r>
          </a:p>
          <a:p>
            <a:r>
              <a:rPr lang="en-US" dirty="0"/>
              <a:t>It takes significantly less time to reach more unique users/depth of cascade(retweets)[8]</a:t>
            </a:r>
          </a:p>
          <a:p>
            <a:endParaRPr lang="en-US" dirty="0"/>
          </a:p>
        </p:txBody>
      </p:sp>
      <p:sp>
        <p:nvSpPr>
          <p:cNvPr id="5" name="Footer Placeholder 4">
            <a:extLst>
              <a:ext uri="{FF2B5EF4-FFF2-40B4-BE49-F238E27FC236}">
                <a16:creationId xmlns:a16="http://schemas.microsoft.com/office/drawing/2014/main" id="{F004A80A-C3E5-2744-8613-24C121A70928}"/>
              </a:ext>
            </a:extLst>
          </p:cNvPr>
          <p:cNvSpPr>
            <a:spLocks noGrp="1"/>
          </p:cNvSpPr>
          <p:nvPr>
            <p:ph type="ftr" sz="quarter" idx="11"/>
          </p:nvPr>
        </p:nvSpPr>
        <p:spPr/>
        <p:txBody>
          <a:bodyPr/>
          <a:lstStyle/>
          <a:p>
            <a:r>
              <a:rPr lang="sk-SK"/>
              <a:t>© 2021 Keith A. Pray</a:t>
            </a:r>
            <a:endParaRPr lang="en-US"/>
          </a:p>
        </p:txBody>
      </p:sp>
      <p:sp>
        <p:nvSpPr>
          <p:cNvPr id="6" name="Slide Number Placeholder 5">
            <a:extLst>
              <a:ext uri="{FF2B5EF4-FFF2-40B4-BE49-F238E27FC236}">
                <a16:creationId xmlns:a16="http://schemas.microsoft.com/office/drawing/2014/main" id="{88924A00-C16E-E54C-8386-7BAA9EED5C6D}"/>
              </a:ext>
            </a:extLst>
          </p:cNvPr>
          <p:cNvSpPr>
            <a:spLocks noGrp="1"/>
          </p:cNvSpPr>
          <p:nvPr>
            <p:ph type="sldNum" sz="quarter" idx="12"/>
          </p:nvPr>
        </p:nvSpPr>
        <p:spPr/>
        <p:txBody>
          <a:bodyPr/>
          <a:lstStyle/>
          <a:p>
            <a:fld id="{A2A17EAB-8B51-5C40-8776-6683E51FA7A0}" type="slidenum">
              <a:rPr lang="en-US" smtClean="0"/>
              <a:t>25</a:t>
            </a:fld>
            <a:endParaRPr lang="en-US"/>
          </a:p>
        </p:txBody>
      </p:sp>
      <p:pic>
        <p:nvPicPr>
          <p:cNvPr id="12" name="Content Placeholder 11">
            <a:extLst>
              <a:ext uri="{FF2B5EF4-FFF2-40B4-BE49-F238E27FC236}">
                <a16:creationId xmlns:a16="http://schemas.microsoft.com/office/drawing/2014/main" id="{0DB7C0C6-40E2-1A4D-896E-A617C58B13DD}"/>
              </a:ext>
            </a:extLst>
          </p:cNvPr>
          <p:cNvPicPr>
            <a:picLocks noGrp="1" noChangeAspect="1"/>
          </p:cNvPicPr>
          <p:nvPr>
            <p:ph sz="half" idx="2"/>
          </p:nvPr>
        </p:nvPicPr>
        <p:blipFill rotWithShape="1">
          <a:blip r:embed="rId3"/>
          <a:srcRect r="52735"/>
          <a:stretch/>
        </p:blipFill>
        <p:spPr>
          <a:xfrm>
            <a:off x="4788651" y="1146400"/>
            <a:ext cx="2820537" cy="1480481"/>
          </a:xfrm>
          <a:prstGeom prst="rect">
            <a:avLst/>
          </a:prstGeom>
        </p:spPr>
      </p:pic>
      <p:pic>
        <p:nvPicPr>
          <p:cNvPr id="10" name="Picture 9">
            <a:extLst>
              <a:ext uri="{FF2B5EF4-FFF2-40B4-BE49-F238E27FC236}">
                <a16:creationId xmlns:a16="http://schemas.microsoft.com/office/drawing/2014/main" id="{9654DF17-AEA7-E349-9FE3-1FD4A803AF68}"/>
              </a:ext>
            </a:extLst>
          </p:cNvPr>
          <p:cNvPicPr>
            <a:picLocks noChangeAspect="1"/>
          </p:cNvPicPr>
          <p:nvPr/>
        </p:nvPicPr>
        <p:blipFill rotWithShape="1">
          <a:blip r:embed="rId4"/>
          <a:srcRect l="50691" t="194"/>
          <a:stretch/>
        </p:blipFill>
        <p:spPr>
          <a:xfrm>
            <a:off x="6405231" y="2703082"/>
            <a:ext cx="2426349" cy="1853280"/>
          </a:xfrm>
          <a:prstGeom prst="rect">
            <a:avLst/>
          </a:prstGeom>
        </p:spPr>
      </p:pic>
      <p:pic>
        <p:nvPicPr>
          <p:cNvPr id="11" name="Picture 10">
            <a:extLst>
              <a:ext uri="{FF2B5EF4-FFF2-40B4-BE49-F238E27FC236}">
                <a16:creationId xmlns:a16="http://schemas.microsoft.com/office/drawing/2014/main" id="{00972A71-0BB6-A844-AD32-166BD40000CD}"/>
              </a:ext>
            </a:extLst>
          </p:cNvPr>
          <p:cNvPicPr>
            <a:picLocks noChangeAspect="1"/>
          </p:cNvPicPr>
          <p:nvPr/>
        </p:nvPicPr>
        <p:blipFill rotWithShape="1">
          <a:blip r:embed="rId4"/>
          <a:srcRect l="2313" t="-88" r="48378" b="281"/>
          <a:stretch/>
        </p:blipFill>
        <p:spPr>
          <a:xfrm>
            <a:off x="3978883" y="2703082"/>
            <a:ext cx="2426348" cy="1853279"/>
          </a:xfrm>
          <a:prstGeom prst="rect">
            <a:avLst/>
          </a:prstGeom>
        </p:spPr>
      </p:pic>
      <p:cxnSp>
        <p:nvCxnSpPr>
          <p:cNvPr id="14" name="Straight Arrow Connector 13">
            <a:extLst>
              <a:ext uri="{FF2B5EF4-FFF2-40B4-BE49-F238E27FC236}">
                <a16:creationId xmlns:a16="http://schemas.microsoft.com/office/drawing/2014/main" id="{AE93453F-CAF0-D540-A501-D65B013D806D}"/>
              </a:ext>
            </a:extLst>
          </p:cNvPr>
          <p:cNvCxnSpPr>
            <a:cxnSpLocks/>
          </p:cNvCxnSpPr>
          <p:nvPr/>
        </p:nvCxnSpPr>
        <p:spPr>
          <a:xfrm>
            <a:off x="6585045" y="1200151"/>
            <a:ext cx="204148" cy="1904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6986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Bias’s role in misinformation</a:t>
            </a:r>
          </a:p>
        </p:txBody>
      </p:sp>
      <p:sp>
        <p:nvSpPr>
          <p:cNvPr id="3" name="Content Placeholder 2"/>
          <p:cNvSpPr>
            <a:spLocks noGrp="1"/>
          </p:cNvSpPr>
          <p:nvPr>
            <p:ph sz="half" idx="1"/>
          </p:nvPr>
        </p:nvSpPr>
        <p:spPr>
          <a:xfrm>
            <a:off x="685800" y="1148629"/>
            <a:ext cx="3733800" cy="3352800"/>
          </a:xfrm>
        </p:spPr>
        <p:txBody>
          <a:bodyPr>
            <a:normAutofit fontScale="92500"/>
          </a:bodyPr>
          <a:lstStyle/>
          <a:p>
            <a:pPr fontAlgn="base"/>
            <a:r>
              <a:rPr lang="en-US" sz="1500" dirty="0"/>
              <a:t>BIAS IN THE BRAIN</a:t>
            </a:r>
          </a:p>
          <a:p>
            <a:pPr lvl="1" fontAlgn="base"/>
            <a:r>
              <a:rPr lang="en-US" dirty="0"/>
              <a:t>Information overload</a:t>
            </a:r>
          </a:p>
          <a:p>
            <a:pPr lvl="1" fontAlgn="base"/>
            <a:r>
              <a:rPr lang="en-US" dirty="0"/>
              <a:t>Focus on headline instead of author and content</a:t>
            </a:r>
          </a:p>
          <a:p>
            <a:pPr fontAlgn="base"/>
            <a:r>
              <a:rPr lang="en-US" sz="1500" dirty="0"/>
              <a:t>BIAS IN SOCIETY</a:t>
            </a:r>
          </a:p>
          <a:p>
            <a:pPr lvl="1" fontAlgn="base"/>
            <a:r>
              <a:rPr lang="en-US" dirty="0"/>
              <a:t>Partisan communication networks</a:t>
            </a:r>
          </a:p>
          <a:p>
            <a:pPr lvl="1" fontAlgn="base"/>
            <a:r>
              <a:rPr lang="en-US" dirty="0"/>
              <a:t>“Us versus them” confrontations</a:t>
            </a:r>
          </a:p>
          <a:p>
            <a:pPr fontAlgn="base"/>
            <a:r>
              <a:rPr lang="en-US" sz="1500" dirty="0"/>
              <a:t>BIAS IN THE MACHINE</a:t>
            </a:r>
          </a:p>
          <a:p>
            <a:pPr lvl="1"/>
            <a:r>
              <a:rPr lang="en-US" dirty="0"/>
              <a:t>Algorithms</a:t>
            </a:r>
            <a:r>
              <a:rPr lang="zh-CN" altLang="en-US" dirty="0"/>
              <a:t> </a:t>
            </a:r>
            <a:r>
              <a:rPr lang="en-US" altLang="zh-CN" dirty="0"/>
              <a:t>filtering out favorable information</a:t>
            </a:r>
          </a:p>
          <a:p>
            <a:pPr lvl="1"/>
            <a:r>
              <a:rPr lang="en-US" altLang="zh-CN" dirty="0"/>
              <a:t>Targets[3]</a:t>
            </a:r>
          </a:p>
          <a:p>
            <a:pPr lvl="1"/>
            <a:endParaRPr lang="en-US" dirty="0"/>
          </a:p>
          <a:p>
            <a:pPr lvl="1"/>
            <a:endParaRPr lang="en-US" dirty="0"/>
          </a:p>
        </p:txBody>
      </p:sp>
      <p:sp>
        <p:nvSpPr>
          <p:cNvPr id="4" name="Content Placeholder 3"/>
          <p:cNvSpPr>
            <a:spLocks noGrp="1"/>
          </p:cNvSpPr>
          <p:nvPr>
            <p:ph sz="half" idx="2"/>
          </p:nvPr>
        </p:nvSpPr>
        <p:spPr>
          <a:xfrm>
            <a:off x="7563146" y="1892499"/>
            <a:ext cx="777850" cy="1366242"/>
          </a:xfrm>
          <a:ln>
            <a:solidFill>
              <a:schemeClr val="bg1"/>
            </a:solidFill>
          </a:ln>
        </p:spPr>
        <p:txBody>
          <a:bodyPr anchor="ctr">
            <a:normAutofit fontScale="925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Shen Fang</a:t>
            </a:r>
          </a:p>
        </p:txBody>
      </p:sp>
      <p:pic>
        <p:nvPicPr>
          <p:cNvPr id="1026" name="Picture 2" descr="Confirmation Bias in 5 Minutes - YouTube">
            <a:extLst>
              <a:ext uri="{FF2B5EF4-FFF2-40B4-BE49-F238E27FC236}">
                <a16:creationId xmlns:a16="http://schemas.microsoft.com/office/drawing/2014/main" id="{06232221-E895-7D44-B89F-8935C4363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296" y="1446609"/>
            <a:ext cx="4000500" cy="2250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2F71AAA-28BA-CC49-BC4F-8E503779B75B}"/>
              </a:ext>
            </a:extLst>
          </p:cNvPr>
          <p:cNvSpPr txBox="1"/>
          <p:nvPr/>
        </p:nvSpPr>
        <p:spPr>
          <a:xfrm>
            <a:off x="5302805" y="3747130"/>
            <a:ext cx="3447482" cy="258532"/>
          </a:xfrm>
          <a:prstGeom prst="rect">
            <a:avLst/>
          </a:prstGeom>
          <a:noFill/>
        </p:spPr>
        <p:txBody>
          <a:bodyPr wrap="none" rtlCol="0">
            <a:spAutoFit/>
          </a:bodyPr>
          <a:lstStyle/>
          <a:p>
            <a:pPr>
              <a:lnSpc>
                <a:spcPct val="90000"/>
              </a:lnSpc>
            </a:pPr>
            <a:r>
              <a:rPr lang="en-US" sz="1200" dirty="0">
                <a:solidFill>
                  <a:schemeClr val="bg2">
                    <a:lumMod val="40000"/>
                    <a:lumOff val="60000"/>
                  </a:schemeClr>
                </a:solidFill>
              </a:rPr>
              <a:t>https://</a:t>
            </a:r>
            <a:r>
              <a:rPr lang="en-US" sz="1200" dirty="0" err="1">
                <a:solidFill>
                  <a:schemeClr val="bg2">
                    <a:lumMod val="40000"/>
                    <a:lumOff val="60000"/>
                  </a:schemeClr>
                </a:solidFill>
              </a:rPr>
              <a:t>www.youtube.com</a:t>
            </a:r>
            <a:r>
              <a:rPr lang="en-US" sz="1200" dirty="0">
                <a:solidFill>
                  <a:schemeClr val="bg2">
                    <a:lumMod val="40000"/>
                    <a:lumOff val="60000"/>
                  </a:schemeClr>
                </a:solidFill>
              </a:rPr>
              <a:t>/</a:t>
            </a:r>
            <a:r>
              <a:rPr lang="en-US" sz="1200" dirty="0" err="1">
                <a:solidFill>
                  <a:schemeClr val="bg2">
                    <a:lumMod val="40000"/>
                    <a:lumOff val="60000"/>
                  </a:schemeClr>
                </a:solidFill>
              </a:rPr>
              <a:t>watch?v</a:t>
            </a:r>
            <a:r>
              <a:rPr lang="en-US" sz="1200" dirty="0">
                <a:solidFill>
                  <a:schemeClr val="bg2">
                    <a:lumMod val="40000"/>
                    <a:lumOff val="60000"/>
                  </a:schemeClr>
                </a:solidFill>
              </a:rPr>
              <a:t>=0xKklLplngs</a:t>
            </a:r>
          </a:p>
        </p:txBody>
      </p:sp>
    </p:spTree>
    <p:extLst>
      <p:ext uri="{BB962C8B-B14F-4D97-AF65-F5344CB8AC3E}">
        <p14:creationId xmlns:p14="http://schemas.microsoft.com/office/powerpoint/2010/main" val="855667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People/websites against misinformation </a:t>
            </a:r>
          </a:p>
        </p:txBody>
      </p:sp>
      <p:sp>
        <p:nvSpPr>
          <p:cNvPr id="3" name="Content Placeholder 2"/>
          <p:cNvSpPr>
            <a:spLocks noGrp="1"/>
          </p:cNvSpPr>
          <p:nvPr>
            <p:ph sz="half" idx="1"/>
          </p:nvPr>
        </p:nvSpPr>
        <p:spPr/>
        <p:txBody>
          <a:bodyPr/>
          <a:lstStyle/>
          <a:p>
            <a:r>
              <a:rPr lang="en-US" dirty="0"/>
              <a:t>52% people choose to do nothing about information they believe to be false and only 17% claimed to check the credibility.[4]</a:t>
            </a:r>
          </a:p>
          <a:p>
            <a:endParaRPr lang="en-US" dirty="0"/>
          </a:p>
          <a:p>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Shen Fang</a:t>
            </a:r>
          </a:p>
        </p:txBody>
      </p:sp>
      <p:pic>
        <p:nvPicPr>
          <p:cNvPr id="8" name="Picture 7">
            <a:extLst>
              <a:ext uri="{FF2B5EF4-FFF2-40B4-BE49-F238E27FC236}">
                <a16:creationId xmlns:a16="http://schemas.microsoft.com/office/drawing/2014/main" id="{04B65458-314A-384C-847F-733B60D48368}"/>
              </a:ext>
            </a:extLst>
          </p:cNvPr>
          <p:cNvPicPr>
            <a:picLocks noChangeAspect="1"/>
          </p:cNvPicPr>
          <p:nvPr/>
        </p:nvPicPr>
        <p:blipFill>
          <a:blip r:embed="rId3"/>
          <a:stretch>
            <a:fillRect/>
          </a:stretch>
        </p:blipFill>
        <p:spPr>
          <a:xfrm>
            <a:off x="4454797" y="1286737"/>
            <a:ext cx="4571999" cy="2325756"/>
          </a:xfrm>
          <a:prstGeom prst="rect">
            <a:avLst/>
          </a:prstGeom>
        </p:spPr>
      </p:pic>
      <p:sp>
        <p:nvSpPr>
          <p:cNvPr id="11" name="TextBox 10">
            <a:extLst>
              <a:ext uri="{FF2B5EF4-FFF2-40B4-BE49-F238E27FC236}">
                <a16:creationId xmlns:a16="http://schemas.microsoft.com/office/drawing/2014/main" id="{2640D10E-1A7C-0B4E-B7A0-24E79C6D9DF5}"/>
              </a:ext>
            </a:extLst>
          </p:cNvPr>
          <p:cNvSpPr txBox="1"/>
          <p:nvPr/>
        </p:nvSpPr>
        <p:spPr>
          <a:xfrm>
            <a:off x="4029143" y="4077734"/>
            <a:ext cx="5168403" cy="230832"/>
          </a:xfrm>
          <a:prstGeom prst="rect">
            <a:avLst/>
          </a:prstGeom>
          <a:noFill/>
        </p:spPr>
        <p:txBody>
          <a:bodyPr wrap="none" rtlCol="0">
            <a:spAutoFit/>
          </a:bodyPr>
          <a:lstStyle/>
          <a:p>
            <a:pPr>
              <a:lnSpc>
                <a:spcPct val="90000"/>
              </a:lnSpc>
            </a:pPr>
            <a:r>
              <a:rPr lang="en-US" sz="1000" dirty="0">
                <a:solidFill>
                  <a:schemeClr val="bg2">
                    <a:lumMod val="40000"/>
                    <a:lumOff val="60000"/>
                  </a:schemeClr>
                </a:solidFill>
              </a:rPr>
              <a:t>https://</a:t>
            </a:r>
            <a:r>
              <a:rPr lang="en-US" sz="1000" dirty="0" err="1">
                <a:solidFill>
                  <a:schemeClr val="bg2">
                    <a:lumMod val="40000"/>
                    <a:lumOff val="60000"/>
                  </a:schemeClr>
                </a:solidFill>
              </a:rPr>
              <a:t>www.turing.ac.uk</a:t>
            </a:r>
            <a:r>
              <a:rPr lang="en-US" sz="1000" dirty="0">
                <a:solidFill>
                  <a:schemeClr val="bg2">
                    <a:lumMod val="40000"/>
                    <a:lumOff val="60000"/>
                  </a:schemeClr>
                </a:solidFill>
              </a:rPr>
              <a:t>/sites/default/files/2021-02/misinformation_report_final1_0.pdf</a:t>
            </a:r>
          </a:p>
        </p:txBody>
      </p:sp>
    </p:spTree>
    <p:extLst>
      <p:ext uri="{BB962C8B-B14F-4D97-AF65-F5344CB8AC3E}">
        <p14:creationId xmlns:p14="http://schemas.microsoft.com/office/powerpoint/2010/main" val="1319036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6C21-73C6-6547-A10D-6DE3F0C37A8B}"/>
              </a:ext>
            </a:extLst>
          </p:cNvPr>
          <p:cNvSpPr>
            <a:spLocks noGrp="1"/>
          </p:cNvSpPr>
          <p:nvPr>
            <p:ph type="title"/>
          </p:nvPr>
        </p:nvSpPr>
        <p:spPr/>
        <p:txBody>
          <a:bodyPr>
            <a:normAutofit/>
          </a:bodyPr>
          <a:lstStyle/>
          <a:p>
            <a:r>
              <a:rPr lang="en-US" dirty="0"/>
              <a:t>Fact Checking</a:t>
            </a:r>
            <a:br>
              <a:rPr lang="en-US" dirty="0"/>
            </a:br>
            <a:endParaRPr lang="en-US" dirty="0"/>
          </a:p>
        </p:txBody>
      </p:sp>
      <p:sp>
        <p:nvSpPr>
          <p:cNvPr id="3" name="Content Placeholder 2">
            <a:extLst>
              <a:ext uri="{FF2B5EF4-FFF2-40B4-BE49-F238E27FC236}">
                <a16:creationId xmlns:a16="http://schemas.microsoft.com/office/drawing/2014/main" id="{1BB824FC-A05B-F442-ACAB-F87863B20256}"/>
              </a:ext>
            </a:extLst>
          </p:cNvPr>
          <p:cNvSpPr>
            <a:spLocks noGrp="1"/>
          </p:cNvSpPr>
          <p:nvPr>
            <p:ph sz="half" idx="1"/>
          </p:nvPr>
        </p:nvSpPr>
        <p:spPr/>
        <p:txBody>
          <a:bodyPr/>
          <a:lstStyle/>
          <a:p>
            <a:r>
              <a:rPr lang="en-US" dirty="0"/>
              <a:t>Working, but limited when dealing with ambiguity, carefully crafted false info.[5]</a:t>
            </a:r>
          </a:p>
        </p:txBody>
      </p:sp>
      <p:pic>
        <p:nvPicPr>
          <p:cNvPr id="7" name="Content Placeholder 6">
            <a:extLst>
              <a:ext uri="{FF2B5EF4-FFF2-40B4-BE49-F238E27FC236}">
                <a16:creationId xmlns:a16="http://schemas.microsoft.com/office/drawing/2014/main" id="{9DEDCF54-F08D-CE40-97B7-C878C5645E3F}"/>
              </a:ext>
            </a:extLst>
          </p:cNvPr>
          <p:cNvPicPr>
            <a:picLocks noGrp="1" noChangeAspect="1"/>
          </p:cNvPicPr>
          <p:nvPr>
            <p:ph sz="half" idx="2"/>
          </p:nvPr>
        </p:nvPicPr>
        <p:blipFill>
          <a:blip r:embed="rId3"/>
          <a:stretch>
            <a:fillRect/>
          </a:stretch>
        </p:blipFill>
        <p:spPr>
          <a:xfrm>
            <a:off x="3715865" y="1896205"/>
            <a:ext cx="5428135" cy="3247295"/>
          </a:xfrm>
          <a:prstGeom prst="rect">
            <a:avLst/>
          </a:prstGeom>
        </p:spPr>
      </p:pic>
      <p:sp>
        <p:nvSpPr>
          <p:cNvPr id="5" name="Footer Placeholder 4">
            <a:extLst>
              <a:ext uri="{FF2B5EF4-FFF2-40B4-BE49-F238E27FC236}">
                <a16:creationId xmlns:a16="http://schemas.microsoft.com/office/drawing/2014/main" id="{C46C70D8-C043-FB43-B1B0-53E80A2C69C2}"/>
              </a:ext>
            </a:extLst>
          </p:cNvPr>
          <p:cNvSpPr>
            <a:spLocks noGrp="1"/>
          </p:cNvSpPr>
          <p:nvPr>
            <p:ph type="ftr" sz="quarter" idx="11"/>
          </p:nvPr>
        </p:nvSpPr>
        <p:spPr/>
        <p:txBody>
          <a:bodyPr/>
          <a:lstStyle/>
          <a:p>
            <a:r>
              <a:rPr lang="sk-SK"/>
              <a:t>© 2021 Keith A. Pray</a:t>
            </a:r>
            <a:endParaRPr lang="en-US"/>
          </a:p>
        </p:txBody>
      </p:sp>
      <p:sp>
        <p:nvSpPr>
          <p:cNvPr id="6" name="Slide Number Placeholder 5">
            <a:extLst>
              <a:ext uri="{FF2B5EF4-FFF2-40B4-BE49-F238E27FC236}">
                <a16:creationId xmlns:a16="http://schemas.microsoft.com/office/drawing/2014/main" id="{2EF91BE9-1BDE-1C4D-80FB-7A3843E9D60C}"/>
              </a:ext>
            </a:extLst>
          </p:cNvPr>
          <p:cNvSpPr>
            <a:spLocks noGrp="1"/>
          </p:cNvSpPr>
          <p:nvPr>
            <p:ph type="sldNum" sz="quarter" idx="12"/>
          </p:nvPr>
        </p:nvSpPr>
        <p:spPr/>
        <p:txBody>
          <a:bodyPr/>
          <a:lstStyle/>
          <a:p>
            <a:fld id="{A2A17EAB-8B51-5C40-8776-6683E51FA7A0}" type="slidenum">
              <a:rPr lang="en-US" smtClean="0"/>
              <a:t>28</a:t>
            </a:fld>
            <a:endParaRPr lang="en-US"/>
          </a:p>
        </p:txBody>
      </p:sp>
    </p:spTree>
    <p:extLst>
      <p:ext uri="{BB962C8B-B14F-4D97-AF65-F5344CB8AC3E}">
        <p14:creationId xmlns:p14="http://schemas.microsoft.com/office/powerpoint/2010/main" val="2394369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47500" lnSpcReduction="20000"/>
          </a:bodyPr>
          <a:lstStyle/>
          <a:p>
            <a:pPr marL="0" indent="0">
              <a:buNone/>
            </a:pPr>
            <a:r>
              <a:rPr lang="en-US" dirty="0"/>
              <a:t>[1] Hunt </a:t>
            </a:r>
            <a:r>
              <a:rPr lang="en-US" dirty="0" err="1"/>
              <a:t>Allcott</a:t>
            </a:r>
            <a:r>
              <a:rPr lang="en-US" dirty="0"/>
              <a:t>, Matthew Gentzkow, </a:t>
            </a:r>
            <a:r>
              <a:rPr lang="en-US" dirty="0" err="1"/>
              <a:t>Chuan</a:t>
            </a:r>
            <a:r>
              <a:rPr lang="en-US" dirty="0"/>
              <a:t> Yu, Trends in the diffusion of misinformation on social media, https://</a:t>
            </a:r>
            <a:r>
              <a:rPr lang="en-US" dirty="0" err="1"/>
              <a:t>journals.sagepub.com</a:t>
            </a:r>
            <a:r>
              <a:rPr lang="en-US" dirty="0"/>
              <a:t>/</a:t>
            </a:r>
            <a:r>
              <a:rPr lang="en-US" dirty="0" err="1"/>
              <a:t>doi</a:t>
            </a:r>
            <a:r>
              <a:rPr lang="en-US" dirty="0"/>
              <a:t>/full/10.1177/2053168019848554, accessed Sep. 7</a:t>
            </a:r>
            <a:r>
              <a:rPr lang="en-US" baseline="30000" dirty="0"/>
              <a:t>th</a:t>
            </a:r>
            <a:r>
              <a:rPr lang="en-US" dirty="0"/>
              <a:t>, 2021</a:t>
            </a:r>
          </a:p>
          <a:p>
            <a:pPr marL="0" indent="0">
              <a:buNone/>
            </a:pPr>
            <a:r>
              <a:rPr lang="en-US" dirty="0"/>
              <a:t>[2] Sara Brown, MIT Sloan research about social media, misinformation, and elections, https://</a:t>
            </a:r>
            <a:r>
              <a:rPr lang="en-US" dirty="0" err="1"/>
              <a:t>mitsloan.mit.edu</a:t>
            </a:r>
            <a:r>
              <a:rPr lang="en-US" dirty="0"/>
              <a:t>/ideas-made-to-matter/mit-sloan-research-about-social-media-misinformation-and-elections, accessed Sep. 7</a:t>
            </a:r>
            <a:r>
              <a:rPr lang="en-US" baseline="30000" dirty="0"/>
              <a:t>th</a:t>
            </a:r>
            <a:r>
              <a:rPr lang="en-US" dirty="0"/>
              <a:t>, 2021</a:t>
            </a:r>
          </a:p>
          <a:p>
            <a:pPr marL="0" indent="0">
              <a:buNone/>
            </a:pPr>
            <a:r>
              <a:rPr lang="en-US" dirty="0"/>
              <a:t>[3]  Giovanni Luca </a:t>
            </a:r>
            <a:r>
              <a:rPr lang="en-US" dirty="0" err="1"/>
              <a:t>Ciampaglia</a:t>
            </a:r>
            <a:r>
              <a:rPr lang="en-US" dirty="0"/>
              <a:t>, Filippo </a:t>
            </a:r>
            <a:r>
              <a:rPr lang="en-US" dirty="0" err="1"/>
              <a:t>Menczer</a:t>
            </a:r>
            <a:r>
              <a:rPr lang="en-US" dirty="0"/>
              <a:t>, Biases Make People Vulnerable to Misinformation Spread by Social Media, https://</a:t>
            </a:r>
            <a:r>
              <a:rPr lang="en-US" dirty="0" err="1"/>
              <a:t>www.scientificamerican.com</a:t>
            </a:r>
            <a:r>
              <a:rPr lang="en-US" dirty="0"/>
              <a:t>/article/biases-make-people-vulnerable-to-misinformation-spread-by-social-media/, accessed Sep. 7</a:t>
            </a:r>
            <a:r>
              <a:rPr lang="en-US" baseline="30000" dirty="0"/>
              <a:t>th</a:t>
            </a:r>
            <a:r>
              <a:rPr lang="en-US" dirty="0"/>
              <a:t>, 2021</a:t>
            </a:r>
          </a:p>
          <a:p>
            <a:pPr marL="0" indent="0">
              <a:buNone/>
            </a:pPr>
            <a:r>
              <a:rPr lang="en-US" dirty="0"/>
              <a:t>[4] Bertie </a:t>
            </a:r>
            <a:r>
              <a:rPr lang="en-US" dirty="0" err="1"/>
              <a:t>Vidgen</a:t>
            </a:r>
            <a:r>
              <a:rPr lang="en-US" dirty="0"/>
              <a:t>, Harry Taylor, </a:t>
            </a:r>
            <a:r>
              <a:rPr lang="en-US" dirty="0" err="1"/>
              <a:t>Myrto</a:t>
            </a:r>
            <a:r>
              <a:rPr lang="en-US" dirty="0"/>
              <a:t> </a:t>
            </a:r>
            <a:r>
              <a:rPr lang="en-US" dirty="0" err="1"/>
              <a:t>Pantazi</a:t>
            </a:r>
            <a:r>
              <a:rPr lang="en-US" dirty="0"/>
              <a:t>, Zoe </a:t>
            </a:r>
            <a:r>
              <a:rPr lang="en-US" dirty="0" err="1"/>
              <a:t>Anastasiou</a:t>
            </a:r>
            <a:r>
              <a:rPr lang="en-US" dirty="0"/>
              <a:t>, Becky Inkster and Helen Margetts, Understanding vulnerability to online misinformation, https://</a:t>
            </a:r>
            <a:r>
              <a:rPr lang="en-US" dirty="0" err="1"/>
              <a:t>www.turing.ac.uk</a:t>
            </a:r>
            <a:r>
              <a:rPr lang="en-US" dirty="0"/>
              <a:t>/sites/default/files/2021-02/misinformation_report_final1_0.pdf</a:t>
            </a:r>
          </a:p>
          <a:p>
            <a:pPr marL="0" indent="0">
              <a:buNone/>
            </a:pPr>
            <a:r>
              <a:rPr lang="en-US" dirty="0"/>
              <a:t>[5] Chloe Lim, Checking how fact-checkers check, https://</a:t>
            </a:r>
            <a:r>
              <a:rPr lang="en-US" dirty="0" err="1"/>
              <a:t>journals.sagepub.com</a:t>
            </a:r>
            <a:r>
              <a:rPr lang="en-US" dirty="0"/>
              <a:t>/</a:t>
            </a:r>
            <a:r>
              <a:rPr lang="en-US" dirty="0" err="1"/>
              <a:t>doi</a:t>
            </a:r>
            <a:r>
              <a:rPr lang="en-US" dirty="0"/>
              <a:t>/full/10.1177/2053168018786848, accessed Sep. 7</a:t>
            </a:r>
            <a:r>
              <a:rPr lang="en-US" baseline="30000" dirty="0"/>
              <a:t>th</a:t>
            </a:r>
            <a:r>
              <a:rPr lang="en-US" dirty="0"/>
              <a:t>, 2021</a:t>
            </a:r>
          </a:p>
          <a:p>
            <a:pPr marL="0" indent="0">
              <a:buNone/>
            </a:pPr>
            <a:r>
              <a:rPr lang="en-US" dirty="0"/>
              <a:t>[6] </a:t>
            </a:r>
            <a:r>
              <a:rPr lang="en-US" dirty="0" err="1"/>
              <a:t>Yuxi</a:t>
            </a:r>
            <a:r>
              <a:rPr lang="en-US" dirty="0"/>
              <a:t> Wanga, Martin </a:t>
            </a:r>
            <a:r>
              <a:rPr lang="en-US" dirty="0" err="1"/>
              <a:t>McKeeb</a:t>
            </a:r>
            <a:r>
              <a:rPr lang="en-US" dirty="0"/>
              <a:t>, Aleksandra </a:t>
            </a:r>
            <a:r>
              <a:rPr lang="en-US" dirty="0" err="1"/>
              <a:t>Torbicaa</a:t>
            </a:r>
            <a:r>
              <a:rPr lang="en-US" dirty="0"/>
              <a:t>, David </a:t>
            </a:r>
            <a:r>
              <a:rPr lang="en-US" dirty="0" err="1"/>
              <a:t>Stucklerc</a:t>
            </a:r>
            <a:r>
              <a:rPr lang="en-US" dirty="0"/>
              <a:t>, Systematic Literature Review on the Spread of Health-related Misinformation on Social Media, https://</a:t>
            </a:r>
            <a:r>
              <a:rPr lang="en-US" dirty="0" err="1"/>
              <a:t>www.sciencedirect.com</a:t>
            </a:r>
            <a:r>
              <a:rPr lang="en-US" dirty="0"/>
              <a:t>/science/article/</a:t>
            </a:r>
            <a:r>
              <a:rPr lang="en-US" dirty="0" err="1"/>
              <a:t>pii</a:t>
            </a:r>
            <a:r>
              <a:rPr lang="en-US" dirty="0"/>
              <a:t>/S0277953619305465</a:t>
            </a:r>
          </a:p>
          <a:p>
            <a:pPr marL="0" indent="0">
              <a:buNone/>
            </a:pPr>
            <a:r>
              <a:rPr lang="en-US" dirty="0"/>
              <a:t>[7] Boston University, FAKE NEWS, SOCIAL MEDIA AND POLITICS, https://</a:t>
            </a:r>
            <a:r>
              <a:rPr lang="en-US" dirty="0" err="1"/>
              <a:t>sites.bu.edu</a:t>
            </a:r>
            <a:r>
              <a:rPr lang="en-US" dirty="0"/>
              <a:t>/</a:t>
            </a:r>
            <a:r>
              <a:rPr lang="en-US" dirty="0" err="1"/>
              <a:t>cmcs</a:t>
            </a:r>
            <a:r>
              <a:rPr lang="en-US" dirty="0"/>
              <a:t>/2018/11/26/fake-news-social-media-and-politics/, accessed Sep. 9</a:t>
            </a:r>
            <a:r>
              <a:rPr lang="en-US" baseline="30000" dirty="0"/>
              <a:t>th</a:t>
            </a:r>
            <a:r>
              <a:rPr lang="en-US" dirty="0"/>
              <a:t>, 2021</a:t>
            </a:r>
          </a:p>
          <a:p>
            <a:pPr marL="0" indent="0">
              <a:buNone/>
            </a:pPr>
            <a:r>
              <a:rPr lang="en-US" dirty="0"/>
              <a:t>[8] </a:t>
            </a:r>
            <a:r>
              <a:rPr lang="en-US" dirty="0" err="1"/>
              <a:t>Vosoughi</a:t>
            </a:r>
            <a:r>
              <a:rPr lang="en-US" dirty="0"/>
              <a:t>, Soroush; Roy, Deb; Aral, Sinan  (2018). The spread of true and false news online. Science, 359(6380), 1146–1151.         doi:10.1126/science.aap9559  </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Shen Fang</a:t>
            </a:r>
          </a:p>
        </p:txBody>
      </p:sp>
    </p:spTree>
    <p:extLst>
      <p:ext uri="{BB962C8B-B14F-4D97-AF65-F5344CB8AC3E}">
        <p14:creationId xmlns:p14="http://schemas.microsoft.com/office/powerpoint/2010/main" val="296317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6732" y="1065576"/>
            <a:ext cx="3733800" cy="3352800"/>
          </a:xfrm>
        </p:spPr>
        <p:txBody>
          <a:bodyPr>
            <a:normAutofit/>
          </a:bodyPr>
          <a:lstStyle/>
          <a:p>
            <a:r>
              <a:rPr lang="en-US" dirty="0"/>
              <a:t>Great improvement!</a:t>
            </a:r>
          </a:p>
          <a:p>
            <a:r>
              <a:rPr lang="en-US" dirty="0"/>
              <a:t>Very Clear Conclusions</a:t>
            </a:r>
          </a:p>
          <a:p>
            <a:r>
              <a:rPr lang="en-US" dirty="0"/>
              <a:t>Significant Counter Points</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a:t>
            </a:fld>
            <a:endParaRPr lang="en-US"/>
          </a:p>
        </p:txBody>
      </p:sp>
      <p:pic>
        <p:nvPicPr>
          <p:cNvPr id="8" name="Picture 7">
            <a:extLst>
              <a:ext uri="{FF2B5EF4-FFF2-40B4-BE49-F238E27FC236}">
                <a16:creationId xmlns:a16="http://schemas.microsoft.com/office/drawing/2014/main" id="{9DC55E21-26B1-564A-8B64-54FA006EFF56}"/>
              </a:ext>
            </a:extLst>
          </p:cNvPr>
          <p:cNvPicPr>
            <a:picLocks noChangeAspect="1"/>
          </p:cNvPicPr>
          <p:nvPr/>
        </p:nvPicPr>
        <p:blipFill>
          <a:blip r:embed="rId3"/>
          <a:stretch>
            <a:fillRect/>
          </a:stretch>
        </p:blipFill>
        <p:spPr>
          <a:xfrm>
            <a:off x="3426595" y="361950"/>
            <a:ext cx="5473244" cy="4753654"/>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Should we legislate face recognition better</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Ander Carbajo</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dirty="0"/>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30</a:t>
            </a:fld>
            <a:endParaRPr lang="en-US" dirty="0"/>
          </a:p>
        </p:txBody>
      </p:sp>
    </p:spTree>
    <p:extLst>
      <p:ext uri="{BB962C8B-B14F-4D97-AF65-F5344CB8AC3E}">
        <p14:creationId xmlns:p14="http://schemas.microsoft.com/office/powerpoint/2010/main" val="1959469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a:t>Track</a:t>
            </a:r>
            <a:r>
              <a:rPr lang="es-ES" dirty="0"/>
              <a:t> your persona</a:t>
            </a:r>
            <a:endParaRPr lang="en-US" dirty="0"/>
          </a:p>
        </p:txBody>
      </p:sp>
      <p:sp>
        <p:nvSpPr>
          <p:cNvPr id="3" name="Content Placeholder 2"/>
          <p:cNvSpPr>
            <a:spLocks noGrp="1"/>
          </p:cNvSpPr>
          <p:nvPr>
            <p:ph sz="half" idx="1"/>
          </p:nvPr>
        </p:nvSpPr>
        <p:spPr/>
        <p:txBody>
          <a:bodyPr/>
          <a:lstStyle/>
          <a:p>
            <a:r>
              <a:rPr lang="es-ES" dirty="0" err="1"/>
              <a:t>With</a:t>
            </a:r>
            <a:r>
              <a:rPr lang="es-ES" dirty="0"/>
              <a:t> a facial </a:t>
            </a:r>
            <a:r>
              <a:rPr lang="es-ES" dirty="0" err="1"/>
              <a:t>recognition</a:t>
            </a:r>
            <a:r>
              <a:rPr lang="es-ES" dirty="0"/>
              <a:t> </a:t>
            </a:r>
            <a:r>
              <a:rPr lang="es-ES" dirty="0" err="1"/>
              <a:t>algotithim</a:t>
            </a:r>
            <a:r>
              <a:rPr lang="es-ES" dirty="0"/>
              <a:t> </a:t>
            </a:r>
            <a:r>
              <a:rPr lang="es-ES" dirty="0" err="1"/>
              <a:t>self</a:t>
            </a:r>
            <a:r>
              <a:rPr lang="es-ES" dirty="0"/>
              <a:t> </a:t>
            </a:r>
            <a:r>
              <a:rPr lang="es-ES" dirty="0" err="1"/>
              <a:t>identified</a:t>
            </a:r>
            <a:r>
              <a:rPr lang="es-ES" dirty="0"/>
              <a:t> </a:t>
            </a:r>
            <a:r>
              <a:rPr lang="es-ES" dirty="0" err="1"/>
              <a:t>political</a:t>
            </a:r>
            <a:r>
              <a:rPr lang="es-ES" dirty="0"/>
              <a:t> </a:t>
            </a:r>
            <a:r>
              <a:rPr lang="es-ES" dirty="0" err="1"/>
              <a:t>ideology</a:t>
            </a:r>
            <a:r>
              <a:rPr lang="es-ES" dirty="0"/>
              <a:t> can be </a:t>
            </a:r>
            <a:r>
              <a:rPr lang="es-ES" dirty="0" err="1"/>
              <a:t>identified</a:t>
            </a:r>
            <a:r>
              <a:rPr lang="es-ES" dirty="0"/>
              <a:t> 72% of </a:t>
            </a:r>
            <a:r>
              <a:rPr lang="es-ES" dirty="0" err="1"/>
              <a:t>the</a:t>
            </a:r>
            <a:r>
              <a:rPr lang="es-ES" dirty="0"/>
              <a:t> time in </a:t>
            </a:r>
            <a:r>
              <a:rPr lang="es-ES" dirty="0" err="1"/>
              <a:t>contrast</a:t>
            </a:r>
            <a:r>
              <a:rPr lang="es-ES" dirty="0"/>
              <a:t> to 55% </a:t>
            </a:r>
            <a:r>
              <a:rPr lang="es-ES" dirty="0" err="1"/>
              <a:t>by</a:t>
            </a:r>
            <a:r>
              <a:rPr lang="es-ES" dirty="0"/>
              <a:t> </a:t>
            </a:r>
            <a:r>
              <a:rPr lang="es-ES" dirty="0" err="1"/>
              <a:t>humans</a:t>
            </a:r>
            <a:r>
              <a:rPr lang="es-ES" dirty="0"/>
              <a:t>. [1]</a:t>
            </a:r>
          </a:p>
          <a:p>
            <a:r>
              <a:rPr lang="es-ES" dirty="0" err="1"/>
              <a:t>An</a:t>
            </a:r>
            <a:r>
              <a:rPr lang="es-ES" dirty="0"/>
              <a:t> </a:t>
            </a:r>
            <a:r>
              <a:rPr lang="es-ES" dirty="0" err="1"/>
              <a:t>algorithim</a:t>
            </a:r>
            <a:r>
              <a:rPr lang="es-ES" dirty="0"/>
              <a:t> can </a:t>
            </a:r>
            <a:r>
              <a:rPr lang="es-ES" dirty="0" err="1"/>
              <a:t>sort</a:t>
            </a:r>
            <a:r>
              <a:rPr lang="es-ES" dirty="0"/>
              <a:t> </a:t>
            </a:r>
            <a:r>
              <a:rPr lang="es-ES" dirty="0" err="1"/>
              <a:t>people</a:t>
            </a:r>
            <a:r>
              <a:rPr lang="es-ES" dirty="0"/>
              <a:t> </a:t>
            </a:r>
            <a:r>
              <a:rPr lang="es-ES" dirty="0" err="1"/>
              <a:t>based</a:t>
            </a:r>
            <a:r>
              <a:rPr lang="es-ES" dirty="0"/>
              <a:t> </a:t>
            </a:r>
            <a:r>
              <a:rPr lang="es-ES" dirty="0" err="1"/>
              <a:t>on</a:t>
            </a:r>
            <a:r>
              <a:rPr lang="es-ES" dirty="0"/>
              <a:t> </a:t>
            </a:r>
            <a:r>
              <a:rPr lang="es-ES" dirty="0" err="1"/>
              <a:t>their</a:t>
            </a:r>
            <a:r>
              <a:rPr lang="es-ES" dirty="0"/>
              <a:t> sexual </a:t>
            </a:r>
            <a:r>
              <a:rPr lang="es-ES" dirty="0" err="1"/>
              <a:t>orientation</a:t>
            </a:r>
            <a:r>
              <a:rPr lang="es-ES" dirty="0"/>
              <a:t> </a:t>
            </a:r>
            <a:r>
              <a:rPr lang="es-ES" dirty="0" err="1"/>
              <a:t>with</a:t>
            </a:r>
            <a:r>
              <a:rPr lang="es-ES" dirty="0"/>
              <a:t> </a:t>
            </a:r>
            <a:r>
              <a:rPr lang="es-ES" dirty="0" err="1"/>
              <a:t>startilg</a:t>
            </a:r>
            <a:r>
              <a:rPr lang="es-ES" dirty="0"/>
              <a:t> </a:t>
            </a:r>
            <a:r>
              <a:rPr lang="es-ES" dirty="0" err="1"/>
              <a:t>accuracy</a:t>
            </a:r>
            <a:r>
              <a:rPr lang="es-ES" dirty="0"/>
              <a:t>. (81% </a:t>
            </a:r>
            <a:r>
              <a:rPr lang="es-ES" dirty="0" err="1"/>
              <a:t>for</a:t>
            </a:r>
            <a:r>
              <a:rPr lang="es-ES" dirty="0"/>
              <a:t> </a:t>
            </a:r>
            <a:r>
              <a:rPr lang="es-ES" dirty="0" err="1"/>
              <a:t>men</a:t>
            </a:r>
            <a:r>
              <a:rPr lang="es-ES" dirty="0"/>
              <a:t>.)</a:t>
            </a:r>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Ander Carbajo</a:t>
            </a:r>
          </a:p>
        </p:txBody>
      </p:sp>
      <p:pic>
        <p:nvPicPr>
          <p:cNvPr id="8" name="Imagen 7"/>
          <p:cNvPicPr>
            <a:picLocks noChangeAspect="1"/>
          </p:cNvPicPr>
          <p:nvPr/>
        </p:nvPicPr>
        <p:blipFill>
          <a:blip r:embed="rId3"/>
          <a:stretch>
            <a:fillRect/>
          </a:stretch>
        </p:blipFill>
        <p:spPr>
          <a:xfrm>
            <a:off x="5174166" y="819150"/>
            <a:ext cx="3100271" cy="3812496"/>
          </a:xfrm>
          <a:prstGeom prst="rect">
            <a:avLst/>
          </a:prstGeom>
        </p:spPr>
      </p:pic>
    </p:spTree>
    <p:extLst>
      <p:ext uri="{BB962C8B-B14F-4D97-AF65-F5344CB8AC3E}">
        <p14:creationId xmlns:p14="http://schemas.microsoft.com/office/powerpoint/2010/main" val="4040477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 data</a:t>
            </a:r>
          </a:p>
        </p:txBody>
      </p:sp>
      <p:sp>
        <p:nvSpPr>
          <p:cNvPr id="3" name="Content Placeholder 2"/>
          <p:cNvSpPr>
            <a:spLocks noGrp="1"/>
          </p:cNvSpPr>
          <p:nvPr>
            <p:ph sz="half" idx="1"/>
          </p:nvPr>
        </p:nvSpPr>
        <p:spPr/>
        <p:txBody>
          <a:bodyPr/>
          <a:lstStyle/>
          <a:p>
            <a:r>
              <a:rPr lang="en-US" dirty="0"/>
              <a:t>Social networks have a large amount of information  about your facial features. [4]</a:t>
            </a:r>
          </a:p>
          <a:p>
            <a:r>
              <a:rPr lang="en-US" dirty="0"/>
              <a:t>If</a:t>
            </a:r>
            <a:r>
              <a:rPr lang="es-ES" dirty="0"/>
              <a:t> </a:t>
            </a:r>
            <a:r>
              <a:rPr lang="en-US" dirty="0"/>
              <a:t>you</a:t>
            </a:r>
            <a:r>
              <a:rPr lang="es-ES" dirty="0"/>
              <a:t> stream in websites like twitch you are giving anyone hundreds of hours of your facial and </a:t>
            </a:r>
            <a:r>
              <a:rPr lang="en-US" dirty="0"/>
              <a:t>gesture</a:t>
            </a:r>
            <a:r>
              <a:rPr lang="es-ES" dirty="0"/>
              <a:t> information.</a:t>
            </a:r>
            <a:endParaRPr lang="en-US" dirty="0"/>
          </a:p>
          <a:p>
            <a:r>
              <a:rPr lang="en-US" dirty="0"/>
              <a:t>Companies can store your face data in order to make online payments more secure[5]</a:t>
            </a:r>
          </a:p>
          <a:p>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Ander Carbajo</a:t>
            </a:r>
          </a:p>
        </p:txBody>
      </p:sp>
      <p:pic>
        <p:nvPicPr>
          <p:cNvPr id="8" name="Imagen 7"/>
          <p:cNvPicPr>
            <a:picLocks noChangeAspect="1"/>
          </p:cNvPicPr>
          <p:nvPr/>
        </p:nvPicPr>
        <p:blipFill>
          <a:blip r:embed="rId3"/>
          <a:stretch>
            <a:fillRect/>
          </a:stretch>
        </p:blipFill>
        <p:spPr>
          <a:xfrm>
            <a:off x="4642485" y="1352551"/>
            <a:ext cx="3876675" cy="2743200"/>
          </a:xfrm>
          <a:prstGeom prst="rect">
            <a:avLst/>
          </a:prstGeom>
        </p:spPr>
      </p:pic>
    </p:spTree>
    <p:extLst>
      <p:ext uri="{BB962C8B-B14F-4D97-AF65-F5344CB8AC3E}">
        <p14:creationId xmlns:p14="http://schemas.microsoft.com/office/powerpoint/2010/main" val="3620799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in medicine</a:t>
            </a:r>
          </a:p>
        </p:txBody>
      </p:sp>
      <p:sp>
        <p:nvSpPr>
          <p:cNvPr id="3" name="Content Placeholder 2"/>
          <p:cNvSpPr>
            <a:spLocks noGrp="1"/>
          </p:cNvSpPr>
          <p:nvPr>
            <p:ph sz="half" idx="1"/>
          </p:nvPr>
        </p:nvSpPr>
        <p:spPr>
          <a:xfrm>
            <a:off x="685800" y="1276350"/>
            <a:ext cx="3733800" cy="3352800"/>
          </a:xfrm>
        </p:spPr>
        <p:txBody>
          <a:bodyPr/>
          <a:lstStyle/>
          <a:p>
            <a:r>
              <a:rPr lang="en-US" dirty="0"/>
              <a:t>Face scan can check your health status[3]</a:t>
            </a:r>
          </a:p>
          <a:p>
            <a:r>
              <a:rPr lang="en-US" dirty="0"/>
              <a:t>Machine learning-based approaches allow doctors to uncover abnormalities in imaging data[2]</a:t>
            </a:r>
          </a:p>
          <a:p>
            <a:r>
              <a:rPr lang="en-US" dirty="0"/>
              <a:t>Combining facial recognition with evidence-based therapy (EBT), mental disorders can be treated as nearly as good as physical ones.[2]</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s-ES" sz="1400" dirty="0">
                <a:solidFill>
                  <a:schemeClr val="tx1"/>
                </a:solidFill>
                <a:latin typeface="+mj-lt"/>
              </a:rPr>
              <a:t>Ander Carbajo</a:t>
            </a:r>
            <a:endParaRPr lang="en-US" sz="1400" dirty="0">
              <a:solidFill>
                <a:schemeClr val="tx1"/>
              </a:solidFill>
              <a:latin typeface="+mj-lt"/>
            </a:endParaRPr>
          </a:p>
        </p:txBody>
      </p:sp>
      <p:pic>
        <p:nvPicPr>
          <p:cNvPr id="1026" name="Picture 2" descr="ai in healthcare 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466" y="1658114"/>
            <a:ext cx="4251960" cy="229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278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Banning facial recognition is illogical</a:t>
            </a:r>
          </a:p>
        </p:txBody>
      </p:sp>
      <p:sp>
        <p:nvSpPr>
          <p:cNvPr id="3" name="Content Placeholder 2"/>
          <p:cNvSpPr>
            <a:spLocks noGrp="1"/>
          </p:cNvSpPr>
          <p:nvPr>
            <p:ph sz="half" idx="1"/>
          </p:nvPr>
        </p:nvSpPr>
        <p:spPr/>
        <p:txBody>
          <a:bodyPr/>
          <a:lstStyle/>
          <a:p>
            <a:r>
              <a:rPr lang="en-US" dirty="0"/>
              <a:t>There are too many positive uses for facial recognition that could be really helpful in the future.</a:t>
            </a:r>
          </a:p>
          <a:p>
            <a:r>
              <a:rPr lang="en-US" dirty="0"/>
              <a:t>A better legislation must be done by experts in the field</a:t>
            </a:r>
          </a:p>
          <a:p>
            <a:r>
              <a:rPr lang="en-US" dirty="0"/>
              <a:t>Government</a:t>
            </a:r>
            <a:r>
              <a:rPr lang="es-ES" dirty="0"/>
              <a:t> and </a:t>
            </a:r>
            <a:r>
              <a:rPr lang="en-US" dirty="0"/>
              <a:t>private facial recognition should be tracked separately</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Ander Carbajo</a:t>
            </a:r>
          </a:p>
        </p:txBody>
      </p:sp>
      <p:pic>
        <p:nvPicPr>
          <p:cNvPr id="8" name="Imagen 7"/>
          <p:cNvPicPr>
            <a:picLocks noChangeAspect="1"/>
          </p:cNvPicPr>
          <p:nvPr/>
        </p:nvPicPr>
        <p:blipFill>
          <a:blip r:embed="rId3"/>
          <a:stretch>
            <a:fillRect/>
          </a:stretch>
        </p:blipFill>
        <p:spPr>
          <a:xfrm>
            <a:off x="4954488" y="1425307"/>
            <a:ext cx="3564672" cy="2009584"/>
          </a:xfrm>
          <a:prstGeom prst="rect">
            <a:avLst/>
          </a:prstGeom>
        </p:spPr>
      </p:pic>
    </p:spTree>
    <p:extLst>
      <p:ext uri="{BB962C8B-B14F-4D97-AF65-F5344CB8AC3E}">
        <p14:creationId xmlns:p14="http://schemas.microsoft.com/office/powerpoint/2010/main" val="3493789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0000" lnSpcReduction="20000"/>
          </a:bodyPr>
          <a:lstStyle/>
          <a:p>
            <a:pPr marL="0" indent="0">
              <a:buNone/>
            </a:pPr>
            <a:r>
              <a:rPr lang="en-US" dirty="0"/>
              <a:t>[1] Wang, M. K. Y., </a:t>
            </a:r>
            <a:r>
              <a:rPr lang="en-US" dirty="0" err="1"/>
              <a:t>Kosinski</a:t>
            </a:r>
            <a:r>
              <a:rPr lang="en-US" dirty="0"/>
              <a:t>, M., &amp;amp; Wang, Y. (2018, February 1). Deep neural networks are more accurate than humans at detecting sexual orientation from facial images. Stanford Graduate School of Business. Retrieved October 12, 2021, from https://www.gsb.stanford.edu/faculty-research/publications/deep-neural-networks-are-more-accurate-humans-detecting-sexual. </a:t>
            </a:r>
          </a:p>
          <a:p>
            <a:pPr marL="0" indent="0">
              <a:buNone/>
            </a:pPr>
            <a:r>
              <a:rPr lang="en-US" dirty="0"/>
              <a:t>[2] </a:t>
            </a:r>
            <a:r>
              <a:rPr lang="en-US" dirty="0" err="1"/>
              <a:t>Zharovskikh</a:t>
            </a:r>
            <a:r>
              <a:rPr lang="en-US" dirty="0"/>
              <a:t>, A. A. (2021, June 10). How face recognition and AI are used in Healthcare. </a:t>
            </a:r>
            <a:r>
              <a:rPr lang="en-US" dirty="0" err="1"/>
              <a:t>InData</a:t>
            </a:r>
            <a:r>
              <a:rPr lang="en-US" dirty="0"/>
              <a:t> Labs. Retrieved October 12, 2021, from https://indatalabs.com/blog/ai-face-recognition-in-healthcare. </a:t>
            </a:r>
          </a:p>
          <a:p>
            <a:pPr marL="0" indent="0">
              <a:buNone/>
            </a:pPr>
            <a:r>
              <a:rPr lang="en-US" dirty="0"/>
              <a:t>[3] Smith, M., &amp;amp; Miller, S. (2021, July 7). The ethical application of biometric facial recognition technology. AI &amp;amp; SOCIETY. Retrieved October 12, 2021, from https://link.springer.com/article/10.1007/s00146-021-01199-9. </a:t>
            </a:r>
          </a:p>
          <a:p>
            <a:pPr marL="0" indent="0">
              <a:buNone/>
            </a:pPr>
            <a:r>
              <a:rPr lang="en-US" dirty="0"/>
              <a:t> [4] What are the dangers of facial recognition tech? Futurity. (2021, August 12). Retrieved October 12, 2021, from https://www.futurity.org/facial-recognition-risks-2611852/. </a:t>
            </a:r>
          </a:p>
          <a:p>
            <a:pPr marL="0" indent="0">
              <a:buNone/>
            </a:pPr>
            <a:r>
              <a:rPr lang="en-US" dirty="0"/>
              <a:t>[5] Facial recognition on phones - what is it and how does it work? </a:t>
            </a:r>
            <a:r>
              <a:rPr lang="en-US" dirty="0" err="1"/>
              <a:t>Xfinity</a:t>
            </a:r>
            <a:r>
              <a:rPr lang="en-US" dirty="0"/>
              <a:t>. (</a:t>
            </a:r>
            <a:r>
              <a:rPr lang="en-US" dirty="0" err="1"/>
              <a:t>n.d.</a:t>
            </a:r>
            <a:r>
              <a:rPr lang="en-US" dirty="0"/>
              <a:t>). Retrieved October 12, 2021, from https://www.xfinity.com/hub/mobile/facial-recognition-on-phone. </a:t>
            </a:r>
          </a:p>
        </p:txBody>
      </p:sp>
      <p:sp>
        <p:nvSpPr>
          <p:cNvPr id="4" name="Footer Placeholder 3"/>
          <p:cNvSpPr>
            <a:spLocks noGrp="1"/>
          </p:cNvSpPr>
          <p:nvPr>
            <p:ph type="ftr" sz="quarter" idx="11"/>
          </p:nvPr>
        </p:nvSpPr>
        <p:spPr/>
        <p:txBody>
          <a:bodyPr/>
          <a:lstStyle/>
          <a:p>
            <a:r>
              <a:rPr lang="sk-SK"/>
              <a:t>© 2021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35</a:t>
            </a:fld>
            <a:endParaRPr lang="en-US" dirty="0"/>
          </a:p>
        </p:txBody>
      </p:sp>
      <p:sp>
        <p:nvSpPr>
          <p:cNvPr id="6" name="TextBox 5"/>
          <p:cNvSpPr txBox="1"/>
          <p:nvPr/>
        </p:nvSpPr>
        <p:spPr>
          <a:xfrm>
            <a:off x="6701962" y="361950"/>
            <a:ext cx="2179682" cy="307777"/>
          </a:xfrm>
          <a:prstGeom prst="rect">
            <a:avLst/>
          </a:prstGeom>
          <a:noFill/>
        </p:spPr>
        <p:txBody>
          <a:bodyPr wrap="square" rtlCol="0">
            <a:spAutoFit/>
          </a:bodyPr>
          <a:lstStyle/>
          <a:p>
            <a:pPr algn="r"/>
            <a:r>
              <a:rPr lang="en-US" sz="1400" dirty="0">
                <a:solidFill>
                  <a:schemeClr val="tx1"/>
                </a:solidFill>
                <a:latin typeface="+mj-lt"/>
              </a:rPr>
              <a:t>Ander Carbajo</a:t>
            </a:r>
          </a:p>
        </p:txBody>
      </p:sp>
    </p:spTree>
    <p:extLst>
      <p:ext uri="{BB962C8B-B14F-4D97-AF65-F5344CB8AC3E}">
        <p14:creationId xmlns:p14="http://schemas.microsoft.com/office/powerpoint/2010/main" val="454791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err="1"/>
              <a:t>Parasocial</a:t>
            </a:r>
            <a:r>
              <a:rPr lang="en-US" dirty="0"/>
              <a:t> Online Relationships, Helpful or harmful?</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Sean Barbour</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52215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a:t>
            </a:r>
            <a:r>
              <a:rPr lang="en-US" dirty="0" err="1"/>
              <a:t>parasocial</a:t>
            </a:r>
            <a:r>
              <a:rPr lang="en-US" dirty="0"/>
              <a:t> Relationships</a:t>
            </a:r>
          </a:p>
        </p:txBody>
      </p:sp>
      <p:sp>
        <p:nvSpPr>
          <p:cNvPr id="3" name="Content Placeholder 2"/>
          <p:cNvSpPr>
            <a:spLocks noGrp="1"/>
          </p:cNvSpPr>
          <p:nvPr>
            <p:ph sz="half" idx="1"/>
          </p:nvPr>
        </p:nvSpPr>
        <p:spPr/>
        <p:txBody>
          <a:bodyPr/>
          <a:lstStyle/>
          <a:p>
            <a:r>
              <a:rPr lang="en-US" dirty="0"/>
              <a:t>One sided deep relationships</a:t>
            </a:r>
          </a:p>
          <a:p>
            <a:r>
              <a:rPr lang="en-US" dirty="0"/>
              <a:t>One person knows everything about the other</a:t>
            </a:r>
          </a:p>
          <a:p>
            <a:r>
              <a:rPr lang="en-US" dirty="0"/>
              <a:t>The other person knows nothing about the first [1]</a:t>
            </a:r>
          </a:p>
          <a:p>
            <a:pPr marL="0" indent="0">
              <a:buNone/>
            </a:pPr>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6B7F35F7-5509-4A72-8D71-2C22A0C16C3F}"/>
              </a:ext>
            </a:extLst>
          </p:cNvPr>
          <p:cNvPicPr>
            <a:picLocks noChangeAspect="1"/>
          </p:cNvPicPr>
          <p:nvPr/>
        </p:nvPicPr>
        <p:blipFill>
          <a:blip r:embed="rId3"/>
          <a:stretch>
            <a:fillRect/>
          </a:stretch>
        </p:blipFill>
        <p:spPr>
          <a:xfrm>
            <a:off x="4571999" y="1377490"/>
            <a:ext cx="4199263" cy="3023469"/>
          </a:xfrm>
          <a:prstGeom prst="rect">
            <a:avLst/>
          </a:prstGeom>
        </p:spPr>
      </p:pic>
    </p:spTree>
    <p:extLst>
      <p:ext uri="{BB962C8B-B14F-4D97-AF65-F5344CB8AC3E}">
        <p14:creationId xmlns:p14="http://schemas.microsoft.com/office/powerpoint/2010/main" val="2511730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the concept : pre-internet</a:t>
            </a:r>
          </a:p>
        </p:txBody>
      </p:sp>
      <p:sp>
        <p:nvSpPr>
          <p:cNvPr id="3" name="Content Placeholder 2"/>
          <p:cNvSpPr>
            <a:spLocks noGrp="1"/>
          </p:cNvSpPr>
          <p:nvPr>
            <p:ph sz="half" idx="1"/>
          </p:nvPr>
        </p:nvSpPr>
        <p:spPr/>
        <p:txBody>
          <a:bodyPr/>
          <a:lstStyle/>
          <a:p>
            <a:r>
              <a:rPr lang="en-US" dirty="0"/>
              <a:t>Coined in the 1950s</a:t>
            </a:r>
          </a:p>
          <a:p>
            <a:r>
              <a:rPr lang="en-US" dirty="0"/>
              <a:t>Was seen as rare and ridiculous</a:t>
            </a:r>
          </a:p>
          <a:p>
            <a:r>
              <a:rPr lang="en-US" dirty="0"/>
              <a:t>Associated with obsession of high profile actors</a:t>
            </a:r>
          </a:p>
          <a:p>
            <a:r>
              <a:rPr lang="en-US" dirty="0"/>
              <a:t>An unknown term outside of psychology circles</a:t>
            </a:r>
          </a:p>
          <a:p>
            <a:r>
              <a:rPr lang="en-US" dirty="0"/>
              <a:t>Emerged a bit more in talk shows and radio  [1]</a:t>
            </a:r>
          </a:p>
          <a:p>
            <a:pPr marL="0" indent="0">
              <a:buNone/>
            </a:pPr>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pic>
        <p:nvPicPr>
          <p:cNvPr id="10" name="Picture 9">
            <a:extLst>
              <a:ext uri="{FF2B5EF4-FFF2-40B4-BE49-F238E27FC236}">
                <a16:creationId xmlns:a16="http://schemas.microsoft.com/office/drawing/2014/main" id="{241EA369-BAD1-4460-BEB3-F314CC7B4745}"/>
              </a:ext>
            </a:extLst>
          </p:cNvPr>
          <p:cNvPicPr>
            <a:picLocks noChangeAspect="1"/>
          </p:cNvPicPr>
          <p:nvPr/>
        </p:nvPicPr>
        <p:blipFill>
          <a:blip r:embed="rId3"/>
          <a:stretch>
            <a:fillRect/>
          </a:stretch>
        </p:blipFill>
        <p:spPr>
          <a:xfrm>
            <a:off x="5239778" y="1663636"/>
            <a:ext cx="3177133" cy="2125092"/>
          </a:xfrm>
          <a:prstGeom prst="rect">
            <a:avLst/>
          </a:prstGeom>
        </p:spPr>
      </p:pic>
    </p:spTree>
    <p:extLst>
      <p:ext uri="{BB962C8B-B14F-4D97-AF65-F5344CB8AC3E}">
        <p14:creationId xmlns:p14="http://schemas.microsoft.com/office/powerpoint/2010/main" val="3506451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the Concept: Post Internet</a:t>
            </a:r>
          </a:p>
        </p:txBody>
      </p:sp>
      <p:sp>
        <p:nvSpPr>
          <p:cNvPr id="3" name="Content Placeholder 2"/>
          <p:cNvSpPr>
            <a:spLocks noGrp="1"/>
          </p:cNvSpPr>
          <p:nvPr>
            <p:ph sz="half" idx="1"/>
          </p:nvPr>
        </p:nvSpPr>
        <p:spPr/>
        <p:txBody>
          <a:bodyPr>
            <a:normAutofit fontScale="92500" lnSpcReduction="10000"/>
          </a:bodyPr>
          <a:lstStyle/>
          <a:p>
            <a:r>
              <a:rPr lang="en-US" dirty="0"/>
              <a:t>Increasingly Common</a:t>
            </a:r>
          </a:p>
          <a:p>
            <a:r>
              <a:rPr lang="en-US" dirty="0"/>
              <a:t>Increasingly socially acceptable</a:t>
            </a:r>
          </a:p>
          <a:p>
            <a:r>
              <a:rPr lang="en-US" dirty="0"/>
              <a:t>Still associated with celebrities</a:t>
            </a:r>
          </a:p>
          <a:p>
            <a:r>
              <a:rPr lang="en-US" dirty="0"/>
              <a:t>Now also connected to individuals who develop an online following</a:t>
            </a:r>
          </a:p>
          <a:p>
            <a:r>
              <a:rPr lang="en-US" dirty="0"/>
              <a:t>Vloggers, Streamers, and other content creators</a:t>
            </a:r>
          </a:p>
          <a:p>
            <a:r>
              <a:rPr lang="en-US" dirty="0"/>
              <a:t>The internet has made one sided interactions easy</a:t>
            </a:r>
          </a:p>
          <a:p>
            <a:r>
              <a:rPr lang="en-US" dirty="0"/>
              <a:t>Ease of use has created more personal expression [2]</a:t>
            </a:r>
          </a:p>
          <a:p>
            <a:pPr marL="0" indent="0">
              <a:buNone/>
            </a:pPr>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pic>
        <p:nvPicPr>
          <p:cNvPr id="10" name="Picture 9">
            <a:extLst>
              <a:ext uri="{FF2B5EF4-FFF2-40B4-BE49-F238E27FC236}">
                <a16:creationId xmlns:a16="http://schemas.microsoft.com/office/drawing/2014/main" id="{CD929774-C008-4E44-A17E-9CCD9DF43E21}"/>
              </a:ext>
            </a:extLst>
          </p:cNvPr>
          <p:cNvPicPr>
            <a:picLocks noChangeAspect="1"/>
          </p:cNvPicPr>
          <p:nvPr/>
        </p:nvPicPr>
        <p:blipFill>
          <a:blip r:embed="rId3"/>
          <a:stretch>
            <a:fillRect/>
          </a:stretch>
        </p:blipFill>
        <p:spPr>
          <a:xfrm>
            <a:off x="5260582" y="1602867"/>
            <a:ext cx="3027759" cy="1937766"/>
          </a:xfrm>
          <a:prstGeom prst="rect">
            <a:avLst/>
          </a:prstGeom>
        </p:spPr>
      </p:pic>
    </p:spTree>
    <p:extLst>
      <p:ext uri="{BB962C8B-B14F-4D97-AF65-F5344CB8AC3E}">
        <p14:creationId xmlns:p14="http://schemas.microsoft.com/office/powerpoint/2010/main" val="69213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52 Max Possible</a:t>
            </a:r>
          </a:p>
          <a:p>
            <a:pPr marL="0" indent="0">
              <a:buNone/>
            </a:pPr>
            <a:r>
              <a:rPr lang="en-US" dirty="0"/>
              <a:t>- Discussion 1-10</a:t>
            </a:r>
            <a:br>
              <a:rPr lang="en-US" dirty="0"/>
            </a:br>
            <a:r>
              <a:rPr lang="en-US" dirty="0"/>
              <a:t>- Papers 1-4</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2021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4</a:t>
            </a:fld>
            <a:endParaRPr lang="en-US"/>
          </a:p>
        </p:txBody>
      </p:sp>
      <p:pic>
        <p:nvPicPr>
          <p:cNvPr id="2" name="Picture 1">
            <a:extLst>
              <a:ext uri="{FF2B5EF4-FFF2-40B4-BE49-F238E27FC236}">
                <a16:creationId xmlns:a16="http://schemas.microsoft.com/office/drawing/2014/main" id="{6188AC2A-A01B-4648-995E-5E1F040CFCB0}"/>
              </a:ext>
            </a:extLst>
          </p:cNvPr>
          <p:cNvPicPr>
            <a:picLocks noChangeAspect="1"/>
          </p:cNvPicPr>
          <p:nvPr/>
        </p:nvPicPr>
        <p:blipFill>
          <a:blip r:embed="rId3"/>
          <a:stretch>
            <a:fillRect/>
          </a:stretch>
        </p:blipFill>
        <p:spPr>
          <a:xfrm>
            <a:off x="3015453" y="361950"/>
            <a:ext cx="5503707" cy="4781550"/>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the Concept: Modern Boom</a:t>
            </a:r>
          </a:p>
        </p:txBody>
      </p:sp>
      <p:sp>
        <p:nvSpPr>
          <p:cNvPr id="3" name="Content Placeholder 2"/>
          <p:cNvSpPr>
            <a:spLocks noGrp="1"/>
          </p:cNvSpPr>
          <p:nvPr>
            <p:ph sz="half" idx="1"/>
          </p:nvPr>
        </p:nvSpPr>
        <p:spPr/>
        <p:txBody>
          <a:bodyPr>
            <a:normAutofit/>
          </a:bodyPr>
          <a:lstStyle/>
          <a:p>
            <a:r>
              <a:rPr lang="en-US" dirty="0"/>
              <a:t>Almost any activity is streamed online</a:t>
            </a:r>
          </a:p>
          <a:p>
            <a:r>
              <a:rPr lang="en-US" dirty="0"/>
              <a:t>Unboxing products</a:t>
            </a:r>
          </a:p>
          <a:p>
            <a:r>
              <a:rPr lang="en-US" dirty="0"/>
              <a:t>Live Eating, Gaming, and everything else</a:t>
            </a:r>
          </a:p>
          <a:p>
            <a:r>
              <a:rPr lang="en-US" dirty="0"/>
              <a:t>Coronavirus lockdowns created even more traffic</a:t>
            </a:r>
          </a:p>
          <a:p>
            <a:r>
              <a:rPr lang="en-US" dirty="0"/>
              <a:t>A common part of people’s lives</a:t>
            </a:r>
          </a:p>
          <a:p>
            <a:pPr marL="0" indent="0">
              <a:buNone/>
            </a:pPr>
            <a:r>
              <a:rPr lang="en-US" dirty="0"/>
              <a:t>[2]</a:t>
            </a:r>
          </a:p>
          <a:p>
            <a:pPr marL="0" indent="0">
              <a:buNone/>
            </a:pPr>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pic>
        <p:nvPicPr>
          <p:cNvPr id="10" name="Picture 9">
            <a:extLst>
              <a:ext uri="{FF2B5EF4-FFF2-40B4-BE49-F238E27FC236}">
                <a16:creationId xmlns:a16="http://schemas.microsoft.com/office/drawing/2014/main" id="{79CCA9B8-D2FE-4171-BF57-1A9B423452AC}"/>
              </a:ext>
            </a:extLst>
          </p:cNvPr>
          <p:cNvPicPr>
            <a:picLocks noChangeAspect="1"/>
          </p:cNvPicPr>
          <p:nvPr/>
        </p:nvPicPr>
        <p:blipFill>
          <a:blip r:embed="rId3"/>
          <a:stretch>
            <a:fillRect/>
          </a:stretch>
        </p:blipFill>
        <p:spPr>
          <a:xfrm>
            <a:off x="4572000" y="1568195"/>
            <a:ext cx="4248599" cy="2453566"/>
          </a:xfrm>
          <a:prstGeom prst="rect">
            <a:avLst/>
          </a:prstGeom>
        </p:spPr>
      </p:pic>
    </p:spTree>
    <p:extLst>
      <p:ext uri="{BB962C8B-B14F-4D97-AF65-F5344CB8AC3E}">
        <p14:creationId xmlns:p14="http://schemas.microsoft.com/office/powerpoint/2010/main" val="2708474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effects</a:t>
            </a:r>
          </a:p>
        </p:txBody>
      </p:sp>
      <p:sp>
        <p:nvSpPr>
          <p:cNvPr id="3" name="Content Placeholder 2"/>
          <p:cNvSpPr>
            <a:spLocks noGrp="1"/>
          </p:cNvSpPr>
          <p:nvPr>
            <p:ph sz="half" idx="1"/>
          </p:nvPr>
        </p:nvSpPr>
        <p:spPr/>
        <p:txBody>
          <a:bodyPr>
            <a:normAutofit/>
          </a:bodyPr>
          <a:lstStyle/>
          <a:p>
            <a:r>
              <a:rPr lang="en-US" dirty="0"/>
              <a:t>Online ‘Communities’ formed around common interests</a:t>
            </a:r>
          </a:p>
          <a:p>
            <a:r>
              <a:rPr lang="en-US" dirty="0"/>
              <a:t>Niche hobbies and views find a connected audience</a:t>
            </a:r>
          </a:p>
          <a:p>
            <a:r>
              <a:rPr lang="en-US" dirty="0"/>
              <a:t>Serve as role models for low confidence people [3]</a:t>
            </a:r>
          </a:p>
          <a:p>
            <a:r>
              <a:rPr lang="en-US" dirty="0"/>
              <a:t>Massive vehicles for advertising and messaging [2]</a:t>
            </a:r>
          </a:p>
          <a:p>
            <a:endParaRPr lang="en-US" dirty="0"/>
          </a:p>
          <a:p>
            <a:pPr marL="0" indent="0">
              <a:buNone/>
            </a:pPr>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pic>
        <p:nvPicPr>
          <p:cNvPr id="10" name="Picture 9">
            <a:extLst>
              <a:ext uri="{FF2B5EF4-FFF2-40B4-BE49-F238E27FC236}">
                <a16:creationId xmlns:a16="http://schemas.microsoft.com/office/drawing/2014/main" id="{DF5FB4F7-B802-4E7F-BCFF-85E05E01D62B}"/>
              </a:ext>
            </a:extLst>
          </p:cNvPr>
          <p:cNvPicPr>
            <a:picLocks noChangeAspect="1"/>
          </p:cNvPicPr>
          <p:nvPr/>
        </p:nvPicPr>
        <p:blipFill>
          <a:blip r:embed="rId3"/>
          <a:stretch>
            <a:fillRect/>
          </a:stretch>
        </p:blipFill>
        <p:spPr>
          <a:xfrm>
            <a:off x="5336300" y="1713435"/>
            <a:ext cx="3195961" cy="1716630"/>
          </a:xfrm>
          <a:prstGeom prst="rect">
            <a:avLst/>
          </a:prstGeom>
        </p:spPr>
      </p:pic>
    </p:spTree>
    <p:extLst>
      <p:ext uri="{BB962C8B-B14F-4D97-AF65-F5344CB8AC3E}">
        <p14:creationId xmlns:p14="http://schemas.microsoft.com/office/powerpoint/2010/main" val="299916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Pitfalls and harmful effects</a:t>
            </a:r>
          </a:p>
        </p:txBody>
      </p:sp>
      <p:sp>
        <p:nvSpPr>
          <p:cNvPr id="3" name="Content Placeholder 2"/>
          <p:cNvSpPr>
            <a:spLocks noGrp="1"/>
          </p:cNvSpPr>
          <p:nvPr>
            <p:ph sz="half" idx="1"/>
          </p:nvPr>
        </p:nvSpPr>
        <p:spPr/>
        <p:txBody>
          <a:bodyPr>
            <a:normAutofit/>
          </a:bodyPr>
          <a:lstStyle/>
          <a:p>
            <a:r>
              <a:rPr lang="en-US" dirty="0" err="1"/>
              <a:t>Parasocial</a:t>
            </a:r>
            <a:r>
              <a:rPr lang="en-US" dirty="0"/>
              <a:t> Relationships aren’t real [4]</a:t>
            </a:r>
          </a:p>
          <a:p>
            <a:r>
              <a:rPr lang="en-US" dirty="0"/>
              <a:t>They cannot replace real interaction</a:t>
            </a:r>
          </a:p>
          <a:p>
            <a:r>
              <a:rPr lang="en-US" dirty="0"/>
              <a:t>Lower recognition of real emotional expression [2]</a:t>
            </a:r>
          </a:p>
          <a:p>
            <a:r>
              <a:rPr lang="en-US" dirty="0"/>
              <a:t>Can lead to obsessive behavior and radicalization</a:t>
            </a:r>
          </a:p>
          <a:p>
            <a:r>
              <a:rPr lang="en-US" dirty="0"/>
              <a:t>Becomes a crutch for antisocial people [5]</a:t>
            </a:r>
          </a:p>
          <a:p>
            <a:pPr marL="0" indent="0">
              <a:buNone/>
            </a:pPr>
            <a:endParaRPr lang="en-US" dirty="0"/>
          </a:p>
          <a:p>
            <a:pPr marL="0" indent="0">
              <a:buNone/>
            </a:pPr>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pic>
        <p:nvPicPr>
          <p:cNvPr id="10" name="Picture 9">
            <a:extLst>
              <a:ext uri="{FF2B5EF4-FFF2-40B4-BE49-F238E27FC236}">
                <a16:creationId xmlns:a16="http://schemas.microsoft.com/office/drawing/2014/main" id="{C58C4DD0-62FE-4271-9D72-A1062699483F}"/>
              </a:ext>
            </a:extLst>
          </p:cNvPr>
          <p:cNvPicPr>
            <a:picLocks noChangeAspect="1"/>
          </p:cNvPicPr>
          <p:nvPr/>
        </p:nvPicPr>
        <p:blipFill>
          <a:blip r:embed="rId3"/>
          <a:stretch>
            <a:fillRect/>
          </a:stretch>
        </p:blipFill>
        <p:spPr>
          <a:xfrm>
            <a:off x="5213716" y="1352551"/>
            <a:ext cx="2723239" cy="2649485"/>
          </a:xfrm>
          <a:prstGeom prst="rect">
            <a:avLst/>
          </a:prstGeom>
        </p:spPr>
      </p:pic>
    </p:spTree>
    <p:extLst>
      <p:ext uri="{BB962C8B-B14F-4D97-AF65-F5344CB8AC3E}">
        <p14:creationId xmlns:p14="http://schemas.microsoft.com/office/powerpoint/2010/main" val="394131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sz="half" idx="1"/>
          </p:nvPr>
        </p:nvSpPr>
        <p:spPr/>
        <p:txBody>
          <a:bodyPr>
            <a:normAutofit/>
          </a:bodyPr>
          <a:lstStyle/>
          <a:p>
            <a:r>
              <a:rPr lang="en-US" dirty="0" err="1"/>
              <a:t>Parasocial</a:t>
            </a:r>
            <a:r>
              <a:rPr lang="en-US" dirty="0"/>
              <a:t> Relationships are a regular part of life now</a:t>
            </a:r>
          </a:p>
          <a:p>
            <a:r>
              <a:rPr lang="en-US" dirty="0"/>
              <a:t>Moderation is critical</a:t>
            </a:r>
          </a:p>
          <a:p>
            <a:r>
              <a:rPr lang="en-US" dirty="0"/>
              <a:t>Discernment is key</a:t>
            </a:r>
          </a:p>
          <a:p>
            <a:r>
              <a:rPr lang="en-US" dirty="0"/>
              <a:t>They can be engaged with in a healthy and balanced way</a:t>
            </a:r>
          </a:p>
          <a:p>
            <a:r>
              <a:rPr lang="en-US" dirty="0"/>
              <a:t>They have their place</a:t>
            </a:r>
          </a:p>
          <a:p>
            <a:r>
              <a:rPr lang="en-US" dirty="0"/>
              <a:t>Should never replace real world connection</a:t>
            </a:r>
          </a:p>
          <a:p>
            <a:endParaRPr lang="en-US" dirty="0"/>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pic>
        <p:nvPicPr>
          <p:cNvPr id="10" name="Picture 9">
            <a:extLst>
              <a:ext uri="{FF2B5EF4-FFF2-40B4-BE49-F238E27FC236}">
                <a16:creationId xmlns:a16="http://schemas.microsoft.com/office/drawing/2014/main" id="{15EBA09B-6A36-4E60-B998-2C561C3A0979}"/>
              </a:ext>
            </a:extLst>
          </p:cNvPr>
          <p:cNvPicPr>
            <a:picLocks noChangeAspect="1"/>
          </p:cNvPicPr>
          <p:nvPr/>
        </p:nvPicPr>
        <p:blipFill>
          <a:blip r:embed="rId3"/>
          <a:stretch>
            <a:fillRect/>
          </a:stretch>
        </p:blipFill>
        <p:spPr>
          <a:xfrm>
            <a:off x="4586517" y="1686757"/>
            <a:ext cx="4393460" cy="2471321"/>
          </a:xfrm>
          <a:prstGeom prst="rect">
            <a:avLst/>
          </a:prstGeom>
        </p:spPr>
      </p:pic>
    </p:spTree>
    <p:extLst>
      <p:ext uri="{BB962C8B-B14F-4D97-AF65-F5344CB8AC3E}">
        <p14:creationId xmlns:p14="http://schemas.microsoft.com/office/powerpoint/2010/main" val="1413741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77500" lnSpcReduction="20000"/>
          </a:bodyPr>
          <a:lstStyle/>
          <a:p>
            <a:pPr marL="0" indent="0">
              <a:buNone/>
            </a:pPr>
            <a:r>
              <a:rPr lang="en-US" dirty="0"/>
              <a:t>[1]Cinthia Vinny, Understanding </a:t>
            </a:r>
            <a:r>
              <a:rPr lang="en-US" dirty="0" err="1"/>
              <a:t>Parasocial</a:t>
            </a:r>
            <a:r>
              <a:rPr lang="en-US" dirty="0"/>
              <a:t> Relationships with Celebrities, (September 2018, ThoughtCo), </a:t>
            </a:r>
            <a:r>
              <a:rPr lang="en-US" dirty="0">
                <a:hlinkClick r:id="rId2"/>
              </a:rPr>
              <a:t>Understanding </a:t>
            </a:r>
            <a:r>
              <a:rPr lang="en-US" dirty="0" err="1">
                <a:hlinkClick r:id="rId2"/>
              </a:rPr>
              <a:t>Parasocial</a:t>
            </a:r>
            <a:r>
              <a:rPr lang="en-US" dirty="0">
                <a:hlinkClick r:id="rId2"/>
              </a:rPr>
              <a:t> Relationships with Celebrities (thoughtco.com)</a:t>
            </a:r>
            <a:r>
              <a:rPr lang="en-US" dirty="0"/>
              <a:t> (7 October 2021)</a:t>
            </a:r>
          </a:p>
          <a:p>
            <a:pPr marL="0" indent="0">
              <a:buNone/>
            </a:pPr>
            <a:r>
              <a:rPr lang="en-US" dirty="0"/>
              <a:t>[2] Annette Choi, The </a:t>
            </a:r>
            <a:r>
              <a:rPr lang="en-US" dirty="0" err="1"/>
              <a:t>Parasocial</a:t>
            </a:r>
            <a:r>
              <a:rPr lang="en-US" dirty="0"/>
              <a:t> Phenomenon, (5 April 2017, PBS) </a:t>
            </a:r>
            <a:r>
              <a:rPr lang="pt-BR" dirty="0">
                <a:hlinkClick r:id="rId3"/>
              </a:rPr>
              <a:t>The Parasocial Phenomenon | NOVA | PBS</a:t>
            </a:r>
            <a:r>
              <a:rPr lang="pt-BR" dirty="0"/>
              <a:t> , (7 October 2021)</a:t>
            </a:r>
            <a:endParaRPr lang="en-US" dirty="0"/>
          </a:p>
          <a:p>
            <a:pPr marL="0" indent="0">
              <a:buNone/>
            </a:pPr>
            <a:r>
              <a:rPr lang="en-US" dirty="0"/>
              <a:t>[3] Patricia Donavan, Study Finds if your Self Esteem is Low, a Faux Relationship Can Give You a Boost, (September 2008, University at Buffalo) </a:t>
            </a:r>
            <a:r>
              <a:rPr lang="en-US" dirty="0">
                <a:hlinkClick r:id="rId4"/>
              </a:rPr>
              <a:t>Study Finds If Your Self Esteem Is Low, a Faux Relationship Can Give You a Boost - University at Buffalo</a:t>
            </a:r>
            <a:r>
              <a:rPr lang="en-US" dirty="0"/>
              <a:t> (7 October 2021)</a:t>
            </a:r>
          </a:p>
          <a:p>
            <a:pPr marL="0" indent="0">
              <a:buNone/>
            </a:pPr>
            <a:r>
              <a:rPr lang="en-US" dirty="0"/>
              <a:t>[4] Griffin Wynne, Why </a:t>
            </a:r>
            <a:r>
              <a:rPr lang="en-US" dirty="0" err="1"/>
              <a:t>Parasocial</a:t>
            </a:r>
            <a:r>
              <a:rPr lang="en-US" dirty="0"/>
              <a:t> Relationships are not Necessarily a Bad Thing (14 September 2021, Bustle) </a:t>
            </a:r>
            <a:r>
              <a:rPr lang="en-US" dirty="0">
                <a:hlinkClick r:id="rId5"/>
              </a:rPr>
              <a:t>Why </a:t>
            </a:r>
            <a:r>
              <a:rPr lang="en-US" dirty="0" err="1">
                <a:hlinkClick r:id="rId5"/>
              </a:rPr>
              <a:t>Parasocial</a:t>
            </a:r>
            <a:r>
              <a:rPr lang="en-US" dirty="0">
                <a:hlinkClick r:id="rId5"/>
              </a:rPr>
              <a:t> Relationships Are Not Necessarily A Bad Thing (bustle.com)</a:t>
            </a:r>
            <a:r>
              <a:rPr lang="en-US" dirty="0"/>
              <a:t> (7 October 2021)</a:t>
            </a:r>
          </a:p>
          <a:p>
            <a:pPr marL="0" indent="0">
              <a:buNone/>
            </a:pPr>
            <a:r>
              <a:rPr lang="en-US" dirty="0"/>
              <a:t>[5]</a:t>
            </a:r>
            <a:r>
              <a:rPr lang="en-US" dirty="0" err="1"/>
              <a:t>Parasocial</a:t>
            </a:r>
            <a:r>
              <a:rPr lang="en-US" dirty="0"/>
              <a:t> Relationships: The Nature of Celebrity Fascinations (Find a Psychologist) </a:t>
            </a:r>
            <a:r>
              <a:rPr lang="en-US" dirty="0" err="1">
                <a:hlinkClick r:id="rId6"/>
              </a:rPr>
              <a:t>Parasocial</a:t>
            </a:r>
            <a:r>
              <a:rPr lang="en-US" dirty="0">
                <a:hlinkClick r:id="rId6"/>
              </a:rPr>
              <a:t> Relationships: The Nature of Celebrity Fascinations – Find a Psychologist</a:t>
            </a:r>
            <a:r>
              <a:rPr lang="en-US" dirty="0"/>
              <a:t> (8 October 2021)</a:t>
            </a:r>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p>
        </p:txBody>
      </p:sp>
    </p:spTree>
    <p:extLst>
      <p:ext uri="{BB962C8B-B14F-4D97-AF65-F5344CB8AC3E}">
        <p14:creationId xmlns:p14="http://schemas.microsoft.com/office/powerpoint/2010/main" val="417144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References</a:t>
            </a:r>
          </a:p>
        </p:txBody>
      </p:sp>
      <p:sp>
        <p:nvSpPr>
          <p:cNvPr id="3" name="Content Placeholder 2"/>
          <p:cNvSpPr>
            <a:spLocks noGrp="1"/>
          </p:cNvSpPr>
          <p:nvPr>
            <p:ph idx="1"/>
          </p:nvPr>
        </p:nvSpPr>
        <p:spPr/>
        <p:txBody>
          <a:bodyPr lIns="91440">
            <a:normAutofit/>
          </a:bodyPr>
          <a:lstStyle/>
          <a:p>
            <a:pPr marL="0" indent="0">
              <a:buNone/>
            </a:pPr>
            <a:r>
              <a:rPr lang="en-US" sz="1200" dirty="0"/>
              <a:t>[1] http://comsoc275.amandarmartinez.com/image-works/parasocial-relationships-dangerous-or-beneficial/</a:t>
            </a:r>
          </a:p>
          <a:p>
            <a:pPr marL="0" indent="0">
              <a:buNone/>
            </a:pPr>
            <a:r>
              <a:rPr lang="en-US" sz="1200" dirty="0"/>
              <a:t>[2]https://www.reddit.com/r/dankmemes/comments/q3dot9/got_anymore_of_those_parasocial_relationships/</a:t>
            </a:r>
          </a:p>
          <a:p>
            <a:pPr marL="0" indent="0">
              <a:buNone/>
            </a:pPr>
            <a:r>
              <a:rPr lang="en-US" sz="1200" dirty="0"/>
              <a:t>[3] https://www.lifewire.com/greatest-radio-talk-show-hosts-2842729</a:t>
            </a:r>
          </a:p>
          <a:p>
            <a:pPr marL="0" indent="0">
              <a:buNone/>
            </a:pPr>
            <a:r>
              <a:rPr lang="en-US" sz="1200" dirty="0"/>
              <a:t>[4] https://www.newsweek.com/social-media-cowards-palace-australian-pm-says-calling-end-anonymous-users-1636652</a:t>
            </a:r>
          </a:p>
          <a:p>
            <a:pPr marL="0" indent="0">
              <a:buNone/>
            </a:pPr>
            <a:r>
              <a:rPr lang="en-US" sz="1200" dirty="0"/>
              <a:t>[5] </a:t>
            </a:r>
            <a:r>
              <a:rPr lang="en-US" sz="1200" dirty="0">
                <a:hlinkClick r:id="rId2"/>
              </a:rPr>
              <a:t>https://www.broadbandsearch.net/blog/social-media-facts-statistics</a:t>
            </a:r>
            <a:endParaRPr lang="en-US" sz="1200" dirty="0"/>
          </a:p>
          <a:p>
            <a:pPr marL="0" indent="0">
              <a:buNone/>
            </a:pPr>
            <a:r>
              <a:rPr lang="en-US" sz="1200" dirty="0"/>
              <a:t>[6] </a:t>
            </a:r>
            <a:r>
              <a:rPr lang="en-US" sz="1200" dirty="0">
                <a:hlinkClick r:id="rId3"/>
              </a:rPr>
              <a:t>https://knowyourmeme.com/memes/i-am-so-proud-of-this-community</a:t>
            </a:r>
            <a:endParaRPr lang="en-US" sz="1200" dirty="0"/>
          </a:p>
          <a:p>
            <a:pPr marL="0" indent="0">
              <a:buNone/>
            </a:pPr>
            <a:r>
              <a:rPr lang="en-US" sz="1200" dirty="0"/>
              <a:t>[7] </a:t>
            </a:r>
            <a:r>
              <a:rPr lang="en-US" sz="1200" dirty="0">
                <a:hlinkClick r:id="rId4"/>
              </a:rPr>
              <a:t>https://www.powerofpositivity.com/work-life-balance-achieved/</a:t>
            </a:r>
            <a:endParaRPr lang="en-US" sz="1200" dirty="0"/>
          </a:p>
          <a:p>
            <a:pPr marL="0" indent="0">
              <a:buNone/>
            </a:pPr>
            <a:endParaRPr lang="en-US" sz="1200" dirty="0"/>
          </a:p>
          <a:p>
            <a:pPr marL="0" indent="0">
              <a:buNone/>
            </a:pPr>
            <a:endParaRPr lang="en-US" dirty="0"/>
          </a:p>
        </p:txBody>
      </p:sp>
      <p:sp>
        <p:nvSpPr>
          <p:cNvPr id="4" name="Footer Placeholder 3"/>
          <p:cNvSpPr>
            <a:spLocks noGrp="1"/>
          </p:cNvSpPr>
          <p:nvPr>
            <p:ph type="ftr" sz="quarter" idx="11"/>
          </p:nvPr>
        </p:nvSpPr>
        <p:spPr/>
        <p:txBody>
          <a:bodyPr/>
          <a:lstStyle/>
          <a:p>
            <a:r>
              <a:rPr lang="sk-SK"/>
              <a:t>© 2021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Sean Barbour</a:t>
            </a:r>
            <a:endParaRPr lang="en-US" sz="1400" dirty="0">
              <a:solidFill>
                <a:schemeClr val="tx1"/>
              </a:solidFill>
              <a:latin typeface="+mj-lt"/>
            </a:endParaRPr>
          </a:p>
        </p:txBody>
      </p:sp>
    </p:spTree>
    <p:extLst>
      <p:ext uri="{BB962C8B-B14F-4D97-AF65-F5344CB8AC3E}">
        <p14:creationId xmlns:p14="http://schemas.microsoft.com/office/powerpoint/2010/main" val="836338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a:t>
            </a:r>
          </a:p>
        </p:txBody>
      </p:sp>
      <p:sp>
        <p:nvSpPr>
          <p:cNvPr id="3" name="Content Placeholder 2"/>
          <p:cNvSpPr>
            <a:spLocks noGrp="1"/>
          </p:cNvSpPr>
          <p:nvPr>
            <p:ph sz="half" idx="1"/>
          </p:nvPr>
        </p:nvSpPr>
        <p:spPr>
          <a:xfrm>
            <a:off x="685800" y="1352550"/>
            <a:ext cx="3276599" cy="3790949"/>
          </a:xfrm>
        </p:spPr>
        <p:txBody>
          <a:bodyPr>
            <a:normAutofit/>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endParaRPr lang="en-US" dirty="0">
              <a:hlinkClick r:id="rId6"/>
            </a:endParaRPr>
          </a:p>
          <a:p>
            <a:pPr marL="205768" lvl="1" indent="0">
              <a:buNone/>
            </a:pPr>
            <a:endParaRPr lang="en-US" dirty="0">
              <a:hlinkClick r:id="rId6"/>
            </a:endParaRPr>
          </a:p>
          <a:p>
            <a:pPr marL="205768" lvl="1" indent="0">
              <a:buNone/>
            </a:pPr>
            <a:endParaRPr lang="en-US" dirty="0">
              <a:hlinkClick r:id="rId6"/>
            </a:endParaRPr>
          </a:p>
        </p:txBody>
      </p:sp>
      <p:sp>
        <p:nvSpPr>
          <p:cNvPr id="4" name="Footer Placeholder 3"/>
          <p:cNvSpPr>
            <a:spLocks noGrp="1"/>
          </p:cNvSpPr>
          <p:nvPr>
            <p:ph type="ftr" sz="quarter" idx="11"/>
          </p:nvPr>
        </p:nvSpPr>
        <p:spPr>
          <a:xfrm>
            <a:off x="-2222500" y="6780000"/>
            <a:ext cx="717865" cy="45719"/>
          </a:xfrm>
        </p:spPr>
        <p:txBody>
          <a:bodyPr/>
          <a:lstStyle/>
          <a:p>
            <a:r>
              <a:rPr lang="en-US"/>
              <a:t>© 2021 Keith A. Pray</a:t>
            </a:r>
          </a:p>
        </p:txBody>
      </p:sp>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46</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70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(Full)</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r>
              <a:rPr lang="en-US" dirty="0">
                <a:hlinkClick r:id="rId7"/>
              </a:rPr>
              <a:t>Humans Need Not Apply</a:t>
            </a:r>
            <a:r>
              <a:rPr lang="en-US" dirty="0"/>
              <a:t>  </a:t>
            </a:r>
          </a:p>
          <a:p>
            <a:pPr marL="205768" lvl="1" indent="0">
              <a:buNone/>
            </a:pPr>
            <a:r>
              <a:rPr lang="en-US" dirty="0"/>
              <a:t>CGP Grey (15:00)</a:t>
            </a:r>
            <a:endParaRPr lang="en-US" dirty="0">
              <a:hlinkClick r:id="rId8"/>
            </a:endParaRPr>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2021 Keith A. Pray</a:t>
            </a:r>
          </a:p>
        </p:txBody>
      </p:sp>
      <p:pic>
        <p:nvPicPr>
          <p:cNvPr id="1032" name="Picture 8" descr="Image result for humans need not apply">
            <a:extLst>
              <a:ext uri="{FF2B5EF4-FFF2-40B4-BE49-F238E27FC236}">
                <a16:creationId xmlns:a16="http://schemas.microsoft.com/office/drawing/2014/main" id="{91EA0BBC-178D-354F-9AAD-E506297D9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3016997"/>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47</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82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p:txBody>
          <a:bodyPr>
            <a:normAutofit/>
          </a:bodyPr>
          <a:lstStyle/>
          <a:p>
            <a:r>
              <a:rPr lang="en-US" dirty="0">
                <a:hlinkClick r:id="rId3"/>
              </a:rPr>
              <a:t>Facebook security breach: Up to 50m accounts attacked</a:t>
            </a:r>
            <a:r>
              <a:rPr lang="en-US" b="1" dirty="0"/>
              <a:t> - </a:t>
            </a:r>
            <a:r>
              <a:rPr lang="en-US" dirty="0"/>
              <a:t>Dave Lee, North America technology reporter,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a:t>
            </a:r>
          </a:p>
          <a:p>
            <a:r>
              <a:rPr lang="en-US" dirty="0">
                <a:hlinkClick r:id="rId6"/>
              </a:rPr>
              <a:t>What Did Ada Lovelace's Program Actually Do?</a:t>
            </a:r>
            <a:r>
              <a:rPr lang="en-US" dirty="0"/>
              <a:t> - Sinclair Target, 2018-08-18 (First Programming Bug 1843?)</a:t>
            </a:r>
          </a:p>
          <a:p>
            <a:r>
              <a:rPr lang="en-US" dirty="0">
                <a:hlinkClick r:id="rId7"/>
              </a:rPr>
              <a:t>We know ethics should inform AI. But which ethics?</a:t>
            </a:r>
            <a:r>
              <a:rPr lang="en-US" dirty="0"/>
              <a:t> - Mauro Guillen, World Economic Forum, 2018-07-26</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2021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342284"/>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1933170"/>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6665027" y="2708911"/>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111015"/>
            <a:ext cx="914400" cy="7303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     ">
            <a:extLst>
              <a:ext uri="{FF2B5EF4-FFF2-40B4-BE49-F238E27FC236}">
                <a16:creationId xmlns:a16="http://schemas.microsoft.com/office/drawing/2014/main" id="{2E23ED0B-0BA3-A54F-9D07-272CCE56D1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003429"/>
            <a:ext cx="914400" cy="6696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48</a:t>
            </a:fld>
            <a:endParaRPr lang="en-US"/>
          </a:p>
        </p:txBody>
      </p:sp>
    </p:spTree>
    <p:extLst>
      <p:ext uri="{BB962C8B-B14F-4D97-AF65-F5344CB8AC3E}">
        <p14:creationId xmlns:p14="http://schemas.microsoft.com/office/powerpoint/2010/main" val="585111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lstStyle/>
          <a:p>
            <a:r>
              <a:rPr lang="en-US" dirty="0">
                <a:hlinkClick r:id="rId3"/>
              </a:rPr>
              <a:t>MIT-born Spyce raises $21M to open new robotic restaurants</a:t>
            </a:r>
            <a:r>
              <a:rPr lang="en-US" dirty="0"/>
              <a:t> - Lucia Maffei, </a:t>
            </a:r>
            <a:r>
              <a:rPr lang="en-US" dirty="0" err="1"/>
              <a:t>BostInno</a:t>
            </a:r>
            <a:r>
              <a:rPr lang="en-US" dirty="0"/>
              <a:t>, 2018-09-07</a:t>
            </a:r>
          </a:p>
          <a:p>
            <a:r>
              <a:rPr lang="en-US" dirty="0">
                <a:hlinkClick r:id="rId4"/>
              </a:rPr>
              <a:t>The Coders Programming Themselves Out of a Job</a:t>
            </a:r>
            <a:r>
              <a:rPr lang="en-US" dirty="0"/>
              <a:t> - Brian Merchant, The Atlantic, 2018-10-02</a:t>
            </a:r>
          </a:p>
          <a:p>
            <a:r>
              <a:rPr lang="en-US" b="1" dirty="0">
                <a:hlinkClick r:id="rId5"/>
              </a:rPr>
              <a:t>Berkshire Hathaway’s Stock Price Is Too Much for Computers</a:t>
            </a:r>
            <a:r>
              <a:rPr lang="en-US" b="1" dirty="0"/>
              <a:t> - </a:t>
            </a:r>
            <a:r>
              <a:rPr lang="en-US" dirty="0"/>
              <a:t>Alexander </a:t>
            </a:r>
            <a:r>
              <a:rPr lang="en-US" dirty="0" err="1"/>
              <a:t>Osipovich</a:t>
            </a:r>
            <a:r>
              <a:rPr lang="en-US" dirty="0"/>
              <a:t>, The Wall Street Journal, 2021-05-05 (approaching $429,496.7295 </a:t>
            </a:r>
            <a:r>
              <a:rPr lang="en-US"/>
              <a:t>32 bit limit</a:t>
            </a:r>
            <a:r>
              <a:rPr lang="en-US" dirty="0"/>
              <a:t>)</a:t>
            </a:r>
            <a:endParaRPr lang="en-US" b="1" dirty="0"/>
          </a:p>
          <a:p>
            <a:endParaRPr lang="en-US" dirty="0"/>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a:t>© 2021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137011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210290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49</a:t>
            </a:fld>
            <a:endParaRPr lang="en-US"/>
          </a:p>
        </p:txBody>
      </p:sp>
      <p:pic>
        <p:nvPicPr>
          <p:cNvPr id="1026" name="Picture 2" descr="https://si.wsj.net/public/resources/images/HC-GW588_Buffet_G_20181120133032.jpg">
            <a:extLst>
              <a:ext uri="{FF2B5EF4-FFF2-40B4-BE49-F238E27FC236}">
                <a16:creationId xmlns:a16="http://schemas.microsoft.com/office/drawing/2014/main" id="{A022F171-C9FC-7241-8BFF-E70F238DB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2788707"/>
            <a:ext cx="914400" cy="107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9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Reminder: Course and Group Evaluations</a:t>
            </a:r>
          </a:p>
          <a:p>
            <a:pPr marL="457200" indent="-457200">
              <a:buFont typeface="+mj-lt"/>
              <a:buAutoNum type="arabicPeriod"/>
            </a:pPr>
            <a:r>
              <a:rPr lang="en-US" dirty="0"/>
              <a:t>Group Present</a:t>
            </a:r>
          </a:p>
          <a:p>
            <a:pPr marL="457200" indent="-457200">
              <a:buFont typeface="+mj-lt"/>
              <a:buAutoNum type="arabicPeriod"/>
            </a:pPr>
            <a:r>
              <a:rPr lang="en-US" dirty="0"/>
              <a:t>Class 14:</a:t>
            </a:r>
          </a:p>
          <a:p>
            <a:pPr marL="662968" lvl="1" indent="-457200">
              <a:buFont typeface="+mj-lt"/>
              <a:buAutoNum type="arabicPeriod"/>
            </a:pPr>
            <a:r>
              <a:rPr lang="en-US" dirty="0"/>
              <a:t>Students Present </a:t>
            </a:r>
          </a:p>
          <a:p>
            <a:pPr marL="662968" lvl="1"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2021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14</a:t>
            </a:r>
            <a:br>
              <a:rPr lang="en-US" dirty="0"/>
            </a:br>
            <a:r>
              <a:rPr lang="en-US" dirty="0"/>
              <a:t>The End</a:t>
            </a:r>
          </a:p>
        </p:txBody>
      </p:sp>
      <p:sp>
        <p:nvSpPr>
          <p:cNvPr id="4" name="Footer Placeholder 3"/>
          <p:cNvSpPr>
            <a:spLocks noGrp="1"/>
          </p:cNvSpPr>
          <p:nvPr>
            <p:ph type="ftr" sz="quarter" idx="3"/>
          </p:nvPr>
        </p:nvSpPr>
        <p:spPr/>
        <p:txBody>
          <a:bodyPr/>
          <a:lstStyle/>
          <a:p>
            <a:r>
              <a:rPr lang="en-US"/>
              <a:t>© 2021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The global chip shortage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Jair Meza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2021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3876663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a:xfrm>
            <a:off x="685800" y="1352551"/>
            <a:ext cx="3733800" cy="1470860"/>
          </a:xfrm>
        </p:spPr>
        <p:txBody>
          <a:bodyPr>
            <a:normAutofit/>
          </a:bodyPr>
          <a:lstStyle/>
          <a:p>
            <a:r>
              <a:rPr lang="en-US" dirty="0"/>
              <a:t>The global chip shortage is fueled by</a:t>
            </a:r>
          </a:p>
          <a:p>
            <a:pPr lvl="1"/>
            <a:r>
              <a:rPr lang="en-US" dirty="0"/>
              <a:t>The pandemic</a:t>
            </a:r>
          </a:p>
          <a:p>
            <a:pPr lvl="1"/>
            <a:r>
              <a:rPr lang="en-US" dirty="0"/>
              <a:t>Regional concentrations</a:t>
            </a:r>
          </a:p>
          <a:p>
            <a:pPr lvl="1"/>
            <a:r>
              <a:rPr lang="en-US" dirty="0"/>
              <a:t>High barrier to entry	</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sp>
        <p:nvSpPr>
          <p:cNvPr id="10" name="Content Placeholder 2">
            <a:extLst>
              <a:ext uri="{FF2B5EF4-FFF2-40B4-BE49-F238E27FC236}">
                <a16:creationId xmlns:a16="http://schemas.microsoft.com/office/drawing/2014/main" id="{CC12AC60-9DE0-49A1-B9D1-0634144114D1}"/>
              </a:ext>
            </a:extLst>
          </p:cNvPr>
          <p:cNvSpPr txBox="1">
            <a:spLocks/>
          </p:cNvSpPr>
          <p:nvPr/>
        </p:nvSpPr>
        <p:spPr>
          <a:xfrm>
            <a:off x="685800" y="2823411"/>
            <a:ext cx="3733800" cy="147086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dirty="0"/>
              <a:t>It is affecting many industries</a:t>
            </a:r>
          </a:p>
          <a:p>
            <a:pPr lvl="1"/>
            <a:r>
              <a:rPr lang="en-US" dirty="0"/>
              <a:t>Automotive</a:t>
            </a:r>
          </a:p>
          <a:p>
            <a:pPr lvl="1"/>
            <a:r>
              <a:rPr lang="en-US" dirty="0"/>
              <a:t>Computing</a:t>
            </a:r>
          </a:p>
          <a:p>
            <a:pPr lvl="1"/>
            <a:r>
              <a:rPr lang="en-US" dirty="0"/>
              <a:t>Everything?	</a:t>
            </a:r>
          </a:p>
        </p:txBody>
      </p:sp>
      <p:pic>
        <p:nvPicPr>
          <p:cNvPr id="12" name="Picture 11">
            <a:extLst>
              <a:ext uri="{FF2B5EF4-FFF2-40B4-BE49-F238E27FC236}">
                <a16:creationId xmlns:a16="http://schemas.microsoft.com/office/drawing/2014/main" id="{3C51CA85-CD3D-4233-B686-3A237DC3CA6C}"/>
              </a:ext>
            </a:extLst>
          </p:cNvPr>
          <p:cNvPicPr>
            <a:picLocks noChangeAspect="1"/>
          </p:cNvPicPr>
          <p:nvPr/>
        </p:nvPicPr>
        <p:blipFill>
          <a:blip r:embed="rId3"/>
          <a:stretch>
            <a:fillRect/>
          </a:stretch>
        </p:blipFill>
        <p:spPr>
          <a:xfrm>
            <a:off x="4108948" y="1702904"/>
            <a:ext cx="4917848" cy="2164813"/>
          </a:xfrm>
          <a:prstGeom prst="rect">
            <a:avLst/>
          </a:prstGeom>
        </p:spPr>
      </p:pic>
    </p:spTree>
    <p:extLst>
      <p:ext uri="{BB962C8B-B14F-4D97-AF65-F5344CB8AC3E}">
        <p14:creationId xmlns:p14="http://schemas.microsoft.com/office/powerpoint/2010/main" val="2040951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computer chips?</a:t>
            </a:r>
          </a:p>
        </p:txBody>
      </p:sp>
      <p:sp>
        <p:nvSpPr>
          <p:cNvPr id="3" name="Content Placeholder 2"/>
          <p:cNvSpPr>
            <a:spLocks noGrp="1"/>
          </p:cNvSpPr>
          <p:nvPr>
            <p:ph sz="half" idx="1"/>
          </p:nvPr>
        </p:nvSpPr>
        <p:spPr>
          <a:xfrm>
            <a:off x="648440" y="1315700"/>
            <a:ext cx="3886200" cy="805166"/>
          </a:xfrm>
        </p:spPr>
        <p:txBody>
          <a:bodyPr>
            <a:normAutofit/>
          </a:bodyPr>
          <a:lstStyle/>
          <a:p>
            <a:r>
              <a:rPr lang="en-US" dirty="0"/>
              <a:t>Semiconductors	</a:t>
            </a:r>
          </a:p>
          <a:p>
            <a:r>
              <a:rPr lang="en-US" dirty="0"/>
              <a:t>8 main stages </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Jair Meza</a:t>
            </a:r>
          </a:p>
        </p:txBody>
      </p:sp>
      <p:pic>
        <p:nvPicPr>
          <p:cNvPr id="10" name="Picture 9">
            <a:extLst>
              <a:ext uri="{FF2B5EF4-FFF2-40B4-BE49-F238E27FC236}">
                <a16:creationId xmlns:a16="http://schemas.microsoft.com/office/drawing/2014/main" id="{FAAF6ACB-00D5-4B0B-BBCF-86FBDE1C040F}"/>
              </a:ext>
            </a:extLst>
          </p:cNvPr>
          <p:cNvPicPr>
            <a:picLocks noChangeAspect="1"/>
          </p:cNvPicPr>
          <p:nvPr/>
        </p:nvPicPr>
        <p:blipFill>
          <a:blip r:embed="rId3"/>
          <a:stretch>
            <a:fillRect/>
          </a:stretch>
        </p:blipFill>
        <p:spPr>
          <a:xfrm>
            <a:off x="1411252" y="2048970"/>
            <a:ext cx="6425069" cy="2617355"/>
          </a:xfrm>
          <a:prstGeom prst="rect">
            <a:avLst/>
          </a:prstGeom>
        </p:spPr>
      </p:pic>
      <p:sp>
        <p:nvSpPr>
          <p:cNvPr id="11" name="Content Placeholder 2">
            <a:extLst>
              <a:ext uri="{FF2B5EF4-FFF2-40B4-BE49-F238E27FC236}">
                <a16:creationId xmlns:a16="http://schemas.microsoft.com/office/drawing/2014/main" id="{FD951F16-073A-4631-BC18-F268A6116F5F}"/>
              </a:ext>
            </a:extLst>
          </p:cNvPr>
          <p:cNvSpPr txBox="1">
            <a:spLocks/>
          </p:cNvSpPr>
          <p:nvPr/>
        </p:nvSpPr>
        <p:spPr>
          <a:xfrm>
            <a:off x="3075373" y="1282829"/>
            <a:ext cx="3886200" cy="805166"/>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dirty="0"/>
              <a:t>Extremely costly to produce [1]</a:t>
            </a:r>
          </a:p>
          <a:p>
            <a:r>
              <a:rPr lang="en-US" dirty="0"/>
              <a:t>No direct human contact [3]</a:t>
            </a:r>
          </a:p>
        </p:txBody>
      </p:sp>
      <p:sp>
        <p:nvSpPr>
          <p:cNvPr id="12" name="Content Placeholder 2">
            <a:extLst>
              <a:ext uri="{FF2B5EF4-FFF2-40B4-BE49-F238E27FC236}">
                <a16:creationId xmlns:a16="http://schemas.microsoft.com/office/drawing/2014/main" id="{25A558C0-1AA1-465B-B3DB-B79E250AAEA9}"/>
              </a:ext>
            </a:extLst>
          </p:cNvPr>
          <p:cNvSpPr txBox="1">
            <a:spLocks/>
          </p:cNvSpPr>
          <p:nvPr/>
        </p:nvSpPr>
        <p:spPr>
          <a:xfrm>
            <a:off x="1275055" y="4703317"/>
            <a:ext cx="6593889" cy="805166"/>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Overview of the wafer fabrication process</a:t>
            </a:r>
          </a:p>
        </p:txBody>
      </p:sp>
    </p:spTree>
    <p:extLst>
      <p:ext uri="{BB962C8B-B14F-4D97-AF65-F5344CB8AC3E}">
        <p14:creationId xmlns:p14="http://schemas.microsoft.com/office/powerpoint/2010/main" val="2405819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BARRIER TO ENTRY</a:t>
            </a:r>
          </a:p>
        </p:txBody>
      </p:sp>
      <p:sp>
        <p:nvSpPr>
          <p:cNvPr id="3" name="Content Placeholder 2"/>
          <p:cNvSpPr>
            <a:spLocks noGrp="1"/>
          </p:cNvSpPr>
          <p:nvPr>
            <p:ph sz="half" idx="1"/>
          </p:nvPr>
        </p:nvSpPr>
        <p:spPr>
          <a:xfrm>
            <a:off x="72188" y="1140543"/>
            <a:ext cx="2005187" cy="3342680"/>
          </a:xfrm>
        </p:spPr>
        <p:txBody>
          <a:bodyPr>
            <a:normAutofit/>
          </a:bodyPr>
          <a:lstStyle/>
          <a:p>
            <a:r>
              <a:rPr lang="en-US" dirty="0"/>
              <a:t>3 months active, 6 months total </a:t>
            </a:r>
          </a:p>
          <a:p>
            <a:r>
              <a:rPr lang="en-US" dirty="0"/>
              <a:t>Lithography machines cost $25-100</a:t>
            </a:r>
            <a:br>
              <a:rPr lang="en-US" dirty="0"/>
            </a:br>
            <a:r>
              <a:rPr lang="en-US" dirty="0"/>
              <a:t>million [2, 3]</a:t>
            </a:r>
          </a:p>
          <a:p>
            <a:r>
              <a:rPr lang="en-US" dirty="0"/>
              <a:t>Lithography machines limit wafer production [3]</a:t>
            </a:r>
          </a:p>
        </p:txBody>
      </p:sp>
      <p:sp>
        <p:nvSpPr>
          <p:cNvPr id="5" name="Footer Placeholder 4"/>
          <p:cNvSpPr>
            <a:spLocks noGrp="1"/>
          </p:cNvSpPr>
          <p:nvPr>
            <p:ph type="ftr" sz="quarter" idx="11"/>
          </p:nvPr>
        </p:nvSpPr>
        <p:spPr/>
        <p:txBody>
          <a:bodyPr/>
          <a:lstStyle/>
          <a:p>
            <a:r>
              <a:rPr lang="sk-SK"/>
              <a:t>© 2021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Jair Meza</a:t>
            </a:r>
            <a:endParaRPr lang="en-US" sz="1400" dirty="0">
              <a:solidFill>
                <a:schemeClr val="tx1"/>
              </a:solidFill>
              <a:latin typeface="+mj-lt"/>
            </a:endParaRPr>
          </a:p>
        </p:txBody>
      </p:sp>
      <p:pic>
        <p:nvPicPr>
          <p:cNvPr id="8" name="Picture 7">
            <a:extLst>
              <a:ext uri="{FF2B5EF4-FFF2-40B4-BE49-F238E27FC236}">
                <a16:creationId xmlns:a16="http://schemas.microsoft.com/office/drawing/2014/main" id="{2C2050A3-8E9F-4234-ACCD-B523EBD3C428}"/>
              </a:ext>
            </a:extLst>
          </p:cNvPr>
          <p:cNvPicPr>
            <a:picLocks noChangeAspect="1"/>
          </p:cNvPicPr>
          <p:nvPr/>
        </p:nvPicPr>
        <p:blipFill>
          <a:blip r:embed="rId3"/>
          <a:stretch>
            <a:fillRect/>
          </a:stretch>
        </p:blipFill>
        <p:spPr>
          <a:xfrm>
            <a:off x="2145660" y="997628"/>
            <a:ext cx="6998340" cy="2990127"/>
          </a:xfrm>
          <a:prstGeom prst="rect">
            <a:avLst/>
          </a:prstGeom>
        </p:spPr>
      </p:pic>
      <p:sp>
        <p:nvSpPr>
          <p:cNvPr id="12" name="Content Placeholder 2">
            <a:extLst>
              <a:ext uri="{FF2B5EF4-FFF2-40B4-BE49-F238E27FC236}">
                <a16:creationId xmlns:a16="http://schemas.microsoft.com/office/drawing/2014/main" id="{41E5D26C-D093-417B-80AE-AA6267F1C9D7}"/>
              </a:ext>
            </a:extLst>
          </p:cNvPr>
          <p:cNvSpPr txBox="1">
            <a:spLocks/>
          </p:cNvSpPr>
          <p:nvPr/>
        </p:nvSpPr>
        <p:spPr>
          <a:xfrm>
            <a:off x="2077375" y="4085578"/>
            <a:ext cx="6949422" cy="1057922"/>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t>Breakdown of market size of semiconductor manufacturing equipment </a:t>
            </a:r>
          </a:p>
        </p:txBody>
      </p:sp>
    </p:spTree>
    <p:extLst>
      <p:ext uri="{BB962C8B-B14F-4D97-AF65-F5344CB8AC3E}">
        <p14:creationId xmlns:p14="http://schemas.microsoft.com/office/powerpoint/2010/main" val="2984441591"/>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79108</TotalTime>
  <Words>7640</Words>
  <Application>Microsoft Macintosh PowerPoint</Application>
  <PresentationFormat>On-screen Show (16:9)</PresentationFormat>
  <Paragraphs>577</Paragraphs>
  <Slides>50</Slides>
  <Notes>41</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Malgun Gothic</vt:lpstr>
      <vt:lpstr>ＭＳ Ｐゴシック</vt:lpstr>
      <vt:lpstr>宋体</vt:lpstr>
      <vt:lpstr>Arial</vt:lpstr>
      <vt:lpstr>Calibri</vt:lpstr>
      <vt:lpstr>Cambria</vt:lpstr>
      <vt:lpstr>Georgia</vt:lpstr>
      <vt:lpstr>Times New Roman</vt:lpstr>
      <vt:lpstr>Wingdings</vt:lpstr>
      <vt:lpstr>幼圆</vt:lpstr>
      <vt:lpstr>Red Radial 16x9</vt:lpstr>
      <vt:lpstr>Class 14 Last Day</vt:lpstr>
      <vt:lpstr>PowerPoint Presentation</vt:lpstr>
      <vt:lpstr>Papers</vt:lpstr>
      <vt:lpstr>Grades To Date</vt:lpstr>
      <vt:lpstr>Overview</vt:lpstr>
      <vt:lpstr>The global chip shortage</vt:lpstr>
      <vt:lpstr>Conclusions</vt:lpstr>
      <vt:lpstr>What are computer chips?</vt:lpstr>
      <vt:lpstr>HIGH BARRIER TO ENTRY</vt:lpstr>
      <vt:lpstr>Chips are everything</vt:lpstr>
      <vt:lpstr>High Regional Concentration</vt:lpstr>
      <vt:lpstr>Industry</vt:lpstr>
      <vt:lpstr>Industry</vt:lpstr>
      <vt:lpstr>Sea of trucks</vt:lpstr>
      <vt:lpstr>Where’s my GPU?</vt:lpstr>
      <vt:lpstr>Reduction in crypto sales</vt:lpstr>
      <vt:lpstr>Summary</vt:lpstr>
      <vt:lpstr>References</vt:lpstr>
      <vt:lpstr>References</vt:lpstr>
      <vt:lpstr>References</vt:lpstr>
      <vt:lpstr>Is this trustworthy?  </vt:lpstr>
      <vt:lpstr>Misinformation floods Internet</vt:lpstr>
      <vt:lpstr>Medical Misinformation</vt:lpstr>
      <vt:lpstr>Wide-spreading False Information</vt:lpstr>
      <vt:lpstr>Fake information spreads faster</vt:lpstr>
      <vt:lpstr>Bias’s role in misinformation</vt:lpstr>
      <vt:lpstr>People/websites against misinformation </vt:lpstr>
      <vt:lpstr>Fact Checking </vt:lpstr>
      <vt:lpstr>References</vt:lpstr>
      <vt:lpstr>Should we legislate face recognition better</vt:lpstr>
      <vt:lpstr>Track your persona</vt:lpstr>
      <vt:lpstr>Face data</vt:lpstr>
      <vt:lpstr>Use in medicine</vt:lpstr>
      <vt:lpstr>Banning facial recognition is illogical</vt:lpstr>
      <vt:lpstr>References</vt:lpstr>
      <vt:lpstr>Parasocial Online Relationships, Helpful or harmful?</vt:lpstr>
      <vt:lpstr>What are parasocial Relationships</vt:lpstr>
      <vt:lpstr>Evolution of the concept : pre-internet</vt:lpstr>
      <vt:lpstr>Evolution of the Concept: Post Internet</vt:lpstr>
      <vt:lpstr>Evolution of the Concept: Modern Boom</vt:lpstr>
      <vt:lpstr>helpful effects</vt:lpstr>
      <vt:lpstr>Pitfalls and harmful effects</vt:lpstr>
      <vt:lpstr>Conclusion</vt:lpstr>
      <vt:lpstr>References</vt:lpstr>
      <vt:lpstr>Image References</vt:lpstr>
      <vt:lpstr>Student Choice – Interesting Videos</vt:lpstr>
      <vt:lpstr>Student Choice – Interesting Videos (Full)</vt:lpstr>
      <vt:lpstr>Student Choice – Interesting Articles 1/2</vt:lpstr>
      <vt:lpstr>Student Choice – Interesting Articles 2/2</vt:lpstr>
      <vt:lpstr>Class 14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474</cp:revision>
  <cp:lastPrinted>2014-10-13T02:14:09Z</cp:lastPrinted>
  <dcterms:created xsi:type="dcterms:W3CDTF">2014-08-25T02:19:16Z</dcterms:created>
  <dcterms:modified xsi:type="dcterms:W3CDTF">2021-10-12T22:25:04Z</dcterms:modified>
</cp:coreProperties>
</file>