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256" r:id="rId2"/>
    <p:sldId id="640" r:id="rId3"/>
    <p:sldId id="259" r:id="rId4"/>
    <p:sldId id="277" r:id="rId5"/>
    <p:sldId id="410" r:id="rId6"/>
    <p:sldId id="267" r:id="rId7"/>
    <p:sldId id="286" r:id="rId8"/>
    <p:sldId id="641" r:id="rId9"/>
    <p:sldId id="273" r:id="rId10"/>
    <p:sldId id="271" r:id="rId11"/>
    <p:sldId id="272" r:id="rId12"/>
    <p:sldId id="274" r:id="rId13"/>
    <p:sldId id="642" r:id="rId14"/>
    <p:sldId id="275" r:id="rId15"/>
    <p:sldId id="643" r:id="rId16"/>
    <p:sldId id="268" r:id="rId17"/>
    <p:sldId id="270" r:id="rId18"/>
    <p:sldId id="644" r:id="rId19"/>
    <p:sldId id="645" r:id="rId20"/>
    <p:sldId id="646" r:id="rId21"/>
    <p:sldId id="647" r:id="rId22"/>
    <p:sldId id="648" r:id="rId23"/>
    <p:sldId id="649" r:id="rId24"/>
    <p:sldId id="650" r:id="rId25"/>
    <p:sldId id="651" r:id="rId26"/>
    <p:sldId id="652" r:id="rId27"/>
    <p:sldId id="653" r:id="rId28"/>
    <p:sldId id="269" r:id="rId29"/>
    <p:sldId id="261"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640"/>
            <p14:sldId id="259"/>
            <p14:sldId id="277"/>
            <p14:sldId id="410"/>
            <p14:sldId id="267"/>
            <p14:sldId id="286"/>
          </p14:sldIdLst>
        </p14:section>
        <p14:section name="Students" id="{898E5266-0460-F748-B516-56DCB661738D}">
          <p14:sldIdLst>
            <p14:sldId id="641"/>
            <p14:sldId id="273"/>
            <p14:sldId id="271"/>
            <p14:sldId id="272"/>
            <p14:sldId id="274"/>
            <p14:sldId id="642"/>
            <p14:sldId id="275"/>
            <p14:sldId id="643"/>
            <p14:sldId id="268"/>
            <p14:sldId id="270"/>
            <p14:sldId id="644"/>
            <p14:sldId id="645"/>
            <p14:sldId id="646"/>
            <p14:sldId id="647"/>
            <p14:sldId id="648"/>
            <p14:sldId id="649"/>
            <p14:sldId id="650"/>
            <p14:sldId id="651"/>
            <p14:sldId id="652"/>
            <p14:sldId id="653"/>
          </p14:sldIdLst>
        </p14:section>
        <p14:section name="Common" id="{92FBE87E-32C6-2846-BF25-B5F0CEFF09B7}">
          <p14:sldIdLst>
            <p14:sldId id="269"/>
            <p14:sldId id="26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74725" autoAdjust="0"/>
  </p:normalViewPr>
  <p:slideViewPr>
    <p:cSldViewPr snapToGrid="0" snapToObjects="1">
      <p:cViewPr varScale="1">
        <p:scale>
          <a:sx n="124" d="100"/>
          <a:sy n="124" d="100"/>
        </p:scale>
        <p:origin x="888" y="17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4/27/21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Yet, whether or not an individual reads a service agreement, by clicking “I Accept” or “I Agree,” they are legally bound by US contract law to abide by the terms and conditions of the contract. Because of this legal binding of clients and the expectation that consumers read before agreeing, service providers have no motivation internally or externally to make their policies more readable and they are in fact not required to do so.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Secondly, by inherently discouraging analysis of the agreements, companies drive up blind acceptance and consequent usage of their product, which enables them to make more revenue off of the data that they collect from users. This in effect makes the end user the product, as the software is at the forefront of a multi-billion dollar industry in data collection.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these reasons, it is actually in the interest of the companies to make their policies as unintelligible to the average consumer as possible, utilizing the techniques in the left column of figure 2, which are factors known to deter even the most privacy concerned individuals from reading such agreements. Another large factor motivating service providers to keep their agreements very legal intensive is that they know customers need their service regardless, and so very few people would disagree with the terms anyways, a number that would not have even a remote significance on their customer base.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Another ethical concern about these agreements, with their ubiquity in the age of modern computing, is that unlike essentially any other contract, end users do not have any avenue to negotiate the terms and conditions that they must adhere to. This lack of negotiation framework in the current policy infrastructure coupled with the arguments against the lack of readability in the last slide demonstrates a need for societal advocacy for better contracts.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0956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companies may not currently take users’ best interests into consideration, a monumental societal shift pushing for more transparent agreements will necessitate the introduction of reformed policies at large tech companies that pride themselves on customer satisfaction. This significant change will then lead to a domino effect, where smaller corporations and web applications follow this new standard.</a:t>
            </a:r>
          </a:p>
          <a:p>
            <a:endParaRPr lang="en-US" dirty="0"/>
          </a:p>
          <a:p>
            <a:r>
              <a:rPr lang="en-US" dirty="0"/>
              <a:t>In 2002, Netscape Communications lost a landmark case regarding the enforcement of a Terms of Service Agreement. In a ruling in favor of end users, the US Second Circuit Court of Appeals declared that end users are not bound by the terms of a software license agreement that they downloaded if they were not provided notice that they were entering into an agreement and were not clearly asked for their consent. However, while this ruling led to the prominent display of ‘I Agree’ and ‘I Accept’ buttons, users are not given a third option to negotiate the terms on a large-scale basis such as a petition, where a majority of individuals support a specific change.</a:t>
            </a:r>
          </a:p>
          <a:p>
            <a:endParaRPr lang="en-US" dirty="0"/>
          </a:p>
          <a:p>
            <a:r>
              <a:rPr lang="en-US" dirty="0"/>
              <a:t>As the agreements currently stand, there are many situations where neither agreeing nor disagreeing is a good option. If a user agrees, they may be waiving rights that they weren’t aware of, but if a user disagrees, say for example on a software update, they risk rendering their device incapable in the future. One instance of this is take an iPhone, if you hit cancel on agreeing to the terms of service, it doesn’t give you the option to speak with a company lawyer or offer you the opportunity to comment sections that you wish to renegotiate or clarify, instead it just bounces back to the previous page. Yet without updating like the company wants you to, functionality eventually starts to deteriorate, with some services or apps becoming unavailable and the performance of your device dramatically decreasing, leading you to update despite your initial inclination not to.</a:t>
            </a:r>
          </a:p>
          <a:p>
            <a:endParaRPr lang="en-US" dirty="0"/>
          </a:p>
          <a:p>
            <a:r>
              <a:rPr lang="en-US" dirty="0"/>
              <a:t>Arguably, people should not face consequences like these as a result of limited and poor policy design and integration, drawing attention to the need for computing professionals like us to create some semblance of a code of ethics that can be applied to ensure the protection of the general public from harmful or unreasonable terms of service agreements.</a:t>
            </a:r>
          </a:p>
          <a:p>
            <a:endParaRPr lang="en-US" dirty="0"/>
          </a:p>
          <a:p>
            <a:endParaRPr lang="en-US" sz="1200" dirty="0">
              <a:latin typeface="Calibri" panose="020F0502020204030204" pitchFamily="34" charset="0"/>
              <a:cs typeface="Calibri" panose="020F0502020204030204" pitchFamily="34"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14681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Netscape communications lawsuit was able to enact effective and lasting change to the framework of terms and service agreements, current contracts are within their legal rights, and as such proponents for more understandable terms of service need to instead appeal to companies’ ethicality.</a:t>
            </a:r>
          </a:p>
          <a:p>
            <a:endParaRPr lang="en-US" dirty="0"/>
          </a:p>
          <a:p>
            <a:r>
              <a:rPr lang="en-US" dirty="0"/>
              <a:t>End users and computing professionals have a responsibility to society and to themselves to advocate for fair policies where they aren’t at risk of unintentionally clicking away their right to court by agreeing to something they don’t fully understand. </a:t>
            </a:r>
          </a:p>
          <a:p>
            <a:endParaRPr lang="en-US" dirty="0"/>
          </a:p>
          <a:p>
            <a:r>
              <a:rPr lang="en-US" dirty="0"/>
              <a:t>Early last year in 2020 Google famously overhauled their entire terms of service agreement, clearly outlining in simpler English what the company expects from users, what information it collects from users, and all the other typical components of these agreements. A notable difference is the increased readability and inclusion of definitions and reference links that users can use to augment their understanding of the base agreement. </a:t>
            </a:r>
          </a:p>
          <a:p>
            <a:endParaRPr lang="en-US" dirty="0"/>
          </a:p>
          <a:p>
            <a:r>
              <a:rPr lang="en-US" dirty="0"/>
              <a:t>While this is a step in the right direction and will hopefully prompt more companies to follow in Google’s footsteps, customers still lack motivation to read the agreements, thus steps could be taken to further improve customers’ comprehension, such as alleviating clients of the burden of this seemingly impossible and daunting task entirely. By outsourcing the responsibility to professional organizations or watchdog groups, similar to how taxes are managed by accounting specialists, users can focus their attention on brief bullet summaries of the agreements and the overall quality rating and then determine whether to accept or not based on this quick comprehensible assessment. </a:t>
            </a:r>
          </a:p>
          <a:p>
            <a:endParaRPr lang="en-US" dirty="0"/>
          </a:p>
          <a:p>
            <a:r>
              <a:rPr lang="en-US" dirty="0"/>
              <a:t>Another consideration could be to subject internet and software agreements to a code of ethics like the ACM Code of Ethics and Professional Conduct or one more tailored to this specific medium. Rules like being honest and trustworthy, taking action not to discriminate, respecting privacy, and fostering public awareness of computing would serve to increase the company’s policy’s integrity as well as foster an environment of trust among customers.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81890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582817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1171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Hello, I’m Anna Cherkinsky, and today I will be discussing the ethical responsibility of tech industries and developers with regards to gadget, or digital addiction</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681034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Digital addiction is an ongoing problem</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First on the background of digital addiction</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Certain types of digital addiction are medically classified</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For example, </a:t>
            </a:r>
            <a:r>
              <a:rPr lang="en-US" sz="1200" b="0" i="1" u="none" strike="noStrike" dirty="0">
                <a:solidFill>
                  <a:srgbClr val="333333"/>
                </a:solidFill>
                <a:effectLst/>
                <a:latin typeface="Arial" panose="020B0604020202020204" pitchFamily="34" charset="0"/>
              </a:rPr>
              <a:t>International Statistical Classification of Diseases </a:t>
            </a:r>
            <a:r>
              <a:rPr lang="en-US" sz="1200" b="0" i="0" u="none" strike="noStrike" dirty="0">
                <a:solidFill>
                  <a:srgbClr val="333333"/>
                </a:solidFill>
                <a:effectLst/>
                <a:latin typeface="Arial" panose="020B0604020202020204" pitchFamily="34" charset="0"/>
              </a:rPr>
              <a:t>lists gaming disorder as a recognized addiction disorder </a:t>
            </a:r>
            <a:endParaRPr lang="en-US" sz="1100" b="0" i="0" u="none" strike="noStrike" dirty="0">
              <a:solidFill>
                <a:srgbClr val="000000"/>
              </a:solidFill>
              <a:effectLst/>
              <a:latin typeface="Arial" panose="020B0604020202020204" pitchFamily="34" charset="0"/>
            </a:endParaRPr>
          </a:p>
          <a:p>
            <a:pPr marL="1143000" lvl="2" indent="-228600" rtl="0" fontAlgn="base">
              <a:spcBef>
                <a:spcPts val="0"/>
              </a:spcBef>
              <a:spcAft>
                <a:spcPts val="0"/>
              </a:spcAft>
              <a:buFont typeface="+mj-lt"/>
              <a:buAutoNum type="arabicPeriod"/>
            </a:pPr>
            <a:r>
              <a:rPr lang="en-US" sz="1200" b="0" i="0" u="none" strike="noStrike" dirty="0">
                <a:solidFill>
                  <a:srgbClr val="333333"/>
                </a:solidFill>
                <a:effectLst/>
                <a:latin typeface="Arial" panose="020B0604020202020204" pitchFamily="34" charset="0"/>
              </a:rPr>
              <a:t> </a:t>
            </a:r>
            <a:r>
              <a:rPr lang="en-US" sz="1200" b="0" i="1" u="none" strike="noStrike" dirty="0">
                <a:solidFill>
                  <a:srgbClr val="333333"/>
                </a:solidFill>
                <a:effectLst/>
                <a:latin typeface="Arial" panose="020B0604020202020204" pitchFamily="34" charset="0"/>
              </a:rPr>
              <a:t>Diagnostic and Statistical Manual of Mental Disorders</a:t>
            </a:r>
            <a:r>
              <a:rPr lang="en-US" sz="1200" b="0" i="0" u="none" strike="noStrike" dirty="0">
                <a:solidFill>
                  <a:srgbClr val="333333"/>
                </a:solidFill>
                <a:effectLst/>
                <a:latin typeface="Arial" panose="020B0604020202020204" pitchFamily="34" charset="0"/>
              </a:rPr>
              <a:t> in the US also recognizes it, and provides a special listing for internet gaming disorder </a:t>
            </a:r>
          </a:p>
          <a:p>
            <a:pPr marL="1143000" lvl="2" indent="-228600" rtl="0" fontAlgn="base">
              <a:spcBef>
                <a:spcPts val="0"/>
              </a:spcBef>
              <a:spcAft>
                <a:spcPts val="0"/>
              </a:spcAft>
              <a:buFont typeface="+mj-lt"/>
              <a:buAutoNum type="arabicPeriod"/>
            </a:pPr>
            <a:r>
              <a:rPr lang="en-US" sz="1200" b="0" i="0" u="none" strike="noStrike" dirty="0">
                <a:solidFill>
                  <a:srgbClr val="333333"/>
                </a:solidFill>
                <a:effectLst/>
                <a:latin typeface="Arial" panose="020B0604020202020204" pitchFamily="34" charset="0"/>
              </a:rPr>
              <a:t>Other nations (such as China)  classify other forms of digital addictions, such as Internet and phone addictions. </a:t>
            </a:r>
          </a:p>
          <a:p>
            <a:pPr marL="1143000" lvl="2" indent="-228600" rtl="0" fontAlgn="base">
              <a:spcBef>
                <a:spcPts val="0"/>
              </a:spcBef>
              <a:spcAft>
                <a:spcPts val="0"/>
              </a:spcAft>
              <a:buFont typeface="+mj-lt"/>
              <a:buAutoNum type="arabicPeriod"/>
            </a:pPr>
            <a:r>
              <a:rPr lang="en-US" sz="1200" b="0" i="0" u="none" strike="noStrike" dirty="0">
                <a:solidFill>
                  <a:srgbClr val="333333"/>
                </a:solidFill>
                <a:effectLst/>
                <a:latin typeface="Arial" panose="020B0604020202020204" pitchFamily="34" charset="0"/>
              </a:rPr>
              <a:t>Such disorders are still being researched in the US, along with binging addiction (for example, binging shows on  Netflix)</a:t>
            </a:r>
          </a:p>
          <a:p>
            <a:pPr marL="1143000" lvl="2" indent="-228600" rtl="0" fontAlgn="base">
              <a:spcBef>
                <a:spcPts val="0"/>
              </a:spcBef>
              <a:spcAft>
                <a:spcPts val="0"/>
              </a:spcAft>
              <a:buFont typeface="+mj-lt"/>
              <a:buAutoNum type="arabicPeriod"/>
            </a:pPr>
            <a:r>
              <a:rPr lang="en-US" sz="1200" b="0" i="0" u="none" strike="noStrike" dirty="0">
                <a:solidFill>
                  <a:srgbClr val="333333"/>
                </a:solidFill>
                <a:effectLst/>
                <a:latin typeface="Arial" panose="020B0604020202020204" pitchFamily="34" charset="0"/>
              </a:rPr>
              <a:t>Digital addiction is still a debated subject.</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It leads to mental health decline</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Mobile phone addiction correlates with anxiety and depression.</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Looking in the chart on the right, with the y axis representing how the participants would rate their anxiety levels when they have no phone, the anxiety levels of students who use their phones heavily (throughout the whole day) are higher and have experienced a rapid increase with relation to moderate or light daily phone use participants. </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There is a study which correlates cognitive failure to mobile phone addiction.</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Cognitive failure meaning: the difficulty in performing daily cognitive tasks which one should be confident in performing.</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Because people experience this, they will have difficulty in experiencing a fulfilling life (social life, procrastination)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39908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Tech industries are promoting digital addiction (Whether intentionally or not)</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Here are some examples of systems which contribute to addiction</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Recommender Systems</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Algorithms are implemented to keep track of user data and behavior in order to provide ads and content specific to user’s interest</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The purpose is to keep users engaged and clicking. </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We see this on social media</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On websites like YouTube, the more videos people watch, the more ads they are likely to watch</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Streaming services like Netflix use the recommender system to increase engagement with their own content</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Notifications</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Responses to emotional stimuli</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Could be negative emotions: inducing stress and anxiety through developing a sense of urgency</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Positive emotions: rewarding stimuli (text messages, creator content, “likes”)</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In a study conducted: the medial response rate to notifications was 3.5 minutes, and 69.2% of the participants had their devices turned off</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Notifications increase engagement with devices </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Infinite scroll</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Aza </a:t>
            </a:r>
            <a:r>
              <a:rPr lang="en-US" sz="1100" b="0" i="0" u="none" strike="noStrike" dirty="0" err="1">
                <a:solidFill>
                  <a:srgbClr val="000000"/>
                </a:solidFill>
                <a:effectLst/>
                <a:latin typeface="Arial" panose="020B0604020202020204" pitchFamily="34" charset="0"/>
              </a:rPr>
              <a:t>Raskin</a:t>
            </a:r>
            <a:r>
              <a:rPr lang="en-US" sz="1100" b="0" i="0" u="none" strike="noStrike" dirty="0">
                <a:solidFill>
                  <a:srgbClr val="000000"/>
                </a:solidFill>
                <a:effectLst/>
                <a:latin typeface="Arial" panose="020B0604020202020204" pitchFamily="34" charset="0"/>
              </a:rPr>
              <a:t> is an entrepreneur who invented the infinite scroll</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the purpose was to increase funding and stock price through user engagement</a:t>
            </a:r>
          </a:p>
          <a:p>
            <a:pPr marL="1143000" lvl="2" indent="-228600" rtl="0" fontAlgn="base">
              <a:spcBef>
                <a:spcPts val="0"/>
              </a:spcBef>
              <a:spcAft>
                <a:spcPts val="0"/>
              </a:spcAft>
              <a:buFont typeface="+mj-lt"/>
              <a:buAutoNum type="arabicPeriod"/>
            </a:pPr>
            <a:r>
              <a:rPr lang="en-US" sz="1100" b="0" i="0" u="none" strike="noStrike" dirty="0" err="1">
                <a:solidFill>
                  <a:srgbClr val="000000"/>
                </a:solidFill>
                <a:effectLst/>
                <a:latin typeface="Arial" panose="020B0604020202020204" pitchFamily="34" charset="0"/>
              </a:rPr>
              <a:t>Raskin</a:t>
            </a:r>
            <a:r>
              <a:rPr lang="en-US" sz="1100" b="0" i="0" u="none" strike="noStrike" dirty="0">
                <a:solidFill>
                  <a:srgbClr val="000000"/>
                </a:solidFill>
                <a:effectLst/>
                <a:latin typeface="Arial" panose="020B0604020202020204" pitchFamily="34" charset="0"/>
              </a:rPr>
              <a:t>: "If you don't give your brain time to catch up with your impulses you just keep  scrolling."</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In his book: “Hooked: How to Build Habit Forming Products”, Nir </a:t>
            </a:r>
            <a:r>
              <a:rPr lang="en-US" sz="1100" b="0" i="0" u="none" strike="noStrike" dirty="0" err="1">
                <a:solidFill>
                  <a:srgbClr val="000000"/>
                </a:solidFill>
                <a:effectLst/>
                <a:latin typeface="Arial" panose="020B0604020202020204" pitchFamily="34" charset="0"/>
              </a:rPr>
              <a:t>Eyal</a:t>
            </a:r>
            <a:r>
              <a:rPr lang="en-US" sz="1100" b="0" i="0" u="none" strike="noStrike" dirty="0">
                <a:solidFill>
                  <a:srgbClr val="000000"/>
                </a:solidFill>
                <a:effectLst/>
                <a:latin typeface="Arial" panose="020B0604020202020204" pitchFamily="34" charset="0"/>
              </a:rPr>
              <a:t> provides the hook model shown here</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What developers need to consider to keep users “hooked”</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37745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Producer’s Responsibility</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If you are a developer, you may argue that your priority is to make money</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You (as a developer) may say that consumers should be responsible for their own well being</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You (as a developer) may question the ethics: if a product is introduced and people enjoy it, does it make sense to restrict it?</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The response would be that people do not choose to be addicted, especially if they are not aware of the addiction risk</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Firstly, according to </a:t>
            </a:r>
            <a:r>
              <a:rPr lang="en-US" sz="1100" b="0" i="1" u="none" strike="noStrike" dirty="0">
                <a:solidFill>
                  <a:srgbClr val="000000"/>
                </a:solidFill>
                <a:effectLst/>
                <a:latin typeface="Arial" panose="020B0604020202020204" pitchFamily="34" charset="0"/>
              </a:rPr>
              <a:t>Addictive Behaviors Reports</a:t>
            </a:r>
            <a:r>
              <a:rPr lang="en-US" sz="1100" b="0" i="0" u="none" strike="noStrike" dirty="0">
                <a:solidFill>
                  <a:srgbClr val="000000"/>
                </a:solidFill>
                <a:effectLst/>
                <a:latin typeface="Arial" panose="020B0604020202020204" pitchFamily="34" charset="0"/>
              </a:rPr>
              <a:t> study, there is a consensus that addiction negatively impacts free will and control over daily life</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This can be easier to achieve if someone does not recognize their addiction in the first place</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In a report about labeling technological products with addiction warning signs, 36% of the users surveyed stated that labeling is necessary, and 50% state that it is a good idea.</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The reasoning is that users tend to lose track of how much time they consume on gadgets, and they would prefer to be aware of the risks.</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Secondly, according to a study conducted for International Conference on Management, Business and Technology, 70% of children encounter a tablet or a cell phone before the age of 3</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In nations where digital technology is integrated into daily life, there is a generation raised on technology</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If industries continue to use addiction strategies to increase engagement, the future is in danger</a:t>
            </a:r>
          </a:p>
          <a:p>
            <a:pPr marL="4572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Producers should take responsibility for this</a:t>
            </a:r>
          </a:p>
          <a:p>
            <a:pPr marL="742950" lvl="1" indent="-285750" rtl="0" fontAlgn="base">
              <a:spcBef>
                <a:spcPts val="0"/>
              </a:spcBef>
              <a:spcAft>
                <a:spcPts val="0"/>
              </a:spcAft>
              <a:buFont typeface="+mj-lt"/>
              <a:buAutoNum type="arabicPeriod"/>
            </a:pPr>
            <a:r>
              <a:rPr lang="en-US" sz="1100" b="0" i="0" u="none" strike="noStrike" dirty="0" err="1">
                <a:solidFill>
                  <a:srgbClr val="000000"/>
                </a:solidFill>
                <a:effectLst/>
                <a:latin typeface="Arial" panose="020B0604020202020204" pitchFamily="34" charset="0"/>
              </a:rPr>
              <a:t>Raskin</a:t>
            </a:r>
            <a:r>
              <a:rPr lang="en-US" sz="1100" b="0" i="0" u="none" strike="noStrike" dirty="0">
                <a:solidFill>
                  <a:srgbClr val="000000"/>
                </a:solidFill>
                <a:effectLst/>
                <a:latin typeface="Arial" panose="020B0604020202020204" pitchFamily="34" charset="0"/>
              </a:rPr>
              <a:t> states that he regrets creating the infinite scroll</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Make sure you don’t do things you will regret</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One must also consider the externalities. Externalities are  financial effects brought upon third parties by the industries, which do not affect the industries, themselves. </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Digital addiction may bring negative externalities through lack of productivity coming from affected consumers, as well as potential therapy bills</a:t>
            </a:r>
          </a:p>
          <a:p>
            <a:pPr marL="914400" lvl="2" indent="0" rtl="0" fontAlgn="base">
              <a:spcBef>
                <a:spcPts val="0"/>
              </a:spcBef>
              <a:spcAft>
                <a:spcPts val="0"/>
              </a:spcAft>
              <a:buFont typeface="+mj-lt"/>
              <a:buNone/>
            </a:pPr>
            <a:endParaRPr lang="en-US" sz="11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89699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However, solutions are possible, and are slowly being introduced</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You can be a part of the industry and still practice ethics… or rather, you should!</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You can analyze your economic contributions and ensure to contribute positive externalities</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Attempt to resolve the negative ones</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Environmental, Social and Corporate Governance investment has been gaining popularity</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This investment type increased 76% from 2012 to 2016 alone</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While ESG focuses on environmentalism, it is a prime example that ethics plays a role in economics</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It should likewise be expanded to tech development</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investors are concerned about the ethical impacts brought by production</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Another reason to stay ethical</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They will likely refrain from investment if your company receives backlash</a:t>
            </a:r>
          </a:p>
          <a:p>
            <a:pPr marL="742950" lvl="1" indent="-28575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Technology corporations are looking for solutions</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In 2018, Stanford Students Against Addictive Devices held a protest against Apple corporation</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The backlash was one of the reasons Apple introduced features to break phone-addiction habits.</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Restrict daily app use</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Do not disturb during sleep</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Report of </a:t>
            </a:r>
            <a:r>
              <a:rPr lang="en-US" sz="1100" b="0" i="0" u="none" strike="noStrike" dirty="0" err="1">
                <a:solidFill>
                  <a:srgbClr val="000000"/>
                </a:solidFill>
                <a:effectLst/>
                <a:latin typeface="Arial" panose="020B0604020202020204" pitchFamily="34" charset="0"/>
              </a:rPr>
              <a:t>screentime</a:t>
            </a:r>
            <a:r>
              <a:rPr lang="en-US" sz="1100" b="0" i="0" u="none" strike="noStrike" dirty="0">
                <a:solidFill>
                  <a:srgbClr val="000000"/>
                </a:solidFill>
                <a:effectLst/>
                <a:latin typeface="Arial" panose="020B0604020202020204" pitchFamily="34" charset="0"/>
              </a:rPr>
              <a:t> </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Android introduced similar features</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Other industries are attempting similar solutions</a:t>
            </a:r>
          </a:p>
          <a:p>
            <a:pPr marL="1600200" lvl="3"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Gaming platforms have “time to take a break” message</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While solutions are minor, we are on the right path</a:t>
            </a:r>
          </a:p>
          <a:p>
            <a:pPr marL="1143000" lvl="2" indent="-228600"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It is important to solve the issue in a way which respects the autonomy of users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74689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48633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331524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072968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Liam, and today I’ll be talking about digital colonialism. The internet is home to many big tech companies, and these companies can have great influence over our online interactions. But how is the internet different if you live outside the US? Or Europe? Instead, suppose you’re from a country classified as “Less economically developed”, likely a long-term result of being occupied by a foreign power in the past. To what extent do colonialist ideas persist in big tech’s worldwide expansion?</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60537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whether the big tech companies of today perpetuate colonialism, let’s first establish some background – what happens under colonialism?</a:t>
            </a:r>
          </a:p>
          <a:p>
            <a:endParaRPr lang="en-US" dirty="0"/>
          </a:p>
          <a:p>
            <a:r>
              <a:rPr lang="en-US" dirty="0"/>
              <a:t>First, a nation-state will forcibly take control over another region. The natural resources are exploited, shipped around the world, and then turned into products that can generate profit for the colonizer. Critically, these products are then resold to the countries being colonized at low prices, taking advantage of economies of scale, to ensure that the colony both becomes dependent on imported goods provided by the colonizer, and is unable to build any wealth on its own without the colonizer taking a sizeable cut as well [1].</a:t>
            </a:r>
          </a:p>
          <a:p>
            <a:endParaRPr lang="en-US" dirty="0"/>
          </a:p>
          <a:p>
            <a:r>
              <a:rPr lang="en-US" dirty="0"/>
              <a:t>Although it isn’t a requirement, colonizers often benefit from local cronies, who accept the terms of their fellow citizens being subjected to colonial rule and collaborate with the colonizer for great personal profit. </a:t>
            </a:r>
          </a:p>
          <a:p>
            <a:endParaRPr lang="en-US" dirty="0"/>
          </a:p>
          <a:p>
            <a:r>
              <a:rPr lang="en-US" dirty="0"/>
              <a:t>On the right, refugees in India ride a train built by the British, a key component of their imperialist strategy. The rail network allowed the British Empire to rapidly move raw materials around the country, and also played to a common justification for colonialism: the development of infrastructure. In other words, since the British built trains in India, and the Belgians built hospitals in the Congo, the argument follows, perhaps the colonized benefitted from the system? (Of course, they didn’t)</a:t>
            </a:r>
          </a:p>
          <a:p>
            <a:endParaRPr lang="en-US" dirty="0"/>
          </a:p>
          <a:p>
            <a:r>
              <a:rPr lang="en-US" dirty="0"/>
              <a:t>Image Source: https://www.theguardian.com/world/2017/mar/08/india-britain-empire-railways-myths-gifts</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736627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Internet.org initiative is perhaps the quintessential example of digital colonialism. Seeking to expand into new markets, specifically ones where internet was not readily available, Facebook worked towards creating a program that would allow residents of countries like India, Colombia, and Ghana to access a very limited subset of the internet for free. Specifically, this subset consisted of Facebook, Wikipedia, and only a handful of other sites.</a:t>
            </a:r>
          </a:p>
          <a:p>
            <a:endParaRPr lang="en-US" dirty="0"/>
          </a:p>
          <a:p>
            <a:r>
              <a:rPr lang="en-US" dirty="0"/>
              <a:t>Unsurprisingly, this attempt drew significant criticism. With Facebook basically being the primary website accessible via Internet.org (Google, for example, did not offer their services), internet and human rights advocates suggested that Facebook was trying to equate itself with the entire internet. 67 human rights groups signed a letter opposing the program. Facebook responded by renaming the program to “Free Basics” and expanding the scope of the program to include research into new internet service technologies as well.  </a:t>
            </a:r>
          </a:p>
          <a:p>
            <a:endParaRPr lang="en-US" dirty="0"/>
          </a:p>
          <a:p>
            <a:r>
              <a:rPr lang="en-US" dirty="0"/>
              <a:t>There are some clear parallels to the colonial model here. Facebook took advantage of its enormous wealth to bring users a version of the internet that was favorable to the company, and by blocking other websites, limited the way users could use this Facebook internet. And Facebook played the charity angle as well – they were offering service to those who did not have it, just as the British brought rail travel to </a:t>
            </a:r>
            <a:r>
              <a:rPr lang="en-US" dirty="0" err="1"/>
              <a:t>unmobilized</a:t>
            </a:r>
            <a:r>
              <a:rPr lang="en-US" dirty="0"/>
              <a:t> India. But just as the trains transported the crown jewels to the queen, Facebook’s network whisked precious user data to its data centers far away.</a:t>
            </a:r>
          </a:p>
          <a:p>
            <a:endParaRPr lang="en-US" dirty="0"/>
          </a:p>
          <a:p>
            <a:r>
              <a:rPr lang="en-US" dirty="0"/>
              <a:t>Speaking of India, Facebook’s Free Basics were banned in India shortly after the renaming over Net Neutrality concerns. Even before </a:t>
            </a:r>
            <a:r>
              <a:rPr lang="en-US" dirty="0" err="1"/>
              <a:t>Ajit</a:t>
            </a:r>
            <a:r>
              <a:rPr lang="en-US" dirty="0"/>
              <a:t> Pai’s FCC ruling, Facebook made it clear that they do not care about the internet as a whole; instead, they care about the internet only as a means to attract more users and draw in more revenue. And when the whole internet isn’t necessary to add members who will interact with ads, the whole internet no longer matters.</a:t>
            </a:r>
          </a:p>
          <a:p>
            <a:endParaRPr lang="en-US" dirty="0"/>
          </a:p>
          <a:p>
            <a:r>
              <a:rPr lang="en-US" dirty="0"/>
              <a:t>Image Source: https://www.dw.com/en/internetorg-free-access-or-digital-prison/a-18653851</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220233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Internet.org setback, Facebook’s efforts to collect more user data, and specifically user data from less economically developed countries persist. Just two months ago, Facebook was set to enact a change in its advertising and messaging model that would allow the company to gain user data from WhatsApp, a company it had acquired. WhatsApp isn’t a big deal in the US, but it is by far the most commonly used messaging app in the world. Over two billion people use the service, and most of these users are from less economically developed countries, where it’s a convenient alternative to paying for expensive SMS texting plans; there are over 450 million users in India and 140 million in Indonesia [3].</a:t>
            </a:r>
          </a:p>
          <a:p>
            <a:endParaRPr lang="en-US" dirty="0"/>
          </a:p>
          <a:p>
            <a:r>
              <a:rPr lang="en-US" dirty="0"/>
              <a:t>While Facebook merely moving data it already owned as a company around might not seem like a major issue, the decision will overwhelmingly impact the privacy of users outside the United States. Here, if you want to send quick messages to someone, you could find their phone number, and send a text. This text will be transferred to your mobile carrier, then to their mobile carrier, then to their device. If you have an issue with your cell provider, you can simply switch to a competitor, which will support the same SMS messaging protocol. By comparison, in countries where users primarily communicate over WhatsApp, it’s impossible to send a message to a WhatsApp account without using WhatsApp yourself, and thus exposing your personal information to Facebook as well [4]. </a:t>
            </a:r>
          </a:p>
          <a:p>
            <a:endParaRPr lang="en-US" dirty="0"/>
          </a:p>
          <a:p>
            <a:r>
              <a:rPr lang="en-US" dirty="0"/>
              <a:t>Therefore, privacy while messaging can be seen as a luxury good – a luxury available to those able to avoid messaging via an intermediary, such as Facebook. Colonialism thrived on limiting opportunities for their colonized populations. Facebook’s prevalence limits messaging options to those from many formerly-colonized countries in a similar way.</a:t>
            </a:r>
          </a:p>
          <a:p>
            <a:endParaRPr lang="en-US" dirty="0"/>
          </a:p>
          <a:p>
            <a:r>
              <a:rPr lang="en-US" dirty="0"/>
              <a:t>Image Source: https://www.businessinsider.com/facebook-breakup-restoring-competition-regulation-experts-say-2021-1</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009209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Facebook isn’t the only big tech company to pursue policies that overwhelmingly impact users from less economically developed countries. Android is developed by Google, which profits from Google products (such as Google Search and YouTube), installed by default on standard Android phones. Each device running Google-approved Android collects data on the user, which Google can then integrate into its targeted ads. </a:t>
            </a:r>
          </a:p>
          <a:p>
            <a:endParaRPr lang="en-US" dirty="0"/>
          </a:p>
          <a:p>
            <a:r>
              <a:rPr lang="en-US" dirty="0"/>
              <a:t>Through the Open Handset Alliance [5], Google has the power to approve specific versions of the Android operating system software that is downloaded on mobile phones. Under the provisions of the OHA, if a mobile phone manufacturer attempts to release an Android-based phone without Google services pre-installed, Google is able to block these manufacturers from releasing other phones in the future that do contain the same Google services. Thus, Google maintains control over Android, and again, the privacy of its users. </a:t>
            </a:r>
          </a:p>
          <a:p>
            <a:endParaRPr lang="en-US" dirty="0"/>
          </a:p>
          <a:p>
            <a:r>
              <a:rPr lang="en-US" dirty="0"/>
              <a:t>While Android alternatives, such as iPhones, are available and competitive in America, they are often more difficult to obtain and significantly more expensive outside the US (speaking from personal experience). Thus, to use a smartphone, some degree of Google data transmission is required, effectively reinforcing the </a:t>
            </a:r>
            <a:r>
              <a:rPr lang="en-US"/>
              <a:t>previously-described monopoly.</a:t>
            </a:r>
            <a:endParaRPr lang="en-US" dirty="0"/>
          </a:p>
          <a:p>
            <a:endParaRPr lang="en-US" dirty="0"/>
          </a:p>
          <a:p>
            <a:r>
              <a:rPr lang="en-US" dirty="0"/>
              <a:t>Image Source: https://www.openhandsetalliance.com/</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84596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my references, any 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82320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the company produce the game?</a:t>
            </a:r>
          </a:p>
          <a:p>
            <a:endParaRPr lang="en-US" dirty="0"/>
          </a:p>
          <a:p>
            <a:r>
              <a:rPr lang="en-US" dirty="0"/>
              <a:t>Use the SWE Code Of Ethics as the basis for your argument.</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7689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In this presentation, we will explore the concerns of the current structure of terms and conditions of service and argue why we, as computing professionals, should advocate for more ethical and understandable agreements that users must accept to use software.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7848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Whether from updating operating systems on our mobile devices or signing up for streaming services, we are all familiar with software terms of service agreements that we agree to in order to have access to services that are often considered required for many activities.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These agreements are used to govern user behavior and customers’ rights to use the software, helping to limit companies’ liability and dictate legal consequences in situations where users breach the rules outlined. They also serve to protect companies’ intellectual property and commercial rights, in addition to specifying the privacy policy and stating what data is collected and used from customers.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Yet, the long-winded and complicated legal nature of these policies naturally discourages the overwhelming majority of customers from understanding the information contained, fostering a common culture where people accept the policies without reading them or evaluating the rights that they waive by accepting. While the legal responsibility of reading a contract falls on the customer in order to maintain informed consent, the ethical responsibility falls on the company to ensure that policies are understandable by end users and not so legalistic.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Additionally, many customers absolutely require the service that they seek out and therefore do not effectively have a choice of not accepting the terms of service, making it futile to spend the time dissecting the policy. Saving this time, however, facilitates clients in making the dangerous assumption that the companies have the best interests of their data in mind and that no clauses that could harm customers have been more subtly included, since companies know that most people do not read these agreements and can take advantage of that fact.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19904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cd.who.int/browse11/l-m/en#/http://id.who.int/icd/entity/338347362" TargetMode="External"/><Relationship Id="rId7" Type="http://schemas.openxmlformats.org/officeDocument/2006/relationships/hyperlink" Target="https://usajournalshub.com/index.php/tajiir/article/view/1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doi.org/10.1177/0031721717734183" TargetMode="External"/><Relationship Id="rId5" Type="http://schemas.openxmlformats.org/officeDocument/2006/relationships/hyperlink" Target="https://doi.org/10.1016/j.addbeh.2020.106383" TargetMode="External"/><Relationship Id="rId4" Type="http://schemas.openxmlformats.org/officeDocument/2006/relationships/hyperlink" Target="https://doi-org.ezpxy-web-p-u01.wpi.edu/10.1177/074391561985985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nytimes.com/2019/10/06/technology/phone-screen-addiction-tech-nir-eyal.html" TargetMode="External"/><Relationship Id="rId7" Type="http://schemas.openxmlformats.org/officeDocument/2006/relationships/hyperlink" Target="https://www.youtube.com/watch?v=UThGcWBIMp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nbc.com/2018/05/09/google-fighting-smartphone-addiction-with-android-p-digital-wellness.html" TargetMode="External"/><Relationship Id="rId5" Type="http://schemas.openxmlformats.org/officeDocument/2006/relationships/hyperlink" Target="http://dx.doi.org.ezpxy-web-p-u01.wpi.edu/10.3905/joi.2016.25.2.103" TargetMode="External"/><Relationship Id="rId4" Type="http://schemas.openxmlformats.org/officeDocument/2006/relationships/hyperlink" Target="https://doi.org/10.1007/978-3-319-16101-3_1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514759"/>
            <a:ext cx="8312727" cy="914400"/>
          </a:xfrm>
        </p:spPr>
        <p:txBody>
          <a:bodyPr>
            <a:normAutofit/>
          </a:bodyPr>
          <a:lstStyle/>
          <a:p>
            <a:r>
              <a:rPr lang="en-US" sz="2600" dirty="0"/>
              <a:t>Service Providers Have No incentive To change</a:t>
            </a:r>
          </a:p>
        </p:txBody>
      </p:sp>
      <p:sp>
        <p:nvSpPr>
          <p:cNvPr id="3" name="Content Placeholder 2"/>
          <p:cNvSpPr>
            <a:spLocks noGrp="1"/>
          </p:cNvSpPr>
          <p:nvPr>
            <p:ph sz="half" idx="1"/>
          </p:nvPr>
        </p:nvSpPr>
        <p:spPr>
          <a:xfrm>
            <a:off x="415636" y="1347055"/>
            <a:ext cx="7972895" cy="3352800"/>
          </a:xfrm>
        </p:spPr>
        <p:txBody>
          <a:bodyPr>
            <a:normAutofit/>
          </a:bodyPr>
          <a:lstStyle/>
          <a:p>
            <a:r>
              <a:rPr lang="en-US" sz="2000" dirty="0"/>
              <a:t>No legal obligation to do so</a:t>
            </a:r>
          </a:p>
          <a:p>
            <a:pPr lvl="1"/>
            <a:r>
              <a:rPr lang="en-US" sz="1800" dirty="0"/>
              <a:t>More flexibility if following the bare minimum of the law</a:t>
            </a:r>
          </a:p>
          <a:p>
            <a:pPr marL="205768" lvl="1" indent="0">
              <a:buNone/>
            </a:pPr>
            <a:endParaRPr lang="en-US" sz="1700" dirty="0"/>
          </a:p>
          <a:p>
            <a:r>
              <a:rPr lang="en-US" sz="2000" dirty="0"/>
              <a:t>Companies want more use of their software</a:t>
            </a:r>
          </a:p>
          <a:p>
            <a:pPr lvl="1"/>
            <a:r>
              <a:rPr lang="en-US" sz="1800" dirty="0"/>
              <a:t>Collect and sell user data for revenue</a:t>
            </a:r>
          </a:p>
          <a:p>
            <a:pPr marL="205768" lvl="1" indent="0">
              <a:buNone/>
            </a:pPr>
            <a:endParaRPr lang="en-US" sz="2000" dirty="0"/>
          </a:p>
          <a:p>
            <a:r>
              <a:rPr lang="en-US" sz="2000" dirty="0"/>
              <a:t>Terms are non-negotiable</a:t>
            </a:r>
          </a:p>
          <a:p>
            <a:pPr lvl="1"/>
            <a:r>
              <a:rPr lang="en-US" sz="1800" dirty="0"/>
              <a:t>End users need the software</a:t>
            </a:r>
          </a:p>
          <a:p>
            <a:pPr lvl="1"/>
            <a:r>
              <a:rPr lang="en-US" sz="1800" dirty="0"/>
              <a:t>Insignificant # of people who don’t agree</a:t>
            </a:r>
          </a:p>
          <a:p>
            <a:pPr marL="205768" lvl="1" indent="0">
              <a:buNone/>
            </a:pPr>
            <a:endParaRPr lang="en-US" sz="1700" dirty="0"/>
          </a:p>
          <a:p>
            <a:pPr lvl="1"/>
            <a:endParaRPr lang="en-US" sz="1700" dirty="0"/>
          </a:p>
          <a:p>
            <a:endParaRPr lang="en-US" sz="2000"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Renee Sawka</a:t>
            </a:r>
          </a:p>
        </p:txBody>
      </p:sp>
      <p:pic>
        <p:nvPicPr>
          <p:cNvPr id="14" name="Picture 13" descr="Table&#10;&#10;Description automatically generated">
            <a:extLst>
              <a:ext uri="{FF2B5EF4-FFF2-40B4-BE49-F238E27FC236}">
                <a16:creationId xmlns:a16="http://schemas.microsoft.com/office/drawing/2014/main" id="{F9ADEF62-B09D-F347-841F-53D765F8CCD7}"/>
              </a:ext>
            </a:extLst>
          </p:cNvPr>
          <p:cNvPicPr>
            <a:picLocks noChangeAspect="1"/>
          </p:cNvPicPr>
          <p:nvPr/>
        </p:nvPicPr>
        <p:blipFill>
          <a:blip r:embed="rId3"/>
          <a:stretch>
            <a:fillRect/>
          </a:stretch>
        </p:blipFill>
        <p:spPr>
          <a:xfrm>
            <a:off x="5836034" y="2109491"/>
            <a:ext cx="3190762" cy="1827929"/>
          </a:xfrm>
          <a:prstGeom prst="rect">
            <a:avLst/>
          </a:prstGeom>
        </p:spPr>
      </p:pic>
      <p:sp>
        <p:nvSpPr>
          <p:cNvPr id="15" name="TextBox 14">
            <a:extLst>
              <a:ext uri="{FF2B5EF4-FFF2-40B4-BE49-F238E27FC236}">
                <a16:creationId xmlns:a16="http://schemas.microsoft.com/office/drawing/2014/main" id="{78F85E45-FC75-CB44-AC09-87C4A523DC3D}"/>
              </a:ext>
            </a:extLst>
          </p:cNvPr>
          <p:cNvSpPr txBox="1"/>
          <p:nvPr/>
        </p:nvSpPr>
        <p:spPr>
          <a:xfrm>
            <a:off x="5665455" y="4018467"/>
            <a:ext cx="3531919" cy="978729"/>
          </a:xfrm>
          <a:prstGeom prst="rect">
            <a:avLst/>
          </a:prstGeom>
          <a:noFill/>
        </p:spPr>
        <p:txBody>
          <a:bodyPr wrap="square" rtlCol="0">
            <a:spAutoFit/>
          </a:bodyPr>
          <a:lstStyle/>
          <a:p>
            <a:pPr algn="ctr">
              <a:lnSpc>
                <a:spcPct val="90000"/>
              </a:lnSpc>
            </a:pPr>
            <a:r>
              <a:rPr lang="en-US" sz="1600" dirty="0"/>
              <a:t>Figure 2: Reasons why people don’t read TOS show that they are unreasonably hard for readers to digest [4]</a:t>
            </a:r>
          </a:p>
        </p:txBody>
      </p:sp>
      <p:sp>
        <p:nvSpPr>
          <p:cNvPr id="16" name="Content Placeholder 2">
            <a:extLst>
              <a:ext uri="{FF2B5EF4-FFF2-40B4-BE49-F238E27FC236}">
                <a16:creationId xmlns:a16="http://schemas.microsoft.com/office/drawing/2014/main" id="{8EFF49DC-A8FE-CB4F-BE97-03F11B9182C5}"/>
              </a:ext>
            </a:extLst>
          </p:cNvPr>
          <p:cNvSpPr txBox="1">
            <a:spLocks/>
          </p:cNvSpPr>
          <p:nvPr/>
        </p:nvSpPr>
        <p:spPr>
          <a:xfrm>
            <a:off x="-58510" y="4607969"/>
            <a:ext cx="1215726" cy="53553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buNone/>
            </a:pPr>
            <a:r>
              <a:rPr lang="en-US" sz="1600" dirty="0"/>
              <a:t>[1,4]</a:t>
            </a:r>
          </a:p>
        </p:txBody>
      </p:sp>
    </p:spTree>
    <p:extLst>
      <p:ext uri="{BB962C8B-B14F-4D97-AF65-F5344CB8AC3E}">
        <p14:creationId xmlns:p14="http://schemas.microsoft.com/office/powerpoint/2010/main" val="332919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667" y="372337"/>
            <a:ext cx="7772400" cy="914400"/>
          </a:xfrm>
        </p:spPr>
        <p:txBody>
          <a:bodyPr>
            <a:normAutofit/>
          </a:bodyPr>
          <a:lstStyle/>
          <a:p>
            <a:r>
              <a:rPr lang="en-US" sz="2600" dirty="0"/>
              <a:t>Agreements are all or nothing</a:t>
            </a:r>
          </a:p>
        </p:txBody>
      </p:sp>
      <p:sp>
        <p:nvSpPr>
          <p:cNvPr id="3" name="Content Placeholder 2"/>
          <p:cNvSpPr>
            <a:spLocks noGrp="1"/>
          </p:cNvSpPr>
          <p:nvPr>
            <p:ph sz="half" idx="1"/>
          </p:nvPr>
        </p:nvSpPr>
        <p:spPr>
          <a:xfrm>
            <a:off x="531424" y="1305051"/>
            <a:ext cx="5251862" cy="3352800"/>
          </a:xfrm>
        </p:spPr>
        <p:txBody>
          <a:bodyPr>
            <a:normAutofit/>
          </a:bodyPr>
          <a:lstStyle/>
          <a:p>
            <a:r>
              <a:rPr lang="en-US" sz="2000" dirty="0"/>
              <a:t>Rights of users have evolved</a:t>
            </a:r>
          </a:p>
          <a:p>
            <a:pPr lvl="1"/>
            <a:r>
              <a:rPr lang="en-US" sz="1800" dirty="0"/>
              <a:t>Initially, downloading = consenting</a:t>
            </a:r>
          </a:p>
          <a:p>
            <a:pPr lvl="1"/>
            <a:r>
              <a:rPr lang="en-US" sz="1800" dirty="0"/>
              <a:t>Now need explicit user permission</a:t>
            </a:r>
          </a:p>
          <a:p>
            <a:pPr lvl="1"/>
            <a:r>
              <a:rPr lang="en-US" sz="1800" dirty="0"/>
              <a:t>Evolving technology presents another issue</a:t>
            </a:r>
          </a:p>
          <a:p>
            <a:pPr marL="205768" lvl="1" indent="0">
              <a:buNone/>
            </a:pPr>
            <a:endParaRPr lang="en-US" sz="1800" dirty="0"/>
          </a:p>
          <a:p>
            <a:r>
              <a:rPr lang="en-US" sz="2000" dirty="0"/>
              <a:t>One size shouldn’t fit all</a:t>
            </a:r>
          </a:p>
          <a:p>
            <a:pPr lvl="1"/>
            <a:r>
              <a:rPr lang="en-US" sz="1800" dirty="0"/>
              <a:t>User agrees to everything upfront</a:t>
            </a:r>
          </a:p>
          <a:p>
            <a:pPr lvl="1"/>
            <a:r>
              <a:rPr lang="en-US" sz="1800" dirty="0"/>
              <a:t>Users should have some say in terms</a:t>
            </a:r>
          </a:p>
          <a:p>
            <a:pPr lvl="1"/>
            <a:r>
              <a:rPr lang="en-US" sz="1800" dirty="0"/>
              <a:t>No choice to opt-in to different service levels</a:t>
            </a:r>
          </a:p>
          <a:p>
            <a:pPr marL="0" indent="0">
              <a:buNone/>
            </a:pPr>
            <a:endParaRPr lang="en-US" sz="2000" dirty="0"/>
          </a:p>
          <a:p>
            <a:pPr marL="0" indent="0">
              <a:buNone/>
            </a:pPr>
            <a:endParaRPr lang="en-US" sz="2000" dirty="0"/>
          </a:p>
          <a:p>
            <a:endParaRPr lang="en-US" sz="2000"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Renee Sawka</a:t>
            </a:r>
          </a:p>
        </p:txBody>
      </p:sp>
      <p:pic>
        <p:nvPicPr>
          <p:cNvPr id="11" name="Picture 10" descr="Graphical user interface, text, application, chat or text message&#10;&#10;Description automatically generated">
            <a:extLst>
              <a:ext uri="{FF2B5EF4-FFF2-40B4-BE49-F238E27FC236}">
                <a16:creationId xmlns:a16="http://schemas.microsoft.com/office/drawing/2014/main" id="{6875EC36-E137-FA4F-86BA-88092DFA7E60}"/>
              </a:ext>
            </a:extLst>
          </p:cNvPr>
          <p:cNvPicPr>
            <a:picLocks noChangeAspect="1"/>
          </p:cNvPicPr>
          <p:nvPr/>
        </p:nvPicPr>
        <p:blipFill>
          <a:blip r:embed="rId3"/>
          <a:stretch>
            <a:fillRect/>
          </a:stretch>
        </p:blipFill>
        <p:spPr>
          <a:xfrm>
            <a:off x="5562600" y="1286737"/>
            <a:ext cx="3264825" cy="2436062"/>
          </a:xfrm>
          <a:prstGeom prst="rect">
            <a:avLst/>
          </a:prstGeom>
        </p:spPr>
      </p:pic>
      <p:sp>
        <p:nvSpPr>
          <p:cNvPr id="14" name="TextBox 13">
            <a:extLst>
              <a:ext uri="{FF2B5EF4-FFF2-40B4-BE49-F238E27FC236}">
                <a16:creationId xmlns:a16="http://schemas.microsoft.com/office/drawing/2014/main" id="{250B3139-B5E6-054D-8BB8-07F1B311FCD3}"/>
              </a:ext>
            </a:extLst>
          </p:cNvPr>
          <p:cNvSpPr txBox="1"/>
          <p:nvPr/>
        </p:nvSpPr>
        <p:spPr>
          <a:xfrm>
            <a:off x="5429051" y="3908224"/>
            <a:ext cx="3531919" cy="978729"/>
          </a:xfrm>
          <a:prstGeom prst="rect">
            <a:avLst/>
          </a:prstGeom>
          <a:noFill/>
        </p:spPr>
        <p:txBody>
          <a:bodyPr wrap="square" rtlCol="0">
            <a:spAutoFit/>
          </a:bodyPr>
          <a:lstStyle/>
          <a:p>
            <a:pPr algn="ctr">
              <a:lnSpc>
                <a:spcPct val="90000"/>
              </a:lnSpc>
            </a:pPr>
            <a:r>
              <a:rPr lang="en-US" sz="1600" dirty="0"/>
              <a:t>Figure 3: Customers either sacrifice some privacy to significantly benefit from the service or suffer from not having the service [6]</a:t>
            </a:r>
          </a:p>
        </p:txBody>
      </p:sp>
      <p:sp>
        <p:nvSpPr>
          <p:cNvPr id="15" name="Content Placeholder 2">
            <a:extLst>
              <a:ext uri="{FF2B5EF4-FFF2-40B4-BE49-F238E27FC236}">
                <a16:creationId xmlns:a16="http://schemas.microsoft.com/office/drawing/2014/main" id="{5292EF95-ED8C-0041-BEC7-28F7B10CA5A3}"/>
              </a:ext>
            </a:extLst>
          </p:cNvPr>
          <p:cNvSpPr txBox="1">
            <a:spLocks/>
          </p:cNvSpPr>
          <p:nvPr/>
        </p:nvSpPr>
        <p:spPr>
          <a:xfrm>
            <a:off x="-58510" y="4607969"/>
            <a:ext cx="1215726" cy="53553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buNone/>
            </a:pPr>
            <a:r>
              <a:rPr lang="en-US" sz="1600" dirty="0"/>
              <a:t>[7, 11]</a:t>
            </a:r>
          </a:p>
        </p:txBody>
      </p:sp>
    </p:spTree>
    <p:extLst>
      <p:ext uri="{BB962C8B-B14F-4D97-AF65-F5344CB8AC3E}">
        <p14:creationId xmlns:p14="http://schemas.microsoft.com/office/powerpoint/2010/main" val="121849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End users need advocates</a:t>
            </a:r>
          </a:p>
        </p:txBody>
      </p:sp>
      <p:sp>
        <p:nvSpPr>
          <p:cNvPr id="3" name="Content Placeholder 2"/>
          <p:cNvSpPr>
            <a:spLocks noGrp="1"/>
          </p:cNvSpPr>
          <p:nvPr>
            <p:ph sz="half" idx="1"/>
          </p:nvPr>
        </p:nvSpPr>
        <p:spPr>
          <a:xfrm>
            <a:off x="685800" y="1182339"/>
            <a:ext cx="6914408" cy="3606137"/>
          </a:xfrm>
        </p:spPr>
        <p:txBody>
          <a:bodyPr>
            <a:normAutofit lnSpcReduction="10000"/>
          </a:bodyPr>
          <a:lstStyle/>
          <a:p>
            <a:r>
              <a:rPr lang="en-US" sz="2000" dirty="0"/>
              <a:t>Simpler, shorter, clearer</a:t>
            </a:r>
          </a:p>
          <a:p>
            <a:pPr lvl="1"/>
            <a:r>
              <a:rPr lang="en-US" sz="1800" dirty="0"/>
              <a:t>Understandable language</a:t>
            </a:r>
          </a:p>
          <a:p>
            <a:pPr lvl="1"/>
            <a:r>
              <a:rPr lang="en-US" sz="1800" dirty="0"/>
              <a:t>Transparent with respect to data sharing</a:t>
            </a:r>
          </a:p>
          <a:p>
            <a:pPr lvl="1"/>
            <a:r>
              <a:rPr lang="en-US" sz="1800" dirty="0"/>
              <a:t>Google: 4,220 words in 2007; 3,400 words in 2020</a:t>
            </a:r>
          </a:p>
          <a:p>
            <a:pPr lvl="1"/>
            <a:endParaRPr lang="en-US" sz="1900" dirty="0"/>
          </a:p>
          <a:p>
            <a:r>
              <a:rPr lang="en-US" sz="2000" dirty="0"/>
              <a:t>Watchdog groups look out for consumers</a:t>
            </a:r>
          </a:p>
          <a:p>
            <a:endParaRPr lang="en-US" sz="2200" dirty="0"/>
          </a:p>
          <a:p>
            <a:r>
              <a:rPr lang="en-US" sz="2000" dirty="0"/>
              <a:t>Code of Conduct</a:t>
            </a:r>
          </a:p>
          <a:p>
            <a:pPr lvl="1"/>
            <a:r>
              <a:rPr lang="en-US" sz="1800" dirty="0"/>
              <a:t>Subject digital agreements to ethics</a:t>
            </a:r>
          </a:p>
          <a:p>
            <a:pPr lvl="1"/>
            <a:r>
              <a:rPr lang="en-US" sz="1800" dirty="0"/>
              <a:t>Governing body to set standards</a:t>
            </a:r>
          </a:p>
          <a:p>
            <a:pPr lvl="1"/>
            <a:endParaRPr lang="en-US" sz="1900" dirty="0"/>
          </a:p>
          <a:p>
            <a:pPr lvl="1"/>
            <a:endParaRPr lang="en-US" sz="1900" dirty="0"/>
          </a:p>
          <a:p>
            <a:pPr marL="0" indent="0">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Renee Sawka</a:t>
            </a:r>
          </a:p>
        </p:txBody>
      </p:sp>
      <p:sp>
        <p:nvSpPr>
          <p:cNvPr id="11" name="TextBox 10">
            <a:extLst>
              <a:ext uri="{FF2B5EF4-FFF2-40B4-BE49-F238E27FC236}">
                <a16:creationId xmlns:a16="http://schemas.microsoft.com/office/drawing/2014/main" id="{794A111A-0088-A345-AF66-2E905582948A}"/>
              </a:ext>
            </a:extLst>
          </p:cNvPr>
          <p:cNvSpPr txBox="1"/>
          <p:nvPr/>
        </p:nvSpPr>
        <p:spPr>
          <a:xfrm>
            <a:off x="5289420" y="4285758"/>
            <a:ext cx="3854580" cy="757130"/>
          </a:xfrm>
          <a:prstGeom prst="rect">
            <a:avLst/>
          </a:prstGeom>
          <a:noFill/>
        </p:spPr>
        <p:txBody>
          <a:bodyPr wrap="square" rtlCol="0">
            <a:spAutoFit/>
          </a:bodyPr>
          <a:lstStyle/>
          <a:p>
            <a:pPr algn="ctr">
              <a:lnSpc>
                <a:spcPct val="90000"/>
              </a:lnSpc>
            </a:pPr>
            <a:r>
              <a:rPr lang="en-US" sz="1600" dirty="0"/>
              <a:t>Figure 4: Terms of Service; Didn’t Read site shows workability of a more officially regulated assessment system  [9]</a:t>
            </a:r>
          </a:p>
        </p:txBody>
      </p:sp>
      <p:pic>
        <p:nvPicPr>
          <p:cNvPr id="15" name="Picture 14" descr="Graphical user interface, text, application&#10;&#10;Description automatically generated">
            <a:extLst>
              <a:ext uri="{FF2B5EF4-FFF2-40B4-BE49-F238E27FC236}">
                <a16:creationId xmlns:a16="http://schemas.microsoft.com/office/drawing/2014/main" id="{F9301E22-72EE-AB4D-B2B3-1D849D20107D}"/>
              </a:ext>
            </a:extLst>
          </p:cNvPr>
          <p:cNvPicPr>
            <a:picLocks noChangeAspect="1"/>
          </p:cNvPicPr>
          <p:nvPr/>
        </p:nvPicPr>
        <p:blipFill>
          <a:blip r:embed="rId3"/>
          <a:stretch>
            <a:fillRect/>
          </a:stretch>
        </p:blipFill>
        <p:spPr>
          <a:xfrm>
            <a:off x="6412674" y="1060444"/>
            <a:ext cx="2045525" cy="3187213"/>
          </a:xfrm>
          <a:prstGeom prst="rect">
            <a:avLst/>
          </a:prstGeom>
        </p:spPr>
      </p:pic>
      <p:sp>
        <p:nvSpPr>
          <p:cNvPr id="17" name="Content Placeholder 2">
            <a:extLst>
              <a:ext uri="{FF2B5EF4-FFF2-40B4-BE49-F238E27FC236}">
                <a16:creationId xmlns:a16="http://schemas.microsoft.com/office/drawing/2014/main" id="{81CC79A8-D125-A14C-820C-503ACB08332C}"/>
              </a:ext>
            </a:extLst>
          </p:cNvPr>
          <p:cNvSpPr txBox="1">
            <a:spLocks/>
          </p:cNvSpPr>
          <p:nvPr/>
        </p:nvSpPr>
        <p:spPr>
          <a:xfrm>
            <a:off x="-58510" y="4607969"/>
            <a:ext cx="1215726" cy="53553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buNone/>
            </a:pPr>
            <a:r>
              <a:rPr lang="en-US" sz="1600" dirty="0"/>
              <a:t>[5, 10]</a:t>
            </a:r>
          </a:p>
        </p:txBody>
      </p:sp>
    </p:spTree>
    <p:extLst>
      <p:ext uri="{BB962C8B-B14F-4D97-AF65-F5344CB8AC3E}">
        <p14:creationId xmlns:p14="http://schemas.microsoft.com/office/powerpoint/2010/main" val="92884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66" y="219856"/>
            <a:ext cx="7772400" cy="914400"/>
          </a:xfrm>
        </p:spPr>
        <p:txBody>
          <a:bodyPr/>
          <a:lstStyle/>
          <a:p>
            <a:r>
              <a:rPr lang="en-US" dirty="0"/>
              <a:t>References</a:t>
            </a:r>
          </a:p>
        </p:txBody>
      </p:sp>
      <p:sp>
        <p:nvSpPr>
          <p:cNvPr id="3" name="Content Placeholder 2"/>
          <p:cNvSpPr>
            <a:spLocks noGrp="1"/>
          </p:cNvSpPr>
          <p:nvPr>
            <p:ph idx="1"/>
          </p:nvPr>
        </p:nvSpPr>
        <p:spPr>
          <a:xfrm>
            <a:off x="568466" y="941285"/>
            <a:ext cx="8575534" cy="3352800"/>
          </a:xfrm>
        </p:spPr>
        <p:txBody>
          <a:bodyPr lIns="91440">
            <a:noAutofit/>
          </a:bodyPr>
          <a:lstStyle/>
          <a:p>
            <a:pPr marL="0" indent="0">
              <a:buNone/>
            </a:pPr>
            <a:r>
              <a:rPr lang="en-US" sz="1500" dirty="0"/>
              <a:t>[1] </a:t>
            </a:r>
            <a:r>
              <a:rPr lang="en-US" sz="1500" dirty="0" err="1"/>
              <a:t>Benoliel</a:t>
            </a:r>
            <a:r>
              <a:rPr lang="en-US" sz="1500" dirty="0"/>
              <a:t>, Uri, and </a:t>
            </a:r>
            <a:r>
              <a:rPr lang="en-US" sz="1500" dirty="0" err="1"/>
              <a:t>Schmuel</a:t>
            </a:r>
            <a:r>
              <a:rPr lang="en-US" sz="1500" dirty="0"/>
              <a:t> Becher. “The Duty to Read the Unreadable.” </a:t>
            </a:r>
            <a:r>
              <a:rPr lang="en-US" sz="1500" i="1" dirty="0"/>
              <a:t>Boston College Law Review</a:t>
            </a:r>
            <a:r>
              <a:rPr lang="en-US" sz="1500" dirty="0"/>
              <a:t>, vol. 60, no. 8, Dec. 2019, </a:t>
            </a:r>
            <a:r>
              <a:rPr lang="en-US" sz="1500" dirty="0" err="1"/>
              <a:t>lawdigitalcommons.bc.edu</a:t>
            </a:r>
            <a:r>
              <a:rPr lang="en-US" sz="1500" dirty="0"/>
              <a:t>/</a:t>
            </a:r>
            <a:r>
              <a:rPr lang="en-US" sz="1500" dirty="0" err="1"/>
              <a:t>bclr</a:t>
            </a:r>
            <a:r>
              <a:rPr lang="en-US" sz="1500" dirty="0"/>
              <a:t>/vol60/iss8/2/#:~:text=The%20duty%20to%20read%20doctrine,not%20they%20actually%20read%20th. Accessed 26 April 2021.</a:t>
            </a:r>
          </a:p>
          <a:p>
            <a:pPr marL="0" indent="0">
              <a:buNone/>
            </a:pPr>
            <a:r>
              <a:rPr lang="en-US" sz="1500" dirty="0"/>
              <a:t>[2] McDonald, </a:t>
            </a:r>
            <a:r>
              <a:rPr lang="en-US" sz="1500" dirty="0" err="1"/>
              <a:t>Aleecia</a:t>
            </a:r>
            <a:r>
              <a:rPr lang="en-US" sz="1500" dirty="0"/>
              <a:t>, and Lorrie </a:t>
            </a:r>
            <a:r>
              <a:rPr lang="en-US" sz="1500" dirty="0" err="1"/>
              <a:t>Cranor</a:t>
            </a:r>
            <a:r>
              <a:rPr lang="en-US" sz="1500" dirty="0"/>
              <a:t>. “The Cost of Reading Privacy Policies.” </a:t>
            </a:r>
            <a:r>
              <a:rPr lang="en-US" sz="1500" i="1" dirty="0"/>
              <a:t>A Journal of Law and Policy for the Information Society</a:t>
            </a:r>
            <a:r>
              <a:rPr lang="en-US" sz="1500" dirty="0"/>
              <a:t>, vol. 4, no. 3, 2008. Accessed 26 April 2021.</a:t>
            </a:r>
          </a:p>
          <a:p>
            <a:pPr marL="0" indent="0">
              <a:buNone/>
            </a:pPr>
            <a:r>
              <a:rPr lang="en-US" sz="1500" dirty="0"/>
              <a:t>[3] </a:t>
            </a:r>
            <a:r>
              <a:rPr lang="en-US" sz="1600" dirty="0"/>
              <a:t>Ben-Shahar, </a:t>
            </a:r>
            <a:r>
              <a:rPr lang="en-US" sz="1600" dirty="0" err="1"/>
              <a:t>Omri</a:t>
            </a:r>
            <a:r>
              <a:rPr lang="en-US" sz="1600" dirty="0"/>
              <a:t>. “Veto the Privacy Bill.” </a:t>
            </a:r>
            <a:r>
              <a:rPr lang="en-US" sz="1600" i="1" dirty="0"/>
              <a:t>Chicago Tribune</a:t>
            </a:r>
            <a:r>
              <a:rPr lang="en-US" sz="1600" dirty="0"/>
              <a:t>, 18 Aug. 2015, </a:t>
            </a:r>
            <a:r>
              <a:rPr lang="en-US" sz="1600" dirty="0" err="1"/>
              <a:t>www.chicagotribune.com</a:t>
            </a:r>
            <a:r>
              <a:rPr lang="en-US" sz="1600" dirty="0"/>
              <a:t>/opinion/commentary/ct-veto-illinois-rauner-privacy-bill-apps-internet-perspec-0819-jm-20150818-story.html. Accessed 26 April 2021.</a:t>
            </a:r>
            <a:endParaRPr lang="en-US" sz="1500" dirty="0"/>
          </a:p>
          <a:p>
            <a:pPr marL="0" indent="0">
              <a:buNone/>
            </a:pPr>
            <a:r>
              <a:rPr lang="en-US" sz="1500" dirty="0"/>
              <a:t>[4] </a:t>
            </a:r>
            <a:r>
              <a:rPr lang="en-US" sz="1500" dirty="0" err="1"/>
              <a:t>Maronick</a:t>
            </a:r>
            <a:r>
              <a:rPr lang="en-US" sz="1500" dirty="0"/>
              <a:t>, Thomas. “Do Customers Read Terms of Service Agreements When Installing Software?” </a:t>
            </a:r>
            <a:r>
              <a:rPr lang="en-US" sz="1500" i="1" dirty="0"/>
              <a:t>International Journal of Business and Social Research</a:t>
            </a:r>
            <a:r>
              <a:rPr lang="en-US" sz="1500" dirty="0"/>
              <a:t>, vol. 416, no. 535, 2014, </a:t>
            </a:r>
            <a:r>
              <a:rPr lang="en-US" sz="1500" dirty="0" err="1"/>
              <a:t>www.semanticscholar.org</a:t>
            </a:r>
            <a:r>
              <a:rPr lang="en-US" sz="1500" dirty="0"/>
              <a:t>/paper/Do-Consumers-Read-Terms-of-Service-Agreements-When-</a:t>
            </a:r>
            <a:r>
              <a:rPr lang="en-US" sz="1500" dirty="0" err="1"/>
              <a:t>Maronick</a:t>
            </a:r>
            <a:r>
              <a:rPr lang="en-US" sz="1500" dirty="0"/>
              <a:t>/cc87b0728295b35e6a94f542c6aa63e5a02ffa3b. Accessed 26 April 2021.</a:t>
            </a:r>
          </a:p>
          <a:p>
            <a:pPr marL="0" indent="0">
              <a:buNone/>
            </a:pPr>
            <a:r>
              <a:rPr lang="en-US" sz="1500" dirty="0"/>
              <a:t>[5] </a:t>
            </a:r>
            <a:r>
              <a:rPr lang="en-US" sz="1500" dirty="0" err="1"/>
              <a:t>Berreby</a:t>
            </a:r>
            <a:r>
              <a:rPr lang="en-US" sz="1500" dirty="0"/>
              <a:t>, David. “Click to Agree With What?” </a:t>
            </a:r>
            <a:r>
              <a:rPr lang="en-US" sz="1500" i="1" dirty="0"/>
              <a:t>The Guardian</a:t>
            </a:r>
            <a:r>
              <a:rPr lang="en-US" sz="1500" dirty="0"/>
              <a:t>, 3 Mar. 2017, </a:t>
            </a:r>
            <a:r>
              <a:rPr lang="en-US" sz="1500" dirty="0" err="1"/>
              <a:t>www.theguardian.com</a:t>
            </a:r>
            <a:r>
              <a:rPr lang="en-US" sz="1500" dirty="0"/>
              <a:t>/technology/2017/mar/03/terms-of-service-online-contracts-fine-print. Accessed 26 April 2021.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Renee Sawka</a:t>
            </a:r>
            <a:endParaRPr lang="en-US" sz="1400" dirty="0">
              <a:solidFill>
                <a:schemeClr val="tx1"/>
              </a:solidFill>
              <a:latin typeface="+mj-lt"/>
            </a:endParaRPr>
          </a:p>
        </p:txBody>
      </p:sp>
    </p:spTree>
    <p:extLst>
      <p:ext uri="{BB962C8B-B14F-4D97-AF65-F5344CB8AC3E}">
        <p14:creationId xmlns:p14="http://schemas.microsoft.com/office/powerpoint/2010/main" val="174183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62" y="146304"/>
            <a:ext cx="7772400" cy="914400"/>
          </a:xfrm>
        </p:spPr>
        <p:txBody>
          <a:bodyPr/>
          <a:lstStyle/>
          <a:p>
            <a:r>
              <a:rPr lang="en-US" dirty="0"/>
              <a:t>References</a:t>
            </a:r>
          </a:p>
        </p:txBody>
      </p:sp>
      <p:sp>
        <p:nvSpPr>
          <p:cNvPr id="3" name="Content Placeholder 2"/>
          <p:cNvSpPr>
            <a:spLocks noGrp="1"/>
          </p:cNvSpPr>
          <p:nvPr>
            <p:ph idx="1"/>
          </p:nvPr>
        </p:nvSpPr>
        <p:spPr>
          <a:xfrm>
            <a:off x="451262" y="895350"/>
            <a:ext cx="8575534" cy="3352800"/>
          </a:xfrm>
        </p:spPr>
        <p:txBody>
          <a:bodyPr lIns="91440">
            <a:noAutofit/>
          </a:bodyPr>
          <a:lstStyle/>
          <a:p>
            <a:pPr marL="0" indent="0">
              <a:buNone/>
            </a:pPr>
            <a:r>
              <a:rPr lang="en-US" sz="1500" dirty="0"/>
              <a:t>[6] </a:t>
            </a:r>
            <a:r>
              <a:rPr lang="en-US" sz="1500" dirty="0" err="1"/>
              <a:t>Tooki</a:t>
            </a:r>
            <a:r>
              <a:rPr lang="en-US" sz="1500" dirty="0"/>
              <a:t>. “‘Apple Media Services Terms and Conditions Have Changed’ Preventing App Downloads &amp; Updates.” </a:t>
            </a:r>
            <a:r>
              <a:rPr lang="en-US" sz="1500" i="1" dirty="0"/>
              <a:t>"Apple Media Services Terms and Conditions Have Changed"</a:t>
            </a:r>
            <a:r>
              <a:rPr lang="en-US" sz="1500" dirty="0"/>
              <a:t>, 24 Apr. 2019, </a:t>
            </a:r>
            <a:r>
              <a:rPr lang="en-US" sz="1500" dirty="0" err="1"/>
              <a:t>discussions.apple.com</a:t>
            </a:r>
            <a:r>
              <a:rPr lang="en-US" sz="1500" dirty="0"/>
              <a:t>/thread/250327991. Accessed 26 April 2021.</a:t>
            </a:r>
          </a:p>
          <a:p>
            <a:pPr marL="0" indent="0">
              <a:buNone/>
            </a:pPr>
            <a:r>
              <a:rPr lang="en-US" sz="1500" dirty="0"/>
              <a:t>[7] Ben-Shahar, </a:t>
            </a:r>
            <a:r>
              <a:rPr lang="en-US" sz="1500" dirty="0" err="1"/>
              <a:t>Omri</a:t>
            </a:r>
            <a:r>
              <a:rPr lang="en-US" sz="1500" dirty="0"/>
              <a:t>. “Why Do We Blindly Sign Terms of Service Agreements.” </a:t>
            </a:r>
            <a:r>
              <a:rPr lang="en-US" sz="1500" i="1" dirty="0"/>
              <a:t>All Things Considered</a:t>
            </a:r>
            <a:r>
              <a:rPr lang="en-US" sz="1500" dirty="0"/>
              <a:t>, </a:t>
            </a:r>
            <a:r>
              <a:rPr lang="en-US" sz="1500" dirty="0" err="1"/>
              <a:t>www.npr.org</a:t>
            </a:r>
            <a:r>
              <a:rPr lang="en-US" sz="1500" dirty="0"/>
              <a:t>/2014/09/01/345044359/why-do-we-blindly-sign-terms-of-service-agreements. Accessed 26 April 2021.</a:t>
            </a:r>
          </a:p>
          <a:p>
            <a:pPr marL="0" indent="0">
              <a:buNone/>
            </a:pPr>
            <a:r>
              <a:rPr lang="en-US" sz="1500" dirty="0"/>
              <a:t>[8] Deloitte, 2017, </a:t>
            </a:r>
            <a:r>
              <a:rPr lang="en-US" sz="1500" i="1" dirty="0"/>
              <a:t>2017 Global Mobile Consumer Survey</a:t>
            </a:r>
            <a:r>
              <a:rPr lang="en-US" sz="1500" dirty="0"/>
              <a:t>, www2.deloitte.com/content/dam/Deloitte/us/Documents/technology-media-telecommunications/us-tmt-2017-global-mobile-consumer-survey-executive-summary.pdf. Accessed 26 April 2021.</a:t>
            </a:r>
          </a:p>
          <a:p>
            <a:pPr marL="0" indent="0">
              <a:buNone/>
            </a:pPr>
            <a:r>
              <a:rPr lang="en-US" sz="1500" dirty="0"/>
              <a:t>[9] Roy, Hugo. “Frontpage -- </a:t>
            </a:r>
            <a:r>
              <a:rPr lang="en-US" sz="1500" dirty="0" err="1"/>
              <a:t>ToS;DR</a:t>
            </a:r>
            <a:r>
              <a:rPr lang="en-US" sz="1500" dirty="0"/>
              <a:t>.” </a:t>
            </a:r>
            <a:r>
              <a:rPr lang="en-US" sz="1500" i="1" dirty="0"/>
              <a:t>Terms of Service; Didn't Read</a:t>
            </a:r>
            <a:r>
              <a:rPr lang="en-US" sz="1500" dirty="0"/>
              <a:t>, </a:t>
            </a:r>
            <a:r>
              <a:rPr lang="en-US" sz="1500" dirty="0" err="1"/>
              <a:t>tosdr.org</a:t>
            </a:r>
            <a:r>
              <a:rPr lang="en-US" sz="1500" dirty="0"/>
              <a:t>/. Accessed 26 April 2021.</a:t>
            </a:r>
          </a:p>
          <a:p>
            <a:pPr marL="0" indent="0">
              <a:buNone/>
            </a:pPr>
            <a:r>
              <a:rPr lang="en-US" sz="1500" dirty="0"/>
              <a:t>[10] “Google Terms of Service – Privacy &amp; Terms.” </a:t>
            </a:r>
            <a:r>
              <a:rPr lang="en-US" sz="1500" i="1" dirty="0"/>
              <a:t>Google</a:t>
            </a:r>
            <a:r>
              <a:rPr lang="en-US" sz="1500" dirty="0"/>
              <a:t>, Google, </a:t>
            </a:r>
            <a:r>
              <a:rPr lang="en-US" sz="1500" dirty="0" err="1"/>
              <a:t>policies.google.com</a:t>
            </a:r>
            <a:r>
              <a:rPr lang="en-US" sz="1500" dirty="0"/>
              <a:t>/terms?</a:t>
            </a:r>
            <a:br>
              <a:rPr lang="en-US" sz="1500" dirty="0"/>
            </a:br>
            <a:r>
              <a:rPr lang="en-US" sz="1500" dirty="0"/>
              <a:t>hl=</a:t>
            </a:r>
            <a:r>
              <a:rPr lang="en-US" sz="1500" dirty="0" err="1"/>
              <a:t>en</a:t>
            </a:r>
            <a:r>
              <a:rPr lang="en-US" sz="1500" dirty="0"/>
              <a:t>-US. Accessed 26 April 2021.</a:t>
            </a:r>
          </a:p>
          <a:p>
            <a:pPr marL="0" indent="0">
              <a:buNone/>
            </a:pPr>
            <a:r>
              <a:rPr lang="en-US" sz="1500" dirty="0"/>
              <a:t>[11] Kelly, Heather. “Apple Is Slowing Your Phone Down.” </a:t>
            </a:r>
            <a:r>
              <a:rPr lang="en-US" sz="1500" i="1" dirty="0"/>
              <a:t>CNN Business</a:t>
            </a:r>
            <a:r>
              <a:rPr lang="en-US" sz="1500" dirty="0"/>
              <a:t>, 31 Jan. 2018, </a:t>
            </a:r>
            <a:r>
              <a:rPr lang="en-US" sz="1500" dirty="0" err="1"/>
              <a:t>money.cnn.com</a:t>
            </a:r>
            <a:r>
              <a:rPr lang="en-US" sz="1500" dirty="0"/>
              <a:t>/2017/12/22/technology/apple-</a:t>
            </a:r>
            <a:r>
              <a:rPr lang="en-US" sz="1500" dirty="0" err="1"/>
              <a:t>iphone</a:t>
            </a:r>
            <a:r>
              <a:rPr lang="en-US" sz="1500" dirty="0"/>
              <a:t>-slowdown/</a:t>
            </a:r>
            <a:r>
              <a:rPr lang="en-US" sz="1500" dirty="0" err="1"/>
              <a:t>index.html</a:t>
            </a:r>
            <a:r>
              <a:rPr lang="en-US" sz="1500" dirty="0"/>
              <a:t>. Accessed 26 April 2021.</a:t>
            </a:r>
          </a:p>
          <a:p>
            <a:pPr marL="0" indent="0">
              <a:buNone/>
            </a:pPr>
            <a:endParaRPr lang="en-US" sz="1500" dirty="0"/>
          </a:p>
        </p:txBody>
      </p:sp>
      <p:sp>
        <p:nvSpPr>
          <p:cNvPr id="4" name="Footer Placeholder 3"/>
          <p:cNvSpPr>
            <a:spLocks noGrp="1"/>
          </p:cNvSpPr>
          <p:nvPr>
            <p:ph type="ftr" sz="quarter" idx="11"/>
          </p:nvPr>
        </p:nvSpPr>
        <p:spPr/>
        <p:txBody>
          <a:bodyPr/>
          <a:lstStyle/>
          <a:p>
            <a:r>
              <a:rPr lang="sk-SK" dirty="0"/>
              <a:t>© 2021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Renee Sawka</a:t>
            </a:r>
            <a:endParaRPr lang="en-US" sz="1400" dirty="0">
              <a:solidFill>
                <a:schemeClr val="tx1"/>
              </a:solidFill>
              <a:latin typeface="+mj-lt"/>
            </a:endParaRPr>
          </a:p>
        </p:txBody>
      </p:sp>
    </p:spTree>
    <p:extLst>
      <p:ext uri="{BB962C8B-B14F-4D97-AF65-F5344CB8AC3E}">
        <p14:creationId xmlns:p14="http://schemas.microsoft.com/office/powerpoint/2010/main" val="3669251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766592" y="1143000"/>
            <a:ext cx="7828767" cy="1494448"/>
          </a:xfrm>
        </p:spPr>
        <p:txBody>
          <a:bodyPr/>
          <a:lstStyle/>
          <a:p>
            <a:r>
              <a:rPr lang="en-US" dirty="0"/>
              <a:t>Digital addiction: </a:t>
            </a:r>
            <a:br>
              <a:rPr lang="en-US" dirty="0"/>
            </a:br>
            <a:r>
              <a:rPr lang="en-US" dirty="0"/>
              <a:t>responsibility of the Producers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Anna Cherkinsky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38761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74" y="372337"/>
            <a:ext cx="7765705" cy="914400"/>
          </a:xfrm>
        </p:spPr>
        <p:txBody>
          <a:bodyPr/>
          <a:lstStyle/>
          <a:p>
            <a:r>
              <a:rPr lang="en-US" dirty="0"/>
              <a:t>Digital Addiction is an ongoing problem</a:t>
            </a:r>
          </a:p>
        </p:txBody>
      </p:sp>
      <p:sp>
        <p:nvSpPr>
          <p:cNvPr id="3" name="Content Placeholder 2"/>
          <p:cNvSpPr>
            <a:spLocks noGrp="1"/>
          </p:cNvSpPr>
          <p:nvPr>
            <p:ph sz="half" idx="1"/>
          </p:nvPr>
        </p:nvSpPr>
        <p:spPr>
          <a:xfrm>
            <a:off x="685800" y="1352551"/>
            <a:ext cx="3914084" cy="3352800"/>
          </a:xfrm>
        </p:spPr>
        <p:txBody>
          <a:bodyPr/>
          <a:lstStyle/>
          <a:p>
            <a:r>
              <a:rPr lang="en-US" dirty="0"/>
              <a:t>Types of digital addiction are medically classified</a:t>
            </a:r>
          </a:p>
          <a:p>
            <a:pPr lvl="1"/>
            <a:r>
              <a:rPr lang="en-US" dirty="0"/>
              <a:t>ICD-11 tracks gaming disorder [1]</a:t>
            </a:r>
          </a:p>
          <a:p>
            <a:pPr lvl="1"/>
            <a:r>
              <a:rPr lang="en-US" dirty="0"/>
              <a:t>Internet, phone, binging addictions are researched ([2], [3], [4])</a:t>
            </a:r>
          </a:p>
          <a:p>
            <a:pPr lvl="1"/>
            <a:r>
              <a:rPr lang="en-US" dirty="0"/>
              <a:t>Debated subject</a:t>
            </a:r>
          </a:p>
          <a:p>
            <a:r>
              <a:rPr lang="en-US" dirty="0"/>
              <a:t>It leads to mental health decline</a:t>
            </a:r>
          </a:p>
          <a:p>
            <a:pPr lvl="1"/>
            <a:r>
              <a:rPr lang="en-US" dirty="0"/>
              <a:t>Anxiety, depression [3]</a:t>
            </a:r>
          </a:p>
          <a:p>
            <a:pPr lvl="1"/>
            <a:r>
              <a:rPr lang="en-US" dirty="0"/>
              <a:t>Cognitive failures [3]</a:t>
            </a:r>
          </a:p>
          <a:p>
            <a:pPr lvl="1"/>
            <a:r>
              <a:rPr lang="en-US" dirty="0"/>
              <a:t>Negatively affects performance and quality of life</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Anna Cherkinsky</a:t>
            </a:r>
          </a:p>
        </p:txBody>
      </p:sp>
      <p:pic>
        <p:nvPicPr>
          <p:cNvPr id="9" name="Picture 8">
            <a:extLst>
              <a:ext uri="{FF2B5EF4-FFF2-40B4-BE49-F238E27FC236}">
                <a16:creationId xmlns:a16="http://schemas.microsoft.com/office/drawing/2014/main" id="{2405CA62-E0B0-45BE-83E0-801D8B8887E1}"/>
              </a:ext>
            </a:extLst>
          </p:cNvPr>
          <p:cNvPicPr>
            <a:picLocks noChangeAspect="1"/>
          </p:cNvPicPr>
          <p:nvPr/>
        </p:nvPicPr>
        <p:blipFill>
          <a:blip r:embed="rId3"/>
          <a:stretch>
            <a:fillRect/>
          </a:stretch>
        </p:blipFill>
        <p:spPr>
          <a:xfrm>
            <a:off x="5562600" y="1221164"/>
            <a:ext cx="2886027" cy="3169409"/>
          </a:xfrm>
          <a:prstGeom prst="rect">
            <a:avLst/>
          </a:prstGeom>
        </p:spPr>
      </p:pic>
      <p:sp>
        <p:nvSpPr>
          <p:cNvPr id="12" name="TextBox 11">
            <a:extLst>
              <a:ext uri="{FF2B5EF4-FFF2-40B4-BE49-F238E27FC236}">
                <a16:creationId xmlns:a16="http://schemas.microsoft.com/office/drawing/2014/main" id="{13EECBA7-E423-436A-A65F-5017908E11E3}"/>
              </a:ext>
            </a:extLst>
          </p:cNvPr>
          <p:cNvSpPr txBox="1"/>
          <p:nvPr/>
        </p:nvSpPr>
        <p:spPr>
          <a:xfrm>
            <a:off x="5135671" y="2838654"/>
            <a:ext cx="497462" cy="313932"/>
          </a:xfrm>
          <a:prstGeom prst="rect">
            <a:avLst/>
          </a:prstGeom>
          <a:noFill/>
        </p:spPr>
        <p:txBody>
          <a:bodyPr wrap="square" rtlCol="0">
            <a:spAutoFit/>
          </a:bodyPr>
          <a:lstStyle/>
          <a:p>
            <a:pPr>
              <a:lnSpc>
                <a:spcPct val="90000"/>
              </a:lnSpc>
            </a:pPr>
            <a:endParaRPr lang="en-US" sz="1600" dirty="0"/>
          </a:p>
        </p:txBody>
      </p:sp>
      <p:sp>
        <p:nvSpPr>
          <p:cNvPr id="13" name="TextBox 12">
            <a:extLst>
              <a:ext uri="{FF2B5EF4-FFF2-40B4-BE49-F238E27FC236}">
                <a16:creationId xmlns:a16="http://schemas.microsoft.com/office/drawing/2014/main" id="{9C05363A-74A1-4FF9-BEF7-123DF1D47DB1}"/>
              </a:ext>
            </a:extLst>
          </p:cNvPr>
          <p:cNvSpPr txBox="1"/>
          <p:nvPr/>
        </p:nvSpPr>
        <p:spPr>
          <a:xfrm>
            <a:off x="5376918" y="4365407"/>
            <a:ext cx="3607496" cy="480131"/>
          </a:xfrm>
          <a:prstGeom prst="rect">
            <a:avLst/>
          </a:prstGeom>
          <a:noFill/>
        </p:spPr>
        <p:txBody>
          <a:bodyPr wrap="square" rtlCol="0">
            <a:spAutoFit/>
          </a:bodyPr>
          <a:lstStyle/>
          <a:p>
            <a:pPr>
              <a:lnSpc>
                <a:spcPct val="90000"/>
              </a:lnSpc>
            </a:pPr>
            <a:r>
              <a:rPr lang="en-US" sz="1400" dirty="0"/>
              <a:t>Depicts increase of anxiety in individuals who heavily utilize their phones. [5].</a:t>
            </a:r>
          </a:p>
        </p:txBody>
      </p:sp>
      <p:sp>
        <p:nvSpPr>
          <p:cNvPr id="14" name="TextBox 13">
            <a:extLst>
              <a:ext uri="{FF2B5EF4-FFF2-40B4-BE49-F238E27FC236}">
                <a16:creationId xmlns:a16="http://schemas.microsoft.com/office/drawing/2014/main" id="{80079230-2745-4665-B78A-871E7ADDE8C1}"/>
              </a:ext>
            </a:extLst>
          </p:cNvPr>
          <p:cNvSpPr txBox="1"/>
          <p:nvPr/>
        </p:nvSpPr>
        <p:spPr>
          <a:xfrm rot="16200000">
            <a:off x="3615736" y="1660632"/>
            <a:ext cx="3607496" cy="286232"/>
          </a:xfrm>
          <a:prstGeom prst="rect">
            <a:avLst/>
          </a:prstGeom>
          <a:noFill/>
        </p:spPr>
        <p:txBody>
          <a:bodyPr wrap="square" rtlCol="0">
            <a:spAutoFit/>
          </a:bodyPr>
          <a:lstStyle/>
          <a:p>
            <a:pPr>
              <a:lnSpc>
                <a:spcPct val="90000"/>
              </a:lnSpc>
            </a:pPr>
            <a:r>
              <a:rPr lang="en-US" sz="1400" dirty="0"/>
              <a:t>Rating scale</a:t>
            </a:r>
          </a:p>
        </p:txBody>
      </p:sp>
    </p:spTree>
    <p:extLst>
      <p:ext uri="{BB962C8B-B14F-4D97-AF65-F5344CB8AC3E}">
        <p14:creationId xmlns:p14="http://schemas.microsoft.com/office/powerpoint/2010/main" val="117521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33" y="361950"/>
            <a:ext cx="8057367" cy="914400"/>
          </a:xfrm>
        </p:spPr>
        <p:txBody>
          <a:bodyPr/>
          <a:lstStyle/>
          <a:p>
            <a:r>
              <a:rPr lang="en-US" dirty="0"/>
              <a:t>Industries are promoting Digital addiction</a:t>
            </a:r>
          </a:p>
        </p:txBody>
      </p:sp>
      <p:sp>
        <p:nvSpPr>
          <p:cNvPr id="3" name="Content Placeholder 2"/>
          <p:cNvSpPr>
            <a:spLocks noGrp="1"/>
          </p:cNvSpPr>
          <p:nvPr>
            <p:ph sz="half" idx="1"/>
          </p:nvPr>
        </p:nvSpPr>
        <p:spPr/>
        <p:txBody>
          <a:bodyPr>
            <a:normAutofit lnSpcReduction="10000"/>
          </a:bodyPr>
          <a:lstStyle/>
          <a:p>
            <a:r>
              <a:rPr lang="en-US" dirty="0"/>
              <a:t>Recommender Systems [6]</a:t>
            </a:r>
          </a:p>
          <a:p>
            <a:pPr lvl="1"/>
            <a:r>
              <a:rPr lang="en-US" dirty="0"/>
              <a:t>Algorithm: user data </a:t>
            </a:r>
          </a:p>
          <a:p>
            <a:pPr lvl="1"/>
            <a:r>
              <a:rPr lang="en-US" dirty="0"/>
              <a:t>Increase ad and content engagement</a:t>
            </a:r>
          </a:p>
          <a:p>
            <a:r>
              <a:rPr lang="en-US" dirty="0"/>
              <a:t>Notification Systems [7]</a:t>
            </a:r>
          </a:p>
          <a:p>
            <a:pPr lvl="1"/>
            <a:r>
              <a:rPr lang="en-US" dirty="0"/>
              <a:t>Designed with emotional responses in mind</a:t>
            </a:r>
          </a:p>
          <a:p>
            <a:pPr lvl="1"/>
            <a:r>
              <a:rPr lang="en-US" dirty="0"/>
              <a:t>Study: median response time was 3.5 minutes, with 69.2% screens off</a:t>
            </a:r>
          </a:p>
          <a:p>
            <a:r>
              <a:rPr lang="en-US" dirty="0"/>
              <a:t>The Infinite Scroll [8]</a:t>
            </a:r>
          </a:p>
          <a:p>
            <a:pPr lvl="1"/>
            <a:r>
              <a:rPr lang="en-US" dirty="0"/>
              <a:t>Keeps people on the app/website</a:t>
            </a:r>
          </a:p>
          <a:p>
            <a:pPr lvl="1"/>
            <a:r>
              <a:rPr lang="en-US" dirty="0" err="1"/>
              <a:t>Raskin</a:t>
            </a:r>
            <a:r>
              <a:rPr lang="en-US" dirty="0"/>
              <a:t>: If the brain does not catch up to impulses, you will keep scrolling</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Anna Cherkinsky</a:t>
            </a:r>
          </a:p>
        </p:txBody>
      </p:sp>
      <p:pic>
        <p:nvPicPr>
          <p:cNvPr id="1026" name="Picture 2" descr="Why are we hooked to social media? | Skcript">
            <a:extLst>
              <a:ext uri="{FF2B5EF4-FFF2-40B4-BE49-F238E27FC236}">
                <a16:creationId xmlns:a16="http://schemas.microsoft.com/office/drawing/2014/main" id="{C0086976-1EE1-469C-9E8E-CA9D29C6A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186" y="1352551"/>
            <a:ext cx="3958370" cy="2971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985058-A8B5-4B99-9D7D-1E5C612F0281}"/>
              </a:ext>
            </a:extLst>
          </p:cNvPr>
          <p:cNvSpPr txBox="1"/>
          <p:nvPr/>
        </p:nvSpPr>
        <p:spPr>
          <a:xfrm>
            <a:off x="4633186" y="4324431"/>
            <a:ext cx="4109981" cy="480131"/>
          </a:xfrm>
          <a:prstGeom prst="rect">
            <a:avLst/>
          </a:prstGeom>
          <a:noFill/>
        </p:spPr>
        <p:txBody>
          <a:bodyPr wrap="square" rtlCol="0">
            <a:spAutoFit/>
          </a:bodyPr>
          <a:lstStyle/>
          <a:p>
            <a:pPr>
              <a:lnSpc>
                <a:spcPct val="90000"/>
              </a:lnSpc>
            </a:pPr>
            <a:r>
              <a:rPr lang="en-US" sz="1400" dirty="0"/>
              <a:t>Explains what tech developers consider when making their product to keep users “hooked” [9] </a:t>
            </a:r>
          </a:p>
        </p:txBody>
      </p:sp>
    </p:spTree>
    <p:extLst>
      <p:ext uri="{BB962C8B-B14F-4D97-AF65-F5344CB8AC3E}">
        <p14:creationId xmlns:p14="http://schemas.microsoft.com/office/powerpoint/2010/main" val="266297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45" y="372337"/>
            <a:ext cx="7772400" cy="914400"/>
          </a:xfrm>
        </p:spPr>
        <p:txBody>
          <a:bodyPr/>
          <a:lstStyle/>
          <a:p>
            <a:r>
              <a:rPr lang="en-US" dirty="0"/>
              <a:t>Producer’s responsibility</a:t>
            </a:r>
          </a:p>
        </p:txBody>
      </p:sp>
      <p:sp>
        <p:nvSpPr>
          <p:cNvPr id="3" name="Content Placeholder 2"/>
          <p:cNvSpPr>
            <a:spLocks noGrp="1"/>
          </p:cNvSpPr>
          <p:nvPr>
            <p:ph sz="half" idx="1"/>
          </p:nvPr>
        </p:nvSpPr>
        <p:spPr/>
        <p:txBody>
          <a:bodyPr>
            <a:normAutofit fontScale="85000" lnSpcReduction="20000"/>
          </a:bodyPr>
          <a:lstStyle/>
          <a:p>
            <a:r>
              <a:rPr lang="en-US" dirty="0"/>
              <a:t>“We’re a business, we make money”</a:t>
            </a:r>
          </a:p>
          <a:p>
            <a:pPr lvl="1"/>
            <a:r>
              <a:rPr lang="en-US" dirty="0"/>
              <a:t>Consumers are responsible for their own well-being [10]</a:t>
            </a:r>
          </a:p>
          <a:p>
            <a:pPr lvl="1"/>
            <a:r>
              <a:rPr lang="en-US" dirty="0"/>
              <a:t>Is it ethical to place restrictions on a product people use?</a:t>
            </a:r>
          </a:p>
          <a:p>
            <a:r>
              <a:rPr lang="en-US" dirty="0"/>
              <a:t>People do not choose to be addicted</a:t>
            </a:r>
          </a:p>
          <a:p>
            <a:pPr lvl="1"/>
            <a:r>
              <a:rPr lang="en-US" dirty="0"/>
              <a:t>Addiction associates with loss of free will and lack of control [11]</a:t>
            </a:r>
          </a:p>
          <a:p>
            <a:pPr lvl="1"/>
            <a:r>
              <a:rPr lang="en-US" dirty="0"/>
              <a:t>Survey: 36% believe that tech labeling is necessary, and 50% it is a good idea [13]</a:t>
            </a:r>
          </a:p>
          <a:p>
            <a:pPr lvl="1"/>
            <a:r>
              <a:rPr lang="en-US" dirty="0"/>
              <a:t>Study: 70% of children are exposed to gadgets before the age of 3 [12]</a:t>
            </a:r>
          </a:p>
          <a:p>
            <a:r>
              <a:rPr lang="en-US" dirty="0"/>
              <a:t>Social responsibility of producers</a:t>
            </a:r>
          </a:p>
          <a:p>
            <a:pPr lvl="1"/>
            <a:r>
              <a:rPr lang="en-US" dirty="0" err="1"/>
              <a:t>Raskin</a:t>
            </a:r>
            <a:r>
              <a:rPr lang="en-US" dirty="0"/>
              <a:t> has expressed remorse [8]</a:t>
            </a:r>
          </a:p>
          <a:p>
            <a:pPr lvl="1"/>
            <a:r>
              <a:rPr lang="en-US" dirty="0"/>
              <a:t>Business: Do not contribute to negative externalities [14]</a:t>
            </a:r>
          </a:p>
          <a:p>
            <a:pPr marL="0" indent="0">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Anna Cherkinsky</a:t>
            </a:r>
          </a:p>
        </p:txBody>
      </p:sp>
      <p:pic>
        <p:nvPicPr>
          <p:cNvPr id="2052" name="Picture 4">
            <a:extLst>
              <a:ext uri="{FF2B5EF4-FFF2-40B4-BE49-F238E27FC236}">
                <a16:creationId xmlns:a16="http://schemas.microsoft.com/office/drawing/2014/main" id="{8301257F-2F57-4DF7-9B88-77958AF91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484" y="1352550"/>
            <a:ext cx="3258676" cy="23462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DAFF2EF-E2E2-4989-BC73-9B10F783BF8D}"/>
              </a:ext>
            </a:extLst>
          </p:cNvPr>
          <p:cNvSpPr txBox="1"/>
          <p:nvPr/>
        </p:nvSpPr>
        <p:spPr>
          <a:xfrm>
            <a:off x="5260484" y="3790680"/>
            <a:ext cx="3532787" cy="480131"/>
          </a:xfrm>
          <a:prstGeom prst="rect">
            <a:avLst/>
          </a:prstGeom>
          <a:noFill/>
        </p:spPr>
        <p:txBody>
          <a:bodyPr wrap="square" rtlCol="0">
            <a:spAutoFit/>
          </a:bodyPr>
          <a:lstStyle/>
          <a:p>
            <a:pPr>
              <a:lnSpc>
                <a:spcPct val="90000"/>
              </a:lnSpc>
            </a:pPr>
            <a:r>
              <a:rPr lang="en-US" sz="1400" i="1" dirty="0"/>
              <a:t>Wall-E</a:t>
            </a:r>
            <a:r>
              <a:rPr lang="en-US" sz="1400" dirty="0"/>
              <a:t> satirizes the potential consequences of a technologically dependent world [15] </a:t>
            </a:r>
          </a:p>
        </p:txBody>
      </p:sp>
    </p:spTree>
    <p:extLst>
      <p:ext uri="{BB962C8B-B14F-4D97-AF65-F5344CB8AC3E}">
        <p14:creationId xmlns:p14="http://schemas.microsoft.com/office/powerpoint/2010/main" val="346066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are A possibility</a:t>
            </a:r>
          </a:p>
        </p:txBody>
      </p:sp>
      <p:sp>
        <p:nvSpPr>
          <p:cNvPr id="3" name="Content Placeholder 2"/>
          <p:cNvSpPr>
            <a:spLocks noGrp="1"/>
          </p:cNvSpPr>
          <p:nvPr>
            <p:ph sz="half" idx="1"/>
          </p:nvPr>
        </p:nvSpPr>
        <p:spPr/>
        <p:txBody>
          <a:bodyPr>
            <a:normAutofit fontScale="92500"/>
          </a:bodyPr>
          <a:lstStyle/>
          <a:p>
            <a:r>
              <a:rPr lang="en-US" dirty="0"/>
              <a:t>Ethical market is on the rise</a:t>
            </a:r>
          </a:p>
          <a:p>
            <a:pPr lvl="1"/>
            <a:r>
              <a:rPr lang="en-US" dirty="0"/>
              <a:t>Contribute positive externalities</a:t>
            </a:r>
          </a:p>
          <a:p>
            <a:pPr lvl="1"/>
            <a:r>
              <a:rPr lang="en-US" dirty="0"/>
              <a:t>ESG investment increased 76% from 2012 to 2016 [16]</a:t>
            </a:r>
          </a:p>
          <a:p>
            <a:pPr lvl="1"/>
            <a:r>
              <a:rPr lang="en-US" dirty="0"/>
              <a:t>Extend socially responsible investment to tech-development</a:t>
            </a:r>
          </a:p>
          <a:p>
            <a:r>
              <a:rPr lang="en-US" dirty="0"/>
              <a:t>Companies are trying to provide solutions</a:t>
            </a:r>
          </a:p>
          <a:p>
            <a:pPr lvl="1"/>
            <a:r>
              <a:rPr lang="en-US" dirty="0"/>
              <a:t>Backlash [2]</a:t>
            </a:r>
          </a:p>
          <a:p>
            <a:pPr lvl="1"/>
            <a:r>
              <a:rPr lang="en-US" dirty="0"/>
              <a:t>Apple and Android introduced features to help prevent addiction ([18], [17])</a:t>
            </a:r>
          </a:p>
          <a:p>
            <a:pPr lvl="1"/>
            <a:r>
              <a:rPr lang="en-US" dirty="0"/>
              <a:t>Features to help with gaming addiction [2]</a:t>
            </a:r>
          </a:p>
          <a:p>
            <a:pPr lvl="1"/>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Anna Cherkinsky</a:t>
            </a:r>
          </a:p>
        </p:txBody>
      </p:sp>
      <p:pic>
        <p:nvPicPr>
          <p:cNvPr id="12" name="Picture 11">
            <a:extLst>
              <a:ext uri="{FF2B5EF4-FFF2-40B4-BE49-F238E27FC236}">
                <a16:creationId xmlns:a16="http://schemas.microsoft.com/office/drawing/2014/main" id="{A8C47C28-29BA-4E4A-B69B-E8950D5E0C35}"/>
              </a:ext>
            </a:extLst>
          </p:cNvPr>
          <p:cNvPicPr>
            <a:picLocks noChangeAspect="1"/>
          </p:cNvPicPr>
          <p:nvPr/>
        </p:nvPicPr>
        <p:blipFill rotWithShape="1">
          <a:blip r:embed="rId3"/>
          <a:srcRect r="45656"/>
          <a:stretch/>
        </p:blipFill>
        <p:spPr>
          <a:xfrm>
            <a:off x="5485839" y="1087096"/>
            <a:ext cx="2722549" cy="2969307"/>
          </a:xfrm>
          <a:prstGeom prst="rect">
            <a:avLst/>
          </a:prstGeom>
        </p:spPr>
      </p:pic>
      <p:sp>
        <p:nvSpPr>
          <p:cNvPr id="13" name="TextBox 12">
            <a:extLst>
              <a:ext uri="{FF2B5EF4-FFF2-40B4-BE49-F238E27FC236}">
                <a16:creationId xmlns:a16="http://schemas.microsoft.com/office/drawing/2014/main" id="{20DA2F83-8A73-470A-BCE1-763485B27633}"/>
              </a:ext>
            </a:extLst>
          </p:cNvPr>
          <p:cNvSpPr txBox="1"/>
          <p:nvPr/>
        </p:nvSpPr>
        <p:spPr>
          <a:xfrm>
            <a:off x="5121058" y="4097132"/>
            <a:ext cx="4248410" cy="674031"/>
          </a:xfrm>
          <a:prstGeom prst="rect">
            <a:avLst/>
          </a:prstGeom>
          <a:noFill/>
        </p:spPr>
        <p:txBody>
          <a:bodyPr wrap="square" rtlCol="0">
            <a:spAutoFit/>
          </a:bodyPr>
          <a:lstStyle/>
          <a:p>
            <a:pPr>
              <a:lnSpc>
                <a:spcPct val="90000"/>
              </a:lnSpc>
            </a:pPr>
            <a:r>
              <a:rPr lang="en-US" sz="1400" dirty="0"/>
              <a:t>Apple introduces a feature to restrict app use in order to guide users away from excessive app use [18].</a:t>
            </a:r>
          </a:p>
        </p:txBody>
      </p:sp>
    </p:spTree>
    <p:extLst>
      <p:ext uri="{BB962C8B-B14F-4D97-AF65-F5344CB8AC3E}">
        <p14:creationId xmlns:p14="http://schemas.microsoft.com/office/powerpoint/2010/main" val="315159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427466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644645"/>
          </a:xfrm>
        </p:spPr>
        <p:txBody>
          <a:bodyPr lIns="91440">
            <a:normAutofit fontScale="47500" lnSpcReduction="20000"/>
          </a:bodyPr>
          <a:lstStyle/>
          <a:p>
            <a:pPr marL="0" indent="0">
              <a:buNone/>
            </a:pPr>
            <a:r>
              <a:rPr lang="en-US" sz="2300" dirty="0"/>
              <a:t>[1] </a:t>
            </a:r>
            <a:r>
              <a:rPr lang="en-US" sz="2300" b="0" i="0" dirty="0">
                <a:effectLst/>
              </a:rPr>
              <a:t>CD-11 (2019), “Gaming Disorder, Primarily Online,” </a:t>
            </a:r>
            <a:r>
              <a:rPr lang="en-US" sz="2300" b="0" i="0" u="none" strike="noStrike" dirty="0">
                <a:solidFill>
                  <a:srgbClr val="006ACC"/>
                </a:solidFill>
                <a:effectLst/>
                <a:hlinkClick r:id="rId3"/>
              </a:rPr>
              <a:t>https://icd.who.int/browse11/l-m/en#/http://id.who.int/icd/entity/338347362</a:t>
            </a:r>
            <a:r>
              <a:rPr lang="en-US" sz="2300" b="0" i="0" dirty="0">
                <a:solidFill>
                  <a:srgbClr val="444444"/>
                </a:solidFill>
                <a:effectLst/>
              </a:rPr>
              <a:t>.</a:t>
            </a:r>
          </a:p>
          <a:p>
            <a:pPr marL="0" indent="0">
              <a:buNone/>
            </a:pPr>
            <a:r>
              <a:rPr lang="en-US" sz="2300" dirty="0"/>
              <a:t>[2] </a:t>
            </a:r>
            <a:r>
              <a:rPr lang="en-US" sz="2300" b="0" i="0" u="none" strike="noStrike" dirty="0">
                <a:effectLst/>
              </a:rPr>
              <a:t>Berthon P, Pitt L, Campbell C. Addictive De-Vices: A Public Policy Analysis of Sources and Solutions to Digital Addiction. </a:t>
            </a:r>
            <a:r>
              <a:rPr lang="en-US" sz="2300" b="0" i="1" u="none" strike="noStrike" dirty="0">
                <a:effectLst/>
              </a:rPr>
              <a:t>Journal of Public Policy &amp; Marketing</a:t>
            </a:r>
            <a:r>
              <a:rPr lang="en-US" sz="2300" b="0" i="0" u="none" strike="noStrike" dirty="0">
                <a:effectLst/>
              </a:rPr>
              <a:t>. 2019;38(4):451-468. doi:</a:t>
            </a:r>
            <a:r>
              <a:rPr lang="en-US" sz="2300" b="0" i="0" u="sng" strike="noStrike" dirty="0">
                <a:solidFill>
                  <a:srgbClr val="006ACC"/>
                </a:solidFill>
                <a:effectLst/>
                <a:hlinkClick r:id="rId4"/>
              </a:rPr>
              <a:t>10.1177/0743915619859852</a:t>
            </a:r>
            <a:endParaRPr lang="en-US" sz="2300" b="0" i="0" u="sng" strike="noStrike" dirty="0">
              <a:solidFill>
                <a:srgbClr val="006ACC"/>
              </a:solidFill>
              <a:effectLst/>
            </a:endParaRPr>
          </a:p>
          <a:p>
            <a:pPr marL="0" indent="0">
              <a:buNone/>
            </a:pPr>
            <a:r>
              <a:rPr lang="en-US" sz="2300" dirty="0"/>
              <a:t>[3] </a:t>
            </a:r>
            <a:r>
              <a:rPr lang="en-US" sz="2300" b="0" i="0" u="none" strike="noStrike" dirty="0">
                <a:effectLst/>
              </a:rPr>
              <a:t>Hong, W., Liu, R.-D., Ding, Y., Sheng, X., &amp; Zhen, R. (2020). Mobile phone addiction and cognitive failures in daily life: The mediating roles of sleep duration and quality and the moderating role of trait self-regulation. </a:t>
            </a:r>
            <a:r>
              <a:rPr lang="en-US" sz="2300" b="0" i="1" u="none" strike="noStrike" dirty="0">
                <a:effectLst/>
              </a:rPr>
              <a:t>Addictive Behaviors</a:t>
            </a:r>
            <a:r>
              <a:rPr lang="en-US" sz="2300" b="0" i="0" u="none" strike="noStrike" dirty="0">
                <a:effectLst/>
              </a:rPr>
              <a:t>, </a:t>
            </a:r>
            <a:r>
              <a:rPr lang="en-US" sz="2300" b="0" i="1" u="none" strike="noStrike" dirty="0">
                <a:effectLst/>
              </a:rPr>
              <a:t>107</a:t>
            </a:r>
            <a:r>
              <a:rPr lang="en-US" sz="2300" b="0" i="0" u="none" strike="noStrike" dirty="0">
                <a:effectLst/>
              </a:rPr>
              <a:t>, 106383. </a:t>
            </a:r>
            <a:r>
              <a:rPr lang="en-US" sz="2300" b="0" i="0" u="none" strike="noStrike" dirty="0">
                <a:solidFill>
                  <a:srgbClr val="000000"/>
                </a:solidFill>
                <a:effectLst/>
                <a:hlinkClick r:id="rId5"/>
              </a:rPr>
              <a:t>https://doi.org/10.1016/j.addbeh.2020.106383</a:t>
            </a:r>
            <a:endParaRPr lang="en-US" sz="2300" b="0" i="0" u="none" strike="noStrike" dirty="0">
              <a:solidFill>
                <a:srgbClr val="000000"/>
              </a:solidFill>
              <a:effectLst/>
            </a:endParaRPr>
          </a:p>
          <a:p>
            <a:pPr marL="0" indent="0">
              <a:buNone/>
            </a:pPr>
            <a:r>
              <a:rPr lang="en-US" sz="2300" dirty="0"/>
              <a:t>[4] </a:t>
            </a:r>
            <a:r>
              <a:rPr lang="en-US" sz="2300" b="0" i="0" dirty="0">
                <a:effectLst/>
              </a:rPr>
              <a:t>Forte, G., </a:t>
            </a:r>
            <a:r>
              <a:rPr lang="en-US" sz="2300" b="0" i="0" dirty="0" err="1">
                <a:effectLst/>
              </a:rPr>
              <a:t>Favieri</a:t>
            </a:r>
            <a:r>
              <a:rPr lang="en-US" sz="2300" b="0" i="0" dirty="0">
                <a:effectLst/>
              </a:rPr>
              <a:t>, F., Tedeschi, D., &amp; Casagrande, M. (2021). Binge-Watching: Development and Validation of the Binge-Watching Addiction Questionnaire. </a:t>
            </a:r>
            <a:r>
              <a:rPr lang="en-US" sz="2300" b="0" i="1" dirty="0">
                <a:effectLst/>
              </a:rPr>
              <a:t>Behavioral Sciences</a:t>
            </a:r>
            <a:r>
              <a:rPr lang="en-US" sz="2300" b="0" i="0" dirty="0">
                <a:effectLst/>
              </a:rPr>
              <a:t>, </a:t>
            </a:r>
            <a:r>
              <a:rPr lang="en-US" sz="2300" b="0" i="1" dirty="0">
                <a:effectLst/>
              </a:rPr>
              <a:t>11</a:t>
            </a:r>
            <a:r>
              <a:rPr lang="en-US" sz="2300" b="0" i="0" dirty="0">
                <a:effectLst/>
              </a:rPr>
              <a:t>(2), 27. doi:10.3390/bs11020027</a:t>
            </a:r>
            <a:endParaRPr lang="en-US" sz="2300" dirty="0"/>
          </a:p>
          <a:p>
            <a:pPr marL="0" indent="0">
              <a:buNone/>
            </a:pPr>
            <a:r>
              <a:rPr lang="en-US" sz="2300" dirty="0"/>
              <a:t>[5] </a:t>
            </a:r>
            <a:r>
              <a:rPr lang="en-US" sz="2300" b="0" i="0" dirty="0">
                <a:effectLst/>
              </a:rPr>
              <a:t>Rosen, L. D. (2017). The distracted student mind — enhancing its focus and attention. </a:t>
            </a:r>
            <a:r>
              <a:rPr lang="en-US" sz="2300" b="0" i="1" dirty="0">
                <a:effectLst/>
              </a:rPr>
              <a:t>Phi Delta </a:t>
            </a:r>
            <a:r>
              <a:rPr lang="en-US" sz="2300" b="0" i="1" dirty="0" err="1">
                <a:effectLst/>
              </a:rPr>
              <a:t>Kappan</a:t>
            </a:r>
            <a:r>
              <a:rPr lang="en-US" sz="2300" b="0" i="0" dirty="0">
                <a:effectLst/>
              </a:rPr>
              <a:t>, </a:t>
            </a:r>
            <a:r>
              <a:rPr lang="en-US" sz="2300" b="0" i="1" dirty="0">
                <a:effectLst/>
              </a:rPr>
              <a:t>99</a:t>
            </a:r>
            <a:r>
              <a:rPr lang="en-US" sz="2300" b="0" i="0" dirty="0">
                <a:effectLst/>
              </a:rPr>
              <a:t>(2), 8–14. </a:t>
            </a:r>
            <a:r>
              <a:rPr lang="en-US" sz="2300" dirty="0">
                <a:solidFill>
                  <a:srgbClr val="006ACC"/>
                </a:solidFill>
                <a:hlinkClick r:id="rId6"/>
              </a:rPr>
              <a:t>https://doi.org/10.1177/0031721717734183</a:t>
            </a:r>
            <a:r>
              <a:rPr lang="en-US" sz="2300" dirty="0"/>
              <a:t>…</a:t>
            </a:r>
          </a:p>
          <a:p>
            <a:pPr marL="0" indent="0">
              <a:buNone/>
            </a:pPr>
            <a:r>
              <a:rPr lang="en-US" sz="2300" dirty="0"/>
              <a:t>[6] </a:t>
            </a:r>
            <a:r>
              <a:rPr lang="en-US" sz="2300" b="0" i="0" dirty="0">
                <a:effectLst/>
              </a:rPr>
              <a:t>Hunt, R., &amp; McKelvey, F. (2019). Algorithmic Regulation in Media and Cultural Policy: A Framework to Evaluate Barriers to Accountability. </a:t>
            </a:r>
            <a:r>
              <a:rPr lang="en-US" sz="2300" b="0" i="1" dirty="0">
                <a:effectLst/>
              </a:rPr>
              <a:t>Journal of Information Policy,</a:t>
            </a:r>
            <a:r>
              <a:rPr lang="en-US" sz="2300" b="0" i="0" dirty="0">
                <a:effectLst/>
              </a:rPr>
              <a:t> </a:t>
            </a:r>
            <a:r>
              <a:rPr lang="en-US" sz="2300" b="0" i="1" dirty="0">
                <a:effectLst/>
              </a:rPr>
              <a:t>9</a:t>
            </a:r>
            <a:r>
              <a:rPr lang="en-US" sz="2300" b="0" i="0" dirty="0">
                <a:effectLst/>
              </a:rPr>
              <a:t>, 307-335. doi:10.5325/jinfopoli.9.2019.0307</a:t>
            </a:r>
          </a:p>
          <a:p>
            <a:pPr marL="0" indent="0">
              <a:buNone/>
            </a:pPr>
            <a:r>
              <a:rPr lang="en-US" sz="2300" dirty="0"/>
              <a:t>[7] </a:t>
            </a:r>
            <a:r>
              <a:rPr lang="en-US" sz="2300" b="0" i="0" dirty="0">
                <a:effectLst/>
              </a:rPr>
              <a:t>E. </a:t>
            </a:r>
            <a:r>
              <a:rPr lang="en-US" sz="2300" b="0" i="0" dirty="0" err="1">
                <a:effectLst/>
              </a:rPr>
              <a:t>Kanjo</a:t>
            </a:r>
            <a:r>
              <a:rPr lang="en-US" sz="2300" b="0" i="0" dirty="0">
                <a:effectLst/>
              </a:rPr>
              <a:t>, D. J. </a:t>
            </a:r>
            <a:r>
              <a:rPr lang="en-US" sz="2300" b="0" i="0" dirty="0" err="1">
                <a:effectLst/>
              </a:rPr>
              <a:t>Kuss</a:t>
            </a:r>
            <a:r>
              <a:rPr lang="en-US" sz="2300" b="0" i="0" dirty="0">
                <a:effectLst/>
              </a:rPr>
              <a:t> and C. S. Ang, "</a:t>
            </a:r>
            <a:r>
              <a:rPr lang="en-US" sz="2300" b="0" i="0" dirty="0" err="1">
                <a:effectLst/>
              </a:rPr>
              <a:t>NotiMind</a:t>
            </a:r>
            <a:r>
              <a:rPr lang="en-US" sz="2300" b="0" i="0" dirty="0">
                <a:effectLst/>
              </a:rPr>
              <a:t>: Utilizing Responses to Smart Phone Notifications as Affective Sensors," in </a:t>
            </a:r>
            <a:r>
              <a:rPr lang="en-US" sz="2300" b="0" i="1" dirty="0">
                <a:effectLst/>
              </a:rPr>
              <a:t>IEEE Access</a:t>
            </a:r>
            <a:r>
              <a:rPr lang="en-US" sz="2300" b="0" i="0" dirty="0">
                <a:effectLst/>
              </a:rPr>
              <a:t>, vol. 5, pp. 22023-22035, 2017, </a:t>
            </a:r>
            <a:r>
              <a:rPr lang="en-US" sz="2300" b="0" i="0" dirty="0" err="1">
                <a:effectLst/>
              </a:rPr>
              <a:t>doi</a:t>
            </a:r>
            <a:r>
              <a:rPr lang="en-US" sz="2300" b="0" i="0" dirty="0">
                <a:effectLst/>
              </a:rPr>
              <a:t>: 10.1109/ACCESS.2017.2755661.</a:t>
            </a:r>
          </a:p>
          <a:p>
            <a:pPr marL="0" indent="0">
              <a:buNone/>
            </a:pPr>
            <a:r>
              <a:rPr lang="en-US" sz="2300" dirty="0"/>
              <a:t>[8] </a:t>
            </a:r>
            <a:r>
              <a:rPr lang="en-US" sz="2300" b="0" i="0" dirty="0">
                <a:effectLst/>
              </a:rPr>
              <a:t>Ayeni, P. (2019). Social Media Addiction: Symptoms And Way Forward. </a:t>
            </a:r>
            <a:r>
              <a:rPr lang="en-US" sz="2300" b="0" i="1" dirty="0">
                <a:effectLst/>
              </a:rPr>
              <a:t>The American Journal of Interdisciplinary Innovations and Research</a:t>
            </a:r>
            <a:r>
              <a:rPr lang="en-US" sz="2300" b="0" i="0" dirty="0">
                <a:effectLst/>
              </a:rPr>
              <a:t>, </a:t>
            </a:r>
            <a:r>
              <a:rPr lang="en-US" sz="2300" b="0" i="1" dirty="0">
                <a:effectLst/>
              </a:rPr>
              <a:t>1</a:t>
            </a:r>
            <a:r>
              <a:rPr lang="en-US" sz="2300" b="0" i="0" dirty="0">
                <a:effectLst/>
              </a:rPr>
              <a:t>(04), XIX-XLII. Retrieved from </a:t>
            </a:r>
            <a:r>
              <a:rPr lang="en-US" sz="2300" b="0" i="0" u="none" strike="noStrike" dirty="0">
                <a:solidFill>
                  <a:srgbClr val="545454"/>
                </a:solidFill>
                <a:effectLst/>
                <a:hlinkClick r:id="rId7"/>
              </a:rPr>
              <a:t>https://usajournalshub.com/index.php/tajiir/article/view/12</a:t>
            </a:r>
            <a:endParaRPr lang="en-US" sz="2300" b="0" i="0" u="none" strike="noStrike" dirty="0">
              <a:solidFill>
                <a:srgbClr val="545454"/>
              </a:solidFill>
              <a:effectLst/>
            </a:endParaRPr>
          </a:p>
          <a:p>
            <a:pPr marL="0" indent="0">
              <a:buNone/>
            </a:pPr>
            <a:r>
              <a:rPr lang="en-US" sz="2300" dirty="0"/>
              <a:t>[9] </a:t>
            </a:r>
            <a:r>
              <a:rPr lang="en-US" sz="2300" dirty="0" err="1"/>
              <a:t>Eyal</a:t>
            </a:r>
            <a:r>
              <a:rPr lang="en-US" sz="2300" dirty="0"/>
              <a:t>, Nir., </a:t>
            </a:r>
            <a:r>
              <a:rPr lang="en-US" sz="2300" i="1" dirty="0"/>
              <a:t>Hooked: How to Build Habit-Forming Products</a:t>
            </a:r>
            <a:r>
              <a:rPr lang="en-US" sz="2300" dirty="0"/>
              <a:t>. (Penguin, December 26, 2013), pp 5.</a:t>
            </a:r>
          </a:p>
          <a:p>
            <a:pPr marL="0" indent="0">
              <a:buNone/>
            </a:pPr>
            <a:endParaRPr lang="en-US" sz="2300" b="0" i="0" dirty="0">
              <a:effectLst/>
            </a:endParaRPr>
          </a:p>
          <a:p>
            <a:pPr marL="0" indent="0">
              <a:buNone/>
            </a:pPr>
            <a:endParaRPr lang="en-US" sz="1800" b="0" i="0" u="none" strike="noStrike" dirty="0">
              <a:effectLst/>
            </a:endParaRPr>
          </a:p>
          <a:p>
            <a:pPr marL="0" indent="0">
              <a:buNone/>
            </a:pPr>
            <a:endParaRPr lang="en-US" b="0" i="0" dirty="0">
              <a:effectLst/>
            </a:endParaRPr>
          </a:p>
          <a:p>
            <a:pPr marL="0" indent="0">
              <a:buNone/>
            </a:pPr>
            <a:endParaRPr lang="en-US" b="0" i="0" dirty="0">
              <a:effectLst/>
            </a:endParaRPr>
          </a:p>
          <a:p>
            <a:pPr marL="0" indent="0">
              <a:buNone/>
            </a:pPr>
            <a:endParaRPr lang="en-US" dirty="0"/>
          </a:p>
        </p:txBody>
      </p:sp>
      <p:sp>
        <p:nvSpPr>
          <p:cNvPr id="4" name="Footer Placeholder 3"/>
          <p:cNvSpPr>
            <a:spLocks noGrp="1"/>
          </p:cNvSpPr>
          <p:nvPr>
            <p:ph type="ftr" sz="quarter" idx="11"/>
          </p:nvPr>
        </p:nvSpPr>
        <p:spPr/>
        <p:txBody>
          <a:bodyPr/>
          <a:lstStyle/>
          <a:p>
            <a:r>
              <a:rPr lang="sk-SK" dirty="0"/>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Anna Cherkinsky</a:t>
            </a:r>
          </a:p>
        </p:txBody>
      </p:sp>
    </p:spTree>
    <p:extLst>
      <p:ext uri="{BB962C8B-B14F-4D97-AF65-F5344CB8AC3E}">
        <p14:creationId xmlns:p14="http://schemas.microsoft.com/office/powerpoint/2010/main" val="108928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263563"/>
            <a:ext cx="7772400" cy="3644645"/>
          </a:xfrm>
        </p:spPr>
        <p:txBody>
          <a:bodyPr lIns="91440">
            <a:normAutofit fontScale="85000" lnSpcReduction="20000"/>
          </a:bodyPr>
          <a:lstStyle/>
          <a:p>
            <a:pPr marL="0" indent="0">
              <a:buNone/>
            </a:pPr>
            <a:r>
              <a:rPr lang="en-US" sz="1300" b="0" i="0" dirty="0">
                <a:effectLst/>
              </a:rPr>
              <a:t>[10] Bowles, Nellie. Addicted to Screens? That’s Really a You Problem. (New York Times, October 7, 2019), </a:t>
            </a:r>
            <a:r>
              <a:rPr lang="en-US" sz="1300" b="0" i="0" dirty="0">
                <a:effectLst/>
                <a:hlinkClick r:id="rId3"/>
              </a:rPr>
              <a:t>https://www.nytimes.com/2019/10/06/technology/phone-screen-addiction-tech-nir-eyal.html</a:t>
            </a:r>
            <a:endParaRPr lang="en-US" sz="1300" dirty="0"/>
          </a:p>
          <a:p>
            <a:pPr marL="0" indent="0">
              <a:buNone/>
            </a:pPr>
            <a:r>
              <a:rPr lang="en-US" sz="1300" dirty="0"/>
              <a:t>[11] </a:t>
            </a:r>
            <a:r>
              <a:rPr lang="en-US" sz="1300" b="0" i="0" u="none" strike="noStrike" dirty="0" err="1">
                <a:effectLst/>
              </a:rPr>
              <a:t>Vonasch</a:t>
            </a:r>
            <a:r>
              <a:rPr lang="en-US" sz="1300" b="0" i="0" u="none" strike="noStrike" dirty="0">
                <a:effectLst/>
              </a:rPr>
              <a:t>, A. J., Clark, C. J., Lau, S., </a:t>
            </a:r>
            <a:r>
              <a:rPr lang="en-US" sz="1300" b="0" i="0" u="none" strike="noStrike" dirty="0" err="1">
                <a:effectLst/>
              </a:rPr>
              <a:t>Vohs</a:t>
            </a:r>
            <a:r>
              <a:rPr lang="en-US" sz="1300" b="0" i="0" u="none" strike="noStrike" dirty="0">
                <a:effectLst/>
              </a:rPr>
              <a:t>, K. D., &amp; Baumeister, R. F. (2017). Ordinary people associate addiction with loss of free will. </a:t>
            </a:r>
            <a:r>
              <a:rPr lang="en-US" sz="1300" b="0" i="1" u="none" strike="noStrike" dirty="0">
                <a:effectLst/>
              </a:rPr>
              <a:t>Addictive Behaviors Reports</a:t>
            </a:r>
            <a:r>
              <a:rPr lang="en-US" sz="1300" b="0" i="0" u="none" strike="noStrike" dirty="0">
                <a:effectLst/>
              </a:rPr>
              <a:t>, </a:t>
            </a:r>
            <a:r>
              <a:rPr lang="en-US" sz="1300" b="0" i="1" u="none" strike="noStrike" dirty="0">
                <a:effectLst/>
              </a:rPr>
              <a:t>5</a:t>
            </a:r>
            <a:r>
              <a:rPr lang="en-US" sz="1300" b="0" i="0" u="none" strike="noStrike" dirty="0">
                <a:effectLst/>
              </a:rPr>
              <a:t>, 56–66. https://doi.org/10.1016/j.abrep.2017.01.002</a:t>
            </a:r>
          </a:p>
          <a:p>
            <a:pPr marL="0" indent="0">
              <a:buNone/>
            </a:pPr>
            <a:r>
              <a:rPr lang="en-US" sz="1300" dirty="0"/>
              <a:t>[12] </a:t>
            </a:r>
            <a:r>
              <a:rPr lang="en-US" sz="1300" b="0" i="0" dirty="0">
                <a:effectLst/>
              </a:rPr>
              <a:t>S. A. Murtaza, “Digital heroin the impact of digital gadgets on developing minds an empirical study on growing children of Lahore,” in International Conference on Management, Business &amp; Technology (ICMBT), 2017, pp. 303–309.</a:t>
            </a:r>
          </a:p>
          <a:p>
            <a:pPr marL="0" indent="0">
              <a:buNone/>
            </a:pPr>
            <a:r>
              <a:rPr lang="en-US" sz="1300" dirty="0"/>
              <a:t>[13] </a:t>
            </a:r>
            <a:r>
              <a:rPr lang="en-US" sz="1300" b="0" i="0" dirty="0">
                <a:effectLst/>
              </a:rPr>
              <a:t>Ali R., Jiang N., </a:t>
            </a:r>
            <a:r>
              <a:rPr lang="en-US" sz="1300" b="0" i="0" dirty="0" err="1">
                <a:effectLst/>
              </a:rPr>
              <a:t>Phalp</a:t>
            </a:r>
            <a:r>
              <a:rPr lang="en-US" sz="1300" b="0" i="0" dirty="0">
                <a:effectLst/>
              </a:rPr>
              <a:t> K., Muir S., </a:t>
            </a:r>
            <a:r>
              <a:rPr lang="en-US" sz="1300" b="0" i="0" dirty="0" err="1">
                <a:effectLst/>
              </a:rPr>
              <a:t>McAlaney</a:t>
            </a:r>
            <a:r>
              <a:rPr lang="en-US" sz="1300" b="0" i="0" dirty="0">
                <a:effectLst/>
              </a:rPr>
              <a:t> J. (2015) The Emerging Requirement for Digital Addiction Labels. In: Fricker S., Schneider K. (eds) Requirements Engineering: Foundation for Software Quality. REFSQ 2015. Lecture Notes in Computer Science, vol 9013. Springer, Cham</a:t>
            </a:r>
            <a:r>
              <a:rPr lang="en-US" sz="1300" b="0" i="0" dirty="0">
                <a:solidFill>
                  <a:srgbClr val="333333"/>
                </a:solidFill>
                <a:effectLst/>
              </a:rPr>
              <a:t>. </a:t>
            </a:r>
            <a:r>
              <a:rPr lang="en-US" sz="1300" b="0" i="0" dirty="0">
                <a:solidFill>
                  <a:srgbClr val="333333"/>
                </a:solidFill>
                <a:effectLst/>
                <a:hlinkClick r:id="rId4"/>
              </a:rPr>
              <a:t>https://doi.org/10.1007/978-3-319-16101-3_13</a:t>
            </a:r>
            <a:endParaRPr lang="en-US" sz="1300" b="0" i="0" dirty="0">
              <a:solidFill>
                <a:srgbClr val="333333"/>
              </a:solidFill>
              <a:effectLst/>
            </a:endParaRPr>
          </a:p>
          <a:p>
            <a:pPr marL="0" indent="0">
              <a:buNone/>
            </a:pPr>
            <a:r>
              <a:rPr lang="en-US" sz="1300" dirty="0"/>
              <a:t>[14] </a:t>
            </a:r>
            <a:r>
              <a:rPr lang="en-US" sz="1300" b="0" i="0" dirty="0">
                <a:effectLst/>
              </a:rPr>
              <a:t>L. </a:t>
            </a:r>
            <a:r>
              <a:rPr lang="en-US" sz="1300" b="0" i="0" dirty="0" err="1">
                <a:effectLst/>
              </a:rPr>
              <a:t>Zhongyan</a:t>
            </a:r>
            <a:r>
              <a:rPr lang="en-US" sz="1300" b="0" i="0" dirty="0">
                <a:effectLst/>
              </a:rPr>
              <a:t>, "Analysis of Externality Based on Internet," </a:t>
            </a:r>
            <a:r>
              <a:rPr lang="en-US" sz="1300" b="0" i="1" dirty="0">
                <a:effectLst/>
              </a:rPr>
              <a:t>2010 International Conference on Multimedia Information Networking and Security</a:t>
            </a:r>
            <a:r>
              <a:rPr lang="en-US" sz="1300" b="0" i="0" dirty="0">
                <a:effectLst/>
              </a:rPr>
              <a:t>, 2010, pp. 217-220, </a:t>
            </a:r>
            <a:r>
              <a:rPr lang="en-US" sz="1300" b="0" i="0" dirty="0" err="1">
                <a:effectLst/>
              </a:rPr>
              <a:t>doi</a:t>
            </a:r>
            <a:r>
              <a:rPr lang="en-US" sz="1300" b="0" i="0" dirty="0">
                <a:effectLst/>
              </a:rPr>
              <a:t>: 10.1109/MINES.2010.55.</a:t>
            </a:r>
          </a:p>
          <a:p>
            <a:pPr marL="0" indent="0">
              <a:buNone/>
            </a:pPr>
            <a:r>
              <a:rPr lang="en-US" sz="1300" dirty="0"/>
              <a:t>[15] </a:t>
            </a:r>
            <a:r>
              <a:rPr lang="en-US" sz="1300" b="0" i="0" dirty="0">
                <a:effectLst/>
              </a:rPr>
              <a:t>Stanton, Andrew,, et al. </a:t>
            </a:r>
            <a:r>
              <a:rPr lang="en-US" sz="1300" b="1" i="0" dirty="0">
                <a:effectLst/>
              </a:rPr>
              <a:t>WALL</a:t>
            </a:r>
            <a:r>
              <a:rPr lang="en-US" sz="1300" b="0" i="0" dirty="0">
                <a:effectLst/>
              </a:rPr>
              <a:t>-</a:t>
            </a:r>
            <a:r>
              <a:rPr lang="en-US" sz="1300" b="1" i="0" dirty="0">
                <a:effectLst/>
              </a:rPr>
              <a:t>E</a:t>
            </a:r>
            <a:r>
              <a:rPr lang="en-US" sz="1300" b="0" i="0" dirty="0">
                <a:effectLst/>
              </a:rPr>
              <a:t>. Burbank, Calif.: Walt Disney Home Entertainment, 2008.</a:t>
            </a:r>
          </a:p>
          <a:p>
            <a:pPr marL="0" indent="0">
              <a:buNone/>
            </a:pPr>
            <a:r>
              <a:rPr lang="en-US" sz="1300" dirty="0"/>
              <a:t>[16] </a:t>
            </a:r>
            <a:r>
              <a:rPr lang="en-US" sz="1300" b="0" i="0" dirty="0">
                <a:effectLst/>
              </a:rPr>
              <a:t>Blank, H., </a:t>
            </a:r>
            <a:r>
              <a:rPr lang="en-US" sz="1300" b="0" i="0" dirty="0" err="1">
                <a:effectLst/>
              </a:rPr>
              <a:t>Sgambati</a:t>
            </a:r>
            <a:r>
              <a:rPr lang="en-US" sz="1300" b="0" i="0" dirty="0">
                <a:effectLst/>
              </a:rPr>
              <a:t>, G., &amp; </a:t>
            </a:r>
            <a:r>
              <a:rPr lang="en-US" sz="1300" b="0" i="0" dirty="0" err="1">
                <a:effectLst/>
              </a:rPr>
              <a:t>Truelson</a:t>
            </a:r>
            <a:r>
              <a:rPr lang="en-US" sz="1300" b="0" i="0" dirty="0">
                <a:effectLst/>
              </a:rPr>
              <a:t>, Z. (2016). Best Practices in ESG Investing.</a:t>
            </a:r>
            <a:r>
              <a:rPr lang="en-US" sz="1300" b="0" i="1" dirty="0">
                <a:effectLst/>
              </a:rPr>
              <a:t> Journal of Investing, 25</a:t>
            </a:r>
            <a:r>
              <a:rPr lang="en-US" sz="1300" b="0" i="0" dirty="0">
                <a:effectLst/>
              </a:rPr>
              <a:t>(2), 103-112. </a:t>
            </a:r>
            <a:r>
              <a:rPr lang="en-US" sz="1300" b="0" i="0" dirty="0">
                <a:solidFill>
                  <a:srgbClr val="555555"/>
                </a:solidFill>
                <a:effectLst/>
                <a:hlinkClick r:id="rId5"/>
              </a:rPr>
              <a:t>http://dx.doi.org.ezpxy-web-p-u01.wpi.edu/10.3905/joi.2016.25.2.103</a:t>
            </a:r>
            <a:endParaRPr lang="en-US" sz="1300" b="0" i="0" dirty="0">
              <a:solidFill>
                <a:srgbClr val="555555"/>
              </a:solidFill>
              <a:effectLst/>
            </a:endParaRPr>
          </a:p>
          <a:p>
            <a:pPr marL="0" indent="0">
              <a:buNone/>
            </a:pPr>
            <a:r>
              <a:rPr lang="en-US" sz="1300" dirty="0"/>
              <a:t>[17] </a:t>
            </a:r>
            <a:r>
              <a:rPr lang="en-US" sz="1300" dirty="0" err="1"/>
              <a:t>Haselton</a:t>
            </a:r>
            <a:r>
              <a:rPr lang="en-US" sz="1300" dirty="0"/>
              <a:t>. Todd.,, “How Google is fighting smartphone addiction with its next Android update”, (CNBC, May 9, 2018), </a:t>
            </a:r>
            <a:r>
              <a:rPr lang="en-US" sz="1300" dirty="0">
                <a:solidFill>
                  <a:srgbClr val="555555"/>
                </a:solidFill>
                <a:hlinkClick r:id="rId6"/>
              </a:rPr>
              <a:t>https://www.cnbc.com/2018/05/09/google-fighting-smartphone-addiction-with-android-p-digital-wellness.html</a:t>
            </a:r>
            <a:endParaRPr lang="en-US" sz="1300" dirty="0">
              <a:solidFill>
                <a:srgbClr val="555555"/>
              </a:solidFill>
            </a:endParaRPr>
          </a:p>
          <a:p>
            <a:pPr marL="0" indent="0">
              <a:buNone/>
            </a:pPr>
            <a:r>
              <a:rPr lang="en-US" sz="1300" b="0" i="0" dirty="0">
                <a:effectLst/>
              </a:rPr>
              <a:t>[18] Apple, , (June 5, 2018), </a:t>
            </a:r>
            <a:r>
              <a:rPr lang="en-US" sz="1300" b="0" i="1" dirty="0">
                <a:effectLst/>
              </a:rPr>
              <a:t>WWDC 2018 Keynote-Apple </a:t>
            </a:r>
            <a:r>
              <a:rPr lang="en-US" sz="1300" b="0" i="0" dirty="0">
                <a:effectLst/>
              </a:rPr>
              <a:t>[Video}. YouTube. </a:t>
            </a:r>
            <a:r>
              <a:rPr lang="en-US" sz="1300" b="0" i="0" dirty="0">
                <a:effectLst/>
                <a:hlinkClick r:id="rId7"/>
              </a:rPr>
              <a:t>https://www.youtube.com/watch?v=UThGcWBIMpU</a:t>
            </a:r>
            <a:endParaRPr lang="en-US" sz="1300" b="0" i="0" dirty="0">
              <a:effectLst/>
            </a:endParaRPr>
          </a:p>
          <a:p>
            <a:pPr marL="0" indent="0">
              <a:buNone/>
            </a:pPr>
            <a:endParaRPr lang="en-US" sz="1100" dirty="0"/>
          </a:p>
          <a:p>
            <a:pPr marL="0" indent="0">
              <a:buNone/>
            </a:pPr>
            <a:endParaRPr lang="en-US" sz="1300" dirty="0">
              <a:solidFill>
                <a:srgbClr val="333333"/>
              </a:solidFill>
            </a:endParaRPr>
          </a:p>
          <a:p>
            <a:pPr marL="0" indent="0">
              <a:buNone/>
            </a:pPr>
            <a:endParaRPr lang="en-US" sz="1400" b="0" i="0" dirty="0">
              <a:effectLst/>
              <a:latin typeface="Arial" panose="020B0604020202020204" pitchFamily="34" charset="0"/>
            </a:endParaRPr>
          </a:p>
          <a:p>
            <a:pPr marL="0" indent="0">
              <a:buNone/>
            </a:pPr>
            <a:endParaRPr lang="en-US" sz="1800" b="0" i="0" u="none" strike="noStrike" dirty="0">
              <a:effectLst/>
            </a:endParaRPr>
          </a:p>
          <a:p>
            <a:pPr marL="0" indent="0">
              <a:buNone/>
            </a:pPr>
            <a:endParaRPr lang="en-US" b="0" i="0" dirty="0">
              <a:effectLst/>
            </a:endParaRPr>
          </a:p>
          <a:p>
            <a:pPr marL="0" indent="0">
              <a:buNone/>
            </a:pPr>
            <a:endParaRPr lang="en-US" b="0" i="0" dirty="0">
              <a:effectLst/>
            </a:endParaRPr>
          </a:p>
          <a:p>
            <a:pPr marL="0" indent="0">
              <a:buNone/>
            </a:pPr>
            <a:endParaRPr lang="en-US" dirty="0"/>
          </a:p>
        </p:txBody>
      </p:sp>
      <p:sp>
        <p:nvSpPr>
          <p:cNvPr id="4" name="Footer Placeholder 3"/>
          <p:cNvSpPr>
            <a:spLocks noGrp="1"/>
          </p:cNvSpPr>
          <p:nvPr>
            <p:ph type="ftr" sz="quarter" idx="11"/>
          </p:nvPr>
        </p:nvSpPr>
        <p:spPr/>
        <p:txBody>
          <a:bodyPr/>
          <a:lstStyle/>
          <a:p>
            <a:r>
              <a:rPr lang="sk-SK" dirty="0"/>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Anna Cherkinsky</a:t>
            </a:r>
          </a:p>
        </p:txBody>
      </p:sp>
    </p:spTree>
    <p:extLst>
      <p:ext uri="{BB962C8B-B14F-4D97-AF65-F5344CB8AC3E}">
        <p14:creationId xmlns:p14="http://schemas.microsoft.com/office/powerpoint/2010/main" val="248388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Digital Colonialism</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Liam Rathke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2021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3609734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colonialism?</a:t>
            </a:r>
          </a:p>
        </p:txBody>
      </p:sp>
      <p:sp>
        <p:nvSpPr>
          <p:cNvPr id="3" name="Content Placeholder 2"/>
          <p:cNvSpPr>
            <a:spLocks noGrp="1"/>
          </p:cNvSpPr>
          <p:nvPr>
            <p:ph sz="half" idx="1"/>
          </p:nvPr>
        </p:nvSpPr>
        <p:spPr/>
        <p:txBody>
          <a:bodyPr/>
          <a:lstStyle/>
          <a:p>
            <a:r>
              <a:rPr lang="en-US" dirty="0"/>
              <a:t>Nation-states steal territory</a:t>
            </a:r>
          </a:p>
          <a:p>
            <a:pPr lvl="1"/>
            <a:r>
              <a:rPr lang="en-US" dirty="0"/>
              <a:t>Seize natural resources</a:t>
            </a:r>
          </a:p>
          <a:p>
            <a:pPr lvl="1"/>
            <a:r>
              <a:rPr lang="en-US" dirty="0"/>
              <a:t>Control trade routes and movement</a:t>
            </a:r>
          </a:p>
          <a:p>
            <a:pPr lvl="1"/>
            <a:r>
              <a:rPr lang="en-US" dirty="0"/>
              <a:t>Establish monopoly</a:t>
            </a:r>
          </a:p>
          <a:p>
            <a:r>
              <a:rPr lang="en-US" dirty="0"/>
              <a:t>Victims held back by economy of scale [1]</a:t>
            </a:r>
          </a:p>
          <a:p>
            <a:pPr lvl="1"/>
            <a:r>
              <a:rPr lang="en-US" dirty="0"/>
              <a:t>Dependent on imported goods</a:t>
            </a:r>
          </a:p>
          <a:p>
            <a:pPr lvl="1"/>
            <a:r>
              <a:rPr lang="en-US" dirty="0"/>
              <a:t>Few opportunities in any given area</a:t>
            </a:r>
          </a:p>
          <a:p>
            <a:pPr lvl="1"/>
            <a:r>
              <a:rPr lang="en-US" dirty="0"/>
              <a:t>Local government cronyism</a:t>
            </a:r>
          </a:p>
        </p:txBody>
      </p:sp>
      <p:sp>
        <p:nvSpPr>
          <p:cNvPr id="4" name="Content Placeholder 3"/>
          <p:cNvSpPr>
            <a:spLocks noGrp="1"/>
          </p:cNvSpPr>
          <p:nvPr>
            <p:ph sz="half" idx="2"/>
          </p:nvPr>
        </p:nvSpPr>
        <p:spPr>
          <a:xfrm>
            <a:off x="7331522" y="1869211"/>
            <a:ext cx="1126677" cy="1676400"/>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Rathke</a:t>
            </a:r>
          </a:p>
        </p:txBody>
      </p:sp>
      <p:pic>
        <p:nvPicPr>
          <p:cNvPr id="1026" name="Picture 2" descr="But what about the railways ...?' The myth of Britain's gifts to India |  Colonialism | The Guardian">
            <a:extLst>
              <a:ext uri="{FF2B5EF4-FFF2-40B4-BE49-F238E27FC236}">
                <a16:creationId xmlns:a16="http://schemas.microsoft.com/office/drawing/2014/main" id="{05ADBBD0-D299-4A38-BFB0-AD69D02B4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2010"/>
            <a:ext cx="42862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361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Internet.org</a:t>
            </a:r>
          </a:p>
        </p:txBody>
      </p:sp>
      <p:sp>
        <p:nvSpPr>
          <p:cNvPr id="3" name="Content Placeholder 2"/>
          <p:cNvSpPr>
            <a:spLocks noGrp="1"/>
          </p:cNvSpPr>
          <p:nvPr>
            <p:ph sz="half" idx="1"/>
          </p:nvPr>
        </p:nvSpPr>
        <p:spPr/>
        <p:txBody>
          <a:bodyPr/>
          <a:lstStyle/>
          <a:p>
            <a:r>
              <a:rPr lang="en-US" dirty="0"/>
              <a:t>Facebook-backed program</a:t>
            </a:r>
          </a:p>
          <a:p>
            <a:pPr lvl="1"/>
            <a:r>
              <a:rPr lang="en-US" dirty="0"/>
              <a:t>No-cost access to limited internet</a:t>
            </a:r>
          </a:p>
          <a:p>
            <a:pPr lvl="1"/>
            <a:r>
              <a:rPr lang="en-US" dirty="0"/>
              <a:t>Available in select countries</a:t>
            </a:r>
          </a:p>
          <a:p>
            <a:r>
              <a:rPr lang="en-US" dirty="0"/>
              <a:t>Restricts individual rights</a:t>
            </a:r>
          </a:p>
          <a:p>
            <a:pPr lvl="1"/>
            <a:r>
              <a:rPr lang="en-US" dirty="0"/>
              <a:t>“Facebook = Internet”</a:t>
            </a:r>
          </a:p>
          <a:p>
            <a:pPr lvl="1"/>
            <a:r>
              <a:rPr lang="en-US" dirty="0"/>
              <a:t>Opposed by human rights groups [2]</a:t>
            </a:r>
          </a:p>
          <a:p>
            <a:r>
              <a:rPr lang="en-US" dirty="0"/>
              <a:t>Controversial</a:t>
            </a:r>
          </a:p>
          <a:p>
            <a:pPr lvl="1"/>
            <a:r>
              <a:rPr lang="en-US" dirty="0"/>
              <a:t>Forced to rename</a:t>
            </a:r>
          </a:p>
          <a:p>
            <a:pPr lvl="1"/>
            <a:r>
              <a:rPr lang="en-US" dirty="0"/>
              <a:t>Favorable to FB, “Charity Card”</a:t>
            </a:r>
          </a:p>
          <a:p>
            <a:pPr lvl="1"/>
            <a:r>
              <a:rPr lang="en-US" dirty="0"/>
              <a:t>Net Neutrality concerns</a:t>
            </a:r>
          </a:p>
        </p:txBody>
      </p:sp>
      <p:sp>
        <p:nvSpPr>
          <p:cNvPr id="4" name="Content Placeholder 3"/>
          <p:cNvSpPr>
            <a:spLocks noGrp="1"/>
          </p:cNvSpPr>
          <p:nvPr>
            <p:ph sz="half" idx="2"/>
          </p:nvPr>
        </p:nvSpPr>
        <p:spPr>
          <a:xfrm>
            <a:off x="7331522" y="1869211"/>
            <a:ext cx="1126677" cy="1676400"/>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Rathke</a:t>
            </a:r>
          </a:p>
        </p:txBody>
      </p:sp>
      <p:pic>
        <p:nvPicPr>
          <p:cNvPr id="2050" name="Picture 2" descr="Internet.org – Free access or digital prison? | #mediadev - media  development insights and analysis | DW | 17.08.2015">
            <a:extLst>
              <a:ext uri="{FF2B5EF4-FFF2-40B4-BE49-F238E27FC236}">
                <a16:creationId xmlns:a16="http://schemas.microsoft.com/office/drawing/2014/main" id="{BCB72D36-D806-417E-893E-B16B1C16C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481" y="1568195"/>
            <a:ext cx="4131266" cy="232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333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Messaging merger</a:t>
            </a:r>
          </a:p>
        </p:txBody>
      </p:sp>
      <p:sp>
        <p:nvSpPr>
          <p:cNvPr id="3" name="Content Placeholder 2"/>
          <p:cNvSpPr>
            <a:spLocks noGrp="1"/>
          </p:cNvSpPr>
          <p:nvPr>
            <p:ph sz="half" idx="1"/>
          </p:nvPr>
        </p:nvSpPr>
        <p:spPr/>
        <p:txBody>
          <a:bodyPr/>
          <a:lstStyle/>
          <a:p>
            <a:r>
              <a:rPr lang="en-US" dirty="0"/>
              <a:t>WhatsApp: Largest IM app</a:t>
            </a:r>
          </a:p>
          <a:p>
            <a:pPr lvl="1"/>
            <a:r>
              <a:rPr lang="en-US" dirty="0"/>
              <a:t>2 billion+ worldwide users</a:t>
            </a:r>
          </a:p>
          <a:p>
            <a:pPr lvl="1"/>
            <a:r>
              <a:rPr lang="en-US" dirty="0"/>
              <a:t>Most members outside “The West” [3]</a:t>
            </a:r>
          </a:p>
          <a:p>
            <a:r>
              <a:rPr lang="en-US" dirty="0"/>
              <a:t>Facebook forcing data linking</a:t>
            </a:r>
          </a:p>
          <a:p>
            <a:pPr lvl="1"/>
            <a:r>
              <a:rPr lang="en-US" dirty="0"/>
              <a:t>Valuable data now accessible</a:t>
            </a:r>
          </a:p>
          <a:p>
            <a:pPr lvl="1"/>
            <a:r>
              <a:rPr lang="en-US" dirty="0"/>
              <a:t>Cannot be disabled [4]</a:t>
            </a:r>
          </a:p>
          <a:p>
            <a:r>
              <a:rPr lang="en-US" dirty="0"/>
              <a:t>Impact inequity</a:t>
            </a:r>
          </a:p>
          <a:p>
            <a:pPr lvl="1"/>
            <a:r>
              <a:rPr lang="en-US" dirty="0"/>
              <a:t>Privacy while messaging: luxury?</a:t>
            </a:r>
          </a:p>
        </p:txBody>
      </p:sp>
      <p:sp>
        <p:nvSpPr>
          <p:cNvPr id="4" name="Content Placeholder 3"/>
          <p:cNvSpPr>
            <a:spLocks noGrp="1"/>
          </p:cNvSpPr>
          <p:nvPr>
            <p:ph sz="half" idx="2"/>
          </p:nvPr>
        </p:nvSpPr>
        <p:spPr>
          <a:xfrm>
            <a:off x="7331522" y="1869211"/>
            <a:ext cx="1126677" cy="1676400"/>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Rathke</a:t>
            </a:r>
          </a:p>
        </p:txBody>
      </p:sp>
      <p:pic>
        <p:nvPicPr>
          <p:cNvPr id="3074" name="Picture 2" descr="facebook products instagram whatsapp">
            <a:extLst>
              <a:ext uri="{FF2B5EF4-FFF2-40B4-BE49-F238E27FC236}">
                <a16:creationId xmlns:a16="http://schemas.microsoft.com/office/drawing/2014/main" id="{8B357965-93B0-486A-A699-CC723D56B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234" y="1295474"/>
            <a:ext cx="3961346" cy="28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34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android, and the world</a:t>
            </a:r>
          </a:p>
        </p:txBody>
      </p:sp>
      <p:sp>
        <p:nvSpPr>
          <p:cNvPr id="3" name="Content Placeholder 2"/>
          <p:cNvSpPr>
            <a:spLocks noGrp="1"/>
          </p:cNvSpPr>
          <p:nvPr>
            <p:ph sz="half" idx="1"/>
          </p:nvPr>
        </p:nvSpPr>
        <p:spPr/>
        <p:txBody>
          <a:bodyPr/>
          <a:lstStyle/>
          <a:p>
            <a:r>
              <a:rPr lang="en-US" dirty="0"/>
              <a:t>Google profits from user data</a:t>
            </a:r>
          </a:p>
          <a:p>
            <a:pPr lvl="1"/>
            <a:r>
              <a:rPr lang="en-US" dirty="0"/>
              <a:t>Services integrated with Android</a:t>
            </a:r>
          </a:p>
          <a:p>
            <a:pPr lvl="1"/>
            <a:r>
              <a:rPr lang="en-US" dirty="0"/>
              <a:t>Major revenue source</a:t>
            </a:r>
          </a:p>
          <a:p>
            <a:r>
              <a:rPr lang="en-US" dirty="0"/>
              <a:t>Hardware manufacturer lock-in</a:t>
            </a:r>
          </a:p>
          <a:p>
            <a:pPr lvl="1"/>
            <a:r>
              <a:rPr lang="en-US" dirty="0"/>
              <a:t>Open Handset Alliance</a:t>
            </a:r>
          </a:p>
          <a:p>
            <a:pPr lvl="1"/>
            <a:r>
              <a:rPr lang="en-US" dirty="0"/>
              <a:t>Google approves hardware [5]</a:t>
            </a:r>
          </a:p>
          <a:p>
            <a:r>
              <a:rPr lang="en-US" dirty="0"/>
              <a:t>Global privacy variance</a:t>
            </a:r>
          </a:p>
          <a:p>
            <a:pPr lvl="1"/>
            <a:r>
              <a:rPr lang="en-US" dirty="0"/>
              <a:t>Fewer options outside US</a:t>
            </a:r>
          </a:p>
          <a:p>
            <a:pPr lvl="1"/>
            <a:r>
              <a:rPr lang="en-US" dirty="0"/>
              <a:t>Communications effective monopoly</a:t>
            </a:r>
          </a:p>
        </p:txBody>
      </p:sp>
      <p:sp>
        <p:nvSpPr>
          <p:cNvPr id="4" name="Content Placeholder 3"/>
          <p:cNvSpPr>
            <a:spLocks noGrp="1"/>
          </p:cNvSpPr>
          <p:nvPr>
            <p:ph sz="half" idx="2"/>
          </p:nvPr>
        </p:nvSpPr>
        <p:spPr>
          <a:xfrm>
            <a:off x="7331522" y="1869211"/>
            <a:ext cx="1126677" cy="1676400"/>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Rathke</a:t>
            </a:r>
          </a:p>
        </p:txBody>
      </p:sp>
      <p:pic>
        <p:nvPicPr>
          <p:cNvPr id="9" name="Picture 8">
            <a:extLst>
              <a:ext uri="{FF2B5EF4-FFF2-40B4-BE49-F238E27FC236}">
                <a16:creationId xmlns:a16="http://schemas.microsoft.com/office/drawing/2014/main" id="{23FC620F-1B00-46E8-9452-906CC31F34E9}"/>
              </a:ext>
            </a:extLst>
          </p:cNvPr>
          <p:cNvPicPr>
            <a:picLocks noChangeAspect="1"/>
          </p:cNvPicPr>
          <p:nvPr/>
        </p:nvPicPr>
        <p:blipFill>
          <a:blip r:embed="rId3"/>
          <a:stretch>
            <a:fillRect/>
          </a:stretch>
        </p:blipFill>
        <p:spPr>
          <a:xfrm>
            <a:off x="4530438" y="1535290"/>
            <a:ext cx="4270857" cy="2388386"/>
          </a:xfrm>
          <a:prstGeom prst="rect">
            <a:avLst/>
          </a:prstGeom>
        </p:spPr>
      </p:pic>
    </p:spTree>
    <p:extLst>
      <p:ext uri="{BB962C8B-B14F-4D97-AF65-F5344CB8AC3E}">
        <p14:creationId xmlns:p14="http://schemas.microsoft.com/office/powerpoint/2010/main" val="16622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Michal </a:t>
            </a:r>
            <a:r>
              <a:rPr lang="en-US" dirty="0" err="1"/>
              <a:t>Kwet</a:t>
            </a:r>
            <a:r>
              <a:rPr lang="en-US" dirty="0"/>
              <a:t>, “Digital Colonialism is Threatening the Global South” (Aljazeera, March 13 2019), https://www.aljazeera.com/opinions/2019/3/13/digital-colonialism-is-threatening-the-global-south (Accessed April 26 2021)</a:t>
            </a:r>
          </a:p>
          <a:p>
            <a:pPr marL="0" indent="0">
              <a:buNone/>
            </a:pPr>
            <a:r>
              <a:rPr lang="en-US" dirty="0"/>
              <a:t>[2] Jessi Hempel, “What Happened to Facebook’s Grand Plan to Wire the World?” (Wired, May 17 2018), http://wired.com/story/what-happened-to-facebooks-grand-plan-to-wire-the-world/ (Accessed April 26 2021)</a:t>
            </a:r>
          </a:p>
          <a:p>
            <a:pPr marL="0" indent="0">
              <a:buNone/>
            </a:pPr>
            <a:r>
              <a:rPr lang="en-US" dirty="0"/>
              <a:t>[3] </a:t>
            </a:r>
            <a:r>
              <a:rPr lang="en-US" dirty="0" err="1"/>
              <a:t>Resty</a:t>
            </a:r>
            <a:r>
              <a:rPr lang="en-US" dirty="0"/>
              <a:t> </a:t>
            </a:r>
            <a:r>
              <a:rPr lang="en-US" dirty="0" err="1"/>
              <a:t>Woro</a:t>
            </a:r>
            <a:r>
              <a:rPr lang="en-US" dirty="0"/>
              <a:t> </a:t>
            </a:r>
            <a:r>
              <a:rPr lang="en-US" dirty="0" err="1"/>
              <a:t>Yuniar</a:t>
            </a:r>
            <a:r>
              <a:rPr lang="en-US" dirty="0"/>
              <a:t> and Vasudevan Sridharan, “WhatsApp-Obsessed Indonesia and India Struggle to forsake App Amid Privacy Policy Confusion” (South China Morning Post, January 21, 2021), https://www.scmp.com/week-asia/economics/article/3118694/whatsapp-obsessed-indonesia-and-india-struggle-say-goodbye (Accessed April 26 2021)</a:t>
            </a:r>
          </a:p>
          <a:p>
            <a:pPr marL="0" indent="0">
              <a:buNone/>
            </a:pPr>
            <a:r>
              <a:rPr lang="en-US" dirty="0"/>
              <a:t>[4] K. </a:t>
            </a:r>
            <a:r>
              <a:rPr lang="en-US" dirty="0" err="1"/>
              <a:t>Balakumar</a:t>
            </a:r>
            <a:r>
              <a:rPr lang="en-US" dirty="0"/>
              <a:t> and James Peckham, “WhatsApp’s New Privacy Policy Requires You to Share Data with Facebook” (TechRadar, January 7 2021), https://www.techradar.com/news/whatsapps-new-privacy-policy-requires-you-to-share-data-with-facebook (Accessed April 26 2021)</a:t>
            </a:r>
          </a:p>
          <a:p>
            <a:pPr marL="0" indent="0">
              <a:buNone/>
            </a:pPr>
            <a:r>
              <a:rPr lang="en-US" dirty="0"/>
              <a:t>[5] Ron Amadeo, “Google’s Iron Grip on Android: Controlling Open Source by Any Means Necessary” (</a:t>
            </a:r>
            <a:r>
              <a:rPr lang="en-US" dirty="0" err="1"/>
              <a:t>ArsTechnica</a:t>
            </a:r>
            <a:r>
              <a:rPr lang="en-US" dirty="0"/>
              <a:t>, July 21 2018), https://arstechnica.com/gadgets/2018/07/googles-iron-grip-on-android-controlling-open-source-by-any-means-necessary/ (Accessed April 26 2021)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Liam </a:t>
            </a:r>
            <a:r>
              <a:rPr lang="en-US" sz="1400" dirty="0" err="1"/>
              <a:t>Rathke</a:t>
            </a:r>
            <a:endParaRPr lang="en-US" sz="1400" dirty="0"/>
          </a:p>
        </p:txBody>
      </p:sp>
    </p:spTree>
    <p:extLst>
      <p:ext uri="{BB962C8B-B14F-4D97-AF65-F5344CB8AC3E}">
        <p14:creationId xmlns:p14="http://schemas.microsoft.com/office/powerpoint/2010/main" val="118035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409 Can one perform services for one’s self?</a:t>
            </a:r>
          </a:p>
          <a:p>
            <a:r>
              <a:rPr lang="en-US" dirty="0"/>
              <a:t>pp. 412 1993-1999 Does this seem like a long time?</a:t>
            </a:r>
          </a:p>
          <a:p>
            <a:r>
              <a:rPr lang="en-US" dirty="0"/>
              <a:t>pp. 413 “errors of omission or commission”?</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210816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2021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lnSpcReduction="10000"/>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in different countries, web sites, access points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9092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remaining topics</a:t>
            </a:r>
          </a:p>
          <a:p>
            <a:pPr lvl="1"/>
            <a:r>
              <a:rPr lang="en-US" dirty="0"/>
              <a:t>Group Presentation Draft</a:t>
            </a:r>
          </a:p>
          <a:p>
            <a:pPr lvl="2"/>
            <a:r>
              <a:rPr lang="en-US" dirty="0"/>
              <a:t>Submit as Power Point on Canvas</a:t>
            </a:r>
          </a:p>
          <a:p>
            <a:pPr lvl="2"/>
            <a:r>
              <a:rPr lang="en-US" dirty="0"/>
              <a:t>Post Power Point file on group website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What am I agreeing to?</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Renee Sawka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4187802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35" y="372127"/>
            <a:ext cx="7772400" cy="914400"/>
          </a:xfrm>
        </p:spPr>
        <p:txBody>
          <a:bodyPr>
            <a:normAutofit/>
          </a:bodyPr>
          <a:lstStyle/>
          <a:p>
            <a:r>
              <a:rPr lang="en-US" sz="2600" dirty="0"/>
              <a:t>Terms of service are too Complex</a:t>
            </a:r>
          </a:p>
        </p:txBody>
      </p:sp>
      <p:sp>
        <p:nvSpPr>
          <p:cNvPr id="3" name="Content Placeholder 2"/>
          <p:cNvSpPr>
            <a:spLocks noGrp="1"/>
          </p:cNvSpPr>
          <p:nvPr>
            <p:ph sz="half" idx="1"/>
          </p:nvPr>
        </p:nvSpPr>
        <p:spPr>
          <a:xfrm>
            <a:off x="255635" y="1286879"/>
            <a:ext cx="6077286" cy="3352800"/>
          </a:xfrm>
        </p:spPr>
        <p:txBody>
          <a:bodyPr>
            <a:normAutofit/>
          </a:bodyPr>
          <a:lstStyle/>
          <a:p>
            <a:r>
              <a:rPr lang="en-US" sz="2000" dirty="0"/>
              <a:t>Higher reading level than the average consumer</a:t>
            </a:r>
          </a:p>
          <a:p>
            <a:pPr lvl="1"/>
            <a:r>
              <a:rPr lang="en-US" sz="1700" dirty="0"/>
              <a:t>Most U.S. documents require at/below 8</a:t>
            </a:r>
            <a:r>
              <a:rPr lang="en-US" sz="1700" baseline="30000" dirty="0"/>
              <a:t>th</a:t>
            </a:r>
            <a:r>
              <a:rPr lang="en-US" sz="1700" dirty="0"/>
              <a:t> grade</a:t>
            </a:r>
          </a:p>
          <a:p>
            <a:pPr lvl="1"/>
            <a:r>
              <a:rPr lang="en-US" sz="1700" dirty="0"/>
              <a:t>Terms of Service at level of academic journals (Ph.D.)</a:t>
            </a:r>
          </a:p>
          <a:p>
            <a:pPr marL="205768" lvl="1" indent="0">
              <a:buNone/>
            </a:pPr>
            <a:endParaRPr lang="en-US" sz="2000" dirty="0"/>
          </a:p>
          <a:p>
            <a:r>
              <a:rPr lang="en-US" sz="2000" dirty="0"/>
              <a:t>Average user sees 1462 policies/year</a:t>
            </a:r>
          </a:p>
          <a:p>
            <a:pPr lvl="1"/>
            <a:r>
              <a:rPr lang="en-US" sz="1800" dirty="0"/>
              <a:t>~244 hours of estimated reading time</a:t>
            </a:r>
          </a:p>
          <a:p>
            <a:pPr lvl="1"/>
            <a:endParaRPr lang="en-US" dirty="0"/>
          </a:p>
          <a:p>
            <a:r>
              <a:rPr lang="en-US" sz="2000" dirty="0"/>
              <a:t>Simple ‘accept’ button enables habit of acceptance</a:t>
            </a:r>
          </a:p>
          <a:p>
            <a:pPr lvl="1">
              <a:buFontTx/>
              <a:buChar char="-"/>
            </a:pPr>
            <a:r>
              <a:rPr lang="en-US" sz="1800" dirty="0"/>
              <a:t>91% of individuals blindly accept terms</a:t>
            </a:r>
          </a:p>
          <a:p>
            <a:pPr lvl="1">
              <a:buFontTx/>
              <a:buChar char="-"/>
            </a:pPr>
            <a:endParaRPr lang="en-US" sz="1800" dirty="0"/>
          </a:p>
          <a:p>
            <a:endParaRPr lang="en-US" sz="2100" dirty="0"/>
          </a:p>
          <a:p>
            <a:pPr lvl="1">
              <a:buFontTx/>
              <a:buChar char="-"/>
            </a:pPr>
            <a:endParaRPr lang="en-US" sz="1800" dirty="0"/>
          </a:p>
          <a:p>
            <a:pPr marL="205768" lvl="1" indent="0">
              <a:buNone/>
            </a:pPr>
            <a:endParaRPr lang="en-US" sz="1800" dirty="0"/>
          </a:p>
          <a:p>
            <a:pPr>
              <a:buFontTx/>
              <a:buChar char="-"/>
            </a:pPr>
            <a:endParaRPr lang="en-US" sz="2100" dirty="0"/>
          </a:p>
          <a:p>
            <a:endParaRPr lang="en-US" sz="2100" dirty="0"/>
          </a:p>
          <a:p>
            <a:pPr marL="205768" lvl="1" indent="0">
              <a:buNone/>
            </a:pPr>
            <a:endParaRPr lang="en-US" sz="1800" dirty="0"/>
          </a:p>
          <a:p>
            <a:endParaRPr lang="en-US" sz="2100" dirty="0"/>
          </a:p>
          <a:p>
            <a:pPr marL="205768" lvl="1" indent="0">
              <a:buNone/>
            </a:pPr>
            <a:endParaRPr lang="en-US" sz="1700" dirty="0"/>
          </a:p>
          <a:p>
            <a:pPr marL="205768" lvl="1" indent="0">
              <a:buNone/>
            </a:pPr>
            <a:endParaRPr lang="en-US" sz="1700" dirty="0"/>
          </a:p>
          <a:p>
            <a:pPr lvl="1"/>
            <a:endParaRPr lang="en-US" sz="1700" dirty="0"/>
          </a:p>
          <a:p>
            <a:pPr lvl="1"/>
            <a:endParaRPr lang="en-US" sz="1700" dirty="0"/>
          </a:p>
        </p:txBody>
      </p:sp>
      <p:sp>
        <p:nvSpPr>
          <p:cNvPr id="5" name="Footer Placeholder 4"/>
          <p:cNvSpPr>
            <a:spLocks noGrp="1"/>
          </p:cNvSpPr>
          <p:nvPr>
            <p:ph type="ftr" sz="quarter" idx="11"/>
          </p:nvPr>
        </p:nvSpPr>
        <p:spPr/>
        <p:txBody>
          <a:bodyPr/>
          <a:lstStyle/>
          <a:p>
            <a:r>
              <a:rPr lang="sk-SK" dirty="0"/>
              <a:t>© 2021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Renee Sawka</a:t>
            </a:r>
          </a:p>
        </p:txBody>
      </p:sp>
      <p:pic>
        <p:nvPicPr>
          <p:cNvPr id="19" name="Picture 18">
            <a:extLst>
              <a:ext uri="{FF2B5EF4-FFF2-40B4-BE49-F238E27FC236}">
                <a16:creationId xmlns:a16="http://schemas.microsoft.com/office/drawing/2014/main" id="{85D5E50F-BD37-B647-9110-292B1788ED91}"/>
              </a:ext>
            </a:extLst>
          </p:cNvPr>
          <p:cNvPicPr>
            <a:picLocks noChangeAspect="1"/>
          </p:cNvPicPr>
          <p:nvPr/>
        </p:nvPicPr>
        <p:blipFill>
          <a:blip r:embed="rId3"/>
          <a:stretch>
            <a:fillRect/>
          </a:stretch>
        </p:blipFill>
        <p:spPr>
          <a:xfrm>
            <a:off x="6915126" y="1069130"/>
            <a:ext cx="1604034" cy="3392535"/>
          </a:xfrm>
          <a:prstGeom prst="rect">
            <a:avLst/>
          </a:prstGeom>
        </p:spPr>
      </p:pic>
      <p:sp>
        <p:nvSpPr>
          <p:cNvPr id="20" name="TextBox 19">
            <a:extLst>
              <a:ext uri="{FF2B5EF4-FFF2-40B4-BE49-F238E27FC236}">
                <a16:creationId xmlns:a16="http://schemas.microsoft.com/office/drawing/2014/main" id="{D792854E-F4E8-CF41-825C-5FCA48748600}"/>
              </a:ext>
            </a:extLst>
          </p:cNvPr>
          <p:cNvSpPr txBox="1"/>
          <p:nvPr/>
        </p:nvSpPr>
        <p:spPr>
          <a:xfrm>
            <a:off x="6391431" y="4534817"/>
            <a:ext cx="2720999" cy="535531"/>
          </a:xfrm>
          <a:prstGeom prst="rect">
            <a:avLst/>
          </a:prstGeom>
          <a:noFill/>
        </p:spPr>
        <p:txBody>
          <a:bodyPr wrap="square" rtlCol="0">
            <a:spAutoFit/>
          </a:bodyPr>
          <a:lstStyle/>
          <a:p>
            <a:pPr algn="ctr">
              <a:lnSpc>
                <a:spcPct val="90000"/>
              </a:lnSpc>
            </a:pPr>
            <a:r>
              <a:rPr lang="en-US" sz="1600" dirty="0"/>
              <a:t>Figure 1: The iTunes TOS is daunting in length [3]</a:t>
            </a:r>
          </a:p>
        </p:txBody>
      </p:sp>
      <p:sp>
        <p:nvSpPr>
          <p:cNvPr id="23" name="Content Placeholder 2">
            <a:extLst>
              <a:ext uri="{FF2B5EF4-FFF2-40B4-BE49-F238E27FC236}">
                <a16:creationId xmlns:a16="http://schemas.microsoft.com/office/drawing/2014/main" id="{A8AB820A-EC28-8742-8344-1CF16A3D31B6}"/>
              </a:ext>
            </a:extLst>
          </p:cNvPr>
          <p:cNvSpPr txBox="1">
            <a:spLocks/>
          </p:cNvSpPr>
          <p:nvPr/>
        </p:nvSpPr>
        <p:spPr>
          <a:xfrm>
            <a:off x="-58510" y="4607969"/>
            <a:ext cx="1215726" cy="53553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buNone/>
            </a:pPr>
            <a:r>
              <a:rPr lang="en-US" sz="1600" dirty="0"/>
              <a:t>[1,2,8]</a:t>
            </a:r>
          </a:p>
        </p:txBody>
      </p:sp>
    </p:spTree>
    <p:extLst>
      <p:ext uri="{BB962C8B-B14F-4D97-AF65-F5344CB8AC3E}">
        <p14:creationId xmlns:p14="http://schemas.microsoft.com/office/powerpoint/2010/main" val="23216957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32300</TotalTime>
  <Words>7110</Words>
  <Application>Microsoft Macintosh PowerPoint</Application>
  <PresentationFormat>On-screen Show (16:9)</PresentationFormat>
  <Paragraphs>530</Paragraphs>
  <Slides>29</Slides>
  <Notes>29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Cambria</vt:lpstr>
      <vt:lpstr>Red Radial 16x9</vt:lpstr>
      <vt:lpstr>Class 10 Professional Ethics</vt:lpstr>
      <vt:lpstr>what works well Online With Zoom</vt:lpstr>
      <vt:lpstr>Overview</vt:lpstr>
      <vt:lpstr>PowerPoint Presentation</vt:lpstr>
      <vt:lpstr>Debate Ground Rules</vt:lpstr>
      <vt:lpstr>Assignment</vt:lpstr>
      <vt:lpstr>Overview</vt:lpstr>
      <vt:lpstr>What am I agreeing to?</vt:lpstr>
      <vt:lpstr>Terms of service are too Complex</vt:lpstr>
      <vt:lpstr>Service Providers Have No incentive To change</vt:lpstr>
      <vt:lpstr>Agreements are all or nothing</vt:lpstr>
      <vt:lpstr>End users need advocates</vt:lpstr>
      <vt:lpstr>References</vt:lpstr>
      <vt:lpstr>References</vt:lpstr>
      <vt:lpstr>Digital addiction:  responsibility of the Producers</vt:lpstr>
      <vt:lpstr>Digital Addiction is an ongoing problem</vt:lpstr>
      <vt:lpstr>Industries are promoting Digital addiction</vt:lpstr>
      <vt:lpstr>Producer’s responsibility</vt:lpstr>
      <vt:lpstr>Solutions are A possibility</vt:lpstr>
      <vt:lpstr>References</vt:lpstr>
      <vt:lpstr>References</vt:lpstr>
      <vt:lpstr>Digital Colonialism</vt:lpstr>
      <vt:lpstr>What is colonialism?</vt:lpstr>
      <vt:lpstr>Internet.org</vt:lpstr>
      <vt:lpstr>Facebook Messaging merger</vt:lpstr>
      <vt:lpstr>Google, android, and the world</vt:lpstr>
      <vt:lpstr>References</vt:lpstr>
      <vt:lpstr>Class 10 The End</vt:lpstr>
      <vt:lpstr>My Reading Notes</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404</cp:revision>
  <dcterms:created xsi:type="dcterms:W3CDTF">2014-08-25T02:19:16Z</dcterms:created>
  <dcterms:modified xsi:type="dcterms:W3CDTF">2021-04-27T22:38:45Z</dcterms:modified>
</cp:coreProperties>
</file>