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256" r:id="rId2"/>
    <p:sldId id="315" r:id="rId3"/>
    <p:sldId id="258" r:id="rId4"/>
    <p:sldId id="273" r:id="rId5"/>
    <p:sldId id="260" r:id="rId6"/>
    <p:sldId id="259" r:id="rId7"/>
    <p:sldId id="261" r:id="rId8"/>
    <p:sldId id="263" r:id="rId9"/>
    <p:sldId id="262" r:id="rId10"/>
    <p:sldId id="264" r:id="rId11"/>
    <p:sldId id="272" r:id="rId12"/>
    <p:sldId id="271" r:id="rId13"/>
    <p:sldId id="266" r:id="rId14"/>
    <p:sldId id="267" r:id="rId15"/>
    <p:sldId id="270" r:id="rId16"/>
    <p:sldId id="26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48" autoAdjust="0"/>
    <p:restoredTop sz="83379" autoAdjust="0"/>
  </p:normalViewPr>
  <p:slideViewPr>
    <p:cSldViewPr snapToGrid="0" snapToObjects="1">
      <p:cViewPr varScale="1">
        <p:scale>
          <a:sx n="136" d="100"/>
          <a:sy n="136" d="100"/>
        </p:scale>
        <p:origin x="216" y="240"/>
      </p:cViewPr>
      <p:guideLst>
        <p:guide orient="horz" pos="1620"/>
        <p:guide pos="2880"/>
      </p:guideLst>
    </p:cSldViewPr>
  </p:slideViewPr>
  <p:notesTextViewPr>
    <p:cViewPr>
      <p:scale>
        <a:sx n="100" d="100"/>
        <a:sy n="100" d="100"/>
      </p:scale>
      <p:origin x="0" y="0"/>
    </p:cViewPr>
  </p:notesTextViewPr>
  <p:sorterViewPr>
    <p:cViewPr>
      <p:scale>
        <a:sx n="180" d="100"/>
        <a:sy n="180" d="100"/>
      </p:scale>
      <p:origin x="0" y="34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3/26/21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3/26/21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the title slide to the first class. Excited already, aren’t you?</a:t>
            </a:r>
          </a:p>
          <a:p>
            <a:pPr eaLnBrk="1" hangingPunct="1"/>
            <a:r>
              <a:rPr lang="en-US" dirty="0">
                <a:latin typeface="Arial" charset="0"/>
                <a:ea typeface="ＭＳ Ｐゴシック" charset="-128"/>
                <a:cs typeface="ＭＳ Ｐゴシック" charset="-128"/>
              </a:rPr>
              <a:t>If applicable: Zoom guidance.</a:t>
            </a:r>
          </a:p>
          <a:p>
            <a:pPr eaLnBrk="1" hangingPunct="1"/>
            <a:r>
              <a:rPr lang="en-US" dirty="0">
                <a:latin typeface="Arial" charset="0"/>
                <a:ea typeface="ＭＳ Ｐゴシック" charset="-128"/>
                <a:cs typeface="ＭＳ Ｐゴシック" charset="-128"/>
              </a:rPr>
              <a:t>Practice critical thinking: Is there anything wrong with this slide?</a:t>
            </a:r>
          </a:p>
          <a:p>
            <a:pPr eaLnBrk="1" hangingPunct="1"/>
            <a:r>
              <a:rPr lang="en-US" dirty="0">
                <a:latin typeface="Arial" charset="0"/>
                <a:ea typeface="ＭＳ Ｐゴシック" charset="-128"/>
                <a:cs typeface="ＭＳ Ｐゴシック" charset="-128"/>
              </a:rPr>
              <a:t>Transition: Who knows what Emacs or vi</a:t>
            </a:r>
            <a:r>
              <a:rPr lang="en-US" baseline="0" dirty="0">
                <a:latin typeface="Arial" charset="0"/>
                <a:ea typeface="ＭＳ Ｐゴシック" charset="-128"/>
                <a:cs typeface="ＭＳ Ｐゴシック" charset="-128"/>
              </a:rPr>
              <a:t> is?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counters in an abacus is where the term “counter” meaning place in a shop where transactions take place.</a:t>
            </a:r>
          </a:p>
          <a:p>
            <a:pPr marL="457200" indent="-457200">
              <a:buFont typeface="+mj-lt"/>
              <a:buAutoNum type="arabicPeriod"/>
            </a:pPr>
            <a:r>
              <a:rPr lang="en-US" dirty="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manual calculating aids – </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clay or wax tablet (5500 BC or older)</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slate tablet (1300s BC)</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paper tablet</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abacus (2700 BC)</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mathematical tables (190 BC) (logarithms is an important one 1500s) </a:t>
            </a:r>
          </a:p>
          <a:p>
            <a:pPr marL="1371600" marR="0" lvl="2"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Antikythera Mechanism</a:t>
            </a:r>
            <a:r>
              <a:rPr lang="en-US" baseline="0" dirty="0"/>
              <a:t> </a:t>
            </a:r>
            <a:r>
              <a:rPr lang="en-US" dirty="0"/>
              <a:t>analog computer (0 BC)</a:t>
            </a:r>
          </a:p>
          <a:p>
            <a:pPr marL="457200" indent="-457200">
              <a:buFont typeface="+mj-lt"/>
              <a:buAutoNum type="arabicPeriod"/>
            </a:pPr>
            <a:r>
              <a:rPr lang="en-US" dirty="0"/>
              <a:t>Is there a computing technology you wish society had not adopted?</a:t>
            </a:r>
          </a:p>
          <a:p>
            <a:pPr marL="457200" indent="-457200">
              <a:buFont typeface="+mj-lt"/>
              <a:buAutoNum type="arabicPeriod"/>
            </a:pPr>
            <a:r>
              <a:rPr lang="en-US" dirty="0"/>
              <a:t>What good will you do with your degree?</a:t>
            </a:r>
          </a:p>
          <a:p>
            <a:pPr marL="457200" indent="-457200">
              <a:buFont typeface="+mj-lt"/>
              <a:buAutoNum type="arabicPeriod"/>
            </a:pPr>
            <a:r>
              <a:rPr lang="en-US" dirty="0"/>
              <a:t>What is the biggest impact computing has had on your life?</a:t>
            </a:r>
          </a:p>
          <a:p>
            <a:pPr marL="457200" marR="0" lvl="0"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What is computing?</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dirty="0"/>
          </a:p>
        </p:txBody>
      </p:sp>
    </p:spTree>
    <p:extLst>
      <p:ext uri="{BB962C8B-B14F-4D97-AF65-F5344CB8AC3E}">
        <p14:creationId xmlns:p14="http://schemas.microsoft.com/office/powerpoint/2010/main" val="4215312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a:t>Segue: What technologies have been invented during your lifetime?</a:t>
            </a:r>
            <a:endParaRPr lang="en-US" dirty="0"/>
          </a:p>
          <a:p>
            <a:endParaRPr lang="en-US" dirty="0"/>
          </a:p>
          <a:p>
            <a:r>
              <a:rPr lang="en-US" dirty="0"/>
              <a:t>[1] http://</a:t>
            </a:r>
            <a:r>
              <a:rPr lang="en-US" dirty="0" err="1"/>
              <a:t>www.merriam-webster.com</a:t>
            </a:r>
            <a:r>
              <a:rPr lang="en-US" dirty="0"/>
              <a:t>/dictionary/technology (Accessed 2016-08-26)</a:t>
            </a:r>
          </a:p>
          <a:p>
            <a:endParaRPr lang="en-US" dirty="0"/>
          </a:p>
          <a:p>
            <a:r>
              <a:rPr lang="en-US" dirty="0"/>
              <a:t>Allan Kay: Pioneer in object oriented</a:t>
            </a:r>
            <a:r>
              <a:rPr lang="en-US" baseline="0" dirty="0"/>
              <a:t> programming</a:t>
            </a:r>
          </a:p>
          <a:p>
            <a:r>
              <a:rPr lang="en-US" baseline="0" dirty="0"/>
              <a:t>Photo from https://</a:t>
            </a:r>
            <a:r>
              <a:rPr lang="en-US" baseline="0" dirty="0" err="1"/>
              <a:t>amturing.acm.org</a:t>
            </a:r>
            <a:r>
              <a:rPr lang="en-US" baseline="0" dirty="0"/>
              <a:t>/</a:t>
            </a:r>
            <a:r>
              <a:rPr lang="en-US" baseline="0" dirty="0" err="1"/>
              <a:t>award_winners</a:t>
            </a:r>
            <a:r>
              <a:rPr lang="en-US" baseline="0" dirty="0"/>
              <a:t>/kay_3972189.cfm </a:t>
            </a:r>
          </a:p>
          <a:p>
            <a:endParaRPr lang="en-US" baseline="0" dirty="0"/>
          </a:p>
          <a:p>
            <a:r>
              <a:rPr lang="en-US" baseline="0" dirty="0"/>
              <a:t>Hillis Danny: Of Thinking Machines Corporation</a:t>
            </a:r>
          </a:p>
          <a:p>
            <a:r>
              <a:rPr lang="en-US" baseline="0" dirty="0"/>
              <a:t>Phot0 from https://</a:t>
            </a:r>
            <a:r>
              <a:rPr lang="en-US" baseline="0" dirty="0" err="1"/>
              <a:t>en.wikipedia.org</a:t>
            </a:r>
            <a:r>
              <a:rPr lang="en-US" baseline="0" dirty="0"/>
              <a:t>/wiki/</a:t>
            </a:r>
            <a:r>
              <a:rPr lang="en-US" baseline="0" dirty="0" err="1"/>
              <a:t>Danny_Hillis</a:t>
            </a:r>
            <a:endParaRPr lang="en-US" baseline="0" dirty="0"/>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dirty="0"/>
          </a:p>
        </p:txBody>
      </p:sp>
    </p:spTree>
    <p:extLst>
      <p:ext uri="{BB962C8B-B14F-4D97-AF65-F5344CB8AC3E}">
        <p14:creationId xmlns:p14="http://schemas.microsoft.com/office/powerpoint/2010/main" val="807190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What "Orwellian" really means - Noah </a:t>
            </a:r>
            <a:r>
              <a:rPr lang="en-US" b="1" dirty="0" err="1"/>
              <a:t>Tavlin</a:t>
            </a:r>
            <a:r>
              <a:rPr lang="en-US" b="1" dirty="0"/>
              <a:t> (5:31)</a:t>
            </a:r>
            <a:endParaRPr lang="en-US" baseline="0" dirty="0">
              <a:latin typeface="Arial" pitchFamily="-109" charset="0"/>
              <a:ea typeface="ＭＳ Ｐゴシック" pitchFamily="-109" charset="-128"/>
              <a:cs typeface="ＭＳ Ｐゴシック" pitchFamily="-109" charset="-128"/>
            </a:endParaRPr>
          </a:p>
          <a:p>
            <a:r>
              <a:rPr lang="en-US" baseline="0" dirty="0">
                <a:latin typeface="Arial" pitchFamily="-109" charset="0"/>
                <a:ea typeface="ＭＳ Ｐゴシック" pitchFamily="-109" charset="-128"/>
                <a:cs typeface="ＭＳ Ｐゴシック" pitchFamily="-109" charset="-128"/>
              </a:rPr>
              <a:t>http://</a:t>
            </a:r>
            <a:r>
              <a:rPr lang="en-US" baseline="0" dirty="0" err="1">
                <a:latin typeface="Arial" pitchFamily="-109" charset="0"/>
                <a:ea typeface="ＭＳ Ｐゴシック" pitchFamily="-109" charset="-128"/>
                <a:cs typeface="ＭＳ Ｐゴシック" pitchFamily="-109" charset="-128"/>
              </a:rPr>
              <a:t>ed.ted.com</a:t>
            </a:r>
            <a:r>
              <a:rPr lang="en-US" baseline="0" dirty="0">
                <a:latin typeface="Arial" pitchFamily="-109" charset="0"/>
                <a:ea typeface="ＭＳ Ｐゴシック" pitchFamily="-109" charset="-128"/>
                <a:cs typeface="ＭＳ Ｐゴシック" pitchFamily="-109" charset="-128"/>
              </a:rPr>
              <a:t>/lessons/what-</a:t>
            </a:r>
            <a:r>
              <a:rPr lang="en-US" baseline="0" dirty="0" err="1">
                <a:latin typeface="Arial" pitchFamily="-109" charset="0"/>
                <a:ea typeface="ＭＳ Ｐゴシック" pitchFamily="-109" charset="-128"/>
                <a:cs typeface="ＭＳ Ｐゴシック" pitchFamily="-109" charset="-128"/>
              </a:rPr>
              <a:t>orwellian</a:t>
            </a:r>
            <a:r>
              <a:rPr lang="en-US" baseline="0" dirty="0">
                <a:latin typeface="Arial" pitchFamily="-109" charset="0"/>
                <a:ea typeface="ＭＳ Ｐゴシック" pitchFamily="-109" charset="-128"/>
                <a:cs typeface="ＭＳ Ｐゴシック" pitchFamily="-109" charset="-128"/>
              </a:rPr>
              <a:t>-really-means-</a:t>
            </a:r>
            <a:r>
              <a:rPr lang="en-US" baseline="0" dirty="0" err="1">
                <a:latin typeface="Arial" pitchFamily="-109" charset="0"/>
                <a:ea typeface="ＭＳ Ｐゴシック" pitchFamily="-109" charset="-128"/>
                <a:cs typeface="ＭＳ Ｐゴシック" pitchFamily="-109" charset="-128"/>
              </a:rPr>
              <a:t>noah</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tavlin</a:t>
            </a:r>
            <a:endParaRPr lang="en-US" baseline="0"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3240022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students to send email right away if</a:t>
            </a:r>
            <a:r>
              <a:rPr lang="en-US" baseline="0" dirty="0"/>
              <a:t> they have any problems with Canvas.</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dirty="0"/>
          </a:p>
        </p:txBody>
      </p:sp>
    </p:spTree>
    <p:extLst>
      <p:ext uri="{BB962C8B-B14F-4D97-AF65-F5344CB8AC3E}">
        <p14:creationId xmlns:p14="http://schemas.microsoft.com/office/powerpoint/2010/main" val="469133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15</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p>
        </p:txBody>
      </p:sp>
      <p:sp>
        <p:nvSpPr>
          <p:cNvPr id="4" name="Slide Number Placeholder 3"/>
          <p:cNvSpPr>
            <a:spLocks noGrp="1"/>
          </p:cNvSpPr>
          <p:nvPr>
            <p:ph type="sldNum" sz="quarter" idx="10"/>
          </p:nvPr>
        </p:nvSpPr>
        <p:spPr/>
        <p:txBody>
          <a:bodyPr/>
          <a:lstStyle/>
          <a:p>
            <a:fld id="{270700B2-88B9-1642-B8EB-F86842378D04}" type="slidenum">
              <a:rPr lang="en-US" smtClean="0"/>
              <a:t>16</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at all possible turn your camera on. It makes conversations much easier and you’ll find yourself much more likely to participate.</a:t>
            </a:r>
          </a:p>
        </p:txBody>
      </p:sp>
      <p:sp>
        <p:nvSpPr>
          <p:cNvPr id="4" name="Slide Number Placeholder 3"/>
          <p:cNvSpPr>
            <a:spLocks noGrp="1"/>
          </p:cNvSpPr>
          <p:nvPr>
            <p:ph type="sldNum" sz="quarter" idx="5"/>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1782064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people in the world get this joke?</a:t>
            </a:r>
          </a:p>
          <a:p>
            <a:r>
              <a:rPr lang="en-US" dirty="0" err="1"/>
              <a:t>nano’s</a:t>
            </a:r>
            <a:r>
              <a:rPr lang="en-US" dirty="0"/>
              <a:t> defining traits? – </a:t>
            </a:r>
            <a:r>
              <a:rPr lang="en-US" dirty="0" err="1"/>
              <a:t>pico</a:t>
            </a:r>
            <a:r>
              <a:rPr lang="en-US" dirty="0"/>
              <a:t> like editor from pine email system</a:t>
            </a:r>
          </a:p>
          <a:p>
            <a:r>
              <a:rPr lang="en-US" dirty="0"/>
              <a:t>emacs? - extensibility</a:t>
            </a:r>
          </a:p>
          <a:p>
            <a:r>
              <a:rPr lang="en-US" dirty="0"/>
              <a:t>vim? – Amiga programmers, modal</a:t>
            </a:r>
          </a:p>
          <a:p>
            <a:r>
              <a:rPr lang="en-US" dirty="0" err="1"/>
              <a:t>ed</a:t>
            </a:r>
            <a:r>
              <a:rPr lang="en-US" dirty="0"/>
              <a:t>? – first parts of UNIX from 1969, very basic</a:t>
            </a:r>
          </a:p>
          <a:p>
            <a:r>
              <a:rPr lang="en-US" dirty="0"/>
              <a:t>cat? –</a:t>
            </a:r>
            <a:r>
              <a:rPr lang="en-US" dirty="0" err="1"/>
              <a:t>oncatenates</a:t>
            </a:r>
            <a:r>
              <a:rPr lang="en-US" dirty="0"/>
              <a:t> files (displays by concatenating to screen file)</a:t>
            </a:r>
          </a:p>
          <a:p>
            <a:r>
              <a:rPr lang="en-US" dirty="0"/>
              <a:t>What about Solid State Drives?</a:t>
            </a:r>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baseline="0" dirty="0"/>
              <a:t>https://</a:t>
            </a:r>
            <a:r>
              <a:rPr lang="en-US" baseline="0" dirty="0" err="1"/>
              <a:t>www.census.gov</a:t>
            </a:r>
            <a:endParaRPr lang="en-US" baseline="0" dirty="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World population: </a:t>
            </a:r>
            <a:r>
              <a:rPr lang="en-US" b="1" baseline="0" dirty="0"/>
              <a:t>7,377,435,000</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US population: </a:t>
            </a:r>
            <a:r>
              <a:rPr lang="fi-FI" b="1" dirty="0"/>
              <a:t>324,674,608 (4.4% World </a:t>
            </a:r>
            <a:r>
              <a:rPr lang="en-US" b="1" baseline="0" dirty="0"/>
              <a:t>population</a:t>
            </a:r>
            <a:r>
              <a:rPr lang="fi-FI" b="1" dirty="0"/>
              <a:t>)</a:t>
            </a:r>
            <a:endParaRPr lang="en-US" b="1" baseline="0" dirty="0"/>
          </a:p>
          <a:p>
            <a:pPr marL="0" indent="0">
              <a:buFont typeface="Arial"/>
              <a:buNone/>
            </a:pPr>
            <a:r>
              <a:rPr lang="en-US" baseline="0" dirty="0"/>
              <a:t>https://</a:t>
            </a:r>
            <a:r>
              <a:rPr lang="en-US" baseline="0" dirty="0" err="1"/>
              <a:t>nces.ed.gov</a:t>
            </a:r>
            <a:endParaRPr lang="en-US" baseline="0" dirty="0"/>
          </a:p>
          <a:p>
            <a:pPr marL="171450" indent="-171450">
              <a:buFont typeface="Arial"/>
              <a:buChar char="•"/>
            </a:pPr>
            <a:r>
              <a:rPr lang="en-US" baseline="0" dirty="0"/>
              <a:t>Since 1971 US bachelor degrees: </a:t>
            </a:r>
            <a:r>
              <a:rPr lang="en-US" b="1" baseline="0" dirty="0"/>
              <a:t>25,568,606 (7.9% US population)</a:t>
            </a:r>
          </a:p>
          <a:p>
            <a:pPr marL="171450" indent="-171450">
              <a:buFont typeface="Arial"/>
              <a:buChar char="•"/>
            </a:pPr>
            <a:r>
              <a:rPr lang="en-US" b="0" baseline="0" dirty="0"/>
              <a:t>Since 1971 </a:t>
            </a:r>
            <a:r>
              <a:rPr lang="cs-CZ" b="0" baseline="0" dirty="0"/>
              <a:t>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a:t>
            </a:r>
            <a:r>
              <a:rPr lang="en-US" b="1" baseline="0" dirty="0"/>
              <a:t> 675,412 (2.6% US degrees, 0.2% US population)</a:t>
            </a:r>
          </a:p>
          <a:p>
            <a:pPr marL="0" indent="0">
              <a:buFont typeface="Arial"/>
              <a:buNone/>
            </a:pPr>
            <a:endParaRPr lang="en-US" baseline="0" dirty="0"/>
          </a:p>
          <a:p>
            <a:pPr marL="0" indent="0">
              <a:buFont typeface="Arial"/>
              <a:buNone/>
            </a:pPr>
            <a:r>
              <a:rPr lang="en-US" baseline="0" dirty="0"/>
              <a:t>If representative of whole world’s population:</a:t>
            </a:r>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0.2% US == 0.2% World: </a:t>
            </a:r>
            <a:r>
              <a:rPr lang="en-US" b="0" baseline="0" dirty="0"/>
              <a:t>7,377,435,000 x 0.2% = </a:t>
            </a:r>
            <a:r>
              <a:rPr lang="fi-FI" b="0" baseline="0" dirty="0"/>
              <a:t>14,754,870</a:t>
            </a:r>
            <a:endParaRPr lang="en-US" b="0" baseline="0" dirty="0"/>
          </a:p>
          <a:p>
            <a:pPr marL="0" indent="0">
              <a:buFont typeface="Arial"/>
              <a:buNone/>
            </a:pPr>
            <a:endParaRPr lang="en-US" baseline="0" dirty="0"/>
          </a:p>
          <a:p>
            <a:pPr marL="171450" indent="-171450">
              <a:buFont typeface="Arial"/>
              <a:buChar char="•"/>
            </a:pPr>
            <a:r>
              <a:rPr lang="en-US" baseline="0" dirty="0"/>
              <a:t>2014-2015 US bachelor degrees: </a:t>
            </a:r>
            <a:r>
              <a:rPr lang="cs-CZ" b="1" dirty="0"/>
              <a:t>1,894,934</a:t>
            </a:r>
          </a:p>
          <a:p>
            <a:pPr marL="171450" indent="-171450">
              <a:buFont typeface="Arial"/>
              <a:buChar char="•"/>
            </a:pPr>
            <a:r>
              <a:rPr lang="cs-CZ" b="0" baseline="0" dirty="0"/>
              <a:t>2014-2015 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 </a:t>
            </a:r>
            <a:r>
              <a:rPr lang="cs-CZ" b="1" dirty="0"/>
              <a:t>59,581</a:t>
            </a:r>
          </a:p>
          <a:p>
            <a:pPr marL="0" indent="0">
              <a:buFont typeface="Arial"/>
              <a:buNone/>
            </a:pPr>
            <a:endParaRPr lang="en-US" b="1" baseline="0" dirty="0"/>
          </a:p>
          <a:p>
            <a:pPr marL="0" indent="0">
              <a:buFont typeface="Arial"/>
              <a:buNone/>
            </a:pPr>
            <a:r>
              <a:rPr lang="en-US" b="1" baseline="0" dirty="0"/>
              <a:t>OLD INFO</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According to </a:t>
            </a:r>
            <a:r>
              <a:rPr lang="en-US" dirty="0" err="1"/>
              <a:t>wolframalpha.com</a:t>
            </a:r>
            <a:r>
              <a:rPr lang="en-US" dirty="0"/>
              <a:t> (2012-08-23):</a:t>
            </a:r>
          </a:p>
          <a:p>
            <a:pPr marL="171450" indent="-171450">
              <a:buFont typeface="Arial"/>
              <a:buChar char="•"/>
            </a:pPr>
            <a:r>
              <a:rPr lang="en-US" dirty="0"/>
              <a:t>2.34% (of 6.79 billion people) attend secondary</a:t>
            </a:r>
            <a:r>
              <a:rPr lang="en-US" baseline="0" dirty="0"/>
              <a:t> school </a:t>
            </a:r>
          </a:p>
          <a:p>
            <a:pPr marL="171450" indent="-171450">
              <a:buFont typeface="Arial"/>
              <a:buChar char="•"/>
            </a:pPr>
            <a:r>
              <a:rPr lang="en-US" baseline="0" dirty="0"/>
              <a:t>50 million secondary school grads in United States (of 309 million people) 16.18%</a:t>
            </a:r>
          </a:p>
          <a:p>
            <a:pPr marL="171450" indent="-171450">
              <a:buFont typeface="Arial"/>
              <a:buChar char="•"/>
            </a:pPr>
            <a:r>
              <a:rPr lang="en-US" baseline="0" dirty="0"/>
              <a:t>3.3 million computer specialists in United States (of 309 million people) 1.06% (or 6.6% of college grads)</a:t>
            </a:r>
          </a:p>
          <a:p>
            <a:pPr marL="0" indent="0">
              <a:buFont typeface="Arial"/>
              <a:buNone/>
            </a:pPr>
            <a:endParaRPr lang="en-US" b="1" baseline="0"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209483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bb     # two b's </a:t>
            </a:r>
          </a:p>
          <a:p>
            <a:r>
              <a:rPr lang="en-US" dirty="0"/>
              <a:t>|        # or </a:t>
            </a:r>
          </a:p>
          <a:p>
            <a:r>
              <a:rPr lang="en-US" dirty="0"/>
              <a:t>[^      # not </a:t>
            </a:r>
          </a:p>
          <a:p>
            <a:r>
              <a:rPr lang="en-US" dirty="0"/>
              <a:t>b]{2} # two b's </a:t>
            </a:r>
          </a:p>
          <a:p>
            <a:r>
              <a:rPr lang="en-US" dirty="0"/>
              <a:t>/</a:t>
            </a:r>
          </a:p>
          <a:p>
            <a:endParaRPr lang="en-US" dirty="0"/>
          </a:p>
          <a:p>
            <a:r>
              <a:rPr lang="en-US" dirty="0"/>
              <a:t>2018:</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5,594,241</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33,007 (0.59%)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r>
              <a:rPr lang="en-US" dirty="0"/>
              <a:t>2017:</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896,137</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34,528 (3.9%)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our contact info.</a:t>
            </a:r>
          </a:p>
          <a:p>
            <a:pPr eaLnBrk="1" hangingPunct="1"/>
            <a:r>
              <a:rPr lang="en-US" dirty="0">
                <a:latin typeface="Arial" charset="0"/>
                <a:ea typeface="ＭＳ Ｐゴシック" charset="-128"/>
                <a:cs typeface="ＭＳ Ｐゴシック" charset="-128"/>
              </a:rPr>
              <a:t>Introduce yourself.</a:t>
            </a:r>
          </a:p>
          <a:p>
            <a:pPr eaLnBrk="1" hangingPunct="1"/>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Get to know class:</a:t>
            </a:r>
          </a:p>
          <a:p>
            <a:pPr marL="171450" indent="-171450">
              <a:buFont typeface="Arial"/>
              <a:buChar char="•"/>
            </a:pPr>
            <a:r>
              <a:rPr lang="en-US" dirty="0">
                <a:latin typeface="Arial" charset="0"/>
                <a:ea typeface="ＭＳ Ｐゴシック" charset="-128"/>
                <a:cs typeface="ＭＳ Ｐゴシック" charset="-128"/>
              </a:rPr>
              <a:t>Youngest? Oldest? Country of origin?</a:t>
            </a:r>
          </a:p>
          <a:p>
            <a:pPr marL="171450" indent="-171450">
              <a:buFont typeface="Arial"/>
              <a:buChar char="•"/>
            </a:pPr>
            <a:r>
              <a:rPr lang="en-US" dirty="0">
                <a:latin typeface="Arial" charset="0"/>
                <a:ea typeface="ＭＳ Ｐゴシック" charset="-128"/>
                <a:cs typeface="ＭＳ Ｐゴシック" charset="-128"/>
              </a:rPr>
              <a:t>Majors? Years?</a:t>
            </a:r>
          </a:p>
          <a:p>
            <a:pPr marL="171450" indent="-171450">
              <a:buFont typeface="Arial"/>
              <a:buChar char="•"/>
            </a:pPr>
            <a:r>
              <a:rPr lang="en-US" dirty="0">
                <a:latin typeface="Arial" charset="0"/>
                <a:ea typeface="ＭＳ Ｐゴシック" charset="-128"/>
                <a:cs typeface="ＭＳ Ｐゴシック" charset="-128"/>
              </a:rPr>
              <a:t>Reasons</a:t>
            </a:r>
            <a:r>
              <a:rPr lang="en-US" baseline="0" dirty="0">
                <a:latin typeface="Arial" charset="0"/>
                <a:ea typeface="ＭＳ Ｐゴシック" charset="-128"/>
                <a:cs typeface="ＭＳ Ｐゴシック" charset="-128"/>
              </a:rPr>
              <a:t> for taking class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Paraphrased from Outcomes on web site</a:t>
            </a:r>
          </a:p>
          <a:p>
            <a:pPr marL="171450" indent="-171450">
              <a:buFont typeface="Arial" panose="020B0604020202020204" pitchFamily="34" charset="0"/>
              <a:buChar char="•"/>
            </a:pPr>
            <a:r>
              <a:rPr lang="en-US" dirty="0"/>
              <a:t>Stress students are responsible for their own learning</a:t>
            </a:r>
          </a:p>
          <a:p>
            <a:pPr marL="171450" indent="-171450">
              <a:buFont typeface="Arial" panose="020B0604020202020204" pitchFamily="34" charset="0"/>
              <a:buChar char="•"/>
            </a:pPr>
            <a:r>
              <a:rPr lang="en-US" dirty="0"/>
              <a:t>Stress dealing with ambiguity</a:t>
            </a:r>
            <a:r>
              <a:rPr lang="en-US" baseline="0" dirty="0"/>
              <a:t> as useful skill</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Let’s go to the course</a:t>
            </a:r>
            <a:r>
              <a:rPr lang="en-US" baseline="0" dirty="0">
                <a:latin typeface="Arial" charset="0"/>
                <a:ea typeface="ＭＳ Ｐゴシック" charset="-128"/>
                <a:cs typeface="ＭＳ Ｐゴシック" charset="-128"/>
              </a:rPr>
              <a:t> website for this stuff.</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Always check course web site for grading</a:t>
            </a:r>
            <a:r>
              <a:rPr lang="en-US" baseline="0" dirty="0">
                <a:latin typeface="Arial" charset="0"/>
                <a:ea typeface="ＭＳ Ｐゴシック" charset="-128"/>
                <a:cs typeface="ＭＳ Ｐゴシック" charset="-128"/>
              </a:rPr>
              <a:t> rubrics.</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Individual presentations are due 24 hours before class so that they can be incorporated into class slides.</a:t>
            </a:r>
          </a:p>
          <a:p>
            <a:pPr eaLnBrk="1" hangingPunct="1"/>
            <a:r>
              <a:rPr lang="en-US" dirty="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3507493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2021 Keith A. 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sk-SK"/>
              <a:t>© 2021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sk-SK"/>
              <a:t>© 2021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sk-SK"/>
              <a:t>© 2021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2021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hyperlink" Target="http://ed.ted.com/lessons/what-orwellian-really-means-noah-tavli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kap@wpi.edu"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hyperlink" Target="mailto:mespofford@wpi.edu"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wiki.wpi.edu/cs3043/Main_Pag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endParaRPr lang="en-US" dirty="0"/>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Introduction</a:t>
            </a:r>
          </a:p>
        </p:txBody>
      </p:sp>
      <p:sp>
        <p:nvSpPr>
          <p:cNvPr id="4" name="Footer Placeholder 3"/>
          <p:cNvSpPr>
            <a:spLocks noGrp="1"/>
          </p:cNvSpPr>
          <p:nvPr>
            <p:ph type="ftr" sz="quarter" idx="3"/>
          </p:nvPr>
        </p:nvSpPr>
        <p:spPr/>
        <p:txBody>
          <a:bodyPr/>
          <a:lstStyle/>
          <a:p>
            <a:r>
              <a:rPr lang="sk-SK"/>
              <a:t>© 2021 Keith A. Pray</a:t>
            </a:r>
            <a:endParaRPr lang="en-US" dirty="0"/>
          </a:p>
        </p:txBody>
      </p:sp>
    </p:spTree>
    <p:extLst>
      <p:ext uri="{BB962C8B-B14F-4D97-AF65-F5344CB8AC3E}">
        <p14:creationId xmlns:p14="http://schemas.microsoft.com/office/powerpoint/2010/main" val="2449341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Quiz!</a:t>
            </a:r>
          </a:p>
        </p:txBody>
      </p:sp>
      <p:sp>
        <p:nvSpPr>
          <p:cNvPr id="3" name="Content Placeholder 2"/>
          <p:cNvSpPr>
            <a:spLocks noGrp="1"/>
          </p:cNvSpPr>
          <p:nvPr>
            <p:ph idx="1"/>
          </p:nvPr>
        </p:nvSpPr>
        <p:spPr/>
        <p:txBody>
          <a:bodyPr/>
          <a:lstStyle/>
          <a:p>
            <a:pPr marL="457200" indent="-457200">
              <a:buFont typeface="+mj-lt"/>
              <a:buAutoNum type="arabicPeriod"/>
            </a:pPr>
            <a:r>
              <a:rPr lang="en-US" dirty="0"/>
              <a:t>What is the oldest computing device you can think of?</a:t>
            </a:r>
          </a:p>
          <a:p>
            <a:pPr marL="457200" indent="-457200">
              <a:buFont typeface="+mj-lt"/>
              <a:buAutoNum type="arabicPeriod"/>
            </a:pPr>
            <a:r>
              <a:rPr lang="en-US" dirty="0"/>
              <a:t>What is the biggest impact computing has had on your life?</a:t>
            </a:r>
          </a:p>
          <a:p>
            <a:pPr marL="457200" indent="-457200">
              <a:buFont typeface="+mj-lt"/>
              <a:buAutoNum type="arabicPeriod"/>
            </a:pPr>
            <a:r>
              <a:rPr lang="en-US" dirty="0"/>
              <a:t>What good will you do with your degree?</a:t>
            </a:r>
          </a:p>
        </p:txBody>
      </p:sp>
      <p:sp>
        <p:nvSpPr>
          <p:cNvPr id="4" name="Footer Placeholder 3"/>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3262248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Technology?</a:t>
            </a:r>
          </a:p>
        </p:txBody>
      </p:sp>
      <p:sp>
        <p:nvSpPr>
          <p:cNvPr id="3" name="Content Placeholder 2"/>
          <p:cNvSpPr>
            <a:spLocks noGrp="1"/>
          </p:cNvSpPr>
          <p:nvPr>
            <p:ph idx="1"/>
          </p:nvPr>
        </p:nvSpPr>
        <p:spPr>
          <a:xfrm>
            <a:off x="685800" y="1352551"/>
            <a:ext cx="7772400" cy="3352800"/>
          </a:xfrm>
        </p:spPr>
        <p:txBody>
          <a:bodyPr/>
          <a:lstStyle/>
          <a:p>
            <a:r>
              <a:rPr lang="en-US" dirty="0"/>
              <a:t>Merriam-Webster: The use of science in industry, engineering, etc., to invent useful things or to solve problems [1]</a:t>
            </a:r>
          </a:p>
          <a:p>
            <a:endParaRPr lang="en-US" dirty="0"/>
          </a:p>
          <a:p>
            <a:r>
              <a:rPr lang="en-US" dirty="0"/>
              <a:t>Alan Kay: Technology is anything invented after you were born</a:t>
            </a:r>
          </a:p>
          <a:p>
            <a:pPr lvl="1"/>
            <a:r>
              <a:rPr lang="en-US" dirty="0"/>
              <a:t>Pioneer in object oriented programming</a:t>
            </a:r>
          </a:p>
          <a:p>
            <a:endParaRPr lang="en-US" dirty="0"/>
          </a:p>
          <a:p>
            <a:r>
              <a:rPr lang="en-US" dirty="0"/>
              <a:t>Hillis Danny: Technology is anything that doesn't work yet</a:t>
            </a:r>
          </a:p>
          <a:p>
            <a:pPr lvl="1"/>
            <a:r>
              <a:rPr lang="en-US" dirty="0"/>
              <a:t>Of Thinking Machines Corporation</a:t>
            </a:r>
          </a:p>
        </p:txBody>
      </p:sp>
      <p:sp>
        <p:nvSpPr>
          <p:cNvPr id="4" name="Footer Placeholder 3"/>
          <p:cNvSpPr>
            <a:spLocks noGrp="1"/>
          </p:cNvSpPr>
          <p:nvPr>
            <p:ph type="ftr" sz="quarter" idx="11"/>
          </p:nvPr>
        </p:nvSpPr>
        <p:spPr/>
        <p:txBody>
          <a:bodyPr/>
          <a:lstStyle/>
          <a:p>
            <a:r>
              <a:rPr lang="sk-SK"/>
              <a:t>© 2021 Keith A. Pray</a:t>
            </a:r>
            <a:endParaRPr lang="en-US" dirty="0"/>
          </a:p>
        </p:txBody>
      </p:sp>
      <p:pic>
        <p:nvPicPr>
          <p:cNvPr id="1026" name="Picture 2" descr="Alan Kay">
            <a:extLst>
              <a:ext uri="{FF2B5EF4-FFF2-40B4-BE49-F238E27FC236}">
                <a16:creationId xmlns:a16="http://schemas.microsoft.com/office/drawing/2014/main" id="{2687AF4F-F0C0-1448-B8C5-E80CE3091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440687"/>
            <a:ext cx="914400" cy="8684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anny Hillis, 2014 (crop).jpg">
            <a:extLst>
              <a:ext uri="{FF2B5EF4-FFF2-40B4-BE49-F238E27FC236}">
                <a16:creationId xmlns:a16="http://schemas.microsoft.com/office/drawing/2014/main" id="{D09BC4F5-893C-4247-993B-45B4B1F13E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531732"/>
            <a:ext cx="914400" cy="121781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merriam webster">
            <a:extLst>
              <a:ext uri="{FF2B5EF4-FFF2-40B4-BE49-F238E27FC236}">
                <a16:creationId xmlns:a16="http://schemas.microsoft.com/office/drawing/2014/main" id="{08CE1D65-F1B5-704D-9F42-8690110ADF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308355"/>
            <a:ext cx="9144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72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Utopias and Dystopias</a:t>
            </a:r>
          </a:p>
        </p:txBody>
      </p:sp>
      <p:sp>
        <p:nvSpPr>
          <p:cNvPr id="3" name="Content Placeholder 2"/>
          <p:cNvSpPr>
            <a:spLocks noGrp="1"/>
          </p:cNvSpPr>
          <p:nvPr>
            <p:ph idx="1"/>
          </p:nvPr>
        </p:nvSpPr>
        <p:spPr/>
        <p:txBody>
          <a:bodyPr/>
          <a:lstStyle/>
          <a:p>
            <a:r>
              <a:rPr lang="en-US" dirty="0"/>
              <a:t>Types:</a:t>
            </a:r>
          </a:p>
          <a:p>
            <a:pPr lvl="1"/>
            <a:r>
              <a:rPr lang="en-US" dirty="0"/>
              <a:t>Economic</a:t>
            </a:r>
          </a:p>
          <a:p>
            <a:pPr lvl="1"/>
            <a:r>
              <a:rPr lang="en-US" dirty="0"/>
              <a:t>Political</a:t>
            </a:r>
          </a:p>
          <a:p>
            <a:pPr lvl="1"/>
            <a:r>
              <a:rPr lang="en-US" dirty="0"/>
              <a:t>Technological</a:t>
            </a:r>
          </a:p>
          <a:p>
            <a:r>
              <a:rPr lang="en-US" dirty="0"/>
              <a:t>What makes it a utopia or dystopia?</a:t>
            </a:r>
          </a:p>
          <a:p>
            <a:r>
              <a:rPr lang="en-US" dirty="0"/>
              <a:t>Why do we create them?</a:t>
            </a:r>
          </a:p>
          <a:p>
            <a:r>
              <a:rPr lang="en-US" dirty="0"/>
              <a:t>Examples, real or fictional?</a:t>
            </a:r>
          </a:p>
          <a:p>
            <a:endParaRPr lang="en-US" dirty="0"/>
          </a:p>
        </p:txBody>
      </p:sp>
      <p:sp>
        <p:nvSpPr>
          <p:cNvPr id="4" name="Footer Placeholder 3"/>
          <p:cNvSpPr>
            <a:spLocks noGrp="1"/>
          </p:cNvSpPr>
          <p:nvPr>
            <p:ph type="ftr" sz="quarter" idx="11"/>
          </p:nvPr>
        </p:nvSpPr>
        <p:spPr/>
        <p:txBody>
          <a:bodyPr/>
          <a:lstStyle/>
          <a:p>
            <a:r>
              <a:rPr lang="sk-SK"/>
              <a:t>© 2021 Keith A. Pray</a:t>
            </a:r>
            <a:endParaRPr lang="en-US"/>
          </a:p>
        </p:txBody>
      </p:sp>
      <p:sp>
        <p:nvSpPr>
          <p:cNvPr id="6" name="Action Button: Movie 5">
            <a:hlinkClick r:id="rId3" highlightClick="1"/>
            <a:extLst>
              <a:ext uri="{FF2B5EF4-FFF2-40B4-BE49-F238E27FC236}">
                <a16:creationId xmlns:a16="http://schemas.microsoft.com/office/drawing/2014/main" id="{D02679AA-D99B-BE49-8D4B-151723B6803B}"/>
              </a:ext>
            </a:extLst>
          </p:cNvPr>
          <p:cNvSpPr/>
          <p:nvPr/>
        </p:nvSpPr>
        <p:spPr>
          <a:xfrm>
            <a:off x="144937" y="4544407"/>
            <a:ext cx="395926" cy="321887"/>
          </a:xfrm>
          <a:prstGeom prst="actionButtonMovi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636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194545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1/2</a:t>
            </a:r>
          </a:p>
        </p:txBody>
      </p:sp>
      <p:sp>
        <p:nvSpPr>
          <p:cNvPr id="3" name="Content Placeholder 2"/>
          <p:cNvSpPr>
            <a:spLocks noGrp="1"/>
          </p:cNvSpPr>
          <p:nvPr>
            <p:ph idx="1"/>
          </p:nvPr>
        </p:nvSpPr>
        <p:spPr/>
        <p:txBody>
          <a:bodyPr>
            <a:normAutofit lnSpcReduction="10000"/>
          </a:bodyPr>
          <a:lstStyle/>
          <a:p>
            <a:r>
              <a:rPr lang="en-US" dirty="0"/>
              <a:t>Read chapter summaries in beginning of text</a:t>
            </a:r>
          </a:p>
          <a:p>
            <a:r>
              <a:rPr lang="en-US" dirty="0"/>
              <a:t>Movie Discussion Board on Canvas</a:t>
            </a:r>
          </a:p>
          <a:p>
            <a:pPr lvl="1"/>
            <a:r>
              <a:rPr lang="en-US" dirty="0"/>
              <a:t>List 2 movies you believe relevant to computing </a:t>
            </a:r>
            <a:r>
              <a:rPr lang="en-US" b="1" dirty="0"/>
              <a:t>AND</a:t>
            </a:r>
            <a:r>
              <a:rPr lang="en-US" dirty="0"/>
              <a:t> society</a:t>
            </a:r>
          </a:p>
          <a:p>
            <a:pPr lvl="1"/>
            <a:r>
              <a:rPr lang="en-US" dirty="0"/>
              <a:t>State why in a paragraph</a:t>
            </a:r>
          </a:p>
          <a:p>
            <a:pPr lvl="1"/>
            <a:r>
              <a:rPr lang="en-US" dirty="0"/>
              <a:t>Please create a new thread for each movie</a:t>
            </a:r>
          </a:p>
          <a:p>
            <a:pPr lvl="1"/>
            <a:r>
              <a:rPr lang="en-US" dirty="0"/>
              <a:t>Do not summarize the movie, you can reference a synopsis</a:t>
            </a:r>
          </a:p>
          <a:p>
            <a:pPr lvl="1"/>
            <a:r>
              <a:rPr lang="en-US" dirty="0"/>
              <a:t>Do not repeat any existing entries, they will not earn credit</a:t>
            </a:r>
          </a:p>
          <a:p>
            <a:pPr lvl="1"/>
            <a:r>
              <a:rPr lang="en-US" dirty="0"/>
              <a:t>Comment on a minimum of 2 movies you did not add</a:t>
            </a:r>
          </a:p>
          <a:p>
            <a:pPr lvl="2"/>
            <a:r>
              <a:rPr lang="en-US" dirty="0"/>
              <a:t>No “me too” comments, add your own rationale</a:t>
            </a:r>
          </a:p>
          <a:p>
            <a:pPr lvl="1"/>
            <a:r>
              <a:rPr lang="en-US" dirty="0"/>
              <a:t>Cite reference materials – must use at least 1 per movie</a:t>
            </a:r>
          </a:p>
        </p:txBody>
      </p:sp>
      <p:sp>
        <p:nvSpPr>
          <p:cNvPr id="4" name="Footer Placeholder 3"/>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66329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Assignment 2/2 </a:t>
            </a:r>
            <a:br>
              <a:rPr lang="en-US" dirty="0"/>
            </a:br>
            <a:r>
              <a:rPr lang="en-US" dirty="0"/>
              <a:t>Sign up for individual presentation</a:t>
            </a:r>
          </a:p>
        </p:txBody>
      </p:sp>
      <p:sp>
        <p:nvSpPr>
          <p:cNvPr id="3" name="Content Placeholder 2"/>
          <p:cNvSpPr>
            <a:spLocks noGrp="1"/>
          </p:cNvSpPr>
          <p:nvPr>
            <p:ph sz="half" idx="1"/>
          </p:nvPr>
        </p:nvSpPr>
        <p:spPr/>
        <p:txBody>
          <a:bodyPr>
            <a:normAutofit/>
          </a:bodyPr>
          <a:lstStyle/>
          <a:p>
            <a:r>
              <a:rPr lang="en-US" dirty="0"/>
              <a:t>Current schedule at:</a:t>
            </a:r>
          </a:p>
          <a:p>
            <a:pPr lvl="1"/>
            <a:r>
              <a:rPr lang="en-US" dirty="0">
                <a:hlinkClick r:id="rId3"/>
              </a:rPr>
              <a:t>http://socialimps.keithpray.net</a:t>
            </a:r>
            <a:endParaRPr lang="en-US" dirty="0"/>
          </a:p>
          <a:p>
            <a:r>
              <a:rPr lang="en-US" dirty="0"/>
              <a:t>Send course staff </a:t>
            </a:r>
            <a:r>
              <a:rPr lang="en-US" b="1" dirty="0"/>
              <a:t>email</a:t>
            </a:r>
          </a:p>
          <a:p>
            <a:r>
              <a:rPr lang="en-US" dirty="0"/>
              <a:t>Specify your topic</a:t>
            </a:r>
          </a:p>
          <a:p>
            <a:pPr lvl="1"/>
            <a:r>
              <a:rPr lang="en-US" dirty="0"/>
              <a:t>By that I mean be specific</a:t>
            </a:r>
          </a:p>
          <a:p>
            <a:pPr lvl="1"/>
            <a:r>
              <a:rPr lang="en-US" dirty="0"/>
              <a:t>What question will you answer? What will you be trying to convince your audience of?</a:t>
            </a:r>
          </a:p>
          <a:p>
            <a:pPr lvl="1"/>
            <a:r>
              <a:rPr lang="en-US" dirty="0"/>
              <a:t>It may take time to refine your topic</a:t>
            </a:r>
          </a:p>
          <a:p>
            <a:pPr lvl="1"/>
            <a:r>
              <a:rPr lang="en-US" dirty="0"/>
              <a:t>I’m happy to discuss your ideas</a:t>
            </a:r>
          </a:p>
        </p:txBody>
      </p:sp>
      <p:sp>
        <p:nvSpPr>
          <p:cNvPr id="6" name="Content Placeholder 5"/>
          <p:cNvSpPr>
            <a:spLocks noGrp="1"/>
          </p:cNvSpPr>
          <p:nvPr>
            <p:ph sz="half" idx="2"/>
          </p:nvPr>
        </p:nvSpPr>
        <p:spPr/>
        <p:txBody>
          <a:bodyPr>
            <a:normAutofit/>
          </a:bodyPr>
          <a:lstStyle/>
          <a:p>
            <a:r>
              <a:rPr lang="en-US" dirty="0"/>
              <a:t>10 Minutes, reserve 2 for Q/A</a:t>
            </a:r>
          </a:p>
          <a:p>
            <a:r>
              <a:rPr lang="en-US" dirty="0"/>
              <a:t>6 points material quality</a:t>
            </a:r>
          </a:p>
          <a:p>
            <a:r>
              <a:rPr lang="en-US" dirty="0"/>
              <a:t>2 points presenting in class</a:t>
            </a:r>
          </a:p>
          <a:p>
            <a:r>
              <a:rPr lang="en-US" dirty="0"/>
              <a:t>2 points showing depth during Q/A</a:t>
            </a:r>
          </a:p>
        </p:txBody>
      </p:sp>
      <p:sp>
        <p:nvSpPr>
          <p:cNvPr id="4" name="Footer Placeholder 3"/>
          <p:cNvSpPr>
            <a:spLocks noGrp="1"/>
          </p:cNvSpPr>
          <p:nvPr>
            <p:ph type="ftr" sz="quarter" idx="11"/>
          </p:nvPr>
        </p:nvSpPr>
        <p:spPr/>
        <p:txBody>
          <a:bodyPr/>
          <a:lstStyle/>
          <a:p>
            <a:r>
              <a:rPr lang="sk-SK"/>
              <a:t>© 2021 Keith A. Pray</a:t>
            </a:r>
            <a:endParaRPr lang="en-US"/>
          </a:p>
        </p:txBody>
      </p:sp>
    </p:spTree>
    <p:extLst>
      <p:ext uri="{BB962C8B-B14F-4D97-AF65-F5344CB8AC3E}">
        <p14:creationId xmlns:p14="http://schemas.microsoft.com/office/powerpoint/2010/main" val="1994523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endParaRPr lang="en-US" dirty="0"/>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The End</a:t>
            </a:r>
          </a:p>
        </p:txBody>
      </p:sp>
      <p:sp>
        <p:nvSpPr>
          <p:cNvPr id="4" name="Footer Placeholder 3"/>
          <p:cNvSpPr>
            <a:spLocks noGrp="1"/>
          </p:cNvSpPr>
          <p:nvPr>
            <p:ph type="ftr" sz="quarter" idx="3"/>
          </p:nvPr>
        </p:nvSpPr>
        <p:spPr/>
        <p:txBody>
          <a:bodyPr/>
          <a:lstStyle/>
          <a:p>
            <a:r>
              <a:rPr lang="sk-SK"/>
              <a:t>© 2021 Keith A. Pray</a:t>
            </a:r>
            <a:endParaRPr lang="en-US" dirty="0"/>
          </a:p>
        </p:txBody>
      </p:sp>
    </p:spTree>
    <p:extLst>
      <p:ext uri="{BB962C8B-B14F-4D97-AF65-F5344CB8AC3E}">
        <p14:creationId xmlns:p14="http://schemas.microsoft.com/office/powerpoint/2010/main" val="367579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60BC0-6B1B-FB45-BDAA-92F078D9A5E6}"/>
              </a:ext>
            </a:extLst>
          </p:cNvPr>
          <p:cNvSpPr>
            <a:spLocks noGrp="1"/>
          </p:cNvSpPr>
          <p:nvPr>
            <p:ph type="title"/>
          </p:nvPr>
        </p:nvSpPr>
        <p:spPr/>
        <p:txBody>
          <a:bodyPr/>
          <a:lstStyle/>
          <a:p>
            <a:r>
              <a:rPr lang="en-US" dirty="0"/>
              <a:t>what works well Online With Zoom</a:t>
            </a:r>
          </a:p>
        </p:txBody>
      </p:sp>
      <p:sp>
        <p:nvSpPr>
          <p:cNvPr id="3" name="Content Placeholder 2">
            <a:extLst>
              <a:ext uri="{FF2B5EF4-FFF2-40B4-BE49-F238E27FC236}">
                <a16:creationId xmlns:a16="http://schemas.microsoft.com/office/drawing/2014/main" id="{56C0F8E4-4D19-D347-A0C9-7696DE688D23}"/>
              </a:ext>
            </a:extLst>
          </p:cNvPr>
          <p:cNvSpPr>
            <a:spLocks noGrp="1"/>
          </p:cNvSpPr>
          <p:nvPr>
            <p:ph idx="1"/>
          </p:nvPr>
        </p:nvSpPr>
        <p:spPr>
          <a:xfrm>
            <a:off x="667512" y="1644396"/>
            <a:ext cx="7772400" cy="3352800"/>
          </a:xfrm>
        </p:spPr>
        <p:txBody>
          <a:bodyPr>
            <a:normAutofit/>
          </a:bodyPr>
          <a:lstStyle/>
          <a:p>
            <a:r>
              <a:rPr lang="en-US" dirty="0"/>
              <a:t>Turn your camera on</a:t>
            </a:r>
          </a:p>
          <a:p>
            <a:r>
              <a:rPr lang="en-US" dirty="0"/>
              <a:t>Sign in with First and Last Name</a:t>
            </a:r>
          </a:p>
          <a:p>
            <a:r>
              <a:rPr lang="en-US" dirty="0"/>
              <a:t>Stay muted unless you are going to speak</a:t>
            </a:r>
          </a:p>
          <a:p>
            <a:r>
              <a:rPr lang="en-US" dirty="0"/>
              <a:t>To speak use the raise your hand feature </a:t>
            </a:r>
          </a:p>
          <a:p>
            <a:r>
              <a:rPr lang="en-US" dirty="0"/>
              <a:t>To answer yes/no questions use the “yes” ”no” buttons</a:t>
            </a:r>
          </a:p>
          <a:p>
            <a:r>
              <a:rPr lang="en-US" dirty="0"/>
              <a:t>Wait until the end of student presentations to ask questions</a:t>
            </a:r>
          </a:p>
          <a:p>
            <a:pPr lvl="1"/>
            <a:r>
              <a:rPr lang="en-US" dirty="0"/>
              <a:t>Write them down so you don’t forget</a:t>
            </a:r>
          </a:p>
          <a:p>
            <a:r>
              <a:rPr lang="en-US" dirty="0"/>
              <a:t>Others?</a:t>
            </a:r>
          </a:p>
        </p:txBody>
      </p:sp>
      <p:sp>
        <p:nvSpPr>
          <p:cNvPr id="4" name="Footer Placeholder 3">
            <a:extLst>
              <a:ext uri="{FF2B5EF4-FFF2-40B4-BE49-F238E27FC236}">
                <a16:creationId xmlns:a16="http://schemas.microsoft.com/office/drawing/2014/main" id="{5881CB2F-E262-2841-832D-9D9241063D87}"/>
              </a:ext>
            </a:extLst>
          </p:cNvPr>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258513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2021 Keith A. Pray</a:t>
            </a:r>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2746404" y="4750531"/>
            <a:ext cx="3651192" cy="341632"/>
          </a:xfrm>
          <a:prstGeom prst="rect">
            <a:avLst/>
          </a:prstGeom>
          <a:noFill/>
        </p:spPr>
        <p:txBody>
          <a:bodyPr wrap="none" rtlCol="0">
            <a:spAutoFit/>
          </a:bodyPr>
          <a:lstStyle/>
          <a:p>
            <a:pPr>
              <a:lnSpc>
                <a:spcPct val="90000"/>
              </a:lnSpc>
            </a:pPr>
            <a:r>
              <a:rPr lang="en-US" dirty="0"/>
              <a:t>2008-02-01 http://xkcd.com/378/</a:t>
            </a:r>
          </a:p>
        </p:txBody>
      </p:sp>
    </p:spTree>
    <p:extLst>
      <p:ext uri="{BB962C8B-B14F-4D97-AF65-F5344CB8AC3E}">
        <p14:creationId xmlns:p14="http://schemas.microsoft.com/office/powerpoint/2010/main" val="2033920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89893619"/>
              </p:ext>
            </p:extLst>
          </p:nvPr>
        </p:nvGraphicFramePr>
        <p:xfrm>
          <a:off x="685800" y="1352550"/>
          <a:ext cx="7772400" cy="3307080"/>
        </p:xfrm>
        <a:graphic>
          <a:graphicData uri="http://schemas.openxmlformats.org/drawingml/2006/table">
            <a:tbl>
              <a:tblPr firstRow="1" bandRow="1">
                <a:tableStyleId>{F5AB1C69-6EDB-4FF4-983F-18BD219EF322}</a:tableStyleId>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Sources: </a:t>
                      </a:r>
                      <a:r>
                        <a:rPr lang="en-US" baseline="0" dirty="0" err="1"/>
                        <a:t>www.census.gov</a:t>
                      </a:r>
                      <a:endParaRPr lang="en-US" baseline="0" dirty="0"/>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err="1"/>
                        <a:t>nces.ed.gov</a:t>
                      </a:r>
                      <a:endParaRPr lang="en-US" baseline="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 People</a:t>
                      </a:r>
                    </a:p>
                    <a:p>
                      <a:pPr marL="0" marR="0" indent="0" algn="r" defTabSz="914362" rtl="0" eaLnBrk="1" fontAlgn="auto" latinLnBrk="0" hangingPunct="1">
                        <a:lnSpc>
                          <a:spcPct val="100000"/>
                        </a:lnSpc>
                        <a:spcBef>
                          <a:spcPts val="0"/>
                        </a:spcBef>
                        <a:spcAft>
                          <a:spcPts val="0"/>
                        </a:spcAft>
                        <a:buClrTx/>
                        <a:buSzTx/>
                        <a:buFontTx/>
                        <a:buNone/>
                        <a:tabLst/>
                        <a:defRPr/>
                      </a:pPr>
                      <a:endParaRPr lang="en-US" b="1" baseline="0" dirty="0"/>
                    </a:p>
                    <a:p>
                      <a:pPr marL="0" marR="0" indent="0" algn="r" defTabSz="914362" rtl="0" eaLnBrk="1" fontAlgn="auto" latinLnBrk="0" hangingPunct="1">
                        <a:lnSpc>
                          <a:spcPct val="100000"/>
                        </a:lnSpc>
                        <a:spcBef>
                          <a:spcPts val="0"/>
                        </a:spcBef>
                        <a:spcAft>
                          <a:spcPts val="0"/>
                        </a:spcAft>
                        <a:buClrTx/>
                        <a:buSzTx/>
                        <a:buFontTx/>
                        <a:buNone/>
                        <a:tabLst/>
                        <a:defRPr/>
                      </a:pPr>
                      <a:r>
                        <a:rPr lang="en-US" sz="1400" b="1" baseline="0" dirty="0"/>
                        <a:t>Degrees since 1971</a:t>
                      </a:r>
                      <a:endParaRPr lang="en-US" b="1" baseline="0" dirty="0"/>
                    </a:p>
                  </a:txBody>
                  <a:tcPr/>
                </a:tc>
                <a:tc>
                  <a:txBody>
                    <a:bodyPr/>
                    <a:lstStyle/>
                    <a:p>
                      <a:r>
                        <a:rPr lang="en-US" dirty="0"/>
                        <a:t>% People</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2017 World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a:t>
                      </a:r>
                      <a:endParaRPr lang="en-US" b="1" baseline="0"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2017 US population</a:t>
                      </a:r>
                      <a:endParaRPr lang="en-US" b="1" baseline="0" dirty="0"/>
                    </a:p>
                  </a:txBody>
                  <a:tcPr/>
                </a:tc>
                <a:tc>
                  <a:txBody>
                    <a:bodyPr/>
                    <a:lstStyle/>
                    <a:p>
                      <a:r>
                        <a:rPr lang="fi-FI" dirty="0"/>
                        <a:t>324,674,608</a:t>
                      </a:r>
                      <a:endParaRPr lang="en-US" dirty="0"/>
                    </a:p>
                  </a:txBody>
                  <a:tcPr/>
                </a:tc>
                <a:tc>
                  <a:txBody>
                    <a:bodyPr/>
                    <a:lstStyle/>
                    <a:p>
                      <a:r>
                        <a:rPr lang="fi-FI" dirty="0"/>
                        <a:t>4.4% World </a:t>
                      </a:r>
                      <a:r>
                        <a:rPr lang="en-US" baseline="0" dirty="0"/>
                        <a:t>population</a:t>
                      </a:r>
                      <a:endParaRPr lang="en-US" dirty="0"/>
                    </a:p>
                  </a:txBody>
                  <a:tcPr/>
                </a:tc>
                <a:extLst>
                  <a:ext uri="{0D108BD9-81ED-4DB2-BD59-A6C34878D82A}">
                    <a16:rowId xmlns:a16="http://schemas.microsoft.com/office/drawing/2014/main" val="10002"/>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US bachelor degrees</a:t>
                      </a:r>
                      <a:endParaRPr lang="en-US" b="1" baseline="0" dirty="0"/>
                    </a:p>
                  </a:txBody>
                  <a:tcPr/>
                </a:tc>
                <a:tc>
                  <a:txBody>
                    <a:bodyPr/>
                    <a:lstStyle/>
                    <a:p>
                      <a:r>
                        <a:rPr lang="en-US" baseline="0" dirty="0"/>
                        <a:t>25,568,606</a:t>
                      </a:r>
                      <a:endParaRPr lang="en-US" dirty="0"/>
                    </a:p>
                  </a:txBody>
                  <a:tcPr/>
                </a:tc>
                <a:tc>
                  <a:txBody>
                    <a:bodyPr/>
                    <a:lstStyle/>
                    <a:p>
                      <a:r>
                        <a:rPr lang="en-US" baseline="0" dirty="0"/>
                        <a:t>7.9% US population</a:t>
                      </a:r>
                      <a:endParaRPr lang="en-US" dirty="0"/>
                    </a:p>
                  </a:txBody>
                  <a:tcPr/>
                </a:tc>
                <a:extLst>
                  <a:ext uri="{0D108BD9-81ED-4DB2-BD59-A6C34878D82A}">
                    <a16:rowId xmlns:a16="http://schemas.microsoft.com/office/drawing/2014/main" val="10003"/>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cs-CZ" baseline="0" dirty="0"/>
                        <a:t>US </a:t>
                      </a:r>
                      <a:r>
                        <a:rPr lang="cs-CZ" baseline="0" dirty="0" err="1"/>
                        <a:t>Computer</a:t>
                      </a:r>
                      <a:r>
                        <a:rPr lang="cs-CZ" baseline="0" dirty="0"/>
                        <a:t> and </a:t>
                      </a:r>
                      <a:r>
                        <a:rPr lang="cs-CZ" baseline="0" dirty="0" err="1"/>
                        <a:t>Info</a:t>
                      </a:r>
                      <a:r>
                        <a:rPr lang="cs-CZ" baseline="0" dirty="0"/>
                        <a:t> Science </a:t>
                      </a:r>
                      <a:r>
                        <a:rPr lang="cs-CZ" baseline="0" dirty="0" err="1"/>
                        <a:t>degrees</a:t>
                      </a:r>
                      <a:endParaRPr lang="en-US" b="1" baseline="0" dirty="0"/>
                    </a:p>
                  </a:txBody>
                  <a:tcPr/>
                </a:tc>
                <a:tc>
                  <a:txBody>
                    <a:bodyPr/>
                    <a:lstStyle/>
                    <a:p>
                      <a:r>
                        <a:rPr lang="en-US" baseline="0" dirty="0"/>
                        <a:t>675,412</a:t>
                      </a:r>
                      <a:endParaRPr lang="en-US" dirty="0"/>
                    </a:p>
                  </a:txBody>
                  <a:tcPr/>
                </a:tc>
                <a:tc>
                  <a:txBody>
                    <a:bodyPr/>
                    <a:lstStyle/>
                    <a:p>
                      <a:r>
                        <a:rPr lang="en-US" baseline="0" dirty="0"/>
                        <a:t>2.6% US degrees</a:t>
                      </a:r>
                    </a:p>
                    <a:p>
                      <a:r>
                        <a:rPr lang="en-US" baseline="0" dirty="0"/>
                        <a:t>0.2% US population</a:t>
                      </a:r>
                      <a:endParaRPr lang="en-US" dirty="0"/>
                    </a:p>
                  </a:txBody>
                  <a:tcPr/>
                </a:tc>
                <a:extLst>
                  <a:ext uri="{0D108BD9-81ED-4DB2-BD59-A6C34878D82A}">
                    <a16:rowId xmlns:a16="http://schemas.microsoft.com/office/drawing/2014/main" val="10004"/>
                  </a:ext>
                </a:extLst>
              </a:tr>
              <a:tr h="370840">
                <a:tc>
                  <a:txBody>
                    <a:bodyPr/>
                    <a:lstStyle/>
                    <a:p>
                      <a:pPr marL="0" indent="0">
                        <a:buFont typeface="Arial"/>
                        <a:buNone/>
                      </a:pPr>
                      <a:r>
                        <a:rPr lang="en-US" baseline="0" dirty="0"/>
                        <a:t>If representative of world’s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 x 0.2% = </a:t>
                      </a:r>
                      <a:r>
                        <a:rPr lang="fi-FI" b="1" baseline="0" dirty="0"/>
                        <a:t>14,754,870</a:t>
                      </a:r>
                      <a:endParaRPr lang="en-US" b="1" baseline="0" dirty="0"/>
                    </a:p>
                  </a:txBody>
                  <a:tcPr/>
                </a:tc>
                <a:tc>
                  <a:txBody>
                    <a:bodyPr/>
                    <a:lstStyle/>
                    <a:p>
                      <a:r>
                        <a:rPr lang="en-US" baseline="0" dirty="0"/>
                        <a:t>0.2% US == </a:t>
                      </a:r>
                      <a:r>
                        <a:rPr lang="en-US" b="1" baseline="0" dirty="0"/>
                        <a:t>0.2%</a:t>
                      </a:r>
                      <a:r>
                        <a:rPr lang="en-US" baseline="0" dirty="0"/>
                        <a:t> World</a:t>
                      </a:r>
                      <a:endParaRPr lang="en-US" dirty="0"/>
                    </a:p>
                  </a:txBody>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p:txBody>
          <a:bodyPr/>
          <a:lstStyle/>
          <a:p>
            <a:r>
              <a:rPr lang="en-US" dirty="0"/>
              <a:t>How many people might get that joke</a:t>
            </a:r>
          </a:p>
        </p:txBody>
      </p:sp>
      <p:sp>
        <p:nvSpPr>
          <p:cNvPr id="4" name="Footer Placeholder 3"/>
          <p:cNvSpPr>
            <a:spLocks noGrp="1"/>
          </p:cNvSpPr>
          <p:nvPr>
            <p:ph type="ftr" sz="quarter" idx="11"/>
          </p:nvPr>
        </p:nvSpPr>
        <p:spPr/>
        <p:txBody>
          <a:bodyPr/>
          <a:lstStyle/>
          <a:p>
            <a:r>
              <a:rPr lang="sk-SK"/>
              <a:t>© 2021 Keith A. Pray</a:t>
            </a:r>
            <a:endParaRPr lang="en-US" dirty="0"/>
          </a:p>
        </p:txBody>
      </p:sp>
      <p:sp>
        <p:nvSpPr>
          <p:cNvPr id="13" name="Rectangle 4"/>
          <p:cNvSpPr>
            <a:spLocks noChangeArrowheads="1"/>
          </p:cNvSpPr>
          <p:nvPr/>
        </p:nvSpPr>
        <p:spPr bwMode="auto">
          <a:xfrm>
            <a:off x="0" y="300609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4" name="Rectangle 4"/>
          <p:cNvSpPr>
            <a:spLocks noChangeArrowheads="1"/>
          </p:cNvSpPr>
          <p:nvPr/>
        </p:nvSpPr>
        <p:spPr bwMode="auto">
          <a:xfrm>
            <a:off x="0" y="3337227"/>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1" name="Rectangle 4"/>
          <p:cNvSpPr>
            <a:spLocks noChangeArrowheads="1"/>
          </p:cNvSpPr>
          <p:nvPr/>
        </p:nvSpPr>
        <p:spPr bwMode="auto">
          <a:xfrm>
            <a:off x="0" y="227244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5" name="Rectangle 4"/>
          <p:cNvSpPr>
            <a:spLocks noChangeArrowheads="1"/>
          </p:cNvSpPr>
          <p:nvPr/>
        </p:nvSpPr>
        <p:spPr bwMode="auto">
          <a:xfrm>
            <a:off x="0" y="3969872"/>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2" name="Rectangle 4"/>
          <p:cNvSpPr>
            <a:spLocks noChangeArrowheads="1"/>
          </p:cNvSpPr>
          <p:nvPr/>
        </p:nvSpPr>
        <p:spPr bwMode="auto">
          <a:xfrm>
            <a:off x="0" y="2610035"/>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166923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1"/>
                                        </p:tgtEl>
                                        <p:attrNameLst>
                                          <p:attrName>ppt_x</p:attrName>
                                        </p:attrNameLst>
                                      </p:cBhvr>
                                      <p:tavLst>
                                        <p:tav tm="0">
                                          <p:val>
                                            <p:strVal val="ppt_x"/>
                                          </p:val>
                                        </p:tav>
                                        <p:tav tm="100000">
                                          <p:val>
                                            <p:strVal val="ppt_x"/>
                                          </p:val>
                                        </p:tav>
                                      </p:tavLst>
                                    </p:anim>
                                    <p:anim calcmode="lin" valueType="num">
                                      <p:cBhvr additive="base">
                                        <p:cTn id="7" dur="500"/>
                                        <p:tgtEl>
                                          <p:spTgt spid="11"/>
                                        </p:tgtEl>
                                        <p:attrNameLst>
                                          <p:attrName>ppt_y</p:attrName>
                                        </p:attrNameLst>
                                      </p:cBhvr>
                                      <p:tavLst>
                                        <p:tav tm="0">
                                          <p:val>
                                            <p:strVal val="ppt_y"/>
                                          </p:val>
                                        </p:tav>
                                        <p:tav tm="100000">
                                          <p:val>
                                            <p:strVal val="1+ppt_h/2"/>
                                          </p:val>
                                        </p:tav>
                                      </p:tavLst>
                                    </p:anim>
                                    <p:set>
                                      <p:cBhvr>
                                        <p:cTn id="8" dur="1" fill="hold">
                                          <p:stCondLst>
                                            <p:cond delay="499"/>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12"/>
                                        </p:tgtEl>
                                        <p:attrNameLst>
                                          <p:attrName>ppt_x</p:attrName>
                                        </p:attrNameLst>
                                      </p:cBhvr>
                                      <p:tavLst>
                                        <p:tav tm="0">
                                          <p:val>
                                            <p:strVal val="ppt_x"/>
                                          </p:val>
                                        </p:tav>
                                        <p:tav tm="100000">
                                          <p:val>
                                            <p:strVal val="ppt_x"/>
                                          </p:val>
                                        </p:tav>
                                      </p:tavLst>
                                    </p:anim>
                                    <p:anim calcmode="lin" valueType="num">
                                      <p:cBhvr additive="base">
                                        <p:cTn id="13" dur="500"/>
                                        <p:tgtEl>
                                          <p:spTgt spid="12"/>
                                        </p:tgtEl>
                                        <p:attrNameLst>
                                          <p:attrName>ppt_y</p:attrName>
                                        </p:attrNameLst>
                                      </p:cBhvr>
                                      <p:tavLst>
                                        <p:tav tm="0">
                                          <p:val>
                                            <p:strVal val="ppt_y"/>
                                          </p:val>
                                        </p:tav>
                                        <p:tav tm="100000">
                                          <p:val>
                                            <p:strVal val="1+ppt_h/2"/>
                                          </p:val>
                                        </p:tav>
                                      </p:tavLst>
                                    </p:anim>
                                    <p:set>
                                      <p:cBhvr>
                                        <p:cTn id="14" dur="1" fill="hold">
                                          <p:stCondLst>
                                            <p:cond delay="499"/>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13"/>
                                        </p:tgtEl>
                                        <p:attrNameLst>
                                          <p:attrName>ppt_x</p:attrName>
                                        </p:attrNameLst>
                                      </p:cBhvr>
                                      <p:tavLst>
                                        <p:tav tm="0">
                                          <p:val>
                                            <p:strVal val="ppt_x"/>
                                          </p:val>
                                        </p:tav>
                                        <p:tav tm="100000">
                                          <p:val>
                                            <p:strVal val="ppt_x"/>
                                          </p:val>
                                        </p:tav>
                                      </p:tavLst>
                                    </p:anim>
                                    <p:anim calcmode="lin" valueType="num">
                                      <p:cBhvr additive="base">
                                        <p:cTn id="19" dur="500"/>
                                        <p:tgtEl>
                                          <p:spTgt spid="13"/>
                                        </p:tgtEl>
                                        <p:attrNameLst>
                                          <p:attrName>ppt_y</p:attrName>
                                        </p:attrNameLst>
                                      </p:cBhvr>
                                      <p:tavLst>
                                        <p:tav tm="0">
                                          <p:val>
                                            <p:strVal val="ppt_y"/>
                                          </p:val>
                                        </p:tav>
                                        <p:tav tm="100000">
                                          <p:val>
                                            <p:strVal val="1+ppt_h/2"/>
                                          </p:val>
                                        </p:tav>
                                      </p:tavLst>
                                    </p:anim>
                                    <p:set>
                                      <p:cBhvr>
                                        <p:cTn id="20" dur="1" fill="hold">
                                          <p:stCondLst>
                                            <p:cond delay="49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14"/>
                                        </p:tgtEl>
                                        <p:attrNameLst>
                                          <p:attrName>ppt_x</p:attrName>
                                        </p:attrNameLst>
                                      </p:cBhvr>
                                      <p:tavLst>
                                        <p:tav tm="0">
                                          <p:val>
                                            <p:strVal val="ppt_x"/>
                                          </p:val>
                                        </p:tav>
                                        <p:tav tm="100000">
                                          <p:val>
                                            <p:strVal val="ppt_x"/>
                                          </p:val>
                                        </p:tav>
                                      </p:tavLst>
                                    </p:anim>
                                    <p:anim calcmode="lin" valueType="num">
                                      <p:cBhvr additive="base">
                                        <p:cTn id="25" dur="500"/>
                                        <p:tgtEl>
                                          <p:spTgt spid="14"/>
                                        </p:tgtEl>
                                        <p:attrNameLst>
                                          <p:attrName>ppt_y</p:attrName>
                                        </p:attrNameLst>
                                      </p:cBhvr>
                                      <p:tavLst>
                                        <p:tav tm="0">
                                          <p:val>
                                            <p:strVal val="ppt_y"/>
                                          </p:val>
                                        </p:tav>
                                        <p:tav tm="100000">
                                          <p:val>
                                            <p:strVal val="1+ppt_h/2"/>
                                          </p:val>
                                        </p:tav>
                                      </p:tavLst>
                                    </p:anim>
                                    <p:set>
                                      <p:cBhvr>
                                        <p:cTn id="26" dur="1" fill="hold">
                                          <p:stCondLst>
                                            <p:cond delay="4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5"/>
                                        </p:tgtEl>
                                        <p:attrNameLst>
                                          <p:attrName>ppt_x</p:attrName>
                                        </p:attrNameLst>
                                      </p:cBhvr>
                                      <p:tavLst>
                                        <p:tav tm="0">
                                          <p:val>
                                            <p:strVal val="ppt_x"/>
                                          </p:val>
                                        </p:tav>
                                        <p:tav tm="100000">
                                          <p:val>
                                            <p:strVal val="ppt_x"/>
                                          </p:val>
                                        </p:tav>
                                      </p:tavLst>
                                    </p:anim>
                                    <p:anim calcmode="lin" valueType="num">
                                      <p:cBhvr additive="base">
                                        <p:cTn id="31" dur="500"/>
                                        <p:tgtEl>
                                          <p:spTgt spid="15"/>
                                        </p:tgtEl>
                                        <p:attrNameLst>
                                          <p:attrName>ppt_y</p:attrName>
                                        </p:attrNameLst>
                                      </p:cBhvr>
                                      <p:tavLst>
                                        <p:tav tm="0">
                                          <p:val>
                                            <p:strVal val="ppt_y"/>
                                          </p:val>
                                        </p:tav>
                                        <p:tav tm="100000">
                                          <p:val>
                                            <p:strVal val="1+ppt_h/2"/>
                                          </p:val>
                                        </p:tav>
                                      </p:tavLst>
                                    </p:anim>
                                    <p:set>
                                      <p:cBhvr>
                                        <p:cTn id="32"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1" grpId="0" animBg="1"/>
      <p:bldP spid="15"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2021 Keith A. Pray</a:t>
            </a:r>
            <a:endParaRPr lang="en-US" dirty="0"/>
          </a:p>
        </p:txBody>
      </p:sp>
      <p:sp>
        <p:nvSpPr>
          <p:cNvPr id="7" name="Content Placeholder 2"/>
          <p:cNvSpPr>
            <a:spLocks noGrp="1"/>
          </p:cNvSpPr>
          <p:nvPr>
            <p:ph idx="1"/>
          </p:nvPr>
        </p:nvSpPr>
        <p:spPr>
          <a:xfrm>
            <a:off x="457200" y="633269"/>
            <a:ext cx="8229600" cy="2128219"/>
          </a:xfrm>
        </p:spPr>
        <p:txBody>
          <a:bodyPr anchor="ctr"/>
          <a:lstStyle/>
          <a:p>
            <a:pPr marL="0" indent="0" algn="ctr">
              <a:buNone/>
            </a:pPr>
            <a:r>
              <a:rPr lang="en-US" sz="8800" dirty="0"/>
              <a:t>/(BB|[^B]{2})/</a:t>
            </a:r>
          </a:p>
        </p:txBody>
      </p:sp>
      <p:sp>
        <p:nvSpPr>
          <p:cNvPr id="5" name="Content Placeholder 2">
            <a:extLst>
              <a:ext uri="{FF2B5EF4-FFF2-40B4-BE49-F238E27FC236}">
                <a16:creationId xmlns:a16="http://schemas.microsoft.com/office/drawing/2014/main" id="{15E8DFFC-E3C4-9943-B512-985BE9670B73}"/>
              </a:ext>
            </a:extLst>
          </p:cNvPr>
          <p:cNvSpPr txBox="1">
            <a:spLocks/>
          </p:cNvSpPr>
          <p:nvPr/>
        </p:nvSpPr>
        <p:spPr>
          <a:xfrm>
            <a:off x="457200" y="2815232"/>
            <a:ext cx="8229600" cy="2128219"/>
          </a:xfrm>
          <a:prstGeom prst="rect">
            <a:avLst/>
          </a:prstGeom>
        </p:spPr>
        <p:txBody>
          <a:bodyPr vert="horz" lIns="91440" tIns="45718" rIns="91436" bIns="45718" rtlCol="0" anchor="ctr">
            <a:normAutofit/>
          </a:bodyPr>
          <a:lst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a:lstStyle>
          <a:p>
            <a:pPr marL="0" indent="0">
              <a:buFont typeface="Arial" pitchFamily="34" charset="0"/>
              <a:buNone/>
            </a:pPr>
            <a:r>
              <a:rPr lang="en-US" sz="2800" dirty="0">
                <a:latin typeface="Consolas" panose="020B0609020204030204" pitchFamily="49" charset="0"/>
                <a:cs typeface="Consolas" panose="020B0609020204030204" pitchFamily="49" charset="0"/>
              </a:rPr>
              <a:t>2018 LinkedIn People Claiming: </a:t>
            </a:r>
          </a:p>
          <a:p>
            <a:pPr marL="0" indent="0">
              <a:buNone/>
            </a:pPr>
            <a:r>
              <a:rPr lang="en-US" sz="2800" dirty="0">
                <a:latin typeface="Consolas" panose="020B0609020204030204" pitchFamily="49" charset="0"/>
                <a:cs typeface="Consolas" panose="020B0609020204030204" pitchFamily="49" charset="0"/>
              </a:rPr>
              <a:t>  Software Development: </a:t>
            </a:r>
            <a:r>
              <a:rPr lang="en-US" sz="2800" b="1" dirty="0">
                <a:latin typeface="Consolas" panose="020B0609020204030204" pitchFamily="49" charset="0"/>
                <a:cs typeface="Consolas" panose="020B0609020204030204" pitchFamily="49" charset="0"/>
              </a:rPr>
              <a:t>5,594,241</a:t>
            </a:r>
          </a:p>
          <a:p>
            <a:pPr marL="0" indent="0">
              <a:buNone/>
            </a:pPr>
            <a:r>
              <a:rPr lang="en-US" sz="2800" dirty="0">
                <a:latin typeface="Consolas" panose="020B0609020204030204" pitchFamily="49" charset="0"/>
                <a:cs typeface="Consolas" panose="020B0609020204030204" pitchFamily="49" charset="0"/>
              </a:rPr>
              <a:t>  Regular Expressions :    </a:t>
            </a:r>
            <a:r>
              <a:rPr lang="en-US" sz="2800" b="1" dirty="0">
                <a:latin typeface="Consolas" panose="020B0609020204030204" pitchFamily="49" charset="0"/>
                <a:cs typeface="Consolas" panose="020B0609020204030204" pitchFamily="49" charset="0"/>
              </a:rPr>
              <a:t>33,007</a:t>
            </a:r>
            <a:r>
              <a:rPr lang="en-US" sz="2800" dirty="0">
                <a:latin typeface="Consolas" panose="020B0609020204030204" pitchFamily="49" charset="0"/>
                <a:cs typeface="Consolas" panose="020B0609020204030204" pitchFamily="49" charset="0"/>
              </a:rPr>
              <a:t> (0.59%)</a:t>
            </a:r>
          </a:p>
          <a:p>
            <a:pPr marL="0" indent="0">
              <a:buNone/>
            </a:pPr>
            <a:r>
              <a:rPr lang="en-US" sz="1400" dirty="0">
                <a:latin typeface="Consolas" panose="020B0609020204030204" pitchFamily="49" charset="0"/>
                <a:cs typeface="Consolas" panose="020B0609020204030204" pitchFamily="49" charset="0"/>
              </a:rPr>
              <a:t>2017 SW Dev: 896,137 regex: 34528</a:t>
            </a:r>
          </a:p>
        </p:txBody>
      </p:sp>
    </p:spTree>
    <p:extLst>
      <p:ext uri="{BB962C8B-B14F-4D97-AF65-F5344CB8AC3E}">
        <p14:creationId xmlns:p14="http://schemas.microsoft.com/office/powerpoint/2010/main" val="15896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271150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Staff</a:t>
            </a:r>
          </a:p>
        </p:txBody>
      </p:sp>
      <p:sp>
        <p:nvSpPr>
          <p:cNvPr id="8" name="Text Placeholder 7"/>
          <p:cNvSpPr>
            <a:spLocks noGrp="1"/>
          </p:cNvSpPr>
          <p:nvPr>
            <p:ph type="body" idx="1"/>
          </p:nvPr>
        </p:nvSpPr>
        <p:spPr/>
        <p:txBody>
          <a:bodyPr/>
          <a:lstStyle/>
          <a:p>
            <a:r>
              <a:rPr lang="en-US" dirty="0"/>
              <a:t>Instructor</a:t>
            </a:r>
          </a:p>
        </p:txBody>
      </p:sp>
      <p:sp>
        <p:nvSpPr>
          <p:cNvPr id="6" name="Content Placeholder 5"/>
          <p:cNvSpPr>
            <a:spLocks noGrp="1"/>
          </p:cNvSpPr>
          <p:nvPr>
            <p:ph sz="half" idx="2"/>
          </p:nvPr>
        </p:nvSpPr>
        <p:spPr/>
        <p:txBody>
          <a:bodyPr>
            <a:normAutofit/>
          </a:bodyPr>
          <a:lstStyle/>
          <a:p>
            <a:r>
              <a:rPr lang="en-US" dirty="0"/>
              <a:t>Keith A. Pray</a:t>
            </a:r>
          </a:p>
          <a:p>
            <a:r>
              <a:rPr lang="en-US" dirty="0">
                <a:hlinkClick r:id="rId3"/>
              </a:rPr>
              <a:t>kap@wpi.edu</a:t>
            </a:r>
            <a:endParaRPr lang="en-US" dirty="0"/>
          </a:p>
          <a:p>
            <a:r>
              <a:rPr lang="en-US" dirty="0"/>
              <a:t>Office Hours</a:t>
            </a:r>
          </a:p>
          <a:p>
            <a:pPr lvl="1"/>
            <a:r>
              <a:rPr lang="en-US" dirty="0"/>
              <a:t>30 minutes before class</a:t>
            </a:r>
          </a:p>
          <a:p>
            <a:pPr lvl="1"/>
            <a:r>
              <a:rPr lang="en-US" dirty="0"/>
              <a:t>1 hour after class</a:t>
            </a:r>
          </a:p>
          <a:p>
            <a:pPr lvl="1"/>
            <a:r>
              <a:rPr lang="en-US" dirty="0"/>
              <a:t>By Appointment</a:t>
            </a:r>
          </a:p>
        </p:txBody>
      </p:sp>
      <p:sp>
        <p:nvSpPr>
          <p:cNvPr id="9" name="Text Placeholder 8"/>
          <p:cNvSpPr>
            <a:spLocks noGrp="1"/>
          </p:cNvSpPr>
          <p:nvPr>
            <p:ph type="body" sz="quarter" idx="3"/>
          </p:nvPr>
        </p:nvSpPr>
        <p:spPr/>
        <p:txBody>
          <a:bodyPr/>
          <a:lstStyle/>
          <a:p>
            <a:r>
              <a:rPr lang="en-US" dirty="0"/>
              <a:t>Assistants</a:t>
            </a:r>
          </a:p>
        </p:txBody>
      </p:sp>
      <p:sp>
        <p:nvSpPr>
          <p:cNvPr id="10" name="Content Placeholder 9"/>
          <p:cNvSpPr>
            <a:spLocks noGrp="1"/>
          </p:cNvSpPr>
          <p:nvPr>
            <p:ph sz="quarter" idx="4"/>
          </p:nvPr>
        </p:nvSpPr>
        <p:spPr/>
        <p:txBody>
          <a:bodyPr>
            <a:normAutofit/>
          </a:bodyPr>
          <a:lstStyle/>
          <a:p>
            <a:r>
              <a:rPr lang="en-US" dirty="0"/>
              <a:t>SA</a:t>
            </a:r>
          </a:p>
          <a:p>
            <a:pPr lvl="1"/>
            <a:r>
              <a:rPr lang="en-US" dirty="0"/>
              <a:t>Matthew Spofford</a:t>
            </a:r>
          </a:p>
          <a:p>
            <a:pPr lvl="1"/>
            <a:r>
              <a:rPr lang="en-US" dirty="0">
                <a:hlinkClick r:id="rId4"/>
              </a:rPr>
              <a:t>mespofford@wpi.edu</a:t>
            </a:r>
            <a:r>
              <a:rPr lang="en-US" dirty="0"/>
              <a:t> </a:t>
            </a:r>
          </a:p>
          <a:p>
            <a:endParaRPr lang="en-US" dirty="0"/>
          </a:p>
          <a:p>
            <a:r>
              <a:rPr lang="en-US" dirty="0"/>
              <a:t>Who are you?</a:t>
            </a:r>
          </a:p>
          <a:p>
            <a:pPr lvl="1"/>
            <a:r>
              <a:rPr lang="en-US" dirty="0"/>
              <a:t>Youngest? Oldest?</a:t>
            </a:r>
          </a:p>
          <a:p>
            <a:pPr lvl="1"/>
            <a:r>
              <a:rPr lang="en-US" dirty="0"/>
              <a:t>Majors? Years?</a:t>
            </a:r>
          </a:p>
          <a:p>
            <a:pPr lvl="1"/>
            <a:r>
              <a:rPr lang="en-US" dirty="0"/>
              <a:t>Why take this course?</a:t>
            </a:r>
          </a:p>
        </p:txBody>
      </p:sp>
      <p:sp>
        <p:nvSpPr>
          <p:cNvPr id="4" name="Footer Placeholder 3"/>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2108164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Outcomes – You will</a:t>
            </a:r>
          </a:p>
        </p:txBody>
      </p:sp>
      <p:sp>
        <p:nvSpPr>
          <p:cNvPr id="10" name="Content Placeholder 9"/>
          <p:cNvSpPr>
            <a:spLocks noGrp="1"/>
          </p:cNvSpPr>
          <p:nvPr>
            <p:ph idx="1"/>
          </p:nvPr>
        </p:nvSpPr>
        <p:spPr/>
        <p:txBody>
          <a:bodyPr lIns="91440">
            <a:normAutofit fontScale="92500" lnSpcReduction="20000"/>
          </a:bodyPr>
          <a:lstStyle/>
          <a:p>
            <a:r>
              <a:rPr lang="en-US" sz="1600" dirty="0"/>
              <a:t>Demonstrate understanding of links between computing technology, society, and computing professional responsibilities</a:t>
            </a:r>
          </a:p>
          <a:p>
            <a:r>
              <a:rPr lang="en-US" sz="1600" dirty="0"/>
              <a:t>Discover and use primary sources relevant to course topics in support of arguments</a:t>
            </a:r>
          </a:p>
          <a:p>
            <a:r>
              <a:rPr lang="en-US" sz="1600" dirty="0"/>
              <a:t>Present personal verbal and written opinions based on well reasoned arguments</a:t>
            </a:r>
          </a:p>
          <a:p>
            <a:r>
              <a:rPr lang="en-US" sz="1600" dirty="0"/>
              <a:t>Be familiar with social, moral, and ethical issues faced by computer professionals </a:t>
            </a:r>
          </a:p>
          <a:p>
            <a:r>
              <a:rPr lang="en-US" sz="1600" dirty="0"/>
              <a:t>Be able to recognize computing related ethical issues</a:t>
            </a:r>
          </a:p>
          <a:p>
            <a:r>
              <a:rPr lang="en-US" sz="1600" dirty="0"/>
              <a:t>Understand professional codes and ideals and apply them in decision making</a:t>
            </a:r>
          </a:p>
          <a:p>
            <a:r>
              <a:rPr lang="en-US" sz="1600" dirty="0"/>
              <a:t>Analyze popular portrayal of computing and its effects</a:t>
            </a:r>
          </a:p>
          <a:p>
            <a:r>
              <a:rPr lang="en-US" sz="1600" dirty="0"/>
              <a:t>Practice critical thinking, written, and oral presentations skills</a:t>
            </a:r>
          </a:p>
          <a:p>
            <a:r>
              <a:rPr lang="en-US" sz="1600" dirty="0"/>
              <a:t>Be responsible for your own learning</a:t>
            </a:r>
          </a:p>
          <a:p>
            <a:r>
              <a:rPr lang="en-US" sz="1600" dirty="0"/>
              <a:t>Practice dealing with ambiguity</a:t>
            </a:r>
          </a:p>
        </p:txBody>
      </p:sp>
      <p:sp>
        <p:nvSpPr>
          <p:cNvPr id="7" name="Footer Placeholder 6"/>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41700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a:t>
            </a:r>
          </a:p>
        </p:txBody>
      </p:sp>
      <p:sp>
        <p:nvSpPr>
          <p:cNvPr id="3" name="Text Placeholder 2"/>
          <p:cNvSpPr>
            <a:spLocks noGrp="1"/>
          </p:cNvSpPr>
          <p:nvPr>
            <p:ph type="body" idx="1"/>
          </p:nvPr>
        </p:nvSpPr>
        <p:spPr/>
        <p:txBody>
          <a:bodyPr/>
          <a:lstStyle/>
          <a:p>
            <a:r>
              <a:rPr lang="en-US" dirty="0"/>
              <a:t>Course Web Site</a:t>
            </a:r>
          </a:p>
        </p:txBody>
      </p:sp>
      <p:sp>
        <p:nvSpPr>
          <p:cNvPr id="4" name="Content Placeholder 3"/>
          <p:cNvSpPr>
            <a:spLocks noGrp="1"/>
          </p:cNvSpPr>
          <p:nvPr>
            <p:ph sz="half" idx="2"/>
          </p:nvPr>
        </p:nvSpPr>
        <p:spPr/>
        <p:txBody>
          <a:bodyPr/>
          <a:lstStyle/>
          <a:p>
            <a:r>
              <a:rPr lang="en-US" dirty="0">
                <a:hlinkClick r:id="rId3"/>
              </a:rPr>
              <a:t>http://socialimps.keithpray.net</a:t>
            </a:r>
            <a:endParaRPr lang="en-US" dirty="0"/>
          </a:p>
          <a:p>
            <a:r>
              <a:rPr lang="en-US" dirty="0"/>
              <a:t>Syllabus</a:t>
            </a:r>
          </a:p>
          <a:p>
            <a:r>
              <a:rPr lang="en-US" dirty="0"/>
              <a:t>Grading Policy</a:t>
            </a:r>
          </a:p>
          <a:p>
            <a:r>
              <a:rPr lang="en-US" dirty="0"/>
              <a:t>Due Dates</a:t>
            </a:r>
          </a:p>
          <a:p>
            <a:r>
              <a:rPr lang="en-US" dirty="0"/>
              <a:t>Etc.</a:t>
            </a:r>
          </a:p>
        </p:txBody>
      </p:sp>
      <p:sp>
        <p:nvSpPr>
          <p:cNvPr id="5" name="Text Placeholder 4"/>
          <p:cNvSpPr>
            <a:spLocks noGrp="1"/>
          </p:cNvSpPr>
          <p:nvPr>
            <p:ph type="body" sz="quarter" idx="3"/>
          </p:nvPr>
        </p:nvSpPr>
        <p:spPr/>
        <p:txBody>
          <a:bodyPr/>
          <a:lstStyle/>
          <a:p>
            <a:r>
              <a:rPr lang="en-US" dirty="0"/>
              <a:t>Interactive Assignments</a:t>
            </a:r>
          </a:p>
        </p:txBody>
      </p:sp>
      <p:sp>
        <p:nvSpPr>
          <p:cNvPr id="6" name="Content Placeholder 5"/>
          <p:cNvSpPr>
            <a:spLocks noGrp="1"/>
          </p:cNvSpPr>
          <p:nvPr>
            <p:ph sz="quarter" idx="4"/>
          </p:nvPr>
        </p:nvSpPr>
        <p:spPr/>
        <p:txBody>
          <a:bodyPr/>
          <a:lstStyle/>
          <a:p>
            <a:r>
              <a:rPr lang="en-US" dirty="0"/>
              <a:t>Canvas</a:t>
            </a:r>
          </a:p>
          <a:p>
            <a:pPr lvl="1"/>
            <a:r>
              <a:rPr lang="en-US" dirty="0"/>
              <a:t>Discussion Boards</a:t>
            </a:r>
          </a:p>
          <a:p>
            <a:pPr lvl="1"/>
            <a:r>
              <a:rPr lang="en-US" dirty="0"/>
              <a:t>Paper Turn In</a:t>
            </a:r>
          </a:p>
          <a:p>
            <a:pPr lvl="1"/>
            <a:r>
              <a:rPr lang="en-US" b="1" dirty="0"/>
              <a:t>Announcements made on Canvas </a:t>
            </a:r>
          </a:p>
          <a:p>
            <a:pPr lvl="1"/>
            <a:r>
              <a:rPr lang="en-US" b="1" dirty="0"/>
              <a:t>Canvas </a:t>
            </a:r>
            <a:r>
              <a:rPr lang="en-US" b="1" dirty="0">
                <a:sym typeface="Wingdings" pitchFamily="2" charset="2"/>
              </a:rPr>
              <a:t> </a:t>
            </a:r>
            <a:r>
              <a:rPr lang="en-US" b="1" dirty="0"/>
              <a:t>Account </a:t>
            </a:r>
            <a:r>
              <a:rPr lang="en-US" b="1" dirty="0">
                <a:sym typeface="Wingdings" pitchFamily="2" charset="2"/>
              </a:rPr>
              <a:t> Notifications</a:t>
            </a:r>
            <a:endParaRPr lang="en-US" b="1" dirty="0"/>
          </a:p>
          <a:p>
            <a:r>
              <a:rPr lang="en-US" dirty="0">
                <a:hlinkClick r:id="rId4"/>
              </a:rPr>
              <a:t>https://wiki.wpi.edu/cs3043</a:t>
            </a:r>
            <a:endParaRPr lang="en-US" dirty="0"/>
          </a:p>
        </p:txBody>
      </p:sp>
      <p:sp>
        <p:nvSpPr>
          <p:cNvPr id="7" name="Footer Placeholder 6"/>
          <p:cNvSpPr>
            <a:spLocks noGrp="1"/>
          </p:cNvSpPr>
          <p:nvPr>
            <p:ph type="ftr" sz="quarter" idx="11"/>
          </p:nvPr>
        </p:nvSpPr>
        <p:spPr/>
        <p:txBody>
          <a:bodyPr/>
          <a:lstStyle/>
          <a:p>
            <a:r>
              <a:rPr lang="sk-SK"/>
              <a:t>© 2021 Keith A. Pray</a:t>
            </a:r>
            <a:endParaRPr lang="en-US" dirty="0"/>
          </a:p>
        </p:txBody>
      </p:sp>
    </p:spTree>
    <p:extLst>
      <p:ext uri="{BB962C8B-B14F-4D97-AF65-F5344CB8AC3E}">
        <p14:creationId xmlns:p14="http://schemas.microsoft.com/office/powerpoint/2010/main" val="2617078399"/>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89757</TotalTime>
  <Words>1617</Words>
  <Application>Microsoft Macintosh PowerPoint</Application>
  <PresentationFormat>On-screen Show (16:9)</PresentationFormat>
  <Paragraphs>261</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Cambria</vt:lpstr>
      <vt:lpstr>Consolas</vt:lpstr>
      <vt:lpstr>Wingdings</vt:lpstr>
      <vt:lpstr>Red Radial 16x9</vt:lpstr>
      <vt:lpstr>Class 1 Introduction</vt:lpstr>
      <vt:lpstr>what works well Online With Zoom</vt:lpstr>
      <vt:lpstr>PowerPoint Presentation</vt:lpstr>
      <vt:lpstr>How many people might get that joke</vt:lpstr>
      <vt:lpstr>PowerPoint Presentation</vt:lpstr>
      <vt:lpstr>Overview</vt:lpstr>
      <vt:lpstr>Course Staff</vt:lpstr>
      <vt:lpstr>Outcomes – You will</vt:lpstr>
      <vt:lpstr>Logistics</vt:lpstr>
      <vt:lpstr>Group Quiz!</vt:lpstr>
      <vt:lpstr>What is Technology?</vt:lpstr>
      <vt:lpstr>Utopias and Dystopias</vt:lpstr>
      <vt:lpstr>Overview</vt:lpstr>
      <vt:lpstr>Assignment 1/2</vt:lpstr>
      <vt:lpstr>Assignment 2/2  Sign up for individual presentation</vt:lpstr>
      <vt:lpstr>Class 1 The End</vt:lpstr>
    </vt:vector>
  </TitlesOfParts>
  <Company>WPI</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Pray</cp:lastModifiedBy>
  <cp:revision>200</cp:revision>
  <dcterms:created xsi:type="dcterms:W3CDTF">2014-08-25T02:19:16Z</dcterms:created>
  <dcterms:modified xsi:type="dcterms:W3CDTF">2021-03-26T23:20:10Z</dcterms:modified>
</cp:coreProperties>
</file>