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handoutMasterIdLst>
    <p:handoutMasterId r:id="rId31"/>
  </p:handoutMasterIdLst>
  <p:sldIdLst>
    <p:sldId id="256" r:id="rId2"/>
    <p:sldId id="608" r:id="rId3"/>
    <p:sldId id="672" r:id="rId4"/>
    <p:sldId id="641" r:id="rId5"/>
    <p:sldId id="272" r:id="rId6"/>
    <p:sldId id="683" r:id="rId7"/>
    <p:sldId id="268" r:id="rId8"/>
    <p:sldId id="273" r:id="rId9"/>
    <p:sldId id="684" r:id="rId10"/>
    <p:sldId id="271" r:id="rId11"/>
    <p:sldId id="267" r:id="rId12"/>
    <p:sldId id="676" r:id="rId13"/>
    <p:sldId id="677" r:id="rId14"/>
    <p:sldId id="678" r:id="rId15"/>
    <p:sldId id="679" r:id="rId16"/>
    <p:sldId id="680" r:id="rId17"/>
    <p:sldId id="681" r:id="rId18"/>
    <p:sldId id="274" r:id="rId19"/>
    <p:sldId id="275" r:id="rId20"/>
    <p:sldId id="276" r:id="rId21"/>
    <p:sldId id="277" r:id="rId22"/>
    <p:sldId id="682" r:id="rId23"/>
    <p:sldId id="278" r:id="rId24"/>
    <p:sldId id="664" r:id="rId25"/>
    <p:sldId id="673" r:id="rId26"/>
    <p:sldId id="609" r:id="rId27"/>
    <p:sldId id="610" r:id="rId28"/>
    <p:sldId id="269"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798F9A86-2207-8D41-84E7-02269C5F353F}">
          <p14:sldIdLst>
            <p14:sldId id="256"/>
            <p14:sldId id="608"/>
            <p14:sldId id="672"/>
            <p14:sldId id="641"/>
            <p14:sldId id="272"/>
          </p14:sldIdLst>
        </p14:section>
        <p14:section name="Students" id="{98A4CB69-D533-B044-959E-70CE1E65BA60}">
          <p14:sldIdLst>
            <p14:sldId id="683"/>
            <p14:sldId id="268"/>
            <p14:sldId id="273"/>
            <p14:sldId id="684"/>
            <p14:sldId id="271"/>
            <p14:sldId id="267"/>
            <p14:sldId id="676"/>
            <p14:sldId id="677"/>
            <p14:sldId id="678"/>
            <p14:sldId id="679"/>
            <p14:sldId id="680"/>
            <p14:sldId id="681"/>
            <p14:sldId id="274"/>
            <p14:sldId id="275"/>
            <p14:sldId id="276"/>
            <p14:sldId id="277"/>
            <p14:sldId id="682"/>
            <p14:sldId id="278"/>
          </p14:sldIdLst>
        </p14:section>
        <p14:section name="Common" id="{52F535B8-693D-D148-93BE-0078B2A61C27}">
          <p14:sldIdLst>
            <p14:sldId id="664"/>
            <p14:sldId id="673"/>
            <p14:sldId id="609"/>
            <p14:sldId id="610"/>
            <p14:sldId id="26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97" autoAdjust="0"/>
    <p:restoredTop sz="79258" autoAdjust="0"/>
  </p:normalViewPr>
  <p:slideViewPr>
    <p:cSldViewPr snapToGrid="0" snapToObjects="1">
      <p:cViewPr varScale="1">
        <p:scale>
          <a:sx n="132" d="100"/>
          <a:sy n="132" d="100"/>
        </p:scale>
        <p:origin x="176" y="176"/>
      </p:cViewPr>
      <p:guideLst>
        <p:guide orient="horz" pos="1620"/>
        <p:guide pos="2880"/>
      </p:guideLst>
    </p:cSldViewPr>
  </p:slid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12/11/20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12/11/20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ajlunited.org/"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nytimes.com/2018/06/21/opinion/facial-analysis-technology-bias.html?searchResultPosition=4"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a:latin typeface="Arial" pitchFamily="-109" charset="0"/>
                <a:ea typeface="ＭＳ Ｐゴシック" pitchFamily="-109" charset="-128"/>
                <a:cs typeface="ＭＳ Ｐゴシック" pitchFamily="-109" charset="-128"/>
              </a:rPr>
              <a:t>This is the loneliest title slide you’ll ever see</a:t>
            </a:r>
            <a:r>
              <a:rPr lang="is-IS" baseline="0" dirty="0">
                <a:latin typeface="Arial" pitchFamily="-109" charset="0"/>
                <a:ea typeface="ＭＳ Ｐゴシック" pitchFamily="-109" charset="-128"/>
                <a:cs typeface="ＭＳ Ｐゴシック" pitchFamily="-109" charset="-128"/>
              </a:rPr>
              <a:t>…</a:t>
            </a:r>
            <a:endParaRPr lang="en-US" baseline="0"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4288041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 BRIEF INTRODUCTION TO BIAS</a:t>
            </a:r>
          </a:p>
          <a:p>
            <a:pPr lvl="1"/>
            <a:r>
              <a:rPr lang="en-US" sz="1200" kern="1200" dirty="0">
                <a:solidFill>
                  <a:schemeClr val="tx1"/>
                </a:solidFill>
                <a:effectLst/>
                <a:latin typeface="+mn-lt"/>
                <a:ea typeface="+mn-ea"/>
                <a:cs typeface="+mn-cs"/>
              </a:rPr>
              <a:t>A bias is a point-of-view, or preference, that you may or may not know you even have </a:t>
            </a:r>
          </a:p>
          <a:p>
            <a:pPr lvl="1"/>
            <a:r>
              <a:rPr lang="en-US" sz="1200" kern="1200" dirty="0">
                <a:solidFill>
                  <a:schemeClr val="tx1"/>
                </a:solidFill>
                <a:effectLst/>
                <a:latin typeface="+mn-lt"/>
                <a:ea typeface="+mn-ea"/>
                <a:cs typeface="+mn-cs"/>
              </a:rPr>
              <a:t>The problem is that biases affect decisions. A harmless example of bias could be a grocery shopper can be “biased” by not buying damaged fruit. However more harmful biases can affect more sensitive personal decisions which isn’t good.  Worse, they may affect societal decisions such as hiring for a job, decisions on who gets government assistance, decisions on who gets medical care and what kind, decisions on investments and so many more. An example of this would be an employer who doesn’t hire minorities, either intentionally or for subconscious reasons. </a:t>
            </a:r>
          </a:p>
          <a:p>
            <a:pPr lvl="2"/>
            <a:r>
              <a:rPr lang="en-US" sz="1200" kern="1200" dirty="0">
                <a:solidFill>
                  <a:schemeClr val="tx1"/>
                </a:solidFill>
                <a:effectLst/>
                <a:latin typeface="+mn-lt"/>
                <a:ea typeface="+mn-ea"/>
                <a:cs typeface="+mn-cs"/>
              </a:rPr>
              <a:t>Although understanding bias has always mattered, and companies have addressed it through employee training programs, it's now becoming a much more critical an issue with the introduction of automation.</a:t>
            </a:r>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252271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BIAS IN COMPUTING PREDATING A.I.</a:t>
            </a:r>
          </a:p>
          <a:p>
            <a:pPr lvl="1"/>
            <a:r>
              <a:rPr lang="en-US" sz="1200" kern="1200" dirty="0">
                <a:solidFill>
                  <a:schemeClr val="tx1"/>
                </a:solidFill>
                <a:effectLst/>
                <a:latin typeface="+mn-lt"/>
                <a:ea typeface="+mn-ea"/>
                <a:cs typeface="+mn-cs"/>
              </a:rPr>
              <a:t>An example of this would be algorithmic bias, something that has been going on well before A.I.</a:t>
            </a:r>
          </a:p>
          <a:p>
            <a:pPr lvl="1"/>
            <a:r>
              <a:rPr lang="en-US" sz="1200" kern="1200" dirty="0">
                <a:solidFill>
                  <a:schemeClr val="tx1"/>
                </a:solidFill>
                <a:effectLst/>
                <a:latin typeface="+mn-lt"/>
                <a:ea typeface="+mn-ea"/>
                <a:cs typeface="+mn-cs"/>
              </a:rPr>
              <a:t>Algorithmic bias describes systematic and repeatable errors in a computer system that lead to unfair outcomes, such as privileging one group over another.</a:t>
            </a: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546949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A.I. AND HOW IT WORKS</a:t>
            </a:r>
          </a:p>
          <a:p>
            <a:pPr lvl="1"/>
            <a:r>
              <a:rPr lang="en-US" sz="1200" kern="1200" dirty="0">
                <a:solidFill>
                  <a:schemeClr val="tx1"/>
                </a:solidFill>
                <a:effectLst/>
                <a:latin typeface="+mn-lt"/>
                <a:ea typeface="+mn-ea"/>
                <a:cs typeface="+mn-cs"/>
              </a:rPr>
              <a:t>Knowing how A.I. works is important for understanding how bias can enter into these systems.</a:t>
            </a:r>
          </a:p>
          <a:p>
            <a:pPr lvl="1"/>
            <a:r>
              <a:rPr lang="en-US" sz="1200" kern="1200" dirty="0">
                <a:solidFill>
                  <a:schemeClr val="tx1"/>
                </a:solidFill>
                <a:effectLst/>
                <a:latin typeface="+mn-lt"/>
                <a:ea typeface="+mn-ea"/>
                <a:cs typeface="+mn-cs"/>
              </a:rPr>
              <a:t>In the history of computer science, computers were programmed by creating algorithms in code to take inputs and make decisions and solve problems.  The code came first, the data and output came afterward.</a:t>
            </a:r>
          </a:p>
          <a:p>
            <a:pPr lvl="1"/>
            <a:r>
              <a:rPr lang="en-US" sz="1200" kern="1200" dirty="0">
                <a:solidFill>
                  <a:schemeClr val="tx1"/>
                </a:solidFill>
                <a:effectLst/>
                <a:latin typeface="+mn-lt"/>
                <a:ea typeface="+mn-ea"/>
                <a:cs typeface="+mn-cs"/>
              </a:rPr>
              <a:t>In AI it's reversed.  The computer is provided with the data and it learns how to create those outcomes given the inputs. However, what is in between, what used to be a human readable algorithm, is now very much a “black box.”</a:t>
            </a:r>
          </a:p>
          <a:p>
            <a:pPr lvl="1"/>
            <a:r>
              <a:rPr lang="en-US" sz="1200" kern="1200" dirty="0">
                <a:solidFill>
                  <a:schemeClr val="tx1"/>
                </a:solidFill>
                <a:effectLst/>
                <a:latin typeface="+mn-lt"/>
                <a:ea typeface="+mn-ea"/>
                <a:cs typeface="+mn-cs"/>
              </a:rPr>
              <a:t>The problem is - with at least the current state of AI, it's quite difficult, if not impossible, to know how it got to its conclusion.  You can't investigate that black box.</a:t>
            </a:r>
          </a:p>
          <a:p>
            <a:pPr lvl="1"/>
            <a:r>
              <a:rPr lang="en-US" sz="1200" kern="1200" dirty="0">
                <a:solidFill>
                  <a:schemeClr val="tx1"/>
                </a:solidFill>
                <a:effectLst/>
                <a:latin typeface="+mn-lt"/>
                <a:ea typeface="+mn-ea"/>
                <a:cs typeface="+mn-cs"/>
              </a:rPr>
              <a:t>If you can't investigate the box, you don’t know how the AI made its decisions.  Therefore, you have no ideas if it has any biases.</a:t>
            </a:r>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1461419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BIAS IN A.I.</a:t>
            </a:r>
          </a:p>
          <a:p>
            <a:pPr lvl="1"/>
            <a:r>
              <a:rPr lang="en-US" sz="1200" kern="1200" dirty="0">
                <a:solidFill>
                  <a:schemeClr val="tx1"/>
                </a:solidFill>
                <a:effectLst/>
                <a:latin typeface="+mn-lt"/>
                <a:ea typeface="+mn-ea"/>
                <a:cs typeface="+mn-cs"/>
              </a:rPr>
              <a:t>Before AI, back in 1988, the UK Commission for Racial Equality found a British medical school guilty of discrimination. A non-AI computer program that selected who would be interviewed was found to be biased against women and those with non-European names.  The programmers had simply programmed the algorithm in a way that they felt best mimicked how Admissions has always selected candidates. [HBR].</a:t>
            </a:r>
          </a:p>
          <a:p>
            <a:pPr lvl="1"/>
            <a:r>
              <a:rPr lang="en-US" sz="1200" kern="1200" dirty="0">
                <a:solidFill>
                  <a:schemeClr val="tx1"/>
                </a:solidFill>
                <a:effectLst/>
                <a:latin typeface="+mn-lt"/>
                <a:ea typeface="+mn-ea"/>
                <a:cs typeface="+mn-cs"/>
              </a:rPr>
              <a:t>Although not good, at least someone could look at the code and determine where the bias was coming from.</a:t>
            </a:r>
          </a:p>
          <a:p>
            <a:pPr lvl="1"/>
            <a:r>
              <a:rPr lang="en-US" sz="1200" kern="1200" dirty="0">
                <a:solidFill>
                  <a:schemeClr val="tx1"/>
                </a:solidFill>
                <a:effectLst/>
                <a:latin typeface="+mn-lt"/>
                <a:ea typeface="+mn-ea"/>
                <a:cs typeface="+mn-cs"/>
              </a:rPr>
              <a:t>That was 30 years ago.</a:t>
            </a:r>
          </a:p>
          <a:p>
            <a:pPr lvl="1"/>
            <a:r>
              <a:rPr lang="en-US" sz="1200" kern="1200" dirty="0">
                <a:solidFill>
                  <a:schemeClr val="tx1"/>
                </a:solidFill>
                <a:effectLst/>
                <a:latin typeface="+mn-lt"/>
                <a:ea typeface="+mn-ea"/>
                <a:cs typeface="+mn-cs"/>
              </a:rPr>
              <a:t>Today, AI systems learn on their own.  If an AI cook in my home watches what I eat and what I throw away every meal, it will eventually stop giving me food I don’t like. And it would be very difficult to prove this without analyzing every action it takes.</a:t>
            </a:r>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2580803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HOW DOES THIS HAPPEN?</a:t>
            </a:r>
          </a:p>
          <a:p>
            <a:pPr lvl="1"/>
            <a:r>
              <a:rPr lang="en-US" sz="1200" kern="1200" dirty="0">
                <a:solidFill>
                  <a:schemeClr val="tx1"/>
                </a:solidFill>
                <a:effectLst/>
                <a:latin typeface="+mn-lt"/>
                <a:ea typeface="+mn-ea"/>
                <a:cs typeface="+mn-cs"/>
              </a:rPr>
              <a:t>Similar to Algorithmic bias, programmers of the AI system may intentionally or accidentally put bias into the system</a:t>
            </a:r>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377008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WHY IS THIS PROBLEMATIC</a:t>
            </a:r>
          </a:p>
          <a:p>
            <a:pPr lvl="1"/>
            <a:r>
              <a:rPr lang="en-US" sz="1200" kern="1200" dirty="0">
                <a:solidFill>
                  <a:schemeClr val="tx1"/>
                </a:solidFill>
                <a:effectLst/>
                <a:latin typeface="+mn-lt"/>
                <a:ea typeface="+mn-ea"/>
                <a:cs typeface="+mn-cs"/>
              </a:rPr>
              <a:t>We will potentially automate the worst biases in people.</a:t>
            </a:r>
          </a:p>
          <a:p>
            <a:pPr lvl="1"/>
            <a:r>
              <a:rPr lang="en-US" sz="1200" kern="1200" dirty="0">
                <a:solidFill>
                  <a:schemeClr val="tx1"/>
                </a:solidFill>
                <a:effectLst/>
                <a:latin typeface="+mn-lt"/>
                <a:ea typeface="+mn-ea"/>
                <a:cs typeface="+mn-cs"/>
              </a:rPr>
              <a:t>For example, we will be automating discrimination.</a:t>
            </a:r>
          </a:p>
          <a:p>
            <a:pPr lvl="1"/>
            <a:r>
              <a:rPr lang="en-US" sz="1200" kern="1200" dirty="0">
                <a:solidFill>
                  <a:schemeClr val="tx1"/>
                </a:solidFill>
                <a:effectLst/>
                <a:latin typeface="+mn-lt"/>
                <a:ea typeface="+mn-ea"/>
                <a:cs typeface="+mn-cs"/>
              </a:rPr>
              <a:t>This will lead to more frequent negative economic effects since people who should be able to participate in the economy are not admitted to colleges by AI admissions programs, hired as much by AI HR systems, are not recommended for promotion by AI HR Performance Evaluation systems, are not given the same raises and bonuses as recommended by AI Compensation systems and so on.</a:t>
            </a:r>
          </a:p>
          <a:p>
            <a:pPr lvl="1"/>
            <a:r>
              <a:rPr lang="en-US" sz="1200" kern="1200" dirty="0">
                <a:solidFill>
                  <a:schemeClr val="tx1"/>
                </a:solidFill>
                <a:effectLst/>
                <a:latin typeface="+mn-lt"/>
                <a:ea typeface="+mn-ea"/>
                <a:cs typeface="+mn-cs"/>
              </a:rPr>
              <a:t>These same problems will inherit systems that make medical care recommendations, analyze genetic data for drug approvals, analyze racial data for legal precedence rulings and so much more.</a:t>
            </a:r>
          </a:p>
          <a:p>
            <a:pPr lvl="1"/>
            <a:r>
              <a:rPr lang="en-US" sz="1200" kern="1200" dirty="0">
                <a:solidFill>
                  <a:schemeClr val="tx1"/>
                </a:solidFill>
                <a:effectLst/>
                <a:latin typeface="+mn-lt"/>
                <a:ea typeface="+mn-ea"/>
                <a:cs typeface="+mn-cs"/>
              </a:rPr>
              <a:t>Biased can be put into AI systems with the intent of causing harm</a:t>
            </a:r>
          </a:p>
          <a:p>
            <a:pPr lvl="2"/>
            <a:r>
              <a:rPr lang="en-US" sz="1200" kern="1200" dirty="0">
                <a:solidFill>
                  <a:schemeClr val="tx1"/>
                </a:solidFill>
                <a:effectLst/>
                <a:latin typeface="+mn-lt"/>
                <a:ea typeface="+mn-ea"/>
                <a:cs typeface="+mn-cs"/>
              </a:rPr>
              <a:t>The Chinese government has used AI to track and racially profile the Muslim minority, about 1 million of whom are believed to be living in “internment camps”</a:t>
            </a:r>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2151024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PROBLEM IS WIDESPREAD</a:t>
            </a:r>
          </a:p>
          <a:p>
            <a:pPr lvl="1"/>
            <a:r>
              <a:rPr lang="en-US" sz="1200" kern="1200" dirty="0">
                <a:solidFill>
                  <a:schemeClr val="tx1"/>
                </a:solidFill>
                <a:effectLst/>
                <a:latin typeface="+mn-lt"/>
                <a:ea typeface="+mn-ea"/>
                <a:cs typeface="+mn-cs"/>
              </a:rPr>
              <a:t>Amazon.com stopped using an HR system hiring algorithm after it was found that it was selecting more applicants for interviews based on words like “executed” or “captured” being used on a resume - words that male applicants use much more frequently than female.    [</a:t>
            </a:r>
            <a:r>
              <a:rPr lang="en-US" sz="1200" i="1" kern="1200" dirty="0">
                <a:solidFill>
                  <a:schemeClr val="tx1"/>
                </a:solidFill>
                <a:effectLst/>
                <a:latin typeface="+mn-lt"/>
                <a:ea typeface="+mn-ea"/>
                <a:cs typeface="+mn-cs"/>
              </a:rPr>
              <a:t>ProPublica</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Joy </a:t>
            </a:r>
            <a:r>
              <a:rPr lang="en-US" sz="1200" kern="1200" dirty="0" err="1">
                <a:solidFill>
                  <a:schemeClr val="tx1"/>
                </a:solidFill>
                <a:effectLst/>
                <a:latin typeface="+mn-lt"/>
                <a:ea typeface="+mn-ea"/>
                <a:cs typeface="+mn-cs"/>
              </a:rPr>
              <a:t>Buolamwini</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Timnit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Gebru</a:t>
            </a:r>
            <a:r>
              <a:rPr lang="en-US" sz="1200" kern="1200" dirty="0">
                <a:solidFill>
                  <a:schemeClr val="tx1"/>
                </a:solidFill>
                <a:effectLst/>
                <a:latin typeface="+mn-lt"/>
                <a:ea typeface="+mn-ea"/>
                <a:cs typeface="+mn-cs"/>
              </a:rPr>
              <a:t> from MIT found that facial recognition AI’s had higher error rates for minorities, particularly minority women, which was likely caused by data that was not properly sampled across ethnicities (basically, “unrepresentative training data.”)  [</a:t>
            </a:r>
            <a:r>
              <a:rPr lang="en-US" sz="1200" i="1" kern="1200" dirty="0">
                <a:solidFill>
                  <a:schemeClr val="tx1"/>
                </a:solidFill>
                <a:effectLst/>
                <a:latin typeface="+mn-lt"/>
                <a:ea typeface="+mn-ea"/>
                <a:cs typeface="+mn-cs"/>
              </a:rPr>
              <a:t>MIT News</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Benjamin Wilson and his research team as Georgia Tech discovered that many self-driving car AI systems were worse at recognizing pedestrians with darker skin tones than paler ones, potentially leading to a higher rate of dark-skinned pedestrian deaths. Joy </a:t>
            </a:r>
            <a:r>
              <a:rPr lang="en-US" sz="1200" kern="1200" dirty="0" err="1">
                <a:solidFill>
                  <a:schemeClr val="tx1"/>
                </a:solidFill>
                <a:effectLst/>
                <a:latin typeface="+mn-lt"/>
                <a:ea typeface="+mn-ea"/>
                <a:cs typeface="+mn-cs"/>
              </a:rPr>
              <a:t>Buolamwini</a:t>
            </a:r>
            <a:r>
              <a:rPr lang="en-US" sz="1200" kern="1200" dirty="0">
                <a:solidFill>
                  <a:schemeClr val="tx1"/>
                </a:solidFill>
                <a:effectLst/>
                <a:latin typeface="+mn-lt"/>
                <a:ea typeface="+mn-ea"/>
                <a:cs typeface="+mn-cs"/>
              </a:rPr>
              <a:t>, who founded the </a:t>
            </a:r>
            <a:r>
              <a:rPr lang="en-US" sz="1200" u="none" strike="noStrike" kern="1200" dirty="0">
                <a:solidFill>
                  <a:schemeClr val="tx1"/>
                </a:solidFill>
                <a:effectLst/>
                <a:latin typeface="+mn-lt"/>
                <a:ea typeface="+mn-ea"/>
                <a:cs typeface="+mn-cs"/>
                <a:hlinkClick r:id="rId3"/>
              </a:rPr>
              <a:t>Algorithmic Justice League</a:t>
            </a:r>
            <a:r>
              <a:rPr lang="en-US" sz="1200" kern="1200" dirty="0">
                <a:solidFill>
                  <a:schemeClr val="tx1"/>
                </a:solidFill>
                <a:effectLst/>
                <a:latin typeface="+mn-lt"/>
                <a:ea typeface="+mn-ea"/>
                <a:cs typeface="+mn-cs"/>
              </a:rPr>
              <a:t> and who is a graduate student researcher at MIT, has interacted with MIT robots at two different laboratories that </a:t>
            </a:r>
            <a:r>
              <a:rPr lang="en-US" sz="1200" u="none" strike="noStrike" kern="1200" dirty="0">
                <a:solidFill>
                  <a:schemeClr val="tx1"/>
                </a:solidFill>
                <a:effectLst/>
                <a:latin typeface="+mn-lt"/>
                <a:ea typeface="+mn-ea"/>
                <a:cs typeface="+mn-cs"/>
                <a:hlinkClick r:id="rId4"/>
              </a:rPr>
              <a:t>failed to see her</a:t>
            </a:r>
            <a:r>
              <a:rPr lang="en-US" sz="1200" kern="1200" dirty="0">
                <a:solidFill>
                  <a:schemeClr val="tx1"/>
                </a:solidFill>
                <a:effectLst/>
                <a:latin typeface="+mn-lt"/>
                <a:ea typeface="+mn-ea"/>
                <a:cs typeface="+mn-cs"/>
              </a:rPr>
              <a:t>. She actually had to wear a white mask in order to be seen. [</a:t>
            </a:r>
            <a:r>
              <a:rPr lang="en-US" sz="1200" i="1" kern="1200" dirty="0">
                <a:solidFill>
                  <a:schemeClr val="tx1"/>
                </a:solidFill>
                <a:effectLst/>
                <a:latin typeface="+mn-lt"/>
                <a:ea typeface="+mn-ea"/>
                <a:cs typeface="+mn-cs"/>
              </a:rPr>
              <a:t>NY Times Article</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As AI is increasingly powering robots, the problem is about to potentially get much worse.   In Dallas, in 2016, for the first time ever a police robot, built to defuse explosives was reconfigured to be used to kill an active shooter.   The robot was directed by a police officer, but it’s only a matter of time before they can autonomously make such decisions.  In this case, the shooter just happened to be African American and in these current times of social tension, imagine the implications if robots were making such decisions on their own and potentially had any sort of bias?  This is clearly a much worse potential problem than not hiring someone. [</a:t>
            </a:r>
            <a:r>
              <a:rPr lang="en-US" sz="1200" i="1" kern="1200" dirty="0">
                <a:solidFill>
                  <a:schemeClr val="tx1"/>
                </a:solidFill>
                <a:effectLst/>
                <a:latin typeface="+mn-lt"/>
                <a:ea typeface="+mn-ea"/>
                <a:cs typeface="+mn-cs"/>
              </a:rPr>
              <a:t>NYTimes Robot Article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1200121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ADDRESSING THE PROBLEM</a:t>
            </a:r>
          </a:p>
          <a:p>
            <a:pPr lvl="1"/>
            <a:r>
              <a:rPr lang="en-US" sz="1200" kern="1200" dirty="0">
                <a:solidFill>
                  <a:schemeClr val="tx1"/>
                </a:solidFill>
                <a:effectLst/>
                <a:latin typeface="+mn-lt"/>
                <a:ea typeface="+mn-ea"/>
                <a:cs typeface="+mn-cs"/>
              </a:rPr>
              <a:t>The good news is that AI is constantly improving.  New tools are being created that help see how the black box is working (there is a very long way to go, however).</a:t>
            </a:r>
          </a:p>
          <a:p>
            <a:pPr lvl="1"/>
            <a:r>
              <a:rPr lang="en-US" sz="1200" kern="1200" dirty="0">
                <a:solidFill>
                  <a:schemeClr val="tx1"/>
                </a:solidFill>
                <a:effectLst/>
                <a:latin typeface="+mn-lt"/>
                <a:ea typeface="+mn-ea"/>
                <a:cs typeface="+mn-cs"/>
              </a:rPr>
              <a:t>However, we can’t just hope bias in these systems will fade away. </a:t>
            </a:r>
            <a:r>
              <a:rPr lang="en-US" sz="1200" b="1" kern="1200" dirty="0">
                <a:solidFill>
                  <a:schemeClr val="tx1"/>
                </a:solidFill>
                <a:effectLst/>
                <a:latin typeface="+mn-lt"/>
                <a:ea typeface="+mn-ea"/>
                <a:cs typeface="+mn-cs"/>
              </a:rPr>
              <a:t>Transparency is the first step for accountability</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It is very difficult to attack every instance of AI bias, instead we should code AI better going forward</a:t>
            </a:r>
          </a:p>
          <a:p>
            <a:pPr lvl="1"/>
            <a:r>
              <a:rPr lang="en-US" sz="1200" kern="1200" dirty="0">
                <a:solidFill>
                  <a:schemeClr val="tx1"/>
                </a:solidFill>
                <a:effectLst/>
                <a:latin typeface="+mn-lt"/>
                <a:ea typeface="+mn-ea"/>
                <a:cs typeface="+mn-cs"/>
              </a:rPr>
              <a:t>AI systems will learn anything you want them to.  So, people are focusing on having them also learn what bias looks like.</a:t>
            </a:r>
          </a:p>
          <a:p>
            <a:pPr lvl="1"/>
            <a:r>
              <a:rPr lang="en-US" sz="1200" kern="1200" dirty="0">
                <a:solidFill>
                  <a:schemeClr val="tx1"/>
                </a:solidFill>
                <a:effectLst/>
                <a:latin typeface="+mn-lt"/>
                <a:ea typeface="+mn-ea"/>
                <a:cs typeface="+mn-cs"/>
              </a:rPr>
              <a:t>AI systems can be taught "fairness," or using statistical tools to ensure the proper distributions of decisions across possible outcomes.  [</a:t>
            </a:r>
            <a:r>
              <a:rPr lang="en-US" sz="1200" i="1" kern="1200" dirty="0">
                <a:solidFill>
                  <a:schemeClr val="tx1"/>
                </a:solidFill>
                <a:effectLst/>
                <a:latin typeface="+mn-lt"/>
                <a:ea typeface="+mn-ea"/>
                <a:cs typeface="+mn-cs"/>
              </a:rPr>
              <a:t>Teaching Fairness Article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138886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CONCLUSION</a:t>
            </a:r>
          </a:p>
          <a:p>
            <a:pPr lvl="1"/>
            <a:r>
              <a:rPr lang="en-US" sz="1200" kern="1200" dirty="0">
                <a:solidFill>
                  <a:schemeClr val="tx1"/>
                </a:solidFill>
                <a:effectLst/>
                <a:latin typeface="+mn-lt"/>
                <a:ea typeface="+mn-ea"/>
                <a:cs typeface="+mn-cs"/>
              </a:rPr>
              <a:t>The importance of AI to society is at par, if not even more impactful, than discovery and application of electricity and antibiotics.</a:t>
            </a:r>
          </a:p>
          <a:p>
            <a:pPr lvl="1"/>
            <a:r>
              <a:rPr lang="en-US" sz="1200" kern="1200" dirty="0">
                <a:solidFill>
                  <a:schemeClr val="tx1"/>
                </a:solidFill>
                <a:effectLst/>
                <a:latin typeface="+mn-lt"/>
                <a:ea typeface="+mn-ea"/>
                <a:cs typeface="+mn-cs"/>
              </a:rPr>
              <a:t>As with electricity and antibiotics, AI will change the world for the better and improve our quality of life in ways that we cannot yet even imagine.</a:t>
            </a:r>
          </a:p>
          <a:p>
            <a:pPr lvl="1"/>
            <a:r>
              <a:rPr lang="en-US" sz="1200" kern="1200" dirty="0">
                <a:solidFill>
                  <a:schemeClr val="tx1"/>
                </a:solidFill>
                <a:effectLst/>
                <a:latin typeface="+mn-lt"/>
                <a:ea typeface="+mn-ea"/>
                <a:cs typeface="+mn-cs"/>
              </a:rPr>
              <a:t>It is critical that we solve the bias problem so that AI doesn't do harm to subgroups of people in the process of improving so many others’ lives.</a:t>
            </a:r>
          </a:p>
          <a:p>
            <a:pPr lvl="1"/>
            <a:r>
              <a:rPr lang="en-US" sz="1200" kern="1200" dirty="0">
                <a:solidFill>
                  <a:schemeClr val="tx1"/>
                </a:solidFill>
                <a:effectLst/>
                <a:latin typeface="+mn-lt"/>
                <a:ea typeface="+mn-ea"/>
                <a:cs typeface="+mn-cs"/>
              </a:rPr>
              <a:t>Just as when electricity was implemented but with safeguards so that people were not electrocuted, and antibiotics were put through extensive clinical trials before being widely used, AI needs to be implemented with safeguards that prevent it from causing harm to anyone as well.  Harm that is obviously, or harm that is hidden within the AI black box that no one even knows is there</a:t>
            </a:r>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538439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a:buChar char="•"/>
            </a:pPr>
            <a:endParaRPr lang="en-US" baseline="0"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2453941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pPr eaLnBrk="1" hangingPunct="1"/>
            <a:endParaRPr lang="en-US" b="1"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Why Electronic Voting is a BAD Idea – </a:t>
            </a:r>
            <a:r>
              <a:rPr lang="en-US" b="1" baseline="0" dirty="0" err="1">
                <a:latin typeface="Arial" pitchFamily="-109" charset="0"/>
                <a:ea typeface="ＭＳ Ｐゴシック" pitchFamily="-109" charset="-128"/>
                <a:cs typeface="ＭＳ Ｐゴシック" pitchFamily="-109" charset="-128"/>
              </a:rPr>
              <a:t>Computerphile</a:t>
            </a:r>
            <a:r>
              <a:rPr lang="en-US" b="1" baseline="0" dirty="0">
                <a:latin typeface="Arial" pitchFamily="-109" charset="0"/>
                <a:ea typeface="ＭＳ Ｐゴシック" pitchFamily="-109" charset="-128"/>
                <a:cs typeface="ＭＳ Ｐゴシック" pitchFamily="-109" charset="-128"/>
              </a:rPr>
              <a:t> (Tom Scott) (8:20)</a:t>
            </a:r>
          </a:p>
          <a:p>
            <a:r>
              <a:rPr lang="en-US" sz="1200" kern="1200" dirty="0">
                <a:solidFill>
                  <a:schemeClr val="tx1"/>
                </a:solidFill>
                <a:latin typeface="+mn-lt"/>
                <a:ea typeface="+mn-ea"/>
                <a:cs typeface="+mn-cs"/>
              </a:rPr>
              <a:t>https://</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=w3_0x6oaDmI</a:t>
            </a:r>
          </a:p>
          <a:p>
            <a:pPr eaLnBrk="1" hangingPunct="1"/>
            <a:endParaRPr lang="en-US" b="1" baseline="0" dirty="0">
              <a:latin typeface="Arial" pitchFamily="-109" charset="0"/>
              <a:ea typeface="ＭＳ Ｐゴシック" pitchFamily="-109" charset="-128"/>
              <a:cs typeface="ＭＳ Ｐゴシック" pitchFamily="-109" charset="-128"/>
            </a:endParaRPr>
          </a:p>
          <a:p>
            <a:pPr eaLnBrk="1" hangingPunct="1"/>
            <a:r>
              <a:rPr lang="en-US" b="1" baseline="0" dirty="0">
                <a:latin typeface="Arial" pitchFamily="-109" charset="0"/>
                <a:ea typeface="ＭＳ Ｐゴシック" pitchFamily="-109" charset="-128"/>
                <a:cs typeface="ＭＳ Ｐゴシック" pitchFamily="-109" charset="-128"/>
              </a:rPr>
              <a:t>Last Week tonight with John Oliver – Patriot Act, Edward Snowden (33:14)</a:t>
            </a:r>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www.upworthy.com</a:t>
            </a:r>
            <a:r>
              <a:rPr lang="en-US" sz="1200" kern="1200" dirty="0">
                <a:solidFill>
                  <a:schemeClr val="tx1"/>
                </a:solidFill>
                <a:latin typeface="+mn-lt"/>
                <a:ea typeface="+mn-ea"/>
                <a:cs typeface="+mn-cs"/>
              </a:rPr>
              <a:t>/john-oliver-flew-10-hours-to-russia-to-interview-edward-snowden-and-get-him-on-record?c=ufb1</a:t>
            </a:r>
          </a:p>
          <a:p>
            <a:endParaRPr lang="en-US"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Weird Al – It’s All About The Pentiums (3:34)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=qpMvS1Q1sos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itchFamily="-109" charset="0"/>
                <a:ea typeface="ＭＳ Ｐゴシック" pitchFamily="-109" charset="-128"/>
                <a:cs typeface="ＭＳ Ｐゴシック" pitchFamily="-109" charset="-128"/>
              </a:rPr>
              <a:t>Tie into Ray </a:t>
            </a:r>
            <a:r>
              <a:rPr lang="en-US" b="0" dirty="0" err="1">
                <a:latin typeface="Arial" pitchFamily="-109" charset="0"/>
                <a:ea typeface="ＭＳ Ｐゴシック" pitchFamily="-109" charset="-128"/>
                <a:cs typeface="ＭＳ Ｐゴシック" pitchFamily="-109" charset="-128"/>
              </a:rPr>
              <a:t>Kurzweil</a:t>
            </a:r>
            <a:r>
              <a:rPr lang="en-US" b="0" dirty="0">
                <a:latin typeface="Arial" pitchFamily="-109" charset="0"/>
                <a:ea typeface="ＭＳ Ｐゴシック" pitchFamily="-109" charset="-128"/>
                <a:cs typeface="ＭＳ Ｐゴシック" pitchFamily="-109" charset="-128"/>
              </a:rPr>
              <a:t> Singularity </a:t>
            </a: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obscene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Also Work links on web site http://</a:t>
            </a:r>
            <a:r>
              <a:rPr lang="en-US" sz="1200" b="1" kern="1200" baseline="0" dirty="0" err="1">
                <a:solidFill>
                  <a:schemeClr val="tx1"/>
                </a:solidFill>
                <a:latin typeface="+mn-lt"/>
                <a:ea typeface="+mn-ea"/>
                <a:cs typeface="+mn-cs"/>
              </a:rPr>
              <a:t>socialimps.keithpray.net</a:t>
            </a:r>
            <a:r>
              <a:rPr lang="en-US" sz="1200" b="1" kern="1200" baseline="0" dirty="0">
                <a:solidFill>
                  <a:schemeClr val="tx1"/>
                </a:solidFill>
                <a:latin typeface="+mn-lt"/>
                <a:ea typeface="+mn-ea"/>
                <a:cs typeface="+mn-cs"/>
              </a:rPr>
              <a:t>/documents/</a:t>
            </a:r>
          </a:p>
          <a:p>
            <a:r>
              <a:rPr lang="en-US" sz="1200" b="1" kern="1200" baseline="0" dirty="0">
                <a:solidFill>
                  <a:schemeClr val="tx1"/>
                </a:solidFill>
                <a:latin typeface="+mn-lt"/>
                <a:ea typeface="+mn-ea"/>
                <a:cs typeface="+mn-cs"/>
              </a:rPr>
              <a:t>----- </a:t>
            </a:r>
          </a:p>
          <a:p>
            <a:pPr eaLnBrk="1" hangingPunct="1"/>
            <a:r>
              <a:rPr lang="en-US" dirty="0">
                <a:latin typeface="Arial" charset="0"/>
                <a:ea typeface="ＭＳ Ｐゴシック" charset="-128"/>
                <a:cs typeface="ＭＳ Ｐゴシック" charset="-128"/>
              </a:rPr>
              <a:t>Tom Scott</a:t>
            </a:r>
          </a:p>
          <a:p>
            <a:pPr eaLnBrk="1" hangingPunct="1"/>
            <a:r>
              <a:rPr lang="en-US" dirty="0">
                <a:latin typeface="Arial" charset="0"/>
                <a:ea typeface="ＭＳ Ｐゴシック" charset="-128"/>
                <a:cs typeface="ＭＳ Ｐゴシック" charset="-128"/>
              </a:rPr>
              <a:t>http://</a:t>
            </a:r>
            <a:r>
              <a:rPr lang="en-US" dirty="0" err="1">
                <a:latin typeface="Arial" charset="0"/>
                <a:ea typeface="ＭＳ Ｐゴシック" charset="-128"/>
                <a:cs typeface="ＭＳ Ｐゴシック" charset="-128"/>
              </a:rPr>
              <a:t>tomscott.com</a:t>
            </a:r>
            <a:endParaRPr lang="en-US"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Welcome To</a:t>
            </a:r>
            <a:r>
              <a:rPr lang="en-US" b="1" baseline="0" dirty="0">
                <a:latin typeface="Arial" charset="0"/>
                <a:ea typeface="ＭＳ Ｐゴシック" charset="-128"/>
                <a:cs typeface="ＭＳ Ｐゴシック" charset="-128"/>
              </a:rPr>
              <a:t> Life (2:44)</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=IFe9wiDfb0E&amp;feature=</a:t>
            </a:r>
            <a:r>
              <a:rPr lang="en-US" dirty="0" err="1">
                <a:latin typeface="Arial" charset="0"/>
                <a:ea typeface="ＭＳ Ｐゴシック" charset="-128"/>
                <a:cs typeface="ＭＳ Ｐゴシック" charset="-128"/>
              </a:rPr>
              <a:t>youtu.be</a:t>
            </a:r>
            <a:endParaRPr lang="en-US" dirty="0">
              <a:latin typeface="Arial" charset="0"/>
              <a:ea typeface="ＭＳ Ｐゴシック" charset="-128"/>
              <a:cs typeface="ＭＳ Ｐゴシック" charset="-128"/>
            </a:endParaRP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Passphrases (2:08 need to give context for video)</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firstlook.org</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theintercept</a:t>
            </a:r>
            <a:r>
              <a:rPr lang="en-US" baseline="0" dirty="0">
                <a:latin typeface="Arial" pitchFamily="-109" charset="0"/>
                <a:ea typeface="ＭＳ Ｐゴシック" pitchFamily="-109" charset="-128"/>
                <a:cs typeface="ＭＳ Ｐゴシック" pitchFamily="-109" charset="-128"/>
              </a:rPr>
              <a:t>/2015/03/26/passphrases-can-memorize-attackers-cant-guess/</a:t>
            </a:r>
          </a:p>
          <a:p>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If not shown during first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What "Orwellian" really means - Noah </a:t>
            </a:r>
            <a:r>
              <a:rPr lang="en-US" b="1" dirty="0" err="1"/>
              <a:t>Tavlin</a:t>
            </a:r>
            <a:r>
              <a:rPr lang="en-US" b="1" dirty="0"/>
              <a:t> (5:31)</a:t>
            </a:r>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http://</a:t>
            </a:r>
            <a:r>
              <a:rPr lang="en-US" baseline="0" dirty="0" err="1">
                <a:latin typeface="Arial" pitchFamily="-109" charset="0"/>
                <a:ea typeface="ＭＳ Ｐゴシック" pitchFamily="-109" charset="-128"/>
                <a:cs typeface="ＭＳ Ｐゴシック" pitchFamily="-109" charset="-128"/>
              </a:rPr>
              <a:t>ed.ted.com</a:t>
            </a:r>
            <a:r>
              <a:rPr lang="en-US" baseline="0" dirty="0">
                <a:latin typeface="Arial" pitchFamily="-109" charset="0"/>
                <a:ea typeface="ＭＳ Ｐゴシック" pitchFamily="-109" charset="-128"/>
                <a:cs typeface="ＭＳ Ｐゴシック" pitchFamily="-109" charset="-128"/>
              </a:rPr>
              <a:t>/lessons/what-</a:t>
            </a:r>
            <a:r>
              <a:rPr lang="en-US" baseline="0" dirty="0" err="1">
                <a:latin typeface="Arial" pitchFamily="-109" charset="0"/>
                <a:ea typeface="ＭＳ Ｐゴシック" pitchFamily="-109" charset="-128"/>
                <a:cs typeface="ＭＳ Ｐゴシック" pitchFamily="-109" charset="-128"/>
              </a:rPr>
              <a:t>orwellian</a:t>
            </a:r>
            <a:r>
              <a:rPr lang="en-US" baseline="0" dirty="0">
                <a:latin typeface="Arial" pitchFamily="-109" charset="0"/>
                <a:ea typeface="ＭＳ Ｐゴシック" pitchFamily="-109" charset="-128"/>
                <a:cs typeface="ＭＳ Ｐゴシック" pitchFamily="-109" charset="-128"/>
              </a:rPr>
              <a:t>-really-means-</a:t>
            </a:r>
            <a:r>
              <a:rPr lang="en-US" baseline="0" dirty="0" err="1">
                <a:latin typeface="Arial" pitchFamily="-109" charset="0"/>
                <a:ea typeface="ＭＳ Ｐゴシック" pitchFamily="-109" charset="-128"/>
                <a:cs typeface="ＭＳ Ｐゴシック" pitchFamily="-109" charset="-128"/>
              </a:rPr>
              <a:t>noah</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tavlin</a:t>
            </a:r>
            <a:endParaRPr lang="en-US" baseline="0" dirty="0">
              <a:latin typeface="Arial" pitchFamily="-109" charset="0"/>
              <a:ea typeface="ＭＳ Ｐゴシック" pitchFamily="-109" charset="-128"/>
              <a:cs typeface="ＭＳ Ｐゴシック" pitchFamily="-109" charset="-128"/>
            </a:endParaRPr>
          </a:p>
          <a:p>
            <a:endParaRPr lang="en-US" dirty="0"/>
          </a:p>
          <a:p>
            <a:r>
              <a:rPr lang="en-US" b="1" baseline="0" dirty="0">
                <a:latin typeface="Arial" pitchFamily="-109" charset="0"/>
                <a:ea typeface="ＭＳ Ｐゴシック" pitchFamily="-109" charset="-128"/>
                <a:cs typeface="ＭＳ Ｐゴシック" pitchFamily="-109" charset="-128"/>
              </a:rPr>
              <a:t>Weird Al – White and Nerdy (2:50)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=N9qYF9DZPdw</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360636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pPr eaLnBrk="1" hangingPunct="1"/>
            <a:endParaRPr lang="en-US" b="1"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Why Electronic Voting is a BAD Idea – </a:t>
            </a:r>
            <a:r>
              <a:rPr lang="en-US" b="1" baseline="0" dirty="0" err="1">
                <a:latin typeface="Arial" pitchFamily="-109" charset="0"/>
                <a:ea typeface="ＭＳ Ｐゴシック" pitchFamily="-109" charset="-128"/>
                <a:cs typeface="ＭＳ Ｐゴシック" pitchFamily="-109" charset="-128"/>
              </a:rPr>
              <a:t>Computerphile</a:t>
            </a:r>
            <a:r>
              <a:rPr lang="en-US" b="1" baseline="0" dirty="0">
                <a:latin typeface="Arial" pitchFamily="-109" charset="0"/>
                <a:ea typeface="ＭＳ Ｐゴシック" pitchFamily="-109" charset="-128"/>
                <a:cs typeface="ＭＳ Ｐゴシック" pitchFamily="-109" charset="-128"/>
              </a:rPr>
              <a:t> (Tom Scott) (8:20)</a:t>
            </a:r>
          </a:p>
          <a:p>
            <a:r>
              <a:rPr lang="en-US" sz="1200" kern="1200" dirty="0">
                <a:solidFill>
                  <a:schemeClr val="tx1"/>
                </a:solidFill>
                <a:latin typeface="+mn-lt"/>
                <a:ea typeface="+mn-ea"/>
                <a:cs typeface="+mn-cs"/>
              </a:rPr>
              <a:t>https://</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=w3_0x6oaDmI</a:t>
            </a:r>
          </a:p>
          <a:p>
            <a:pPr eaLnBrk="1" hangingPunct="1"/>
            <a:endParaRPr lang="en-US" b="1" baseline="0" dirty="0">
              <a:latin typeface="Arial" pitchFamily="-109" charset="0"/>
              <a:ea typeface="ＭＳ Ｐゴシック" pitchFamily="-109" charset="-128"/>
              <a:cs typeface="ＭＳ Ｐゴシック" pitchFamily="-109" charset="-128"/>
            </a:endParaRPr>
          </a:p>
          <a:p>
            <a:pPr eaLnBrk="1" hangingPunct="1"/>
            <a:r>
              <a:rPr lang="en-US" b="1" baseline="0" dirty="0">
                <a:latin typeface="Arial" pitchFamily="-109" charset="0"/>
                <a:ea typeface="ＭＳ Ｐゴシック" pitchFamily="-109" charset="-128"/>
                <a:cs typeface="ＭＳ Ｐゴシック" pitchFamily="-109" charset="-128"/>
              </a:rPr>
              <a:t>Last Week tonight with John Oliver – Patriot Act, Edward Snowden (33:14)</a:t>
            </a:r>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www.upworthy.com</a:t>
            </a:r>
            <a:r>
              <a:rPr lang="en-US" sz="1200" kern="1200" dirty="0">
                <a:solidFill>
                  <a:schemeClr val="tx1"/>
                </a:solidFill>
                <a:latin typeface="+mn-lt"/>
                <a:ea typeface="+mn-ea"/>
                <a:cs typeface="+mn-cs"/>
              </a:rPr>
              <a:t>/john-oliver-flew-10-hours-to-russia-to-interview-edward-snowden-and-get-him-on-record?c=ufb1</a:t>
            </a:r>
          </a:p>
          <a:p>
            <a:endParaRPr lang="en-US"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Weird Al – It’s All About The Pentiums (3:34)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=qpMvS1Q1sos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itchFamily="-109" charset="0"/>
                <a:ea typeface="ＭＳ Ｐゴシック" pitchFamily="-109" charset="-128"/>
                <a:cs typeface="ＭＳ Ｐゴシック" pitchFamily="-109" charset="-128"/>
              </a:rPr>
              <a:t>Tie into Ray </a:t>
            </a:r>
            <a:r>
              <a:rPr lang="en-US" b="0" dirty="0" err="1">
                <a:latin typeface="Arial" pitchFamily="-109" charset="0"/>
                <a:ea typeface="ＭＳ Ｐゴシック" pitchFamily="-109" charset="-128"/>
                <a:cs typeface="ＭＳ Ｐゴシック" pitchFamily="-109" charset="-128"/>
              </a:rPr>
              <a:t>Kurzweil</a:t>
            </a:r>
            <a:r>
              <a:rPr lang="en-US" b="0" dirty="0">
                <a:latin typeface="Arial" pitchFamily="-109" charset="0"/>
                <a:ea typeface="ＭＳ Ｐゴシック" pitchFamily="-109" charset="-128"/>
                <a:cs typeface="ＭＳ Ｐゴシック" pitchFamily="-109" charset="-128"/>
              </a:rPr>
              <a:t> Singularity </a:t>
            </a: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obscene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Also Work links on web site http://</a:t>
            </a:r>
            <a:r>
              <a:rPr lang="en-US" sz="1200" b="1" kern="1200" baseline="0" dirty="0" err="1">
                <a:solidFill>
                  <a:schemeClr val="tx1"/>
                </a:solidFill>
                <a:latin typeface="+mn-lt"/>
                <a:ea typeface="+mn-ea"/>
                <a:cs typeface="+mn-cs"/>
              </a:rPr>
              <a:t>socialimps.keithpray.net</a:t>
            </a:r>
            <a:r>
              <a:rPr lang="en-US" sz="1200" b="1" kern="1200" baseline="0" dirty="0">
                <a:solidFill>
                  <a:schemeClr val="tx1"/>
                </a:solidFill>
                <a:latin typeface="+mn-lt"/>
                <a:ea typeface="+mn-ea"/>
                <a:cs typeface="+mn-cs"/>
              </a:rPr>
              <a:t>/documents/</a:t>
            </a:r>
          </a:p>
          <a:p>
            <a:r>
              <a:rPr lang="en-US" sz="1200" b="1" kern="1200" baseline="0" dirty="0">
                <a:solidFill>
                  <a:schemeClr val="tx1"/>
                </a:solidFill>
                <a:latin typeface="+mn-lt"/>
                <a:ea typeface="+mn-ea"/>
                <a:cs typeface="+mn-cs"/>
              </a:rPr>
              <a:t>----- </a:t>
            </a:r>
          </a:p>
          <a:p>
            <a:pPr eaLnBrk="1" hangingPunct="1"/>
            <a:r>
              <a:rPr lang="en-US" dirty="0">
                <a:latin typeface="Arial" charset="0"/>
                <a:ea typeface="ＭＳ Ｐゴシック" charset="-128"/>
                <a:cs typeface="ＭＳ Ｐゴシック" charset="-128"/>
              </a:rPr>
              <a:t>Tom Scott</a:t>
            </a:r>
          </a:p>
          <a:p>
            <a:pPr eaLnBrk="1" hangingPunct="1"/>
            <a:r>
              <a:rPr lang="en-US" dirty="0">
                <a:latin typeface="Arial" charset="0"/>
                <a:ea typeface="ＭＳ Ｐゴシック" charset="-128"/>
                <a:cs typeface="ＭＳ Ｐゴシック" charset="-128"/>
              </a:rPr>
              <a:t>http://</a:t>
            </a:r>
            <a:r>
              <a:rPr lang="en-US" dirty="0" err="1">
                <a:latin typeface="Arial" charset="0"/>
                <a:ea typeface="ＭＳ Ｐゴシック" charset="-128"/>
                <a:cs typeface="ＭＳ Ｐゴシック" charset="-128"/>
              </a:rPr>
              <a:t>tomscott.com</a:t>
            </a:r>
            <a:endParaRPr lang="en-US"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Welcome To</a:t>
            </a:r>
            <a:r>
              <a:rPr lang="en-US" b="1" baseline="0" dirty="0">
                <a:latin typeface="Arial" charset="0"/>
                <a:ea typeface="ＭＳ Ｐゴシック" charset="-128"/>
                <a:cs typeface="ＭＳ Ｐゴシック" charset="-128"/>
              </a:rPr>
              <a:t> Life (2:44)</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=IFe9wiDfb0E&amp;feature=</a:t>
            </a:r>
            <a:r>
              <a:rPr lang="en-US" dirty="0" err="1">
                <a:latin typeface="Arial" charset="0"/>
                <a:ea typeface="ＭＳ Ｐゴシック" charset="-128"/>
                <a:cs typeface="ＭＳ Ｐゴシック" charset="-128"/>
              </a:rPr>
              <a:t>youtu.be</a:t>
            </a:r>
            <a:endParaRPr lang="en-US" dirty="0">
              <a:latin typeface="Arial" charset="0"/>
              <a:ea typeface="ＭＳ Ｐゴシック" charset="-128"/>
              <a:cs typeface="ＭＳ Ｐゴシック" charset="-128"/>
            </a:endParaRP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Passphrases (2:08 need to give context for video)</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firstlook.org</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theintercept</a:t>
            </a:r>
            <a:r>
              <a:rPr lang="en-US" baseline="0" dirty="0">
                <a:latin typeface="Arial" pitchFamily="-109" charset="0"/>
                <a:ea typeface="ＭＳ Ｐゴシック" pitchFamily="-109" charset="-128"/>
                <a:cs typeface="ＭＳ Ｐゴシック" pitchFamily="-109" charset="-128"/>
              </a:rPr>
              <a:t>/2015/03/26/passphrases-can-memorize-attackers-cant-guess/</a:t>
            </a:r>
          </a:p>
          <a:p>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If not shown during first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What "Orwellian" really means - Noah </a:t>
            </a:r>
            <a:r>
              <a:rPr lang="en-US" b="1" dirty="0" err="1"/>
              <a:t>Tavlin</a:t>
            </a:r>
            <a:r>
              <a:rPr lang="en-US" b="1" dirty="0"/>
              <a:t> (5:31)</a:t>
            </a:r>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http://</a:t>
            </a:r>
            <a:r>
              <a:rPr lang="en-US" baseline="0" dirty="0" err="1">
                <a:latin typeface="Arial" pitchFamily="-109" charset="0"/>
                <a:ea typeface="ＭＳ Ｐゴシック" pitchFamily="-109" charset="-128"/>
                <a:cs typeface="ＭＳ Ｐゴシック" pitchFamily="-109" charset="-128"/>
              </a:rPr>
              <a:t>ed.ted.com</a:t>
            </a:r>
            <a:r>
              <a:rPr lang="en-US" baseline="0" dirty="0">
                <a:latin typeface="Arial" pitchFamily="-109" charset="0"/>
                <a:ea typeface="ＭＳ Ｐゴシック" pitchFamily="-109" charset="-128"/>
                <a:cs typeface="ＭＳ Ｐゴシック" pitchFamily="-109" charset="-128"/>
              </a:rPr>
              <a:t>/lessons/what-</a:t>
            </a:r>
            <a:r>
              <a:rPr lang="en-US" baseline="0" dirty="0" err="1">
                <a:latin typeface="Arial" pitchFamily="-109" charset="0"/>
                <a:ea typeface="ＭＳ Ｐゴシック" pitchFamily="-109" charset="-128"/>
                <a:cs typeface="ＭＳ Ｐゴシック" pitchFamily="-109" charset="-128"/>
              </a:rPr>
              <a:t>orwellian</a:t>
            </a:r>
            <a:r>
              <a:rPr lang="en-US" baseline="0" dirty="0">
                <a:latin typeface="Arial" pitchFamily="-109" charset="0"/>
                <a:ea typeface="ＭＳ Ｐゴシック" pitchFamily="-109" charset="-128"/>
                <a:cs typeface="ＭＳ Ｐゴシック" pitchFamily="-109" charset="-128"/>
              </a:rPr>
              <a:t>-really-means-</a:t>
            </a:r>
            <a:r>
              <a:rPr lang="en-US" baseline="0" dirty="0" err="1">
                <a:latin typeface="Arial" pitchFamily="-109" charset="0"/>
                <a:ea typeface="ＭＳ Ｐゴシック" pitchFamily="-109" charset="-128"/>
                <a:cs typeface="ＭＳ Ｐゴシック" pitchFamily="-109" charset="-128"/>
              </a:rPr>
              <a:t>noah</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tavlin</a:t>
            </a:r>
            <a:endParaRPr lang="en-US" baseline="0" dirty="0">
              <a:latin typeface="Arial" pitchFamily="-109" charset="0"/>
              <a:ea typeface="ＭＳ Ｐゴシック" pitchFamily="-109" charset="-128"/>
              <a:cs typeface="ＭＳ Ｐゴシック" pitchFamily="-109" charset="-128"/>
            </a:endParaRPr>
          </a:p>
          <a:p>
            <a:endParaRPr lang="en-US" dirty="0"/>
          </a:p>
          <a:p>
            <a:r>
              <a:rPr lang="en-US" b="1" baseline="0" dirty="0">
                <a:latin typeface="Arial" pitchFamily="-109" charset="0"/>
                <a:ea typeface="ＭＳ Ｐゴシック" pitchFamily="-109" charset="-128"/>
                <a:cs typeface="ＭＳ Ｐゴシック" pitchFamily="-109" charset="-128"/>
              </a:rPr>
              <a:t>Weird Al – White and Nerdy (2:50)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=N9qYF9DZPdw</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1366803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Last Accessed 2018-10-04</a:t>
            </a:r>
          </a:p>
          <a:p>
            <a:endParaRPr lang="en-US" dirty="0"/>
          </a:p>
          <a:p>
            <a:r>
              <a:rPr lang="en-US" dirty="0"/>
              <a:t>TOOD: Add to first day slides.</a:t>
            </a:r>
          </a:p>
          <a:p>
            <a:r>
              <a:rPr lang="en-US" dirty="0"/>
              <a:t>Emacs – psychoanalyze-pinhead</a:t>
            </a:r>
          </a:p>
          <a:p>
            <a:pPr lvl="1"/>
            <a:r>
              <a:rPr lang="en-US" dirty="0"/>
              <a:t>doctor (implementation of ELIZA)</a:t>
            </a:r>
          </a:p>
          <a:p>
            <a:pPr lvl="1"/>
            <a:r>
              <a:rPr lang="en-US" dirty="0"/>
              <a:t>yow (quotes from Zippy the Pinhead </a:t>
            </a:r>
            <a:r>
              <a:rPr lang="en-US" dirty="0" err="1"/>
              <a:t>zippythepinhead.com</a:t>
            </a:r>
            <a:r>
              <a:rPr lang="en-US" dirty="0"/>
              <a:t>)</a:t>
            </a:r>
          </a:p>
        </p:txBody>
      </p:sp>
      <p:sp>
        <p:nvSpPr>
          <p:cNvPr id="4" name="Slide Number Placeholder 3"/>
          <p:cNvSpPr>
            <a:spLocks noGrp="1"/>
          </p:cNvSpPr>
          <p:nvPr>
            <p:ph type="sldNum" sz="quarter" idx="5"/>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781688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r>
              <a:rPr lang="en-US" dirty="0" err="1"/>
              <a:t>Spyce</a:t>
            </a:r>
            <a:r>
              <a:rPr lang="en-US" dirty="0"/>
              <a:t> image: https://</a:t>
            </a:r>
            <a:r>
              <a:rPr lang="en-US" dirty="0" err="1"/>
              <a:t>www.engadget.com</a:t>
            </a:r>
            <a:r>
              <a:rPr lang="en-US" dirty="0"/>
              <a:t>/2018/05/04/</a:t>
            </a:r>
            <a:r>
              <a:rPr lang="en-US" dirty="0" err="1"/>
              <a:t>boston</a:t>
            </a:r>
            <a:r>
              <a:rPr lang="en-US" dirty="0"/>
              <a:t>-robotic-kitchen-</a:t>
            </a:r>
            <a:r>
              <a:rPr lang="en-US" dirty="0" err="1"/>
              <a:t>spyce</a:t>
            </a:r>
            <a:r>
              <a:rPr lang="en-US" dirty="0"/>
              <a:t>/ , 2018-05-04</a:t>
            </a:r>
          </a:p>
          <a:p>
            <a:endParaRPr lang="en-US" dirty="0"/>
          </a:p>
          <a:p>
            <a:r>
              <a:rPr lang="en-US" dirty="0"/>
              <a:t>Coders Programming Themselves Out of a Job image: Gabrielle Lurie, Reuters (date unknown)</a:t>
            </a:r>
          </a:p>
        </p:txBody>
      </p:sp>
      <p:sp>
        <p:nvSpPr>
          <p:cNvPr id="4" name="Slide Number Placeholder 3"/>
          <p:cNvSpPr>
            <a:spLocks noGrp="1"/>
          </p:cNvSpPr>
          <p:nvPr>
            <p:ph type="sldNum" sz="quarter" idx="5"/>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1917456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indent="-171450">
              <a:buFont typeface="Arial" panose="020B0604020202020204" pitchFamily="34" charset="0"/>
              <a:buChar char="•"/>
            </a:pPr>
            <a:r>
              <a:rPr lang="en-US" dirty="0"/>
              <a:t>Clearly state conclusion</a:t>
            </a:r>
          </a:p>
          <a:p>
            <a:pPr lvl="1"/>
            <a:r>
              <a:rPr lang="en-US" dirty="0"/>
              <a:t>First statement preferred</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 (and -1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ea typeface="ＭＳ Ｐゴシック" charset="-128"/>
                <a:cs typeface="ＭＳ Ｐゴシック" charset="-128"/>
              </a:rPr>
              <a:t>Include Counter Point and Response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Include Author, Title, Publish Date, Publisher for references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Read paper aloud to proof</a:t>
            </a: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287953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520626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sets for facial recognition software, facial recognition comes up often, it's hard to avoid</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Adience</a:t>
            </a:r>
            <a:r>
              <a:rPr lang="en-US" dirty="0"/>
              <a:t> and IJB-A are existing data sets, PPB set was designed by the writers of the paper to try and be more diverse</a:t>
            </a:r>
          </a:p>
          <a:p>
            <a:endParaRPr lang="en-US" dirty="0"/>
          </a:p>
          <a:p>
            <a:r>
              <a:rPr lang="en-US" dirty="0" err="1"/>
              <a:t>Adience</a:t>
            </a:r>
            <a:r>
              <a:rPr lang="en-US" dirty="0"/>
              <a:t> was less racially diverse, IJB-A was both less racially diverse and less gender diverse</a:t>
            </a:r>
          </a:p>
          <a:p>
            <a:endParaRPr lang="en-US" dirty="0"/>
          </a:p>
          <a:p>
            <a:r>
              <a:rPr lang="en-US" dirty="0"/>
              <a:t>Less represented groups in the data set were more prone to errors in the facial recognition</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34.7% error rate in facial analysis toward darker-skinned females vs max of 0.8% for lighter-skinned males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Incorrect facial identification could lead to false arrests or potentially wrongful death, this will only become more and more of an issue as the technology becomes more widespread</a:t>
            </a:r>
          </a:p>
          <a:p>
            <a:endParaRPr lang="en-US" dirty="0"/>
          </a:p>
          <a:p>
            <a:r>
              <a:rPr lang="en-US" dirty="0"/>
              <a:t>A woman of color might have a 35% change to be falsely accused of a crime, on top of the increase chance to be pulled over</a:t>
            </a:r>
          </a:p>
          <a:p>
            <a:endParaRPr lang="en-US" dirty="0"/>
          </a:p>
          <a:p>
            <a:r>
              <a:rPr lang="en-US" dirty="0"/>
              <a:t>--------------</a:t>
            </a:r>
          </a:p>
          <a:p>
            <a:endParaRPr lang="en-US" dirty="0"/>
          </a:p>
          <a:p>
            <a:r>
              <a:rPr lang="en-US" dirty="0"/>
              <a:t>More equally representing groups can provide a better data set which might lead to less errors when dealing with underrepresented groups</a:t>
            </a:r>
          </a:p>
          <a:p>
            <a:r>
              <a:rPr lang="en-US" dirty="0"/>
              <a:t>It’s also impossible to do this perfectly, so you must recognize that your work will still have some bias, or if you are working with imperfect datasets you should be aware of the bias they might have</a:t>
            </a: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3345926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experiment used machine learning to analyze facial features in artwork to try and compute a trustworthiness score that is linked to how trustworthy a person might view the face depicted</a:t>
            </a:r>
          </a:p>
          <a:p>
            <a:endParaRPr lang="en-US" dirty="0"/>
          </a:p>
          <a:p>
            <a:r>
              <a:rPr lang="en-US" dirty="0"/>
              <a:t>This paper was shared on Twitter and quickly received heavy backlash after it used information from the study on images of real people</a:t>
            </a:r>
          </a:p>
          <a:p>
            <a:r>
              <a:rPr lang="en-US" dirty="0"/>
              <a:t>Authors of the paper since removed this media from twitter, and I didn't get a chance to look at the paper before this change was made</a:t>
            </a:r>
          </a:p>
          <a:p>
            <a:endParaRPr lang="en-US" dirty="0"/>
          </a:p>
          <a:p>
            <a:r>
              <a:rPr lang="en-US" dirty="0"/>
              <a:t>Due to the nature of the experiment it is somewhat ‘phrenology-adjacent’, Phrenology uses features of the skull to try and determine things about someone </a:t>
            </a:r>
          </a:p>
          <a:p>
            <a:endParaRPr lang="en-US" dirty="0"/>
          </a:p>
          <a:p>
            <a:r>
              <a:rPr lang="en-US" dirty="0"/>
              <a:t>Phrenology has roots in racism and sexism, used as a scientific justification for these, people have tried to use physical features to discriminate against others for a long time</a:t>
            </a:r>
          </a:p>
          <a:p>
            <a:endParaRPr lang="en-US" dirty="0"/>
          </a:p>
          <a:p>
            <a:r>
              <a:rPr lang="en-US" dirty="0"/>
              <a:t>-</a:t>
            </a:r>
            <a:r>
              <a:rPr lang="en-US"/>
              <a:t>Inherently has bias</a:t>
            </a:r>
            <a:r>
              <a:rPr lang="en-US" dirty="0"/>
              <a:t>, based on who decides what features are and aren’t trustworthy</a:t>
            </a:r>
          </a:p>
          <a:p>
            <a:endParaRPr lang="en-US" dirty="0"/>
          </a:p>
          <a:p>
            <a:r>
              <a:rPr lang="en-US" dirty="0"/>
              <a:t>-Expression influenced the computation as well; Those with autism who might show a more ‘flat or blunt’ expression showed less “social openness”</a:t>
            </a:r>
          </a:p>
          <a:p>
            <a:endParaRPr lang="en-US" dirty="0"/>
          </a:p>
          <a:p>
            <a:r>
              <a:rPr lang="en-US" dirty="0"/>
              <a:t>-More feminine faces were seen as more trustworthy and more masculine faces were seen as less trustworthy</a:t>
            </a:r>
          </a:p>
          <a:p>
            <a:endParaRPr lang="en-US" dirty="0"/>
          </a:p>
          <a:p>
            <a:r>
              <a:rPr lang="en-US" dirty="0"/>
              <a:t>Ethics Declaration section of paper was just essentially blank</a:t>
            </a:r>
          </a:p>
          <a:p>
            <a:endParaRPr lang="en-US" dirty="0"/>
          </a:p>
          <a:p>
            <a:r>
              <a:rPr lang="en-US" dirty="0"/>
              <a:t>Providing these tools could lead to discrimination of people simply based off their facial features, or even go beyond that</a:t>
            </a:r>
          </a:p>
          <a:p>
            <a:endParaRPr lang="en-US" dirty="0"/>
          </a:p>
          <a:p>
            <a:r>
              <a:rPr lang="en-US" dirty="0"/>
              <a:t>------</a:t>
            </a:r>
          </a:p>
          <a:p>
            <a:endParaRPr lang="en-US" dirty="0"/>
          </a:p>
          <a:p>
            <a:r>
              <a:rPr lang="en-US" dirty="0"/>
              <a:t>It is important to think about and analyze why and for whom this might be used</a:t>
            </a:r>
          </a:p>
          <a:p>
            <a:endParaRPr lang="en-US" dirty="0"/>
          </a:p>
          <a:p>
            <a:r>
              <a:rPr lang="en-US" dirty="0"/>
              <a:t>Why should this technology exist? Who will be using this kind of software and what purpose will it have</a:t>
            </a:r>
          </a:p>
          <a:p>
            <a:pPr marL="171450" indent="-171450">
              <a:buFontTx/>
              <a:buChar char="-"/>
            </a:pPr>
            <a:r>
              <a:rPr lang="en-US" dirty="0"/>
              <a:t>Is it necessary to determine this information from someone’s face?</a:t>
            </a:r>
          </a:p>
          <a:p>
            <a:pPr marL="171450" indent="-171450">
              <a:buFontTx/>
              <a:buChar char="-"/>
            </a:pPr>
            <a:r>
              <a:rPr lang="en-US" dirty="0"/>
              <a:t>Who might be affected from this software and who will benefit from it</a:t>
            </a:r>
          </a:p>
          <a:p>
            <a:pPr marL="171450" indent="-171450">
              <a:buFontTx/>
              <a:buChar char="-"/>
            </a:pPr>
            <a:endParaRPr lang="en-US" dirty="0"/>
          </a:p>
          <a:p>
            <a:r>
              <a:rPr lang="en-US" dirty="0"/>
              <a:t>Having a more diverse set of eyes looking at your work will help to point out things that might not be obvious, the vast amount of people that saw the paper on twitter had a wide range of concerns to bring up</a:t>
            </a:r>
          </a:p>
          <a:p>
            <a:r>
              <a:rPr lang="en-US" dirty="0"/>
              <a:t>Someone might be able to point out very quickly that the study has the potential to be harmful if you simply ask people outside of the people you are working with</a:t>
            </a:r>
          </a:p>
          <a:p>
            <a:r>
              <a:rPr lang="en-US" dirty="0"/>
              <a:t>I personally didn’t see the inherent harm in this paper until others talked about it</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364076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COMPAS is used to determine if someone who is arrested will likely commit another crime, recidivism</a:t>
            </a:r>
          </a:p>
          <a:p>
            <a:r>
              <a:rPr lang="en-US" dirty="0"/>
              <a:t>COMPAS was able to predict future crimes with an accuracy of 61% when looking at all crimes</a:t>
            </a:r>
          </a:p>
          <a:p>
            <a:r>
              <a:rPr lang="en-US" dirty="0"/>
              <a:t>Black defendants had more false flags, white defendants were often mislabeled as lower risk</a:t>
            </a:r>
          </a:p>
          <a:p>
            <a:endParaRPr lang="en-US" dirty="0"/>
          </a:p>
          <a:p>
            <a:r>
              <a:rPr lang="en-US" dirty="0"/>
              <a:t>Black defendants who did not recidivate within 2 years were labeled as high risk nearly twice as often as white counterparts (48% vs 28%)</a:t>
            </a:r>
          </a:p>
          <a:p>
            <a:endParaRPr lang="en-US" dirty="0"/>
          </a:p>
          <a:p>
            <a:r>
              <a:rPr lang="en-US" dirty="0" err="1"/>
              <a:t>Brisha</a:t>
            </a:r>
            <a:r>
              <a:rPr lang="en-US" dirty="0"/>
              <a:t> Borden was arrested for attempting to steal a bike and a scooter with her friend on her way to pick up her god-sister from school, but immediately stopped once they were noticed and walked away</a:t>
            </a:r>
          </a:p>
          <a:p>
            <a:endParaRPr lang="en-US" dirty="0"/>
          </a:p>
          <a:p>
            <a:r>
              <a:rPr lang="en-US" dirty="0"/>
              <a:t>Vernon Prater had already served 5 years in prison, both had been charged for stealing things of equivalent value, and yet Vernon got a low risk score where </a:t>
            </a:r>
            <a:r>
              <a:rPr lang="en-US" dirty="0" err="1"/>
              <a:t>Brisha</a:t>
            </a:r>
            <a:r>
              <a:rPr lang="en-US" dirty="0"/>
              <a:t> got a high risk score</a:t>
            </a:r>
          </a:p>
          <a:p>
            <a:endParaRPr lang="en-US" dirty="0"/>
          </a:p>
          <a:p>
            <a:r>
              <a:rPr lang="en-US" dirty="0"/>
              <a:t>------------------</a:t>
            </a:r>
          </a:p>
          <a:p>
            <a:endParaRPr lang="en-US" dirty="0"/>
          </a:p>
          <a:p>
            <a:r>
              <a:rPr lang="en-US" dirty="0"/>
              <a:t>If you use a software library, for example, that has some sort of inherent bias from the programmer in it, that inherent bias will now affect what you write as well</a:t>
            </a:r>
          </a:p>
          <a:p>
            <a:endParaRPr lang="en-US" dirty="0"/>
          </a:p>
          <a:p>
            <a:r>
              <a:rPr lang="en-US" dirty="0"/>
              <a:t>Word embedding, trained on relations, is used as a sort of dictionary for computer software that needs to understand the meaning of words, for things such as machine learning and natural language processing</a:t>
            </a:r>
          </a:p>
          <a:p>
            <a:endParaRPr lang="en-US" dirty="0"/>
          </a:p>
          <a:p>
            <a:r>
              <a:rPr lang="en-US" dirty="0"/>
              <a:t>Word2Vec is one such software, and is trained on a collection of Google News texts containing 3 million English words</a:t>
            </a:r>
          </a:p>
          <a:p>
            <a:r>
              <a:rPr lang="en-US" dirty="0"/>
              <a:t>Word2Vec equated man with computer programmer and woman with homemaker (housewife)</a:t>
            </a:r>
          </a:p>
          <a:p>
            <a:r>
              <a:rPr lang="en-US" dirty="0"/>
              <a:t>Other relations in Word2Vec also reinforced gender stereotypes, typically based on occupation</a:t>
            </a:r>
          </a:p>
          <a:p>
            <a:r>
              <a:rPr lang="en-US" dirty="0"/>
              <a:t>Any software that uses this word embedding software will have the same stereotyping</a:t>
            </a: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407386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and other ethics courses that we as students might take at </a:t>
            </a:r>
            <a:r>
              <a:rPr lang="en-US" dirty="0" err="1"/>
              <a:t>wpi</a:t>
            </a:r>
            <a:r>
              <a:rPr lang="en-US" dirty="0"/>
              <a:t>, are necessary so that we are better able to identify issues such as the ones represented. </a:t>
            </a:r>
          </a:p>
          <a:p>
            <a:endParaRPr lang="en-US" dirty="0"/>
          </a:p>
          <a:p>
            <a:r>
              <a:rPr lang="en-US" dirty="0"/>
              <a:t>Outside criticism can help to maintain the functionality of something while also removing the potentially harmful issues it might cause, as 2 of the papers showed. (Facial recognition and word2vec)</a:t>
            </a:r>
          </a:p>
          <a:p>
            <a:endParaRPr lang="en-US" dirty="0"/>
          </a:p>
          <a:p>
            <a:r>
              <a:rPr lang="en-US" dirty="0"/>
              <a:t>The more of us that are able to recognize problems such as these, the better. The experience that any individual student here has might be the key to bringing up criticism about a specific project. </a:t>
            </a:r>
          </a:p>
          <a:p>
            <a:endParaRPr lang="en-US" dirty="0"/>
          </a:p>
          <a:p>
            <a:r>
              <a:rPr lang="en-US" dirty="0"/>
              <a:t>For example, I as a gay man am more aware of issues that relate to discrimination of this sort, and will be more keen on bringing issues like this up. Other students who have a different upbringing might be more inclined to bring up issues that relate to their personal experience. </a:t>
            </a:r>
          </a:p>
          <a:p>
            <a:endParaRPr lang="en-US" dirty="0"/>
          </a:p>
          <a:p>
            <a:r>
              <a:rPr lang="en-US" dirty="0"/>
              <a:t>If we all have the knowledge to analyze and be critical of the work of others, as well as our own, we can apply that along with our own experiences to hopefully 'cover all bases' when looking at projects either at WPI or outside. </a:t>
            </a: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3711262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a:t>© 2020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2020 Keith A. Pray</a:t>
            </a:r>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2020 Keith A. Pray</a:t>
            </a:r>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2020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 2020 Keith A. Pray</a:t>
            </a:r>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 2020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en-US"/>
              <a:t>© 2020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a:t>© 2020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theguardian.com/technology/2017/dec/04/racist-facial-recognition-white-coders-black-people-polic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inputmag.com/culture/this-algorithmic-study-about-trustworthiness-has-some-glaring-flaws" TargetMode="External"/><Relationship Id="rId4" Type="http://schemas.openxmlformats.org/officeDocument/2006/relationships/hyperlink" Target="https://www.propublica.org/article/machine-bias-risk-assessments-in-criminal-sentenci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w3_0x6oaDmI" TargetMode="External"/><Relationship Id="rId13" Type="http://schemas.openxmlformats.org/officeDocument/2006/relationships/image" Target="../media/image20.jpeg"/><Relationship Id="rId18" Type="http://schemas.openxmlformats.org/officeDocument/2006/relationships/image" Target="../media/image25.png"/><Relationship Id="rId3" Type="http://schemas.openxmlformats.org/officeDocument/2006/relationships/hyperlink" Target="http://www.upworthy.com/john-oliver-flew-10-hours-to-russia-to-interview-edward-snowden-and-get-him-on-record?c=ufb1" TargetMode="External"/><Relationship Id="rId7" Type="http://schemas.openxmlformats.org/officeDocument/2006/relationships/hyperlink" Target="http://www.youtube.com/watch?v=7Pq-S557XQU" TargetMode="External"/><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notesSlide" Target="../notesSlides/notesSlide20.xml"/><Relationship Id="rId16"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hyperlink" Target="https://ncase.me/trust/" TargetMode="External"/><Relationship Id="rId11" Type="http://schemas.openxmlformats.org/officeDocument/2006/relationships/image" Target="../media/image18.png"/><Relationship Id="rId5" Type="http://schemas.openxmlformats.org/officeDocument/2006/relationships/hyperlink" Target="https://www.youtube.com/watch?v=N9qYF9DZPdw" TargetMode="External"/><Relationship Id="rId15" Type="http://schemas.openxmlformats.org/officeDocument/2006/relationships/image" Target="../media/image22.jpeg"/><Relationship Id="rId10" Type="http://schemas.openxmlformats.org/officeDocument/2006/relationships/hyperlink" Target="http://ed.ted.com/lessons/what-orwellian-really-means-noah-tavlin" TargetMode="External"/><Relationship Id="rId4" Type="http://schemas.openxmlformats.org/officeDocument/2006/relationships/hyperlink" Target="https://www.youtube.com/watch?v=qpMvS1Q1sos" TargetMode="External"/><Relationship Id="rId9" Type="http://schemas.openxmlformats.org/officeDocument/2006/relationships/hyperlink" Target="https://www.youtube.com/watch?v=IFe9wiDfb0E&amp;feature=youtu.be" TargetMode="External"/><Relationship Id="rId14" Type="http://schemas.openxmlformats.org/officeDocument/2006/relationships/image" Target="../media/image21.jpeg"/></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watch?v=w3_0x6oaDmI" TargetMode="External"/><Relationship Id="rId13" Type="http://schemas.openxmlformats.org/officeDocument/2006/relationships/image" Target="../media/image20.jpeg"/><Relationship Id="rId18" Type="http://schemas.openxmlformats.org/officeDocument/2006/relationships/image" Target="../media/image25.png"/><Relationship Id="rId3" Type="http://schemas.openxmlformats.org/officeDocument/2006/relationships/hyperlink" Target="http://www.upworthy.com/john-oliver-flew-10-hours-to-russia-to-interview-edward-snowden-and-get-him-on-record?c=ufb1" TargetMode="External"/><Relationship Id="rId7" Type="http://schemas.openxmlformats.org/officeDocument/2006/relationships/hyperlink" Target="http://www.youtube.com/watch?v=7Pq-S557XQU" TargetMode="External"/><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notesSlide" Target="../notesSlides/notesSlide21.xml"/><Relationship Id="rId16"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hyperlink" Target="https://ncase.me/trust/" TargetMode="External"/><Relationship Id="rId11" Type="http://schemas.openxmlformats.org/officeDocument/2006/relationships/image" Target="../media/image18.png"/><Relationship Id="rId5" Type="http://schemas.openxmlformats.org/officeDocument/2006/relationships/hyperlink" Target="https://www.youtube.com/watch?v=N9qYF9DZPdw" TargetMode="External"/><Relationship Id="rId15" Type="http://schemas.openxmlformats.org/officeDocument/2006/relationships/image" Target="../media/image22.jpeg"/><Relationship Id="rId10" Type="http://schemas.openxmlformats.org/officeDocument/2006/relationships/hyperlink" Target="http://ed.ted.com/lessons/what-orwellian-really-means-noah-tavlin" TargetMode="External"/><Relationship Id="rId4" Type="http://schemas.openxmlformats.org/officeDocument/2006/relationships/hyperlink" Target="https://www.youtube.com/watch?v=qpMvS1Q1sos" TargetMode="External"/><Relationship Id="rId9" Type="http://schemas.openxmlformats.org/officeDocument/2006/relationships/hyperlink" Target="https://www.youtube.com/watch?v=IFe9wiDfb0E&amp;feature=youtu.be" TargetMode="External"/><Relationship Id="rId14" Type="http://schemas.openxmlformats.org/officeDocument/2006/relationships/image" Target="../media/image21.jpeg"/></Relationships>
</file>

<file path=ppt/slides/_rels/slide2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hyperlink" Target="https://www.bbc.com/news/technology-45686890" TargetMode="External"/><Relationship Id="rId7" Type="http://schemas.openxmlformats.org/officeDocument/2006/relationships/hyperlink" Target="https://www.weforum.org/agenda/2018/07/we-know-ethics-should-inform-ai-but-which-ethics-robotics/" TargetMode="External"/><Relationship Id="rId12"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twobithistory.org/2018/08/18/ada-lovelace-note-g.html" TargetMode="External"/><Relationship Id="rId11" Type="http://schemas.openxmlformats.org/officeDocument/2006/relationships/image" Target="../media/image29.png"/><Relationship Id="rId5" Type="http://schemas.openxmlformats.org/officeDocument/2006/relationships/hyperlink" Target="http://quantifiedtoilets.com/" TargetMode="External"/><Relationship Id="rId10" Type="http://schemas.openxmlformats.org/officeDocument/2006/relationships/image" Target="../media/image28.png"/><Relationship Id="rId4" Type="http://schemas.openxmlformats.org/officeDocument/2006/relationships/hyperlink" Target="https://www.wpi.edu/news/wpi-secures-28-million-develop-smartphone-app-help-assess-health-soldiers?utm_source=WPI+Today+-+Mailing+List&amp;utm_campaign=d4d0ad465a-EMAIL_CAMPAIGN_2018_08_31_05_30_COPY_01&amp;utm_medium=email&amp;utm_term=0_31b05cbe01-d4d0ad465a-441427549" TargetMode="External"/><Relationship Id="rId9"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hyperlink" Target="https://www.americaninno.com/boston/bostinno-bytes/mit-born-spyce-raises-21m-series-a-to-open-new-robotic-restaurant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hyperlink" Target="https://www.theatlantic.com/technology/archive/2018/10/agents-of-automation/568795/"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dirty="0"/>
              <a:t>Class 14</a:t>
            </a:r>
            <a:br>
              <a:rPr lang="en-US" dirty="0"/>
            </a:br>
            <a:r>
              <a:rPr lang="en-US" dirty="0"/>
              <a:t>Last Day</a:t>
            </a:r>
          </a:p>
        </p:txBody>
      </p:sp>
      <p:sp>
        <p:nvSpPr>
          <p:cNvPr id="4" name="Footer Placeholder 3"/>
          <p:cNvSpPr>
            <a:spLocks noGrp="1"/>
          </p:cNvSpPr>
          <p:nvPr>
            <p:ph type="ftr" sz="quarter" idx="3"/>
          </p:nvPr>
        </p:nvSpPr>
        <p:spPr/>
        <p:txBody>
          <a:bodyPr/>
          <a:lstStyle/>
          <a:p>
            <a:r>
              <a:rPr lang="en-US"/>
              <a:t>© 2020 Keith A. Pray</a:t>
            </a:r>
            <a:endParaRPr lang="en-US" dirty="0"/>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cs3043</a:t>
            </a:r>
          </a:p>
        </p:txBody>
      </p:sp>
      <p:sp>
        <p:nvSpPr>
          <p:cNvPr id="3" name="Content Placeholder 2"/>
          <p:cNvSpPr>
            <a:spLocks noGrp="1"/>
          </p:cNvSpPr>
          <p:nvPr>
            <p:ph sz="half" idx="1"/>
          </p:nvPr>
        </p:nvSpPr>
        <p:spPr>
          <a:xfrm>
            <a:off x="685799" y="1352551"/>
            <a:ext cx="7772400" cy="3352800"/>
          </a:xfrm>
        </p:spPr>
        <p:txBody>
          <a:bodyPr/>
          <a:lstStyle/>
          <a:p>
            <a:r>
              <a:rPr lang="en-US" dirty="0"/>
              <a:t>Importance of ethics courses</a:t>
            </a:r>
          </a:p>
          <a:p>
            <a:pPr lvl="1"/>
            <a:r>
              <a:rPr lang="en-US" dirty="0"/>
              <a:t>Impossible to solve issues you are not aware of</a:t>
            </a:r>
          </a:p>
          <a:p>
            <a:pPr lvl="1"/>
            <a:r>
              <a:rPr lang="en-US" dirty="0"/>
              <a:t>Some issues are not ‘common sense’ or easily caught</a:t>
            </a:r>
          </a:p>
          <a:p>
            <a:r>
              <a:rPr lang="en-US" dirty="0"/>
              <a:t>Importance of this course</a:t>
            </a:r>
          </a:p>
          <a:p>
            <a:pPr lvl="1"/>
            <a:r>
              <a:rPr lang="en-US" dirty="0"/>
              <a:t>All of us should be better prepared to prevent harm as designers</a:t>
            </a:r>
          </a:p>
          <a:p>
            <a:pPr lvl="1"/>
            <a:r>
              <a:rPr lang="en-US" dirty="0"/>
              <a:t>Better prepared to cast light on issues beyond our own work</a:t>
            </a:r>
          </a:p>
        </p:txBody>
      </p:sp>
      <p:sp>
        <p:nvSpPr>
          <p:cNvPr id="5" name="Footer Placeholder 4"/>
          <p:cNvSpPr>
            <a:spLocks noGrp="1"/>
          </p:cNvSpPr>
          <p:nvPr>
            <p:ph type="ftr" sz="quarter" idx="11"/>
          </p:nvPr>
        </p:nvSpPr>
        <p:spPr/>
        <p:txBody>
          <a:bodyPr/>
          <a:lstStyle/>
          <a:p>
            <a:r>
              <a:rPr lang="sk-SK" dirty="0"/>
              <a:t>© 2020 </a:t>
            </a:r>
            <a:r>
              <a:rPr lang="sk-SK" dirty="0" err="1"/>
              <a:t>Keith</a:t>
            </a:r>
            <a:r>
              <a:rPr lang="sk-SK" dirty="0"/>
              <a:t> A. </a:t>
            </a:r>
            <a:r>
              <a:rPr lang="sk-SK" dirty="0" err="1"/>
              <a:t>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Russell DeSousa</a:t>
            </a:r>
          </a:p>
        </p:txBody>
      </p:sp>
    </p:spTree>
    <p:extLst>
      <p:ext uri="{BB962C8B-B14F-4D97-AF65-F5344CB8AC3E}">
        <p14:creationId xmlns:p14="http://schemas.microsoft.com/office/powerpoint/2010/main" val="4112591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70000" lnSpcReduction="20000"/>
          </a:bodyPr>
          <a:lstStyle/>
          <a:p>
            <a:pPr marL="0" indent="0">
              <a:buNone/>
            </a:pPr>
            <a:r>
              <a:rPr lang="en-US" sz="1600" dirty="0"/>
              <a:t>[1] Hong, J. W., &amp; Williams, D. (2019). Racism, responsibility and autonomy in HCI: Testing perceptions of an AI agent. </a:t>
            </a:r>
            <a:r>
              <a:rPr lang="en-US" sz="1600" i="1" dirty="0"/>
              <a:t>Computers in Human Behavior</a:t>
            </a:r>
            <a:r>
              <a:rPr lang="en-US" sz="1600" dirty="0"/>
              <a:t>, </a:t>
            </a:r>
            <a:r>
              <a:rPr lang="en-US" sz="1600" i="1" dirty="0"/>
              <a:t>100</a:t>
            </a:r>
            <a:r>
              <a:rPr lang="en-US" sz="1600" dirty="0"/>
              <a:t>, 79-84.</a:t>
            </a:r>
          </a:p>
          <a:p>
            <a:pPr marL="0" indent="0">
              <a:buNone/>
            </a:pPr>
            <a:r>
              <a:rPr lang="en-US" sz="1600" dirty="0"/>
              <a:t>[2] </a:t>
            </a:r>
            <a:r>
              <a:rPr lang="en-US" sz="1600" dirty="0" err="1"/>
              <a:t>Buolamwini</a:t>
            </a:r>
            <a:r>
              <a:rPr lang="en-US" sz="1600" dirty="0"/>
              <a:t>, J., &amp; </a:t>
            </a:r>
            <a:r>
              <a:rPr lang="en-US" sz="1600" dirty="0" err="1"/>
              <a:t>Gebru</a:t>
            </a:r>
            <a:r>
              <a:rPr lang="en-US" sz="1600" dirty="0"/>
              <a:t>, T. (2018, January). Gender shades: Intersectional accuracy disparities in commercial gender classification. In </a:t>
            </a:r>
            <a:r>
              <a:rPr lang="en-US" sz="1600" i="1" dirty="0"/>
              <a:t>Conference on fairness, accountability and transparency</a:t>
            </a:r>
            <a:r>
              <a:rPr lang="en-US" sz="1600" dirty="0"/>
              <a:t> (pp. 77-91).</a:t>
            </a:r>
          </a:p>
          <a:p>
            <a:pPr marL="0" indent="0">
              <a:buNone/>
            </a:pPr>
            <a:r>
              <a:rPr lang="en-US" sz="1600" dirty="0"/>
              <a:t>[3] Breland, A. (2017). How white engineers built racist code–and why it’s dangerous for black people. The Guardian, 4. Retrieved from </a:t>
            </a:r>
            <a:r>
              <a:rPr lang="en-US" sz="1600" dirty="0">
                <a:hlinkClick r:id="rId3"/>
              </a:rPr>
              <a:t>https://www.theguardian.com/technology/2017/dec/04/racist-facial-recognition-white-coders-black-people-police</a:t>
            </a:r>
            <a:r>
              <a:rPr lang="en-US" sz="1600" dirty="0"/>
              <a:t> (Dec 9 2020)</a:t>
            </a:r>
          </a:p>
          <a:p>
            <a:pPr marL="0" indent="0">
              <a:buNone/>
            </a:pPr>
            <a:r>
              <a:rPr lang="en-US" sz="1600" dirty="0"/>
              <a:t>[4] </a:t>
            </a:r>
            <a:r>
              <a:rPr lang="en-US" sz="1600" dirty="0" err="1"/>
              <a:t>Klare</a:t>
            </a:r>
            <a:r>
              <a:rPr lang="en-US" sz="1600" dirty="0"/>
              <a:t>, B. F., Burge, M. J., </a:t>
            </a:r>
            <a:r>
              <a:rPr lang="en-US" sz="1600" dirty="0" err="1"/>
              <a:t>Klontz</a:t>
            </a:r>
            <a:r>
              <a:rPr lang="en-US" sz="1600" dirty="0"/>
              <a:t>, J. C., </a:t>
            </a:r>
            <a:r>
              <a:rPr lang="en-US" sz="1600" dirty="0" err="1"/>
              <a:t>Bruegge</a:t>
            </a:r>
            <a:r>
              <a:rPr lang="en-US" sz="1600" dirty="0"/>
              <a:t>, R. W. V., &amp; Jain, A. K. (2012). Face recognition performance: Role of demographic information. IEEE Transactions on Information Forensics and Security, 7(6), 1789-1801.</a:t>
            </a:r>
          </a:p>
          <a:p>
            <a:pPr marL="0" indent="0">
              <a:buNone/>
            </a:pPr>
            <a:r>
              <a:rPr lang="en-US" sz="1600" dirty="0"/>
              <a:t>[5] </a:t>
            </a:r>
            <a:r>
              <a:rPr lang="en-US" sz="1600" dirty="0" err="1"/>
              <a:t>Safra</a:t>
            </a:r>
            <a:r>
              <a:rPr lang="en-US" sz="1600" dirty="0"/>
              <a:t>, L., </a:t>
            </a:r>
            <a:r>
              <a:rPr lang="en-US" sz="1600" dirty="0" err="1"/>
              <a:t>Chevallier</a:t>
            </a:r>
            <a:r>
              <a:rPr lang="en-US" sz="1600" dirty="0"/>
              <a:t>, C., </a:t>
            </a:r>
            <a:r>
              <a:rPr lang="en-US" sz="1600" dirty="0" err="1"/>
              <a:t>Grèzes</a:t>
            </a:r>
            <a:r>
              <a:rPr lang="en-US" sz="1600" dirty="0"/>
              <a:t>, J., &amp; </a:t>
            </a:r>
            <a:r>
              <a:rPr lang="en-US" sz="1600" dirty="0" err="1"/>
              <a:t>Baumard</a:t>
            </a:r>
            <a:r>
              <a:rPr lang="en-US" sz="1600" dirty="0"/>
              <a:t>, N. (2020). Tracking historical changes in trustworthiness using machine learning analyses of facial cues in paintings. </a:t>
            </a:r>
            <a:r>
              <a:rPr lang="en-US" sz="1600" i="1" dirty="0"/>
              <a:t>Nature communications</a:t>
            </a:r>
            <a:r>
              <a:rPr lang="en-US" sz="1600" dirty="0"/>
              <a:t>, </a:t>
            </a:r>
            <a:r>
              <a:rPr lang="en-US" sz="1600" i="1" dirty="0"/>
              <a:t>11</a:t>
            </a:r>
            <a:r>
              <a:rPr lang="en-US" sz="1600" dirty="0"/>
              <a:t>(1), 1-7</a:t>
            </a:r>
          </a:p>
          <a:p>
            <a:pPr marL="0" indent="0">
              <a:buNone/>
            </a:pPr>
            <a:r>
              <a:rPr lang="en-US" sz="1600" dirty="0"/>
              <a:t>[6] Angwin, Julia, Jeff Larson, Surya </a:t>
            </a:r>
            <a:r>
              <a:rPr lang="en-US" sz="1600" dirty="0" err="1"/>
              <a:t>Mattu</a:t>
            </a:r>
            <a:r>
              <a:rPr lang="en-US" sz="1600" dirty="0"/>
              <a:t>, and Lauren Kirchner. "Machine bias. Pro Publica. 23 May 2016." (2016). Retrieved from </a:t>
            </a:r>
            <a:r>
              <a:rPr lang="en-US" sz="1600" dirty="0">
                <a:hlinkClick r:id="rId4"/>
              </a:rPr>
              <a:t>https://www.propublica.org/article/machine-bias-risk-assessments-in-criminal-sentencing</a:t>
            </a:r>
            <a:r>
              <a:rPr lang="en-US" sz="1600" dirty="0"/>
              <a:t> (Dec 9 2020)</a:t>
            </a:r>
          </a:p>
          <a:p>
            <a:pPr marL="0" indent="0">
              <a:buNone/>
            </a:pPr>
            <a:r>
              <a:rPr lang="en-US" sz="1600" dirty="0"/>
              <a:t>[7] </a:t>
            </a:r>
            <a:r>
              <a:rPr lang="en-US" sz="1600" dirty="0" err="1"/>
              <a:t>Bolukbasi</a:t>
            </a:r>
            <a:r>
              <a:rPr lang="en-US" sz="1600" dirty="0"/>
              <a:t>, T., Chang, K. W., Zou, J. Y., </a:t>
            </a:r>
            <a:r>
              <a:rPr lang="en-US" sz="1600" dirty="0" err="1"/>
              <a:t>Saligrama</a:t>
            </a:r>
            <a:r>
              <a:rPr lang="en-US" sz="1600" dirty="0"/>
              <a:t>, V., &amp; </a:t>
            </a:r>
            <a:r>
              <a:rPr lang="en-US" sz="1600" dirty="0" err="1"/>
              <a:t>Kalai</a:t>
            </a:r>
            <a:r>
              <a:rPr lang="en-US" sz="1600" dirty="0"/>
              <a:t>, A. T. (2016). Man is to computer programmer as woman is to homemaker? debiasing word embeddings. Advances in neural information processing systems, 29, 4349-4357.</a:t>
            </a:r>
          </a:p>
          <a:p>
            <a:pPr marL="0" indent="0">
              <a:buNone/>
            </a:pPr>
            <a:r>
              <a:rPr lang="en-US" sz="1600" dirty="0"/>
              <a:t>[8] </a:t>
            </a:r>
            <a:r>
              <a:rPr lang="en-US" sz="1600" dirty="0" err="1"/>
              <a:t>Kasana</a:t>
            </a:r>
            <a:r>
              <a:rPr lang="en-US" sz="1600" dirty="0"/>
              <a:t>, M. “AI researchers tried to gauge 'trust' by looking at faces. Surprise: it's racist.” (Sep 25, 2020). Retrieved from </a:t>
            </a:r>
            <a:r>
              <a:rPr lang="en-US" sz="1600" dirty="0">
                <a:hlinkClick r:id="rId5"/>
              </a:rPr>
              <a:t>https://www.inputmag.com/culture/this-algorithmic-study-about-trustworthiness-has-some-glaring-flaws</a:t>
            </a:r>
            <a:r>
              <a:rPr lang="en-US" sz="1600" dirty="0"/>
              <a:t> (Dec 11 2020)</a:t>
            </a:r>
          </a:p>
          <a:p>
            <a:pPr marL="0" indent="0">
              <a:buNone/>
            </a:pPr>
            <a:endParaRPr lang="en-US" sz="1600" dirty="0"/>
          </a:p>
          <a:p>
            <a:pPr marL="0" indent="0">
              <a:buNone/>
            </a:pPr>
            <a:endParaRPr lang="en-US" dirty="0"/>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11</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Russell DeSousa</a:t>
            </a:r>
          </a:p>
        </p:txBody>
      </p:sp>
    </p:spTree>
    <p:extLst>
      <p:ext uri="{BB962C8B-B14F-4D97-AF65-F5344CB8AC3E}">
        <p14:creationId xmlns:p14="http://schemas.microsoft.com/office/powerpoint/2010/main" val="885071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Bias In Artificial Intelligence</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Chris DeFranco</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dirty="0"/>
              <a:t>© 2020 Keith A. Pray</a:t>
            </a:r>
            <a:endParaRPr lang="en-US" dirty="0"/>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12</a:t>
            </a:fld>
            <a:endParaRPr lang="en-US"/>
          </a:p>
        </p:txBody>
      </p:sp>
    </p:spTree>
    <p:extLst>
      <p:ext uri="{BB962C8B-B14F-4D97-AF65-F5344CB8AC3E}">
        <p14:creationId xmlns:p14="http://schemas.microsoft.com/office/powerpoint/2010/main" val="2179262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Brief introduction to Bias</a:t>
            </a:r>
          </a:p>
        </p:txBody>
      </p:sp>
      <p:sp>
        <p:nvSpPr>
          <p:cNvPr id="3" name="Content Placeholder 2"/>
          <p:cNvSpPr>
            <a:spLocks noGrp="1"/>
          </p:cNvSpPr>
          <p:nvPr>
            <p:ph sz="half" idx="1"/>
          </p:nvPr>
        </p:nvSpPr>
        <p:spPr/>
        <p:txBody>
          <a:bodyPr/>
          <a:lstStyle/>
          <a:p>
            <a:r>
              <a:rPr lang="en-US" dirty="0"/>
              <a:t>Bias is a point of view or preference that you may not even know you have</a:t>
            </a:r>
          </a:p>
          <a:p>
            <a:r>
              <a:rPr lang="en-US" dirty="0"/>
              <a:t>Common examples of bias</a:t>
            </a:r>
          </a:p>
          <a:p>
            <a:r>
              <a:rPr lang="en-US" dirty="0"/>
              <a:t>The problem with bias</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Chris DeFranco</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Image Source: https://www.vision.org/sites/default/files/img/2015fall_checking-the-bias_1920x1080.jpg</a:t>
            </a:r>
            <a:endParaRPr lang="en-US" sz="1200" dirty="0">
              <a:solidFill>
                <a:schemeClr val="tx1"/>
              </a:solidFill>
            </a:endParaRPr>
          </a:p>
        </p:txBody>
      </p:sp>
      <p:pic>
        <p:nvPicPr>
          <p:cNvPr id="12" name="Picture 11" descr="Icon&#10;&#10;Description automatically generated">
            <a:extLst>
              <a:ext uri="{FF2B5EF4-FFF2-40B4-BE49-F238E27FC236}">
                <a16:creationId xmlns:a16="http://schemas.microsoft.com/office/drawing/2014/main" id="{2422E690-22A8-4113-913D-A3744BC7BF36}"/>
              </a:ext>
            </a:extLst>
          </p:cNvPr>
          <p:cNvPicPr>
            <a:picLocks noChangeAspect="1"/>
          </p:cNvPicPr>
          <p:nvPr/>
        </p:nvPicPr>
        <p:blipFill>
          <a:blip r:embed="rId3"/>
          <a:stretch>
            <a:fillRect/>
          </a:stretch>
        </p:blipFill>
        <p:spPr>
          <a:xfrm>
            <a:off x="4419600" y="1465803"/>
            <a:ext cx="4276012" cy="2405257"/>
          </a:xfrm>
          <a:prstGeom prst="rect">
            <a:avLst/>
          </a:prstGeom>
        </p:spPr>
      </p:pic>
    </p:spTree>
    <p:extLst>
      <p:ext uri="{BB962C8B-B14F-4D97-AF65-F5344CB8AC3E}">
        <p14:creationId xmlns:p14="http://schemas.microsoft.com/office/powerpoint/2010/main" val="719094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 in computing predating A.I.</a:t>
            </a:r>
          </a:p>
        </p:txBody>
      </p:sp>
      <p:sp>
        <p:nvSpPr>
          <p:cNvPr id="3" name="Content Placeholder 2"/>
          <p:cNvSpPr>
            <a:spLocks noGrp="1"/>
          </p:cNvSpPr>
          <p:nvPr>
            <p:ph sz="half" idx="1"/>
          </p:nvPr>
        </p:nvSpPr>
        <p:spPr/>
        <p:txBody>
          <a:bodyPr/>
          <a:lstStyle/>
          <a:p>
            <a:r>
              <a:rPr lang="en-US" dirty="0"/>
              <a:t>Algorithmic Bias</a:t>
            </a:r>
          </a:p>
          <a:p>
            <a:r>
              <a:rPr lang="en-US" dirty="0"/>
              <a:t>Examples</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Chris DeFranco</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Image Source: https://cdn.vox-cdn.com/thumbor/NZX_xxh-zwP0jSUdV0uRG-Rkg8A</a:t>
            </a:r>
            <a:endParaRPr lang="en-US" sz="1200" dirty="0">
              <a:solidFill>
                <a:schemeClr val="tx1"/>
              </a:solidFill>
            </a:endParaRPr>
          </a:p>
        </p:txBody>
      </p:sp>
      <p:pic>
        <p:nvPicPr>
          <p:cNvPr id="10" name="Picture 9" descr="Diagram, engineering drawing&#10;&#10;Description automatically generated">
            <a:extLst>
              <a:ext uri="{FF2B5EF4-FFF2-40B4-BE49-F238E27FC236}">
                <a16:creationId xmlns:a16="http://schemas.microsoft.com/office/drawing/2014/main" id="{45C1A634-E5C9-44F0-BF6A-046ED684DF4E}"/>
              </a:ext>
            </a:extLst>
          </p:cNvPr>
          <p:cNvPicPr>
            <a:picLocks noChangeAspect="1"/>
          </p:cNvPicPr>
          <p:nvPr/>
        </p:nvPicPr>
        <p:blipFill>
          <a:blip r:embed="rId3"/>
          <a:stretch>
            <a:fillRect/>
          </a:stretch>
        </p:blipFill>
        <p:spPr>
          <a:xfrm>
            <a:off x="4810647" y="1030412"/>
            <a:ext cx="3561306" cy="3561306"/>
          </a:xfrm>
          <a:prstGeom prst="rect">
            <a:avLst/>
          </a:prstGeom>
        </p:spPr>
      </p:pic>
    </p:spTree>
    <p:extLst>
      <p:ext uri="{BB962C8B-B14F-4D97-AF65-F5344CB8AC3E}">
        <p14:creationId xmlns:p14="http://schemas.microsoft.com/office/powerpoint/2010/main" val="960902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and how it works</a:t>
            </a:r>
          </a:p>
        </p:txBody>
      </p:sp>
      <p:sp>
        <p:nvSpPr>
          <p:cNvPr id="3" name="Content Placeholder 2"/>
          <p:cNvSpPr>
            <a:spLocks noGrp="1"/>
          </p:cNvSpPr>
          <p:nvPr>
            <p:ph sz="half" idx="1"/>
          </p:nvPr>
        </p:nvSpPr>
        <p:spPr/>
        <p:txBody>
          <a:bodyPr/>
          <a:lstStyle/>
          <a:p>
            <a:r>
              <a:rPr lang="en-US" dirty="0"/>
              <a:t>Old methods of computing</a:t>
            </a:r>
          </a:p>
          <a:p>
            <a:r>
              <a:rPr lang="en-US" dirty="0"/>
              <a:t>A.I. reverses this method</a:t>
            </a:r>
          </a:p>
          <a:p>
            <a:pPr lvl="1"/>
            <a:r>
              <a:rPr lang="en-US" dirty="0"/>
              <a:t>The computer learns how to create desired outcomes given inputs</a:t>
            </a:r>
          </a:p>
          <a:p>
            <a:r>
              <a:rPr lang="en-US" dirty="0"/>
              <a:t>The black box</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Chris DeFranco</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Image Source: https://miro.medium.com/max/2500/1*ZB6H4HuF58VcMOWbdpcRxQ.png</a:t>
            </a:r>
            <a:endParaRPr lang="en-US" sz="1200" dirty="0">
              <a:solidFill>
                <a:schemeClr val="tx1"/>
              </a:solidFill>
            </a:endParaRPr>
          </a:p>
        </p:txBody>
      </p:sp>
      <p:pic>
        <p:nvPicPr>
          <p:cNvPr id="14" name="Picture 13" descr="Diagram&#10;&#10;Description automatically generated">
            <a:extLst>
              <a:ext uri="{FF2B5EF4-FFF2-40B4-BE49-F238E27FC236}">
                <a16:creationId xmlns:a16="http://schemas.microsoft.com/office/drawing/2014/main" id="{C15952FD-28BB-42DF-A645-2142EF0805F1}"/>
              </a:ext>
            </a:extLst>
          </p:cNvPr>
          <p:cNvPicPr>
            <a:picLocks noChangeAspect="1"/>
          </p:cNvPicPr>
          <p:nvPr/>
        </p:nvPicPr>
        <p:blipFill>
          <a:blip r:embed="rId3"/>
          <a:stretch>
            <a:fillRect/>
          </a:stretch>
        </p:blipFill>
        <p:spPr>
          <a:xfrm>
            <a:off x="5122415" y="1276350"/>
            <a:ext cx="3645013" cy="3082223"/>
          </a:xfrm>
          <a:prstGeom prst="rect">
            <a:avLst/>
          </a:prstGeom>
        </p:spPr>
      </p:pic>
    </p:spTree>
    <p:extLst>
      <p:ext uri="{BB962C8B-B14F-4D97-AF65-F5344CB8AC3E}">
        <p14:creationId xmlns:p14="http://schemas.microsoft.com/office/powerpoint/2010/main" val="1677290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 in A.I.</a:t>
            </a:r>
          </a:p>
        </p:txBody>
      </p:sp>
      <p:sp>
        <p:nvSpPr>
          <p:cNvPr id="3" name="Content Placeholder 2"/>
          <p:cNvSpPr>
            <a:spLocks noGrp="1"/>
          </p:cNvSpPr>
          <p:nvPr>
            <p:ph sz="half" idx="1"/>
          </p:nvPr>
        </p:nvSpPr>
        <p:spPr/>
        <p:txBody>
          <a:bodyPr/>
          <a:lstStyle/>
          <a:p>
            <a:r>
              <a:rPr lang="en-US" dirty="0"/>
              <a:t>How old bias was easier to address</a:t>
            </a:r>
          </a:p>
          <a:p>
            <a:r>
              <a:rPr lang="en-US" dirty="0"/>
              <a:t>A.I. systems learn on their own and make it much more difficult to investigate bias</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Chris DeFranco</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Image Source: https://unbabel.com/blog/wp-content/uploads</a:t>
            </a:r>
            <a:endParaRPr lang="en-US" sz="1200" dirty="0">
              <a:solidFill>
                <a:schemeClr val="tx1"/>
              </a:solidFill>
            </a:endParaRPr>
          </a:p>
        </p:txBody>
      </p:sp>
      <p:pic>
        <p:nvPicPr>
          <p:cNvPr id="12" name="Picture 11" descr="A picture containing diagram&#10;&#10;Description automatically generated">
            <a:extLst>
              <a:ext uri="{FF2B5EF4-FFF2-40B4-BE49-F238E27FC236}">
                <a16:creationId xmlns:a16="http://schemas.microsoft.com/office/drawing/2014/main" id="{62210C12-613F-427C-85D9-89549B77DC88}"/>
              </a:ext>
            </a:extLst>
          </p:cNvPr>
          <p:cNvPicPr>
            <a:picLocks noChangeAspect="1"/>
          </p:cNvPicPr>
          <p:nvPr/>
        </p:nvPicPr>
        <p:blipFill>
          <a:blip r:embed="rId3"/>
          <a:stretch>
            <a:fillRect/>
          </a:stretch>
        </p:blipFill>
        <p:spPr>
          <a:xfrm>
            <a:off x="4419600" y="1546669"/>
            <a:ext cx="4321479" cy="2257973"/>
          </a:xfrm>
          <a:prstGeom prst="rect">
            <a:avLst/>
          </a:prstGeom>
        </p:spPr>
      </p:pic>
    </p:spTree>
    <p:extLst>
      <p:ext uri="{BB962C8B-B14F-4D97-AF65-F5344CB8AC3E}">
        <p14:creationId xmlns:p14="http://schemas.microsoft.com/office/powerpoint/2010/main" val="3366048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this happen?</a:t>
            </a:r>
          </a:p>
        </p:txBody>
      </p:sp>
      <p:sp>
        <p:nvSpPr>
          <p:cNvPr id="3" name="Content Placeholder 2"/>
          <p:cNvSpPr>
            <a:spLocks noGrp="1"/>
          </p:cNvSpPr>
          <p:nvPr>
            <p:ph sz="half" idx="1"/>
          </p:nvPr>
        </p:nvSpPr>
        <p:spPr/>
        <p:txBody>
          <a:bodyPr/>
          <a:lstStyle/>
          <a:p>
            <a:r>
              <a:rPr lang="en-US" dirty="0"/>
              <a:t>Intentional VS Unintentional</a:t>
            </a:r>
          </a:p>
          <a:p>
            <a:r>
              <a:rPr lang="en-US" dirty="0"/>
              <a:t>Examples</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Chris DeFranco</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Image Source: https://techxplore.com/news/2019-07-bias-ai.html</a:t>
            </a:r>
            <a:endParaRPr lang="en-US" sz="1200" dirty="0">
              <a:solidFill>
                <a:schemeClr val="tx1"/>
              </a:solidFill>
            </a:endParaRPr>
          </a:p>
        </p:txBody>
      </p:sp>
      <p:pic>
        <p:nvPicPr>
          <p:cNvPr id="12" name="Picture 11" descr="A picture containing text, clipart, vector graphics&#10;&#10;Description automatically generated">
            <a:extLst>
              <a:ext uri="{FF2B5EF4-FFF2-40B4-BE49-F238E27FC236}">
                <a16:creationId xmlns:a16="http://schemas.microsoft.com/office/drawing/2014/main" id="{C503B29E-3F9F-4DEA-8F01-B5A02CDA8056}"/>
              </a:ext>
            </a:extLst>
          </p:cNvPr>
          <p:cNvPicPr>
            <a:picLocks noChangeAspect="1"/>
          </p:cNvPicPr>
          <p:nvPr/>
        </p:nvPicPr>
        <p:blipFill>
          <a:blip r:embed="rId3"/>
          <a:stretch>
            <a:fillRect/>
          </a:stretch>
        </p:blipFill>
        <p:spPr>
          <a:xfrm>
            <a:off x="4216166" y="1276350"/>
            <a:ext cx="4526332" cy="2715799"/>
          </a:xfrm>
          <a:prstGeom prst="rect">
            <a:avLst/>
          </a:prstGeom>
        </p:spPr>
      </p:pic>
    </p:spTree>
    <p:extLst>
      <p:ext uri="{BB962C8B-B14F-4D97-AF65-F5344CB8AC3E}">
        <p14:creationId xmlns:p14="http://schemas.microsoft.com/office/powerpoint/2010/main" val="4204356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this problematic?</a:t>
            </a:r>
          </a:p>
        </p:txBody>
      </p:sp>
      <p:sp>
        <p:nvSpPr>
          <p:cNvPr id="3" name="Content Placeholder 2"/>
          <p:cNvSpPr>
            <a:spLocks noGrp="1"/>
          </p:cNvSpPr>
          <p:nvPr>
            <p:ph sz="half" idx="1"/>
          </p:nvPr>
        </p:nvSpPr>
        <p:spPr/>
        <p:txBody>
          <a:bodyPr/>
          <a:lstStyle/>
          <a:p>
            <a:r>
              <a:rPr lang="en-US" dirty="0"/>
              <a:t>We could potentially automate the worst biases in people</a:t>
            </a:r>
          </a:p>
          <a:p>
            <a:r>
              <a:rPr lang="en-US" dirty="0"/>
              <a:t>Economic effects</a:t>
            </a:r>
          </a:p>
          <a:p>
            <a:r>
              <a:rPr lang="en-US" dirty="0"/>
              <a:t>Intentional bias</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Chris DeFranco</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Image Source: https://static01.nyt.com/images</a:t>
            </a:r>
            <a:endParaRPr lang="en-US" sz="1200" dirty="0">
              <a:solidFill>
                <a:schemeClr val="tx1"/>
              </a:solidFill>
            </a:endParaRPr>
          </a:p>
        </p:txBody>
      </p:sp>
      <p:pic>
        <p:nvPicPr>
          <p:cNvPr id="12" name="Picture 11" descr="Graphical user interface&#10;&#10;Description automatically generated">
            <a:extLst>
              <a:ext uri="{FF2B5EF4-FFF2-40B4-BE49-F238E27FC236}">
                <a16:creationId xmlns:a16="http://schemas.microsoft.com/office/drawing/2014/main" id="{F92179D1-2CCF-4023-AF0F-C4BBD9950BF6}"/>
              </a:ext>
            </a:extLst>
          </p:cNvPr>
          <p:cNvPicPr>
            <a:picLocks noChangeAspect="1"/>
          </p:cNvPicPr>
          <p:nvPr/>
        </p:nvPicPr>
        <p:blipFill>
          <a:blip r:embed="rId3"/>
          <a:stretch>
            <a:fillRect/>
          </a:stretch>
        </p:blipFill>
        <p:spPr>
          <a:xfrm>
            <a:off x="4663393" y="1642165"/>
            <a:ext cx="4158326" cy="2773571"/>
          </a:xfrm>
          <a:prstGeom prst="rect">
            <a:avLst/>
          </a:prstGeom>
        </p:spPr>
      </p:pic>
    </p:spTree>
    <p:extLst>
      <p:ext uri="{BB962C8B-B14F-4D97-AF65-F5344CB8AC3E}">
        <p14:creationId xmlns:p14="http://schemas.microsoft.com/office/powerpoint/2010/main" val="505338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 is widespread</a:t>
            </a:r>
          </a:p>
        </p:txBody>
      </p:sp>
      <p:sp>
        <p:nvSpPr>
          <p:cNvPr id="3" name="Content Placeholder 2"/>
          <p:cNvSpPr>
            <a:spLocks noGrp="1"/>
          </p:cNvSpPr>
          <p:nvPr>
            <p:ph sz="half" idx="1"/>
          </p:nvPr>
        </p:nvSpPr>
        <p:spPr/>
        <p:txBody>
          <a:bodyPr/>
          <a:lstStyle/>
          <a:p>
            <a:r>
              <a:rPr lang="en-US" dirty="0"/>
              <a:t>A.I. Bias is very common</a:t>
            </a:r>
          </a:p>
          <a:p>
            <a:r>
              <a:rPr lang="en-US" dirty="0"/>
              <a:t>Examples:</a:t>
            </a:r>
          </a:p>
          <a:p>
            <a:pPr lvl="1"/>
            <a:r>
              <a:rPr lang="en-US" dirty="0"/>
              <a:t>Amazon</a:t>
            </a:r>
          </a:p>
          <a:p>
            <a:pPr lvl="1"/>
            <a:r>
              <a:rPr lang="en-US" dirty="0"/>
              <a:t>Self driving cars</a:t>
            </a:r>
          </a:p>
          <a:p>
            <a:r>
              <a:rPr lang="en-US" dirty="0"/>
              <a:t>As A.I. begins to power robots, this issue could get much worse</a:t>
            </a:r>
          </a:p>
          <a:p>
            <a:pPr lvl="1"/>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Chris DeFranco</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Image Source: https://.theatlantic.com%2Fmagazine%2Farchive%</a:t>
            </a:r>
            <a:endParaRPr lang="en-US" sz="1200" dirty="0">
              <a:solidFill>
                <a:schemeClr val="tx1"/>
              </a:solidFill>
            </a:endParaRPr>
          </a:p>
        </p:txBody>
      </p:sp>
      <p:pic>
        <p:nvPicPr>
          <p:cNvPr id="12" name="Picture 11">
            <a:extLst>
              <a:ext uri="{FF2B5EF4-FFF2-40B4-BE49-F238E27FC236}">
                <a16:creationId xmlns:a16="http://schemas.microsoft.com/office/drawing/2014/main" id="{8E28AFA2-216E-473B-963E-D387F52EB4F6}"/>
              </a:ext>
            </a:extLst>
          </p:cNvPr>
          <p:cNvPicPr>
            <a:picLocks noChangeAspect="1"/>
          </p:cNvPicPr>
          <p:nvPr/>
        </p:nvPicPr>
        <p:blipFill>
          <a:blip r:embed="rId3"/>
          <a:stretch>
            <a:fillRect/>
          </a:stretch>
        </p:blipFill>
        <p:spPr>
          <a:xfrm>
            <a:off x="4364873" y="1749391"/>
            <a:ext cx="4572000" cy="2381250"/>
          </a:xfrm>
          <a:prstGeom prst="rect">
            <a:avLst/>
          </a:prstGeom>
        </p:spPr>
      </p:pic>
    </p:spTree>
    <p:extLst>
      <p:ext uri="{BB962C8B-B14F-4D97-AF65-F5344CB8AC3E}">
        <p14:creationId xmlns:p14="http://schemas.microsoft.com/office/powerpoint/2010/main" val="1588789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Automation </a:t>
            </a:r>
            <a:br>
              <a:rPr lang="en-US" dirty="0"/>
            </a:br>
            <a:r>
              <a:rPr lang="en-US" dirty="0"/>
              <a:t>Papers</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13" name="Slide Number Placeholder 12">
            <a:extLst>
              <a:ext uri="{FF2B5EF4-FFF2-40B4-BE49-F238E27FC236}">
                <a16:creationId xmlns:a16="http://schemas.microsoft.com/office/drawing/2014/main" id="{5846E2CA-08B5-7740-90F4-A94CBD7CDBB6}"/>
              </a:ext>
            </a:extLst>
          </p:cNvPr>
          <p:cNvSpPr>
            <a:spLocks noGrp="1"/>
          </p:cNvSpPr>
          <p:nvPr>
            <p:ph type="sldNum" sz="quarter" idx="12"/>
          </p:nvPr>
        </p:nvSpPr>
        <p:spPr/>
        <p:txBody>
          <a:bodyPr/>
          <a:lstStyle/>
          <a:p>
            <a:fld id="{A2A17EAB-8B51-5C40-8776-6683E51FA7A0}" type="slidenum">
              <a:rPr lang="en-US" smtClean="0"/>
              <a:t>2</a:t>
            </a:fld>
            <a:endParaRPr lang="en-US"/>
          </a:p>
        </p:txBody>
      </p:sp>
      <p:sp>
        <p:nvSpPr>
          <p:cNvPr id="20" name="Content Placeholder 2">
            <a:extLst>
              <a:ext uri="{FF2B5EF4-FFF2-40B4-BE49-F238E27FC236}">
                <a16:creationId xmlns:a16="http://schemas.microsoft.com/office/drawing/2014/main" id="{3884A9AE-4652-394D-AFF0-FAAF45BEA6D3}"/>
              </a:ext>
            </a:extLst>
          </p:cNvPr>
          <p:cNvSpPr>
            <a:spLocks noGrp="1"/>
          </p:cNvSpPr>
          <p:nvPr>
            <p:ph sz="half" idx="1"/>
          </p:nvPr>
        </p:nvSpPr>
        <p:spPr>
          <a:xfrm>
            <a:off x="2320572" y="1284922"/>
            <a:ext cx="1028300" cy="3352800"/>
          </a:xfrm>
        </p:spPr>
        <p:txBody>
          <a:bodyPr>
            <a:normAutofit/>
          </a:bodyPr>
          <a:lstStyle/>
          <a:p>
            <a:pPr marL="0" indent="0">
              <a:buNone/>
            </a:pPr>
            <a:r>
              <a:rPr lang="en-US" dirty="0"/>
              <a:t>This Term</a:t>
            </a:r>
          </a:p>
        </p:txBody>
      </p:sp>
      <p:sp>
        <p:nvSpPr>
          <p:cNvPr id="21" name="Content Placeholder 2">
            <a:extLst>
              <a:ext uri="{FF2B5EF4-FFF2-40B4-BE49-F238E27FC236}">
                <a16:creationId xmlns:a16="http://schemas.microsoft.com/office/drawing/2014/main" id="{08522AC3-8944-3C48-9BD0-23E031467179}"/>
              </a:ext>
            </a:extLst>
          </p:cNvPr>
          <p:cNvSpPr txBox="1">
            <a:spLocks/>
          </p:cNvSpPr>
          <p:nvPr/>
        </p:nvSpPr>
        <p:spPr>
          <a:xfrm>
            <a:off x="8119290" y="1276350"/>
            <a:ext cx="10283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Font typeface="Arial" pitchFamily="34" charset="0"/>
              <a:buNone/>
            </a:pPr>
            <a:r>
              <a:rPr lang="en-US" dirty="0"/>
              <a:t>Includes Terms:</a:t>
            </a:r>
          </a:p>
          <a:p>
            <a:pPr marL="0" indent="0">
              <a:buFont typeface="Arial" pitchFamily="34" charset="0"/>
              <a:buNone/>
            </a:pPr>
            <a:r>
              <a:rPr lang="en-US" dirty="0"/>
              <a:t>2018 A</a:t>
            </a:r>
            <a:br>
              <a:rPr lang="en-US" dirty="0"/>
            </a:br>
            <a:r>
              <a:rPr lang="en-US" dirty="0"/>
              <a:t>2019 D</a:t>
            </a:r>
            <a:br>
              <a:rPr lang="en-US" dirty="0"/>
            </a:br>
            <a:r>
              <a:rPr lang="en-US" dirty="0"/>
              <a:t>2019 A</a:t>
            </a:r>
            <a:br>
              <a:rPr lang="en-US" dirty="0"/>
            </a:br>
            <a:r>
              <a:rPr lang="en-US" dirty="0"/>
              <a:t>2020 D</a:t>
            </a:r>
            <a:br>
              <a:rPr lang="en-US" dirty="0"/>
            </a:br>
            <a:r>
              <a:rPr lang="en-US" dirty="0"/>
              <a:t>2020 A</a:t>
            </a:r>
            <a:br>
              <a:rPr lang="en-US" dirty="0"/>
            </a:br>
            <a:r>
              <a:rPr lang="en-US" dirty="0"/>
              <a:t>2020 B</a:t>
            </a:r>
          </a:p>
        </p:txBody>
      </p:sp>
      <p:pic>
        <p:nvPicPr>
          <p:cNvPr id="23" name="Picture 22">
            <a:extLst>
              <a:ext uri="{FF2B5EF4-FFF2-40B4-BE49-F238E27FC236}">
                <a16:creationId xmlns:a16="http://schemas.microsoft.com/office/drawing/2014/main" id="{975B8F2D-F10D-674C-B65D-C4C104C5F9DD}"/>
              </a:ext>
            </a:extLst>
          </p:cNvPr>
          <p:cNvPicPr>
            <a:picLocks noChangeAspect="1"/>
          </p:cNvPicPr>
          <p:nvPr/>
        </p:nvPicPr>
        <p:blipFill rotWithShape="1">
          <a:blip r:embed="rId3"/>
          <a:srcRect b="4187"/>
          <a:stretch/>
        </p:blipFill>
        <p:spPr>
          <a:xfrm>
            <a:off x="5745245" y="0"/>
            <a:ext cx="2384467" cy="5134928"/>
          </a:xfrm>
          <a:prstGeom prst="rect">
            <a:avLst/>
          </a:prstGeom>
        </p:spPr>
      </p:pic>
      <p:pic>
        <p:nvPicPr>
          <p:cNvPr id="25" name="Picture 24">
            <a:extLst>
              <a:ext uri="{FF2B5EF4-FFF2-40B4-BE49-F238E27FC236}">
                <a16:creationId xmlns:a16="http://schemas.microsoft.com/office/drawing/2014/main" id="{372F7298-9666-8B40-9F3A-FF191CCEFAFB}"/>
              </a:ext>
            </a:extLst>
          </p:cNvPr>
          <p:cNvPicPr>
            <a:picLocks noChangeAspect="1"/>
          </p:cNvPicPr>
          <p:nvPr/>
        </p:nvPicPr>
        <p:blipFill rotWithShape="1">
          <a:blip r:embed="rId4"/>
          <a:srcRect b="3256"/>
          <a:stretch/>
        </p:blipFill>
        <p:spPr>
          <a:xfrm>
            <a:off x="3046441" y="370522"/>
            <a:ext cx="2195076" cy="4772978"/>
          </a:xfrm>
          <a:prstGeom prst="rect">
            <a:avLst/>
          </a:prstGeom>
        </p:spPr>
      </p:pic>
    </p:spTree>
    <p:extLst>
      <p:ext uri="{BB962C8B-B14F-4D97-AF65-F5344CB8AC3E}">
        <p14:creationId xmlns:p14="http://schemas.microsoft.com/office/powerpoint/2010/main" val="2620154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Addressing the problem</a:t>
            </a:r>
          </a:p>
        </p:txBody>
      </p:sp>
      <p:sp>
        <p:nvSpPr>
          <p:cNvPr id="3" name="Content Placeholder 2"/>
          <p:cNvSpPr>
            <a:spLocks noGrp="1"/>
          </p:cNvSpPr>
          <p:nvPr>
            <p:ph sz="half" idx="1"/>
          </p:nvPr>
        </p:nvSpPr>
        <p:spPr/>
        <p:txBody>
          <a:bodyPr/>
          <a:lstStyle/>
          <a:p>
            <a:r>
              <a:rPr lang="en-US" dirty="0"/>
              <a:t>Transparency is the first step for accountability</a:t>
            </a:r>
          </a:p>
          <a:p>
            <a:r>
              <a:rPr lang="en-US" dirty="0"/>
              <a:t>A.I. that looks for bias</a:t>
            </a:r>
          </a:p>
          <a:p>
            <a:r>
              <a:rPr lang="en-US" dirty="0"/>
              <a:t>Teaching A.I. fairness</a:t>
            </a:r>
          </a:p>
          <a:p>
            <a:r>
              <a:rPr lang="en-US" dirty="0"/>
              <a:t>Generative Adversarial Networks</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Chris DeFranco</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Image Source: https://towardsdatascience.com/gan-papers-to-read-in-2020-2c708af5c0a4</a:t>
            </a:r>
            <a:endParaRPr lang="en-US" sz="1200" dirty="0">
              <a:solidFill>
                <a:schemeClr val="tx1"/>
              </a:solidFill>
            </a:endParaRPr>
          </a:p>
        </p:txBody>
      </p:sp>
      <p:pic>
        <p:nvPicPr>
          <p:cNvPr id="12" name="Picture 11">
            <a:extLst>
              <a:ext uri="{FF2B5EF4-FFF2-40B4-BE49-F238E27FC236}">
                <a16:creationId xmlns:a16="http://schemas.microsoft.com/office/drawing/2014/main" id="{FF09DC3B-118A-49F3-8F58-9AAFE8BE60B4}"/>
              </a:ext>
            </a:extLst>
          </p:cNvPr>
          <p:cNvPicPr>
            <a:picLocks noChangeAspect="1"/>
          </p:cNvPicPr>
          <p:nvPr/>
        </p:nvPicPr>
        <p:blipFill>
          <a:blip r:embed="rId3"/>
          <a:stretch>
            <a:fillRect/>
          </a:stretch>
        </p:blipFill>
        <p:spPr>
          <a:xfrm>
            <a:off x="4426269" y="1945448"/>
            <a:ext cx="4405311" cy="1700212"/>
          </a:xfrm>
          <a:prstGeom prst="rect">
            <a:avLst/>
          </a:prstGeom>
        </p:spPr>
      </p:pic>
    </p:spTree>
    <p:extLst>
      <p:ext uri="{BB962C8B-B14F-4D97-AF65-F5344CB8AC3E}">
        <p14:creationId xmlns:p14="http://schemas.microsoft.com/office/powerpoint/2010/main" val="3683866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sz="half" idx="1"/>
          </p:nvPr>
        </p:nvSpPr>
        <p:spPr/>
        <p:txBody>
          <a:bodyPr/>
          <a:lstStyle/>
          <a:p>
            <a:r>
              <a:rPr lang="en-US" dirty="0"/>
              <a:t>A.I. is becoming increasingly important to society</a:t>
            </a:r>
          </a:p>
          <a:p>
            <a:r>
              <a:rPr lang="en-US" dirty="0"/>
              <a:t>However, it is critical that we implement this technology cautiously</a:t>
            </a:r>
          </a:p>
          <a:p>
            <a:endParaRPr lang="en-US" dirty="0"/>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Chris DeFranco</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Image Source: https://python-tricks.com/introduction-to-artificial-intelligence/</a:t>
            </a:r>
            <a:endParaRPr lang="en-US" sz="1200" dirty="0">
              <a:solidFill>
                <a:schemeClr val="tx1"/>
              </a:solidFill>
            </a:endParaRPr>
          </a:p>
        </p:txBody>
      </p:sp>
      <p:pic>
        <p:nvPicPr>
          <p:cNvPr id="13" name="Picture 12" descr="Chart, bubble chart&#10;&#10;Description automatically generated">
            <a:extLst>
              <a:ext uri="{FF2B5EF4-FFF2-40B4-BE49-F238E27FC236}">
                <a16:creationId xmlns:a16="http://schemas.microsoft.com/office/drawing/2014/main" id="{26B86C9A-A73C-47AF-99BF-86B2A1A6BC65}"/>
              </a:ext>
            </a:extLst>
          </p:cNvPr>
          <p:cNvPicPr>
            <a:picLocks noChangeAspect="1"/>
          </p:cNvPicPr>
          <p:nvPr/>
        </p:nvPicPr>
        <p:blipFill>
          <a:blip r:embed="rId3"/>
          <a:stretch>
            <a:fillRect/>
          </a:stretch>
        </p:blipFill>
        <p:spPr>
          <a:xfrm>
            <a:off x="4953000" y="1276350"/>
            <a:ext cx="3505200" cy="3230880"/>
          </a:xfrm>
          <a:prstGeom prst="rect">
            <a:avLst/>
          </a:prstGeom>
        </p:spPr>
      </p:pic>
    </p:spTree>
    <p:extLst>
      <p:ext uri="{BB962C8B-B14F-4D97-AF65-F5344CB8AC3E}">
        <p14:creationId xmlns:p14="http://schemas.microsoft.com/office/powerpoint/2010/main" val="143352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77500" lnSpcReduction="20000"/>
          </a:bodyPr>
          <a:lstStyle/>
          <a:p>
            <a:pPr marL="0" indent="0">
              <a:buNone/>
            </a:pPr>
            <a:r>
              <a:rPr lang="en-US" dirty="0"/>
              <a:t>[1] Bias. (n.d.). Retrieved December 6, 2020, from https://www.psychologytoday.com/us/basics/bias</a:t>
            </a:r>
          </a:p>
          <a:p>
            <a:pPr marL="0" indent="0">
              <a:buNone/>
            </a:pPr>
            <a:r>
              <a:rPr lang="en-US" dirty="0"/>
              <a:t>[2] By: IBM Cloud Education. (n.d.). What is Artificial Intelligence (AI)? Retrieved December 6, 2020, from https://www.ibm.com/cloud/learn/what-is-artificial-intelligence</a:t>
            </a:r>
          </a:p>
          <a:p>
            <a:pPr marL="0" indent="0">
              <a:buNone/>
            </a:pPr>
            <a:r>
              <a:rPr lang="en-US" dirty="0"/>
              <a:t>[3] Julia Angwin, J. (2016, May 23). Machine Bias. Retrieved December 6, 2020, from https://www.propublica.org/article/machine-bias-risk-assessments-in-criminal-sentencing</a:t>
            </a:r>
          </a:p>
          <a:p>
            <a:pPr marL="0" indent="0">
              <a:buNone/>
            </a:pPr>
            <a:r>
              <a:rPr lang="en-US" dirty="0"/>
              <a:t>[4] Larry Hardesty | MIT News Office. (n.d.). Study finds gender and skin-type bias in commercial artificial-intelligence systems. Retrieved December 6, 2020, from https://news.mit.edu/2018/study-finds-gender-skin-type-bias-artificial-intelligence-systems-0212</a:t>
            </a:r>
          </a:p>
          <a:p>
            <a:pPr marL="0" indent="0">
              <a:buNone/>
            </a:pPr>
            <a:r>
              <a:rPr lang="en-US" dirty="0"/>
              <a:t>[5] What Do We Do About the Biases in AI? (2019, October 25). Retrieved December 6, 2020, from https://hbr.org/2019/10/what-do-we-do-about-the-biases-in-ai</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22</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t>Chris </a:t>
            </a:r>
            <a:r>
              <a:rPr lang="en-US" sz="1400" dirty="0" err="1"/>
              <a:t>DeFranco</a:t>
            </a:r>
            <a:endParaRPr lang="en-US" sz="1400" dirty="0"/>
          </a:p>
        </p:txBody>
      </p:sp>
    </p:spTree>
    <p:extLst>
      <p:ext uri="{BB962C8B-B14F-4D97-AF65-F5344CB8AC3E}">
        <p14:creationId xmlns:p14="http://schemas.microsoft.com/office/powerpoint/2010/main" val="3847081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70000" lnSpcReduction="20000"/>
          </a:bodyPr>
          <a:lstStyle/>
          <a:p>
            <a:pPr marL="0" indent="0">
              <a:buNone/>
            </a:pPr>
            <a:r>
              <a:rPr lang="en-US" dirty="0"/>
              <a:t>[6] Hacker, P. (2018, May 05). Teaching Fairness to Artificial Intelligence: Existing and Novel Strategies Against Algorithmic Discrimination Under EU Law. Retrieved December 6, 2020, from https://papers.ssrn.com/sol3/papers.cfm?abstract_id=3164973</a:t>
            </a:r>
          </a:p>
          <a:p>
            <a:pPr marL="0" indent="0">
              <a:buNone/>
            </a:pPr>
            <a:r>
              <a:rPr lang="en-US" dirty="0"/>
              <a:t>[7] </a:t>
            </a:r>
            <a:r>
              <a:rPr lang="en-US" dirty="0" err="1"/>
              <a:t>Berreby</a:t>
            </a:r>
            <a:r>
              <a:rPr lang="en-US" dirty="0"/>
              <a:t>, D. (2020, November 22). Can We Make Our Robots Less Biased Than We Are? Retrieved December 6, 2020, from https://www.nytimes.com/2020/11/22/science/artificial-intelligence-robots-racism-police.html</a:t>
            </a:r>
          </a:p>
          <a:p>
            <a:pPr marL="0" indent="0">
              <a:buNone/>
            </a:pPr>
            <a:r>
              <a:rPr lang="en-US" dirty="0"/>
              <a:t>[8] </a:t>
            </a:r>
            <a:r>
              <a:rPr lang="en-US" dirty="0" err="1"/>
              <a:t>Dastin</a:t>
            </a:r>
            <a:r>
              <a:rPr lang="en-US" dirty="0"/>
              <a:t>, J. (2018, October 10). Amazon scraps secret AI recruiting tool that showed bias against women. Retrieved December 6, 2020, from https://www.reuters.com/article/us-amazon-com-jobs-automation-insight/amazon-scraps-secret-ai-recruiting-tool-that-showed-bias-against-women-idUSKCN1MK08G</a:t>
            </a:r>
          </a:p>
          <a:p>
            <a:pPr marL="0" indent="0">
              <a:buNone/>
            </a:pPr>
            <a:r>
              <a:rPr lang="en-US" dirty="0"/>
              <a:t>[9]</a:t>
            </a:r>
            <a:r>
              <a:rPr lang="en-US" u="sng" dirty="0"/>
              <a:t>https://nissenbaum.tech.cornell.edu/papers/Bias%20in%20Computer%20Systems.pdf</a:t>
            </a:r>
          </a:p>
          <a:p>
            <a:pPr marL="0" indent="0">
              <a:buNone/>
            </a:pPr>
            <a:r>
              <a:rPr lang="en-US" u="sng" dirty="0"/>
              <a:t>[10]</a:t>
            </a:r>
            <a:r>
              <a:rPr lang="en-US" dirty="0"/>
              <a:t> </a:t>
            </a:r>
            <a:r>
              <a:rPr lang="en-US" dirty="0" err="1"/>
              <a:t>Heilweil</a:t>
            </a:r>
            <a:r>
              <a:rPr lang="en-US" dirty="0"/>
              <a:t>, R. (2020, February 18). Why algorithms can be racist and sexist. Retrieved December 7, 2020, from https://www.vox.com/recode/2020/2/18/21121286/algorithms-bias-discrimination-facial-recognition-transparency</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23</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t>Chris </a:t>
            </a:r>
            <a:r>
              <a:rPr lang="en-US" sz="1400" dirty="0" err="1"/>
              <a:t>DeFranco</a:t>
            </a:r>
            <a:endParaRPr lang="en-US" sz="1400" dirty="0"/>
          </a:p>
        </p:txBody>
      </p:sp>
    </p:spTree>
    <p:extLst>
      <p:ext uri="{BB962C8B-B14F-4D97-AF65-F5344CB8AC3E}">
        <p14:creationId xmlns:p14="http://schemas.microsoft.com/office/powerpoint/2010/main" val="2760820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Choice – Interesting Videos</a:t>
            </a:r>
          </a:p>
        </p:txBody>
      </p:sp>
      <p:sp>
        <p:nvSpPr>
          <p:cNvPr id="3" name="Content Placeholder 2"/>
          <p:cNvSpPr>
            <a:spLocks noGrp="1"/>
          </p:cNvSpPr>
          <p:nvPr>
            <p:ph sz="half" idx="1"/>
          </p:nvPr>
        </p:nvSpPr>
        <p:spPr>
          <a:xfrm>
            <a:off x="685800" y="1352550"/>
            <a:ext cx="3276599" cy="3790949"/>
          </a:xfrm>
        </p:spPr>
        <p:txBody>
          <a:bodyPr>
            <a:normAutofit lnSpcReduction="10000"/>
          </a:bodyPr>
          <a:lstStyle/>
          <a:p>
            <a:pPr marL="205768" lvl="1" indent="0">
              <a:buNone/>
            </a:pPr>
            <a:r>
              <a:rPr lang="en-US" dirty="0">
                <a:hlinkClick r:id="rId3"/>
              </a:rPr>
              <a:t>Last Week tonight with John Oliver</a:t>
            </a:r>
            <a:r>
              <a:rPr lang="en-US" dirty="0"/>
              <a:t>  Snowden (33:14)</a:t>
            </a:r>
            <a:endParaRPr lang="en-US" dirty="0">
              <a:hlinkClick r:id="rId4"/>
            </a:endParaRPr>
          </a:p>
          <a:p>
            <a:pPr marL="205768" lvl="1" indent="0">
              <a:buNone/>
            </a:pPr>
            <a:endParaRPr lang="en-US" dirty="0">
              <a:hlinkClick r:id="rId4"/>
            </a:endParaRPr>
          </a:p>
          <a:p>
            <a:pPr marL="205768" lvl="1" indent="0">
              <a:buNone/>
            </a:pPr>
            <a:r>
              <a:rPr lang="en-US" dirty="0">
                <a:hlinkClick r:id="rId4"/>
              </a:rPr>
              <a:t>It’s All About The Pentiums</a:t>
            </a:r>
            <a:r>
              <a:rPr lang="en-US" dirty="0"/>
              <a:t>  </a:t>
            </a:r>
          </a:p>
          <a:p>
            <a:pPr marL="205768" lvl="1" indent="0">
              <a:buNone/>
            </a:pPr>
            <a:r>
              <a:rPr lang="en-US" dirty="0"/>
              <a:t>Weird Al (3:34) </a:t>
            </a:r>
          </a:p>
          <a:p>
            <a:pPr marL="205768" lvl="1" indent="0">
              <a:buNone/>
            </a:pPr>
            <a:endParaRPr lang="en-US" dirty="0">
              <a:ea typeface="ＭＳ Ｐゴシック" pitchFamily="-109" charset="-128"/>
              <a:cs typeface="ＭＳ Ｐゴシック" pitchFamily="-109" charset="-128"/>
              <a:hlinkClick r:id="rId5"/>
            </a:endParaRPr>
          </a:p>
          <a:p>
            <a:pPr marL="205768" lvl="1" indent="0">
              <a:buNone/>
            </a:pPr>
            <a:r>
              <a:rPr lang="en-US" dirty="0">
                <a:ea typeface="ＭＳ Ｐゴシック" pitchFamily="-109" charset="-128"/>
                <a:cs typeface="ＭＳ Ｐゴシック" pitchFamily="-109" charset="-128"/>
                <a:hlinkClick r:id="rId5"/>
              </a:rPr>
              <a:t>White and Nerdy</a:t>
            </a:r>
            <a:r>
              <a:rPr lang="en-US" dirty="0">
                <a:ea typeface="ＭＳ Ｐゴシック" pitchFamily="-109" charset="-128"/>
                <a:cs typeface="ＭＳ Ｐゴシック" pitchFamily="-109" charset="-128"/>
              </a:rPr>
              <a:t>  Weird Al (2:50)</a:t>
            </a:r>
            <a:endParaRPr lang="en-US" dirty="0"/>
          </a:p>
          <a:p>
            <a:pPr marL="205768" lvl="1" indent="0">
              <a:buNone/>
            </a:pPr>
            <a:endParaRPr lang="en-US" dirty="0"/>
          </a:p>
          <a:p>
            <a:pPr marL="205768" lvl="1" indent="0">
              <a:buNone/>
            </a:pPr>
            <a:endParaRPr lang="en-US" dirty="0"/>
          </a:p>
          <a:p>
            <a:pPr marL="205768" lvl="1" indent="0">
              <a:buNone/>
            </a:pPr>
            <a:r>
              <a:rPr lang="en-US" dirty="0">
                <a:hlinkClick r:id="rId6"/>
              </a:rPr>
              <a:t>The Game Of Trust</a:t>
            </a:r>
            <a:r>
              <a:rPr lang="en-US" dirty="0"/>
              <a:t> - Nicky Case</a:t>
            </a:r>
          </a:p>
          <a:p>
            <a:pPr marL="205768" lvl="1" indent="0">
              <a:buNone/>
            </a:pPr>
            <a:endParaRPr lang="en-US" dirty="0">
              <a:hlinkClick r:id="rId7"/>
            </a:endParaRPr>
          </a:p>
          <a:p>
            <a:pPr marL="205768" lvl="1" indent="0">
              <a:buNone/>
            </a:pPr>
            <a:endParaRPr lang="en-US" dirty="0">
              <a:hlinkClick r:id="rId7"/>
            </a:endParaRPr>
          </a:p>
          <a:p>
            <a:pPr marL="205768" lvl="1" indent="0">
              <a:buNone/>
            </a:pPr>
            <a:r>
              <a:rPr lang="en-US" dirty="0">
                <a:hlinkClick r:id="rId8"/>
              </a:rPr>
              <a:t>Why Electronic Voting is a BAD Idea</a:t>
            </a:r>
            <a:r>
              <a:rPr lang="en-US" dirty="0"/>
              <a:t> </a:t>
            </a:r>
          </a:p>
          <a:p>
            <a:pPr marL="205768" lvl="1" indent="0">
              <a:buNone/>
            </a:pPr>
            <a:r>
              <a:rPr lang="en-US" dirty="0"/>
              <a:t>Computerphile (Tom Scott) (8:20)</a:t>
            </a:r>
          </a:p>
        </p:txBody>
      </p:sp>
      <p:sp>
        <p:nvSpPr>
          <p:cNvPr id="6" name="Content Placeholder 5">
            <a:extLst>
              <a:ext uri="{FF2B5EF4-FFF2-40B4-BE49-F238E27FC236}">
                <a16:creationId xmlns:a16="http://schemas.microsoft.com/office/drawing/2014/main" id="{4DEAEBCE-6FA8-B245-B04C-E1F63182EFDB}"/>
              </a:ext>
            </a:extLst>
          </p:cNvPr>
          <p:cNvSpPr>
            <a:spLocks noGrp="1"/>
          </p:cNvSpPr>
          <p:nvPr>
            <p:ph sz="half" idx="2"/>
          </p:nvPr>
        </p:nvSpPr>
        <p:spPr>
          <a:xfrm>
            <a:off x="5104411" y="1340597"/>
            <a:ext cx="3733800" cy="3352800"/>
          </a:xfrm>
        </p:spPr>
        <p:txBody>
          <a:bodyPr>
            <a:normAutofit lnSpcReduction="10000"/>
          </a:bodyPr>
          <a:lstStyle/>
          <a:p>
            <a:pPr marL="205768" lvl="1" indent="0">
              <a:buNone/>
            </a:pPr>
            <a:r>
              <a:rPr lang="en-US" dirty="0">
                <a:hlinkClick r:id="rId9"/>
              </a:rPr>
              <a:t>Welcome To Life</a:t>
            </a:r>
            <a:r>
              <a:rPr lang="en-US" dirty="0"/>
              <a:t> – Tom Scott (2:44)</a:t>
            </a:r>
          </a:p>
          <a:p>
            <a:pPr marL="205768" lvl="1" indent="0">
              <a:buNone/>
            </a:pPr>
            <a:endParaRPr lang="en-US" dirty="0"/>
          </a:p>
          <a:p>
            <a:pPr marL="205768" lvl="1" indent="0">
              <a:buNone/>
            </a:pPr>
            <a:endParaRPr lang="en-US" dirty="0"/>
          </a:p>
          <a:p>
            <a:pPr marL="205768" lvl="1" indent="0">
              <a:buNone/>
            </a:pPr>
            <a:r>
              <a:rPr lang="en-US" dirty="0">
                <a:hlinkClick r:id="rId10"/>
              </a:rPr>
              <a:t>What "Orwellian" really means</a:t>
            </a:r>
            <a:r>
              <a:rPr lang="en-US" dirty="0"/>
              <a:t> - Noah </a:t>
            </a:r>
            <a:r>
              <a:rPr lang="en-US" dirty="0" err="1"/>
              <a:t>Tavlin</a:t>
            </a:r>
            <a:r>
              <a:rPr lang="en-US" dirty="0"/>
              <a:t> (5:31)</a:t>
            </a:r>
          </a:p>
          <a:p>
            <a:pPr marL="205768" lvl="1" indent="0">
              <a:buNone/>
            </a:pPr>
            <a:endParaRPr lang="en-US" dirty="0"/>
          </a:p>
          <a:p>
            <a:pPr marL="205768" lvl="1" indent="0">
              <a:buNone/>
            </a:pPr>
            <a:r>
              <a:rPr lang="en-US" dirty="0">
                <a:hlinkClick r:id="rId7"/>
              </a:rPr>
              <a:t>Humans Need Not Apply</a:t>
            </a:r>
            <a:r>
              <a:rPr lang="en-US" dirty="0"/>
              <a:t>  </a:t>
            </a:r>
          </a:p>
          <a:p>
            <a:pPr marL="205768" lvl="1" indent="0">
              <a:buNone/>
            </a:pPr>
            <a:r>
              <a:rPr lang="en-US" dirty="0"/>
              <a:t>CGP Grey (15:00)</a:t>
            </a:r>
            <a:endParaRPr lang="en-US" dirty="0">
              <a:hlinkClick r:id="rId8"/>
            </a:endParaRPr>
          </a:p>
          <a:p>
            <a:pPr marL="205768" lvl="1" indent="0">
              <a:buNone/>
            </a:pPr>
            <a:endParaRPr lang="en-US" dirty="0"/>
          </a:p>
        </p:txBody>
      </p:sp>
      <p:sp>
        <p:nvSpPr>
          <p:cNvPr id="4" name="Footer Placeholder 3"/>
          <p:cNvSpPr>
            <a:spLocks noGrp="1"/>
          </p:cNvSpPr>
          <p:nvPr>
            <p:ph type="ftr" sz="quarter" idx="11"/>
          </p:nvPr>
        </p:nvSpPr>
        <p:spPr>
          <a:xfrm>
            <a:off x="-2222500" y="6780000"/>
            <a:ext cx="717865" cy="45719"/>
          </a:xfrm>
        </p:spPr>
        <p:txBody>
          <a:bodyPr/>
          <a:lstStyle/>
          <a:p>
            <a:r>
              <a:rPr lang="en-US"/>
              <a:t>© 2020 Keith A. Pray</a:t>
            </a:r>
          </a:p>
        </p:txBody>
      </p:sp>
      <p:pic>
        <p:nvPicPr>
          <p:cNvPr id="1032" name="Picture 8" descr="Image result for humans need not apply">
            <a:extLst>
              <a:ext uri="{FF2B5EF4-FFF2-40B4-BE49-F238E27FC236}">
                <a16:creationId xmlns:a16="http://schemas.microsoft.com/office/drawing/2014/main" id="{91EA0BBC-178D-354F-9AAD-E506297D97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2411" y="3016997"/>
            <a:ext cx="914400" cy="3361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ideo for welcome to life tom scott">
            <a:extLst>
              <a:ext uri="{FF2B5EF4-FFF2-40B4-BE49-F238E27FC236}">
                <a16:creationId xmlns:a16="http://schemas.microsoft.com/office/drawing/2014/main" id="{605B26B6-D073-A24C-A13B-264EE5A87D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2411" y="1264396"/>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ideo for what orwellian really means">
            <a:extLst>
              <a:ext uri="{FF2B5EF4-FFF2-40B4-BE49-F238E27FC236}">
                <a16:creationId xmlns:a16="http://schemas.microsoft.com/office/drawing/2014/main" id="{4ECFA0E8-2EB4-E245-AD1B-58465CD8D63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2411" y="2114684"/>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9D58864-7D03-4041-B6FB-B0533D673E59}"/>
              </a:ext>
            </a:extLst>
          </p:cNvPr>
          <p:cNvSpPr>
            <a:spLocks noGrp="1"/>
          </p:cNvSpPr>
          <p:nvPr>
            <p:ph type="sldNum" sz="quarter" idx="12"/>
          </p:nvPr>
        </p:nvSpPr>
        <p:spPr/>
        <p:txBody>
          <a:bodyPr/>
          <a:lstStyle/>
          <a:p>
            <a:fld id="{A2A17EAB-8B51-5C40-8776-6683E51FA7A0}" type="slidenum">
              <a:rPr lang="en-US" smtClean="0"/>
              <a:t>24</a:t>
            </a:fld>
            <a:endParaRPr lang="en-US"/>
          </a:p>
        </p:txBody>
      </p:sp>
      <p:pic>
        <p:nvPicPr>
          <p:cNvPr id="10" name="Picture 2" descr="https://i.upworthy.com/nugget/5522874d613031000c270000/attachments/JohnOliverEdwardSnowden7-600eed8723d684a41064eb03f58b9348.jpg?auto=format&amp;ixlib=imgixjs-3.3.0">
            <a:extLst>
              <a:ext uri="{FF2B5EF4-FFF2-40B4-BE49-F238E27FC236}">
                <a16:creationId xmlns:a16="http://schemas.microsoft.com/office/drawing/2014/main" id="{9D371986-D36C-6E4C-ACA3-2258E8F725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31" y="1297756"/>
            <a:ext cx="914400" cy="4754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its all about the pentiums">
            <a:extLst>
              <a:ext uri="{FF2B5EF4-FFF2-40B4-BE49-F238E27FC236}">
                <a16:creationId xmlns:a16="http://schemas.microsoft.com/office/drawing/2014/main" id="{BF1C4E25-BDDF-0445-9857-170EE104F86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2"/>
            <a:ext cx="914400" cy="8021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white and nerdy">
            <a:extLst>
              <a:ext uri="{FF2B5EF4-FFF2-40B4-BE49-F238E27FC236}">
                <a16:creationId xmlns:a16="http://schemas.microsoft.com/office/drawing/2014/main" id="{3E99AEB3-B9DD-CB46-B3F4-2EFA086A07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2774455"/>
            <a:ext cx="914400" cy="6849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Video for why electronic voting is a bad idea">
            <a:extLst>
              <a:ext uri="{FF2B5EF4-FFF2-40B4-BE49-F238E27FC236}">
                <a16:creationId xmlns:a16="http://schemas.microsoft.com/office/drawing/2014/main" id="{8572A886-251A-7548-BF00-781030477B2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131" y="4381165"/>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ncase.me/trust/assets/conclusion/summary.png">
            <a:extLst>
              <a:ext uri="{FF2B5EF4-FFF2-40B4-BE49-F238E27FC236}">
                <a16:creationId xmlns:a16="http://schemas.microsoft.com/office/drawing/2014/main" id="{3582C3A5-CFB7-9A46-8D85-B20CC84E925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70058"/>
          <a:stretch/>
        </p:blipFill>
        <p:spPr bwMode="auto">
          <a:xfrm>
            <a:off x="22345" y="3502083"/>
            <a:ext cx="916186"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070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Choice – Interesting Videos (Full)</a:t>
            </a:r>
          </a:p>
        </p:txBody>
      </p:sp>
      <p:sp>
        <p:nvSpPr>
          <p:cNvPr id="3" name="Content Placeholder 2"/>
          <p:cNvSpPr>
            <a:spLocks noGrp="1"/>
          </p:cNvSpPr>
          <p:nvPr>
            <p:ph sz="half" idx="1"/>
          </p:nvPr>
        </p:nvSpPr>
        <p:spPr>
          <a:xfrm>
            <a:off x="685800" y="1352550"/>
            <a:ext cx="3276599" cy="3790949"/>
          </a:xfrm>
        </p:spPr>
        <p:txBody>
          <a:bodyPr>
            <a:normAutofit lnSpcReduction="10000"/>
          </a:bodyPr>
          <a:lstStyle/>
          <a:p>
            <a:pPr marL="205768" lvl="1" indent="0">
              <a:buNone/>
            </a:pPr>
            <a:r>
              <a:rPr lang="en-US" dirty="0">
                <a:hlinkClick r:id="rId3"/>
              </a:rPr>
              <a:t>Last Week tonight with John Oliver</a:t>
            </a:r>
            <a:r>
              <a:rPr lang="en-US" dirty="0"/>
              <a:t>  Snowden (33:14)</a:t>
            </a:r>
            <a:endParaRPr lang="en-US" dirty="0">
              <a:hlinkClick r:id="rId4"/>
            </a:endParaRPr>
          </a:p>
          <a:p>
            <a:pPr marL="205768" lvl="1" indent="0">
              <a:buNone/>
            </a:pPr>
            <a:endParaRPr lang="en-US" dirty="0">
              <a:hlinkClick r:id="rId4"/>
            </a:endParaRPr>
          </a:p>
          <a:p>
            <a:pPr marL="205768" lvl="1" indent="0">
              <a:buNone/>
            </a:pPr>
            <a:r>
              <a:rPr lang="en-US" dirty="0">
                <a:hlinkClick r:id="rId4"/>
              </a:rPr>
              <a:t>It’s All About The Pentiums</a:t>
            </a:r>
            <a:r>
              <a:rPr lang="en-US" dirty="0"/>
              <a:t>  </a:t>
            </a:r>
          </a:p>
          <a:p>
            <a:pPr marL="205768" lvl="1" indent="0">
              <a:buNone/>
            </a:pPr>
            <a:r>
              <a:rPr lang="en-US" dirty="0"/>
              <a:t>Weird Al (3:34) </a:t>
            </a:r>
          </a:p>
          <a:p>
            <a:pPr marL="205768" lvl="1" indent="0">
              <a:buNone/>
            </a:pPr>
            <a:endParaRPr lang="en-US" dirty="0">
              <a:ea typeface="ＭＳ Ｐゴシック" pitchFamily="-109" charset="-128"/>
              <a:cs typeface="ＭＳ Ｐゴシック" pitchFamily="-109" charset="-128"/>
              <a:hlinkClick r:id="rId5"/>
            </a:endParaRPr>
          </a:p>
          <a:p>
            <a:pPr marL="205768" lvl="1" indent="0">
              <a:buNone/>
            </a:pPr>
            <a:r>
              <a:rPr lang="en-US" dirty="0">
                <a:ea typeface="ＭＳ Ｐゴシック" pitchFamily="-109" charset="-128"/>
                <a:cs typeface="ＭＳ Ｐゴシック" pitchFamily="-109" charset="-128"/>
                <a:hlinkClick r:id="rId5"/>
              </a:rPr>
              <a:t>White and Nerdy</a:t>
            </a:r>
            <a:r>
              <a:rPr lang="en-US" dirty="0">
                <a:ea typeface="ＭＳ Ｐゴシック" pitchFamily="-109" charset="-128"/>
                <a:cs typeface="ＭＳ Ｐゴシック" pitchFamily="-109" charset="-128"/>
              </a:rPr>
              <a:t>  Weird Al (2:50)</a:t>
            </a:r>
            <a:endParaRPr lang="en-US" dirty="0"/>
          </a:p>
          <a:p>
            <a:pPr marL="205768" lvl="1" indent="0">
              <a:buNone/>
            </a:pPr>
            <a:endParaRPr lang="en-US" dirty="0"/>
          </a:p>
          <a:p>
            <a:pPr marL="205768" lvl="1" indent="0">
              <a:buNone/>
            </a:pPr>
            <a:endParaRPr lang="en-US" dirty="0"/>
          </a:p>
          <a:p>
            <a:pPr marL="205768" lvl="1" indent="0">
              <a:buNone/>
            </a:pPr>
            <a:r>
              <a:rPr lang="en-US" dirty="0">
                <a:hlinkClick r:id="rId6"/>
              </a:rPr>
              <a:t>The Game Of Trust</a:t>
            </a:r>
            <a:r>
              <a:rPr lang="en-US" dirty="0"/>
              <a:t> - Nicky Case</a:t>
            </a:r>
          </a:p>
          <a:p>
            <a:pPr marL="205768" lvl="1" indent="0">
              <a:buNone/>
            </a:pPr>
            <a:endParaRPr lang="en-US" dirty="0">
              <a:hlinkClick r:id="rId7"/>
            </a:endParaRPr>
          </a:p>
          <a:p>
            <a:pPr marL="205768" lvl="1" indent="0">
              <a:buNone/>
            </a:pPr>
            <a:endParaRPr lang="en-US" dirty="0">
              <a:hlinkClick r:id="rId7"/>
            </a:endParaRPr>
          </a:p>
          <a:p>
            <a:pPr marL="205768" lvl="1" indent="0">
              <a:buNone/>
            </a:pPr>
            <a:r>
              <a:rPr lang="en-US" dirty="0">
                <a:hlinkClick r:id="rId8"/>
              </a:rPr>
              <a:t>Why Electronic Voting is a BAD Idea</a:t>
            </a:r>
            <a:r>
              <a:rPr lang="en-US" dirty="0"/>
              <a:t> </a:t>
            </a:r>
          </a:p>
          <a:p>
            <a:pPr marL="205768" lvl="1" indent="0">
              <a:buNone/>
            </a:pPr>
            <a:r>
              <a:rPr lang="en-US" dirty="0"/>
              <a:t>Computerphile (Tom Scott) (8:20)</a:t>
            </a:r>
          </a:p>
        </p:txBody>
      </p:sp>
      <p:sp>
        <p:nvSpPr>
          <p:cNvPr id="6" name="Content Placeholder 5">
            <a:extLst>
              <a:ext uri="{FF2B5EF4-FFF2-40B4-BE49-F238E27FC236}">
                <a16:creationId xmlns:a16="http://schemas.microsoft.com/office/drawing/2014/main" id="{4DEAEBCE-6FA8-B245-B04C-E1F63182EFDB}"/>
              </a:ext>
            </a:extLst>
          </p:cNvPr>
          <p:cNvSpPr>
            <a:spLocks noGrp="1"/>
          </p:cNvSpPr>
          <p:nvPr>
            <p:ph sz="half" idx="2"/>
          </p:nvPr>
        </p:nvSpPr>
        <p:spPr>
          <a:xfrm>
            <a:off x="5104411" y="1340597"/>
            <a:ext cx="3733800" cy="3352800"/>
          </a:xfrm>
        </p:spPr>
        <p:txBody>
          <a:bodyPr>
            <a:normAutofit lnSpcReduction="10000"/>
          </a:bodyPr>
          <a:lstStyle/>
          <a:p>
            <a:pPr marL="205768" lvl="1" indent="0">
              <a:buNone/>
            </a:pPr>
            <a:r>
              <a:rPr lang="en-US" dirty="0">
                <a:hlinkClick r:id="rId9"/>
              </a:rPr>
              <a:t>Welcome To Life</a:t>
            </a:r>
            <a:r>
              <a:rPr lang="en-US" dirty="0"/>
              <a:t> – Tom Scott (2:44)</a:t>
            </a:r>
          </a:p>
          <a:p>
            <a:pPr marL="205768" lvl="1" indent="0">
              <a:buNone/>
            </a:pPr>
            <a:endParaRPr lang="en-US" dirty="0"/>
          </a:p>
          <a:p>
            <a:pPr marL="205768" lvl="1" indent="0">
              <a:buNone/>
            </a:pPr>
            <a:endParaRPr lang="en-US" dirty="0"/>
          </a:p>
          <a:p>
            <a:pPr marL="205768" lvl="1" indent="0">
              <a:buNone/>
            </a:pPr>
            <a:r>
              <a:rPr lang="en-US" dirty="0">
                <a:hlinkClick r:id="rId10"/>
              </a:rPr>
              <a:t>What "Orwellian" really means</a:t>
            </a:r>
            <a:r>
              <a:rPr lang="en-US" dirty="0"/>
              <a:t> - Noah </a:t>
            </a:r>
            <a:r>
              <a:rPr lang="en-US" dirty="0" err="1"/>
              <a:t>Tavlin</a:t>
            </a:r>
            <a:r>
              <a:rPr lang="en-US" dirty="0"/>
              <a:t> (5:31)</a:t>
            </a:r>
          </a:p>
          <a:p>
            <a:pPr marL="205768" lvl="1" indent="0">
              <a:buNone/>
            </a:pPr>
            <a:endParaRPr lang="en-US" dirty="0"/>
          </a:p>
          <a:p>
            <a:pPr marL="205768" lvl="1" indent="0">
              <a:buNone/>
            </a:pPr>
            <a:r>
              <a:rPr lang="en-US" dirty="0">
                <a:hlinkClick r:id="rId7"/>
              </a:rPr>
              <a:t>Humans Need Not Apply</a:t>
            </a:r>
            <a:r>
              <a:rPr lang="en-US" dirty="0"/>
              <a:t>  </a:t>
            </a:r>
          </a:p>
          <a:p>
            <a:pPr marL="205768" lvl="1" indent="0">
              <a:buNone/>
            </a:pPr>
            <a:r>
              <a:rPr lang="en-US" dirty="0"/>
              <a:t>CGP Grey (15:00)</a:t>
            </a:r>
            <a:endParaRPr lang="en-US" dirty="0">
              <a:hlinkClick r:id="rId8"/>
            </a:endParaRPr>
          </a:p>
          <a:p>
            <a:pPr marL="205768" lvl="1" indent="0">
              <a:buNone/>
            </a:pPr>
            <a:endParaRPr lang="en-US" dirty="0"/>
          </a:p>
        </p:txBody>
      </p:sp>
      <p:sp>
        <p:nvSpPr>
          <p:cNvPr id="4" name="Footer Placeholder 3"/>
          <p:cNvSpPr>
            <a:spLocks noGrp="1"/>
          </p:cNvSpPr>
          <p:nvPr>
            <p:ph type="ftr" sz="quarter" idx="11"/>
          </p:nvPr>
        </p:nvSpPr>
        <p:spPr>
          <a:xfrm>
            <a:off x="-2222500" y="6780000"/>
            <a:ext cx="717865" cy="45719"/>
          </a:xfrm>
        </p:spPr>
        <p:txBody>
          <a:bodyPr/>
          <a:lstStyle/>
          <a:p>
            <a:r>
              <a:rPr lang="en-US"/>
              <a:t>© 2020 Keith A. Pray</a:t>
            </a:r>
          </a:p>
        </p:txBody>
      </p:sp>
      <p:pic>
        <p:nvPicPr>
          <p:cNvPr id="1032" name="Picture 8" descr="Image result for humans need not apply">
            <a:extLst>
              <a:ext uri="{FF2B5EF4-FFF2-40B4-BE49-F238E27FC236}">
                <a16:creationId xmlns:a16="http://schemas.microsoft.com/office/drawing/2014/main" id="{91EA0BBC-178D-354F-9AAD-E506297D97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2411" y="3016997"/>
            <a:ext cx="914400" cy="3361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ideo for welcome to life tom scott">
            <a:extLst>
              <a:ext uri="{FF2B5EF4-FFF2-40B4-BE49-F238E27FC236}">
                <a16:creationId xmlns:a16="http://schemas.microsoft.com/office/drawing/2014/main" id="{605B26B6-D073-A24C-A13B-264EE5A87D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2411" y="1264396"/>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ideo for what orwellian really means">
            <a:extLst>
              <a:ext uri="{FF2B5EF4-FFF2-40B4-BE49-F238E27FC236}">
                <a16:creationId xmlns:a16="http://schemas.microsoft.com/office/drawing/2014/main" id="{4ECFA0E8-2EB4-E245-AD1B-58465CD8D63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2411" y="2114684"/>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9D58864-7D03-4041-B6FB-B0533D673E59}"/>
              </a:ext>
            </a:extLst>
          </p:cNvPr>
          <p:cNvSpPr>
            <a:spLocks noGrp="1"/>
          </p:cNvSpPr>
          <p:nvPr>
            <p:ph type="sldNum" sz="quarter" idx="12"/>
          </p:nvPr>
        </p:nvSpPr>
        <p:spPr/>
        <p:txBody>
          <a:bodyPr/>
          <a:lstStyle/>
          <a:p>
            <a:fld id="{A2A17EAB-8B51-5C40-8776-6683E51FA7A0}" type="slidenum">
              <a:rPr lang="en-US" smtClean="0"/>
              <a:t>25</a:t>
            </a:fld>
            <a:endParaRPr lang="en-US"/>
          </a:p>
        </p:txBody>
      </p:sp>
      <p:pic>
        <p:nvPicPr>
          <p:cNvPr id="10" name="Picture 2" descr="https://i.upworthy.com/nugget/5522874d613031000c270000/attachments/JohnOliverEdwardSnowden7-600eed8723d684a41064eb03f58b9348.jpg?auto=format&amp;ixlib=imgixjs-3.3.0">
            <a:extLst>
              <a:ext uri="{FF2B5EF4-FFF2-40B4-BE49-F238E27FC236}">
                <a16:creationId xmlns:a16="http://schemas.microsoft.com/office/drawing/2014/main" id="{9D371986-D36C-6E4C-ACA3-2258E8F725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31" y="1297756"/>
            <a:ext cx="914400" cy="4754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its all about the pentiums">
            <a:extLst>
              <a:ext uri="{FF2B5EF4-FFF2-40B4-BE49-F238E27FC236}">
                <a16:creationId xmlns:a16="http://schemas.microsoft.com/office/drawing/2014/main" id="{BF1C4E25-BDDF-0445-9857-170EE104F86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2"/>
            <a:ext cx="914400" cy="8021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white and nerdy">
            <a:extLst>
              <a:ext uri="{FF2B5EF4-FFF2-40B4-BE49-F238E27FC236}">
                <a16:creationId xmlns:a16="http://schemas.microsoft.com/office/drawing/2014/main" id="{3E99AEB3-B9DD-CB46-B3F4-2EFA086A07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2774455"/>
            <a:ext cx="914400" cy="6849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Video for why electronic voting is a bad idea">
            <a:extLst>
              <a:ext uri="{FF2B5EF4-FFF2-40B4-BE49-F238E27FC236}">
                <a16:creationId xmlns:a16="http://schemas.microsoft.com/office/drawing/2014/main" id="{8572A886-251A-7548-BF00-781030477B2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131" y="4381165"/>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ncase.me/trust/assets/conclusion/summary.png">
            <a:extLst>
              <a:ext uri="{FF2B5EF4-FFF2-40B4-BE49-F238E27FC236}">
                <a16:creationId xmlns:a16="http://schemas.microsoft.com/office/drawing/2014/main" id="{3582C3A5-CFB7-9A46-8D85-B20CC84E925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70058"/>
          <a:stretch/>
        </p:blipFill>
        <p:spPr bwMode="auto">
          <a:xfrm>
            <a:off x="22345" y="3502083"/>
            <a:ext cx="916186"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382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AE1010-8814-F14C-8C19-2C837C9F8EEE}"/>
              </a:ext>
            </a:extLst>
          </p:cNvPr>
          <p:cNvSpPr>
            <a:spLocks noGrp="1"/>
          </p:cNvSpPr>
          <p:nvPr>
            <p:ph type="title"/>
          </p:nvPr>
        </p:nvSpPr>
        <p:spPr/>
        <p:txBody>
          <a:bodyPr/>
          <a:lstStyle/>
          <a:p>
            <a:r>
              <a:rPr lang="en-US" dirty="0"/>
              <a:t>Student Choice – Interesting Articles 1/2</a:t>
            </a:r>
          </a:p>
        </p:txBody>
      </p:sp>
      <p:sp>
        <p:nvSpPr>
          <p:cNvPr id="8" name="Content Placeholder 7">
            <a:extLst>
              <a:ext uri="{FF2B5EF4-FFF2-40B4-BE49-F238E27FC236}">
                <a16:creationId xmlns:a16="http://schemas.microsoft.com/office/drawing/2014/main" id="{4E804DD4-C487-4749-9DA9-C06C0FFE6A0D}"/>
              </a:ext>
            </a:extLst>
          </p:cNvPr>
          <p:cNvSpPr>
            <a:spLocks noGrp="1"/>
          </p:cNvSpPr>
          <p:nvPr>
            <p:ph idx="1"/>
          </p:nvPr>
        </p:nvSpPr>
        <p:spPr/>
        <p:txBody>
          <a:bodyPr>
            <a:normAutofit/>
          </a:bodyPr>
          <a:lstStyle/>
          <a:p>
            <a:r>
              <a:rPr lang="en-US" dirty="0">
                <a:hlinkClick r:id="rId3"/>
              </a:rPr>
              <a:t>Facebook security breach: Up to 50m accounts attacked</a:t>
            </a:r>
            <a:r>
              <a:rPr lang="en-US" b="1" dirty="0"/>
              <a:t> - </a:t>
            </a:r>
            <a:r>
              <a:rPr lang="en-US" dirty="0"/>
              <a:t>Dave Lee, North America technology reporter, 2018-09-29 </a:t>
            </a:r>
          </a:p>
          <a:p>
            <a:r>
              <a:rPr lang="en-US" dirty="0">
                <a:hlinkClick r:id="rId4"/>
              </a:rPr>
              <a:t>WPI Secures $2.8 Million to Develop a Smartphone App to Help Assess the Health of Soldiers</a:t>
            </a:r>
            <a:r>
              <a:rPr lang="en-US" dirty="0"/>
              <a:t>, 2018-09-24</a:t>
            </a:r>
          </a:p>
          <a:p>
            <a:r>
              <a:rPr lang="en-US" dirty="0">
                <a:hlinkClick r:id="rId5"/>
              </a:rPr>
              <a:t>Quantified Toilets</a:t>
            </a:r>
            <a:r>
              <a:rPr lang="en-US" dirty="0"/>
              <a:t>, 2014, Quantified Toilets LLC</a:t>
            </a:r>
          </a:p>
          <a:p>
            <a:r>
              <a:rPr lang="en-US" dirty="0">
                <a:hlinkClick r:id="rId6"/>
              </a:rPr>
              <a:t>What Did Ada Lovelace's Program Actually Do?</a:t>
            </a:r>
            <a:r>
              <a:rPr lang="en-US" dirty="0"/>
              <a:t> - Sinclair Target, 2018-08-18 (First Programming Bug 1843?)</a:t>
            </a:r>
          </a:p>
          <a:p>
            <a:r>
              <a:rPr lang="en-US" dirty="0">
                <a:hlinkClick r:id="rId7"/>
              </a:rPr>
              <a:t>We know ethics should inform AI. But which ethics?</a:t>
            </a:r>
            <a:r>
              <a:rPr lang="en-US" dirty="0"/>
              <a:t> - Mauro Guillen, World Economic Forum, 2018-07-26</a:t>
            </a:r>
          </a:p>
        </p:txBody>
      </p:sp>
      <p:sp>
        <p:nvSpPr>
          <p:cNvPr id="5" name="Footer Placeholder 4">
            <a:extLst>
              <a:ext uri="{FF2B5EF4-FFF2-40B4-BE49-F238E27FC236}">
                <a16:creationId xmlns:a16="http://schemas.microsoft.com/office/drawing/2014/main" id="{008D47C9-308D-2842-8EF6-E760A1692C7C}"/>
              </a:ext>
            </a:extLst>
          </p:cNvPr>
          <p:cNvSpPr>
            <a:spLocks noGrp="1"/>
          </p:cNvSpPr>
          <p:nvPr>
            <p:ph type="ftr" sz="quarter" idx="11"/>
          </p:nvPr>
        </p:nvSpPr>
        <p:spPr/>
        <p:txBody>
          <a:bodyPr/>
          <a:lstStyle/>
          <a:p>
            <a:r>
              <a:rPr lang="en-US"/>
              <a:t>© 2020 Keith A. Pray</a:t>
            </a:r>
            <a:endParaRPr lang="en-US" dirty="0"/>
          </a:p>
        </p:txBody>
      </p:sp>
      <p:pic>
        <p:nvPicPr>
          <p:cNvPr id="3074" name="Picture 2" descr="Smartphone users silhouetted against the Facebook logo (file photo)">
            <a:extLst>
              <a:ext uri="{FF2B5EF4-FFF2-40B4-BE49-F238E27FC236}">
                <a16:creationId xmlns:a16="http://schemas.microsoft.com/office/drawing/2014/main" id="{15E6B5CE-2B70-D04E-AEE1-3835983F68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1342284"/>
            <a:ext cx="9144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arpa Research Team">
            <a:extLst>
              <a:ext uri="{FF2B5EF4-FFF2-40B4-BE49-F238E27FC236}">
                <a16:creationId xmlns:a16="http://schemas.microsoft.com/office/drawing/2014/main" id="{111AD935-AEF5-0940-B1E0-2F05B3588B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1933170"/>
            <a:ext cx="914400" cy="6089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Quantified Toilets">
            <a:extLst>
              <a:ext uri="{FF2B5EF4-FFF2-40B4-BE49-F238E27FC236}">
                <a16:creationId xmlns:a16="http://schemas.microsoft.com/office/drawing/2014/main" id="{8244A82B-33D3-A440-8497-3C8BD79CE0B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6883"/>
          <a:stretch/>
        </p:blipFill>
        <p:spPr bwMode="auto">
          <a:xfrm>
            <a:off x="6665027" y="2708911"/>
            <a:ext cx="477395" cy="64008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twobithistory.org/images/triangular_numbers2.png">
            <a:extLst>
              <a:ext uri="{FF2B5EF4-FFF2-40B4-BE49-F238E27FC236}">
                <a16:creationId xmlns:a16="http://schemas.microsoft.com/office/drawing/2014/main" id="{7FC32C31-3E22-D54E-B540-00FF2092B8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9600" y="3111015"/>
            <a:ext cx="914400" cy="73037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     ">
            <a:extLst>
              <a:ext uri="{FF2B5EF4-FFF2-40B4-BE49-F238E27FC236}">
                <a16:creationId xmlns:a16="http://schemas.microsoft.com/office/drawing/2014/main" id="{2E23ED0B-0BA3-A54F-9D07-272CCE56D10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29600" y="4003429"/>
            <a:ext cx="914400" cy="66967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30D06FB-07C4-8F44-84D6-316AACCAA31C}"/>
              </a:ext>
            </a:extLst>
          </p:cNvPr>
          <p:cNvSpPr>
            <a:spLocks noGrp="1"/>
          </p:cNvSpPr>
          <p:nvPr>
            <p:ph type="sldNum" sz="quarter" idx="12"/>
          </p:nvPr>
        </p:nvSpPr>
        <p:spPr/>
        <p:txBody>
          <a:bodyPr/>
          <a:lstStyle/>
          <a:p>
            <a:fld id="{A2A17EAB-8B51-5C40-8776-6683E51FA7A0}" type="slidenum">
              <a:rPr lang="en-US" smtClean="0"/>
              <a:t>26</a:t>
            </a:fld>
            <a:endParaRPr lang="en-US"/>
          </a:p>
        </p:txBody>
      </p:sp>
    </p:spTree>
    <p:extLst>
      <p:ext uri="{BB962C8B-B14F-4D97-AF65-F5344CB8AC3E}">
        <p14:creationId xmlns:p14="http://schemas.microsoft.com/office/powerpoint/2010/main" val="585111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5303-6866-0646-A2BF-C9CC056A0090}"/>
              </a:ext>
            </a:extLst>
          </p:cNvPr>
          <p:cNvSpPr>
            <a:spLocks noGrp="1"/>
          </p:cNvSpPr>
          <p:nvPr>
            <p:ph type="title"/>
          </p:nvPr>
        </p:nvSpPr>
        <p:spPr/>
        <p:txBody>
          <a:bodyPr/>
          <a:lstStyle/>
          <a:p>
            <a:r>
              <a:rPr lang="en-US" dirty="0"/>
              <a:t>Student Choice – Interesting Articles 2/2</a:t>
            </a:r>
          </a:p>
        </p:txBody>
      </p:sp>
      <p:sp>
        <p:nvSpPr>
          <p:cNvPr id="3" name="Content Placeholder 2">
            <a:extLst>
              <a:ext uri="{FF2B5EF4-FFF2-40B4-BE49-F238E27FC236}">
                <a16:creationId xmlns:a16="http://schemas.microsoft.com/office/drawing/2014/main" id="{DA4A4D3E-6574-BB41-BB67-E932179DF5A7}"/>
              </a:ext>
            </a:extLst>
          </p:cNvPr>
          <p:cNvSpPr>
            <a:spLocks noGrp="1"/>
          </p:cNvSpPr>
          <p:nvPr>
            <p:ph idx="1"/>
          </p:nvPr>
        </p:nvSpPr>
        <p:spPr/>
        <p:txBody>
          <a:bodyPr/>
          <a:lstStyle/>
          <a:p>
            <a:r>
              <a:rPr lang="en-US" dirty="0">
                <a:hlinkClick r:id="rId3"/>
              </a:rPr>
              <a:t>MIT-born Spyce raises $21M to open new robotic restaurants</a:t>
            </a:r>
            <a:r>
              <a:rPr lang="en-US" dirty="0"/>
              <a:t> - Lucia Maffei, </a:t>
            </a:r>
            <a:r>
              <a:rPr lang="en-US" dirty="0" err="1"/>
              <a:t>BostInno</a:t>
            </a:r>
            <a:r>
              <a:rPr lang="en-US" dirty="0"/>
              <a:t>, 2018-09-07</a:t>
            </a:r>
          </a:p>
          <a:p>
            <a:r>
              <a:rPr lang="en-US" dirty="0">
                <a:hlinkClick r:id="rId4"/>
              </a:rPr>
              <a:t>The Coders Programming Themselves Out of a Job</a:t>
            </a:r>
            <a:r>
              <a:rPr lang="en-US" dirty="0"/>
              <a:t> - Brian Merchant, The Atlantic, 2018-10-02</a:t>
            </a:r>
          </a:p>
          <a:p>
            <a:endParaRPr lang="en-US" dirty="0"/>
          </a:p>
        </p:txBody>
      </p:sp>
      <p:sp>
        <p:nvSpPr>
          <p:cNvPr id="4" name="Footer Placeholder 3">
            <a:extLst>
              <a:ext uri="{FF2B5EF4-FFF2-40B4-BE49-F238E27FC236}">
                <a16:creationId xmlns:a16="http://schemas.microsoft.com/office/drawing/2014/main" id="{30038064-FF7D-B24F-928E-327A1B520C90}"/>
              </a:ext>
            </a:extLst>
          </p:cNvPr>
          <p:cNvSpPr>
            <a:spLocks noGrp="1"/>
          </p:cNvSpPr>
          <p:nvPr>
            <p:ph type="ftr" sz="quarter" idx="11"/>
          </p:nvPr>
        </p:nvSpPr>
        <p:spPr/>
        <p:txBody>
          <a:bodyPr/>
          <a:lstStyle/>
          <a:p>
            <a:r>
              <a:rPr lang="en-US"/>
              <a:t>© 2020 Keith A. Pray</a:t>
            </a:r>
          </a:p>
        </p:txBody>
      </p:sp>
      <p:pic>
        <p:nvPicPr>
          <p:cNvPr id="4098" name="Picture 2" descr="Image result for spyce restaurant">
            <a:extLst>
              <a:ext uri="{FF2B5EF4-FFF2-40B4-BE49-F238E27FC236}">
                <a16:creationId xmlns:a16="http://schemas.microsoft.com/office/drawing/2014/main" id="{3CA01ED8-0718-B849-AADC-E29D97B0C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1370117"/>
            <a:ext cx="914400" cy="5724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cdn.theatlantic.com/assets/media/img/2018/08/30/RTX38KFM/1920.jpg?1535668765">
            <a:extLst>
              <a:ext uri="{FF2B5EF4-FFF2-40B4-BE49-F238E27FC236}">
                <a16:creationId xmlns:a16="http://schemas.microsoft.com/office/drawing/2014/main" id="{458E1C1C-1222-AC4E-8E8A-2E913AC828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2102906"/>
            <a:ext cx="914400"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1A3CBE2-4CBA-A347-B9F4-F38BFD2BFB73}"/>
              </a:ext>
            </a:extLst>
          </p:cNvPr>
          <p:cNvSpPr>
            <a:spLocks noGrp="1"/>
          </p:cNvSpPr>
          <p:nvPr>
            <p:ph type="sldNum" sz="quarter" idx="12"/>
          </p:nvPr>
        </p:nvSpPr>
        <p:spPr/>
        <p:txBody>
          <a:bodyPr/>
          <a:lstStyle/>
          <a:p>
            <a:fld id="{A2A17EAB-8B51-5C40-8776-6683E51FA7A0}" type="slidenum">
              <a:rPr lang="en-US" smtClean="0"/>
              <a:t>27</a:t>
            </a:fld>
            <a:endParaRPr lang="en-US"/>
          </a:p>
        </p:txBody>
      </p:sp>
    </p:spTree>
    <p:extLst>
      <p:ext uri="{BB962C8B-B14F-4D97-AF65-F5344CB8AC3E}">
        <p14:creationId xmlns:p14="http://schemas.microsoft.com/office/powerpoint/2010/main" val="4091890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14</a:t>
            </a:r>
            <a:br>
              <a:rPr lang="en-US" dirty="0"/>
            </a:br>
            <a:r>
              <a:rPr lang="en-US" dirty="0"/>
              <a:t>The End</a:t>
            </a:r>
          </a:p>
        </p:txBody>
      </p:sp>
      <p:sp>
        <p:nvSpPr>
          <p:cNvPr id="4" name="Footer Placeholder 3"/>
          <p:cNvSpPr>
            <a:spLocks noGrp="1"/>
          </p:cNvSpPr>
          <p:nvPr>
            <p:ph type="ftr" sz="quarter" idx="3"/>
          </p:nvPr>
        </p:nvSpPr>
        <p:spPr/>
        <p:txBody>
          <a:bodyPr/>
          <a:lstStyle/>
          <a:p>
            <a:r>
              <a:rPr lang="en-US"/>
              <a:t>© 2020 Keith A. Pray</a:t>
            </a:r>
            <a:endParaRPr lang="en-US" dirty="0"/>
          </a:p>
        </p:txBody>
      </p:sp>
    </p:spTree>
    <p:extLst>
      <p:ext uri="{BB962C8B-B14F-4D97-AF65-F5344CB8AC3E}">
        <p14:creationId xmlns:p14="http://schemas.microsoft.com/office/powerpoint/2010/main" val="3675797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a:xfrm>
            <a:off x="126732" y="1065576"/>
            <a:ext cx="3733800" cy="3352800"/>
          </a:xfrm>
        </p:spPr>
        <p:txBody>
          <a:bodyPr>
            <a:normAutofit/>
          </a:bodyPr>
          <a:lstStyle/>
          <a:p>
            <a:r>
              <a:rPr lang="en-US" dirty="0"/>
              <a:t>Great improvement!</a:t>
            </a:r>
          </a:p>
          <a:p>
            <a:r>
              <a:rPr lang="en-US" dirty="0"/>
              <a:t>Very Clear Conclusions</a:t>
            </a:r>
          </a:p>
          <a:p>
            <a:r>
              <a:rPr lang="en-US" dirty="0"/>
              <a:t>Great Quantifying Data</a:t>
            </a:r>
          </a:p>
          <a:p>
            <a:r>
              <a:rPr lang="en-US" dirty="0"/>
              <a:t>Significant Counter Points</a:t>
            </a:r>
          </a:p>
          <a:p>
            <a:r>
              <a:rPr lang="en-US" dirty="0"/>
              <a:t>Good Use Of Examples</a:t>
            </a:r>
          </a:p>
        </p:txBody>
      </p:sp>
      <p:sp>
        <p:nvSpPr>
          <p:cNvPr id="4" name="Footer Placeholder 3"/>
          <p:cNvSpPr>
            <a:spLocks noGrp="1"/>
          </p:cNvSpPr>
          <p:nvPr>
            <p:ph type="ftr" sz="quarter" idx="11"/>
          </p:nvPr>
        </p:nvSpPr>
        <p:spPr/>
        <p:txBody>
          <a:bodyPr/>
          <a:lstStyle/>
          <a:p>
            <a:r>
              <a:rPr lang="sk-SK"/>
              <a:t>© 2020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a:t>
            </a:fld>
            <a:endParaRPr lang="en-US"/>
          </a:p>
        </p:txBody>
      </p:sp>
      <p:pic>
        <p:nvPicPr>
          <p:cNvPr id="6" name="Picture 5">
            <a:extLst>
              <a:ext uri="{FF2B5EF4-FFF2-40B4-BE49-F238E27FC236}">
                <a16:creationId xmlns:a16="http://schemas.microsoft.com/office/drawing/2014/main" id="{BB1038F0-314B-EF41-9F35-57B15D44E446}"/>
              </a:ext>
            </a:extLst>
          </p:cNvPr>
          <p:cNvPicPr>
            <a:picLocks noChangeAspect="1"/>
          </p:cNvPicPr>
          <p:nvPr/>
        </p:nvPicPr>
        <p:blipFill>
          <a:blip r:embed="rId3"/>
          <a:stretch>
            <a:fillRect/>
          </a:stretch>
        </p:blipFill>
        <p:spPr>
          <a:xfrm>
            <a:off x="3227753" y="322084"/>
            <a:ext cx="5550247" cy="4820533"/>
          </a:xfrm>
          <a:prstGeom prst="rect">
            <a:avLst/>
          </a:prstGeom>
        </p:spPr>
      </p:pic>
    </p:spTree>
    <p:extLst>
      <p:ext uri="{BB962C8B-B14F-4D97-AF65-F5344CB8AC3E}">
        <p14:creationId xmlns:p14="http://schemas.microsoft.com/office/powerpoint/2010/main" val="1331492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p:txBody>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p:txBody>
          <a:bodyPr/>
          <a:lstStyle/>
          <a:p>
            <a:pPr marL="0" indent="0">
              <a:buNone/>
            </a:pPr>
            <a:r>
              <a:rPr lang="en-US" dirty="0"/>
              <a:t>60 Max Possible</a:t>
            </a:r>
          </a:p>
        </p:txBody>
      </p:sp>
      <p:sp>
        <p:nvSpPr>
          <p:cNvPr id="4" name="Content Placeholder 3">
            <a:extLst>
              <a:ext uri="{FF2B5EF4-FFF2-40B4-BE49-F238E27FC236}">
                <a16:creationId xmlns:a16="http://schemas.microsoft.com/office/drawing/2014/main" id="{81037C2F-A0C1-F443-9EB1-54BC1BFAF472}"/>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7E07422E-793C-6B4B-8DBC-95168E5DBA51}"/>
              </a:ext>
            </a:extLst>
          </p:cNvPr>
          <p:cNvSpPr>
            <a:spLocks noGrp="1"/>
          </p:cNvSpPr>
          <p:nvPr>
            <p:ph type="ftr" sz="quarter" idx="11"/>
          </p:nvPr>
        </p:nvSpPr>
        <p:spPr/>
        <p:txBody>
          <a:bodyPr/>
          <a:lstStyle/>
          <a:p>
            <a:r>
              <a:rPr lang="sk-SK"/>
              <a:t>© 2020 Keith A. Pray</a:t>
            </a:r>
            <a:endParaRPr lang="en-US" dirty="0"/>
          </a:p>
        </p:txBody>
      </p:sp>
      <p:sp>
        <p:nvSpPr>
          <p:cNvPr id="6" name="Slide Number Placeholder 5">
            <a:extLst>
              <a:ext uri="{FF2B5EF4-FFF2-40B4-BE49-F238E27FC236}">
                <a16:creationId xmlns:a16="http://schemas.microsoft.com/office/drawing/2014/main" id="{F4972E41-C8FD-884D-AAE3-A618B194726D}"/>
              </a:ext>
            </a:extLst>
          </p:cNvPr>
          <p:cNvSpPr>
            <a:spLocks noGrp="1"/>
          </p:cNvSpPr>
          <p:nvPr>
            <p:ph type="sldNum" sz="quarter" idx="12"/>
          </p:nvPr>
        </p:nvSpPr>
        <p:spPr/>
        <p:txBody>
          <a:bodyPr/>
          <a:lstStyle/>
          <a:p>
            <a:fld id="{A2A17EAB-8B51-5C40-8776-6683E51FA7A0}" type="slidenum">
              <a:rPr lang="en-US" smtClean="0"/>
              <a:t>4</a:t>
            </a:fld>
            <a:endParaRPr lang="en-US"/>
          </a:p>
        </p:txBody>
      </p:sp>
      <p:pic>
        <p:nvPicPr>
          <p:cNvPr id="9" name="Picture 8">
            <a:extLst>
              <a:ext uri="{FF2B5EF4-FFF2-40B4-BE49-F238E27FC236}">
                <a16:creationId xmlns:a16="http://schemas.microsoft.com/office/drawing/2014/main" id="{937E73E0-E1A5-EA4B-AEA5-7A27B737BF79}"/>
              </a:ext>
            </a:extLst>
          </p:cNvPr>
          <p:cNvPicPr>
            <a:picLocks noChangeAspect="1"/>
          </p:cNvPicPr>
          <p:nvPr/>
        </p:nvPicPr>
        <p:blipFill>
          <a:blip r:embed="rId3"/>
          <a:stretch>
            <a:fillRect/>
          </a:stretch>
        </p:blipFill>
        <p:spPr>
          <a:xfrm>
            <a:off x="3202735" y="361950"/>
            <a:ext cx="5503707" cy="4781550"/>
          </a:xfrm>
          <a:prstGeom prst="rect">
            <a:avLst/>
          </a:prstGeom>
        </p:spPr>
      </p:pic>
    </p:spTree>
    <p:extLst>
      <p:ext uri="{BB962C8B-B14F-4D97-AF65-F5344CB8AC3E}">
        <p14:creationId xmlns:p14="http://schemas.microsoft.com/office/powerpoint/2010/main" val="770339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73099"/>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Course and Group Evaluations</a:t>
            </a:r>
          </a:p>
          <a:p>
            <a:pPr marL="457200" indent="-457200">
              <a:buFont typeface="+mj-lt"/>
              <a:buAutoNum type="arabicPeriod"/>
            </a:pPr>
            <a:r>
              <a:rPr lang="en-US" dirty="0"/>
              <a:t>Students Present</a:t>
            </a:r>
          </a:p>
          <a:p>
            <a:pPr marL="457200" indent="-457200">
              <a:buFont typeface="+mj-lt"/>
              <a:buAutoNum type="arabicPeriod"/>
            </a:pPr>
            <a:r>
              <a:rPr lang="en-US" dirty="0"/>
              <a:t>Students’ Choice</a:t>
            </a:r>
          </a:p>
        </p:txBody>
      </p:sp>
      <p:sp>
        <p:nvSpPr>
          <p:cNvPr id="4" name="Footer Placeholder 3"/>
          <p:cNvSpPr>
            <a:spLocks noGrp="1"/>
          </p:cNvSpPr>
          <p:nvPr>
            <p:ph type="ftr" sz="quarter" idx="11"/>
          </p:nvPr>
        </p:nvSpPr>
        <p:spPr/>
        <p:txBody>
          <a:bodyPr/>
          <a:lstStyle/>
          <a:p>
            <a:r>
              <a:rPr lang="en-US"/>
              <a:t>© 2020 Keith A. Pray</a:t>
            </a:r>
          </a:p>
        </p:txBody>
      </p:sp>
      <p:sp>
        <p:nvSpPr>
          <p:cNvPr id="3" name="Slide Number Placeholder 2">
            <a:extLst>
              <a:ext uri="{FF2B5EF4-FFF2-40B4-BE49-F238E27FC236}">
                <a16:creationId xmlns:a16="http://schemas.microsoft.com/office/drawing/2014/main" id="{4204A6F0-715B-A74F-B2FB-AB1837807D23}"/>
              </a:ext>
            </a:extLst>
          </p:cNvPr>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204961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Computerized injustice</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Russell DeSousa</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2020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2666039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Unintentional Bias</a:t>
            </a:r>
          </a:p>
        </p:txBody>
      </p:sp>
      <p:sp>
        <p:nvSpPr>
          <p:cNvPr id="3" name="Content Placeholder 2"/>
          <p:cNvSpPr>
            <a:spLocks noGrp="1"/>
          </p:cNvSpPr>
          <p:nvPr>
            <p:ph sz="half" idx="1"/>
          </p:nvPr>
        </p:nvSpPr>
        <p:spPr/>
        <p:txBody>
          <a:bodyPr/>
          <a:lstStyle/>
          <a:p>
            <a:r>
              <a:rPr lang="en-US" dirty="0"/>
              <a:t>Inadequately diverse data sets</a:t>
            </a:r>
          </a:p>
          <a:p>
            <a:pPr lvl="1"/>
            <a:r>
              <a:rPr lang="en-US" dirty="0"/>
              <a:t>Lower representation of specific groups</a:t>
            </a:r>
          </a:p>
          <a:p>
            <a:pPr lvl="1"/>
            <a:r>
              <a:rPr lang="en-US" dirty="0"/>
              <a:t>Race and gender diversity in data sets</a:t>
            </a:r>
          </a:p>
          <a:p>
            <a:pPr lvl="1"/>
            <a:r>
              <a:rPr lang="en-US" dirty="0"/>
              <a:t>High rate of error in facial recognition of ’darker-skinned females’</a:t>
            </a:r>
          </a:p>
          <a:p>
            <a:r>
              <a:rPr lang="en-US" dirty="0"/>
              <a:t>Working to resolve these issues</a:t>
            </a:r>
          </a:p>
          <a:p>
            <a:pPr lvl="1"/>
            <a:r>
              <a:rPr lang="en-US" dirty="0"/>
              <a:t>Intentional representing all groups equally</a:t>
            </a:r>
          </a:p>
          <a:p>
            <a:pPr lvl="1"/>
            <a:r>
              <a:rPr lang="en-US" dirty="0"/>
              <a:t>Being aware of potential biases in work</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Russell DeSousa</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err="1"/>
              <a:t>Buolamwini</a:t>
            </a:r>
            <a:r>
              <a:rPr lang="en-US" sz="1200" dirty="0"/>
              <a:t> et all.</a:t>
            </a:r>
            <a:endParaRPr lang="en-US" sz="1200" dirty="0">
              <a:solidFill>
                <a:schemeClr val="tx1"/>
              </a:solidFill>
            </a:endParaRPr>
          </a:p>
        </p:txBody>
      </p:sp>
      <p:pic>
        <p:nvPicPr>
          <p:cNvPr id="9" name="Picture 8">
            <a:extLst>
              <a:ext uri="{FF2B5EF4-FFF2-40B4-BE49-F238E27FC236}">
                <a16:creationId xmlns:a16="http://schemas.microsoft.com/office/drawing/2014/main" id="{1FCE7DD8-5120-3A42-9E18-7729C93D00EE}"/>
              </a:ext>
            </a:extLst>
          </p:cNvPr>
          <p:cNvPicPr>
            <a:picLocks noChangeAspect="1"/>
          </p:cNvPicPr>
          <p:nvPr/>
        </p:nvPicPr>
        <p:blipFill>
          <a:blip r:embed="rId3"/>
          <a:stretch>
            <a:fillRect/>
          </a:stretch>
        </p:blipFill>
        <p:spPr>
          <a:xfrm>
            <a:off x="4358610" y="1625819"/>
            <a:ext cx="4668186" cy="1741032"/>
          </a:xfrm>
          <a:prstGeom prst="rect">
            <a:avLst/>
          </a:prstGeom>
        </p:spPr>
      </p:pic>
    </p:spTree>
    <p:extLst>
      <p:ext uri="{BB962C8B-B14F-4D97-AF65-F5344CB8AC3E}">
        <p14:creationId xmlns:p14="http://schemas.microsoft.com/office/powerpoint/2010/main" val="480974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Unethical design</a:t>
            </a:r>
          </a:p>
        </p:txBody>
      </p:sp>
      <p:sp>
        <p:nvSpPr>
          <p:cNvPr id="3" name="Content Placeholder 2"/>
          <p:cNvSpPr>
            <a:spLocks noGrp="1"/>
          </p:cNvSpPr>
          <p:nvPr>
            <p:ph sz="half" idx="1"/>
          </p:nvPr>
        </p:nvSpPr>
        <p:spPr/>
        <p:txBody>
          <a:bodyPr/>
          <a:lstStyle/>
          <a:p>
            <a:r>
              <a:rPr lang="en-US" dirty="0"/>
              <a:t>“Tracking historical changes in trustworthiness using machine learning”</a:t>
            </a:r>
          </a:p>
          <a:p>
            <a:pPr lvl="1"/>
            <a:r>
              <a:rPr lang="en-US" dirty="0"/>
              <a:t>Study based in work similar phrenology </a:t>
            </a:r>
          </a:p>
          <a:p>
            <a:pPr lvl="1"/>
            <a:r>
              <a:rPr lang="en-US" dirty="0"/>
              <a:t>Potentially severely harmful uses</a:t>
            </a:r>
          </a:p>
          <a:p>
            <a:r>
              <a:rPr lang="en-US" dirty="0"/>
              <a:t>Preventing further projects like this</a:t>
            </a:r>
          </a:p>
          <a:p>
            <a:pPr lvl="1"/>
            <a:r>
              <a:rPr lang="en-US" dirty="0"/>
              <a:t>Thoughtful analysis of what, why, and for who something is designed for</a:t>
            </a:r>
          </a:p>
          <a:p>
            <a:pPr lvl="1"/>
            <a:r>
              <a:rPr lang="en-US" dirty="0"/>
              <a:t>Peer review</a:t>
            </a:r>
          </a:p>
          <a:p>
            <a:pPr lvl="1"/>
            <a:r>
              <a:rPr lang="en-US" dirty="0"/>
              <a:t>Diversity of opinion</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Russell DeSousa</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err="1">
                <a:solidFill>
                  <a:schemeClr val="tx1"/>
                </a:solidFill>
              </a:rPr>
              <a:t>Safra</a:t>
            </a:r>
            <a:r>
              <a:rPr lang="en-US" sz="1200" dirty="0">
                <a:solidFill>
                  <a:schemeClr val="tx1"/>
                </a:solidFill>
              </a:rPr>
              <a:t> L. Et al</a:t>
            </a:r>
          </a:p>
        </p:txBody>
      </p:sp>
      <p:pic>
        <p:nvPicPr>
          <p:cNvPr id="1028" name="Picture 4" descr="Fig. 1">
            <a:extLst>
              <a:ext uri="{FF2B5EF4-FFF2-40B4-BE49-F238E27FC236}">
                <a16:creationId xmlns:a16="http://schemas.microsoft.com/office/drawing/2014/main" id="{C1FFAF9E-3A50-5247-B78D-0A0A05658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52551"/>
            <a:ext cx="4254513" cy="2583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49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real examples</a:t>
            </a:r>
          </a:p>
        </p:txBody>
      </p:sp>
      <p:sp>
        <p:nvSpPr>
          <p:cNvPr id="3" name="Content Placeholder 2"/>
          <p:cNvSpPr>
            <a:spLocks noGrp="1"/>
          </p:cNvSpPr>
          <p:nvPr>
            <p:ph sz="half" idx="1"/>
          </p:nvPr>
        </p:nvSpPr>
        <p:spPr/>
        <p:txBody>
          <a:bodyPr/>
          <a:lstStyle/>
          <a:p>
            <a:r>
              <a:rPr lang="en-US" dirty="0"/>
              <a:t>COMPAS recidivism prediction AI</a:t>
            </a:r>
          </a:p>
          <a:p>
            <a:pPr lvl="1"/>
            <a:r>
              <a:rPr lang="en-US" dirty="0"/>
              <a:t>Biased towards black prisoners</a:t>
            </a:r>
          </a:p>
          <a:p>
            <a:pPr lvl="1"/>
            <a:r>
              <a:rPr lang="en-US" dirty="0"/>
              <a:t>COMPAS was correct about violent crime predictions 20% of the time</a:t>
            </a:r>
          </a:p>
          <a:p>
            <a:r>
              <a:rPr lang="en-US" dirty="0"/>
              <a:t>Unintentional usage of biased software</a:t>
            </a:r>
          </a:p>
          <a:p>
            <a:pPr lvl="1"/>
            <a:r>
              <a:rPr lang="en-US" dirty="0"/>
              <a:t>Biases from the original software affect software written using it</a:t>
            </a:r>
          </a:p>
          <a:p>
            <a:pPr lvl="1"/>
            <a:r>
              <a:rPr lang="en-US" dirty="0"/>
              <a:t>Any software that uses this new software now faces the same issue</a:t>
            </a:r>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Russell DeSousa</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ProPublica</a:t>
            </a:r>
          </a:p>
        </p:txBody>
      </p:sp>
      <p:pic>
        <p:nvPicPr>
          <p:cNvPr id="12" name="Picture 11">
            <a:extLst>
              <a:ext uri="{FF2B5EF4-FFF2-40B4-BE49-F238E27FC236}">
                <a16:creationId xmlns:a16="http://schemas.microsoft.com/office/drawing/2014/main" id="{CD49EA76-6238-D745-91D9-AB359F34A040}"/>
              </a:ext>
            </a:extLst>
          </p:cNvPr>
          <p:cNvPicPr>
            <a:picLocks noChangeAspect="1"/>
          </p:cNvPicPr>
          <p:nvPr/>
        </p:nvPicPr>
        <p:blipFill>
          <a:blip r:embed="rId3"/>
          <a:stretch>
            <a:fillRect/>
          </a:stretch>
        </p:blipFill>
        <p:spPr>
          <a:xfrm>
            <a:off x="4642856" y="1069411"/>
            <a:ext cx="4058870" cy="3423278"/>
          </a:xfrm>
          <a:prstGeom prst="rect">
            <a:avLst/>
          </a:prstGeom>
        </p:spPr>
      </p:pic>
    </p:spTree>
    <p:extLst>
      <p:ext uri="{BB962C8B-B14F-4D97-AF65-F5344CB8AC3E}">
        <p14:creationId xmlns:p14="http://schemas.microsoft.com/office/powerpoint/2010/main" val="3077598632"/>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78164</TotalTime>
  <Words>5180</Words>
  <Application>Microsoft Macintosh PowerPoint</Application>
  <PresentationFormat>On-screen Show (16:9)</PresentationFormat>
  <Paragraphs>491</Paragraphs>
  <Slides>28</Slides>
  <Notes>24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ＭＳ Ｐゴシック</vt:lpstr>
      <vt:lpstr>Arial</vt:lpstr>
      <vt:lpstr>Calibri</vt:lpstr>
      <vt:lpstr>Cambria</vt:lpstr>
      <vt:lpstr>Wingdings</vt:lpstr>
      <vt:lpstr>Red Radial 16x9</vt:lpstr>
      <vt:lpstr>Class 14 Last Day</vt:lpstr>
      <vt:lpstr>Automation  Papers</vt:lpstr>
      <vt:lpstr>Papers</vt:lpstr>
      <vt:lpstr>Grades To Date</vt:lpstr>
      <vt:lpstr>Overview</vt:lpstr>
      <vt:lpstr>Computerized injustice</vt:lpstr>
      <vt:lpstr>Unintentional Bias</vt:lpstr>
      <vt:lpstr>Unethical design</vt:lpstr>
      <vt:lpstr>More real examples</vt:lpstr>
      <vt:lpstr>cs3043</vt:lpstr>
      <vt:lpstr>References</vt:lpstr>
      <vt:lpstr>Bias In Artificial Intelligence</vt:lpstr>
      <vt:lpstr>A Brief introduction to Bias</vt:lpstr>
      <vt:lpstr>Bias in computing predating A.I.</vt:lpstr>
      <vt:lpstr>A.I. and how it works</vt:lpstr>
      <vt:lpstr>Bias in A.I.</vt:lpstr>
      <vt:lpstr>How does this happen?</vt:lpstr>
      <vt:lpstr>Why is this problematic?</vt:lpstr>
      <vt:lpstr>The problem is widespread</vt:lpstr>
      <vt:lpstr>Addressing the problem</vt:lpstr>
      <vt:lpstr>conclusion</vt:lpstr>
      <vt:lpstr>References</vt:lpstr>
      <vt:lpstr>References</vt:lpstr>
      <vt:lpstr>Student Choice – Interesting Videos</vt:lpstr>
      <vt:lpstr>Student Choice – Interesting Videos (Full)</vt:lpstr>
      <vt:lpstr>Student Choice – Interesting Articles 1/2</vt:lpstr>
      <vt:lpstr>Student Choice – Interesting Articles 2/2</vt:lpstr>
      <vt:lpstr>Class 14 The End</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445</cp:revision>
  <cp:lastPrinted>2014-10-13T02:14:09Z</cp:lastPrinted>
  <dcterms:created xsi:type="dcterms:W3CDTF">2014-08-25T02:19:16Z</dcterms:created>
  <dcterms:modified xsi:type="dcterms:W3CDTF">2020-12-12T00:09:36Z</dcterms:modified>
</cp:coreProperties>
</file>