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7"/>
  </p:notesMasterIdLst>
  <p:handoutMasterIdLst>
    <p:handoutMasterId r:id="rId58"/>
  </p:handoutMasterIdLst>
  <p:sldIdLst>
    <p:sldId id="256" r:id="rId2"/>
    <p:sldId id="640" r:id="rId3"/>
    <p:sldId id="608" r:id="rId4"/>
    <p:sldId id="628" r:id="rId5"/>
    <p:sldId id="259" r:id="rId6"/>
    <p:sldId id="609" r:id="rId7"/>
    <p:sldId id="261" r:id="rId8"/>
    <p:sldId id="308" r:id="rId9"/>
    <p:sldId id="267" r:id="rId10"/>
    <p:sldId id="330" r:id="rId11"/>
    <p:sldId id="309" r:id="rId12"/>
    <p:sldId id="659" r:id="rId13"/>
    <p:sldId id="268" r:id="rId14"/>
    <p:sldId id="270" r:id="rId15"/>
    <p:sldId id="660" r:id="rId16"/>
    <p:sldId id="661" r:id="rId17"/>
    <p:sldId id="662" r:id="rId18"/>
    <p:sldId id="663" r:id="rId19"/>
    <p:sldId id="664" r:id="rId20"/>
    <p:sldId id="665" r:id="rId21"/>
    <p:sldId id="650" r:id="rId22"/>
    <p:sldId id="651" r:id="rId23"/>
    <p:sldId id="652" r:id="rId24"/>
    <p:sldId id="273" r:id="rId25"/>
    <p:sldId id="653" r:id="rId26"/>
    <p:sldId id="654" r:id="rId27"/>
    <p:sldId id="655" r:id="rId28"/>
    <p:sldId id="656" r:id="rId29"/>
    <p:sldId id="657" r:id="rId30"/>
    <p:sldId id="271" r:id="rId31"/>
    <p:sldId id="272" r:id="rId32"/>
    <p:sldId id="275" r:id="rId33"/>
    <p:sldId id="274" r:id="rId34"/>
    <p:sldId id="276" r:id="rId35"/>
    <p:sldId id="277" r:id="rId36"/>
    <p:sldId id="278" r:id="rId37"/>
    <p:sldId id="279" r:id="rId38"/>
    <p:sldId id="658" r:id="rId39"/>
    <p:sldId id="269" r:id="rId40"/>
    <p:sldId id="500" r:id="rId41"/>
    <p:sldId id="501" r:id="rId42"/>
    <p:sldId id="502" r:id="rId43"/>
    <p:sldId id="503" r:id="rId44"/>
    <p:sldId id="504" r:id="rId45"/>
    <p:sldId id="505" r:id="rId46"/>
    <p:sldId id="506" r:id="rId47"/>
    <p:sldId id="507" r:id="rId48"/>
    <p:sldId id="331" r:id="rId49"/>
    <p:sldId id="332" r:id="rId50"/>
    <p:sldId id="333" r:id="rId51"/>
    <p:sldId id="334" r:id="rId52"/>
    <p:sldId id="335" r:id="rId53"/>
    <p:sldId id="336" r:id="rId54"/>
    <p:sldId id="337" r:id="rId55"/>
    <p:sldId id="338" r:id="rId5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40"/>
            <p14:sldId id="608"/>
            <p14:sldId id="628"/>
            <p14:sldId id="259"/>
            <p14:sldId id="609"/>
            <p14:sldId id="261"/>
            <p14:sldId id="308"/>
            <p14:sldId id="267"/>
            <p14:sldId id="330"/>
            <p14:sldId id="309"/>
          </p14:sldIdLst>
        </p14:section>
        <p14:section name="Students" id="{20244982-054D-774B-9E12-24C2D44D25DA}">
          <p14:sldIdLst>
            <p14:sldId id="659"/>
            <p14:sldId id="268"/>
            <p14:sldId id="270"/>
            <p14:sldId id="660"/>
            <p14:sldId id="661"/>
            <p14:sldId id="662"/>
            <p14:sldId id="663"/>
            <p14:sldId id="664"/>
            <p14:sldId id="665"/>
            <p14:sldId id="650"/>
            <p14:sldId id="651"/>
            <p14:sldId id="652"/>
            <p14:sldId id="273"/>
            <p14:sldId id="653"/>
            <p14:sldId id="654"/>
            <p14:sldId id="655"/>
            <p14:sldId id="656"/>
            <p14:sldId id="657"/>
            <p14:sldId id="271"/>
            <p14:sldId id="272"/>
            <p14:sldId id="275"/>
            <p14:sldId id="274"/>
            <p14:sldId id="276"/>
            <p14:sldId id="277"/>
            <p14:sldId id="278"/>
            <p14:sldId id="279"/>
            <p14:sldId id="658"/>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64" autoAdjust="0"/>
    <p:restoredTop sz="74038" autoAdjust="0"/>
  </p:normalViewPr>
  <p:slideViewPr>
    <p:cSldViewPr snapToGrid="0" snapToObjects="1">
      <p:cViewPr varScale="1">
        <p:scale>
          <a:sx n="123" d="100"/>
          <a:sy n="123" d="100"/>
        </p:scale>
        <p:origin x="1096" y="184"/>
      </p:cViewPr>
      <p:guideLst>
        <p:guide orient="horz" pos="162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11/17/20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11/17/20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Is anyone not excited?</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Take 5 minutes to fill out survey on Canvas </a:t>
            </a:r>
            <a:r>
              <a:rPr lang="en-US" dirty="0">
                <a:latin typeface="Arial" charset="0"/>
                <a:ea typeface="ＭＳ Ｐゴシック" charset="-128"/>
                <a:cs typeface="ＭＳ Ｐゴシック" charset="-128"/>
                <a:sym typeface="Wingdings" pitchFamily="2" charset="2"/>
              </a:rPr>
              <a:t> Quizzes  SGA’s Midterm Course Feedback Questionnaire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https://www.abc.net.au/news/2020-10-10/us-election-history-mail-in-ballots-other-voting-methods/12698466</a:t>
            </a:r>
          </a:p>
          <a:p>
            <a:endParaRPr lang="en-US" dirty="0"/>
          </a:p>
          <a:p>
            <a:r>
              <a:rPr lang="en-US" dirty="0"/>
              <a:t>Speaker notes:</a:t>
            </a:r>
          </a:p>
          <a:p>
            <a:pPr marL="0" indent="0">
              <a:buFontTx/>
              <a:buNone/>
            </a:pPr>
            <a:endParaRPr lang="en-US" dirty="0"/>
          </a:p>
          <a:p>
            <a:pPr marL="0" indent="0">
              <a:buFontTx/>
              <a:buNone/>
            </a:pPr>
            <a:r>
              <a:rPr lang="en-US" dirty="0"/>
              <a:t>-   The infrastructure and methods we use to participate in democracy has evolved along with technology.</a:t>
            </a:r>
          </a:p>
          <a:p>
            <a:pPr marL="171450" indent="-171450">
              <a:buFontTx/>
              <a:buChar char="-"/>
            </a:pPr>
            <a:r>
              <a:rPr lang="en-US" dirty="0"/>
              <a:t>The ancient Greeks gathered and voted by voice, and this was the initial method used by the united states.</a:t>
            </a:r>
          </a:p>
          <a:p>
            <a:pPr marL="171450" indent="-171450">
              <a:buFontTx/>
              <a:buChar char="-"/>
            </a:pPr>
            <a:r>
              <a:rPr lang="en-US" dirty="0"/>
              <a:t>As voting expanded, technologies like the printing press allowed “tickets” that could be put in newspapers or handed out. Voters would turn in these tickets or write in their selection before handing them in. </a:t>
            </a:r>
          </a:p>
          <a:p>
            <a:pPr marL="171450" indent="-171450">
              <a:buFontTx/>
              <a:buChar char="-"/>
            </a:pPr>
            <a:r>
              <a:rPr lang="en-US" dirty="0"/>
              <a:t>During the civil war, many states pushed for the adoption of mail-in voting, a system that required infrastructure like the US Mail.</a:t>
            </a:r>
          </a:p>
          <a:p>
            <a:pPr marL="171450" indent="-171450">
              <a:buFontTx/>
              <a:buChar char="-"/>
            </a:pPr>
            <a:r>
              <a:rPr lang="en-US" dirty="0"/>
              <a:t>Australia developed a standardized ballot, which the united states adopted in the late 1800s</a:t>
            </a:r>
          </a:p>
          <a:p>
            <a:pPr marL="171450" indent="-171450">
              <a:buFontTx/>
              <a:buChar char="-"/>
            </a:pPr>
            <a:r>
              <a:rPr lang="en-US" dirty="0"/>
              <a:t>Experimentation with mechanical voting, as seen in this picture, represents the largest step towards a “black box” system of voting that I will cover more later in the presentation. Many ballots continued to be paper however.</a:t>
            </a:r>
          </a:p>
          <a:p>
            <a:pPr marL="171450" indent="-171450">
              <a:buFontTx/>
              <a:buChar char="-"/>
            </a:pPr>
            <a:r>
              <a:rPr lang="en-US" dirty="0"/>
              <a:t>Punch card computers brought a solution to increase efficiency in vote counting. Punch ballots were used from the 60’s until the 2000s</a:t>
            </a:r>
          </a:p>
          <a:p>
            <a:pPr marL="171450" indent="-171450">
              <a:buFontTx/>
              <a:buChar char="-"/>
            </a:pPr>
            <a:r>
              <a:rPr lang="en-US" dirty="0"/>
              <a:t>Now many ballots are filled out on paper and optically scanned and tallied on a computer.</a:t>
            </a:r>
          </a:p>
          <a:p>
            <a:pPr marL="171450" indent="-171450">
              <a:buFontTx/>
              <a:buChar char="-"/>
            </a:pPr>
            <a:endParaRPr lang="en-US" dirty="0"/>
          </a:p>
          <a:p>
            <a:pPr marL="171450" indent="-171450">
              <a:buFontTx/>
              <a:buChar char="-"/>
            </a:pPr>
            <a:r>
              <a:rPr lang="en-US" dirty="0"/>
              <a:t>Each advancement in voting infrastructure has led to increased voter participation, and increase in efficiency in counting votes.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786842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https://cs.stanford.edu/people/eroberts/cs201/projects/2006-07/electronic-voting/index.html</a:t>
            </a:r>
          </a:p>
          <a:p>
            <a:endParaRPr lang="en-US" dirty="0"/>
          </a:p>
          <a:p>
            <a:pPr marL="171450" indent="-171450">
              <a:buFontTx/>
              <a:buChar char="-"/>
            </a:pPr>
            <a:r>
              <a:rPr lang="en-US" dirty="0"/>
              <a:t>The most recent advancement in voting technology has been a move to digital voting, though electronic voting machines. </a:t>
            </a:r>
          </a:p>
          <a:p>
            <a:pPr marL="171450" indent="-171450">
              <a:buFontTx/>
              <a:buChar char="-"/>
            </a:pPr>
            <a:r>
              <a:rPr lang="en-US" dirty="0"/>
              <a:t>These machines work by immediately tallying a vote, then sending the individual machine tally to a centralized vote count. </a:t>
            </a:r>
          </a:p>
          <a:p>
            <a:pPr marL="171450" indent="-171450">
              <a:buFontTx/>
              <a:buChar char="-"/>
            </a:pPr>
            <a:r>
              <a:rPr lang="en-US" dirty="0"/>
              <a:t>This takes individual vote counting out of the equation, improving the speed of the count and decreasing the cost.</a:t>
            </a:r>
          </a:p>
          <a:p>
            <a:pPr marL="171450" indent="-171450">
              <a:buFontTx/>
              <a:buChar char="-"/>
            </a:pPr>
            <a:r>
              <a:rPr lang="en-US" dirty="0"/>
              <a:t>These machines also solve some confusion voters have experienced with paper ballots, such as confusing layout or “hanging chad”(the punch hole flap)</a:t>
            </a:r>
          </a:p>
          <a:p>
            <a:pPr marL="171450" indent="-171450">
              <a:buFontTx/>
              <a:buChar char="-"/>
            </a:pPr>
            <a:r>
              <a:rPr lang="en-US" dirty="0"/>
              <a:t>Finally, in a perfect system, there is no chance for a ballot to be tampered with, since it goes straight from the selection to the counting server.</a:t>
            </a:r>
          </a:p>
          <a:p>
            <a:pPr marL="171450" indent="-171450">
              <a:buFontTx/>
              <a:buChar char="-"/>
            </a:pPr>
            <a:r>
              <a:rPr lang="en-US" dirty="0"/>
              <a:t>I mention perfect system because the current implementations are far from it.</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34383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https://cs.stanford.edu/people/eroberts/cs201/projects/2006-07/electronic-voting/index.html</a:t>
            </a:r>
          </a:p>
          <a:p>
            <a:endParaRPr lang="en-US" dirty="0"/>
          </a:p>
          <a:p>
            <a:pPr marL="171450" indent="-171450">
              <a:buFontTx/>
              <a:buChar char="-"/>
            </a:pPr>
            <a:r>
              <a:rPr lang="en-US" dirty="0"/>
              <a:t>The logical next step following electronic voting is voting over the internet. This is similar to mail-in voting, where one does not have to be present at a voting booth to cast their vote.</a:t>
            </a:r>
          </a:p>
          <a:p>
            <a:pPr marL="171450" indent="-171450">
              <a:buFontTx/>
              <a:buChar char="-"/>
            </a:pPr>
            <a:r>
              <a:rPr lang="en-US" dirty="0"/>
              <a:t>This would make voting more accessible to people in remote areas.</a:t>
            </a:r>
          </a:p>
          <a:p>
            <a:pPr marL="171450" indent="-171450">
              <a:buFontTx/>
              <a:buChar char="-"/>
            </a:pPr>
            <a:r>
              <a:rPr lang="en-US" dirty="0"/>
              <a:t>The system would increase voter turnout in younger people, a demographic that does not have high turnout.</a:t>
            </a:r>
          </a:p>
          <a:p>
            <a:pPr marL="171450" indent="-171450">
              <a:buFontTx/>
              <a:buChar char="-"/>
            </a:pPr>
            <a:r>
              <a:rPr lang="en-US" dirty="0"/>
              <a:t>Estonia is the only country that has implemented this system in their state elections.</a:t>
            </a:r>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89561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https://estoniaevoting.org/findings/summary/</a:t>
            </a:r>
          </a:p>
          <a:p>
            <a:endParaRPr lang="en-US" dirty="0"/>
          </a:p>
          <a:p>
            <a:pPr marL="171450" indent="-171450">
              <a:buFontTx/>
              <a:buChar char="-"/>
            </a:pPr>
            <a:r>
              <a:rPr lang="en-US" dirty="0"/>
              <a:t>The portion of votes cast in the 2019 election cast online reached about 45%, and as you can see in this graphic, the portion of votes have increased since they introduced internet voting.</a:t>
            </a:r>
          </a:p>
          <a:p>
            <a:pPr marL="171450" indent="-171450">
              <a:buFontTx/>
              <a:buChar char="-"/>
            </a:pPr>
            <a:r>
              <a:rPr lang="en-US" dirty="0"/>
              <a:t>The system has been studied to understand the implications of a free election held online.</a:t>
            </a:r>
          </a:p>
          <a:p>
            <a:pPr marL="171450" indent="-171450">
              <a:buFontTx/>
              <a:buChar char="-"/>
            </a:pPr>
            <a:r>
              <a:rPr lang="en-US" dirty="0"/>
              <a:t>Many found that the digital infrastructure that Estonia uses is vulnerable to many attacks if they were to occur. The system has not been updated and relies on a security model that does not consider state actors or modern attacks.</a:t>
            </a:r>
          </a:p>
          <a:p>
            <a:pPr marL="171450" indent="-171450">
              <a:buFontTx/>
              <a:buChar char="-"/>
            </a:pPr>
            <a:r>
              <a:rPr lang="en-US" dirty="0"/>
              <a:t>For votes to be cast securely, the voter’s client must be trusted, and so must the centralized counting servers.</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0732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https://estoniaevoting.org/findings/summary/</a:t>
            </a:r>
          </a:p>
          <a:p>
            <a:endParaRPr lang="en-US" dirty="0"/>
          </a:p>
          <a:p>
            <a:pPr marL="171450" indent="-171450">
              <a:buFontTx/>
              <a:buChar char="-"/>
            </a:pPr>
            <a:r>
              <a:rPr lang="en-US" dirty="0"/>
              <a:t>This burden of trust opens up the system to malicious attacks that can impact the results of the election in a way that could be undetectable.</a:t>
            </a:r>
          </a:p>
          <a:p>
            <a:pPr marL="171450" indent="-171450">
              <a:buFontTx/>
              <a:buChar char="-"/>
            </a:pPr>
            <a:r>
              <a:rPr lang="en-US" dirty="0"/>
              <a:t>An independent study showed two academic attacks, one on the vote counting server and one on the voter’s device.</a:t>
            </a:r>
          </a:p>
          <a:p>
            <a:pPr marL="171450" indent="-171450">
              <a:buFontTx/>
              <a:buChar char="-"/>
            </a:pPr>
            <a:r>
              <a:rPr lang="en-US" dirty="0"/>
              <a:t>The first attack demonstrated that a malware can be loaded onto a set-up device used to configure the counting servers. The malware was able to pass integrity checks on these servers, and manipulate the final tally of votes.</a:t>
            </a:r>
          </a:p>
          <a:p>
            <a:pPr marL="171450" indent="-171450">
              <a:buFontTx/>
              <a:buChar char="-"/>
            </a:pPr>
            <a:r>
              <a:rPr lang="en-US" dirty="0"/>
              <a:t>The second attack was on the individual devices that voters use, such as their cell phone. This malware could be loaded into the client voting software or distributed to devices though a bot net. The malware was able to steal the voters’ credentials and cast illegitimate votes on their behalf. Since there was not paper trail or receipt, it would be impossible to prove this attack occurred.</a:t>
            </a:r>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941766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https://www.scientificamerican.com/article/the-vulnerabilities-of-our-voting-machines/</a:t>
            </a:r>
          </a:p>
          <a:p>
            <a:r>
              <a:rPr lang="en-US" dirty="0"/>
              <a:t>https://cs.stanford.edu/people/eroberts/cs201/projects/2006-07/electronic-voting/index_files/page0002.html</a:t>
            </a:r>
          </a:p>
          <a:p>
            <a:r>
              <a:rPr lang="en-US" dirty="0"/>
              <a:t>https://www.vice.com/en/article/3kxzk9/exclusive-critical-us-election-systems-have-been-left-exposed-online-despite-official-denials</a:t>
            </a:r>
          </a:p>
          <a:p>
            <a:endParaRPr lang="en-US" dirty="0"/>
          </a:p>
          <a:p>
            <a:pPr marL="171450" indent="-171450">
              <a:buFontTx/>
              <a:buChar char="-"/>
            </a:pPr>
            <a:r>
              <a:rPr lang="en-US" dirty="0"/>
              <a:t>As demonstrated in Estonia, there are many vulnerabilities in a digital system of voting.</a:t>
            </a:r>
          </a:p>
          <a:p>
            <a:pPr marL="171450" indent="-171450">
              <a:buFontTx/>
              <a:buChar char="-"/>
            </a:pPr>
            <a:r>
              <a:rPr lang="en-US" dirty="0"/>
              <a:t>Physical attacks on voting machines are easy to perpetrate, given the privacy a voter has with the machine. </a:t>
            </a:r>
          </a:p>
          <a:p>
            <a:pPr marL="171450" indent="-171450">
              <a:buFontTx/>
              <a:buChar char="-"/>
            </a:pPr>
            <a:r>
              <a:rPr lang="en-US" dirty="0"/>
              <a:t>These machines are often inexplicably connected to the internet as well, exposing them to malware attacks that can lead to a fault or malicious tally.</a:t>
            </a:r>
          </a:p>
          <a:p>
            <a:pPr marL="171450" indent="-171450">
              <a:buFontTx/>
              <a:buChar char="-"/>
            </a:pPr>
            <a:r>
              <a:rPr lang="en-US" dirty="0"/>
              <a:t>Bad actors in government tech services can easily modify how the machines tally votes during setup. </a:t>
            </a:r>
          </a:p>
          <a:p>
            <a:pPr marL="171450" indent="-171450">
              <a:buFontTx/>
              <a:buChar char="-"/>
            </a:pPr>
            <a:r>
              <a:rPr lang="en-US" dirty="0"/>
              <a:t>Many of these attacks are scalable as well, meaning they can be perpetrated across a country, drastically affecting the final vote count. Many nation states have resources to perpetrate such attacks: like Russia and China.</a:t>
            </a:r>
          </a:p>
          <a:p>
            <a:pPr marL="171450" indent="-171450">
              <a:buFontTx/>
              <a:buChar char="-"/>
            </a:pPr>
            <a:r>
              <a:rPr lang="en-US" dirty="0"/>
              <a:t>Finally, even if an election is held without foul play, distrust can easily be placed on the system, given it’s “black box” nature. Distrust in the system leads to distrust in the result. We are seeing a similar effect with mail-in voting, though the security concerns are greatly exaggerated with mail-in.</a:t>
            </a:r>
          </a:p>
          <a:p>
            <a:pPr marL="171450" indent="-171450">
              <a:buFontTx/>
              <a:buChar char="-"/>
            </a:pPr>
            <a:endParaRPr lang="en-US" dirty="0"/>
          </a:p>
          <a:p>
            <a:pPr marL="171450" indent="-171450">
              <a:buFontTx/>
              <a:buChar char="-"/>
            </a:pPr>
            <a:r>
              <a:rPr lang="en-US" dirty="0"/>
              <a:t>The vulnerabilities of digital voting concern security experts greatly. This XKCD shows how the software community tends to feel about voting machines. This attitude comes more from the lack of confidence in software in such an important environment like an election, and an inability to do a full scale test before an election.</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064973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endParaRPr lang="en-US" dirty="0"/>
          </a:p>
          <a:p>
            <a:pPr marL="171450" indent="-171450">
              <a:buFontTx/>
              <a:buChar char="-"/>
            </a:pPr>
            <a:r>
              <a:rPr lang="en-US" dirty="0"/>
              <a:t>I believe the solution is to move away from technology</a:t>
            </a:r>
          </a:p>
          <a:p>
            <a:pPr marL="171450" indent="-171450">
              <a:buFontTx/>
              <a:buChar char="-"/>
            </a:pPr>
            <a:r>
              <a:rPr lang="en-US" dirty="0"/>
              <a:t>In most areas, technology improves our lives and society, but in an election, the introduction of electronic voting machines or voting over the internet greatly threatens the security of that election.</a:t>
            </a:r>
          </a:p>
          <a:p>
            <a:pPr marL="171450" indent="-171450">
              <a:buFontTx/>
              <a:buChar char="-"/>
            </a:pPr>
            <a:r>
              <a:rPr lang="en-US" dirty="0"/>
              <a:t>Current methods of paper vote tallying and mail-in voting has been proven secure.</a:t>
            </a:r>
          </a:p>
          <a:p>
            <a:pPr marL="171450" indent="-171450">
              <a:buFontTx/>
              <a:buChar char="-"/>
            </a:pPr>
            <a:r>
              <a:rPr lang="en-US" dirty="0"/>
              <a:t>These systems have tested against all attacks, and no large scale attack is feasible with these traditional systems.</a:t>
            </a:r>
          </a:p>
          <a:p>
            <a:pPr marL="171450" indent="-171450">
              <a:buFontTx/>
              <a:buChar char="-"/>
            </a:pPr>
            <a:r>
              <a:rPr lang="en-US" dirty="0"/>
              <a:t>There are advantages in a digital system that we would miss out on, such as greater accessibility and faster results. This is the price to pay for a secure and fair election in </a:t>
            </a:r>
            <a:r>
              <a:rPr lang="en-US"/>
              <a:t>the information age.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720012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https://www.abc.net.au/news/2020-10-10/us-election-history-mail-in-ballots-other-voting-methods/12698466</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5190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35526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Ezra Werlinich and today I’ll be presenting on the Tor Browser and Tails OS.</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540232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Tor is a special type of web browser created by the non-profit Tor Project</a:t>
            </a:r>
          </a:p>
          <a:p>
            <a:pPr marL="628650" lvl="1" indent="-171450">
              <a:buFont typeface="Arial" panose="020B0604020202020204" pitchFamily="34" charset="0"/>
              <a:buChar char="•"/>
            </a:pPr>
            <a:r>
              <a:rPr lang="en-US" dirty="0"/>
              <a:t>When you try to connect to a site, your data is forced through 3 relays, each of which mask your IP separately</a:t>
            </a:r>
          </a:p>
          <a:p>
            <a:pPr marL="628650" lvl="1" indent="-171450">
              <a:buFont typeface="Arial" panose="020B0604020202020204" pitchFamily="34" charset="0"/>
              <a:buChar char="•"/>
            </a:pPr>
            <a:r>
              <a:rPr lang="en-US" dirty="0"/>
              <a:t>Each relay only holds a fraction of your data, so even if one is breached you don’t lose your anonymity</a:t>
            </a:r>
          </a:p>
          <a:p>
            <a:pPr marL="628650" lvl="1" indent="-171450">
              <a:buFont typeface="Arial" panose="020B0604020202020204" pitchFamily="34" charset="0"/>
              <a:buChar char="•"/>
            </a:pPr>
            <a:r>
              <a:rPr lang="en-US" dirty="0"/>
              <a:t>The nodes are randomly selected from the public list of over 6000 relays</a:t>
            </a:r>
          </a:p>
          <a:p>
            <a:pPr marL="171450" indent="-171450">
              <a:buFont typeface="Arial" panose="020B0604020202020204" pitchFamily="34" charset="0"/>
              <a:buChar char="•"/>
            </a:pPr>
            <a:r>
              <a:rPr lang="en-US" dirty="0"/>
              <a:t>Tails is a Debian-based </a:t>
            </a:r>
            <a:r>
              <a:rPr lang="en-US" dirty="0" err="1"/>
              <a:t>linux</a:t>
            </a:r>
            <a:r>
              <a:rPr lang="en-US" dirty="0"/>
              <a:t> distribution that is completely based around the use of tor</a:t>
            </a:r>
          </a:p>
          <a:p>
            <a:pPr marL="628650" lvl="1" indent="-171450">
              <a:buFont typeface="Arial" panose="020B0604020202020204" pitchFamily="34" charset="0"/>
              <a:buChar char="•"/>
            </a:pPr>
            <a:r>
              <a:rPr lang="en-US" dirty="0"/>
              <a:t>All connections, not just web browsers, are forced to connect through tor</a:t>
            </a:r>
          </a:p>
          <a:p>
            <a:pPr marL="1085850" lvl="2" indent="-171450">
              <a:buFont typeface="Arial" panose="020B0604020202020204" pitchFamily="34" charset="0"/>
              <a:buChar char="•"/>
            </a:pPr>
            <a:r>
              <a:rPr lang="en-US" dirty="0"/>
              <a:t>All unencrypted connections are completely blocked</a:t>
            </a:r>
          </a:p>
          <a:p>
            <a:pPr marL="628650" lvl="1" indent="-171450">
              <a:buFont typeface="Arial" panose="020B0604020202020204" pitchFamily="34" charset="0"/>
              <a:buChar char="•"/>
            </a:pPr>
            <a:r>
              <a:rPr lang="en-US" dirty="0"/>
              <a:t>It also can be used as a live OS, which means you don’t need to install the operating system to use it</a:t>
            </a:r>
          </a:p>
          <a:p>
            <a:pPr marL="1085850" lvl="2" indent="-171450">
              <a:buFont typeface="Arial" panose="020B0604020202020204" pitchFamily="34" charset="0"/>
              <a:buChar char="•"/>
            </a:pPr>
            <a:r>
              <a:rPr lang="en-US" dirty="0"/>
              <a:t>You can use it straight from a </a:t>
            </a:r>
            <a:r>
              <a:rPr lang="en-US" dirty="0" err="1"/>
              <a:t>usb</a:t>
            </a:r>
            <a:r>
              <a:rPr lang="en-US" dirty="0"/>
              <a:t> stick, so that when you’re done using it, it leaves no trace on your computer</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008587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you use Tor, while you can still access normal World Wide Web links, you also can access “onion” sites</a:t>
            </a:r>
          </a:p>
          <a:p>
            <a:pPr marL="628650" lvl="1" indent="-171450">
              <a:buFont typeface="Arial" panose="020B0604020202020204" pitchFamily="34" charset="0"/>
              <a:buChar char="•"/>
            </a:pPr>
            <a:r>
              <a:rPr lang="en-US" dirty="0"/>
              <a:t>These are special links that let you access the darknet sites that are not listed in Internet DNS root</a:t>
            </a:r>
          </a:p>
          <a:p>
            <a:pPr marL="171450" lvl="0" indent="-171450">
              <a:buFont typeface="Arial" panose="020B0604020202020204" pitchFamily="34" charset="0"/>
              <a:buChar char="•"/>
            </a:pPr>
            <a:r>
              <a:rPr lang="en-US" dirty="0"/>
              <a:t>I’m sure you’ve all heard the terms dark web and deep web before</a:t>
            </a:r>
          </a:p>
          <a:p>
            <a:pPr marL="628650" lvl="1" indent="-171450">
              <a:buFont typeface="Arial" panose="020B0604020202020204" pitchFamily="34" charset="0"/>
              <a:buChar char="•"/>
            </a:pPr>
            <a:r>
              <a:rPr lang="en-US" dirty="0"/>
              <a:t>While they are often confused with each other, there is a distinction</a:t>
            </a:r>
          </a:p>
          <a:p>
            <a:pPr marL="628650" lvl="1" indent="-171450">
              <a:buFont typeface="Arial" panose="020B0604020202020204" pitchFamily="34" charset="0"/>
              <a:buChar char="•"/>
            </a:pPr>
            <a:r>
              <a:rPr lang="en-US" dirty="0"/>
              <a:t>The deep web is all of the data stored on the internet that isn’t accessible by search engines</a:t>
            </a:r>
          </a:p>
          <a:p>
            <a:pPr marL="1085850" lvl="2" indent="-171450">
              <a:buFont typeface="Arial" panose="020B0604020202020204" pitchFamily="34" charset="0"/>
              <a:buChar char="•"/>
            </a:pPr>
            <a:r>
              <a:rPr lang="en-US" dirty="0"/>
              <a:t>This includes your emails, online banking, medical records, and much, much more</a:t>
            </a:r>
          </a:p>
          <a:p>
            <a:pPr marL="628650" lvl="1" indent="-171450">
              <a:buFont typeface="Arial" panose="020B0604020202020204" pitchFamily="34" charset="0"/>
              <a:buChar char="•"/>
            </a:pPr>
            <a:r>
              <a:rPr lang="en-US" dirty="0"/>
              <a:t> The dark web is all of the networks on the internet that can only be accessed with special software</a:t>
            </a:r>
          </a:p>
          <a:p>
            <a:pPr marL="1085850" lvl="2" indent="-171450">
              <a:buFont typeface="Arial" panose="020B0604020202020204" pitchFamily="34" charset="0"/>
              <a:buChar char="•"/>
            </a:pPr>
            <a:r>
              <a:rPr lang="en-US" dirty="0"/>
              <a:t>.onion sites and the Tor Browser is a perfect example of this</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835502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Tor is incredibly secure in most situations, there are numerous ways an unwitting person can have their data stolen</a:t>
            </a:r>
          </a:p>
          <a:p>
            <a:pPr marL="171450" indent="-171450">
              <a:buFont typeface="Arial" panose="020B0604020202020204" pitchFamily="34" charset="0"/>
              <a:buChar char="•"/>
            </a:pPr>
            <a:r>
              <a:rPr lang="en-US" dirty="0"/>
              <a:t>One such way is through the inherent weakness of the exit node.</a:t>
            </a:r>
          </a:p>
          <a:p>
            <a:pPr marL="628650" lvl="1" indent="-171450">
              <a:buFont typeface="Arial" panose="020B0604020202020204" pitchFamily="34" charset="0"/>
              <a:buChar char="•"/>
            </a:pPr>
            <a:r>
              <a:rPr lang="en-US" dirty="0"/>
              <a:t>The final relay has to fully decrypt the data in order to deliver it to the destination</a:t>
            </a:r>
          </a:p>
          <a:p>
            <a:pPr marL="628650" lvl="1" indent="-171450">
              <a:buFont typeface="Arial" panose="020B0604020202020204" pitchFamily="34" charset="0"/>
              <a:buChar char="•"/>
            </a:pPr>
            <a:r>
              <a:rPr lang="en-US" dirty="0"/>
              <a:t>The owner of the server that is operating the exit node can view this data</a:t>
            </a:r>
          </a:p>
          <a:p>
            <a:pPr marL="628650" lvl="1" indent="-171450">
              <a:buFont typeface="Arial" panose="020B0604020202020204" pitchFamily="34" charset="0"/>
              <a:buChar char="•"/>
            </a:pPr>
            <a:r>
              <a:rPr lang="en-US" dirty="0"/>
              <a:t>An example of this is when a computer security consultant hosted 5 exit nodes, and was able to scalp the usernames and passwords for 100 different government officials across countries including Australia, Japan, Iran, and more</a:t>
            </a:r>
          </a:p>
          <a:p>
            <a:pPr marL="171450" lvl="0" indent="-171450">
              <a:buFont typeface="Arial" panose="020B0604020202020204" pitchFamily="34" charset="0"/>
              <a:buChar char="•"/>
            </a:pPr>
            <a:r>
              <a:rPr lang="en-US" dirty="0"/>
              <a:t>Another way that people’s anonymity is compromised is through a traffic timing analysis</a:t>
            </a:r>
          </a:p>
          <a:p>
            <a:pPr marL="628650" lvl="1" indent="-171450">
              <a:buFont typeface="Arial" panose="020B0604020202020204" pitchFamily="34" charset="0"/>
              <a:buChar char="•"/>
            </a:pPr>
            <a:r>
              <a:rPr lang="en-US" dirty="0"/>
              <a:t>This is when a third party observes the timings of the packets that are traveling through the nodes</a:t>
            </a:r>
          </a:p>
          <a:p>
            <a:pPr marL="628650" lvl="1" indent="-171450">
              <a:buFont typeface="Arial" panose="020B0604020202020204" pitchFamily="34" charset="0"/>
              <a:buChar char="•"/>
            </a:pPr>
            <a:r>
              <a:rPr lang="en-US" dirty="0"/>
              <a:t>Check for certain patterns on each side of the connection to match a connection to an end-user</a:t>
            </a:r>
          </a:p>
          <a:p>
            <a:pPr marL="171450" lvl="0" indent="-171450">
              <a:buFont typeface="Arial" panose="020B0604020202020204" pitchFamily="34" charset="0"/>
              <a:buChar char="•"/>
            </a:pPr>
            <a:r>
              <a:rPr lang="en-US" dirty="0"/>
              <a:t>Even though these are both real risks, and there are more vulnerabilities than just those two, most anonymity issues spawn from user error</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324014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many positive and/or legal ways that Tor is used everyday. </a:t>
            </a:r>
          </a:p>
          <a:p>
            <a:pPr marL="171450" indent="-171450">
              <a:buFont typeface="Arial" panose="020B0604020202020204" pitchFamily="34" charset="0"/>
              <a:buChar char="•"/>
            </a:pPr>
            <a:r>
              <a:rPr lang="en-US" dirty="0"/>
              <a:t>This list is just a few of the situations in which the network is used in a beneficial way</a:t>
            </a:r>
          </a:p>
          <a:p>
            <a:pPr marL="171450" indent="-171450">
              <a:buFont typeface="Arial" panose="020B0604020202020204" pitchFamily="34" charset="0"/>
              <a:buChar char="•"/>
            </a:pPr>
            <a:r>
              <a:rPr lang="en-US" dirty="0"/>
              <a:t>Government whistleblowers, and to a greater extent, many anonymous news sources, use Tor as a means of getting their information out without risk of it being linked back to them</a:t>
            </a:r>
          </a:p>
          <a:p>
            <a:pPr marL="628650" lvl="1" indent="-171450">
              <a:buFont typeface="Arial" panose="020B0604020202020204" pitchFamily="34" charset="0"/>
              <a:buChar char="•"/>
            </a:pPr>
            <a:r>
              <a:rPr lang="en-US" dirty="0"/>
              <a:t>Edward Snowden is the most famous example of this. He leaked highly classified intelligence from the NSA, where he revealed that there were numerous government surveillance programs that were spying on citizens</a:t>
            </a:r>
          </a:p>
          <a:p>
            <a:pPr marL="171450" lvl="0" indent="-171450">
              <a:buFont typeface="Arial" panose="020B0604020202020204" pitchFamily="34" charset="0"/>
              <a:buChar char="•"/>
            </a:pPr>
            <a:r>
              <a:rPr lang="en-US" dirty="0"/>
              <a:t>Other positive uses of the network include people who live in countries that restrict internet use</a:t>
            </a:r>
          </a:p>
          <a:p>
            <a:pPr marL="628650" lvl="1" indent="-171450">
              <a:buFont typeface="Arial" panose="020B0604020202020204" pitchFamily="34" charset="0"/>
              <a:buChar char="•"/>
            </a:pPr>
            <a:r>
              <a:rPr lang="en-US" dirty="0"/>
              <a:t>For example, activists in countries like Iran or Syria will use Tor as a means of communicating without being caught by the government</a:t>
            </a:r>
          </a:p>
          <a:p>
            <a:pPr marL="171450" lvl="0" indent="-171450">
              <a:buFont typeface="Arial" panose="020B0604020202020204" pitchFamily="34" charset="0"/>
              <a:buChar char="•"/>
            </a:pPr>
            <a:r>
              <a:rPr lang="en-US" dirty="0"/>
              <a:t>All of these stem from the fact that Tor does one thing: protect your right to anonymity across the internet</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301145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That being said, this anonymity also leaves the door open to many other options that are much more illicit.</a:t>
            </a:r>
          </a:p>
          <a:p>
            <a:pPr marL="171450" indent="-171450">
              <a:buFont typeface="Arial" panose="020B0604020202020204" pitchFamily="34" charset="0"/>
              <a:buChar char="•"/>
            </a:pPr>
            <a:r>
              <a:rPr lang="en-US" dirty="0"/>
              <a:t>The single biggest one of these is the black markets</a:t>
            </a:r>
          </a:p>
          <a:p>
            <a:pPr marL="628650" lvl="1" indent="-171450">
              <a:buFont typeface="Arial" panose="020B0604020202020204" pitchFamily="34" charset="0"/>
              <a:buChar char="•"/>
            </a:pPr>
            <a:r>
              <a:rPr lang="en-US" dirty="0"/>
              <a:t>On these markets, one can purchase all sorts of things including, but certainly not limited to, drugs, weapons, and illegal pornography</a:t>
            </a:r>
          </a:p>
          <a:p>
            <a:pPr marL="628650" lvl="1" indent="-171450">
              <a:buFont typeface="Arial" panose="020B0604020202020204" pitchFamily="34" charset="0"/>
              <a:buChar char="•"/>
            </a:pPr>
            <a:r>
              <a:rPr lang="en-US" dirty="0"/>
              <a:t>You can even hire things like hitmen on Tor</a:t>
            </a:r>
          </a:p>
          <a:p>
            <a:pPr marL="628650" lvl="1" indent="-171450">
              <a:buFont typeface="Arial" panose="020B0604020202020204" pitchFamily="34" charset="0"/>
              <a:buChar char="•"/>
            </a:pPr>
            <a:r>
              <a:rPr lang="en-US" dirty="0"/>
              <a:t>The most famous Tor black market was the Silk Road, which operated for years as the most well-known market before it was shut down by the FBI</a:t>
            </a:r>
          </a:p>
          <a:p>
            <a:pPr marL="1085850" lvl="2" indent="-171450">
              <a:buFont typeface="Arial" panose="020B0604020202020204" pitchFamily="34" charset="0"/>
              <a:buChar char="•"/>
            </a:pPr>
            <a:r>
              <a:rPr lang="en-US" dirty="0"/>
              <a:t>To quote, “While in operation, Silk Road was used by thousands of drug dealers and other unlawful vendors to distribute hundreds of kilograms of illegal drugs and other unlawful goods and services to well over 100,000 buyers, and to launder hundreds of millions of dollars deriving from these unlawful transactions.”</a:t>
            </a:r>
          </a:p>
          <a:p>
            <a:pPr marL="171450" lvl="0" indent="-171450">
              <a:buFont typeface="Arial" panose="020B0604020202020204" pitchFamily="34" charset="0"/>
              <a:buChar char="•"/>
            </a:pPr>
            <a:r>
              <a:rPr lang="en-US" dirty="0"/>
              <a:t>Another frightening use of Tor is for terrorist faction communication</a:t>
            </a:r>
          </a:p>
          <a:p>
            <a:pPr marL="628650" lvl="1" indent="-171450">
              <a:buFont typeface="Arial" panose="020B0604020202020204" pitchFamily="34" charset="0"/>
              <a:buChar char="•"/>
            </a:pPr>
            <a:r>
              <a:rPr lang="en-US" dirty="0"/>
              <a:t>In April 2016, the Islamic State released a 15 page guide that gives instructions on how to setup Tails OS, connect to Tor securely, and communicate with other terrorist cells.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284629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out conclusion </a:t>
            </a:r>
          </a:p>
          <a:p>
            <a:endParaRPr lang="en-US" dirty="0"/>
          </a:p>
          <a:p>
            <a:r>
              <a:rPr lang="en-US" dirty="0"/>
              <a:t>This topic is important to understand because it will certainly affect us as developers in the future. Whether we choose to work at software companies or go into research or other career paths, open-source projects will need our contribution to stay alive. By understanding its core values and how things are changing, we can make better decisions when the time comes. </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54652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80s, the software industry did not really exist as the companies who created the hardware also put in their own software. At his lab, Richard Stallman wanted more freedom to tinker with the products and decided to make his own version of the software in a way that emphasized freedom.</a:t>
            </a:r>
          </a:p>
          <a:p>
            <a:endParaRPr lang="en-US" dirty="0"/>
          </a:p>
          <a:p>
            <a:r>
              <a:rPr lang="en-US" dirty="0"/>
              <a:t>Not necessarily free of cost, but rather freedom for the users to [read freedoms]</a:t>
            </a:r>
          </a:p>
          <a:p>
            <a:endParaRPr lang="en-US" dirty="0"/>
          </a:p>
          <a:p>
            <a:r>
              <a:rPr lang="en-US" dirty="0"/>
              <a:t>Based on these principles he set out, he developed GNU which would become the GNU/Linux operating system that is so popular today. While this was spearheaded by Stallman himself, he worked with many other developers which set a precedent for how open-source development could work</a:t>
            </a:r>
          </a:p>
          <a:p>
            <a:endParaRPr lang="en-US" dirty="0"/>
          </a:p>
          <a:p>
            <a:r>
              <a:rPr lang="en-US" dirty="0"/>
              <a:t>To make it official, he also wrote the GPL [General Public License] which would let go of the creator’s copyright over the intellectual property and enforce the 4 freedoms he believed in. He called this new type of license the copyleft as it was the opposite of copyright. In other words, it protects the rights of the users rather than the producers</a:t>
            </a:r>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365247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ASF proves how valuable the open-source method can be. </a:t>
            </a:r>
          </a:p>
          <a:p>
            <a:endParaRPr lang="en-US" dirty="0"/>
          </a:p>
          <a:p>
            <a:r>
              <a:rPr lang="en-US" dirty="0"/>
              <a:t>Their Web Server project was industry changing and gained over 60 percent market share around 2005 as you can see from this chart. It is used to host websites, so many companies made their own versions of the code to grow their own business. This led to Apache’s license which promoted businesses to use the open-source software and create their own versions for their own products.</a:t>
            </a:r>
          </a:p>
          <a:p>
            <a:endParaRPr lang="en-US" dirty="0"/>
          </a:p>
          <a:p>
            <a:r>
              <a:rPr lang="en-US" dirty="0"/>
              <a:t>This introduced the bridge between these research-like open-source projects and the corporate world. </a:t>
            </a:r>
          </a:p>
          <a:p>
            <a:endParaRPr lang="en-US" dirty="0"/>
          </a:p>
          <a:p>
            <a:r>
              <a:rPr lang="en-US" dirty="0"/>
              <a:t>Apache is still huge, over 3000 people made contributions which equated to about 80 million lines of code changed in over 300 projects that span across all different industries. Their impact has been incredible, so it is worth analyzing their structure</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799890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Apache is a nonprofit organization run by volunteers who are generally driven by their passion for a specific project. Each of these projects are maintained asynchronously with mailing lists</a:t>
            </a:r>
          </a:p>
          <a:p>
            <a:endParaRPr lang="en-US" dirty="0"/>
          </a:p>
          <a:p>
            <a:r>
              <a:rPr lang="en-US" dirty="0"/>
              <a:t>The graphic on the right shows the project structure: Members elect a board of directors who oversee the whole operation, and they appoint a separate project managing committee for every one of those 300 some projects, who run mailing lists and keep track of progress. People can contribute to any project and their changes are reviewed and voted on by the committers, and major decisions are voted on.</a:t>
            </a:r>
          </a:p>
          <a:p>
            <a:endParaRPr lang="en-US" dirty="0"/>
          </a:p>
          <a:p>
            <a:r>
              <a:rPr lang="en-US" dirty="0"/>
              <a:t>When most of the contributors were volunteers, progress was slow because they did not have the time to constantly improve the project. But the impact of these projects in commercial projects incentivized large companies to provide funding and even pay their own employees to contribute to projects full time. This is the first bit of large companies creeping in on the open-source project.</a:t>
            </a:r>
          </a:p>
        </p:txBody>
      </p:sp>
      <p:sp>
        <p:nvSpPr>
          <p:cNvPr id="4" name="Slide Number Placeholder 3"/>
          <p:cNvSpPr>
            <a:spLocks noGrp="1"/>
          </p:cNvSpPr>
          <p:nvPr>
            <p:ph type="sldNum" sz="quarter" idx="5"/>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19604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and cite supporting data from high quality sources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 should directly support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Response should directly address counter point</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975311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structure and ideals of organizations like Apache, the “hack culture” was born. Hack culture contrasts business culture in that it is community based and values collaboration between all developers. The merit-based system allows for experts to lead the innovation, but it still allows for anyone to contribute which brings the diversity of ideas that drives innovation. </a:t>
            </a:r>
          </a:p>
          <a:p>
            <a:endParaRPr lang="en-US" dirty="0"/>
          </a:p>
          <a:p>
            <a:r>
              <a:rPr lang="en-US" dirty="0"/>
              <a:t>On the other hand, developers who worked on proprietary software were often isolated and signed non-disclosure agreements which promotes competition between developers. It also leads to corporate espionage so companies can stay in the market, but this method has been proven to be extremely efficient and profitable. </a:t>
            </a:r>
          </a:p>
          <a:p>
            <a:endParaRPr lang="en-US" dirty="0"/>
          </a:p>
          <a:p>
            <a:r>
              <a:rPr lang="en-US" dirty="0"/>
              <a:t>For the most part, these cultures were at odds with one another, the clash between passion vs profit. </a:t>
            </a:r>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539971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company to successfully get the best of both worlds was Red Hat with their Red Hat Linux Enterprise. They were able to maintain the open-source nature of code while selling it to other businesses and crucially providing support. Red Hat still heavily contributed to Red Hat Linux, a distribution of that original open-source operating system, but it was still open to the public community of developers who worked on it for fun. Red Hat Linux was also completely free for people to download, but of course this required some level of developed experience to run properly, which is how Red Hat was able to sell their Enterprise version as a package with full tech support. </a:t>
            </a:r>
          </a:p>
          <a:p>
            <a:endParaRPr lang="en-US" dirty="0"/>
          </a:p>
          <a:p>
            <a:r>
              <a:rPr lang="en-US" dirty="0"/>
              <a:t>They were incredibly successful and gained over 30% market share in the Server Operating Environments industry. They grew and expanded their business until they caught the eye of the tech giants. IBM bought the company in 2018 for $34 billion which leads us to the present situation</a:t>
            </a:r>
          </a:p>
        </p:txBody>
      </p:sp>
      <p:sp>
        <p:nvSpPr>
          <p:cNvPr id="4" name="Slide Number Placeholder 3"/>
          <p:cNvSpPr>
            <a:spLocks noGrp="1"/>
          </p:cNvSpPr>
          <p:nvPr>
            <p:ph type="sldNum" sz="quarter" idx="5"/>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732919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Tech Takeover</a:t>
            </a:r>
          </a:p>
          <a:p>
            <a:endParaRPr lang="en-US" dirty="0"/>
          </a:p>
          <a:p>
            <a:r>
              <a:rPr lang="en-US" dirty="0"/>
              <a:t>Huge companies that have made a lot of money have started their own Open-Source Software projects and importantly started paying employees to work on the projects that impact their company the most. </a:t>
            </a:r>
          </a:p>
          <a:p>
            <a:r>
              <a:rPr lang="en-US" dirty="0"/>
              <a:t>Some of these projects from Google specifically include [read list]</a:t>
            </a:r>
          </a:p>
          <a:p>
            <a:r>
              <a:rPr lang="en-US" dirty="0"/>
              <a:t> </a:t>
            </a:r>
          </a:p>
          <a:p>
            <a:r>
              <a:rPr lang="en-US" dirty="0"/>
              <a:t>All of these are incredible projects that are well built and useful because of the amount of support from the tech companies who have transitioned from doing exclusively internal R&amp;D to rather supporting a community that will do it for them. Just to show how widespread it is currently, the only fully closed source browser in Internet explorer. Chrome and Edge are based on Chromium which is open source. Firefox is open source. Safari is based on </a:t>
            </a:r>
            <a:r>
              <a:rPr lang="en-US" dirty="0" err="1"/>
              <a:t>WebKit</a:t>
            </a:r>
            <a:r>
              <a:rPr lang="en-US" dirty="0"/>
              <a:t> which is open source. </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748248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mean?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Well, I alluded to this earlier: the big tech companies can afford to pay hundreds of developers to work on open-source projects full time, which gives them serious influence on the direction of these projects. The original hack culture was only so strong because it was merit based and allowed for anyone to contribute their ideas, but if the pool of contributors is now mainly dominated by developers being paid by huge tech companies, only projects that are directly leading to profit will survive and the hacker culture will slowly dissipate. Take a look at these graphs: Google by itself has significant influence in over 40000 repositories on GitHub, and over 3/4s of large companies already have open-source projects.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way things are going, the ideas of open source, those freedoms that Stallman envisioned in the beginning will be lost.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 course this is a very pessimistic way to look at the way big tech companies support open-source projects, but it reinforces the responsibility that we have as the next generation of developers to carry on the legacy of hack culture and prevent it from being overshadowed by large companies. </a:t>
            </a:r>
          </a:p>
        </p:txBody>
      </p:sp>
      <p:sp>
        <p:nvSpPr>
          <p:cNvPr id="4" name="Slide Number Placeholder 3"/>
          <p:cNvSpPr>
            <a:spLocks noGrp="1"/>
          </p:cNvSpPr>
          <p:nvPr>
            <p:ph type="sldNum" sz="quarter" idx="5"/>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1666094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dirty="0">
                <a:latin typeface="Arial" charset="0"/>
                <a:ea typeface="ＭＳ Ｐゴシック" charset="-128"/>
                <a:cs typeface="ＭＳ Ｐゴシック" charset="-128"/>
              </a:rPr>
              <a:t>	Run example of this if there’s interest – next slide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demonstration. Most students have this in depth from new class now.</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42</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43</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44</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108427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45</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11/17/20</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48</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11/17/20</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49</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11/17/20</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50</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11/17/20</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51</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11/17/20</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52</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11/17/20</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53</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11/17/20</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54</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backup slides to explain any of the attack methods from</a:t>
            </a:r>
            <a:r>
              <a:rPr lang="en-US" baseline="0" dirty="0"/>
              <a:t> the text. </a:t>
            </a:r>
          </a:p>
          <a:p>
            <a:endParaRPr lang="en-US" baseline="0" dirty="0"/>
          </a:p>
          <a:p>
            <a:r>
              <a:rPr lang="en-US" baseline="0" dirty="0"/>
              <a:t>XKCD Links last accessed 2020-09-25</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11/17/20</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55</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Find publish date</a:t>
            </a:r>
          </a:p>
          <a:p>
            <a:pPr marL="171450" indent="-171450">
              <a:buFontTx/>
              <a:buChar char="-"/>
            </a:pPr>
            <a:r>
              <a:rPr lang="en-US" dirty="0"/>
              <a:t>Note which really exist</a:t>
            </a:r>
          </a:p>
          <a:p>
            <a:pPr marL="171450" indent="-171450">
              <a:buFontTx/>
              <a:buChar char="-"/>
            </a:pPr>
            <a:r>
              <a:rPr lang="en-US" dirty="0"/>
              <a:t>Extra credit</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63425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time ask class about online voting in light of COVID-19 challenges.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nytimes3xbfgragh.onion/"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s://bfnews3u2ox4m4ty.oni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cnet.com/news/darknet-dark-web-101-your-guide-to-the-badlands-of-the-internet-tor-bitcoin/" TargetMode="External"/><Relationship Id="rId3" Type="http://schemas.openxmlformats.org/officeDocument/2006/relationships/hyperlink" Target="https://medium.com/applied-cryptography/the-ethical-considerations-of-the-tor-browser-8bbc415720b6" TargetMode="External"/><Relationship Id="rId7" Type="http://schemas.openxmlformats.org/officeDocument/2006/relationships/hyperlink" Target="https://theconversation.com/securing-web-browsing-protecting-the-tor-network-56840" TargetMode="External"/><Relationship Id="rId2" Type="http://schemas.openxmlformats.org/officeDocument/2006/relationships/hyperlink" Target="https://ctc.usma.edu/how-terrorists-use-encryption/" TargetMode="External"/><Relationship Id="rId1" Type="http://schemas.openxmlformats.org/officeDocument/2006/relationships/slideLayout" Target="../slideLayouts/slideLayout2.xml"/><Relationship Id="rId6" Type="http://schemas.openxmlformats.org/officeDocument/2006/relationships/hyperlink" Target="https://www.digitaltrends.com/computing/a-beginners-guide-to-tor-how-to-navigate-through-the-underground-internet/" TargetMode="External"/><Relationship Id="rId5" Type="http://schemas.openxmlformats.org/officeDocument/2006/relationships/hyperlink" Target="https://www.businessinsider.com/tor-silk-road-deep-web-2013-3?op=1" TargetMode="External"/><Relationship Id="rId4" Type="http://schemas.openxmlformats.org/officeDocument/2006/relationships/hyperlink" Target="https://rewirenewsgroup.com/article/2017/04/12/domestic-violence-cybersecurity-intersec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ails.boum.org/" TargetMode="External"/><Relationship Id="rId2" Type="http://schemas.openxmlformats.org/officeDocument/2006/relationships/hyperlink" Target="https://medium.com/pyramidsecurity/the-dark-web-what-you-need-to-know-about-it-23bf07dc8650" TargetMode="External"/><Relationship Id="rId1" Type="http://schemas.openxmlformats.org/officeDocument/2006/relationships/slideLayout" Target="../slideLayouts/slideLayout2.xml"/><Relationship Id="rId6" Type="http://schemas.openxmlformats.org/officeDocument/2006/relationships/hyperlink" Target="https://www.wired.com/2007/09/rogue-nodes-turn-tor-anonymizer-into-eavesdroppers-paradise/?currentPage=all" TargetMode="External"/><Relationship Id="rId5" Type="http://schemas.openxmlformats.org/officeDocument/2006/relationships/hyperlink" Target="https://www.theguardian.com/technology/2013/nov/05/tor-beginners-guide-nsa-browser" TargetMode="External"/><Relationship Id="rId4" Type="http://schemas.openxmlformats.org/officeDocument/2006/relationships/hyperlink" Target="https://torproject.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8" Type="http://schemas.openxmlformats.org/officeDocument/2006/relationships/hyperlink" Target="https://news.netcraft.com/archives/category/web-server-survey/" TargetMode="External"/><Relationship Id="rId3" Type="http://schemas.openxmlformats.org/officeDocument/2006/relationships/hyperlink" Target="https://www.gnu.org/gnu/manifesto.html" TargetMode="External"/><Relationship Id="rId7" Type="http://schemas.openxmlformats.org/officeDocument/2006/relationships/hyperlink" Target="https://www.redhat.com/en/about/press-releases/ibm-closes-landmark-acquisition-red-hat-34-billion-defines-open-hybrid-cloud-future" TargetMode="External"/><Relationship Id="rId2" Type="http://schemas.openxmlformats.org/officeDocument/2006/relationships/hyperlink" Target="https://thenewstack.io/survey-open-source-programs-are-a-best-practice-among-large-companies/" TargetMode="External"/><Relationship Id="rId1" Type="http://schemas.openxmlformats.org/officeDocument/2006/relationships/slideLayout" Target="../slideLayouts/slideLayout2.xml"/><Relationship Id="rId6" Type="http://schemas.openxmlformats.org/officeDocument/2006/relationships/hyperlink" Target="https://opensource.googleblog.com/2020/08/open-source-by-numbers-at-google.html" TargetMode="External"/><Relationship Id="rId5" Type="http://schemas.openxmlformats.org/officeDocument/2006/relationships/hyperlink" Target="https://mlh.io/" TargetMode="External"/><Relationship Id="rId4" Type="http://schemas.openxmlformats.org/officeDocument/2006/relationships/hyperlink" Target="https://blogs.apache.org/foundation/entry/apache-in-2018-by-the"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keithpray.net/assignments/Test_Sales_Fu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57480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66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Voting In the information Age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Ted Clifford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312649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has evolved with technology</a:t>
            </a:r>
          </a:p>
        </p:txBody>
      </p:sp>
      <p:sp>
        <p:nvSpPr>
          <p:cNvPr id="3" name="Content Placeholder 2"/>
          <p:cNvSpPr>
            <a:spLocks noGrp="1"/>
          </p:cNvSpPr>
          <p:nvPr>
            <p:ph sz="half" idx="1"/>
          </p:nvPr>
        </p:nvSpPr>
        <p:spPr/>
        <p:txBody>
          <a:bodyPr/>
          <a:lstStyle/>
          <a:p>
            <a:r>
              <a:rPr lang="en-US" dirty="0"/>
              <a:t>Early 1800s: Voting “vice voce”</a:t>
            </a:r>
          </a:p>
          <a:p>
            <a:r>
              <a:rPr lang="en-US" dirty="0"/>
              <a:t>Mid 1800s: Party tickets</a:t>
            </a:r>
          </a:p>
          <a:p>
            <a:r>
              <a:rPr lang="en-US" dirty="0"/>
              <a:t>Civil War: First adoption of mail-in ballots</a:t>
            </a:r>
          </a:p>
          <a:p>
            <a:r>
              <a:rPr lang="en-US" dirty="0"/>
              <a:t>1890: Australian or Secret Ballot</a:t>
            </a:r>
          </a:p>
          <a:p>
            <a:r>
              <a:rPr lang="en-US" dirty="0"/>
              <a:t>Early 1900s: Mechanical voting</a:t>
            </a:r>
          </a:p>
          <a:p>
            <a:r>
              <a:rPr lang="en-US" dirty="0"/>
              <a:t>1960s: Punch card, computer tallied</a:t>
            </a:r>
          </a:p>
          <a:p>
            <a:r>
              <a:rPr lang="en-US" dirty="0"/>
              <a:t>2000s: Optically scanned ballot</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 Clifford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a:t>
            </a:r>
            <a:endParaRPr lang="en-US" sz="1200" dirty="0">
              <a:solidFill>
                <a:schemeClr val="tx1"/>
              </a:solidFill>
            </a:endParaRPr>
          </a:p>
        </p:txBody>
      </p:sp>
      <p:pic>
        <p:nvPicPr>
          <p:cNvPr id="10" name="Picture 9" descr="A person standing in front of a bus&#10;&#10;Description automatically generated">
            <a:extLst>
              <a:ext uri="{FF2B5EF4-FFF2-40B4-BE49-F238E27FC236}">
                <a16:creationId xmlns:a16="http://schemas.microsoft.com/office/drawing/2014/main" id="{8DDB3D7E-0596-4588-8908-D578936F9679}"/>
              </a:ext>
            </a:extLst>
          </p:cNvPr>
          <p:cNvPicPr>
            <a:picLocks noChangeAspect="1"/>
          </p:cNvPicPr>
          <p:nvPr/>
        </p:nvPicPr>
        <p:blipFill>
          <a:blip r:embed="rId3"/>
          <a:stretch>
            <a:fillRect/>
          </a:stretch>
        </p:blipFill>
        <p:spPr>
          <a:xfrm>
            <a:off x="4529224" y="1310402"/>
            <a:ext cx="4124151" cy="2751029"/>
          </a:xfrm>
          <a:prstGeom prst="rect">
            <a:avLst/>
          </a:prstGeom>
        </p:spPr>
      </p:pic>
      <p:sp>
        <p:nvSpPr>
          <p:cNvPr id="12" name="Content Placeholder 11">
            <a:extLst>
              <a:ext uri="{FF2B5EF4-FFF2-40B4-BE49-F238E27FC236}">
                <a16:creationId xmlns:a16="http://schemas.microsoft.com/office/drawing/2014/main" id="{513128D0-A543-40B5-A036-723245DEB81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91141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voting Machines</a:t>
            </a:r>
          </a:p>
        </p:txBody>
      </p:sp>
      <p:sp>
        <p:nvSpPr>
          <p:cNvPr id="3" name="Content Placeholder 2"/>
          <p:cNvSpPr>
            <a:spLocks noGrp="1"/>
          </p:cNvSpPr>
          <p:nvPr>
            <p:ph sz="half" idx="1"/>
          </p:nvPr>
        </p:nvSpPr>
        <p:spPr/>
        <p:txBody>
          <a:bodyPr/>
          <a:lstStyle/>
          <a:p>
            <a:r>
              <a:rPr lang="en-US" dirty="0"/>
              <a:t>In addition to scanned ballots, electronic voting machines became prevalent in the 2000s.</a:t>
            </a:r>
          </a:p>
          <a:p>
            <a:r>
              <a:rPr lang="en-US" dirty="0"/>
              <a:t>Increased efficiency in the count.</a:t>
            </a:r>
          </a:p>
          <a:p>
            <a:r>
              <a:rPr lang="en-US" dirty="0"/>
              <a:t>Reduced user error (hanging chad).</a:t>
            </a:r>
          </a:p>
          <a:p>
            <a:r>
              <a:rPr lang="en-US" dirty="0"/>
              <a:t>Eliminates possibility of ballot tampering.</a:t>
            </a:r>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 Clifford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a:t>
            </a:r>
          </a:p>
        </p:txBody>
      </p:sp>
      <p:pic>
        <p:nvPicPr>
          <p:cNvPr id="10" name="Picture 9" descr="A close up of a computer&#10;&#10;Description automatically generated">
            <a:extLst>
              <a:ext uri="{FF2B5EF4-FFF2-40B4-BE49-F238E27FC236}">
                <a16:creationId xmlns:a16="http://schemas.microsoft.com/office/drawing/2014/main" id="{E32CFA01-CFC6-4F06-A296-6C06B6CE2508}"/>
              </a:ext>
            </a:extLst>
          </p:cNvPr>
          <p:cNvPicPr>
            <a:picLocks noChangeAspect="1"/>
          </p:cNvPicPr>
          <p:nvPr/>
        </p:nvPicPr>
        <p:blipFill>
          <a:blip r:embed="rId3"/>
          <a:stretch>
            <a:fillRect/>
          </a:stretch>
        </p:blipFill>
        <p:spPr>
          <a:xfrm>
            <a:off x="4705350" y="1352551"/>
            <a:ext cx="3771900" cy="2828925"/>
          </a:xfrm>
          <a:prstGeom prst="rect">
            <a:avLst/>
          </a:prstGeom>
        </p:spPr>
      </p:pic>
      <p:sp>
        <p:nvSpPr>
          <p:cNvPr id="12" name="Content Placeholder 11">
            <a:extLst>
              <a:ext uri="{FF2B5EF4-FFF2-40B4-BE49-F238E27FC236}">
                <a16:creationId xmlns:a16="http://schemas.microsoft.com/office/drawing/2014/main" id="{F8F1A504-4871-41A6-B48F-ECCE3BAE5A8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99091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F954-4049-4F23-9910-602A2820DB76}"/>
              </a:ext>
            </a:extLst>
          </p:cNvPr>
          <p:cNvSpPr>
            <a:spLocks noGrp="1"/>
          </p:cNvSpPr>
          <p:nvPr>
            <p:ph type="title"/>
          </p:nvPr>
        </p:nvSpPr>
        <p:spPr/>
        <p:txBody>
          <a:bodyPr/>
          <a:lstStyle/>
          <a:p>
            <a:r>
              <a:rPr lang="en-US" dirty="0"/>
              <a:t>Voting over the internet</a:t>
            </a:r>
          </a:p>
        </p:txBody>
      </p:sp>
      <p:sp>
        <p:nvSpPr>
          <p:cNvPr id="3" name="Content Placeholder 2">
            <a:extLst>
              <a:ext uri="{FF2B5EF4-FFF2-40B4-BE49-F238E27FC236}">
                <a16:creationId xmlns:a16="http://schemas.microsoft.com/office/drawing/2014/main" id="{E62BD3A9-6A40-4566-95E0-8B146C70B40E}"/>
              </a:ext>
            </a:extLst>
          </p:cNvPr>
          <p:cNvSpPr>
            <a:spLocks noGrp="1"/>
          </p:cNvSpPr>
          <p:nvPr>
            <p:ph sz="half" idx="1"/>
          </p:nvPr>
        </p:nvSpPr>
        <p:spPr/>
        <p:txBody>
          <a:bodyPr/>
          <a:lstStyle/>
          <a:p>
            <a:r>
              <a:rPr lang="en-US" dirty="0"/>
              <a:t>Voting becomes accessible to anyone with a connection.</a:t>
            </a:r>
          </a:p>
          <a:p>
            <a:pPr lvl="1"/>
            <a:r>
              <a:rPr lang="en-US" dirty="0"/>
              <a:t>Cost is lower to vote</a:t>
            </a:r>
          </a:p>
          <a:p>
            <a:pPr lvl="1"/>
            <a:r>
              <a:rPr lang="en-US" dirty="0"/>
              <a:t>Little inconvenience to voter</a:t>
            </a:r>
          </a:p>
          <a:p>
            <a:r>
              <a:rPr lang="en-US" dirty="0"/>
              <a:t>Increase in voter participation, particularly young voters.</a:t>
            </a:r>
          </a:p>
        </p:txBody>
      </p:sp>
      <p:pic>
        <p:nvPicPr>
          <p:cNvPr id="14" name="Content Placeholder 13" descr="A hand holding a cellphone&#10;&#10;Description automatically generated">
            <a:extLst>
              <a:ext uri="{FF2B5EF4-FFF2-40B4-BE49-F238E27FC236}">
                <a16:creationId xmlns:a16="http://schemas.microsoft.com/office/drawing/2014/main" id="{0515539E-E814-4ECC-A4E9-4F2768599517}"/>
              </a:ext>
            </a:extLst>
          </p:cNvPr>
          <p:cNvPicPr>
            <a:picLocks noGrp="1" noChangeAspect="1"/>
          </p:cNvPicPr>
          <p:nvPr>
            <p:ph sz="half" idx="2"/>
          </p:nvPr>
        </p:nvPicPr>
        <p:blipFill rotWithShape="1">
          <a:blip r:embed="rId3"/>
          <a:srcRect l="23434" r="13871"/>
          <a:stretch/>
        </p:blipFill>
        <p:spPr>
          <a:xfrm>
            <a:off x="5461347" y="1374210"/>
            <a:ext cx="2880987" cy="2951853"/>
          </a:xfrm>
        </p:spPr>
      </p:pic>
      <p:sp>
        <p:nvSpPr>
          <p:cNvPr id="5" name="Footer Placeholder 4">
            <a:extLst>
              <a:ext uri="{FF2B5EF4-FFF2-40B4-BE49-F238E27FC236}">
                <a16:creationId xmlns:a16="http://schemas.microsoft.com/office/drawing/2014/main" id="{AF033047-75F3-4480-B23F-27BDC22CAF2E}"/>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B7D39050-3F4D-499E-BB3B-4465BF3CA43D}"/>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10" name="TextBox 9">
            <a:extLst>
              <a:ext uri="{FF2B5EF4-FFF2-40B4-BE49-F238E27FC236}">
                <a16:creationId xmlns:a16="http://schemas.microsoft.com/office/drawing/2014/main" id="{818FC414-E954-43F8-88E0-573277367232}"/>
              </a:ext>
            </a:extLst>
          </p:cNvPr>
          <p:cNvSpPr txBox="1"/>
          <p:nvPr/>
        </p:nvSpPr>
        <p:spPr>
          <a:xfrm>
            <a:off x="8790422" y="4738664"/>
            <a:ext cx="378630" cy="258532"/>
          </a:xfrm>
          <a:prstGeom prst="rect">
            <a:avLst/>
          </a:prstGeom>
          <a:noFill/>
        </p:spPr>
        <p:txBody>
          <a:bodyPr wrap="none" rtlCol="0">
            <a:spAutoFit/>
          </a:bodyPr>
          <a:lstStyle/>
          <a:p>
            <a:pPr>
              <a:lnSpc>
                <a:spcPct val="90000"/>
              </a:lnSpc>
            </a:pPr>
            <a:r>
              <a:rPr lang="en-US" sz="1200" dirty="0"/>
              <a:t>[2]</a:t>
            </a:r>
          </a:p>
        </p:txBody>
      </p:sp>
      <p:sp>
        <p:nvSpPr>
          <p:cNvPr id="4" name="TextBox 3">
            <a:extLst>
              <a:ext uri="{FF2B5EF4-FFF2-40B4-BE49-F238E27FC236}">
                <a16:creationId xmlns:a16="http://schemas.microsoft.com/office/drawing/2014/main" id="{1FEFC578-DBFA-49CD-8D25-5E2274E3C42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 Clifford</a:t>
            </a:r>
          </a:p>
        </p:txBody>
      </p:sp>
    </p:spTree>
    <p:extLst>
      <p:ext uri="{BB962C8B-B14F-4D97-AF65-F5344CB8AC3E}">
        <p14:creationId xmlns:p14="http://schemas.microsoft.com/office/powerpoint/2010/main" val="375787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Estonia</a:t>
            </a:r>
          </a:p>
        </p:txBody>
      </p:sp>
      <p:sp>
        <p:nvSpPr>
          <p:cNvPr id="3" name="Content Placeholder 2"/>
          <p:cNvSpPr>
            <a:spLocks noGrp="1"/>
          </p:cNvSpPr>
          <p:nvPr>
            <p:ph sz="half" idx="1"/>
          </p:nvPr>
        </p:nvSpPr>
        <p:spPr/>
        <p:txBody>
          <a:bodyPr/>
          <a:lstStyle/>
          <a:p>
            <a:r>
              <a:rPr lang="en-US" dirty="0"/>
              <a:t>National elections are held partly online.</a:t>
            </a:r>
          </a:p>
          <a:p>
            <a:r>
              <a:rPr lang="en-US" dirty="0"/>
              <a:t>45% of votes cast online.</a:t>
            </a:r>
          </a:p>
          <a:p>
            <a:r>
              <a:rPr lang="en-US" dirty="0"/>
              <a:t>Outdated security architecture</a:t>
            </a:r>
          </a:p>
          <a:p>
            <a:r>
              <a:rPr lang="en-US" dirty="0"/>
              <a:t>Burden of trust lies on both voters’ systems and servers.</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 Clifford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a:t>
            </a:r>
            <a:endParaRPr lang="en-US" sz="1200" dirty="0">
              <a:solidFill>
                <a:schemeClr val="tx1"/>
              </a:solidFill>
            </a:endParaRPr>
          </a:p>
        </p:txBody>
      </p:sp>
      <p:pic>
        <p:nvPicPr>
          <p:cNvPr id="10" name="Picture 9" descr="Chart, histogram&#10;&#10;Description automatically generated">
            <a:extLst>
              <a:ext uri="{FF2B5EF4-FFF2-40B4-BE49-F238E27FC236}">
                <a16:creationId xmlns:a16="http://schemas.microsoft.com/office/drawing/2014/main" id="{7AD84BAC-093E-4A3B-8F62-23632B725541}"/>
              </a:ext>
            </a:extLst>
          </p:cNvPr>
          <p:cNvPicPr>
            <a:picLocks noChangeAspect="1"/>
          </p:cNvPicPr>
          <p:nvPr/>
        </p:nvPicPr>
        <p:blipFill>
          <a:blip r:embed="rId3"/>
          <a:stretch>
            <a:fillRect/>
          </a:stretch>
        </p:blipFill>
        <p:spPr>
          <a:xfrm>
            <a:off x="4546795" y="1473238"/>
            <a:ext cx="4267200" cy="2400300"/>
          </a:xfrm>
          <a:prstGeom prst="rect">
            <a:avLst/>
          </a:prstGeom>
        </p:spPr>
      </p:pic>
      <p:sp>
        <p:nvSpPr>
          <p:cNvPr id="12" name="Content Placeholder 11">
            <a:extLst>
              <a:ext uri="{FF2B5EF4-FFF2-40B4-BE49-F238E27FC236}">
                <a16:creationId xmlns:a16="http://schemas.microsoft.com/office/drawing/2014/main" id="{A9CB66F1-B885-4362-BE3F-53A55D283AE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27460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C8AF-B5BE-454D-8978-1CF260938ED1}"/>
              </a:ext>
            </a:extLst>
          </p:cNvPr>
          <p:cNvSpPr>
            <a:spLocks noGrp="1"/>
          </p:cNvSpPr>
          <p:nvPr>
            <p:ph type="title"/>
          </p:nvPr>
        </p:nvSpPr>
        <p:spPr/>
        <p:txBody>
          <a:bodyPr/>
          <a:lstStyle/>
          <a:p>
            <a:r>
              <a:rPr lang="en-US" dirty="0"/>
              <a:t>Academic Attacks on Estonian System</a:t>
            </a:r>
          </a:p>
        </p:txBody>
      </p:sp>
      <p:sp>
        <p:nvSpPr>
          <p:cNvPr id="3" name="Content Placeholder 2">
            <a:extLst>
              <a:ext uri="{FF2B5EF4-FFF2-40B4-BE49-F238E27FC236}">
                <a16:creationId xmlns:a16="http://schemas.microsoft.com/office/drawing/2014/main" id="{493D5543-E969-4988-A456-AE6B455E9EF2}"/>
              </a:ext>
            </a:extLst>
          </p:cNvPr>
          <p:cNvSpPr>
            <a:spLocks noGrp="1"/>
          </p:cNvSpPr>
          <p:nvPr>
            <p:ph sz="half" idx="1"/>
          </p:nvPr>
        </p:nvSpPr>
        <p:spPr/>
        <p:txBody>
          <a:bodyPr/>
          <a:lstStyle/>
          <a:p>
            <a:r>
              <a:rPr lang="en-US" dirty="0"/>
              <a:t>An independent study demonstrated attacks that would alter election results undetected.</a:t>
            </a:r>
          </a:p>
          <a:p>
            <a:r>
              <a:rPr lang="en-US" dirty="0"/>
              <a:t>A malware injected into a set-up system could pass system integrity checks and replace the vote count in the counting server.</a:t>
            </a:r>
          </a:p>
          <a:p>
            <a:r>
              <a:rPr lang="en-US" dirty="0"/>
              <a:t>A malware in the voting client SW or client system can steal voter credentials to cast an illegitimate vote.</a:t>
            </a:r>
          </a:p>
          <a:p>
            <a:endParaRPr lang="en-US" dirty="0"/>
          </a:p>
        </p:txBody>
      </p:sp>
      <p:sp>
        <p:nvSpPr>
          <p:cNvPr id="5" name="Footer Placeholder 4">
            <a:extLst>
              <a:ext uri="{FF2B5EF4-FFF2-40B4-BE49-F238E27FC236}">
                <a16:creationId xmlns:a16="http://schemas.microsoft.com/office/drawing/2014/main" id="{DDA7E6E5-CE08-4127-8C79-AFB105EC82D7}"/>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B967A9FF-28BA-4C2F-83DA-46B540B270F5}"/>
              </a:ext>
            </a:extLst>
          </p:cNvPr>
          <p:cNvSpPr>
            <a:spLocks noGrp="1"/>
          </p:cNvSpPr>
          <p:nvPr>
            <p:ph type="sldNum" sz="quarter" idx="12"/>
          </p:nvPr>
        </p:nvSpPr>
        <p:spPr/>
        <p:txBody>
          <a:bodyPr/>
          <a:lstStyle/>
          <a:p>
            <a:fld id="{A2A17EAB-8B51-5C40-8776-6683E51FA7A0}" type="slidenum">
              <a:rPr lang="en-US" smtClean="0"/>
              <a:t>17</a:t>
            </a:fld>
            <a:endParaRPr lang="en-US"/>
          </a:p>
        </p:txBody>
      </p:sp>
      <p:sp>
        <p:nvSpPr>
          <p:cNvPr id="11" name="TextBox 10">
            <a:extLst>
              <a:ext uri="{FF2B5EF4-FFF2-40B4-BE49-F238E27FC236}">
                <a16:creationId xmlns:a16="http://schemas.microsoft.com/office/drawing/2014/main" id="{E38A9D51-452B-436C-BB12-77FE42DDC7F0}"/>
              </a:ext>
            </a:extLst>
          </p:cNvPr>
          <p:cNvSpPr txBox="1"/>
          <p:nvPr/>
        </p:nvSpPr>
        <p:spPr>
          <a:xfrm>
            <a:off x="8765370" y="4733967"/>
            <a:ext cx="378630" cy="258532"/>
          </a:xfrm>
          <a:prstGeom prst="rect">
            <a:avLst/>
          </a:prstGeom>
          <a:noFill/>
        </p:spPr>
        <p:txBody>
          <a:bodyPr wrap="none" rtlCol="0">
            <a:spAutoFit/>
          </a:bodyPr>
          <a:lstStyle/>
          <a:p>
            <a:pPr>
              <a:lnSpc>
                <a:spcPct val="90000"/>
              </a:lnSpc>
            </a:pPr>
            <a:r>
              <a:rPr lang="en-US" sz="1200" dirty="0"/>
              <a:t>[3]</a:t>
            </a:r>
          </a:p>
        </p:txBody>
      </p:sp>
      <p:sp>
        <p:nvSpPr>
          <p:cNvPr id="13" name="Content Placeholder 12">
            <a:extLst>
              <a:ext uri="{FF2B5EF4-FFF2-40B4-BE49-F238E27FC236}">
                <a16:creationId xmlns:a16="http://schemas.microsoft.com/office/drawing/2014/main" id="{C9AE7770-C8C6-4802-B8BF-38EF09094AAD}"/>
              </a:ext>
            </a:extLst>
          </p:cNvPr>
          <p:cNvSpPr>
            <a:spLocks noGrp="1"/>
          </p:cNvSpPr>
          <p:nvPr>
            <p:ph sz="half" idx="2"/>
          </p:nvPr>
        </p:nvSpPr>
        <p:spPr/>
        <p:txBody>
          <a:bodyPr/>
          <a:lstStyle/>
          <a:p>
            <a:endParaRPr lang="en-US"/>
          </a:p>
        </p:txBody>
      </p:sp>
      <p:pic>
        <p:nvPicPr>
          <p:cNvPr id="2050" name="Picture 2" descr="Electronic voting: What Europe can learn from Estonia">
            <a:extLst>
              <a:ext uri="{FF2B5EF4-FFF2-40B4-BE49-F238E27FC236}">
                <a16:creationId xmlns:a16="http://schemas.microsoft.com/office/drawing/2014/main" id="{44557E6B-F40B-4B83-B48C-F1C1A08B6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347" y="1656746"/>
            <a:ext cx="3803009" cy="2129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C6438-56FB-4E06-A260-27F70D94E5E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 Clifford</a:t>
            </a:r>
          </a:p>
        </p:txBody>
      </p:sp>
    </p:spTree>
    <p:extLst>
      <p:ext uri="{BB962C8B-B14F-4D97-AF65-F5344CB8AC3E}">
        <p14:creationId xmlns:p14="http://schemas.microsoft.com/office/powerpoint/2010/main" val="420008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Vulnerabilities of Electronic Voting</a:t>
            </a:r>
          </a:p>
        </p:txBody>
      </p:sp>
      <p:sp>
        <p:nvSpPr>
          <p:cNvPr id="3" name="Content Placeholder 2"/>
          <p:cNvSpPr>
            <a:spLocks noGrp="1"/>
          </p:cNvSpPr>
          <p:nvPr>
            <p:ph sz="half" idx="1"/>
          </p:nvPr>
        </p:nvSpPr>
        <p:spPr/>
        <p:txBody>
          <a:bodyPr>
            <a:normAutofit fontScale="92500" lnSpcReduction="20000"/>
          </a:bodyPr>
          <a:lstStyle/>
          <a:p>
            <a:r>
              <a:rPr lang="en-US" dirty="0"/>
              <a:t>Lack of paper trail</a:t>
            </a:r>
          </a:p>
          <a:p>
            <a:r>
              <a:rPr lang="en-US" dirty="0"/>
              <a:t>Multiple points of exposure</a:t>
            </a:r>
          </a:p>
          <a:p>
            <a:pPr lvl="1"/>
            <a:r>
              <a:rPr lang="en-US" dirty="0"/>
              <a:t>Ballot configuration</a:t>
            </a:r>
          </a:p>
          <a:p>
            <a:pPr lvl="1"/>
            <a:r>
              <a:rPr lang="en-US" dirty="0"/>
              <a:t>Internet connection</a:t>
            </a:r>
          </a:p>
          <a:p>
            <a:r>
              <a:rPr lang="en-US" dirty="0"/>
              <a:t>“Black Box” – Lack of transparency and trust</a:t>
            </a:r>
          </a:p>
          <a:p>
            <a:pPr lvl="1"/>
            <a:r>
              <a:rPr lang="en-US" dirty="0"/>
              <a:t>The election results may not be trusted, even if no attack occurred.</a:t>
            </a:r>
          </a:p>
          <a:p>
            <a:r>
              <a:rPr lang="en-US" dirty="0"/>
              <a:t>Lack of education to support secure systems</a:t>
            </a:r>
          </a:p>
          <a:p>
            <a:r>
              <a:rPr lang="en-US" dirty="0"/>
              <a:t>Attacks are scalable</a:t>
            </a:r>
          </a:p>
          <a:p>
            <a:r>
              <a:rPr lang="en-US" dirty="0"/>
              <a:t>Attacks can be undetectable</a:t>
            </a:r>
          </a:p>
          <a:p>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dirty="0"/>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 Clifford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[2][4][5]</a:t>
            </a:r>
            <a:endParaRPr lang="en-US" sz="1200" dirty="0">
              <a:solidFill>
                <a:schemeClr val="tx1"/>
              </a:solidFill>
            </a:endParaRPr>
          </a:p>
        </p:txBody>
      </p:sp>
      <p:pic>
        <p:nvPicPr>
          <p:cNvPr id="10" name="Content Placeholder 9" descr="Text&#10;&#10;Description automatically generated">
            <a:extLst>
              <a:ext uri="{FF2B5EF4-FFF2-40B4-BE49-F238E27FC236}">
                <a16:creationId xmlns:a16="http://schemas.microsoft.com/office/drawing/2014/main" id="{0DA98D87-D04D-4D9D-8FE7-0463F95F6F75}"/>
              </a:ext>
            </a:extLst>
          </p:cNvPr>
          <p:cNvPicPr>
            <a:picLocks noGrp="1" noChangeAspect="1"/>
          </p:cNvPicPr>
          <p:nvPr>
            <p:ph sz="half" idx="2"/>
          </p:nvPr>
        </p:nvPicPr>
        <p:blipFill>
          <a:blip r:embed="rId3"/>
          <a:stretch>
            <a:fillRect/>
          </a:stretch>
        </p:blipFill>
        <p:spPr>
          <a:xfrm>
            <a:off x="4925965" y="1234453"/>
            <a:ext cx="3330669" cy="3352800"/>
          </a:xfrm>
        </p:spPr>
      </p:pic>
    </p:spTree>
    <p:extLst>
      <p:ext uri="{BB962C8B-B14F-4D97-AF65-F5344CB8AC3E}">
        <p14:creationId xmlns:p14="http://schemas.microsoft.com/office/powerpoint/2010/main" val="100816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Paper and Mail-IN Ballots</a:t>
            </a:r>
          </a:p>
        </p:txBody>
      </p:sp>
      <p:sp>
        <p:nvSpPr>
          <p:cNvPr id="3" name="Content Placeholder 2"/>
          <p:cNvSpPr>
            <a:spLocks noGrp="1"/>
          </p:cNvSpPr>
          <p:nvPr>
            <p:ph sz="half" idx="1"/>
          </p:nvPr>
        </p:nvSpPr>
        <p:spPr/>
        <p:txBody>
          <a:bodyPr>
            <a:normAutofit lnSpcReduction="10000"/>
          </a:bodyPr>
          <a:lstStyle/>
          <a:p>
            <a:r>
              <a:rPr lang="en-US" dirty="0"/>
              <a:t>All attacks against traditional paper ballots have already been done.</a:t>
            </a:r>
          </a:p>
          <a:p>
            <a:r>
              <a:rPr lang="en-US" dirty="0"/>
              <a:t>These attacks are not scalable.</a:t>
            </a:r>
          </a:p>
          <a:p>
            <a:r>
              <a:rPr lang="en-US" dirty="0"/>
              <a:t>Mail-in ballots provide similar accessibility as internet voting.</a:t>
            </a:r>
          </a:p>
          <a:p>
            <a:r>
              <a:rPr lang="en-US" dirty="0"/>
              <a:t>Decreased efficiency is the price to pay for a secure and trusted election.</a:t>
            </a:r>
          </a:p>
          <a:p>
            <a:r>
              <a:rPr lang="en-US" dirty="0"/>
              <a:t>Election security is an example where current technology does not improve results.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 Clifford</a:t>
            </a:r>
          </a:p>
        </p:txBody>
      </p:sp>
      <p:sp>
        <p:nvSpPr>
          <p:cNvPr id="8" name="TextBox 7"/>
          <p:cNvSpPr txBox="1"/>
          <p:nvPr/>
        </p:nvSpPr>
        <p:spPr>
          <a:xfrm>
            <a:off x="0" y="4692614"/>
            <a:ext cx="9144000" cy="276999"/>
          </a:xfrm>
          <a:prstGeom prst="rect">
            <a:avLst/>
          </a:prstGeom>
          <a:noFill/>
        </p:spPr>
        <p:txBody>
          <a:bodyPr wrap="square" rtlCol="0">
            <a:spAutoFit/>
          </a:bodyPr>
          <a:lstStyle/>
          <a:p>
            <a:pPr algn="r"/>
            <a:r>
              <a:rPr lang="en-US" sz="1200" dirty="0"/>
              <a:t>[2]</a:t>
            </a:r>
            <a:endParaRPr lang="en-US" sz="1200" dirty="0">
              <a:solidFill>
                <a:schemeClr val="tx1"/>
              </a:solidFill>
            </a:endParaRPr>
          </a:p>
        </p:txBody>
      </p:sp>
      <p:pic>
        <p:nvPicPr>
          <p:cNvPr id="10" name="Picture 9" descr="Text, letter&#10;&#10;Description automatically generated">
            <a:extLst>
              <a:ext uri="{FF2B5EF4-FFF2-40B4-BE49-F238E27FC236}">
                <a16:creationId xmlns:a16="http://schemas.microsoft.com/office/drawing/2014/main" id="{1A984A10-5F97-4D03-AD8C-DCFC44CF761E}"/>
              </a:ext>
            </a:extLst>
          </p:cNvPr>
          <p:cNvPicPr>
            <a:picLocks noChangeAspect="1"/>
          </p:cNvPicPr>
          <p:nvPr/>
        </p:nvPicPr>
        <p:blipFill>
          <a:blip r:embed="rId3"/>
          <a:stretch>
            <a:fillRect/>
          </a:stretch>
        </p:blipFill>
        <p:spPr>
          <a:xfrm>
            <a:off x="4724400" y="1832714"/>
            <a:ext cx="3714750" cy="2085975"/>
          </a:xfrm>
          <a:prstGeom prst="rect">
            <a:avLst/>
          </a:prstGeom>
        </p:spPr>
      </p:pic>
      <p:sp>
        <p:nvSpPr>
          <p:cNvPr id="12" name="Content Placeholder 11">
            <a:extLst>
              <a:ext uri="{FF2B5EF4-FFF2-40B4-BE49-F238E27FC236}">
                <a16:creationId xmlns:a16="http://schemas.microsoft.com/office/drawing/2014/main" id="{1CDEE919-B481-4A1A-92FE-654780D1E1E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2347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4082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dirty="0"/>
              <a:t>[1] </a:t>
            </a:r>
            <a:r>
              <a:rPr lang="en-US" dirty="0">
                <a:effectLst/>
              </a:rPr>
              <a:t>Wiggins, Nick, and Annabelle Quince. “US Political Parties Once Printed Their Own Election Ballots. Then They Imported an Australian Innovation.” </a:t>
            </a:r>
            <a:r>
              <a:rPr lang="en-US" i="1" dirty="0">
                <a:effectLst/>
              </a:rPr>
              <a:t>ABC News</a:t>
            </a:r>
            <a:r>
              <a:rPr lang="en-US" dirty="0">
                <a:effectLst/>
              </a:rPr>
              <a:t>, ABC News, 10 Oct. 2020.</a:t>
            </a:r>
          </a:p>
          <a:p>
            <a:pPr marL="0" indent="0">
              <a:buNone/>
            </a:pPr>
            <a:r>
              <a:rPr lang="en-US" dirty="0"/>
              <a:t>[2] </a:t>
            </a:r>
            <a:r>
              <a:rPr lang="en-US" dirty="0">
                <a:effectLst/>
              </a:rPr>
              <a:t>Lin, Gloria, and Nicole Espinoza. </a:t>
            </a:r>
            <a:r>
              <a:rPr lang="en-US" i="1" dirty="0">
                <a:effectLst/>
              </a:rPr>
              <a:t>Electronic Voting</a:t>
            </a:r>
            <a:r>
              <a:rPr lang="en-US" dirty="0">
                <a:effectLst/>
              </a:rPr>
              <a:t>, </a:t>
            </a:r>
            <a:r>
              <a:rPr lang="en-US" dirty="0" err="1">
                <a:effectLst/>
              </a:rPr>
              <a:t>Standford</a:t>
            </a:r>
            <a:r>
              <a:rPr lang="en-US" dirty="0">
                <a:effectLst/>
              </a:rPr>
              <a:t> University, 2007, cs.stanford.edu/people/</a:t>
            </a:r>
            <a:r>
              <a:rPr lang="en-US" dirty="0" err="1">
                <a:effectLst/>
              </a:rPr>
              <a:t>eroberts</a:t>
            </a:r>
            <a:r>
              <a:rPr lang="en-US" dirty="0">
                <a:effectLst/>
              </a:rPr>
              <a:t>/cs201/projects/2006-07/electronic-voting/index.html. </a:t>
            </a:r>
          </a:p>
          <a:p>
            <a:pPr marL="0" indent="0">
              <a:buNone/>
            </a:pPr>
            <a:r>
              <a:rPr lang="en-US" dirty="0"/>
              <a:t>[3] </a:t>
            </a:r>
            <a:r>
              <a:rPr lang="en-US" dirty="0" err="1">
                <a:effectLst/>
              </a:rPr>
              <a:t>Halderman</a:t>
            </a:r>
            <a:r>
              <a:rPr lang="en-US" dirty="0">
                <a:effectLst/>
              </a:rPr>
              <a:t>, J. Alex, et al. “Independent Report on E-Voting in Estonia.” </a:t>
            </a:r>
            <a:r>
              <a:rPr lang="en-US" i="1" dirty="0">
                <a:effectLst/>
              </a:rPr>
              <a:t>Independent Report on </a:t>
            </a:r>
            <a:r>
              <a:rPr lang="en-US" i="1" dirty="0" err="1">
                <a:effectLst/>
              </a:rPr>
              <a:t>Evoting</a:t>
            </a:r>
            <a:r>
              <a:rPr lang="en-US" i="1" dirty="0">
                <a:effectLst/>
              </a:rPr>
              <a:t> in Estonia</a:t>
            </a:r>
            <a:r>
              <a:rPr lang="en-US" dirty="0">
                <a:effectLst/>
              </a:rPr>
              <a:t>, 2014, estoniaevoting.org/findings/summary/. </a:t>
            </a:r>
          </a:p>
          <a:p>
            <a:pPr marL="0" indent="0">
              <a:buNone/>
            </a:pPr>
            <a:r>
              <a:rPr lang="en-US" dirty="0"/>
              <a:t>[4] </a:t>
            </a:r>
            <a:r>
              <a:rPr lang="en-US" dirty="0">
                <a:effectLst/>
              </a:rPr>
              <a:t>Schwartz, Jen. “The Vulnerabilities of Our Voting Machines.” </a:t>
            </a:r>
            <a:r>
              <a:rPr lang="en-US" i="1" dirty="0">
                <a:effectLst/>
              </a:rPr>
              <a:t>Scientific American</a:t>
            </a:r>
            <a:r>
              <a:rPr lang="en-US" dirty="0">
                <a:effectLst/>
              </a:rPr>
              <a:t>, Scientific American, 1 Nov. 2018, www.scientificamerican.com/article/the-vulnerabilities-of-our-voting-machines/. </a:t>
            </a:r>
          </a:p>
          <a:p>
            <a:pPr marL="0" indent="0">
              <a:buNone/>
            </a:pPr>
            <a:r>
              <a:rPr lang="en-US" dirty="0"/>
              <a:t>[5] </a:t>
            </a:r>
            <a:r>
              <a:rPr lang="en-US" dirty="0" err="1">
                <a:effectLst/>
              </a:rPr>
              <a:t>Zetter</a:t>
            </a:r>
            <a:r>
              <a:rPr lang="en-US" dirty="0">
                <a:effectLst/>
              </a:rPr>
              <a:t>, Kim. </a:t>
            </a:r>
            <a:r>
              <a:rPr lang="en-US" i="1" dirty="0">
                <a:effectLst/>
              </a:rPr>
              <a:t>Exclusive: Critical U.S. Election Systems Have Been Left Exposed Online Despite Official Denials</a:t>
            </a:r>
            <a:r>
              <a:rPr lang="en-US" dirty="0">
                <a:effectLst/>
              </a:rPr>
              <a:t>, 8 Aug. 2019, www.vice.com/en/article/3kxzk9/exclusive-critical-us-election-systems-have-been-left-exposed-online-despite-official-denials.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10" name="TextBox 9">
            <a:extLst>
              <a:ext uri="{FF2B5EF4-FFF2-40B4-BE49-F238E27FC236}">
                <a16:creationId xmlns:a16="http://schemas.microsoft.com/office/drawing/2014/main" id="{60268648-2D85-48FE-B8F3-BA9A22D726E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 Clifford</a:t>
            </a:r>
          </a:p>
        </p:txBody>
      </p:sp>
    </p:spTree>
    <p:extLst>
      <p:ext uri="{BB962C8B-B14F-4D97-AF65-F5344CB8AC3E}">
        <p14:creationId xmlns:p14="http://schemas.microsoft.com/office/powerpoint/2010/main" val="168071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Tor and Tails: Good, Bad, or Ugly?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Ezra Werlinich</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172281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13610E-D79A-4E7E-8AE2-31AF7A37C13F}"/>
              </a:ext>
            </a:extLst>
          </p:cNvPr>
          <p:cNvSpPr/>
          <p:nvPr/>
        </p:nvSpPr>
        <p:spPr>
          <a:xfrm>
            <a:off x="4572000" y="1156514"/>
            <a:ext cx="4054764" cy="2867017"/>
          </a:xfrm>
          <a:prstGeom prst="rect">
            <a:avLst/>
          </a:prstGeom>
          <a:solidFill>
            <a:schemeClr val="tx1"/>
          </a:solid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 are tor and tails?</a:t>
            </a:r>
          </a:p>
        </p:txBody>
      </p:sp>
      <p:sp>
        <p:nvSpPr>
          <p:cNvPr id="3" name="Content Placeholder 2"/>
          <p:cNvSpPr>
            <a:spLocks noGrp="1"/>
          </p:cNvSpPr>
          <p:nvPr>
            <p:ph sz="half" idx="1"/>
          </p:nvPr>
        </p:nvSpPr>
        <p:spPr/>
        <p:txBody>
          <a:bodyPr/>
          <a:lstStyle/>
          <a:p>
            <a:r>
              <a:rPr lang="en-US" dirty="0"/>
              <a:t>Tor Browser</a:t>
            </a:r>
          </a:p>
          <a:p>
            <a:pPr lvl="1"/>
            <a:r>
              <a:rPr lang="en-US" dirty="0"/>
              <a:t>Web browser created by The Tor Project [11]</a:t>
            </a:r>
          </a:p>
          <a:p>
            <a:pPr lvl="1"/>
            <a:r>
              <a:rPr lang="en-US" dirty="0"/>
              <a:t>Access the network through a technique called “onion routing” [5]</a:t>
            </a:r>
          </a:p>
          <a:p>
            <a:r>
              <a:rPr lang="en-US" dirty="0"/>
              <a:t>Tails [8]</a:t>
            </a:r>
          </a:p>
          <a:p>
            <a:pPr lvl="1"/>
            <a:r>
              <a:rPr lang="en-US" dirty="0"/>
              <a:t>Linux distribution</a:t>
            </a:r>
          </a:p>
          <a:p>
            <a:pPr lvl="1"/>
            <a:r>
              <a:rPr lang="en-US" dirty="0"/>
              <a:t>All connections go through Tor</a:t>
            </a:r>
          </a:p>
        </p:txBody>
      </p:sp>
      <p:pic>
        <p:nvPicPr>
          <p:cNvPr id="10" name="Content Placeholder 9" descr="A picture containing diagram&#10;&#10;Description automatically generated">
            <a:extLst>
              <a:ext uri="{FF2B5EF4-FFF2-40B4-BE49-F238E27FC236}">
                <a16:creationId xmlns:a16="http://schemas.microsoft.com/office/drawing/2014/main" id="{371301DB-5304-4C15-86DC-73E524993CA7}"/>
              </a:ext>
            </a:extLst>
          </p:cNvPr>
          <p:cNvPicPr>
            <a:picLocks noGrp="1" noChangeAspect="1"/>
          </p:cNvPicPr>
          <p:nvPr>
            <p:ph sz="half" idx="2"/>
          </p:nvPr>
        </p:nvPicPr>
        <p:blipFill>
          <a:blip r:embed="rId3"/>
          <a:stretch>
            <a:fillRect/>
          </a:stretch>
        </p:blipFill>
        <p:spPr>
          <a:xfrm>
            <a:off x="4572000" y="1156514"/>
            <a:ext cx="4054764" cy="2867017"/>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Ezra Werlinich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courtesy of Wikipedia Creative Commons</a:t>
            </a:r>
          </a:p>
        </p:txBody>
      </p:sp>
      <p:sp>
        <p:nvSpPr>
          <p:cNvPr id="11" name="TextBox 10">
            <a:extLst>
              <a:ext uri="{FF2B5EF4-FFF2-40B4-BE49-F238E27FC236}">
                <a16:creationId xmlns:a16="http://schemas.microsoft.com/office/drawing/2014/main" id="{1086197A-6A66-4DBB-BD1B-76281F182D90}"/>
              </a:ext>
            </a:extLst>
          </p:cNvPr>
          <p:cNvSpPr txBox="1"/>
          <p:nvPr/>
        </p:nvSpPr>
        <p:spPr>
          <a:xfrm>
            <a:off x="5042032" y="4001935"/>
            <a:ext cx="3114699" cy="313932"/>
          </a:xfrm>
          <a:prstGeom prst="rect">
            <a:avLst/>
          </a:prstGeom>
          <a:noFill/>
        </p:spPr>
        <p:txBody>
          <a:bodyPr wrap="none" rtlCol="0">
            <a:spAutoFit/>
          </a:bodyPr>
          <a:lstStyle/>
          <a:p>
            <a:pPr>
              <a:lnSpc>
                <a:spcPct val="90000"/>
              </a:lnSpc>
            </a:pPr>
            <a:r>
              <a:rPr lang="en-US" sz="1600" dirty="0"/>
              <a:t>A visual example of onion routing</a:t>
            </a:r>
          </a:p>
        </p:txBody>
      </p:sp>
    </p:spTree>
    <p:extLst>
      <p:ext uri="{BB962C8B-B14F-4D97-AF65-F5344CB8AC3E}">
        <p14:creationId xmlns:p14="http://schemas.microsoft.com/office/powerpoint/2010/main" val="188359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tor</a:t>
            </a:r>
          </a:p>
        </p:txBody>
      </p:sp>
      <p:sp>
        <p:nvSpPr>
          <p:cNvPr id="3" name="Content Placeholder 2"/>
          <p:cNvSpPr>
            <a:spLocks noGrp="1"/>
          </p:cNvSpPr>
          <p:nvPr>
            <p:ph sz="half" idx="1"/>
          </p:nvPr>
        </p:nvSpPr>
        <p:spPr/>
        <p:txBody>
          <a:bodyPr/>
          <a:lstStyle/>
          <a:p>
            <a:r>
              <a:rPr lang="en-US" dirty="0"/>
              <a:t>Normal internet browsing, but anonymous</a:t>
            </a:r>
          </a:p>
          <a:p>
            <a:r>
              <a:rPr lang="en-US" dirty="0"/>
              <a:t>Gateway to dark web</a:t>
            </a:r>
          </a:p>
          <a:p>
            <a:pPr lvl="1"/>
            <a:r>
              <a:rPr lang="en-US" dirty="0"/>
              <a:t>Parts of the web that are not accessible through normal means [9]</a:t>
            </a:r>
          </a:p>
          <a:p>
            <a:pPr lvl="1"/>
            <a:r>
              <a:rPr lang="en-US" dirty="0"/>
              <a:t>Access “.onion” sites</a:t>
            </a:r>
          </a:p>
          <a:p>
            <a:pPr lvl="2"/>
            <a:r>
              <a:rPr lang="en-US" dirty="0"/>
              <a:t>NY Times: </a:t>
            </a:r>
            <a:r>
              <a:rPr lang="en-US" dirty="0">
                <a:hlinkClick r:id="rId3"/>
              </a:rPr>
              <a:t>http://www.nytimes3xbfgragh.onion/</a:t>
            </a:r>
            <a:endParaRPr lang="en-US" dirty="0"/>
          </a:p>
          <a:p>
            <a:pPr lvl="2"/>
            <a:r>
              <a:rPr lang="en-US" dirty="0"/>
              <a:t>Buzzfeed News: </a:t>
            </a:r>
            <a:r>
              <a:rPr lang="en-US" dirty="0">
                <a:hlinkClick r:id="rId4"/>
              </a:rPr>
              <a:t>https://bfnews3u2ox4m4ty.onion/</a:t>
            </a:r>
            <a:endParaRPr lang="en-US" dirty="0"/>
          </a:p>
        </p:txBody>
      </p:sp>
      <p:pic>
        <p:nvPicPr>
          <p:cNvPr id="12" name="Content Placeholder 11" descr="A picture containing diagram&#10;&#10;Description automatically generated">
            <a:extLst>
              <a:ext uri="{FF2B5EF4-FFF2-40B4-BE49-F238E27FC236}">
                <a16:creationId xmlns:a16="http://schemas.microsoft.com/office/drawing/2014/main" id="{736C57D7-753E-4273-B105-C56991E7E4DA}"/>
              </a:ext>
            </a:extLst>
          </p:cNvPr>
          <p:cNvPicPr>
            <a:picLocks noGrp="1" noChangeAspect="1"/>
          </p:cNvPicPr>
          <p:nvPr>
            <p:ph sz="half" idx="2"/>
          </p:nvPr>
        </p:nvPicPr>
        <p:blipFill>
          <a:blip r:embed="rId5"/>
          <a:stretch>
            <a:fillRect/>
          </a:stretch>
        </p:blipFill>
        <p:spPr>
          <a:xfrm>
            <a:off x="4724400" y="1211865"/>
            <a:ext cx="4007004" cy="2918776"/>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Ezra Werlinich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courtesy of Medium, citation 9</a:t>
            </a:r>
          </a:p>
        </p:txBody>
      </p:sp>
      <p:sp>
        <p:nvSpPr>
          <p:cNvPr id="13" name="TextBox 12">
            <a:extLst>
              <a:ext uri="{FF2B5EF4-FFF2-40B4-BE49-F238E27FC236}">
                <a16:creationId xmlns:a16="http://schemas.microsoft.com/office/drawing/2014/main" id="{29E50F64-1347-4497-8B0C-CFE711B78FCC}"/>
              </a:ext>
            </a:extLst>
          </p:cNvPr>
          <p:cNvSpPr txBox="1"/>
          <p:nvPr/>
        </p:nvSpPr>
        <p:spPr>
          <a:xfrm>
            <a:off x="4662881" y="4130057"/>
            <a:ext cx="4130041" cy="313932"/>
          </a:xfrm>
          <a:prstGeom prst="rect">
            <a:avLst/>
          </a:prstGeom>
          <a:noFill/>
        </p:spPr>
        <p:txBody>
          <a:bodyPr wrap="none" rtlCol="0">
            <a:spAutoFit/>
          </a:bodyPr>
          <a:lstStyle/>
          <a:p>
            <a:pPr>
              <a:lnSpc>
                <a:spcPct val="90000"/>
              </a:lnSpc>
            </a:pPr>
            <a:r>
              <a:rPr lang="en-US" sz="1600" dirty="0"/>
              <a:t>An iceberg as a representation of the internet</a:t>
            </a:r>
          </a:p>
        </p:txBody>
      </p:sp>
    </p:spTree>
    <p:extLst>
      <p:ext uri="{BB962C8B-B14F-4D97-AF65-F5344CB8AC3E}">
        <p14:creationId xmlns:p14="http://schemas.microsoft.com/office/powerpoint/2010/main" val="1593063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of using tor</a:t>
            </a:r>
          </a:p>
        </p:txBody>
      </p:sp>
      <p:sp>
        <p:nvSpPr>
          <p:cNvPr id="3" name="Content Placeholder 2"/>
          <p:cNvSpPr>
            <a:spLocks noGrp="1"/>
          </p:cNvSpPr>
          <p:nvPr>
            <p:ph sz="half" idx="1"/>
          </p:nvPr>
        </p:nvSpPr>
        <p:spPr/>
        <p:txBody>
          <a:bodyPr/>
          <a:lstStyle/>
          <a:p>
            <a:r>
              <a:rPr lang="en-US" dirty="0"/>
              <a:t>Exit node weaknesses [13]</a:t>
            </a:r>
          </a:p>
          <a:p>
            <a:pPr lvl="1"/>
            <a:r>
              <a:rPr lang="en-US" dirty="0"/>
              <a:t>No encryption between exit node and destination</a:t>
            </a:r>
          </a:p>
          <a:p>
            <a:pPr lvl="1"/>
            <a:r>
              <a:rPr lang="en-US" dirty="0"/>
              <a:t>Operator of the exit node can view any data passing through</a:t>
            </a:r>
          </a:p>
          <a:p>
            <a:r>
              <a:rPr lang="en-US" dirty="0"/>
              <a:t>Traffic analysis [8]</a:t>
            </a:r>
          </a:p>
          <a:p>
            <a:pPr lvl="1"/>
            <a:r>
              <a:rPr lang="en-US" dirty="0"/>
              <a:t>Comparing response times of server connection to </a:t>
            </a:r>
          </a:p>
          <a:p>
            <a:r>
              <a:rPr lang="en-US" dirty="0"/>
              <a:t>Most vulnerabilities are caused by user error, not Tor</a:t>
            </a:r>
          </a:p>
        </p:txBody>
      </p:sp>
      <p:pic>
        <p:nvPicPr>
          <p:cNvPr id="12" name="Content Placeholder 11" descr="Diagram&#10;&#10;Description automatically generated">
            <a:extLst>
              <a:ext uri="{FF2B5EF4-FFF2-40B4-BE49-F238E27FC236}">
                <a16:creationId xmlns:a16="http://schemas.microsoft.com/office/drawing/2014/main" id="{2D17E460-7088-40C2-902C-F178B0749C7F}"/>
              </a:ext>
            </a:extLst>
          </p:cNvPr>
          <p:cNvPicPr>
            <a:picLocks noGrp="1" noChangeAspect="1"/>
          </p:cNvPicPr>
          <p:nvPr>
            <p:ph sz="half" idx="2"/>
          </p:nvPr>
        </p:nvPicPr>
        <p:blipFill>
          <a:blip r:embed="rId3"/>
          <a:stretch>
            <a:fillRect/>
          </a:stretch>
        </p:blipFill>
        <p:spPr>
          <a:xfrm>
            <a:off x="4724400" y="1546669"/>
            <a:ext cx="3733800" cy="2477961"/>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Ezra Werlinich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courtesy of The Conversation, citation 6</a:t>
            </a:r>
          </a:p>
        </p:txBody>
      </p:sp>
      <p:sp>
        <p:nvSpPr>
          <p:cNvPr id="13" name="TextBox 12">
            <a:extLst>
              <a:ext uri="{FF2B5EF4-FFF2-40B4-BE49-F238E27FC236}">
                <a16:creationId xmlns:a16="http://schemas.microsoft.com/office/drawing/2014/main" id="{0DEE6443-6F27-4819-BD71-243CD7B5C162}"/>
              </a:ext>
            </a:extLst>
          </p:cNvPr>
          <p:cNvSpPr txBox="1"/>
          <p:nvPr/>
        </p:nvSpPr>
        <p:spPr>
          <a:xfrm>
            <a:off x="5260583" y="4017962"/>
            <a:ext cx="2661434" cy="313932"/>
          </a:xfrm>
          <a:prstGeom prst="rect">
            <a:avLst/>
          </a:prstGeom>
          <a:noFill/>
        </p:spPr>
        <p:txBody>
          <a:bodyPr wrap="none" rtlCol="0">
            <a:spAutoFit/>
          </a:bodyPr>
          <a:lstStyle/>
          <a:p>
            <a:pPr>
              <a:lnSpc>
                <a:spcPct val="90000"/>
              </a:lnSpc>
            </a:pPr>
            <a:r>
              <a:rPr lang="en-US" sz="1600" dirty="0"/>
              <a:t>The dangers of the exit relay</a:t>
            </a:r>
          </a:p>
        </p:txBody>
      </p:sp>
    </p:spTree>
    <p:extLst>
      <p:ext uri="{BB962C8B-B14F-4D97-AF65-F5344CB8AC3E}">
        <p14:creationId xmlns:p14="http://schemas.microsoft.com/office/powerpoint/2010/main" val="3843586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side of tor</a:t>
            </a:r>
          </a:p>
        </p:txBody>
      </p:sp>
      <p:sp>
        <p:nvSpPr>
          <p:cNvPr id="3" name="Content Placeholder 2"/>
          <p:cNvSpPr>
            <a:spLocks noGrp="1"/>
          </p:cNvSpPr>
          <p:nvPr>
            <p:ph sz="half" idx="1"/>
          </p:nvPr>
        </p:nvSpPr>
        <p:spPr/>
        <p:txBody>
          <a:bodyPr>
            <a:normAutofit lnSpcReduction="10000"/>
          </a:bodyPr>
          <a:lstStyle/>
          <a:p>
            <a:r>
              <a:rPr lang="en-US" dirty="0"/>
              <a:t>Government whistleblowers [2]</a:t>
            </a:r>
          </a:p>
          <a:p>
            <a:pPr lvl="1"/>
            <a:r>
              <a:rPr lang="en-US" dirty="0"/>
              <a:t>Edward Snowden</a:t>
            </a:r>
          </a:p>
          <a:p>
            <a:r>
              <a:rPr lang="en-US" dirty="0"/>
              <a:t>Anonymous sources for journalists [2]</a:t>
            </a:r>
          </a:p>
          <a:p>
            <a:r>
              <a:rPr lang="en-US" dirty="0"/>
              <a:t>Countries with internet censorship [2]</a:t>
            </a:r>
          </a:p>
          <a:p>
            <a:r>
              <a:rPr lang="en-US" dirty="0"/>
              <a:t>Secure government communications</a:t>
            </a:r>
          </a:p>
          <a:p>
            <a:r>
              <a:rPr lang="en-US" dirty="0"/>
              <a:t>Victims of domestic violence [3]</a:t>
            </a:r>
          </a:p>
          <a:p>
            <a:r>
              <a:rPr lang="en-US" dirty="0"/>
              <a:t>Simple anonymous browsing</a:t>
            </a:r>
          </a:p>
        </p:txBody>
      </p:sp>
      <p:pic>
        <p:nvPicPr>
          <p:cNvPr id="10" name="Content Placeholder 9" descr="A picture containing diagram&#10;&#10;Description automatically generated">
            <a:extLst>
              <a:ext uri="{FF2B5EF4-FFF2-40B4-BE49-F238E27FC236}">
                <a16:creationId xmlns:a16="http://schemas.microsoft.com/office/drawing/2014/main" id="{98B38F88-6F95-4D52-9227-BFE2E880A6EC}"/>
              </a:ext>
            </a:extLst>
          </p:cNvPr>
          <p:cNvPicPr>
            <a:picLocks noGrp="1" noChangeAspect="1"/>
          </p:cNvPicPr>
          <p:nvPr>
            <p:ph sz="half" idx="2"/>
          </p:nvPr>
        </p:nvPicPr>
        <p:blipFill>
          <a:blip r:embed="rId3"/>
          <a:stretch>
            <a:fillRect/>
          </a:stretch>
        </p:blipFill>
        <p:spPr>
          <a:xfrm>
            <a:off x="4343600" y="1352551"/>
            <a:ext cx="4487980" cy="2870437"/>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Ezra Werlinich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courtesy of Wikipedia Creative Commons</a:t>
            </a:r>
          </a:p>
        </p:txBody>
      </p:sp>
      <p:sp>
        <p:nvSpPr>
          <p:cNvPr id="11" name="TextBox 10">
            <a:extLst>
              <a:ext uri="{FF2B5EF4-FFF2-40B4-BE49-F238E27FC236}">
                <a16:creationId xmlns:a16="http://schemas.microsoft.com/office/drawing/2014/main" id="{AA646308-3AD0-4B02-B5D8-1F86BD9431E6}"/>
              </a:ext>
            </a:extLst>
          </p:cNvPr>
          <p:cNvSpPr txBox="1"/>
          <p:nvPr/>
        </p:nvSpPr>
        <p:spPr>
          <a:xfrm>
            <a:off x="4732572" y="4222988"/>
            <a:ext cx="3786036" cy="313932"/>
          </a:xfrm>
          <a:prstGeom prst="rect">
            <a:avLst/>
          </a:prstGeom>
          <a:noFill/>
        </p:spPr>
        <p:txBody>
          <a:bodyPr wrap="none" rtlCol="0">
            <a:spAutoFit/>
          </a:bodyPr>
          <a:lstStyle/>
          <a:p>
            <a:pPr>
              <a:lnSpc>
                <a:spcPct val="90000"/>
              </a:lnSpc>
            </a:pPr>
            <a:r>
              <a:rPr lang="en-US" sz="1600" dirty="0"/>
              <a:t>The distribution of countries that use Tor</a:t>
            </a:r>
          </a:p>
        </p:txBody>
      </p:sp>
    </p:spTree>
    <p:extLst>
      <p:ext uri="{BB962C8B-B14F-4D97-AF65-F5344CB8AC3E}">
        <p14:creationId xmlns:p14="http://schemas.microsoft.com/office/powerpoint/2010/main" val="2036234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Not-so-Good side of tor</a:t>
            </a:r>
          </a:p>
        </p:txBody>
      </p:sp>
      <p:sp>
        <p:nvSpPr>
          <p:cNvPr id="3" name="Content Placeholder 2"/>
          <p:cNvSpPr>
            <a:spLocks noGrp="1"/>
          </p:cNvSpPr>
          <p:nvPr>
            <p:ph sz="half" idx="1"/>
          </p:nvPr>
        </p:nvSpPr>
        <p:spPr/>
        <p:txBody>
          <a:bodyPr/>
          <a:lstStyle/>
          <a:p>
            <a:r>
              <a:rPr lang="en-US" dirty="0"/>
              <a:t>Black markets [4]</a:t>
            </a:r>
          </a:p>
          <a:p>
            <a:pPr lvl="1"/>
            <a:r>
              <a:rPr lang="en-US" dirty="0"/>
              <a:t>Silk Road (pictured to the right)</a:t>
            </a:r>
          </a:p>
          <a:p>
            <a:pPr lvl="2"/>
            <a:r>
              <a:rPr lang="en-US" dirty="0"/>
              <a:t>“Amazon.com of drugs”</a:t>
            </a:r>
          </a:p>
          <a:p>
            <a:pPr lvl="1"/>
            <a:r>
              <a:rPr lang="en-US" dirty="0"/>
              <a:t>Drugs, weapons, child pornography, assassins, etc.</a:t>
            </a:r>
          </a:p>
          <a:p>
            <a:r>
              <a:rPr lang="en-US" dirty="0"/>
              <a:t>Terrorist networks [1]</a:t>
            </a:r>
          </a:p>
          <a:p>
            <a:r>
              <a:rPr lang="en-US" dirty="0"/>
              <a:t>Data storage and distribution of illegally obtained documents, files, etc.</a:t>
            </a:r>
          </a:p>
        </p:txBody>
      </p:sp>
      <p:pic>
        <p:nvPicPr>
          <p:cNvPr id="15" name="Content Placeholder 14" descr="Graphical user interface, website&#10;&#10;Description automatically generated">
            <a:extLst>
              <a:ext uri="{FF2B5EF4-FFF2-40B4-BE49-F238E27FC236}">
                <a16:creationId xmlns:a16="http://schemas.microsoft.com/office/drawing/2014/main" id="{EE6EDC89-1503-45A5-803B-80443610F664}"/>
              </a:ext>
            </a:extLst>
          </p:cNvPr>
          <p:cNvPicPr>
            <a:picLocks noGrp="1" noChangeAspect="1"/>
          </p:cNvPicPr>
          <p:nvPr>
            <p:ph sz="half" idx="2"/>
          </p:nvPr>
        </p:nvPicPr>
        <p:blipFill>
          <a:blip r:embed="rId3"/>
          <a:stretch>
            <a:fillRect/>
          </a:stretch>
        </p:blipFill>
        <p:spPr>
          <a:xfrm>
            <a:off x="5040191" y="1093931"/>
            <a:ext cx="3613845" cy="3352800"/>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Ezra Werlinich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courtesy of Business Insider, citation 4</a:t>
            </a:r>
          </a:p>
        </p:txBody>
      </p:sp>
    </p:spTree>
    <p:extLst>
      <p:ext uri="{BB962C8B-B14F-4D97-AF65-F5344CB8AC3E}">
        <p14:creationId xmlns:p14="http://schemas.microsoft.com/office/powerpoint/2010/main" val="2039065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lnSpcReduction="10000"/>
          </a:bodyPr>
          <a:lstStyle/>
          <a:p>
            <a:pPr marL="457200" indent="-457200">
              <a:buFont typeface="+mj-lt"/>
              <a:buAutoNum type="arabicPeriod"/>
            </a:pPr>
            <a:r>
              <a:rPr lang="en-US" sz="1100" dirty="0"/>
              <a:t>Authors: Robert Graham. (2017, November 16). How Terrorists Use Encryption. Retrieved November 14, 2020, from </a:t>
            </a:r>
            <a:r>
              <a:rPr lang="en-US" sz="1100" dirty="0">
                <a:hlinkClick r:id="rId2"/>
              </a:rPr>
              <a:t>https://ctc.usma.edu/how-terrorists-use-encryption/</a:t>
            </a:r>
            <a:endParaRPr lang="en-US" sz="1100" dirty="0"/>
          </a:p>
          <a:p>
            <a:pPr marL="457200" indent="-457200">
              <a:buFont typeface="+mj-lt"/>
              <a:buAutoNum type="arabicPeriod"/>
            </a:pPr>
            <a:r>
              <a:rPr lang="en-US" sz="1100" dirty="0"/>
              <a:t>Collison, T. (2015, January 10). The Ethical Considerations of the Tor Browser. Retrieved November 14, 2020, from </a:t>
            </a:r>
            <a:r>
              <a:rPr lang="en-US" sz="1100" dirty="0">
                <a:hlinkClick r:id="rId3"/>
              </a:rPr>
              <a:t>https://medium.com/applied-cryptography/the-ethical-considerations-of-the-tor-browser-8bbc415720b6</a:t>
            </a:r>
            <a:endParaRPr lang="en-US" sz="1100" dirty="0"/>
          </a:p>
          <a:p>
            <a:pPr marL="457200" indent="-457200">
              <a:buFont typeface="+mj-lt"/>
              <a:buAutoNum type="arabicPeriod"/>
            </a:pPr>
            <a:r>
              <a:rPr lang="en-US" sz="1100" dirty="0" err="1"/>
              <a:t>Daniari</a:t>
            </a:r>
            <a:r>
              <a:rPr lang="en-US" sz="1100" dirty="0"/>
              <a:t>, S. (2017, April 12). Where Domestic Violence and Cybersecurity Intersect. Retrieved November 14, 2020, from </a:t>
            </a:r>
            <a:r>
              <a:rPr lang="en-US" sz="1100" dirty="0">
                <a:hlinkClick r:id="rId4"/>
              </a:rPr>
              <a:t>https://rewirenewsgroup.com/article/2017/04/12/domestic-violence-cybersecurity-intersect/</a:t>
            </a:r>
            <a:endParaRPr lang="en-US" sz="1100" dirty="0"/>
          </a:p>
          <a:p>
            <a:pPr marL="457200" indent="-457200">
              <a:buFont typeface="+mj-lt"/>
              <a:buAutoNum type="arabicPeriod"/>
            </a:pPr>
            <a:r>
              <a:rPr lang="en-US" sz="1100" dirty="0"/>
              <a:t>Love, D. (2013, March 06). There's A Secret Internet For Drug Dealers, Assassins, And Pedophiles. Retrieved November 14, 2020, from </a:t>
            </a:r>
            <a:r>
              <a:rPr lang="en-US" sz="1100" dirty="0">
                <a:hlinkClick r:id="rId5"/>
              </a:rPr>
              <a:t>https://www.businessinsider.com/tor-silk-road-deep-web-2013-3?op=1</a:t>
            </a:r>
            <a:endParaRPr lang="en-US" sz="1100" dirty="0"/>
          </a:p>
          <a:p>
            <a:pPr marL="457200" indent="-457200">
              <a:buFont typeface="+mj-lt"/>
              <a:buAutoNum type="arabicPeriod"/>
            </a:pPr>
            <a:r>
              <a:rPr lang="en-US" sz="1100" dirty="0"/>
              <a:t>Nicol, W. (2020, October 17). What Is Tor? A Beginner's Guide to the Deep Web. Retrieved November 14, 2020, from </a:t>
            </a:r>
            <a:r>
              <a:rPr lang="en-US" sz="1100" dirty="0">
                <a:hlinkClick r:id="rId6"/>
              </a:rPr>
              <a:t>https://www.digitaltrends.com/computing/a-beginners-guide-to-tor-how-to-navigate-through-the-underground-internet/</a:t>
            </a:r>
            <a:endParaRPr lang="en-US" sz="1100" dirty="0"/>
          </a:p>
          <a:p>
            <a:pPr marL="457200" indent="-457200">
              <a:buFont typeface="+mj-lt"/>
              <a:buAutoNum type="arabicPeriod"/>
            </a:pPr>
            <a:r>
              <a:rPr lang="en-US" sz="1100" dirty="0"/>
              <a:t>Philipp Winter Postdoctoral Research Associate in Computer Science. (2019, August 27). Securing web browsing: Protecting the Tor network. Retrieved November 14, 2020, from </a:t>
            </a:r>
            <a:r>
              <a:rPr lang="en-US" sz="1100" dirty="0">
                <a:hlinkClick r:id="rId7"/>
              </a:rPr>
              <a:t>https://theconversation.com/securing-web-browsing-protecting-the-tor-network-56840</a:t>
            </a:r>
            <a:endParaRPr lang="en-US" sz="1100" dirty="0"/>
          </a:p>
          <a:p>
            <a:pPr marL="457200" indent="-457200">
              <a:buFont typeface="+mj-lt"/>
              <a:buAutoNum type="arabicPeriod"/>
            </a:pPr>
            <a:r>
              <a:rPr lang="en-US" sz="1100" dirty="0"/>
              <a:t>Reilly, C. (2017, November 30). Inside the Dark Web: A guide to the badlands of the internet. Retrieved November 14, 2020, from </a:t>
            </a:r>
            <a:r>
              <a:rPr lang="en-US" sz="1100" dirty="0">
                <a:hlinkClick r:id="rId8"/>
              </a:rPr>
              <a:t>https://www.cnet.com/news/darknet-dark-web-101-your-guide-to-the-badlands-of-the-internet-tor-bitcoin/</a:t>
            </a:r>
            <a:endParaRPr lang="en-US" sz="1100"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Ezra Werlinich</a:t>
            </a:r>
          </a:p>
        </p:txBody>
      </p:sp>
    </p:spTree>
    <p:extLst>
      <p:ext uri="{BB962C8B-B14F-4D97-AF65-F5344CB8AC3E}">
        <p14:creationId xmlns:p14="http://schemas.microsoft.com/office/powerpoint/2010/main" val="708900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a:bodyPr>
          <a:lstStyle/>
          <a:p>
            <a:pPr marL="228600" indent="-228600">
              <a:buFont typeface="+mj-lt"/>
              <a:buAutoNum type="arabicPeriod" startAt="8"/>
            </a:pPr>
            <a:r>
              <a:rPr lang="en-US" sz="1100" dirty="0" err="1"/>
              <a:t>Soltani</a:t>
            </a:r>
            <a:r>
              <a:rPr lang="en-US" sz="1100" dirty="0"/>
              <a:t>, R., </a:t>
            </a:r>
            <a:r>
              <a:rPr lang="en-US" sz="1100" dirty="0" err="1"/>
              <a:t>Goeckel</a:t>
            </a:r>
            <a:r>
              <a:rPr lang="en-US" sz="1100" dirty="0"/>
              <a:t>, D., </a:t>
            </a:r>
            <a:r>
              <a:rPr lang="en-US" sz="1100" dirty="0" err="1"/>
              <a:t>Towsley</a:t>
            </a:r>
            <a:r>
              <a:rPr lang="en-US" sz="1100" dirty="0"/>
              <a:t>, D., &amp; </a:t>
            </a:r>
            <a:r>
              <a:rPr lang="en-US" sz="1100" dirty="0" err="1"/>
              <a:t>Houmansadr</a:t>
            </a:r>
            <a:r>
              <a:rPr lang="en-US" sz="1100" dirty="0"/>
              <a:t>, A. (2017). Towards provably invisible network flow fingerprints. </a:t>
            </a:r>
            <a:r>
              <a:rPr lang="en-US" sz="1100" i="1" dirty="0"/>
              <a:t>2017 51st Asilomar Conference on Signals, Systems, and Computers</a:t>
            </a:r>
            <a:r>
              <a:rPr lang="en-US" sz="1100" dirty="0"/>
              <a:t>. doi:10.1109/acssc.2017.8335179</a:t>
            </a:r>
          </a:p>
          <a:p>
            <a:pPr marL="457200" indent="-457200">
              <a:buFont typeface="+mj-lt"/>
              <a:buAutoNum type="arabicPeriod" startAt="8"/>
            </a:pPr>
            <a:r>
              <a:rPr lang="en-US" sz="1100" dirty="0"/>
              <a:t>Staff, P. (2019, March 15). The Dark Web &amp; What You Need To Know About It. Retrieved November 14, 2020, from </a:t>
            </a:r>
            <a:r>
              <a:rPr lang="en-US" sz="1100" dirty="0">
                <a:hlinkClick r:id="rId2"/>
              </a:rPr>
              <a:t>https://medium.com/pyramidsecurity/the-dark-web-what-you-need-to-know-about-it-23bf07dc8650</a:t>
            </a:r>
            <a:endParaRPr lang="en-US" sz="1100" dirty="0"/>
          </a:p>
          <a:p>
            <a:pPr marL="457200" indent="-457200">
              <a:buFont typeface="+mj-lt"/>
              <a:buAutoNum type="arabicPeriod" startAt="8"/>
            </a:pPr>
            <a:r>
              <a:rPr lang="en-US" sz="1100" dirty="0"/>
              <a:t>Tails is a portable operating system that protects against surveillance and censorship. (n.d.). Retrieved November 14, 2020, from </a:t>
            </a:r>
            <a:r>
              <a:rPr lang="en-US" sz="1100" dirty="0">
                <a:hlinkClick r:id="rId3"/>
              </a:rPr>
              <a:t>https://tails.boum.org/</a:t>
            </a:r>
            <a:endParaRPr lang="en-US" sz="1100" dirty="0"/>
          </a:p>
          <a:p>
            <a:pPr marL="457200" indent="-457200">
              <a:buFont typeface="+mj-lt"/>
              <a:buAutoNum type="arabicPeriod" startAt="8"/>
            </a:pPr>
            <a:r>
              <a:rPr lang="en-US" sz="1100" dirty="0"/>
              <a:t>The Tor Project: Privacy &amp; Freedom Online. (n.d.). Retrieved November 14, 2020, from </a:t>
            </a:r>
            <a:r>
              <a:rPr lang="en-US" sz="1100" dirty="0">
                <a:hlinkClick r:id="rId4"/>
              </a:rPr>
              <a:t>https://torproject.org/</a:t>
            </a:r>
            <a:endParaRPr lang="en-US" sz="1100" dirty="0"/>
          </a:p>
          <a:p>
            <a:pPr marL="457200" indent="-457200">
              <a:buFont typeface="+mj-lt"/>
              <a:buAutoNum type="arabicPeriod" startAt="8"/>
            </a:pPr>
            <a:r>
              <a:rPr lang="en-US" sz="1100" dirty="0"/>
              <a:t>What is Tor? A beginner's guide to the privacy tool. (2013, November 05). Retrieved November 14, 2020, from </a:t>
            </a:r>
            <a:r>
              <a:rPr lang="en-US" sz="1100" dirty="0">
                <a:hlinkClick r:id="rId5"/>
              </a:rPr>
              <a:t>https://www.theguardian.com/technology/2013/nov/05/tor-beginners-guide-nsa-browser</a:t>
            </a:r>
            <a:endParaRPr lang="en-US" sz="1100" dirty="0"/>
          </a:p>
          <a:p>
            <a:pPr marL="457200" indent="-457200">
              <a:buFont typeface="+mj-lt"/>
              <a:buAutoNum type="arabicPeriod" startAt="8"/>
            </a:pPr>
            <a:r>
              <a:rPr lang="en-US" sz="1100" dirty="0" err="1"/>
              <a:t>Zetter</a:t>
            </a:r>
            <a:r>
              <a:rPr lang="en-US" sz="1100" dirty="0"/>
              <a:t>, K. (2017, June 04). Rogue Nodes Turn Tor Anonymizer Into Eavesdropper's Paradise. Retrieved November 14, 2020, from </a:t>
            </a:r>
            <a:r>
              <a:rPr lang="en-US" sz="1100" dirty="0">
                <a:hlinkClick r:id="rId6"/>
              </a:rPr>
              <a:t>https://www.wired.com/2007/09/rogue-nodes-turn-tor-anonymizer-into-eavesdroppers-paradise/?currentPage=all</a:t>
            </a:r>
            <a:endParaRPr lang="en-US" sz="1100"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Ezra Werlinich</a:t>
            </a:r>
          </a:p>
        </p:txBody>
      </p:sp>
    </p:spTree>
    <p:extLst>
      <p:ext uri="{BB962C8B-B14F-4D97-AF65-F5344CB8AC3E}">
        <p14:creationId xmlns:p14="http://schemas.microsoft.com/office/powerpoint/2010/main" val="374643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Impact of Open Source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Mayank Govilla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335884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7" y="1165514"/>
            <a:ext cx="3566636" cy="3352800"/>
          </a:xfrm>
        </p:spPr>
        <p:txBody>
          <a:bodyPr>
            <a:normAutofit/>
          </a:bodyPr>
          <a:lstStyle/>
          <a:p>
            <a:r>
              <a:rPr lang="en-US" dirty="0"/>
              <a:t>Quantify</a:t>
            </a:r>
          </a:p>
          <a:p>
            <a:pPr lvl="1"/>
            <a:r>
              <a:rPr lang="en-US" dirty="0"/>
              <a:t>Terms like: less, more, a lot, huge, great, big, tiny, growing, etc.</a:t>
            </a:r>
          </a:p>
          <a:p>
            <a:r>
              <a:rPr lang="en-US" dirty="0"/>
              <a:t>Avoid Strawman Fallacy</a:t>
            </a:r>
          </a:p>
          <a:p>
            <a:r>
              <a:rPr lang="en-US" dirty="0"/>
              <a:t>Arguments should have at least 3 statements</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a:extLst>
              <a:ext uri="{FF2B5EF4-FFF2-40B4-BE49-F238E27FC236}">
                <a16:creationId xmlns:a16="http://schemas.microsoft.com/office/drawing/2014/main" id="{376C5DDA-4634-DF40-9DCE-ACFBD3B418E0}"/>
              </a:ext>
            </a:extLst>
          </p:cNvPr>
          <p:cNvPicPr>
            <a:picLocks noChangeAspect="1"/>
          </p:cNvPicPr>
          <p:nvPr/>
        </p:nvPicPr>
        <p:blipFill>
          <a:blip r:embed="rId3"/>
          <a:stretch>
            <a:fillRect/>
          </a:stretch>
        </p:blipFill>
        <p:spPr>
          <a:xfrm>
            <a:off x="3663072" y="288798"/>
            <a:ext cx="5421137" cy="4708398"/>
          </a:xfrm>
          <a:prstGeom prst="rect">
            <a:avLst/>
          </a:prstGeom>
        </p:spPr>
      </p:pic>
    </p:spTree>
    <p:extLst>
      <p:ext uri="{BB962C8B-B14F-4D97-AF65-F5344CB8AC3E}">
        <p14:creationId xmlns:p14="http://schemas.microsoft.com/office/powerpoint/2010/main" val="3096539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685800" y="2076138"/>
            <a:ext cx="7772400" cy="2629212"/>
          </a:xfrm>
        </p:spPr>
        <p:txBody>
          <a:bodyPr>
            <a:normAutofit/>
          </a:bodyPr>
          <a:lstStyle/>
          <a:p>
            <a:pPr marL="0" indent="0" algn="ctr">
              <a:buNone/>
            </a:pPr>
            <a:r>
              <a:rPr lang="en-US" sz="2800" dirty="0"/>
              <a:t>Open-Source development has had a major impact on the technology we use everyday, but is in danger of being taken over by Big Tech</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Mayank Govilla</a:t>
            </a:r>
          </a:p>
        </p:txBody>
      </p:sp>
    </p:spTree>
    <p:extLst>
      <p:ext uri="{BB962C8B-B14F-4D97-AF65-F5344CB8AC3E}">
        <p14:creationId xmlns:p14="http://schemas.microsoft.com/office/powerpoint/2010/main" val="4141585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74B7-CC86-4C63-BA6C-214D5EF51E73}"/>
              </a:ext>
            </a:extLst>
          </p:cNvPr>
          <p:cNvSpPr>
            <a:spLocks noGrp="1"/>
          </p:cNvSpPr>
          <p:nvPr>
            <p:ph type="title"/>
          </p:nvPr>
        </p:nvSpPr>
        <p:spPr/>
        <p:txBody>
          <a:bodyPr/>
          <a:lstStyle/>
          <a:p>
            <a:r>
              <a:rPr lang="en-US" dirty="0"/>
              <a:t>Something gnu</a:t>
            </a:r>
          </a:p>
        </p:txBody>
      </p:sp>
      <p:sp>
        <p:nvSpPr>
          <p:cNvPr id="3" name="Content Placeholder 2">
            <a:extLst>
              <a:ext uri="{FF2B5EF4-FFF2-40B4-BE49-F238E27FC236}">
                <a16:creationId xmlns:a16="http://schemas.microsoft.com/office/drawing/2014/main" id="{5EB8998A-DAFB-4B35-AA9E-4383D666090F}"/>
              </a:ext>
            </a:extLst>
          </p:cNvPr>
          <p:cNvSpPr>
            <a:spLocks noGrp="1"/>
          </p:cNvSpPr>
          <p:nvPr>
            <p:ph sz="half" idx="1"/>
          </p:nvPr>
        </p:nvSpPr>
        <p:spPr/>
        <p:txBody>
          <a:bodyPr/>
          <a:lstStyle/>
          <a:p>
            <a:r>
              <a:rPr lang="en-US" dirty="0"/>
              <a:t>Started by Richard Stallman</a:t>
            </a:r>
          </a:p>
          <a:p>
            <a:r>
              <a:rPr lang="en-US" dirty="0"/>
              <a:t>Four “freedoms”</a:t>
            </a:r>
          </a:p>
          <a:p>
            <a:pPr lvl="1"/>
            <a:r>
              <a:rPr lang="en-US" dirty="0"/>
              <a:t>To run the program</a:t>
            </a:r>
          </a:p>
          <a:p>
            <a:pPr lvl="1"/>
            <a:r>
              <a:rPr lang="en-US" dirty="0"/>
              <a:t>To study and change the program </a:t>
            </a:r>
          </a:p>
          <a:p>
            <a:pPr lvl="1"/>
            <a:r>
              <a:rPr lang="en-US" dirty="0"/>
              <a:t>To redistribute exact copies</a:t>
            </a:r>
          </a:p>
          <a:p>
            <a:pPr lvl="1"/>
            <a:r>
              <a:rPr lang="en-US" dirty="0"/>
              <a:t>To distribute modified versions</a:t>
            </a:r>
          </a:p>
          <a:p>
            <a:r>
              <a:rPr lang="en-US" dirty="0"/>
              <a:t>Operating system to rival Unix</a:t>
            </a:r>
          </a:p>
          <a:p>
            <a:r>
              <a:rPr lang="en-US" dirty="0"/>
              <a:t>Created the GPL license</a:t>
            </a:r>
          </a:p>
          <a:p>
            <a:pPr lvl="1"/>
            <a:r>
              <a:rPr lang="en-US" dirty="0"/>
              <a:t>“copyleft” instead of copyright</a:t>
            </a:r>
          </a:p>
        </p:txBody>
      </p:sp>
      <p:sp>
        <p:nvSpPr>
          <p:cNvPr id="4" name="Content Placeholder 3">
            <a:extLst>
              <a:ext uri="{FF2B5EF4-FFF2-40B4-BE49-F238E27FC236}">
                <a16:creationId xmlns:a16="http://schemas.microsoft.com/office/drawing/2014/main" id="{5926EB30-42CE-45FC-9DE5-2AF481967B63}"/>
              </a:ext>
            </a:extLst>
          </p:cNvPr>
          <p:cNvSpPr>
            <a:spLocks noGrp="1"/>
          </p:cNvSpPr>
          <p:nvPr>
            <p:ph sz="half" idx="2"/>
          </p:nvPr>
        </p:nvSpPr>
        <p:spPr/>
        <p:txBody>
          <a:bodyPr/>
          <a:lstStyle/>
          <a:p>
            <a:endParaRPr lang="en-US" dirty="0"/>
          </a:p>
        </p:txBody>
      </p:sp>
      <p:sp>
        <p:nvSpPr>
          <p:cNvPr id="5" name="Footer Placeholder 4">
            <a:extLst>
              <a:ext uri="{FF2B5EF4-FFF2-40B4-BE49-F238E27FC236}">
                <a16:creationId xmlns:a16="http://schemas.microsoft.com/office/drawing/2014/main" id="{AF9A4813-7CEC-4937-8DED-9E6BCD48B337}"/>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EF7D8213-7510-4FE5-B0F9-9B8C4BA1C713}"/>
              </a:ext>
            </a:extLst>
          </p:cNvPr>
          <p:cNvSpPr>
            <a:spLocks noGrp="1"/>
          </p:cNvSpPr>
          <p:nvPr>
            <p:ph type="sldNum" sz="quarter" idx="12"/>
          </p:nvPr>
        </p:nvSpPr>
        <p:spPr/>
        <p:txBody>
          <a:bodyPr/>
          <a:lstStyle/>
          <a:p>
            <a:fld id="{A2A17EAB-8B51-5C40-8776-6683E51FA7A0}" type="slidenum">
              <a:rPr lang="en-US" smtClean="0"/>
              <a:t>31</a:t>
            </a:fld>
            <a:endParaRPr lang="en-US"/>
          </a:p>
        </p:txBody>
      </p:sp>
      <p:pic>
        <p:nvPicPr>
          <p:cNvPr id="1026" name="Picture 2" descr="GNU Free Documentation License - Simple English Wikipedia, the free  encyclopedia">
            <a:extLst>
              <a:ext uri="{FF2B5EF4-FFF2-40B4-BE49-F238E27FC236}">
                <a16:creationId xmlns:a16="http://schemas.microsoft.com/office/drawing/2014/main" id="{78BE3E6C-DA71-4060-A2D5-A7E5E29F9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615" y="1421022"/>
            <a:ext cx="3249369" cy="31758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9F4492-1202-4E86-B8CD-203949B2864E}"/>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Mayank Govilla</a:t>
            </a:r>
            <a:endParaRPr lang="en-US" sz="1400" dirty="0">
              <a:solidFill>
                <a:schemeClr val="tx1"/>
              </a:solidFill>
              <a:latin typeface="+mj-lt"/>
            </a:endParaRPr>
          </a:p>
        </p:txBody>
      </p:sp>
      <p:sp>
        <p:nvSpPr>
          <p:cNvPr id="9" name="TextBox 8">
            <a:extLst>
              <a:ext uri="{FF2B5EF4-FFF2-40B4-BE49-F238E27FC236}">
                <a16:creationId xmlns:a16="http://schemas.microsoft.com/office/drawing/2014/main" id="{A23CA014-328A-4FF1-A66E-27352A47728C}"/>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taken from GNU official website [2]</a:t>
            </a:r>
          </a:p>
        </p:txBody>
      </p:sp>
    </p:spTree>
    <p:extLst>
      <p:ext uri="{BB962C8B-B14F-4D97-AF65-F5344CB8AC3E}">
        <p14:creationId xmlns:p14="http://schemas.microsoft.com/office/powerpoint/2010/main" val="2079899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74B7-CC86-4C63-BA6C-214D5EF51E73}"/>
              </a:ext>
            </a:extLst>
          </p:cNvPr>
          <p:cNvSpPr>
            <a:spLocks noGrp="1"/>
          </p:cNvSpPr>
          <p:nvPr>
            <p:ph type="title"/>
          </p:nvPr>
        </p:nvSpPr>
        <p:spPr/>
        <p:txBody>
          <a:bodyPr/>
          <a:lstStyle/>
          <a:p>
            <a:r>
              <a:rPr lang="en-US" dirty="0"/>
              <a:t>Apache software foundation</a:t>
            </a:r>
          </a:p>
        </p:txBody>
      </p:sp>
      <p:sp>
        <p:nvSpPr>
          <p:cNvPr id="3" name="Content Placeholder 2">
            <a:extLst>
              <a:ext uri="{FF2B5EF4-FFF2-40B4-BE49-F238E27FC236}">
                <a16:creationId xmlns:a16="http://schemas.microsoft.com/office/drawing/2014/main" id="{5EB8998A-DAFB-4B35-AA9E-4383D666090F}"/>
              </a:ext>
            </a:extLst>
          </p:cNvPr>
          <p:cNvSpPr>
            <a:spLocks noGrp="1"/>
          </p:cNvSpPr>
          <p:nvPr>
            <p:ph sz="half" idx="1"/>
          </p:nvPr>
        </p:nvSpPr>
        <p:spPr>
          <a:xfrm>
            <a:off x="685800" y="1352551"/>
            <a:ext cx="7833360" cy="1705442"/>
          </a:xfrm>
        </p:spPr>
        <p:txBody>
          <a:bodyPr>
            <a:normAutofit/>
          </a:bodyPr>
          <a:lstStyle/>
          <a:p>
            <a:r>
              <a:rPr lang="en-US" dirty="0"/>
              <a:t>Apache Web Server gained over 60% market share  </a:t>
            </a:r>
          </a:p>
          <a:p>
            <a:r>
              <a:rPr lang="en-US" dirty="0"/>
              <a:t>Apache License allows commercial products</a:t>
            </a:r>
          </a:p>
          <a:p>
            <a:pPr lvl="1"/>
            <a:r>
              <a:rPr lang="en-US" dirty="0"/>
              <a:t>The bridge between research and the corporate world</a:t>
            </a:r>
          </a:p>
          <a:p>
            <a:r>
              <a:rPr lang="en-US" dirty="0"/>
              <a:t>3,208 Apache Committers changed 78,493,228 lines of code in 328 projects</a:t>
            </a:r>
          </a:p>
        </p:txBody>
      </p:sp>
      <p:pic>
        <p:nvPicPr>
          <p:cNvPr id="8" name="Content Placeholder 7">
            <a:extLst>
              <a:ext uri="{FF2B5EF4-FFF2-40B4-BE49-F238E27FC236}">
                <a16:creationId xmlns:a16="http://schemas.microsoft.com/office/drawing/2014/main" id="{6FF519B9-307F-41E0-BE95-9B8D728A2136}"/>
              </a:ext>
            </a:extLst>
          </p:cNvPr>
          <p:cNvPicPr>
            <a:picLocks noGrp="1" noChangeAspect="1"/>
          </p:cNvPicPr>
          <p:nvPr>
            <p:ph sz="half" idx="2"/>
          </p:nvPr>
        </p:nvPicPr>
        <p:blipFill rotWithShape="1">
          <a:blip r:embed="rId3"/>
          <a:srcRect r="23684"/>
          <a:stretch/>
        </p:blipFill>
        <p:spPr>
          <a:xfrm>
            <a:off x="4799569" y="3109421"/>
            <a:ext cx="3829988" cy="1477832"/>
          </a:xfrm>
          <a:prstGeom prst="rect">
            <a:avLst/>
          </a:prstGeom>
        </p:spPr>
      </p:pic>
      <p:sp>
        <p:nvSpPr>
          <p:cNvPr id="5" name="Footer Placeholder 4">
            <a:extLst>
              <a:ext uri="{FF2B5EF4-FFF2-40B4-BE49-F238E27FC236}">
                <a16:creationId xmlns:a16="http://schemas.microsoft.com/office/drawing/2014/main" id="{AF9A4813-7CEC-4937-8DED-9E6BCD48B337}"/>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EF7D8213-7510-4FE5-B0F9-9B8C4BA1C713}"/>
              </a:ext>
            </a:extLst>
          </p:cNvPr>
          <p:cNvSpPr>
            <a:spLocks noGrp="1"/>
          </p:cNvSpPr>
          <p:nvPr>
            <p:ph type="sldNum" sz="quarter" idx="12"/>
          </p:nvPr>
        </p:nvSpPr>
        <p:spPr/>
        <p:txBody>
          <a:bodyPr/>
          <a:lstStyle/>
          <a:p>
            <a:fld id="{A2A17EAB-8B51-5C40-8776-6683E51FA7A0}" type="slidenum">
              <a:rPr lang="en-US" smtClean="0"/>
              <a:t>32</a:t>
            </a:fld>
            <a:endParaRPr lang="en-US"/>
          </a:p>
        </p:txBody>
      </p:sp>
      <p:sp>
        <p:nvSpPr>
          <p:cNvPr id="9" name="TextBox 8">
            <a:extLst>
              <a:ext uri="{FF2B5EF4-FFF2-40B4-BE49-F238E27FC236}">
                <a16:creationId xmlns:a16="http://schemas.microsoft.com/office/drawing/2014/main" id="{F3E7DD19-9182-472D-BC24-BE68B44D10CE}"/>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Mayank Govilla</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68ECB5AB-479D-457C-953C-C54391FA4D2D}"/>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Web server market share from [7]											Code contributions from [3]</a:t>
            </a:r>
          </a:p>
        </p:txBody>
      </p:sp>
      <p:pic>
        <p:nvPicPr>
          <p:cNvPr id="4" name="Picture 3">
            <a:extLst>
              <a:ext uri="{FF2B5EF4-FFF2-40B4-BE49-F238E27FC236}">
                <a16:creationId xmlns:a16="http://schemas.microsoft.com/office/drawing/2014/main" id="{186A9A2A-FEAA-432F-B448-29271D4BB90D}"/>
              </a:ext>
            </a:extLst>
          </p:cNvPr>
          <p:cNvPicPr>
            <a:picLocks noChangeAspect="1"/>
          </p:cNvPicPr>
          <p:nvPr/>
        </p:nvPicPr>
        <p:blipFill rotWithShape="1">
          <a:blip r:embed="rId4"/>
          <a:srcRect b="6449"/>
          <a:stretch/>
        </p:blipFill>
        <p:spPr>
          <a:xfrm>
            <a:off x="317919" y="2839713"/>
            <a:ext cx="4164140" cy="1887164"/>
          </a:xfrm>
          <a:prstGeom prst="rect">
            <a:avLst/>
          </a:prstGeom>
        </p:spPr>
      </p:pic>
    </p:spTree>
    <p:extLst>
      <p:ext uri="{BB962C8B-B14F-4D97-AF65-F5344CB8AC3E}">
        <p14:creationId xmlns:p14="http://schemas.microsoft.com/office/powerpoint/2010/main" val="502222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74B7-CC86-4C63-BA6C-214D5EF51E73}"/>
              </a:ext>
            </a:extLst>
          </p:cNvPr>
          <p:cNvSpPr>
            <a:spLocks noGrp="1"/>
          </p:cNvSpPr>
          <p:nvPr>
            <p:ph type="title"/>
          </p:nvPr>
        </p:nvSpPr>
        <p:spPr/>
        <p:txBody>
          <a:bodyPr/>
          <a:lstStyle/>
          <a:p>
            <a:r>
              <a:rPr lang="en-US" dirty="0"/>
              <a:t>Apache structure</a:t>
            </a:r>
          </a:p>
        </p:txBody>
      </p:sp>
      <p:sp>
        <p:nvSpPr>
          <p:cNvPr id="3" name="Content Placeholder 2">
            <a:extLst>
              <a:ext uri="{FF2B5EF4-FFF2-40B4-BE49-F238E27FC236}">
                <a16:creationId xmlns:a16="http://schemas.microsoft.com/office/drawing/2014/main" id="{5EB8998A-DAFB-4B35-AA9E-4383D666090F}"/>
              </a:ext>
            </a:extLst>
          </p:cNvPr>
          <p:cNvSpPr>
            <a:spLocks noGrp="1"/>
          </p:cNvSpPr>
          <p:nvPr>
            <p:ph sz="half" idx="1"/>
          </p:nvPr>
        </p:nvSpPr>
        <p:spPr/>
        <p:txBody>
          <a:bodyPr/>
          <a:lstStyle/>
          <a:p>
            <a:r>
              <a:rPr lang="en-US" dirty="0"/>
              <a:t>Non-Profit organization</a:t>
            </a:r>
          </a:p>
          <a:p>
            <a:r>
              <a:rPr lang="en-US" dirty="0"/>
              <a:t>Run by volunteers, generally driven by their passion for a project</a:t>
            </a:r>
          </a:p>
          <a:p>
            <a:r>
              <a:rPr lang="en-US" dirty="0"/>
              <a:t>Organize asynchronously through mailing lists</a:t>
            </a:r>
          </a:p>
          <a:p>
            <a:r>
              <a:rPr lang="en-US" dirty="0"/>
              <a:t>Relies on funding from donations and other sponsors (companies)</a:t>
            </a:r>
          </a:p>
          <a:p>
            <a:r>
              <a:rPr lang="en-US" dirty="0"/>
              <a:t>Large companies pay employees to contribute to projects</a:t>
            </a:r>
          </a:p>
        </p:txBody>
      </p:sp>
      <p:sp>
        <p:nvSpPr>
          <p:cNvPr id="5" name="Footer Placeholder 4">
            <a:extLst>
              <a:ext uri="{FF2B5EF4-FFF2-40B4-BE49-F238E27FC236}">
                <a16:creationId xmlns:a16="http://schemas.microsoft.com/office/drawing/2014/main" id="{AF9A4813-7CEC-4937-8DED-9E6BCD48B337}"/>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EF7D8213-7510-4FE5-B0F9-9B8C4BA1C713}"/>
              </a:ext>
            </a:extLst>
          </p:cNvPr>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a:extLst>
              <a:ext uri="{FF2B5EF4-FFF2-40B4-BE49-F238E27FC236}">
                <a16:creationId xmlns:a16="http://schemas.microsoft.com/office/drawing/2014/main" id="{DFFED75A-A0C3-45FA-8716-B619735E114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Mayank Govilla</a:t>
            </a:r>
          </a:p>
        </p:txBody>
      </p:sp>
      <p:pic>
        <p:nvPicPr>
          <p:cNvPr id="1028" name="Picture 4" descr="Apache Project / PMC Governance">
            <a:extLst>
              <a:ext uri="{FF2B5EF4-FFF2-40B4-BE49-F238E27FC236}">
                <a16:creationId xmlns:a16="http://schemas.microsoft.com/office/drawing/2014/main" id="{724ED935-4917-4AFF-B788-D5BA17685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544" y="1102946"/>
            <a:ext cx="4460745" cy="36024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EC1EC85-5D11-45D4-82C0-9E9386EF3E1C}"/>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Images from official Apache Website [3]</a:t>
            </a:r>
          </a:p>
        </p:txBody>
      </p:sp>
    </p:spTree>
    <p:extLst>
      <p:ext uri="{BB962C8B-B14F-4D97-AF65-F5344CB8AC3E}">
        <p14:creationId xmlns:p14="http://schemas.microsoft.com/office/powerpoint/2010/main" val="1536676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74B7-CC86-4C63-BA6C-214D5EF51E73}"/>
              </a:ext>
            </a:extLst>
          </p:cNvPr>
          <p:cNvSpPr>
            <a:spLocks noGrp="1"/>
          </p:cNvSpPr>
          <p:nvPr>
            <p:ph type="title"/>
          </p:nvPr>
        </p:nvSpPr>
        <p:spPr/>
        <p:txBody>
          <a:bodyPr/>
          <a:lstStyle/>
          <a:p>
            <a:r>
              <a:rPr lang="en-US" dirty="0"/>
              <a:t>Hack culture vs business</a:t>
            </a:r>
          </a:p>
        </p:txBody>
      </p:sp>
      <p:sp>
        <p:nvSpPr>
          <p:cNvPr id="3" name="Content Placeholder 2">
            <a:extLst>
              <a:ext uri="{FF2B5EF4-FFF2-40B4-BE49-F238E27FC236}">
                <a16:creationId xmlns:a16="http://schemas.microsoft.com/office/drawing/2014/main" id="{5EB8998A-DAFB-4B35-AA9E-4383D666090F}"/>
              </a:ext>
            </a:extLst>
          </p:cNvPr>
          <p:cNvSpPr>
            <a:spLocks noGrp="1"/>
          </p:cNvSpPr>
          <p:nvPr>
            <p:ph sz="half" idx="1"/>
          </p:nvPr>
        </p:nvSpPr>
        <p:spPr/>
        <p:txBody>
          <a:bodyPr/>
          <a:lstStyle/>
          <a:p>
            <a:r>
              <a:rPr lang="en-US" dirty="0"/>
              <a:t>Community Based</a:t>
            </a:r>
          </a:p>
          <a:p>
            <a:r>
              <a:rPr lang="en-US" dirty="0"/>
              <a:t>Collaboration between developers</a:t>
            </a:r>
          </a:p>
          <a:p>
            <a:r>
              <a:rPr lang="en-US" dirty="0"/>
              <a:t>Merit based system</a:t>
            </a:r>
          </a:p>
          <a:p>
            <a:r>
              <a:rPr lang="en-US" dirty="0"/>
              <a:t>Anyone can contribute</a:t>
            </a:r>
          </a:p>
          <a:p>
            <a:r>
              <a:rPr lang="en-US" dirty="0"/>
              <a:t>Drives Innovation</a:t>
            </a:r>
          </a:p>
        </p:txBody>
      </p:sp>
      <p:sp>
        <p:nvSpPr>
          <p:cNvPr id="4" name="Content Placeholder 3">
            <a:extLst>
              <a:ext uri="{FF2B5EF4-FFF2-40B4-BE49-F238E27FC236}">
                <a16:creationId xmlns:a16="http://schemas.microsoft.com/office/drawing/2014/main" id="{5926EB30-42CE-45FC-9DE5-2AF481967B63}"/>
              </a:ext>
            </a:extLst>
          </p:cNvPr>
          <p:cNvSpPr>
            <a:spLocks noGrp="1"/>
          </p:cNvSpPr>
          <p:nvPr>
            <p:ph sz="half" idx="2"/>
          </p:nvPr>
        </p:nvSpPr>
        <p:spPr/>
        <p:txBody>
          <a:bodyPr/>
          <a:lstStyle/>
          <a:p>
            <a:r>
              <a:rPr lang="en-US" dirty="0"/>
              <a:t>Isolated within a company</a:t>
            </a:r>
          </a:p>
          <a:p>
            <a:r>
              <a:rPr lang="en-US" dirty="0"/>
              <a:t>Sign Non-Disclosure Agreement</a:t>
            </a:r>
          </a:p>
          <a:p>
            <a:r>
              <a:rPr lang="en-US" dirty="0"/>
              <a:t>Compete with other developers</a:t>
            </a:r>
          </a:p>
          <a:p>
            <a:r>
              <a:rPr lang="en-US" dirty="0"/>
              <a:t>Corporate espionage</a:t>
            </a:r>
          </a:p>
          <a:p>
            <a:r>
              <a:rPr lang="en-US" dirty="0"/>
              <a:t>Drives profit</a:t>
            </a:r>
          </a:p>
        </p:txBody>
      </p:sp>
      <p:sp>
        <p:nvSpPr>
          <p:cNvPr id="5" name="Footer Placeholder 4">
            <a:extLst>
              <a:ext uri="{FF2B5EF4-FFF2-40B4-BE49-F238E27FC236}">
                <a16:creationId xmlns:a16="http://schemas.microsoft.com/office/drawing/2014/main" id="{AF9A4813-7CEC-4937-8DED-9E6BCD48B337}"/>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EF7D8213-7510-4FE5-B0F9-9B8C4BA1C713}"/>
              </a:ext>
            </a:extLst>
          </p:cNvPr>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a:extLst>
              <a:ext uri="{FF2B5EF4-FFF2-40B4-BE49-F238E27FC236}">
                <a16:creationId xmlns:a16="http://schemas.microsoft.com/office/drawing/2014/main" id="{DFFED75A-A0C3-45FA-8716-B619735E114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Mayank Govilla</a:t>
            </a:r>
          </a:p>
        </p:txBody>
      </p:sp>
      <p:pic>
        <p:nvPicPr>
          <p:cNvPr id="9" name="Picture 8">
            <a:extLst>
              <a:ext uri="{FF2B5EF4-FFF2-40B4-BE49-F238E27FC236}">
                <a16:creationId xmlns:a16="http://schemas.microsoft.com/office/drawing/2014/main" id="{19E70152-447C-42AE-A2B7-282D9DEBFC79}"/>
              </a:ext>
            </a:extLst>
          </p:cNvPr>
          <p:cNvPicPr>
            <a:picLocks noChangeAspect="1"/>
          </p:cNvPicPr>
          <p:nvPr/>
        </p:nvPicPr>
        <p:blipFill>
          <a:blip r:embed="rId3"/>
          <a:stretch>
            <a:fillRect/>
          </a:stretch>
        </p:blipFill>
        <p:spPr>
          <a:xfrm>
            <a:off x="2767012" y="3530109"/>
            <a:ext cx="3305175" cy="1381125"/>
          </a:xfrm>
          <a:prstGeom prst="rect">
            <a:avLst/>
          </a:prstGeom>
        </p:spPr>
      </p:pic>
      <p:sp>
        <p:nvSpPr>
          <p:cNvPr id="8" name="TextBox 7">
            <a:extLst>
              <a:ext uri="{FF2B5EF4-FFF2-40B4-BE49-F238E27FC236}">
                <a16:creationId xmlns:a16="http://schemas.microsoft.com/office/drawing/2014/main" id="{ACB45FC2-750C-4BC4-AA10-5F9D43B83FEF}"/>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from official MLH Website [4]</a:t>
            </a:r>
          </a:p>
        </p:txBody>
      </p:sp>
    </p:spTree>
    <p:extLst>
      <p:ext uri="{BB962C8B-B14F-4D97-AF65-F5344CB8AC3E}">
        <p14:creationId xmlns:p14="http://schemas.microsoft.com/office/powerpoint/2010/main" val="3705036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74B7-CC86-4C63-BA6C-214D5EF51E73}"/>
              </a:ext>
            </a:extLst>
          </p:cNvPr>
          <p:cNvSpPr>
            <a:spLocks noGrp="1"/>
          </p:cNvSpPr>
          <p:nvPr>
            <p:ph type="title"/>
          </p:nvPr>
        </p:nvSpPr>
        <p:spPr/>
        <p:txBody>
          <a:bodyPr/>
          <a:lstStyle/>
          <a:p>
            <a:r>
              <a:rPr lang="en-US" dirty="0"/>
              <a:t>Red hat</a:t>
            </a:r>
          </a:p>
        </p:txBody>
      </p:sp>
      <p:sp>
        <p:nvSpPr>
          <p:cNvPr id="3" name="Content Placeholder 2">
            <a:extLst>
              <a:ext uri="{FF2B5EF4-FFF2-40B4-BE49-F238E27FC236}">
                <a16:creationId xmlns:a16="http://schemas.microsoft.com/office/drawing/2014/main" id="{5EB8998A-DAFB-4B35-AA9E-4383D666090F}"/>
              </a:ext>
            </a:extLst>
          </p:cNvPr>
          <p:cNvSpPr>
            <a:spLocks noGrp="1"/>
          </p:cNvSpPr>
          <p:nvPr>
            <p:ph sz="half" idx="1"/>
          </p:nvPr>
        </p:nvSpPr>
        <p:spPr/>
        <p:txBody>
          <a:bodyPr/>
          <a:lstStyle/>
          <a:p>
            <a:r>
              <a:rPr lang="en-US" dirty="0"/>
              <a:t>Successful companies to monetize an open-source model</a:t>
            </a:r>
          </a:p>
          <a:p>
            <a:r>
              <a:rPr lang="en-US" dirty="0"/>
              <a:t>They heavily contribute to Red Hat Linux (still open source)</a:t>
            </a:r>
          </a:p>
          <a:p>
            <a:r>
              <a:rPr lang="en-US" dirty="0"/>
              <a:t>Sell enterprise version including full tech support</a:t>
            </a:r>
          </a:p>
          <a:p>
            <a:r>
              <a:rPr lang="en-US" dirty="0"/>
              <a:t>Eventually grew into cloud business</a:t>
            </a:r>
          </a:p>
          <a:p>
            <a:r>
              <a:rPr lang="en-US" dirty="0"/>
              <a:t>Acquired by IBM for $34 billion</a:t>
            </a:r>
          </a:p>
        </p:txBody>
      </p:sp>
      <p:sp>
        <p:nvSpPr>
          <p:cNvPr id="5" name="Footer Placeholder 4">
            <a:extLst>
              <a:ext uri="{FF2B5EF4-FFF2-40B4-BE49-F238E27FC236}">
                <a16:creationId xmlns:a16="http://schemas.microsoft.com/office/drawing/2014/main" id="{AF9A4813-7CEC-4937-8DED-9E6BCD48B337}"/>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EF7D8213-7510-4FE5-B0F9-9B8C4BA1C713}"/>
              </a:ext>
            </a:extLst>
          </p:cNvPr>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a:extLst>
              <a:ext uri="{FF2B5EF4-FFF2-40B4-BE49-F238E27FC236}">
                <a16:creationId xmlns:a16="http://schemas.microsoft.com/office/drawing/2014/main" id="{DFFED75A-A0C3-45FA-8716-B619735E114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Mayank Govilla</a:t>
            </a:r>
          </a:p>
        </p:txBody>
      </p:sp>
      <p:pic>
        <p:nvPicPr>
          <p:cNvPr id="8" name="Picture 7">
            <a:extLst>
              <a:ext uri="{FF2B5EF4-FFF2-40B4-BE49-F238E27FC236}">
                <a16:creationId xmlns:a16="http://schemas.microsoft.com/office/drawing/2014/main" id="{69B8E65E-ED61-4FCF-9944-90A7A62E1DA2}"/>
              </a:ext>
            </a:extLst>
          </p:cNvPr>
          <p:cNvPicPr>
            <a:picLocks noChangeAspect="1"/>
          </p:cNvPicPr>
          <p:nvPr/>
        </p:nvPicPr>
        <p:blipFill>
          <a:blip r:embed="rId3"/>
          <a:stretch>
            <a:fillRect/>
          </a:stretch>
        </p:blipFill>
        <p:spPr>
          <a:xfrm>
            <a:off x="4619115" y="1352551"/>
            <a:ext cx="4265131" cy="3114223"/>
          </a:xfrm>
          <a:prstGeom prst="rect">
            <a:avLst/>
          </a:prstGeom>
        </p:spPr>
      </p:pic>
      <p:sp>
        <p:nvSpPr>
          <p:cNvPr id="10" name="TextBox 9">
            <a:extLst>
              <a:ext uri="{FF2B5EF4-FFF2-40B4-BE49-F238E27FC236}">
                <a16:creationId xmlns:a16="http://schemas.microsoft.com/office/drawing/2014/main" id="{DAAA2960-8CF0-4352-AA8A-BD4BAEC38BA4}"/>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Images from Red Hat Blog [</a:t>
            </a:r>
            <a:r>
              <a:rPr lang="en-US" sz="1200" dirty="0"/>
              <a:t>6</a:t>
            </a:r>
            <a:r>
              <a:rPr lang="en-US" sz="1200" dirty="0">
                <a:solidFill>
                  <a:schemeClr val="tx1"/>
                </a:solidFill>
              </a:rPr>
              <a:t>]</a:t>
            </a:r>
          </a:p>
        </p:txBody>
      </p:sp>
    </p:spTree>
    <p:extLst>
      <p:ext uri="{BB962C8B-B14F-4D97-AF65-F5344CB8AC3E}">
        <p14:creationId xmlns:p14="http://schemas.microsoft.com/office/powerpoint/2010/main" val="3759775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74B7-CC86-4C63-BA6C-214D5EF51E73}"/>
              </a:ext>
            </a:extLst>
          </p:cNvPr>
          <p:cNvSpPr>
            <a:spLocks noGrp="1"/>
          </p:cNvSpPr>
          <p:nvPr>
            <p:ph type="title"/>
          </p:nvPr>
        </p:nvSpPr>
        <p:spPr/>
        <p:txBody>
          <a:bodyPr/>
          <a:lstStyle/>
          <a:p>
            <a:r>
              <a:rPr lang="en-US" dirty="0"/>
              <a:t>Big tech takeover</a:t>
            </a:r>
          </a:p>
        </p:txBody>
      </p:sp>
      <p:sp>
        <p:nvSpPr>
          <p:cNvPr id="3" name="Content Placeholder 2">
            <a:extLst>
              <a:ext uri="{FF2B5EF4-FFF2-40B4-BE49-F238E27FC236}">
                <a16:creationId xmlns:a16="http://schemas.microsoft.com/office/drawing/2014/main" id="{5EB8998A-DAFB-4B35-AA9E-4383D666090F}"/>
              </a:ext>
            </a:extLst>
          </p:cNvPr>
          <p:cNvSpPr>
            <a:spLocks noGrp="1"/>
          </p:cNvSpPr>
          <p:nvPr>
            <p:ph sz="half" idx="1"/>
          </p:nvPr>
        </p:nvSpPr>
        <p:spPr/>
        <p:txBody>
          <a:bodyPr/>
          <a:lstStyle/>
          <a:p>
            <a:r>
              <a:rPr lang="en-US" dirty="0"/>
              <a:t>Google, Amazon, and even Microsoft started funding OSS</a:t>
            </a:r>
          </a:p>
          <a:p>
            <a:r>
              <a:rPr lang="en-US" dirty="0"/>
              <a:t>Notable Projects:</a:t>
            </a:r>
          </a:p>
          <a:p>
            <a:pPr lvl="1"/>
            <a:r>
              <a:rPr lang="en-US" dirty="0"/>
              <a:t>Android</a:t>
            </a:r>
          </a:p>
          <a:p>
            <a:pPr lvl="1"/>
            <a:r>
              <a:rPr lang="en-US" dirty="0"/>
              <a:t>Angular</a:t>
            </a:r>
          </a:p>
          <a:p>
            <a:pPr lvl="1"/>
            <a:r>
              <a:rPr lang="en-US" dirty="0"/>
              <a:t>Flutter </a:t>
            </a:r>
          </a:p>
          <a:p>
            <a:pPr lvl="1"/>
            <a:r>
              <a:rPr lang="en-US" dirty="0"/>
              <a:t>Kubernetes</a:t>
            </a:r>
          </a:p>
          <a:p>
            <a:pPr lvl="1"/>
            <a:r>
              <a:rPr lang="en-US" dirty="0"/>
              <a:t>Chromium</a:t>
            </a:r>
          </a:p>
          <a:p>
            <a:r>
              <a:rPr lang="en-US" dirty="0"/>
              <a:t>The only fully closed source browser is Internet Explorer</a:t>
            </a:r>
          </a:p>
        </p:txBody>
      </p:sp>
      <p:sp>
        <p:nvSpPr>
          <p:cNvPr id="4" name="Content Placeholder 3">
            <a:extLst>
              <a:ext uri="{FF2B5EF4-FFF2-40B4-BE49-F238E27FC236}">
                <a16:creationId xmlns:a16="http://schemas.microsoft.com/office/drawing/2014/main" id="{5926EB30-42CE-45FC-9DE5-2AF481967B63}"/>
              </a:ext>
            </a:extLst>
          </p:cNvPr>
          <p:cNvSpPr>
            <a:spLocks noGrp="1"/>
          </p:cNvSpPr>
          <p:nvPr>
            <p:ph sz="half" idx="2"/>
          </p:nvPr>
        </p:nvSpPr>
        <p:spPr/>
        <p:txBody>
          <a:bodyPr/>
          <a:lstStyle/>
          <a:p>
            <a:endParaRPr lang="en-US" dirty="0"/>
          </a:p>
        </p:txBody>
      </p:sp>
      <p:sp>
        <p:nvSpPr>
          <p:cNvPr id="5" name="Footer Placeholder 4">
            <a:extLst>
              <a:ext uri="{FF2B5EF4-FFF2-40B4-BE49-F238E27FC236}">
                <a16:creationId xmlns:a16="http://schemas.microsoft.com/office/drawing/2014/main" id="{AF9A4813-7CEC-4937-8DED-9E6BCD48B337}"/>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EF7D8213-7510-4FE5-B0F9-9B8C4BA1C713}"/>
              </a:ext>
            </a:extLst>
          </p:cNvPr>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a:extLst>
              <a:ext uri="{FF2B5EF4-FFF2-40B4-BE49-F238E27FC236}">
                <a16:creationId xmlns:a16="http://schemas.microsoft.com/office/drawing/2014/main" id="{DFFED75A-A0C3-45FA-8716-B619735E114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Mayank Govilla</a:t>
            </a:r>
          </a:p>
        </p:txBody>
      </p:sp>
      <p:pic>
        <p:nvPicPr>
          <p:cNvPr id="8" name="Picture 7">
            <a:extLst>
              <a:ext uri="{FF2B5EF4-FFF2-40B4-BE49-F238E27FC236}">
                <a16:creationId xmlns:a16="http://schemas.microsoft.com/office/drawing/2014/main" id="{3CD791C5-3740-4E12-8EBC-8334BF8FB258}"/>
              </a:ext>
            </a:extLst>
          </p:cNvPr>
          <p:cNvPicPr>
            <a:picLocks noChangeAspect="1"/>
          </p:cNvPicPr>
          <p:nvPr/>
        </p:nvPicPr>
        <p:blipFill>
          <a:blip r:embed="rId3"/>
          <a:stretch>
            <a:fillRect/>
          </a:stretch>
        </p:blipFill>
        <p:spPr>
          <a:xfrm>
            <a:off x="5114925" y="1568195"/>
            <a:ext cx="2952750" cy="2952750"/>
          </a:xfrm>
          <a:prstGeom prst="rect">
            <a:avLst/>
          </a:prstGeom>
        </p:spPr>
      </p:pic>
      <p:sp>
        <p:nvSpPr>
          <p:cNvPr id="9" name="TextBox 8">
            <a:extLst>
              <a:ext uri="{FF2B5EF4-FFF2-40B4-BE49-F238E27FC236}">
                <a16:creationId xmlns:a16="http://schemas.microsoft.com/office/drawing/2014/main" id="{488F4CDE-1B04-4106-BAA3-70557956A15F}"/>
              </a:ext>
            </a:extLst>
          </p:cNvPr>
          <p:cNvSpPr txBox="1"/>
          <p:nvPr/>
        </p:nvSpPr>
        <p:spPr>
          <a:xfrm>
            <a:off x="5505494" y="3920829"/>
            <a:ext cx="2158584" cy="480131"/>
          </a:xfrm>
          <a:prstGeom prst="rect">
            <a:avLst/>
          </a:prstGeom>
          <a:noFill/>
        </p:spPr>
        <p:txBody>
          <a:bodyPr wrap="square" rtlCol="0">
            <a:spAutoFit/>
          </a:bodyPr>
          <a:lstStyle/>
          <a:p>
            <a:pPr algn="ctr">
              <a:lnSpc>
                <a:spcPct val="90000"/>
              </a:lnSpc>
            </a:pPr>
            <a:r>
              <a:rPr lang="en-US" sz="2800" b="1" dirty="0">
                <a:solidFill>
                  <a:srgbClr val="FF0000"/>
                </a:solidFill>
              </a:rPr>
              <a:t>BIG TECH</a:t>
            </a:r>
          </a:p>
        </p:txBody>
      </p:sp>
      <p:sp>
        <p:nvSpPr>
          <p:cNvPr id="10" name="TextBox 9">
            <a:extLst>
              <a:ext uri="{FF2B5EF4-FFF2-40B4-BE49-F238E27FC236}">
                <a16:creationId xmlns:a16="http://schemas.microsoft.com/office/drawing/2014/main" id="{10E26083-22A8-40DC-9D07-426E8842DAF4}"/>
              </a:ext>
            </a:extLst>
          </p:cNvPr>
          <p:cNvSpPr txBox="1"/>
          <p:nvPr/>
        </p:nvSpPr>
        <p:spPr>
          <a:xfrm rot="16200000">
            <a:off x="5364212" y="1743338"/>
            <a:ext cx="2454176" cy="480131"/>
          </a:xfrm>
          <a:prstGeom prst="rect">
            <a:avLst/>
          </a:prstGeom>
          <a:solidFill>
            <a:schemeClr val="accent2"/>
          </a:solidFill>
        </p:spPr>
        <p:txBody>
          <a:bodyPr wrap="square" rtlCol="0">
            <a:spAutoFit/>
          </a:bodyPr>
          <a:lstStyle/>
          <a:p>
            <a:pPr>
              <a:lnSpc>
                <a:spcPct val="90000"/>
              </a:lnSpc>
            </a:pPr>
            <a:r>
              <a:rPr lang="en-US" sz="2800" dirty="0"/>
              <a:t>OPEN SOURCE</a:t>
            </a:r>
          </a:p>
        </p:txBody>
      </p:sp>
    </p:spTree>
    <p:extLst>
      <p:ext uri="{BB962C8B-B14F-4D97-AF65-F5344CB8AC3E}">
        <p14:creationId xmlns:p14="http://schemas.microsoft.com/office/powerpoint/2010/main" val="1225177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74B7-CC86-4C63-BA6C-214D5EF51E73}"/>
              </a:ext>
            </a:extLst>
          </p:cNvPr>
          <p:cNvSpPr>
            <a:spLocks noGrp="1"/>
          </p:cNvSpPr>
          <p:nvPr>
            <p:ph type="title"/>
          </p:nvPr>
        </p:nvSpPr>
        <p:spPr/>
        <p:txBody>
          <a:bodyPr/>
          <a:lstStyle/>
          <a:p>
            <a:r>
              <a:rPr lang="en-US" dirty="0"/>
              <a:t>Big tech takeover</a:t>
            </a:r>
          </a:p>
        </p:txBody>
      </p:sp>
      <p:sp>
        <p:nvSpPr>
          <p:cNvPr id="3" name="Content Placeholder 2">
            <a:extLst>
              <a:ext uri="{FF2B5EF4-FFF2-40B4-BE49-F238E27FC236}">
                <a16:creationId xmlns:a16="http://schemas.microsoft.com/office/drawing/2014/main" id="{5EB8998A-DAFB-4B35-AA9E-4383D666090F}"/>
              </a:ext>
            </a:extLst>
          </p:cNvPr>
          <p:cNvSpPr>
            <a:spLocks noGrp="1"/>
          </p:cNvSpPr>
          <p:nvPr>
            <p:ph sz="half" idx="1"/>
          </p:nvPr>
        </p:nvSpPr>
        <p:spPr/>
        <p:txBody>
          <a:bodyPr/>
          <a:lstStyle/>
          <a:p>
            <a:r>
              <a:rPr lang="en-US" dirty="0"/>
              <a:t>Big companies have serious control over open-source projects</a:t>
            </a:r>
          </a:p>
        </p:txBody>
      </p:sp>
      <p:sp>
        <p:nvSpPr>
          <p:cNvPr id="4" name="Content Placeholder 3">
            <a:extLst>
              <a:ext uri="{FF2B5EF4-FFF2-40B4-BE49-F238E27FC236}">
                <a16:creationId xmlns:a16="http://schemas.microsoft.com/office/drawing/2014/main" id="{5926EB30-42CE-45FC-9DE5-2AF481967B63}"/>
              </a:ext>
            </a:extLst>
          </p:cNvPr>
          <p:cNvSpPr>
            <a:spLocks noGrp="1"/>
          </p:cNvSpPr>
          <p:nvPr>
            <p:ph sz="half" idx="2"/>
          </p:nvPr>
        </p:nvSpPr>
        <p:spPr/>
        <p:txBody>
          <a:bodyPr/>
          <a:lstStyle/>
          <a:p>
            <a:endParaRPr lang="en-US" dirty="0"/>
          </a:p>
        </p:txBody>
      </p:sp>
      <p:sp>
        <p:nvSpPr>
          <p:cNvPr id="5" name="Footer Placeholder 4">
            <a:extLst>
              <a:ext uri="{FF2B5EF4-FFF2-40B4-BE49-F238E27FC236}">
                <a16:creationId xmlns:a16="http://schemas.microsoft.com/office/drawing/2014/main" id="{AF9A4813-7CEC-4937-8DED-9E6BCD48B337}"/>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EF7D8213-7510-4FE5-B0F9-9B8C4BA1C713}"/>
              </a:ext>
            </a:extLst>
          </p:cNvPr>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a:extLst>
              <a:ext uri="{FF2B5EF4-FFF2-40B4-BE49-F238E27FC236}">
                <a16:creationId xmlns:a16="http://schemas.microsoft.com/office/drawing/2014/main" id="{DFFED75A-A0C3-45FA-8716-B619735E114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Mayank Govilla</a:t>
            </a:r>
          </a:p>
        </p:txBody>
      </p:sp>
      <p:pic>
        <p:nvPicPr>
          <p:cNvPr id="1026" name="Picture 2">
            <a:extLst>
              <a:ext uri="{FF2B5EF4-FFF2-40B4-BE49-F238E27FC236}">
                <a16:creationId xmlns:a16="http://schemas.microsoft.com/office/drawing/2014/main" id="{888DE1DD-0992-4141-92A1-0F27659F1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2306573"/>
            <a:ext cx="3587895" cy="2218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2060445-2BE7-4D49-BBAA-D0C02928547F}"/>
              </a:ext>
            </a:extLst>
          </p:cNvPr>
          <p:cNvPicPr>
            <a:picLocks noChangeAspect="1"/>
          </p:cNvPicPr>
          <p:nvPr/>
        </p:nvPicPr>
        <p:blipFill>
          <a:blip r:embed="rId4"/>
          <a:stretch>
            <a:fillRect/>
          </a:stretch>
        </p:blipFill>
        <p:spPr>
          <a:xfrm>
            <a:off x="4670299" y="1748502"/>
            <a:ext cx="4161281" cy="2775054"/>
          </a:xfrm>
          <a:prstGeom prst="rect">
            <a:avLst/>
          </a:prstGeom>
        </p:spPr>
      </p:pic>
      <p:sp>
        <p:nvSpPr>
          <p:cNvPr id="9" name="TextBox 8">
            <a:extLst>
              <a:ext uri="{FF2B5EF4-FFF2-40B4-BE49-F238E27FC236}">
                <a16:creationId xmlns:a16="http://schemas.microsoft.com/office/drawing/2014/main" id="{34DDA345-AE2F-4A6A-A97B-01E35051F7DA}"/>
              </a:ext>
            </a:extLst>
          </p:cNvPr>
          <p:cNvSpPr txBox="1"/>
          <p:nvPr/>
        </p:nvSpPr>
        <p:spPr>
          <a:xfrm>
            <a:off x="0" y="4726877"/>
            <a:ext cx="9144000" cy="276999"/>
          </a:xfrm>
          <a:prstGeom prst="rect">
            <a:avLst/>
          </a:prstGeom>
          <a:noFill/>
        </p:spPr>
        <p:txBody>
          <a:bodyPr wrap="square" rtlCol="0">
            <a:spAutoFit/>
          </a:bodyPr>
          <a:lstStyle/>
          <a:p>
            <a:r>
              <a:rPr lang="en-US" sz="1200" dirty="0"/>
              <a:t>	Googler Activity from [5]</a:t>
            </a:r>
            <a:r>
              <a:rPr lang="en-US" sz="1200" dirty="0">
                <a:solidFill>
                  <a:schemeClr val="tx1"/>
                </a:solidFill>
              </a:rPr>
              <a:t> 												Survey results from [1]</a:t>
            </a:r>
          </a:p>
        </p:txBody>
      </p:sp>
    </p:spTree>
    <p:extLst>
      <p:ext uri="{BB962C8B-B14F-4D97-AF65-F5344CB8AC3E}">
        <p14:creationId xmlns:p14="http://schemas.microsoft.com/office/powerpoint/2010/main" val="2962979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Lawrence Hecht and Libby Clark, </a:t>
            </a:r>
            <a:r>
              <a:rPr lang="en-US" i="1" dirty="0"/>
              <a:t>Open Source Programs Are a Best Practice Among Large Companies (August 2018), </a:t>
            </a:r>
            <a:r>
              <a:rPr lang="en-US" dirty="0">
                <a:hlinkClick r:id="rId2"/>
              </a:rPr>
              <a:t>https://thenewstack.io/survey-open-source-programs-are-a-best-practice-among-large-companies/</a:t>
            </a:r>
            <a:r>
              <a:rPr lang="en-US" dirty="0"/>
              <a:t> (November 12, 2020)</a:t>
            </a:r>
          </a:p>
          <a:p>
            <a:pPr marL="0" indent="0">
              <a:buNone/>
            </a:pPr>
            <a:r>
              <a:rPr lang="en-US" dirty="0"/>
              <a:t>[2] Richard Stallman, </a:t>
            </a:r>
            <a:r>
              <a:rPr lang="en-US" i="1" dirty="0"/>
              <a:t>The GNU Manifesto (1985), </a:t>
            </a:r>
            <a:r>
              <a:rPr lang="en-US" dirty="0">
                <a:hlinkClick r:id="rId3"/>
              </a:rPr>
              <a:t>https://www.gnu.org/gnu/manifesto.html</a:t>
            </a:r>
            <a:r>
              <a:rPr lang="en-US" dirty="0"/>
              <a:t> (November 17, 2020)</a:t>
            </a:r>
          </a:p>
          <a:p>
            <a:pPr marL="0" indent="0">
              <a:buNone/>
            </a:pPr>
            <a:r>
              <a:rPr lang="en-US" dirty="0"/>
              <a:t>[3] Sally, </a:t>
            </a:r>
            <a:r>
              <a:rPr lang="en-US" i="1" dirty="0"/>
              <a:t>Apache in 2018 </a:t>
            </a:r>
            <a:r>
              <a:rPr lang="en-US" i="1" dirty="0">
                <a:hlinkClick r:id="rId4">
                  <a:extLst>
                    <a:ext uri="{A12FA001-AC4F-418D-AE19-62706E023703}">
                      <ahyp:hlinkClr xmlns:ahyp="http://schemas.microsoft.com/office/drawing/2018/hyperlinkcolor" val="tx"/>
                    </a:ext>
                  </a:extLst>
                </a:hlinkClick>
              </a:rPr>
              <a:t>–</a:t>
            </a:r>
            <a:r>
              <a:rPr lang="en-US" i="1" dirty="0"/>
              <a:t> By the Digits (January 2019), </a:t>
            </a:r>
            <a:r>
              <a:rPr lang="en-US" dirty="0">
                <a:hlinkClick r:id="rId4"/>
              </a:rPr>
              <a:t>https://blogs.apache.org/foundation/entry/apache-in-2018-by-the</a:t>
            </a:r>
            <a:r>
              <a:rPr lang="en-US" b="1" dirty="0"/>
              <a:t> </a:t>
            </a:r>
            <a:r>
              <a:rPr lang="en-US" dirty="0"/>
              <a:t> (November 17, 2020)</a:t>
            </a:r>
          </a:p>
          <a:p>
            <a:pPr marL="0" indent="0">
              <a:buNone/>
            </a:pPr>
            <a:r>
              <a:rPr lang="en-US" dirty="0"/>
              <a:t>[4] Major League Hacking, </a:t>
            </a:r>
            <a:r>
              <a:rPr lang="en-US" dirty="0">
                <a:hlinkClick r:id="rId5"/>
              </a:rPr>
              <a:t>https://mlh.io/</a:t>
            </a:r>
            <a:r>
              <a:rPr lang="en-US" dirty="0"/>
              <a:t> (November 17, 2020)</a:t>
            </a:r>
          </a:p>
          <a:p>
            <a:pPr marL="0" indent="0">
              <a:buNone/>
            </a:pPr>
            <a:r>
              <a:rPr lang="en-US" dirty="0"/>
              <a:t>[5] Sophia Vargas, </a:t>
            </a:r>
            <a:r>
              <a:rPr lang="en-US" i="1" dirty="0"/>
              <a:t>Open source by the numbers at Google (August 2020),  </a:t>
            </a:r>
            <a:r>
              <a:rPr lang="en-US" dirty="0">
                <a:hlinkClick r:id="rId6"/>
              </a:rPr>
              <a:t>https://opensource.googleblog.com/2020/08/open-source-by-numbers-at-google.html</a:t>
            </a:r>
            <a:r>
              <a:rPr lang="en-US" dirty="0"/>
              <a:t> (November 17, 2020)</a:t>
            </a:r>
          </a:p>
          <a:p>
            <a:pPr marL="0" indent="0">
              <a:buNone/>
            </a:pPr>
            <a:r>
              <a:rPr lang="en-US" dirty="0"/>
              <a:t>[6] Red Hat, </a:t>
            </a:r>
            <a:r>
              <a:rPr lang="en-US" i="1" dirty="0"/>
              <a:t>IBM Closes Landmark Acquisition of Red Hat for $34 Billion; Defines Open, Hybrid Cloud Future [press release]</a:t>
            </a:r>
            <a:r>
              <a:rPr lang="en-US" dirty="0"/>
              <a:t> (July 9, 2019), </a:t>
            </a:r>
            <a:r>
              <a:rPr lang="en-US" dirty="0">
                <a:hlinkClick r:id="rId7"/>
              </a:rPr>
              <a:t>https://www.redhat.com/en/about/press-releases/ibm-closes-landmark-acquisition-red-hat-34-billion-defines-open-hybrid-cloud-future</a:t>
            </a:r>
            <a:r>
              <a:rPr lang="en-US" dirty="0"/>
              <a:t> (November 17, 2020)</a:t>
            </a:r>
          </a:p>
          <a:p>
            <a:pPr marL="0" indent="0">
              <a:buNone/>
            </a:pPr>
            <a:r>
              <a:rPr lang="en-US" dirty="0"/>
              <a:t>[7] </a:t>
            </a:r>
            <a:r>
              <a:rPr lang="en-US" dirty="0" err="1"/>
              <a:t>Netcraft</a:t>
            </a:r>
            <a:r>
              <a:rPr lang="en-US" dirty="0"/>
              <a:t>, </a:t>
            </a:r>
            <a:r>
              <a:rPr lang="en-US" i="1" dirty="0"/>
              <a:t>October 2020 Web Server Survey (October 21, 2020), </a:t>
            </a:r>
            <a:r>
              <a:rPr lang="en-US" dirty="0">
                <a:hlinkClick r:id="rId8"/>
              </a:rPr>
              <a:t>https://news.netcraft.com/archives/category/web-server-survey/</a:t>
            </a:r>
            <a:r>
              <a:rPr lang="en-US" dirty="0"/>
              <a:t> (November 17, 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Mayank Govilla</a:t>
            </a:r>
          </a:p>
        </p:txBody>
      </p:sp>
    </p:spTree>
    <p:extLst>
      <p:ext uri="{BB962C8B-B14F-4D97-AF65-F5344CB8AC3E}">
        <p14:creationId xmlns:p14="http://schemas.microsoft.com/office/powerpoint/2010/main" val="395486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31 Max Possible</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2020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9" name="Picture 8">
            <a:extLst>
              <a:ext uri="{FF2B5EF4-FFF2-40B4-BE49-F238E27FC236}">
                <a16:creationId xmlns:a16="http://schemas.microsoft.com/office/drawing/2014/main" id="{692D84E3-9996-9C4A-BD4B-5C4D39651CA1}"/>
              </a:ext>
            </a:extLst>
          </p:cNvPr>
          <p:cNvPicPr>
            <a:picLocks noChangeAspect="1"/>
          </p:cNvPicPr>
          <p:nvPr/>
        </p:nvPicPr>
        <p:blipFill>
          <a:blip r:embed="rId3"/>
          <a:stretch>
            <a:fillRect/>
          </a:stretch>
        </p:blipFill>
        <p:spPr>
          <a:xfrm>
            <a:off x="2552700" y="298747"/>
            <a:ext cx="5576455" cy="4844753"/>
          </a:xfrm>
          <a:prstGeom prst="rect">
            <a:avLst/>
          </a:prstGeom>
        </p:spPr>
      </p:pic>
    </p:spTree>
    <p:extLst>
      <p:ext uri="{BB962C8B-B14F-4D97-AF65-F5344CB8AC3E}">
        <p14:creationId xmlns:p14="http://schemas.microsoft.com/office/powerpoint/2010/main" val="3675895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369332"/>
          </a:xfrm>
          <a:prstGeom prst="rect">
            <a:avLst/>
          </a:prstGeom>
          <a:noFill/>
          <a:ln w="9525">
            <a:noFill/>
            <a:miter lim="800000"/>
            <a:headEnd/>
            <a:tailEnd/>
          </a:ln>
        </p:spPr>
        <p:txBody>
          <a:bodyPr wrap="square">
            <a:prstTxWarp prst="textNoShape">
              <a:avLst/>
            </a:prstTxWarp>
            <a:spAutoFit/>
          </a:bodyPr>
          <a:lstStyle/>
          <a:p>
            <a:r>
              <a:rPr lang="en-US" b="1" dirty="0"/>
              <a:t>Run time stack</a:t>
            </a:r>
          </a:p>
        </p:txBody>
      </p:sp>
      <p:sp>
        <p:nvSpPr>
          <p:cNvPr id="23" name="TextBox 13"/>
          <p:cNvSpPr txBox="1">
            <a:spLocks noChangeArrowheads="1"/>
          </p:cNvSpPr>
          <p:nvPr/>
        </p:nvSpPr>
        <p:spPr bwMode="auto">
          <a:xfrm>
            <a:off x="6400800" y="1969491"/>
            <a:ext cx="2743200" cy="369332"/>
          </a:xfrm>
          <a:prstGeom prst="rect">
            <a:avLst/>
          </a:prstGeom>
          <a:noFill/>
          <a:ln w="9525">
            <a:noFill/>
            <a:miter lim="800000"/>
            <a:headEnd/>
            <a:tailEnd/>
          </a:ln>
        </p:spPr>
        <p:txBody>
          <a:bodyPr wrap="square">
            <a:prstTxWarp prst="textNoShape">
              <a:avLst/>
            </a:prstTxWarp>
            <a:spAutoFit/>
          </a:bodyPr>
          <a:lstStyle/>
          <a:p>
            <a:r>
              <a:rPr lang="en-US" b="1" dirty="0"/>
              <a:t>Variable Attack</a:t>
            </a:r>
          </a:p>
        </p:txBody>
      </p:sp>
      <p:sp>
        <p:nvSpPr>
          <p:cNvPr id="24" name="TextBox 13"/>
          <p:cNvSpPr txBox="1">
            <a:spLocks noChangeArrowheads="1"/>
          </p:cNvSpPr>
          <p:nvPr/>
        </p:nvSpPr>
        <p:spPr bwMode="auto">
          <a:xfrm>
            <a:off x="6400800" y="3100463"/>
            <a:ext cx="2743200" cy="369332"/>
          </a:xfrm>
          <a:prstGeom prst="rect">
            <a:avLst/>
          </a:prstGeom>
          <a:noFill/>
          <a:ln w="9525">
            <a:noFill/>
            <a:miter lim="800000"/>
            <a:headEnd/>
            <a:tailEnd/>
          </a:ln>
        </p:spPr>
        <p:txBody>
          <a:bodyPr wrap="square">
            <a:prstTxWarp prst="textNoShape">
              <a:avLst/>
            </a:prstTxWarp>
            <a:spAutoFit/>
          </a:bodyPr>
          <a:lstStyle/>
          <a:p>
            <a:r>
              <a:rPr lang="en-US" b="1" dirty="0"/>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2138944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41</a:t>
            </a:fld>
            <a:endParaRPr lang="en-US"/>
          </a:p>
        </p:txBody>
      </p:sp>
    </p:spTree>
    <p:extLst>
      <p:ext uri="{BB962C8B-B14F-4D97-AF65-F5344CB8AC3E}">
        <p14:creationId xmlns:p14="http://schemas.microsoft.com/office/powerpoint/2010/main" val="1065278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3611239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43</a:t>
            </a:fld>
            <a:endParaRPr lang="en-US"/>
          </a:p>
        </p:txBody>
      </p:sp>
    </p:spTree>
    <p:extLst>
      <p:ext uri="{BB962C8B-B14F-4D97-AF65-F5344CB8AC3E}">
        <p14:creationId xmlns:p14="http://schemas.microsoft.com/office/powerpoint/2010/main" val="1591266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998449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808874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46</a:t>
            </a:fld>
            <a:endParaRPr lang="en"/>
          </a:p>
        </p:txBody>
      </p:sp>
      <p:sp>
        <p:nvSpPr>
          <p:cNvPr id="3" name="Footer Placeholder 2"/>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47</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48</a:t>
            </a:fld>
            <a:endParaRPr lang="en-US"/>
          </a:p>
        </p:txBody>
      </p:sp>
    </p:spTree>
    <p:extLst>
      <p:ext uri="{BB962C8B-B14F-4D97-AF65-F5344CB8AC3E}">
        <p14:creationId xmlns:p14="http://schemas.microsoft.com/office/powerpoint/2010/main" val="913482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2020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49</a:t>
            </a:fld>
            <a:endParaRPr lang="en-US"/>
          </a:p>
        </p:txBody>
      </p:sp>
    </p:spTree>
    <p:extLst>
      <p:ext uri="{BB962C8B-B14F-4D97-AF65-F5344CB8AC3E}">
        <p14:creationId xmlns:p14="http://schemas.microsoft.com/office/powerpoint/2010/main" val="215233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pic>
        <p:nvPicPr>
          <p:cNvPr id="10" name="Picture 9"/>
          <p:cNvPicPr>
            <a:picLocks noChangeAspect="1"/>
          </p:cNvPicPr>
          <p:nvPr/>
        </p:nvPicPr>
        <p:blipFill>
          <a:blip r:embed="rId3"/>
          <a:stretch>
            <a:fillRect/>
          </a:stretch>
        </p:blipFill>
        <p:spPr>
          <a:xfrm>
            <a:off x="3454400" y="361950"/>
            <a:ext cx="5689600" cy="3479800"/>
          </a:xfrm>
          <a:prstGeom prst="rect">
            <a:avLst/>
          </a:prstGeom>
        </p:spPr>
      </p:pic>
      <p:sp>
        <p:nvSpPr>
          <p:cNvPr id="11" name="TextBox 10"/>
          <p:cNvSpPr txBox="1"/>
          <p:nvPr/>
        </p:nvSpPr>
        <p:spPr>
          <a:xfrm>
            <a:off x="5725576" y="3849458"/>
            <a:ext cx="3502882"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/538/ (2010-11-14)</a:t>
            </a:r>
          </a:p>
        </p:txBody>
      </p:sp>
      <p:pic>
        <p:nvPicPr>
          <p:cNvPr id="2050" name="Picture 2" descr="Exploits of a Mom">
            <a:extLst>
              <a:ext uri="{FF2B5EF4-FFF2-40B4-BE49-F238E27FC236}">
                <a16:creationId xmlns:a16="http://schemas.microsoft.com/office/drawing/2014/main" id="{7E8B7E1D-AAD2-C74E-9D88-347B98127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0" y="3267577"/>
            <a:ext cx="5536019" cy="17040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B73FC5-CBB0-164B-8D37-2C240CA97E79}"/>
              </a:ext>
            </a:extLst>
          </p:cNvPr>
          <p:cNvSpPr txBox="1"/>
          <p:nvPr/>
        </p:nvSpPr>
        <p:spPr>
          <a:xfrm>
            <a:off x="5477540" y="4670470"/>
            <a:ext cx="3507370"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/327/ (2007-10-10)</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50</a:t>
            </a:fld>
            <a:endParaRPr lang="en-US"/>
          </a:p>
        </p:txBody>
      </p:sp>
    </p:spTree>
    <p:extLst>
      <p:ext uri="{BB962C8B-B14F-4D97-AF65-F5344CB8AC3E}">
        <p14:creationId xmlns:p14="http://schemas.microsoft.com/office/powerpoint/2010/main" val="2363850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51</a:t>
            </a:fld>
            <a:endParaRPr lang="en-US"/>
          </a:p>
        </p:txBody>
      </p:sp>
    </p:spTree>
    <p:extLst>
      <p:ext uri="{BB962C8B-B14F-4D97-AF65-F5344CB8AC3E}">
        <p14:creationId xmlns:p14="http://schemas.microsoft.com/office/powerpoint/2010/main" val="1620057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52</a:t>
            </a:fld>
            <a:endParaRPr lang="en-US"/>
          </a:p>
        </p:txBody>
      </p:sp>
    </p:spTree>
    <p:extLst>
      <p:ext uri="{BB962C8B-B14F-4D97-AF65-F5344CB8AC3E}">
        <p14:creationId xmlns:p14="http://schemas.microsoft.com/office/powerpoint/2010/main" val="2537789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53</a:t>
            </a:fld>
            <a:endParaRPr lang="en-US"/>
          </a:p>
        </p:txBody>
      </p:sp>
    </p:spTree>
    <p:extLst>
      <p:ext uri="{BB962C8B-B14F-4D97-AF65-F5344CB8AC3E}">
        <p14:creationId xmlns:p14="http://schemas.microsoft.com/office/powerpoint/2010/main" val="2764394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54</a:t>
            </a:fld>
            <a:endParaRPr lang="en-US"/>
          </a:p>
        </p:txBody>
      </p:sp>
    </p:spTree>
    <p:extLst>
      <p:ext uri="{BB962C8B-B14F-4D97-AF65-F5344CB8AC3E}">
        <p14:creationId xmlns:p14="http://schemas.microsoft.com/office/powerpoint/2010/main" val="807689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55</a:t>
            </a:fld>
            <a:endParaRPr lang="en-US"/>
          </a:p>
        </p:txBody>
      </p:sp>
    </p:spTree>
    <p:extLst>
      <p:ext uri="{BB962C8B-B14F-4D97-AF65-F5344CB8AC3E}">
        <p14:creationId xmlns:p14="http://schemas.microsoft.com/office/powerpoint/2010/main" val="251593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6</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3"/>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323 Interesting to compare password guidance over the years.</a:t>
            </a:r>
          </a:p>
          <a:p>
            <a:r>
              <a:rPr lang="en-US" dirty="0"/>
              <a:t>pp. 325 plenty not sent with HTTP </a:t>
            </a:r>
          </a:p>
          <a:p>
            <a:r>
              <a:rPr lang="en-US" dirty="0"/>
              <a:t>pp. 328 Getting on TV much more difficult than releasing software</a:t>
            </a:r>
          </a:p>
          <a:p>
            <a:r>
              <a:rPr lang="en-US" dirty="0"/>
              <a:t>pp. 330 Virus could be new</a:t>
            </a:r>
          </a:p>
          <a:p>
            <a:r>
              <a:rPr lang="en-US" dirty="0"/>
              <a:t>pp. 332 Goals include infect 3 machine per LAN and as many computers as possible? Never make last minute changes before release. Were they related to the defects?</a:t>
            </a:r>
          </a:p>
          <a:p>
            <a:r>
              <a:rPr lang="en-US" dirty="0"/>
              <a:t>pp. 333 Testing w/out DEBUG often neglected</a:t>
            </a:r>
          </a:p>
        </p:txBody>
      </p:sp>
      <p:sp>
        <p:nvSpPr>
          <p:cNvPr id="11" name="Content Placeholder 10"/>
          <p:cNvSpPr>
            <a:spLocks noGrp="1"/>
          </p:cNvSpPr>
          <p:nvPr>
            <p:ph sz="half" idx="2"/>
          </p:nvPr>
        </p:nvSpPr>
        <p:spPr/>
        <p:txBody>
          <a:bodyPr>
            <a:normAutofit fontScale="85000" lnSpcReduction="10000"/>
          </a:bodyPr>
          <a:lstStyle/>
          <a:p>
            <a:r>
              <a:rPr lang="en-US" dirty="0"/>
              <a:t>pp. 335 Do people use the Internet as an experimental laboratory these days? Shutdown right after booting, “benign” doesn’t seem like the right word.</a:t>
            </a:r>
          </a:p>
          <a:p>
            <a:r>
              <a:rPr lang="en-US" dirty="0"/>
              <a:t>pp. 337 “send reports back to a </a:t>
            </a:r>
            <a:r>
              <a:rPr lang="en-US" b="1" dirty="0"/>
              <a:t>host</a:t>
            </a:r>
            <a:r>
              <a:rPr lang="en-US" dirty="0"/>
              <a:t> computer”?</a:t>
            </a:r>
          </a:p>
          <a:p>
            <a:r>
              <a:rPr lang="en-US" dirty="0"/>
              <a:t>pp. 338 Firewalls often not running on same machine as malware, routers?</a:t>
            </a:r>
          </a:p>
          <a:p>
            <a:r>
              <a:rPr lang="en-US" dirty="0"/>
              <a:t>pp. 339 Have 2003 fears of cyber terrorist attacks been realized?</a:t>
            </a:r>
          </a:p>
          <a:p>
            <a:r>
              <a:rPr lang="en-US" dirty="0"/>
              <a:t>pp. 347 How is online voting a moral issue?</a:t>
            </a:r>
          </a:p>
          <a:p>
            <a:r>
              <a:rPr lang="en-US" dirty="0"/>
              <a:t>End of Chapter questions: 14. 25. 29.</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a:xfrm>
            <a:off x="685800" y="1352551"/>
            <a:ext cx="7772400" cy="3352800"/>
          </a:xfrm>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(a minor)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50476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92500" lnSpcReduction="10000"/>
          </a:bodyPr>
          <a:lstStyle/>
          <a:p>
            <a:r>
              <a:rPr lang="en-US" sz="1800" dirty="0"/>
              <a:t>Research testing, decide on test strategy, test the given code</a:t>
            </a:r>
          </a:p>
          <a:p>
            <a:r>
              <a:rPr lang="en-US" sz="1800" dirty="0"/>
              <a:t>There are major and minor defects to find</a:t>
            </a:r>
          </a:p>
          <a:p>
            <a:r>
              <a:rPr lang="en-US" sz="1800" dirty="0"/>
              <a:t>Once testing is done write paper with conclusion: Testing strategy was adequate</a:t>
            </a:r>
          </a:p>
          <a:p>
            <a:r>
              <a:rPr lang="en-US" sz="1800" dirty="0"/>
              <a:t>Things that might be useful in your argument:</a:t>
            </a:r>
          </a:p>
          <a:p>
            <a:pPr lvl="1"/>
            <a:r>
              <a:rPr lang="en-US" sz="1600" dirty="0"/>
              <a:t>Rationale for testing strategy used </a:t>
            </a:r>
            <a:r>
              <a:rPr lang="en-US" sz="1600" b="1" dirty="0"/>
              <a:t>(use data, high quality sources)</a:t>
            </a:r>
          </a:p>
          <a:p>
            <a:pPr lvl="1"/>
            <a:r>
              <a:rPr lang="en-US" sz="1600" dirty="0"/>
              <a:t>Explanations of defects found </a:t>
            </a:r>
            <a:r>
              <a:rPr lang="en-US" sz="1600" b="1" dirty="0"/>
              <a:t>(use data, high quality sources)</a:t>
            </a:r>
          </a:p>
          <a:p>
            <a:pPr lvl="1"/>
            <a:r>
              <a:rPr lang="en-US" sz="1600" dirty="0"/>
              <a:t>How to fix them </a:t>
            </a:r>
            <a:r>
              <a:rPr lang="en-US" sz="1600" b="1" dirty="0"/>
              <a:t>(use data, high quality sources)</a:t>
            </a:r>
          </a:p>
          <a:p>
            <a:pPr lvl="1"/>
            <a:r>
              <a:rPr lang="en-US" sz="1600" dirty="0"/>
              <a:t>Consequences of leaving defects in production code </a:t>
            </a:r>
            <a:r>
              <a:rPr lang="en-US" sz="1600" b="1" dirty="0"/>
              <a:t>(use data, high quality sources)</a:t>
            </a:r>
          </a:p>
          <a:p>
            <a:r>
              <a:rPr lang="en-US" sz="1800" dirty="0"/>
              <a:t>Weakness in testing strategy as counter point </a:t>
            </a:r>
            <a:r>
              <a:rPr lang="en-US" sz="1800" b="1" dirty="0"/>
              <a:t>(use data, high quality source)</a:t>
            </a:r>
          </a:p>
          <a:p>
            <a:r>
              <a:rPr lang="en-US" sz="1800" dirty="0"/>
              <a:t>Working example: </a:t>
            </a:r>
            <a:r>
              <a:rPr lang="en-US" sz="1800" dirty="0">
                <a:hlinkClick r:id="rId3"/>
              </a:rPr>
              <a:t>http://socialimps.keithpray.net/assignments/Test_Sales_Fun</a:t>
            </a:r>
            <a:endParaRPr lang="en-US" sz="1800"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32583</TotalTime>
  <Words>8237</Words>
  <Application>Microsoft Macintosh PowerPoint</Application>
  <PresentationFormat>On-screen Show (16:9)</PresentationFormat>
  <Paragraphs>841</Paragraphs>
  <Slides>55</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ＭＳ Ｐゴシック</vt:lpstr>
      <vt:lpstr>Arial</vt:lpstr>
      <vt:lpstr>Calibri</vt:lpstr>
      <vt:lpstr>Cambria</vt:lpstr>
      <vt:lpstr>Wingdings</vt:lpstr>
      <vt:lpstr>Red Radial 16x9</vt:lpstr>
      <vt:lpstr>Class 8 Crime</vt:lpstr>
      <vt:lpstr>what works well Online With Zoom</vt:lpstr>
      <vt:lpstr>Papers</vt:lpstr>
      <vt:lpstr>Grades To Date</vt:lpstr>
      <vt:lpstr>Overview</vt:lpstr>
      <vt:lpstr>PowerPoint Presentation</vt:lpstr>
      <vt:lpstr>My Reading Notes</vt:lpstr>
      <vt:lpstr>Group Quiz</vt:lpstr>
      <vt:lpstr>Assignment Code Testing 1 Page Paper 1/2</vt:lpstr>
      <vt:lpstr>Assignment Code Testing 2/2</vt:lpstr>
      <vt:lpstr>Overview</vt:lpstr>
      <vt:lpstr>Voting In the information Age</vt:lpstr>
      <vt:lpstr>Voting has evolved with technology</vt:lpstr>
      <vt:lpstr>Electronic voting Machines</vt:lpstr>
      <vt:lpstr>Voting over the internet</vt:lpstr>
      <vt:lpstr>Case Study: Estonia</vt:lpstr>
      <vt:lpstr>Academic Attacks on Estonian System</vt:lpstr>
      <vt:lpstr>Vulnerabilities of Electronic Voting</vt:lpstr>
      <vt:lpstr>Solution: Paper and Mail-IN Ballots</vt:lpstr>
      <vt:lpstr>References</vt:lpstr>
      <vt:lpstr>Tor and Tails: Good, Bad, or Ugly?</vt:lpstr>
      <vt:lpstr>What are tor and tails?</vt:lpstr>
      <vt:lpstr>Uses of tor</vt:lpstr>
      <vt:lpstr>Risks of using tor</vt:lpstr>
      <vt:lpstr>good side of tor</vt:lpstr>
      <vt:lpstr>Not-so-Good side of tor</vt:lpstr>
      <vt:lpstr>References</vt:lpstr>
      <vt:lpstr>References</vt:lpstr>
      <vt:lpstr>Impact of Open Source</vt:lpstr>
      <vt:lpstr>PowerPoint Presentation</vt:lpstr>
      <vt:lpstr>Something gnu</vt:lpstr>
      <vt:lpstr>Apache software foundation</vt:lpstr>
      <vt:lpstr>Apache structure</vt:lpstr>
      <vt:lpstr>Hack culture vs business</vt:lpstr>
      <vt:lpstr>Red hat</vt:lpstr>
      <vt:lpstr>Big tech takeover</vt:lpstr>
      <vt:lpstr>Big tech takeover</vt:lpstr>
      <vt:lpstr>References</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467</cp:revision>
  <dcterms:created xsi:type="dcterms:W3CDTF">2014-08-25T02:19:16Z</dcterms:created>
  <dcterms:modified xsi:type="dcterms:W3CDTF">2020-11-18T00:00:41Z</dcterms:modified>
</cp:coreProperties>
</file>