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3"/>
  </p:notesMasterIdLst>
  <p:handoutMasterIdLst>
    <p:handoutMasterId r:id="rId44"/>
  </p:handoutMasterIdLst>
  <p:sldIdLst>
    <p:sldId id="256" r:id="rId2"/>
    <p:sldId id="331" r:id="rId3"/>
    <p:sldId id="259" r:id="rId4"/>
    <p:sldId id="261" r:id="rId5"/>
    <p:sldId id="410" r:id="rId6"/>
    <p:sldId id="308" r:id="rId7"/>
    <p:sldId id="396" r:id="rId8"/>
    <p:sldId id="397" r:id="rId9"/>
    <p:sldId id="309" r:id="rId10"/>
    <p:sldId id="412" r:id="rId11"/>
    <p:sldId id="413" r:id="rId12"/>
    <p:sldId id="273" r:id="rId13"/>
    <p:sldId id="414" r:id="rId14"/>
    <p:sldId id="415" r:id="rId15"/>
    <p:sldId id="416" r:id="rId16"/>
    <p:sldId id="417" r:id="rId17"/>
    <p:sldId id="418" r:id="rId18"/>
    <p:sldId id="411" r:id="rId19"/>
    <p:sldId id="268" r:id="rId20"/>
    <p:sldId id="270" r:id="rId21"/>
    <p:sldId id="271" r:id="rId22"/>
    <p:sldId id="272" r:id="rId23"/>
    <p:sldId id="274" r:id="rId24"/>
    <p:sldId id="267" r:id="rId25"/>
    <p:sldId id="275" r:id="rId26"/>
    <p:sldId id="419" r:id="rId27"/>
    <p:sldId id="420" r:id="rId28"/>
    <p:sldId id="421" r:id="rId29"/>
    <p:sldId id="422" r:id="rId30"/>
    <p:sldId id="423" r:id="rId31"/>
    <p:sldId id="424" r:id="rId32"/>
    <p:sldId id="425" r:id="rId33"/>
    <p:sldId id="426" r:id="rId34"/>
    <p:sldId id="427" r:id="rId35"/>
    <p:sldId id="428" r:id="rId36"/>
    <p:sldId id="429" r:id="rId37"/>
    <p:sldId id="430" r:id="rId38"/>
    <p:sldId id="431" r:id="rId39"/>
    <p:sldId id="432" r:id="rId40"/>
    <p:sldId id="433" r:id="rId41"/>
    <p:sldId id="269"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331"/>
            <p14:sldId id="259"/>
            <p14:sldId id="261"/>
            <p14:sldId id="410"/>
            <p14:sldId id="308"/>
            <p14:sldId id="396"/>
            <p14:sldId id="397"/>
            <p14:sldId id="309"/>
          </p14:sldIdLst>
        </p14:section>
        <p14:section name="Students" id="{2928BE7F-6E18-994B-9238-FD2E5A306EE9}">
          <p14:sldIdLst>
            <p14:sldId id="412"/>
            <p14:sldId id="413"/>
            <p14:sldId id="273"/>
            <p14:sldId id="414"/>
            <p14:sldId id="415"/>
            <p14:sldId id="416"/>
            <p14:sldId id="417"/>
            <p14:sldId id="418"/>
            <p14:sldId id="411"/>
            <p14:sldId id="268"/>
            <p14:sldId id="270"/>
            <p14:sldId id="271"/>
            <p14:sldId id="272"/>
            <p14:sldId id="274"/>
            <p14:sldId id="267"/>
            <p14:sldId id="275"/>
            <p14:sldId id="419"/>
            <p14:sldId id="420"/>
            <p14:sldId id="421"/>
            <p14:sldId id="422"/>
            <p14:sldId id="423"/>
            <p14:sldId id="424"/>
            <p14:sldId id="425"/>
            <p14:sldId id="426"/>
            <p14:sldId id="427"/>
            <p14:sldId id="428"/>
            <p14:sldId id="429"/>
            <p14:sldId id="430"/>
            <p14:sldId id="431"/>
            <p14:sldId id="432"/>
            <p14:sldId id="433"/>
          </p14:sldIdLst>
        </p14:section>
        <p14:section name="common" id="{9B5216CB-EB00-374E-829F-303EE85B7FC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1" autoAdjust="0"/>
    <p:restoredTop sz="81456" autoAdjust="0"/>
  </p:normalViewPr>
  <p:slideViewPr>
    <p:cSldViewPr snapToGrid="0" snapToObjects="1">
      <p:cViewPr varScale="1">
        <p:scale>
          <a:sx n="136" d="100"/>
          <a:sy n="136" d="100"/>
        </p:scale>
        <p:origin x="792" y="184"/>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11/12/20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11/12/20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sciencedirect.com/science/article/abs/pii/S0167923617302130" TargetMode="External"/><Relationship Id="rId13" Type="http://schemas.openxmlformats.org/officeDocument/2006/relationships/hyperlink" Target="https://www.reportbuyer.com/product/5482376/big-data-in-the-insurance-industry-2018-2030-opportunities-challenges-strategies-and-forecasts.html?utm_source=datafloq&amp;utm_medium=ref&amp;utm_campaign=datafloq" TargetMode="External"/><Relationship Id="rId3" Type="http://schemas.openxmlformats.org/officeDocument/2006/relationships/hyperlink" Target="https://content.naic.org/cipr_topics/topic_big_data.htm" TargetMode="External"/><Relationship Id="rId7" Type="http://schemas.openxmlformats.org/officeDocument/2006/relationships/hyperlink" Target="https://en.wikipedia.org/wiki/Telematics#:~:text=Telematics%20is%20an%20interdisciplinary%20field,%2C%20Internet%2C%20etc" TargetMode="External"/><Relationship Id="rId12" Type="http://schemas.openxmlformats.org/officeDocument/2006/relationships/hyperlink" Target="https://www.allstate.com/tr/car-insurance/telematics-device.aspx#:~:text=Telematics%20(or%20a%20telematics%20system,insurance%20policy%20for%20safe%20driving"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n.wikipedia.org/wiki/Usage-based_insurance" TargetMode="External"/><Relationship Id="rId11" Type="http://schemas.openxmlformats.org/officeDocument/2006/relationships/hyperlink" Target="https://www.healthcare.gov/how-plans-set-your-premiums/#:~:text=Five%20factors%20can%20affect%20a,can't%20affect%20your%20premium" TargetMode="External"/><Relationship Id="rId5" Type="http://schemas.openxmlformats.org/officeDocument/2006/relationships/hyperlink" Target="https://www.nature.com/articles/5201117" TargetMode="External"/><Relationship Id="rId10" Type="http://schemas.openxmlformats.org/officeDocument/2006/relationships/hyperlink" Target="https://www.optum.com/content/dam/optum3/optum/en/resources/brochures/optum-advisory-services-payer-brochure-next-generation-underwriting.pdf" TargetMode="External"/><Relationship Id="rId4" Type="http://schemas.openxmlformats.org/officeDocument/2006/relationships/hyperlink" Target="https://medlineplus.gov/genetics/understanding/dtcgenetictesting/dtcinsurancerisk/#:~:text=This%20means%20that%20health%20insurance,you%20to%20pay%20higher%20premiums.&amp;text=GINA%20does%20not%20apply%20to,care%20insurance%2C%20or%20life%20insurance" TargetMode="External"/><Relationship Id="rId9" Type="http://schemas.openxmlformats.org/officeDocument/2006/relationships/hyperlink" Target="https://www.scientificamerican.com/article/health-insurers-are-vacuuming-up-details-about-you-and-it-could-raise-your-rates/" TargetMode="External"/><Relationship Id="rId14" Type="http://schemas.openxmlformats.org/officeDocument/2006/relationships/hyperlink" Target="https://yfsmagazine.com/2019/07/24/how-big-data-impacts-the-insurance-industry-and-beyond/"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Somebody’s Watching Me (1984) – Rockwell (3:36)</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=7YvAYIJSSZY </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Michael Jackson sings chorus and Jermaine Jackson on backing vocals.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57227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policies are common across any kind of organization dealing with your private or personal information, for example, companies like Apple, Google, and Microsoft that make our electronic devices. </a:t>
            </a:r>
          </a:p>
          <a:p>
            <a:r>
              <a:rPr lang="en-US" dirty="0"/>
              <a:t>These policies outline what kind of information the company collects, how it is collected, how it can be or will be used, who can access it, and what choices you have regarding what information is given and used by them.</a:t>
            </a:r>
          </a:p>
          <a:p>
            <a:r>
              <a:rPr lang="en-US" dirty="0"/>
              <a:t>These policies provide companies with justification for collecting and using your information, fueling the market on data, so its important to read through them, yet most people never do. </a:t>
            </a:r>
          </a:p>
          <a:p>
            <a:r>
              <a:rPr lang="en-US" dirty="0"/>
              <a:t>This has to do with not just the time it takes to read through them, but also how easy they are to understand. </a:t>
            </a:r>
          </a:p>
          <a:p>
            <a:r>
              <a:rPr lang="en-US" dirty="0"/>
              <a:t>An article published by the New York Times compared more than 150 privacy policies to find out how long and easy to understand they were. It worked off a Lexile scale, which categorizes literature under a number score for how easy it is for a certain level reader to understand. The average college reading score is around a 1300, and this source found that most of the privacy policies it looked at scored above this, meaning for most people, even if they take the time to read a privacy policy, they’re unlikely to leave with a strong understanding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849547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looked specifically at Apple’s privacy policy. From the previous source, this policy got a score of 1400 on the Lexile scale. </a:t>
            </a:r>
          </a:p>
          <a:p>
            <a:r>
              <a:rPr lang="en-US" dirty="0"/>
              <a:t>The first thing I noticed about Apple’s policy was that they defined what personal information is. I found this immediately interesting as it seems like a deliberate effort to make the policy more understandable for everyone. </a:t>
            </a:r>
          </a:p>
          <a:p>
            <a:r>
              <a:rPr lang="en-US" dirty="0"/>
              <a:t>It continues to make it clear in the first paragraph that you may be asked to share personal details with the company and how that information might be shared within Apple or its affiliates, but that there is always a choice when it comes to what is shared, though it might hinder the services they can provide you. </a:t>
            </a:r>
          </a:p>
          <a:p>
            <a:r>
              <a:rPr lang="en-US" dirty="0"/>
              <a:t>Apple’s policy continues, covering all the topics mentioned previously, including the specific types of information, such as names addresses and emails, why each type of information is collected and how its used, as well as other places information about you might be collected from.</a:t>
            </a:r>
          </a:p>
          <a:p>
            <a:r>
              <a:rPr lang="en-US" dirty="0"/>
              <a:t>They are also careful to say that when necessary ”by law, legal process, litigation, and/or requests from […] authorities,” Apple may disclose so of your personal information.</a:t>
            </a:r>
          </a:p>
          <a:p>
            <a:r>
              <a:rPr lang="en-US" dirty="0"/>
              <a:t>Finally, Apple also has a privacy page, with interactive displays relating to specific apps such as messages, maps and photos, explaining that the information contained in those apps is encrypted and actions performed in those apps are local to your device, so they never have record of any of that information.</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521478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understanding what a privacy policy is, and how Apple specifically presents theirs, lets talk about the Apple v. FBI case.</a:t>
            </a:r>
          </a:p>
          <a:p>
            <a:r>
              <a:rPr lang="en-US" dirty="0"/>
              <a:t>This case came up in response to the mass shooting and attempted bombing that happened in San Bernardino in December of 2015, which killed 14 people and injured 22 others. </a:t>
            </a:r>
          </a:p>
          <a:p>
            <a:r>
              <a:rPr lang="en-US" dirty="0"/>
              <a:t>The two perpetrators, a husband and wife, were killed in a shootout with the police following the attack and one of their work phones were recovered from their car afterwards. </a:t>
            </a:r>
          </a:p>
          <a:p>
            <a:r>
              <a:rPr lang="en-US" dirty="0"/>
              <a:t>The security on the phone, specifically the lock screen and Apple’s auto-erase feature made it so that the FBI was unable to access the information on the phone. After failed attempts to break into the phone, the FBI went to Apple in 2016 hoping they could help.</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43955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FBI applied for a court order to enlist Apple to build a unique iOS that would be able to bypass or disable the security protections on the phone’s lock screen.</a:t>
            </a:r>
          </a:p>
          <a:p>
            <a:r>
              <a:rPr lang="en-US" dirty="0"/>
              <a:t>They also wanted this custom iOS to provide them with the capability to try passwords electronically, such as via Bluetooth or Wi-Fi, as opposed to manually inputting password attempts.</a:t>
            </a:r>
          </a:p>
          <a:p>
            <a:r>
              <a:rPr lang="en-US" dirty="0"/>
              <a:t>This would give the FBI the ability to perform a brute force attack on the phone’s security, connecting it to a computer that would generate possible passcodes and continue to try them until it found one that worked and allowed them to access the information. </a:t>
            </a:r>
          </a:p>
          <a:p>
            <a:r>
              <a:rPr lang="en-US" dirty="0"/>
              <a:t>Immediately, Apple submitted their intent to oppose the order, so the FBI moved to unseal the records of legal proceedings that were happening and notify the press, hoping that the pressure of the public eye would force Apple to comply. </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431415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CEO of Apple responded with a letter aimed directly at their customers., explaining the situation then their response.</a:t>
            </a:r>
          </a:p>
          <a:p>
            <a:r>
              <a:rPr lang="en-US" dirty="0"/>
              <a:t>Apple’s opposition to the court claimed that asking Apple to create such a custom iOS for the government was unlawful and unconstitutional, and did not actually fall under the All Writs Act, as the FBI stated in their application, saying specifically that ”the All Writs Act does not provide basis to conscript Apple to create software enabling the government to hack into iPhones”</a:t>
            </a:r>
          </a:p>
          <a:p>
            <a:r>
              <a:rPr lang="en-US" dirty="0"/>
              <a:t>For reference, the All Writs Act is a federal statute put in place by George Washington in 1789, authorizing federal courts to “issue all writs necessary or appropriate in aid of their respective jurisdictions and agreeable to the usages and principles of the law.” </a:t>
            </a:r>
          </a:p>
          <a:p>
            <a:r>
              <a:rPr lang="en-US" dirty="0"/>
              <a:t>Despite the act being so old, the courts were able to call on it in this case due to its broad language, allowing it to cover things that did not even exist at the time it was written.</a:t>
            </a:r>
          </a:p>
          <a:p>
            <a:r>
              <a:rPr lang="en-US" dirty="0"/>
              <a:t>However, Apple claimed that creating this iOS would have a number of consequences. For one, a government ordered back door would intentionally weaken the security of all their products, and would set a dangerous precedent for similar cases in the future. </a:t>
            </a:r>
          </a:p>
          <a:p>
            <a:r>
              <a:rPr lang="en-US" dirty="0"/>
              <a:t>Such a system would never be destroyed, as nothing on the internet ever is, so it could be guaranteed that this back-door would be quickly used for more cases.</a:t>
            </a:r>
          </a:p>
          <a:p>
            <a:r>
              <a:rPr lang="en-US" dirty="0"/>
              <a:t>So, Apple won their opposition and did not create the backdoor. However, they did provide the FBI with all the information about the device they could, and worked with them to suggest ways to proceed. The FBI ended up gaining access to the phone on their own, though it unfortunately did not contain any relevant information about the attacks. </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0304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into learning about this topic, my initial thoughts were that, knowing Apple had denied the request, I felt that my own information, being a dedicated Apple user myself, is well contained. However, know a little about the background of the case, I had an initial opinion of, well, this was a phone belonging to a terrorist, to me, that nullifies some of their right to privacy. The owner of the phone had also been killed, so while I was grateful for Apple’s apparent commitment to its customers, I wasn’t sure why they couldn’t just make this one exception. </a:t>
            </a:r>
          </a:p>
          <a:p>
            <a:endParaRPr lang="en-US" dirty="0"/>
          </a:p>
          <a:p>
            <a:r>
              <a:rPr lang="en-US" dirty="0"/>
              <a:t>Upon learning more about the case and what they were really being asked to do, I began understand the problems and implications of the case much better, and realizing how much farther those consequences could reach. For one, it’s effect on the security of all its other customer would be compromised. The possibility of a backdoor into our information existing poses a dangerous possibility for loss of safety due to loss of privacy and security. So for me, I found myself in agreement with Apple’s course of action, but also wondering about privacy versus public safety, and the places in which the two do and don’t overlap.</a:t>
            </a:r>
          </a:p>
          <a:p>
            <a:r>
              <a:rPr lang="en-US" dirty="0"/>
              <a:t>For example, I wondered, if the threat were an active terrorist threat and a phone belonging to someone who was an active danger, what would that have changed about the case and the response of the two sides. </a:t>
            </a:r>
          </a:p>
          <a:p>
            <a:r>
              <a:rPr lang="en-US" dirty="0"/>
              <a:t>So, I’m leaving you with that thought experiment, as well as a couple questions about at what point should our right to privacy be overridden, and who gets to decide that?</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538412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my presentation I will discuss the ethical and unethical uses of “big data” in the insurance industry</a:t>
            </a:r>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401985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Insurance industry is all about determining the risks of each policy holder.  This allows insurance companies to estimate how much money each customer will cost them on average And charge each customer accordingly.  In order to be profitable the insurance companies have to make accurate estimations of risk, so that they don’t charge too little, and thus lose money, or charge too much and allow other companies undercut them.  In order to estimate these risks insurance companies rely on statistical models and data.  Some types of traditional data the companies use to determine prices are, Age, Gender, address, and marital status.  However with the advent of more complex prediction models, and easy access to large amounts data a new field of data analytics and modeling, known as big data, is being developed. The insurance field has started to look into and fund research for the use of big data in regards to insurance.[1]  With insurance companies investing 2.4 billion dollars into the research of big data in 2018, and an expected growth to 3.6 billion dollars for 2021.[1]</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873457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what exactly is big data?</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this presentation I will be referring to big data as large amounts of complex and diverse data that requires higher level prediction models to be usable[1].  Big data is usually used to infer more concrete data about someone[1]. An example of big data out side the insurance industry is when target used sales history to predict which customers were pregnant and then mailed them specialized adds[9]. This inference of a more definite attribute, being pregnant, from abstract data, like previous purchases, is what differentiates big data from normal data modeling. </a:t>
            </a:r>
          </a:p>
          <a:p>
            <a:r>
              <a:rPr lang="en-US" dirty="0"/>
              <a:t>Insurance companies can use big data to gather a more in-depth view of their clients and make more accurate risk assessments of them, and thus allow them to offer better rates. Currently, according to yfs magazine, the big data used in the insurance industry has lead to </a:t>
            </a:r>
            <a:r>
              <a:rPr lang="en-US" sz="1200" b="0" i="0" kern="1200" dirty="0">
                <a:solidFill>
                  <a:schemeClr val="tx1"/>
                </a:solidFill>
                <a:effectLst/>
                <a:latin typeface="+mn-lt"/>
                <a:ea typeface="+mn-ea"/>
                <a:cs typeface="+mn-cs"/>
              </a:rPr>
              <a:t>40 to 70% cost savings and 30% better access to insurance[2].</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14308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540089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One example of an ethical use big data within the insurance industry is telematics.  Telematics is used in the auto insurance industry to more accurately determine risk based on an individuals driving habit. Insurance companies want to charge “good” drivers less money then “bad” drivers, because that would incentivize more good drivers to sign up and thus the insurance company will have to play out fewer claims.  But how do you gather if someone is a good or bad driver, traditionally insurance companies would use factors like age, and gender to determine this, however these factors are not that reliable.  So telematic collects data like, How fast you drive, How hard and often you break, where you drive, and how much you drive[3].  It then runs that data through a model to determine if you are a good or bad driver and insurance companies can charge you accordingly.  This is used throughout the auto insurance field and I believe it is an ethical use of big data because usually this is an optional program that customers can opt into.  Also the customers are well aware of the data collection because the customer needs to personally plug the data collection device into the car, and At any point of the process the customer can simply opt out of the program.  </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733144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form of big data insurance companies are looking into is genetic data.  Health and life insurance companies will be able to use this data to test for genetic diseases and easily determine what they will be expected to pay and adjust their rates accordingly[5].  Traditionally insurance companies would use family history to help find the likelihood of specific genetic diseases, but if the insurance companies had access to genetic data they will be able to know for certain if their customers have those genetic diseases [5]. </a:t>
            </a:r>
            <a:r>
              <a:rPr lang="en-US" sz="1200" kern="1200" dirty="0">
                <a:solidFill>
                  <a:schemeClr val="tx1"/>
                </a:solidFill>
                <a:effectLst/>
                <a:latin typeface="+mn-lt"/>
                <a:ea typeface="+mn-ea"/>
                <a:cs typeface="+mn-cs"/>
              </a:rPr>
              <a:t>Insurance companies say that this data would be helpful for preventative care[5]. This would allow insurance companies to see if customers are susceptible to specific diseases, and then recommend treatments or precautions to help prevent or mitigate these diseases, before they become a huge problem[5]. This is mutually beneficial because the customers get preventative care, and thus live a healthier life, while the insurance companies will save money because the preventative care is much cheaper than diagnostic care[5].</a:t>
            </a:r>
            <a:r>
              <a:rPr lang="en-US" dirty="0"/>
              <a:t> However insurance companies also want to use this genetic data to help determine rates[5].  Many people view this use of genetic data as too much of an invitation of privacy, so much so that many European countries, like </a:t>
            </a:r>
            <a:r>
              <a:rPr lang="en-US" sz="1200" kern="1200" dirty="0">
                <a:solidFill>
                  <a:schemeClr val="tx1"/>
                </a:solidFill>
                <a:effectLst/>
                <a:latin typeface="+mn-lt"/>
                <a:ea typeface="+mn-ea"/>
                <a:cs typeface="+mn-cs"/>
              </a:rPr>
              <a:t>Austria, Belgium, Denmark, and France have already outlawed the use of genetic testing for rate determinization[5].  Here in America the affordable care act also known as Obamacare goes a step further and prevents the use of any medical records for determining eligibility and rates for health insurance, however other forms of insurance, like life insurance, can still use </a:t>
            </a:r>
            <a:r>
              <a:rPr lang="en-US" sz="1200" kern="1200" dirty="0" err="1">
                <a:solidFill>
                  <a:schemeClr val="tx1"/>
                </a:solidFill>
                <a:effectLst/>
                <a:latin typeface="+mn-lt"/>
                <a:ea typeface="+mn-ea"/>
                <a:cs typeface="+mn-cs"/>
              </a:rPr>
              <a:t>genetc</a:t>
            </a:r>
            <a:r>
              <a:rPr lang="en-US" sz="1200" kern="1200" dirty="0">
                <a:solidFill>
                  <a:schemeClr val="tx1"/>
                </a:solidFill>
                <a:effectLst/>
                <a:latin typeface="+mn-lt"/>
                <a:ea typeface="+mn-ea"/>
                <a:cs typeface="+mn-cs"/>
              </a:rPr>
              <a:t> data to determine their rates[6].  Overall I believe the use of genetic data to determine rates is immoral, and an invasion of privacy, however if the customer wants to use their genetic data for preventative care that would be acceptable.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85926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Since the affordable care act prevents the use of heath records in determining health insurance rates insurance companies don’t have much to base risk on.  Currently they only use age, address, and tobacco use to predict risk, however there are companies that are researching the use of more abstract data to infer risk[7]&amp;[8].  For instance the company </a:t>
            </a:r>
            <a:r>
              <a:rPr lang="en-US" sz="1200" b="0" i="0" kern="1200" dirty="0">
                <a:solidFill>
                  <a:schemeClr val="tx1"/>
                </a:solidFill>
                <a:effectLst/>
                <a:latin typeface="+mn-lt"/>
                <a:ea typeface="+mn-ea"/>
                <a:cs typeface="+mn-cs"/>
              </a:rPr>
              <a:t>LexisNexis collects millions of American’s data, from criminal records, to education, to property records, and uses that data to build a model to predict the expected medical costs of the individuals, which can be used by Insurance companies to determine rates[8]. Another company Optum is also working to try and use big data to predict health risks[8].  They filed for a patent in 2016 for a technology that allows them to collect data shared on Facebook and twitter, and then use that data to try and predict individual’s medical information[8].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However not illegal I believe this type of big data is still highly immoral.  For one thing these companies are collecting peoples data behind their backs, and if the insurance companies were to use these models the customers will most likely be unaware of this.  If it was to be used for preventative care, that would be more acceptable, but at that point just find a way to legally use health records, with the customers permission of course.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Overall I find big data to be morally acceptable, if the customer knows it is going on and agrees to the data being collected.</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242232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all the link I used, if some one were to present this they could read up on the topic at these sites.</a:t>
            </a:r>
          </a:p>
          <a:p>
            <a:endParaRPr lang="en-US" dirty="0"/>
          </a:p>
          <a:p>
            <a:r>
              <a:rPr lang="en-US" sz="1200" kern="1200" dirty="0">
                <a:solidFill>
                  <a:schemeClr val="tx1"/>
                </a:solidFill>
                <a:effectLst/>
                <a:latin typeface="+mn-lt"/>
                <a:ea typeface="+mn-ea"/>
                <a:cs typeface="+mn-cs"/>
              </a:rPr>
              <a:t>[1](big data </a:t>
            </a:r>
            <a:r>
              <a:rPr lang="en-US" sz="1200" kern="1200" dirty="0" err="1">
                <a:solidFill>
                  <a:schemeClr val="tx1"/>
                </a:solidFill>
                <a:effectLst/>
                <a:latin typeface="+mn-lt"/>
                <a:ea typeface="+mn-ea"/>
                <a:cs typeface="+mn-cs"/>
              </a:rPr>
              <a:t>statisticks</a:t>
            </a:r>
            <a:r>
              <a:rPr lang="en-US" sz="1200" kern="1200" dirty="0">
                <a:solidFill>
                  <a:schemeClr val="tx1"/>
                </a:solidFill>
                <a:effectLst/>
                <a:latin typeface="+mn-lt"/>
                <a:ea typeface="+mn-ea"/>
                <a:cs typeface="+mn-cs"/>
              </a:rPr>
              <a:t> for insurance)</a:t>
            </a:r>
          </a:p>
          <a:p>
            <a:r>
              <a:rPr lang="en-US" sz="1200" u="sng" kern="1200" dirty="0">
                <a:solidFill>
                  <a:schemeClr val="tx1"/>
                </a:solidFill>
                <a:effectLst/>
                <a:latin typeface="+mn-lt"/>
                <a:ea typeface="+mn-ea"/>
                <a:cs typeface="+mn-cs"/>
                <a:hlinkClick r:id="rId3"/>
              </a:rPr>
              <a:t>https://content.naic.org/cipr_topics/topic_big_data.htm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a:t>
            </a:r>
          </a:p>
          <a:p>
            <a:r>
              <a:rPr lang="en-US" sz="1200" kern="1200" dirty="0">
                <a:solidFill>
                  <a:schemeClr val="tx1"/>
                </a:solidFill>
                <a:effectLst/>
                <a:latin typeface="+mn-lt"/>
                <a:ea typeface="+mn-ea"/>
                <a:cs typeface="+mn-cs"/>
              </a:rPr>
              <a:t>our book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[3](US can’t use genetic results)</a:t>
            </a:r>
          </a:p>
          <a:p>
            <a:r>
              <a:rPr lang="en-US" sz="1200" u="sng" kern="1200" dirty="0">
                <a:solidFill>
                  <a:schemeClr val="tx1"/>
                </a:solidFill>
                <a:effectLst/>
                <a:latin typeface="+mn-lt"/>
                <a:ea typeface="+mn-ea"/>
                <a:cs typeface="+mn-cs"/>
                <a:hlinkClick r:id="rId4"/>
              </a:rPr>
              <a:t>https://medlineplus.gov/genetics/understanding/dtcgenetictesting/dtcinsurancerisk/#:~:text=This%20means%20that%20health%20insurance,you%20to%20pay%20higher%20premiums.&amp;text=GINA%20does%20not%20apply%20to,care%20insurance%2C%20or%20life%20insurance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[4](article on ethics of big data in insurance, genetic testing)</a:t>
            </a:r>
          </a:p>
          <a:p>
            <a:r>
              <a:rPr lang="en-US" sz="1200" u="sng" kern="1200" dirty="0">
                <a:solidFill>
                  <a:schemeClr val="tx1"/>
                </a:solidFill>
                <a:effectLst/>
                <a:latin typeface="+mn-lt"/>
                <a:ea typeface="+mn-ea"/>
                <a:cs typeface="+mn-cs"/>
                <a:hlinkClick r:id="rId5"/>
              </a:rPr>
              <a:t>https://www.nature.com/articles/5201117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[5](usage based insurance)</a:t>
            </a:r>
          </a:p>
          <a:p>
            <a:r>
              <a:rPr lang="en-US" sz="1200" u="sng" kern="1200" dirty="0">
                <a:solidFill>
                  <a:schemeClr val="tx1"/>
                </a:solidFill>
                <a:effectLst/>
                <a:latin typeface="+mn-lt"/>
                <a:ea typeface="+mn-ea"/>
                <a:cs typeface="+mn-cs"/>
                <a:hlinkClick r:id="rId6"/>
              </a:rPr>
              <a:t>https://en.wikipedia.org/wiki/Usage-based_insurance</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[6](</a:t>
            </a:r>
            <a:r>
              <a:rPr lang="en-US" sz="1200" u="none" strike="noStrike" kern="1200" dirty="0" err="1">
                <a:solidFill>
                  <a:schemeClr val="tx1"/>
                </a:solidFill>
                <a:effectLst/>
                <a:latin typeface="+mn-lt"/>
                <a:ea typeface="+mn-ea"/>
                <a:cs typeface="+mn-cs"/>
              </a:rPr>
              <a:t>telematrix</a:t>
            </a:r>
            <a:r>
              <a:rPr lang="en-US" sz="1200" u="none" strike="noStrike"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7"/>
              </a:rPr>
              <a:t>https://en.wikipedia.org/wiki/Telematics#:~:text=Telematics%20is%20an%20interdisciplinary%20field,%2C%20Internet%2C%20etc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[7](deep learning for auto insurance </a:t>
            </a:r>
            <a:r>
              <a:rPr lang="en-US" sz="1200" kern="1200" dirty="0" err="1">
                <a:solidFill>
                  <a:schemeClr val="tx1"/>
                </a:solidFill>
                <a:effectLst/>
                <a:latin typeface="+mn-lt"/>
                <a:ea typeface="+mn-ea"/>
                <a:cs typeface="+mn-cs"/>
              </a:rPr>
              <a:t>fraoud</a:t>
            </a:r>
            <a:r>
              <a:rPr lang="en-US" sz="1200" kern="1200" dirty="0">
                <a:solidFill>
                  <a:schemeClr val="tx1"/>
                </a:solidFill>
                <a:effectLst/>
                <a:latin typeface="+mn-lt"/>
                <a:ea typeface="+mn-ea"/>
                <a:cs typeface="+mn-cs"/>
              </a:rPr>
              <a:t>)</a:t>
            </a:r>
          </a:p>
          <a:p>
            <a:r>
              <a:rPr lang="en-US" sz="1200" u="sng" kern="1200" dirty="0">
                <a:solidFill>
                  <a:schemeClr val="tx1"/>
                </a:solidFill>
                <a:effectLst/>
                <a:latin typeface="+mn-lt"/>
                <a:ea typeface="+mn-ea"/>
                <a:cs typeface="+mn-cs"/>
                <a:hlinkClick r:id="rId8"/>
              </a:rPr>
              <a:t>https://www.sciencedirect.com/science/article/abs/pii/S0167923617302130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[8](Insurance convention and big data for getting around medical history)</a:t>
            </a:r>
          </a:p>
          <a:p>
            <a:r>
              <a:rPr lang="en-US" sz="1200" u="sng" kern="1200" dirty="0">
                <a:solidFill>
                  <a:schemeClr val="tx1"/>
                </a:solidFill>
                <a:effectLst/>
                <a:latin typeface="+mn-lt"/>
                <a:ea typeface="+mn-ea"/>
                <a:cs typeface="+mn-cs"/>
                <a:hlinkClick r:id="rId9"/>
              </a:rPr>
              <a:t>https://www.scientificamerican.com/article/health-insurers-are-vacuuming-up-details-about-you-and-it-could-raise-your-rates/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[9](marketing for big data company)</a:t>
            </a:r>
          </a:p>
          <a:p>
            <a:r>
              <a:rPr lang="en-US" sz="1200" u="sng" kern="1200" dirty="0">
                <a:solidFill>
                  <a:schemeClr val="tx1"/>
                </a:solidFill>
                <a:effectLst/>
                <a:latin typeface="+mn-lt"/>
                <a:ea typeface="+mn-ea"/>
                <a:cs typeface="+mn-cs"/>
                <a:hlinkClick r:id="rId10"/>
              </a:rPr>
              <a:t>https://www.optum.com/content/dam/optum3/optum/en/resources/brochures/optum-advisory-services-payer-brochure-next-generation-underwriting.pdf</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[10](health insurance rate factors)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11"/>
              </a:rPr>
              <a:t>https://www.healthcare.gov/how-plans-set-your-premiums/#:~:text=Five%20factors%20can%20affect%20a,can't%20affect%20your%20premium</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[11](</a:t>
            </a:r>
            <a:r>
              <a:rPr lang="en-US" sz="1200" kern="1200" dirty="0" err="1">
                <a:solidFill>
                  <a:schemeClr val="tx1"/>
                </a:solidFill>
                <a:effectLst/>
                <a:latin typeface="+mn-lt"/>
                <a:ea typeface="+mn-ea"/>
                <a:cs typeface="+mn-cs"/>
              </a:rPr>
              <a:t>allstate</a:t>
            </a:r>
            <a:r>
              <a:rPr lang="en-US" sz="1200" kern="1200" dirty="0">
                <a:solidFill>
                  <a:schemeClr val="tx1"/>
                </a:solidFill>
                <a:effectLst/>
                <a:latin typeface="+mn-lt"/>
                <a:ea typeface="+mn-ea"/>
                <a:cs typeface="+mn-cs"/>
              </a:rPr>
              <a:t> telematics)</a:t>
            </a:r>
          </a:p>
          <a:p>
            <a:r>
              <a:rPr lang="en-US" sz="1200" u="sng" kern="1200" dirty="0">
                <a:solidFill>
                  <a:schemeClr val="tx1"/>
                </a:solidFill>
                <a:effectLst/>
                <a:latin typeface="+mn-lt"/>
                <a:ea typeface="+mn-ea"/>
                <a:cs typeface="+mn-cs"/>
                <a:hlinkClick r:id="rId12"/>
              </a:rPr>
              <a:t>https://www.allstate.com/tr/car-insurance/telematics-device.aspx#:~:text=Telematics%20(or%20a%20telematics%20system,insurance%20policy%20for%20safe%20driving</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[12](big data stat)</a:t>
            </a:r>
          </a:p>
          <a:p>
            <a:r>
              <a:rPr lang="en-US" sz="1200" u="sng" kern="1200" dirty="0">
                <a:solidFill>
                  <a:schemeClr val="tx1"/>
                </a:solidFill>
                <a:effectLst/>
                <a:latin typeface="+mn-lt"/>
                <a:ea typeface="+mn-ea"/>
                <a:cs typeface="+mn-cs"/>
                <a:hlinkClick r:id="rId13"/>
              </a:rPr>
              <a:t>https://www.reportbuyer.com/product/5482376/big-data-in-the-insurance-industry-2018-2030-opportunities-challenges-strategies-and-forecasts.html?utm_source=datafloq&amp;utm_medium=ref&amp;utm_campaign=datafloq</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[13](big data cost saving stat)</a:t>
            </a:r>
          </a:p>
          <a:p>
            <a:r>
              <a:rPr lang="en-US" sz="1200" u="sng" kern="1200" dirty="0">
                <a:solidFill>
                  <a:schemeClr val="tx1"/>
                </a:solidFill>
                <a:effectLst/>
                <a:latin typeface="+mn-lt"/>
                <a:ea typeface="+mn-ea"/>
                <a:cs typeface="+mn-cs"/>
                <a:hlinkClick r:id="rId14"/>
              </a:rPr>
              <a:t>https://yfsmagazine.com/2019/07/24/how-big-data-impacts-the-insurance-industry-and-beyond/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161991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583312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First, what is Big Tech?</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term Big Tech typically refers to Facebook, Google, Microsoft, Amazon, and Apple, but other companies have also been in the conversation regarding regulation, some specific examples are Reddit and Twitter.</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What do Big Tech companies think about regulation?</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They are for regulation. Multiple company leaders have spoken out in favor of regulation.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 2019, Mark Zuckerberg called on global regulators to set clearer rules regarding how to govern the Internet. Specifically, he mentioned the regulation of harmful content and the implementation of laws regarding privacy and data portability.</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Microsoft’s Satya Nadella also called for legislative solutions. He said we should not leave it to CEOs to make important decisions on subjects such as encryption.</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314194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One of the main reasons behind the call for more regulation is the issue of privacy.</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Two examples of previous controversies that involved privacy issues were the Facebook and Cambridge Analytica situation and the Google+ situation.</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Facebook found in 2015 that a professor from the University of Cambridge had shared user data with Cambridge Analytica, who went on to work with Donald Trump in his 2016 campaign. While Cambridge Analytica claimed they destroyed the records, Facebook found in 2018 that they did not.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Google revealed in 2018 that a software glitch allowed outside developers to access hundreds of thousands of people’s data from Google+, which eventually led to the shutdown of Google+.</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These events led Apple’s Tim Cook to call for the US to follow the EU’s lead by implementing privacy laws.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 2018, the EU implemented the GDPR, or General Data Protection Regulation, which says that companies may only collect information that they need. Additionally, people can demand to see any information a company has on them and can order it to be deleted or corrected, with some exceptions. The US has no equivalent law.</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202040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Another reason for more regulation is the rise of misinformation. Approximately 18% or 1 in 5 people in the US get their political news from social media. This means that it is essential that the news that they find there is accurate.</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This became even more significant before and during the recent 2020 election. As many of you have probably seen, Twitter and Facebook have been labeling posts as possibly misleading.</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Additionally, a recent story regarding Hunter Biden was removed by both Facebook and Twitter for possibly including misinformation. This led to a Senate hearing with Mark Zuckerberg and Jack Dorsey, where they answered a combined 81 questions regarding censorship. Republicans especially believed that the social media companies were censoring conservatives, while Democrats focused more on the spread of misinformation.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 2019, Zuckerberg called for more regulation on how to police misinformation, which would eliminate situations like the one regarding the election.</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099241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One final reason for more regulation is that Big Tech companies have essentially become monopolies. In fact House lawmakers stated this year that Big Tech companies are monopolies similar to those of 20th century oil barons. They recommended that these companies be broken up.</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Without regulation, these companies have performed anti-competitive actions to dominate the market, such as buying up other companies, like Facebook did to WhatsApp and Instagram, or signing deals, such as Google paying Apple 12 billion dollars a year to be the default search engine. These actions have allowed them to set prices and control the market.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Department of Justice recently filed an antitrust suit against Google, which aims to break up the company.</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891197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We still are facing a lot of problems when it comes to regulating Big Tech.</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Companies have become net states that don’t only control one market. For instance, Google is made up of many different aspects, such as Search, Maps, Translate, Waze, Fitbit and more. Additionally, these companies don’t only operate in one country so regulation and legislation will have to be implemented in other countries as well.</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The regulation will also have to be better enforced. Only two fines have been given to Big Tech companies due to the GDPR, one against Facebook and one against </a:t>
            </a:r>
            <a:r>
              <a:rPr lang="en-US" sz="1800" b="0" i="0" u="none" strike="noStrike" dirty="0" err="1">
                <a:solidFill>
                  <a:srgbClr val="000000"/>
                </a:solidFill>
                <a:effectLst/>
                <a:latin typeface="Arial" panose="020B0604020202020204" pitchFamily="34" charset="0"/>
              </a:rPr>
              <a:t>Google.This</a:t>
            </a:r>
            <a:r>
              <a:rPr lang="en-US" sz="1800" b="0" i="0" u="none" strike="noStrike" dirty="0">
                <a:solidFill>
                  <a:srgbClr val="000000"/>
                </a:solidFill>
                <a:effectLst/>
                <a:latin typeface="Arial" panose="020B0604020202020204" pitchFamily="34" charset="0"/>
              </a:rPr>
              <a:t> is due to underfunding and an overwhelming number of cases. Additionally, Big Tech companies can afford to hire armies of lawyers to defend them.</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Even if we break up the large companies into small companies, small companies can still use things such as AI to gather large amounts of data, which can be as threatening as the big companies.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It is not enough to break up the big companies. We need to create regulations and legislation and we need to enforce it.</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6339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TODO: Image source?</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1903482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ask: “Why does the government want our private data?”</a:t>
            </a:r>
          </a:p>
          <a:p>
            <a:r>
              <a:rPr lang="en-US" dirty="0"/>
              <a:t>	Ever since 9/11, when the PATRIOT ACT was introduced, citizen private data has been crucial to national security.</a:t>
            </a:r>
          </a:p>
          <a:p>
            <a:r>
              <a:rPr lang="en-US" dirty="0"/>
              <a:t>	People’s phone and internet usage are tracked which allows location tracking and eavesdropping</a:t>
            </a:r>
          </a:p>
          <a:p>
            <a:r>
              <a:rPr lang="en-US" dirty="0"/>
              <a:t>	The Census collects private citizen data in order to ensure that each state is equally represented around the country</a:t>
            </a:r>
          </a:p>
          <a:p>
            <a:r>
              <a:rPr lang="en-US" dirty="0"/>
              <a:t>	The IRS uses data to ensure that everyone pays that national income tax and that all taxes are collected</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1270307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 the other hand, there have been plenty of struggles for the government when it comes to managing so much data.</a:t>
            </a:r>
          </a:p>
          <a:p>
            <a:r>
              <a:rPr lang="en-US" dirty="0"/>
              <a:t>	There is always a risk of insider abuse</a:t>
            </a:r>
          </a:p>
          <a:p>
            <a:r>
              <a:rPr lang="en-US" dirty="0"/>
              <a:t>		Examples of insider abuse are fraud, sabotage, IP address theft, etc.</a:t>
            </a:r>
          </a:p>
          <a:p>
            <a:r>
              <a:rPr lang="en-US" dirty="0"/>
              <a:t>	The costs and resources associated with managing this data is costly.</a:t>
            </a:r>
          </a:p>
          <a:p>
            <a:r>
              <a:rPr lang="en-US" dirty="0"/>
              <a:t>		Costs: Equipment, investments, labor, hours, technology, etc.</a:t>
            </a:r>
          </a:p>
          <a:p>
            <a:r>
              <a:rPr lang="en-US" dirty="0"/>
              <a:t>	There is no strong evidence supporting that increased government surveillance causes crime to decrease</a:t>
            </a:r>
          </a:p>
          <a:p>
            <a:r>
              <a:rPr lang="en-US" dirty="0"/>
              <a:t>		Just an assumption that criminals and terrorists would be deterred</a:t>
            </a:r>
          </a:p>
          <a:p>
            <a:r>
              <a:rPr lang="en-US" dirty="0"/>
              <a:t>	The collection of this data causes a distrust from citizens since people feel as they have no idea what is happening with their data</a:t>
            </a:r>
          </a:p>
          <a:p>
            <a:r>
              <a:rPr lang="en-US" dirty="0"/>
              <a:t>		84% of adults feel a lack of control over their data collected by the government</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2818037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this collection by the government beneficial for citizens?”</a:t>
            </a:r>
          </a:p>
          <a:p>
            <a:r>
              <a:rPr lang="en-US" dirty="0"/>
              <a:t>	The Cisco Consumer Privacy Survey 2019 revealed that 45% of respondents felt that the government was responsible for protecting data [1]</a:t>
            </a:r>
          </a:p>
          <a:p>
            <a:r>
              <a:rPr lang="en-US" dirty="0"/>
              <a:t>	Surveillance allows for more accurate evidence and recount of events</a:t>
            </a:r>
          </a:p>
          <a:p>
            <a:r>
              <a:rPr lang="en-US" dirty="0"/>
              <a:t>		In the case of the death of Trayvon Martin, there were several different accounts of the story and surveillance could have caught the incident</a:t>
            </a:r>
          </a:p>
          <a:p>
            <a:r>
              <a:rPr lang="en-US" dirty="0"/>
              <a:t>	Surveillance does not cause any physical harm to citizens</a:t>
            </a:r>
          </a:p>
          <a:p>
            <a:r>
              <a:rPr lang="en-US" dirty="0"/>
              <a:t>	As AI advances, AI surveillance can automate tasks and make life more convenient</a:t>
            </a: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3855911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not all citizens are on board with government surveillance.</a:t>
            </a:r>
          </a:p>
          <a:p>
            <a:r>
              <a:rPr lang="en-US" dirty="0"/>
              <a:t>	The sense of being controlled by the government can have a psychological impact</a:t>
            </a:r>
          </a:p>
          <a:p>
            <a:r>
              <a:rPr lang="en-US" dirty="0"/>
              <a:t>	Sometimes surveillance clashes with an individual’s rights and liberties</a:t>
            </a:r>
          </a:p>
          <a:p>
            <a:r>
              <a:rPr lang="en-US" dirty="0"/>
              <a:t>	Hackers are becoming more common in today’s world and they are after data to sell</a:t>
            </a:r>
          </a:p>
          <a:p>
            <a:r>
              <a:rPr lang="en-US" dirty="0"/>
              <a:t>	The government may misuse information collected and have an unfair advantage over a citizen</a:t>
            </a:r>
          </a:p>
          <a:p>
            <a:r>
              <a:rPr lang="en-US" dirty="0"/>
              <a:t>		In the case of a criminal investigation, job hiring, etc.</a:t>
            </a:r>
          </a:p>
          <a:p>
            <a:r>
              <a:rPr lang="en-US" dirty="0"/>
              <a:t>	The more data that is collected, the easier it can become to convict someone who is innocent</a:t>
            </a:r>
          </a:p>
          <a:p>
            <a:r>
              <a:rPr lang="en-US" dirty="0"/>
              <a:t>	The PARTIOT Act has given a lot of power to these defense groups</a:t>
            </a:r>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258399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should the government have citizen private data?</a:t>
            </a:r>
          </a:p>
          <a:p>
            <a:r>
              <a:rPr lang="en-US" dirty="0"/>
              <a:t>	Yes</a:t>
            </a:r>
          </a:p>
          <a:p>
            <a:r>
              <a:rPr lang="en-US" dirty="0"/>
              <a:t>		Protects national security</a:t>
            </a:r>
          </a:p>
          <a:p>
            <a:r>
              <a:rPr lang="en-US" dirty="0"/>
              <a:t>		Holds people accountable in the terms of taxes and other responsibilities</a:t>
            </a:r>
          </a:p>
          <a:p>
            <a:r>
              <a:rPr lang="en-US" dirty="0"/>
              <a:t>Questions? Discussion?</a:t>
            </a: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1419468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p:txBody>
      </p:sp>
      <p:sp>
        <p:nvSpPr>
          <p:cNvPr id="4" name="Slide Number Placeholder 3"/>
          <p:cNvSpPr>
            <a:spLocks noGrp="1"/>
          </p:cNvSpPr>
          <p:nvPr>
            <p:ph type="sldNum" sz="quarter" idx="5"/>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3708372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Let’s see who said the government should make a law requiring ID for Internet access. Let’s debate!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should make law requiring ID for Internet Access</a:t>
            </a:r>
            <a:r>
              <a:rPr lang="en-US" baseline="0" dirty="0"/>
              <a:t> Debate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in class: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a:t>Stand up when speaking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30 second limit (elect a timekeeper)</a:t>
            </a: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Previous:</a:t>
            </a:r>
            <a:br>
              <a:rPr lang="en-US" baseline="0" dirty="0"/>
            </a:br>
            <a:r>
              <a:rPr lang="en-US" dirty="0"/>
              <a:t>National ID or Not</a:t>
            </a:r>
            <a:r>
              <a:rPr lang="en-US" baseline="0" dirty="0"/>
              <a:t>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need to fill time, Orwellian video better use of time if we’ve not seen it yet.</a:t>
            </a:r>
          </a:p>
          <a:p>
            <a:endParaRPr lang="en-US" dirty="0"/>
          </a:p>
          <a:p>
            <a:pPr marL="228600" indent="-228600">
              <a:buAutoNum type="arabicPeriod"/>
            </a:pPr>
            <a:r>
              <a:rPr lang="en-US" dirty="0"/>
              <a:t>Information Collection</a:t>
            </a:r>
          </a:p>
          <a:p>
            <a:pPr marL="228600" indent="-228600">
              <a:buAutoNum type="arabicPeriod"/>
            </a:pPr>
            <a:r>
              <a:rPr lang="en-US" dirty="0"/>
              <a:t>Information Processing</a:t>
            </a:r>
          </a:p>
          <a:p>
            <a:pPr marL="228600" indent="-228600">
              <a:buAutoNum type="arabicPeriod"/>
            </a:pPr>
            <a:r>
              <a:rPr lang="en-US" dirty="0"/>
              <a:t>Information Dissemination</a:t>
            </a:r>
          </a:p>
          <a:p>
            <a:pPr marL="228600" indent="-228600">
              <a:buAutoNum type="arabicPeriod"/>
            </a:pPr>
            <a:r>
              <a:rPr lang="en-US" dirty="0"/>
              <a:t>Invasion</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69024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Movie group</a:t>
            </a:r>
            <a:r>
              <a:rPr lang="en-US" baseline="0" dirty="0"/>
              <a:t> project:</a:t>
            </a:r>
            <a:br>
              <a:rPr lang="en-US" baseline="0" dirty="0"/>
            </a:br>
            <a:r>
              <a:rPr lang="en-US" dirty="0"/>
              <a:t>List of computing technologies portrayed in movie on website</a:t>
            </a:r>
            <a:br>
              <a:rPr lang="en-US" dirty="0"/>
            </a:br>
            <a:r>
              <a:rPr lang="en-US" dirty="0"/>
              <a:t>Categorize computing technologies as existing, future, emerging, impossible or plausible with rationale</a:t>
            </a:r>
            <a:br>
              <a:rPr lang="en-US" dirty="0"/>
            </a:br>
            <a:r>
              <a:rPr lang="en-US" dirty="0"/>
              <a:t>Analyze movie for all topics covered to date</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YvAYIJSSZ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content.naic.org/cipr_topics/topic_big_data.htm" TargetMode="External"/><Relationship Id="rId7" Type="http://schemas.openxmlformats.org/officeDocument/2006/relationships/hyperlink" Target="https://www.nature.com/articles/520111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amazon.com/telematics-tracking-management-smartphone-platform/dp/b00ufk5ppa" TargetMode="External"/><Relationship Id="rId5" Type="http://schemas.openxmlformats.org/officeDocument/2006/relationships/hyperlink" Target="https://www.allstate.com/tr/car-insurance/telematics-device.aspx#:~:text=Telematics%20(or%20a%20telematics%20system,insurance%20policy%20for%20safe%20driving" TargetMode="External"/><Relationship Id="rId4" Type="http://schemas.openxmlformats.org/officeDocument/2006/relationships/hyperlink" Target="https://yfsmagazine.com/2019/07/24/how-big-data-impacts-the-insurance-industry-and-beyon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medlineplus.gov/genetics/understanding/dtcgenetictesting/dtcinsurancerisk/#:~:text=This%20means%20that%20health%20insurance,you%20to%20pay%20higher%20premiums.&amp;text=GINA%20does%20not%20apply%20to,care%20insurance%2C%20or%20life%20insuranc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nytimes.com/2012/02/19/magazine/shopping-habits.html" TargetMode="External"/><Relationship Id="rId5" Type="http://schemas.openxmlformats.org/officeDocument/2006/relationships/hyperlink" Target="https://www.scientificamerican.com/article/health-insurers-are-vacuuming-up-details-about-you-and-it-could-raise-your-rates/" TargetMode="External"/><Relationship Id="rId4" Type="http://schemas.openxmlformats.org/officeDocument/2006/relationships/hyperlink" Target="https://www.healthcare.gov/how-plans-set-your-premium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s://www.wsj.com/articles/apple-ceo-tim-cook-calls-for-comprehensive-u-s-privacy-law-1540375675?mod=article_inline" TargetMode="External"/><Relationship Id="rId3" Type="http://schemas.openxmlformats.org/officeDocument/2006/relationships/hyperlink" Target="https://www.wsj.com/articles/tech-giants-new-appeal-to-governments-please-regulate-us-11580126502" TargetMode="External"/><Relationship Id="rId7" Type="http://schemas.openxmlformats.org/officeDocument/2006/relationships/hyperlink" Target="https://www.wsj.com/articles/google-exposed-user-data-feared-repercussions-of-disclosing-to-public-1539017194?mod=article_inline" TargetMode="External"/><Relationship Id="rId2" Type="http://schemas.openxmlformats.org/officeDocument/2006/relationships/hyperlink" Target="https://www.forbes.com/sites/stevedenning/2020/08/02/why-big-tech-should-regulate-itself/?sh=2422e6fd2677" TargetMode="External"/><Relationship Id="rId1" Type="http://schemas.openxmlformats.org/officeDocument/2006/relationships/slideLayout" Target="../slideLayouts/slideLayout2.xml"/><Relationship Id="rId6" Type="http://schemas.openxmlformats.org/officeDocument/2006/relationships/hyperlink" Target="https://www.wsj.com/articles/facebook-suspends-cambridge-analytica-for-failing-to-delete-user-data-1521260051?mod=searchresults&amp;page=3&amp;pos=14&amp;mod=article_inline" TargetMode="External"/><Relationship Id="rId5" Type="http://schemas.openxmlformats.org/officeDocument/2006/relationships/hyperlink" Target="https://www.wsj.com/articles/facebook-chief-mark-zuckerberg-wants-more-internet-regulation-11553999323?mod=article_inline" TargetMode="External"/><Relationship Id="rId4" Type="http://schemas.openxmlformats.org/officeDocument/2006/relationships/hyperlink" Target="https://www.nytimes.com/2019/11/11/business/dealbook/regulating-big-tech-companies.html" TargetMode="External"/><Relationship Id="rId9" Type="http://schemas.openxmlformats.org/officeDocument/2006/relationships/hyperlink" Target="https://www.wsj.com/articles/5-questions-about-what-to-expect-when-gdpr-takes-effect-1527154200?mod=article_inline"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theguardian.com/commentisfree/2020/oct/21/google-antitrust-monopoly-power-us-politics" TargetMode="External"/><Relationship Id="rId3" Type="http://schemas.openxmlformats.org/officeDocument/2006/relationships/hyperlink" Target="https://www.washingtonpost.com/politics/2020/11/11/technology-202-parler-surges-popularity-big-tech-cracks-down-election-disinformation/" TargetMode="External"/><Relationship Id="rId7" Type="http://schemas.openxmlformats.org/officeDocument/2006/relationships/hyperlink" Target="https://www.nytimes.com/2020/10/06/technology/congress-big-tech-monopoly-power.html" TargetMode="External"/><Relationship Id="rId2" Type="http://schemas.openxmlformats.org/officeDocument/2006/relationships/hyperlink" Target="https://www.journalism.org/2020/07/30/americans-who-mainly-get-their-news-on-social-media-are-less-engaged-less-knowledgeable/" TargetMode="External"/><Relationship Id="rId1" Type="http://schemas.openxmlformats.org/officeDocument/2006/relationships/slideLayout" Target="../slideLayouts/slideLayout2.xml"/><Relationship Id="rId6" Type="http://schemas.openxmlformats.org/officeDocument/2006/relationships/hyperlink" Target="https://www.nytimes.com/live/2020/10/28/technology/tech-hearing" TargetMode="External"/><Relationship Id="rId5" Type="http://schemas.openxmlformats.org/officeDocument/2006/relationships/hyperlink" Target="https://www.forbes.com/sites/abrambrown/2020/10/27/mark-zuckerberg-and-jack-dorsey-are-gonna-have-a-rotten-day-as-they-testify-before-the-senate/?sh=260fea745fdd" TargetMode="External"/><Relationship Id="rId10" Type="http://schemas.openxmlformats.org/officeDocument/2006/relationships/hyperlink" Target="https://www.cnet.com/news/as-the-gdpr-turns-2-big-tech-should-watch-out-for-big-sanctions/" TargetMode="External"/><Relationship Id="rId4" Type="http://schemas.openxmlformats.org/officeDocument/2006/relationships/hyperlink" Target="https://www.wsj.com/articles/facebooks-zuckerberg-backs-privacy-legislation-11561589798?mod=article_inline" TargetMode="External"/><Relationship Id="rId9" Type="http://schemas.openxmlformats.org/officeDocument/2006/relationships/hyperlink" Target="https://www.washingtonpost.com/outlook/2020/10/29/antitrust-big-tech-net-stat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gisreportsonline.com/the-value-of-data,politics,2877.html"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hyperlink" Target="https://insights.sei.cmu.edu/insider-threat/2018/11/insider-threats-in-the-federal-government-part-3-of-9-insider-threats-across-industry-sectors.html"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hyperlink" Target="https://dataprivacymanager.net/100-data-privacy-and-data-security-statistics-for-2020/"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hyperlink" Target="https://www.pewresearch.org/internet/2019/11/15/americans-and-privacy-concerned-confused-and-feeling-lack-of-control-over-their-personal-information/"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hyperlink" Target="https://www.gisreportsonline.com/the-value-of-data,politics,2877.html" TargetMode="External"/><Relationship Id="rId3" Type="http://schemas.openxmlformats.org/officeDocument/2006/relationships/hyperlink" Target="https://dataprivacymanager.net/100-data-privacy-and-data-security-statistics-for-2020/" TargetMode="External"/><Relationship Id="rId7" Type="http://schemas.openxmlformats.org/officeDocument/2006/relationships/hyperlink" Target="https://insights.sei.cmu.edu/insider-threat/2018/11/insider-threats-in-the-federal-government-part-3-of-9-insider-threats-across-industry-sectors.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connectusfund.org/16-pros-and-cons-government-surveillance-of-citizens" TargetMode="External"/><Relationship Id="rId5" Type="http://schemas.openxmlformats.org/officeDocument/2006/relationships/hyperlink" Target="https://netivist.org/debate/government-surveillance-pros-and-cons-nsa-spying" TargetMode="External"/><Relationship Id="rId4" Type="http://schemas.openxmlformats.org/officeDocument/2006/relationships/hyperlink" Target="https://www.pewresearch.org/internet/2019/11/15/americans-and-privacy-concerned-confused-and-feeling-lack-of-control-over-their-personal-information/"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sp>
        <p:nvSpPr>
          <p:cNvPr id="4" name="Action Button: Movie 3">
            <a:hlinkClick r:id="rId3" highlightClick="1"/>
            <a:extLst>
              <a:ext uri="{FF2B5EF4-FFF2-40B4-BE49-F238E27FC236}">
                <a16:creationId xmlns:a16="http://schemas.microsoft.com/office/drawing/2014/main" id="{14EF8487-DCF6-464B-A0B5-D7DE34729E0E}"/>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When should companies Give Access to your data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Maranda Allen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2330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Consumer Privacy</a:t>
            </a:r>
          </a:p>
        </p:txBody>
      </p:sp>
      <p:sp>
        <p:nvSpPr>
          <p:cNvPr id="3" name="Content Placeholder 2"/>
          <p:cNvSpPr>
            <a:spLocks noGrp="1"/>
          </p:cNvSpPr>
          <p:nvPr>
            <p:ph sz="half" idx="1"/>
          </p:nvPr>
        </p:nvSpPr>
        <p:spPr/>
        <p:txBody>
          <a:bodyPr/>
          <a:lstStyle/>
          <a:p>
            <a:r>
              <a:rPr lang="en-US" dirty="0"/>
              <a:t>Privacy Policies</a:t>
            </a:r>
          </a:p>
          <a:p>
            <a:pPr lvl="1"/>
            <a:r>
              <a:rPr lang="en-US" dirty="0"/>
              <a:t>Dealing with private or personal information</a:t>
            </a:r>
          </a:p>
          <a:p>
            <a:pPr lvl="1"/>
            <a:r>
              <a:rPr lang="en-US" dirty="0"/>
              <a:t>Outline type, usage, reasons and access to collected information</a:t>
            </a:r>
          </a:p>
          <a:p>
            <a:r>
              <a:rPr lang="en-US" dirty="0"/>
              <a:t>Clarity and read time</a:t>
            </a:r>
          </a:p>
          <a:p>
            <a:pPr lvl="1"/>
            <a:r>
              <a:rPr lang="en-US" dirty="0"/>
              <a:t>Lexile score</a:t>
            </a:r>
          </a:p>
          <a:p>
            <a:pPr lvl="1"/>
            <a:r>
              <a:rPr lang="en-US" dirty="0"/>
              <a:t>Average college reading level: 1300</a:t>
            </a:r>
          </a:p>
          <a:p>
            <a:pPr lvl="1"/>
            <a:r>
              <a:rPr lang="en-US" dirty="0"/>
              <a:t>Many policies scored above 1300</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Maranda Allen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from https://</a:t>
            </a:r>
            <a:r>
              <a:rPr lang="en-US" sz="1200" dirty="0" err="1"/>
              <a:t>www.microsoft.com</a:t>
            </a:r>
            <a:r>
              <a:rPr lang="en-US" sz="1200" dirty="0"/>
              <a:t>/security/blog/2014/05/22/protecting-data-and-privacy-in-the-cloud-part-1/</a:t>
            </a:r>
            <a:endParaRPr lang="en-US" sz="1200" dirty="0">
              <a:solidFill>
                <a:schemeClr val="tx1"/>
              </a:solidFill>
            </a:endParaRPr>
          </a:p>
        </p:txBody>
      </p:sp>
      <p:pic>
        <p:nvPicPr>
          <p:cNvPr id="12" name="Picture 2" descr="Protecting Data and Privacy in the Cloud: Part 1 - Microsoft Security">
            <a:extLst>
              <a:ext uri="{FF2B5EF4-FFF2-40B4-BE49-F238E27FC236}">
                <a16:creationId xmlns:a16="http://schemas.microsoft.com/office/drawing/2014/main" id="{E493EBC0-00AD-B64A-A0A3-2D541E3A8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585" y="1212927"/>
            <a:ext cx="4506913" cy="309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64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Apple’s Privacy Policy</a:t>
            </a:r>
          </a:p>
        </p:txBody>
      </p:sp>
      <p:sp>
        <p:nvSpPr>
          <p:cNvPr id="3" name="Content Placeholder 2"/>
          <p:cNvSpPr>
            <a:spLocks noGrp="1"/>
          </p:cNvSpPr>
          <p:nvPr>
            <p:ph sz="half" idx="1"/>
          </p:nvPr>
        </p:nvSpPr>
        <p:spPr/>
        <p:txBody>
          <a:bodyPr/>
          <a:lstStyle/>
          <a:p>
            <a:r>
              <a:rPr lang="en-US" dirty="0"/>
              <a:t>Lexile score: 1400</a:t>
            </a:r>
          </a:p>
          <a:p>
            <a:r>
              <a:rPr lang="en-US" dirty="0"/>
              <a:t>Defines personal information</a:t>
            </a:r>
          </a:p>
          <a:p>
            <a:r>
              <a:rPr lang="en-US" dirty="0"/>
              <a:t>Clarifies ability to choose </a:t>
            </a:r>
          </a:p>
          <a:p>
            <a:r>
              <a:rPr lang="en-US" dirty="0"/>
              <a:t>Type of information</a:t>
            </a:r>
          </a:p>
          <a:p>
            <a:r>
              <a:rPr lang="en-US" dirty="0"/>
              <a:t>Use of information</a:t>
            </a:r>
          </a:p>
          <a:p>
            <a:r>
              <a:rPr lang="en-US" dirty="0"/>
              <a:t>Where information comes from</a:t>
            </a:r>
          </a:p>
          <a:p>
            <a:r>
              <a:rPr lang="en-US" dirty="0"/>
              <a:t>Law, legal processes and litigation</a:t>
            </a:r>
          </a:p>
          <a:p>
            <a:r>
              <a:rPr lang="en-US" dirty="0"/>
              <a:t>Encryption</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Maranda Allen</a:t>
            </a: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a:solidFill>
                  <a:schemeClr val="tx1"/>
                </a:solidFill>
              </a:rPr>
              <a:t>All images from </a:t>
            </a:r>
            <a:r>
              <a:rPr lang="en-US" sz="1200" dirty="0"/>
              <a:t>https://</a:t>
            </a:r>
            <a:r>
              <a:rPr lang="en-US" sz="1200" dirty="0" err="1"/>
              <a:t>www.apple.com</a:t>
            </a:r>
            <a:r>
              <a:rPr lang="en-US" sz="1200" dirty="0"/>
              <a:t>/privacy/</a:t>
            </a:r>
          </a:p>
          <a:p>
            <a:pPr algn="r"/>
            <a:endParaRPr lang="en-US" sz="1200" dirty="0">
              <a:solidFill>
                <a:schemeClr val="tx1"/>
              </a:solidFill>
            </a:endParaRPr>
          </a:p>
        </p:txBody>
      </p:sp>
      <p:pic>
        <p:nvPicPr>
          <p:cNvPr id="10" name="Picture 9" descr="White text on a black background&#10;&#10;Description automatically generated">
            <a:extLst>
              <a:ext uri="{FF2B5EF4-FFF2-40B4-BE49-F238E27FC236}">
                <a16:creationId xmlns:a16="http://schemas.microsoft.com/office/drawing/2014/main" id="{4BD43C73-25ED-6C48-87A6-D1533053F56E}"/>
              </a:ext>
            </a:extLst>
          </p:cNvPr>
          <p:cNvPicPr>
            <a:picLocks noChangeAspect="1"/>
          </p:cNvPicPr>
          <p:nvPr/>
        </p:nvPicPr>
        <p:blipFill rotWithShape="1">
          <a:blip r:embed="rId3"/>
          <a:srcRect t="7572"/>
          <a:stretch/>
        </p:blipFill>
        <p:spPr>
          <a:xfrm>
            <a:off x="2059027" y="570845"/>
            <a:ext cx="1349570" cy="431031"/>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C6FEEB77-9DF3-E44C-9057-E4836E8ABCBC}"/>
              </a:ext>
            </a:extLst>
          </p:cNvPr>
          <p:cNvPicPr>
            <a:picLocks noChangeAspect="1"/>
          </p:cNvPicPr>
          <p:nvPr/>
        </p:nvPicPr>
        <p:blipFill rotWithShape="1">
          <a:blip r:embed="rId4"/>
          <a:srcRect l="1420" t="4240" r="3409" b="3224"/>
          <a:stretch/>
        </p:blipFill>
        <p:spPr>
          <a:xfrm>
            <a:off x="5465165" y="950434"/>
            <a:ext cx="3277334" cy="1939646"/>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55C7E503-6B7C-0C4D-80E0-803F8237175C}"/>
              </a:ext>
            </a:extLst>
          </p:cNvPr>
          <p:cNvPicPr>
            <a:picLocks noChangeAspect="1"/>
          </p:cNvPicPr>
          <p:nvPr/>
        </p:nvPicPr>
        <p:blipFill rotWithShape="1">
          <a:blip r:embed="rId5"/>
          <a:srcRect l="1633" t="2714" r="3441" b="2845"/>
          <a:stretch/>
        </p:blipFill>
        <p:spPr>
          <a:xfrm>
            <a:off x="4572000" y="2605828"/>
            <a:ext cx="3237068" cy="1953929"/>
          </a:xfrm>
          <a:prstGeom prst="rect">
            <a:avLst/>
          </a:prstGeom>
        </p:spPr>
      </p:pic>
    </p:spTree>
    <p:extLst>
      <p:ext uri="{BB962C8B-B14F-4D97-AF65-F5344CB8AC3E}">
        <p14:creationId xmlns:p14="http://schemas.microsoft.com/office/powerpoint/2010/main" val="346574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Apple v. FBI</a:t>
            </a:r>
          </a:p>
        </p:txBody>
      </p:sp>
      <p:sp>
        <p:nvSpPr>
          <p:cNvPr id="3" name="Content Placeholder 2"/>
          <p:cNvSpPr>
            <a:spLocks noGrp="1"/>
          </p:cNvSpPr>
          <p:nvPr>
            <p:ph sz="half" idx="1"/>
          </p:nvPr>
        </p:nvSpPr>
        <p:spPr>
          <a:xfrm>
            <a:off x="685800" y="1352551"/>
            <a:ext cx="3798196" cy="3352800"/>
          </a:xfrm>
        </p:spPr>
        <p:txBody>
          <a:bodyPr/>
          <a:lstStyle/>
          <a:p>
            <a:r>
              <a:rPr lang="en-US" dirty="0"/>
              <a:t>December 2015 attack in San Bernardino</a:t>
            </a:r>
          </a:p>
          <a:p>
            <a:r>
              <a:rPr lang="en-US" dirty="0"/>
              <a:t>Authorities recovered a shooter’s phone</a:t>
            </a:r>
          </a:p>
          <a:p>
            <a:r>
              <a:rPr lang="en-US" dirty="0"/>
              <a:t>Could not access information on the phone</a:t>
            </a:r>
          </a:p>
          <a:p>
            <a:pPr lvl="1"/>
            <a:r>
              <a:rPr lang="en-US" dirty="0"/>
              <a:t>4-digit passcode and auto-erase </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Maranda Allen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from https://</a:t>
            </a:r>
            <a:r>
              <a:rPr lang="en-US" sz="1200" dirty="0" err="1"/>
              <a:t>www.eff.org</a:t>
            </a:r>
            <a:r>
              <a:rPr lang="en-US" sz="1200" dirty="0"/>
              <a:t>/</a:t>
            </a:r>
            <a:r>
              <a:rPr lang="en-US" sz="1200" dirty="0" err="1"/>
              <a:t>deeplinks</a:t>
            </a:r>
            <a:r>
              <a:rPr lang="en-US" sz="1200" dirty="0"/>
              <a:t>/2018/04/fbi-could-have-gotten-san-bernardino-shooters-iphone-leadership-didnt-say</a:t>
            </a:r>
            <a:endParaRPr lang="en-US" sz="1200" dirty="0">
              <a:solidFill>
                <a:schemeClr val="tx1"/>
              </a:solidFill>
            </a:endParaRPr>
          </a:p>
        </p:txBody>
      </p:sp>
      <p:pic>
        <p:nvPicPr>
          <p:cNvPr id="3076" name="Picture 4" descr="Apple v. FBI">
            <a:extLst>
              <a:ext uri="{FF2B5EF4-FFF2-40B4-BE49-F238E27FC236}">
                <a16:creationId xmlns:a16="http://schemas.microsoft.com/office/drawing/2014/main" id="{E794F334-36A9-FF42-BB65-AD28C8221B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67" r="11198"/>
          <a:stretch/>
        </p:blipFill>
        <p:spPr bwMode="auto">
          <a:xfrm>
            <a:off x="4483996" y="1352551"/>
            <a:ext cx="4335805" cy="277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670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FBI Request</a:t>
            </a:r>
          </a:p>
        </p:txBody>
      </p:sp>
      <p:sp>
        <p:nvSpPr>
          <p:cNvPr id="3" name="Content Placeholder 2"/>
          <p:cNvSpPr>
            <a:spLocks noGrp="1"/>
          </p:cNvSpPr>
          <p:nvPr>
            <p:ph sz="half" idx="1"/>
          </p:nvPr>
        </p:nvSpPr>
        <p:spPr/>
        <p:txBody>
          <a:bodyPr/>
          <a:lstStyle/>
          <a:p>
            <a:r>
              <a:rPr lang="en-US" dirty="0"/>
              <a:t>Unique iOS to disable or bypass security protections</a:t>
            </a:r>
          </a:p>
          <a:p>
            <a:r>
              <a:rPr lang="en-US" dirty="0"/>
              <a:t>Ability to try passwords electronically</a:t>
            </a:r>
          </a:p>
          <a:p>
            <a:r>
              <a:rPr lang="en-US" dirty="0"/>
              <a:t>Apple opposed the court order</a:t>
            </a:r>
          </a:p>
          <a:p>
            <a:r>
              <a:rPr lang="en-US" dirty="0"/>
              <a:t>Unsealed legal proceedings and informed the press</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Maranda Allen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First page of order of </a:t>
            </a:r>
            <a:r>
              <a:rPr lang="en-US" sz="1200" dirty="0"/>
              <a:t>assistance from https://</a:t>
            </a:r>
            <a:r>
              <a:rPr lang="en-US" sz="1200" dirty="0" err="1"/>
              <a:t>epic.org</a:t>
            </a:r>
            <a:r>
              <a:rPr lang="en-US" sz="1200" dirty="0"/>
              <a:t>/amicus/crypto/apple/In-re-Apple-AWA-</a:t>
            </a:r>
            <a:r>
              <a:rPr lang="en-US" sz="1200" dirty="0" err="1"/>
              <a:t>Order.pdf</a:t>
            </a:r>
            <a:endParaRPr lang="en-US" sz="1200" dirty="0">
              <a:solidFill>
                <a:schemeClr val="tx1"/>
              </a:solidFill>
            </a:endParaRPr>
          </a:p>
        </p:txBody>
      </p:sp>
      <p:pic>
        <p:nvPicPr>
          <p:cNvPr id="14" name="Picture 13" descr="Text&#10;&#10;Description automatically generated">
            <a:extLst>
              <a:ext uri="{FF2B5EF4-FFF2-40B4-BE49-F238E27FC236}">
                <a16:creationId xmlns:a16="http://schemas.microsoft.com/office/drawing/2014/main" id="{7D602B24-3049-9F42-AA82-2D1CC6175F34}"/>
              </a:ext>
            </a:extLst>
          </p:cNvPr>
          <p:cNvPicPr>
            <a:picLocks noChangeAspect="1"/>
          </p:cNvPicPr>
          <p:nvPr/>
        </p:nvPicPr>
        <p:blipFill>
          <a:blip r:embed="rId3"/>
          <a:stretch>
            <a:fillRect/>
          </a:stretch>
        </p:blipFill>
        <p:spPr>
          <a:xfrm>
            <a:off x="4940968" y="736141"/>
            <a:ext cx="2995987" cy="3874228"/>
          </a:xfrm>
          <a:prstGeom prst="rect">
            <a:avLst/>
          </a:prstGeom>
        </p:spPr>
      </p:pic>
    </p:spTree>
    <p:extLst>
      <p:ext uri="{BB962C8B-B14F-4D97-AF65-F5344CB8AC3E}">
        <p14:creationId xmlns:p14="http://schemas.microsoft.com/office/powerpoint/2010/main" val="3497966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Apple’s Response</a:t>
            </a:r>
          </a:p>
        </p:txBody>
      </p:sp>
      <p:sp>
        <p:nvSpPr>
          <p:cNvPr id="3" name="Content Placeholder 2"/>
          <p:cNvSpPr>
            <a:spLocks noGrp="1"/>
          </p:cNvSpPr>
          <p:nvPr>
            <p:ph sz="half" idx="1"/>
          </p:nvPr>
        </p:nvSpPr>
        <p:spPr/>
        <p:txBody>
          <a:bodyPr/>
          <a:lstStyle/>
          <a:p>
            <a:r>
              <a:rPr lang="en-US" dirty="0"/>
              <a:t>Apple responded with a letter to customers</a:t>
            </a:r>
          </a:p>
          <a:p>
            <a:r>
              <a:rPr lang="en-US" dirty="0"/>
              <a:t>Unlawful and unconstitutional</a:t>
            </a:r>
          </a:p>
          <a:p>
            <a:r>
              <a:rPr lang="en-US" dirty="0"/>
              <a:t>Conscripting Apple for a backdoor into iPhones is not upheld by the All Writs Act </a:t>
            </a:r>
          </a:p>
          <a:p>
            <a:r>
              <a:rPr lang="en-US" dirty="0"/>
              <a:t>Leads to a dangerous precedent </a:t>
            </a:r>
          </a:p>
        </p:txBody>
      </p:sp>
      <p:sp>
        <p:nvSpPr>
          <p:cNvPr id="5" name="Footer Placeholder 4"/>
          <p:cNvSpPr>
            <a:spLocks noGrp="1"/>
          </p:cNvSpPr>
          <p:nvPr>
            <p:ph type="ftr" sz="quarter" idx="11"/>
          </p:nvPr>
        </p:nvSpPr>
        <p:spPr/>
        <p:txBody>
          <a:bodyPr/>
          <a:lstStyle/>
          <a:p>
            <a:r>
              <a:rPr lang="sk-SK" dirty="0"/>
              <a:t>© 2020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Maranda Allen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from https://</a:t>
            </a:r>
            <a:r>
              <a:rPr lang="en-US" sz="1200" dirty="0" err="1"/>
              <a:t>www.jumble.io</a:t>
            </a:r>
            <a:r>
              <a:rPr lang="en-US" sz="1200" dirty="0"/>
              <a:t>/blog/2016/02/26/apple-vs-</a:t>
            </a:r>
            <a:r>
              <a:rPr lang="en-US" sz="1200" dirty="0" err="1"/>
              <a:t>fbi</a:t>
            </a:r>
            <a:r>
              <a:rPr lang="en-US" sz="1200" dirty="0"/>
              <a:t>-battle-encryption-privacy-security/</a:t>
            </a:r>
            <a:endParaRPr lang="en-US" sz="1200" dirty="0">
              <a:solidFill>
                <a:schemeClr val="tx1"/>
              </a:solidFill>
            </a:endParaRPr>
          </a:p>
        </p:txBody>
      </p:sp>
      <p:pic>
        <p:nvPicPr>
          <p:cNvPr id="4100" name="Picture 4">
            <a:extLst>
              <a:ext uri="{FF2B5EF4-FFF2-40B4-BE49-F238E27FC236}">
                <a16:creationId xmlns:a16="http://schemas.microsoft.com/office/drawing/2014/main" id="{ECEDDCA4-25FF-E841-BDA3-6EC3B2B6D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33285"/>
            <a:ext cx="4273471" cy="334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965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sz="half" idx="1"/>
          </p:nvPr>
        </p:nvSpPr>
        <p:spPr/>
        <p:txBody>
          <a:bodyPr/>
          <a:lstStyle/>
          <a:p>
            <a:r>
              <a:rPr lang="en-US" dirty="0"/>
              <a:t>Implications reach beyond the case itself</a:t>
            </a:r>
          </a:p>
          <a:p>
            <a:pPr lvl="1"/>
            <a:r>
              <a:rPr lang="en-US" dirty="0"/>
              <a:t>Future, similar cases</a:t>
            </a:r>
          </a:p>
          <a:p>
            <a:pPr lvl="1"/>
            <a:r>
              <a:rPr lang="en-US" dirty="0"/>
              <a:t>Integrity of a company’s product</a:t>
            </a:r>
          </a:p>
          <a:p>
            <a:pPr lvl="1"/>
            <a:r>
              <a:rPr lang="en-US" dirty="0"/>
              <a:t>Company-consumer trust</a:t>
            </a:r>
          </a:p>
          <a:p>
            <a:r>
              <a:rPr lang="en-US" dirty="0"/>
              <a:t>Privacy vs. public safety</a:t>
            </a:r>
          </a:p>
          <a:p>
            <a:pPr lvl="1"/>
            <a:r>
              <a:rPr lang="en-US" dirty="0"/>
              <a:t>How does people’s safety change with the implications of a backdoor to personal information?</a:t>
            </a:r>
          </a:p>
          <a:p>
            <a:pPr lvl="1"/>
            <a:endParaRPr lang="en-US" dirty="0"/>
          </a:p>
          <a:p>
            <a:pPr marL="205768" lvl="1" indent="0">
              <a:buNone/>
            </a:pPr>
            <a:endParaRPr lang="en-US" dirty="0"/>
          </a:p>
        </p:txBody>
      </p:sp>
      <p:sp>
        <p:nvSpPr>
          <p:cNvPr id="5" name="Footer Placeholder 4"/>
          <p:cNvSpPr>
            <a:spLocks noGrp="1"/>
          </p:cNvSpPr>
          <p:nvPr>
            <p:ph type="ftr" sz="quarter" idx="11"/>
          </p:nvPr>
        </p:nvSpPr>
        <p:spPr/>
        <p:txBody>
          <a:bodyPr/>
          <a:lstStyle/>
          <a:p>
            <a:r>
              <a:rPr lang="sk-SK" dirty="0"/>
              <a:t>© 2020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Maranda Allen</a:t>
            </a:r>
          </a:p>
        </p:txBody>
      </p:sp>
      <p:sp>
        <p:nvSpPr>
          <p:cNvPr id="12" name="Content Placeholder 2">
            <a:extLst>
              <a:ext uri="{FF2B5EF4-FFF2-40B4-BE49-F238E27FC236}">
                <a16:creationId xmlns:a16="http://schemas.microsoft.com/office/drawing/2014/main" id="{4F392A1D-A5AB-0D4E-8224-1808BAB9A653}"/>
              </a:ext>
            </a:extLst>
          </p:cNvPr>
          <p:cNvSpPr txBox="1">
            <a:spLocks/>
          </p:cNvSpPr>
          <p:nvPr/>
        </p:nvSpPr>
        <p:spPr>
          <a:xfrm>
            <a:off x="4419600" y="1254287"/>
            <a:ext cx="3733800" cy="3146673"/>
          </a:xfrm>
          <a:prstGeom prst="rect">
            <a:avLst/>
          </a:prstGeom>
        </p:spPr>
        <p:txBody>
          <a:bodyPr vert="horz" lIns="91436"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sz="2400" dirty="0"/>
              <a:t>At what point are our rights to privacy overridden? Who gets to decide?</a:t>
            </a:r>
          </a:p>
        </p:txBody>
      </p:sp>
    </p:spTree>
    <p:extLst>
      <p:ext uri="{BB962C8B-B14F-4D97-AF65-F5344CB8AC3E}">
        <p14:creationId xmlns:p14="http://schemas.microsoft.com/office/powerpoint/2010/main" val="44073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214604" y="1352551"/>
            <a:ext cx="8243596" cy="3352800"/>
          </a:xfrm>
        </p:spPr>
        <p:txBody>
          <a:bodyPr lIns="91440">
            <a:normAutofit fontScale="92500" lnSpcReduction="20000"/>
          </a:bodyPr>
          <a:lstStyle/>
          <a:p>
            <a:pPr marL="0" indent="0">
              <a:buNone/>
            </a:pPr>
            <a:r>
              <a:rPr lang="en-US" sz="1400" dirty="0" err="1"/>
              <a:t>Litman-navarro</a:t>
            </a:r>
            <a:r>
              <a:rPr lang="en-US" sz="1400" dirty="0"/>
              <a:t>, Kevin. “We Read 150 Privacy Policies. They Were an Incomprehensible Disaster.” </a:t>
            </a:r>
            <a:r>
              <a:rPr lang="en-US" sz="1400" i="1" dirty="0"/>
              <a:t>The New York Times</a:t>
            </a:r>
            <a:r>
              <a:rPr lang="en-US" sz="1400" dirty="0"/>
              <a:t>, The New York Times, 12 June 2019, </a:t>
            </a:r>
            <a:r>
              <a:rPr lang="en-US" sz="1400" dirty="0" err="1"/>
              <a:t>www.nytimes.com</a:t>
            </a:r>
            <a:r>
              <a:rPr lang="en-US" sz="1400" dirty="0"/>
              <a:t>/interactive/2019/06/12/opinion/</a:t>
            </a:r>
            <a:r>
              <a:rPr lang="en-US" sz="1400" dirty="0" err="1"/>
              <a:t>facebook</a:t>
            </a:r>
            <a:r>
              <a:rPr lang="en-US" sz="1400" dirty="0"/>
              <a:t>-google-privacy-</a:t>
            </a:r>
            <a:r>
              <a:rPr lang="en-US" sz="1400" dirty="0" err="1"/>
              <a:t>policies.html</a:t>
            </a:r>
            <a:r>
              <a:rPr lang="en-US" sz="1400" dirty="0"/>
              <a:t>. (Accessed November 10 2020)</a:t>
            </a:r>
          </a:p>
          <a:p>
            <a:pPr marL="0" indent="0">
              <a:buNone/>
            </a:pPr>
            <a:r>
              <a:rPr lang="en-US" sz="1400" dirty="0"/>
              <a:t>“Privacy.” </a:t>
            </a:r>
            <a:r>
              <a:rPr lang="en-US" sz="1400" i="1" dirty="0"/>
              <a:t>Apple</a:t>
            </a:r>
            <a:r>
              <a:rPr lang="en-US" sz="1400" dirty="0"/>
              <a:t>, </a:t>
            </a:r>
            <a:r>
              <a:rPr lang="en-US" sz="1400" dirty="0" err="1"/>
              <a:t>www.apple.com</a:t>
            </a:r>
            <a:r>
              <a:rPr lang="en-US" sz="1400" dirty="0"/>
              <a:t>/privacy/. (Accessed November 9 2020)</a:t>
            </a:r>
          </a:p>
          <a:p>
            <a:pPr marL="0" indent="0">
              <a:buNone/>
            </a:pPr>
            <a:r>
              <a:rPr lang="en-US" sz="1400" dirty="0"/>
              <a:t>“Privacy Policy” </a:t>
            </a:r>
            <a:r>
              <a:rPr lang="en-US" sz="1400" i="1" dirty="0"/>
              <a:t>Apple</a:t>
            </a:r>
            <a:r>
              <a:rPr lang="en-US" sz="1400" dirty="0"/>
              <a:t>, 31 Dec. 2019, </a:t>
            </a:r>
            <a:r>
              <a:rPr lang="en-US" sz="1400" dirty="0" err="1"/>
              <a:t>www.apple.com</a:t>
            </a:r>
            <a:r>
              <a:rPr lang="en-US" sz="1400" dirty="0"/>
              <a:t>/legal/privacy/</a:t>
            </a:r>
            <a:r>
              <a:rPr lang="en-US" sz="1400" dirty="0" err="1"/>
              <a:t>en-ww</a:t>
            </a:r>
            <a:r>
              <a:rPr lang="en-US" sz="1400" dirty="0"/>
              <a:t>/. (Accessed November 9 2020)</a:t>
            </a:r>
          </a:p>
          <a:p>
            <a:pPr marL="0" indent="0">
              <a:buNone/>
            </a:pPr>
            <a:r>
              <a:rPr lang="en-US" sz="1400" dirty="0"/>
              <a:t>“EPIC - Apple v. FBI.” </a:t>
            </a:r>
            <a:r>
              <a:rPr lang="en-US" sz="1400" i="1" dirty="0"/>
              <a:t>Electronic Privacy Information Center</a:t>
            </a:r>
            <a:r>
              <a:rPr lang="en-US" sz="1400" dirty="0"/>
              <a:t>, </a:t>
            </a:r>
            <a:r>
              <a:rPr lang="en-US" sz="1400" dirty="0" err="1"/>
              <a:t>epic.org</a:t>
            </a:r>
            <a:r>
              <a:rPr lang="en-US" sz="1400" dirty="0"/>
              <a:t>/amicus/crypto/apple/. (Accessed November 9 2020)</a:t>
            </a:r>
          </a:p>
          <a:p>
            <a:pPr marL="0" indent="0">
              <a:buNone/>
            </a:pPr>
            <a:r>
              <a:rPr lang="en-US" sz="1500" dirty="0"/>
              <a:t>Cook, Tim. “Customer Letter.” </a:t>
            </a:r>
            <a:r>
              <a:rPr lang="en-US" sz="1500" i="1" dirty="0"/>
              <a:t>Apple</a:t>
            </a:r>
            <a:r>
              <a:rPr lang="en-US" sz="1500" dirty="0"/>
              <a:t>, 16 Feb. 2016, </a:t>
            </a:r>
            <a:r>
              <a:rPr lang="en-US" sz="1500" dirty="0" err="1"/>
              <a:t>www.apple.com</a:t>
            </a:r>
            <a:r>
              <a:rPr lang="en-US" sz="1500" dirty="0"/>
              <a:t>/customer-letter/. </a:t>
            </a:r>
            <a:r>
              <a:rPr lang="en-US" sz="1600" dirty="0"/>
              <a:t>(Accessed November 10 2020)</a:t>
            </a:r>
            <a:endParaRPr lang="en-US" sz="1500" dirty="0"/>
          </a:p>
          <a:p>
            <a:pPr marL="0" indent="0">
              <a:buNone/>
            </a:pPr>
            <a:r>
              <a:rPr lang="en-US" sz="1500" dirty="0"/>
              <a:t>Lewis, Danny. “What the All Writs Act of 1789 Has to Do With the </a:t>
            </a:r>
            <a:r>
              <a:rPr lang="en-US" sz="1500" dirty="0" err="1"/>
              <a:t>IPhone</a:t>
            </a:r>
            <a:r>
              <a:rPr lang="en-US" sz="1500" dirty="0"/>
              <a:t>.” </a:t>
            </a:r>
            <a:r>
              <a:rPr lang="en-US" sz="1500" i="1" dirty="0" err="1"/>
              <a:t>Smithsonian.com</a:t>
            </a:r>
            <a:r>
              <a:rPr lang="en-US" sz="1500" dirty="0"/>
              <a:t>, Smithsonian Institution, 24 Feb. 2016, </a:t>
            </a:r>
            <a:r>
              <a:rPr lang="en-US" sz="1500" dirty="0" err="1"/>
              <a:t>www.smithsonianmag.com</a:t>
            </a:r>
            <a:r>
              <a:rPr lang="en-US" sz="1500" dirty="0"/>
              <a:t>/smart-news/what-all-writs-act-1789-has-do-iphone-180958188/. </a:t>
            </a:r>
            <a:r>
              <a:rPr lang="en-US" sz="1600" dirty="0"/>
              <a:t>(Accessed November 10 2020)</a:t>
            </a:r>
            <a:endParaRPr lang="en-US" sz="1500" dirty="0"/>
          </a:p>
          <a:p>
            <a:pPr marL="0" indent="0">
              <a:buNone/>
            </a:pPr>
            <a:r>
              <a:rPr lang="en-US" sz="1500" dirty="0"/>
              <a:t>“What Should I Know About Privacy Policies.” </a:t>
            </a:r>
            <a:r>
              <a:rPr lang="en-US" sz="1500" i="1" dirty="0"/>
              <a:t>Education Foundation</a:t>
            </a:r>
            <a:r>
              <a:rPr lang="en-US" sz="1500" dirty="0"/>
              <a:t>, Consumer Federation of California, </a:t>
            </a:r>
            <a:r>
              <a:rPr lang="en-US" sz="1500" dirty="0" err="1"/>
              <a:t>consumercal.org</a:t>
            </a:r>
            <a:r>
              <a:rPr lang="en-US" sz="1500" dirty="0"/>
              <a:t>/about-cfc/cfc-education-foundation/what-should-i-know-about-privacy-policies-2/. </a:t>
            </a:r>
            <a:r>
              <a:rPr lang="en-US" sz="1600" dirty="0"/>
              <a:t>(Accessed November 9 2020)</a:t>
            </a:r>
            <a:endParaRPr lang="en-US" sz="1500" dirty="0"/>
          </a:p>
          <a:p>
            <a:pPr marL="0" indent="0">
              <a:buNone/>
            </a:pPr>
            <a:endParaRPr lang="en-US" sz="1500" dirty="0"/>
          </a:p>
          <a:p>
            <a:pPr marL="0" indent="0">
              <a:buNone/>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Maranda Allen</a:t>
            </a:r>
          </a:p>
        </p:txBody>
      </p:sp>
    </p:spTree>
    <p:extLst>
      <p:ext uri="{BB962C8B-B14F-4D97-AF65-F5344CB8AC3E}">
        <p14:creationId xmlns:p14="http://schemas.microsoft.com/office/powerpoint/2010/main" val="3404343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big data in Insurance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Erich Schwarzrock</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7184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Insurance and Data</a:t>
            </a:r>
          </a:p>
        </p:txBody>
      </p:sp>
      <p:sp>
        <p:nvSpPr>
          <p:cNvPr id="3" name="Content Placeholder 2"/>
          <p:cNvSpPr>
            <a:spLocks noGrp="1"/>
          </p:cNvSpPr>
          <p:nvPr>
            <p:ph sz="half" idx="1"/>
          </p:nvPr>
        </p:nvSpPr>
        <p:spPr/>
        <p:txBody>
          <a:bodyPr/>
          <a:lstStyle/>
          <a:p>
            <a:r>
              <a:rPr lang="en-US" dirty="0"/>
              <a:t>Typical Data/Demographics</a:t>
            </a:r>
          </a:p>
          <a:p>
            <a:pPr lvl="1"/>
            <a:r>
              <a:rPr lang="en-US" dirty="0"/>
              <a:t>Name</a:t>
            </a:r>
          </a:p>
          <a:p>
            <a:pPr lvl="1"/>
            <a:r>
              <a:rPr lang="en-US" dirty="0"/>
              <a:t>Age</a:t>
            </a:r>
          </a:p>
          <a:p>
            <a:pPr lvl="1"/>
            <a:r>
              <a:rPr lang="en-US" dirty="0"/>
              <a:t>Gender</a:t>
            </a:r>
          </a:p>
          <a:p>
            <a:pPr lvl="1"/>
            <a:r>
              <a:rPr lang="en-US" dirty="0" err="1"/>
              <a:t>Ect</a:t>
            </a:r>
            <a:r>
              <a:rPr lang="en-US" dirty="0"/>
              <a:t>.</a:t>
            </a:r>
          </a:p>
          <a:p>
            <a:r>
              <a:rPr lang="en-US" dirty="0"/>
              <a:t>There is a growing interest in “Big Data”</a:t>
            </a:r>
          </a:p>
          <a:p>
            <a:pPr lvl="1"/>
            <a:r>
              <a:rPr lang="en-US" dirty="0"/>
              <a:t>$2.4 Billion  invested in 2018[1]</a:t>
            </a:r>
          </a:p>
          <a:p>
            <a:pPr lvl="1"/>
            <a:r>
              <a:rPr lang="en-US" dirty="0"/>
              <a:t>$3.6 Billion projected investment by 2021[1]</a:t>
            </a:r>
          </a:p>
        </p:txBody>
      </p:sp>
      <p:sp>
        <p:nvSpPr>
          <p:cNvPr id="5" name="Footer Placeholder 4"/>
          <p:cNvSpPr>
            <a:spLocks noGrp="1"/>
          </p:cNvSpPr>
          <p:nvPr>
            <p:ph type="ftr" sz="quarter" idx="11"/>
          </p:nvPr>
        </p:nvSpPr>
        <p:spPr/>
        <p:txBody>
          <a:bodyPr/>
          <a:lstStyle/>
          <a:p>
            <a:r>
              <a:rPr lang="sk-SK" dirty="0"/>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Erich Schwarzrock</a:t>
            </a:r>
          </a:p>
        </p:txBody>
      </p:sp>
    </p:spTree>
    <p:extLst>
      <p:ext uri="{BB962C8B-B14F-4D97-AF65-F5344CB8AC3E}">
        <p14:creationId xmlns:p14="http://schemas.microsoft.com/office/powerpoint/2010/main" val="401398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553707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Defined</a:t>
            </a:r>
          </a:p>
        </p:txBody>
      </p:sp>
      <p:sp>
        <p:nvSpPr>
          <p:cNvPr id="3" name="Content Placeholder 2"/>
          <p:cNvSpPr>
            <a:spLocks noGrp="1"/>
          </p:cNvSpPr>
          <p:nvPr>
            <p:ph sz="half" idx="1"/>
          </p:nvPr>
        </p:nvSpPr>
        <p:spPr>
          <a:xfrm>
            <a:off x="685800" y="1352551"/>
            <a:ext cx="7772400" cy="3352800"/>
          </a:xfrm>
        </p:spPr>
        <p:txBody>
          <a:bodyPr/>
          <a:lstStyle/>
          <a:p>
            <a:r>
              <a:rPr lang="en-US" dirty="0"/>
              <a:t>Big data refers to diverse data that is too complex for traditional data manipulation[1]</a:t>
            </a:r>
          </a:p>
          <a:p>
            <a:r>
              <a:rPr lang="en-US" dirty="0"/>
              <a:t>Big Data has led to 40-70% cost savings and 30% better access to insurance[2]</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Erich Schwarzrock</a:t>
            </a:r>
            <a:endParaRPr lang="en-US" sz="1400" dirty="0">
              <a:solidFill>
                <a:schemeClr val="tx1"/>
              </a:solidFill>
              <a:latin typeface="+mj-lt"/>
            </a:endParaRPr>
          </a:p>
        </p:txBody>
      </p:sp>
    </p:spTree>
    <p:extLst>
      <p:ext uri="{BB962C8B-B14F-4D97-AF65-F5344CB8AC3E}">
        <p14:creationId xmlns:p14="http://schemas.microsoft.com/office/powerpoint/2010/main" val="412669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Telematics</a:t>
            </a:r>
          </a:p>
        </p:txBody>
      </p:sp>
      <p:sp>
        <p:nvSpPr>
          <p:cNvPr id="3" name="Content Placeholder 2"/>
          <p:cNvSpPr>
            <a:spLocks noGrp="1"/>
          </p:cNvSpPr>
          <p:nvPr>
            <p:ph sz="half" idx="1"/>
          </p:nvPr>
        </p:nvSpPr>
        <p:spPr/>
        <p:txBody>
          <a:bodyPr/>
          <a:lstStyle/>
          <a:p>
            <a:r>
              <a:rPr lang="en-US" dirty="0"/>
              <a:t>Personalized Auto Insurance rates</a:t>
            </a:r>
          </a:p>
          <a:p>
            <a:r>
              <a:rPr lang="en-US" dirty="0"/>
              <a:t>Gathers data about an individual’s driving habits[3]</a:t>
            </a:r>
          </a:p>
          <a:p>
            <a:pPr lvl="1"/>
            <a:r>
              <a:rPr lang="en-US" dirty="0"/>
              <a:t>How fast one drives</a:t>
            </a:r>
          </a:p>
          <a:p>
            <a:pPr lvl="1"/>
            <a:r>
              <a:rPr lang="en-US" dirty="0"/>
              <a:t>How hard one breaks</a:t>
            </a:r>
          </a:p>
          <a:p>
            <a:pPr lvl="1"/>
            <a:r>
              <a:rPr lang="en-US" dirty="0"/>
              <a:t>Where one drives</a:t>
            </a:r>
          </a:p>
          <a:p>
            <a:pPr lvl="1"/>
            <a:r>
              <a:rPr lang="en-US" dirty="0"/>
              <a:t>How much one drives</a:t>
            </a:r>
          </a:p>
          <a:p>
            <a:pPr lvl="1"/>
            <a:r>
              <a:rPr lang="en-US" dirty="0" err="1"/>
              <a:t>Ect</a:t>
            </a:r>
            <a:r>
              <a:rPr lang="en-US" dirty="0"/>
              <a:t>.</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Erich Schwarzrock</a:t>
            </a:r>
            <a:endParaRPr lang="en-US" sz="1400" dirty="0">
              <a:solidFill>
                <a:schemeClr val="tx1"/>
              </a:solidFill>
              <a:latin typeface="+mj-lt"/>
            </a:endParaRPr>
          </a:p>
        </p:txBody>
      </p:sp>
      <p:sp>
        <p:nvSpPr>
          <p:cNvPr id="8" name="TextBox 7"/>
          <p:cNvSpPr txBox="1"/>
          <p:nvPr/>
        </p:nvSpPr>
        <p:spPr>
          <a:xfrm>
            <a:off x="0" y="4716829"/>
            <a:ext cx="9144000" cy="276999"/>
          </a:xfrm>
          <a:prstGeom prst="rect">
            <a:avLst/>
          </a:prstGeom>
          <a:noFill/>
        </p:spPr>
        <p:txBody>
          <a:bodyPr wrap="square" rtlCol="0">
            <a:spAutoFit/>
          </a:bodyPr>
          <a:lstStyle/>
          <a:p>
            <a:pPr algn="r"/>
            <a:r>
              <a:rPr lang="en-US" sz="1200" dirty="0">
                <a:solidFill>
                  <a:schemeClr val="tx1"/>
                </a:solidFill>
              </a:rPr>
              <a:t>Image Source [4]</a:t>
            </a:r>
          </a:p>
        </p:txBody>
      </p:sp>
      <p:pic>
        <p:nvPicPr>
          <p:cNvPr id="1026" name="Picture 2" descr="Vehicle OBD II Dongle Telematics Device with Vehicle GPS Tracking, Fuel and Mileage Management, Smartphone App and Cloud Platform">
            <a:extLst>
              <a:ext uri="{FF2B5EF4-FFF2-40B4-BE49-F238E27FC236}">
                <a16:creationId xmlns:a16="http://schemas.microsoft.com/office/drawing/2014/main" id="{44FA13EF-2EBC-4EB0-8ABB-1473DBCC2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62164"/>
            <a:ext cx="3704084" cy="233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22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Data</a:t>
            </a:r>
          </a:p>
        </p:txBody>
      </p:sp>
      <p:sp>
        <p:nvSpPr>
          <p:cNvPr id="3" name="Content Placeholder 2"/>
          <p:cNvSpPr>
            <a:spLocks noGrp="1"/>
          </p:cNvSpPr>
          <p:nvPr>
            <p:ph sz="half" idx="1"/>
          </p:nvPr>
        </p:nvSpPr>
        <p:spPr/>
        <p:txBody>
          <a:bodyPr/>
          <a:lstStyle/>
          <a:p>
            <a:r>
              <a:rPr lang="en-US" dirty="0"/>
              <a:t>Possibly used to determine risk[5]</a:t>
            </a:r>
          </a:p>
          <a:p>
            <a:pPr lvl="1"/>
            <a:r>
              <a:rPr lang="en-US" dirty="0"/>
              <a:t>Its more accurate in predicting health conditions and mortality</a:t>
            </a:r>
          </a:p>
          <a:p>
            <a:r>
              <a:rPr lang="en-US" dirty="0"/>
              <a:t>Many Countries have already outlawed it[5]&amp;[6]</a:t>
            </a:r>
          </a:p>
          <a:p>
            <a:pPr lvl="1"/>
            <a:r>
              <a:rPr lang="en-US" dirty="0"/>
              <a:t>USA</a:t>
            </a:r>
          </a:p>
          <a:p>
            <a:pPr lvl="1"/>
            <a:r>
              <a:rPr lang="en-US" dirty="0"/>
              <a:t>France</a:t>
            </a:r>
          </a:p>
          <a:p>
            <a:pPr lvl="1"/>
            <a:r>
              <a:rPr lang="en-US" dirty="0"/>
              <a:t>Denmark</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Erich Schwarzrock</a:t>
            </a:r>
          </a:p>
        </p:txBody>
      </p:sp>
    </p:spTree>
    <p:extLst>
      <p:ext uri="{BB962C8B-B14F-4D97-AF65-F5344CB8AC3E}">
        <p14:creationId xmlns:p14="http://schemas.microsoft.com/office/powerpoint/2010/main" val="3590898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big data for health insurance</a:t>
            </a:r>
          </a:p>
        </p:txBody>
      </p:sp>
      <p:sp>
        <p:nvSpPr>
          <p:cNvPr id="3" name="Content Placeholder 2"/>
          <p:cNvSpPr>
            <a:spLocks noGrp="1"/>
          </p:cNvSpPr>
          <p:nvPr>
            <p:ph sz="half" idx="1"/>
          </p:nvPr>
        </p:nvSpPr>
        <p:spPr>
          <a:xfrm>
            <a:off x="685800" y="1352551"/>
            <a:ext cx="3886200" cy="3352800"/>
          </a:xfrm>
        </p:spPr>
        <p:txBody>
          <a:bodyPr/>
          <a:lstStyle/>
          <a:p>
            <a:r>
              <a:rPr lang="en-US" dirty="0"/>
              <a:t>Health insurance companies are not allowed to use health records [7]</a:t>
            </a:r>
          </a:p>
          <a:p>
            <a:r>
              <a:rPr lang="en-US" dirty="0"/>
              <a:t>Other companies are using big data to predict risk, like LexisNexis and Optum[8]</a:t>
            </a:r>
          </a:p>
          <a:p>
            <a:r>
              <a:rPr lang="en-US" dirty="0"/>
              <a:t>Other data for predicting risk[8]</a:t>
            </a:r>
          </a:p>
          <a:p>
            <a:pPr lvl="1"/>
            <a:r>
              <a:rPr lang="en-US" dirty="0"/>
              <a:t>education level </a:t>
            </a:r>
          </a:p>
          <a:p>
            <a:pPr lvl="1"/>
            <a:r>
              <a:rPr lang="en-US" dirty="0"/>
              <a:t>TV habits </a:t>
            </a:r>
          </a:p>
          <a:p>
            <a:pPr lvl="1"/>
            <a:r>
              <a:rPr lang="en-US" dirty="0"/>
              <a:t>marital status</a:t>
            </a:r>
          </a:p>
          <a:p>
            <a:pPr lvl="1"/>
            <a:r>
              <a:rPr lang="en-US" dirty="0"/>
              <a:t>net worth</a:t>
            </a:r>
          </a:p>
          <a:p>
            <a:pPr lvl="1"/>
            <a:r>
              <a:rPr lang="en-US" dirty="0"/>
              <a:t>criminal records</a:t>
            </a:r>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Erich Schwarzrock</a:t>
            </a:r>
          </a:p>
        </p:txBody>
      </p:sp>
    </p:spTree>
    <p:extLst>
      <p:ext uri="{BB962C8B-B14F-4D97-AF65-F5344CB8AC3E}">
        <p14:creationId xmlns:p14="http://schemas.microsoft.com/office/powerpoint/2010/main" val="3843112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a:buNone/>
            </a:pPr>
            <a:r>
              <a:rPr lang="en-US" dirty="0"/>
              <a:t>[1] The Center for Insurance Policy and </a:t>
            </a:r>
            <a:r>
              <a:rPr lang="en-US" dirty="0" err="1"/>
              <a:t>Reasurch</a:t>
            </a:r>
            <a:r>
              <a:rPr lang="en-US" dirty="0"/>
              <a:t>, 3/27/2020, </a:t>
            </a:r>
            <a:r>
              <a:rPr lang="en-US" i="1" dirty="0"/>
              <a:t>Big Data, </a:t>
            </a:r>
            <a:r>
              <a:rPr lang="en-US" dirty="0"/>
              <a:t>NAIC. </a:t>
            </a:r>
            <a:r>
              <a:rPr lang="en-US" dirty="0">
                <a:hlinkClick r:id="rId3"/>
              </a:rPr>
              <a:t>https://content.naic.org/cipr_topics/topic_big_data.htm</a:t>
            </a:r>
            <a:endParaRPr lang="en-US" dirty="0"/>
          </a:p>
          <a:p>
            <a:pPr marL="0" indent="0">
              <a:buNone/>
            </a:pPr>
            <a:r>
              <a:rPr lang="en-US" dirty="0"/>
              <a:t>[2] Alex </a:t>
            </a:r>
            <a:r>
              <a:rPr lang="en-US" dirty="0" err="1"/>
              <a:t>Gayduk</a:t>
            </a:r>
            <a:r>
              <a:rPr lang="en-US" dirty="0"/>
              <a:t>, 7/24/2020 </a:t>
            </a:r>
            <a:r>
              <a:rPr lang="en-US" i="1" dirty="0"/>
              <a:t>How Big Data Impacts The Insurance Industry And Beyond, </a:t>
            </a:r>
            <a:r>
              <a:rPr lang="en-US" dirty="0"/>
              <a:t>YFS Magazine. </a:t>
            </a:r>
            <a:r>
              <a:rPr lang="en-US" dirty="0">
                <a:hlinkClick r:id="rId4"/>
              </a:rPr>
              <a:t>https://yfsmagazine.com/2019/07/24/how-big-data-impacts-the-insurance-industry-and-beyond/</a:t>
            </a:r>
            <a:endParaRPr lang="en-US" dirty="0"/>
          </a:p>
          <a:p>
            <a:pPr marL="0" indent="0">
              <a:buNone/>
            </a:pPr>
            <a:r>
              <a:rPr lang="en-US" dirty="0"/>
              <a:t>[3] Allstate, Aug 2020, </a:t>
            </a:r>
            <a:r>
              <a:rPr lang="en-US" i="1" dirty="0"/>
              <a:t>﻿How Telematics May Help You Save Money On Car Insurance</a:t>
            </a:r>
            <a:r>
              <a:rPr lang="en-US" dirty="0"/>
              <a:t>, </a:t>
            </a:r>
            <a:r>
              <a:rPr lang="en-US" dirty="0">
                <a:hlinkClick r:id="rId5"/>
              </a:rPr>
              <a:t>https://www.allstate.com/tr/car-insurance/telematics-device.aspx#:~:text=Telematics%20(or%20a%20telematics%20system,insurance%20policy%20for%20safe%20driving</a:t>
            </a:r>
            <a:endParaRPr lang="en-US" dirty="0"/>
          </a:p>
          <a:p>
            <a:pPr marL="0" indent="0">
              <a:buNone/>
            </a:pPr>
            <a:r>
              <a:rPr lang="en-US" dirty="0"/>
              <a:t>[4] Amazon,  </a:t>
            </a:r>
            <a:r>
              <a:rPr lang="en-US" i="1" dirty="0"/>
              <a:t>Vehicle OBD II Dongle Telematics Device, </a:t>
            </a:r>
            <a:r>
              <a:rPr lang="en-US" dirty="0">
                <a:hlinkClick r:id="rId6"/>
              </a:rPr>
              <a:t>https://www.amazon.com/telematics-tracking-management-smartphone-platform/dp/b00ufk5ppa</a:t>
            </a:r>
            <a:endParaRPr lang="en-US" dirty="0"/>
          </a:p>
          <a:p>
            <a:pPr marL="0" indent="0">
              <a:buNone/>
            </a:pPr>
            <a:r>
              <a:rPr lang="en-US" dirty="0"/>
              <a:t>[5] </a:t>
            </a:r>
            <a:r>
              <a:rPr lang="en-US" dirty="0" err="1"/>
              <a:t>Béatrice</a:t>
            </a:r>
            <a:r>
              <a:rPr lang="en-US" dirty="0"/>
              <a:t> Godard, 1/13/2004, </a:t>
            </a:r>
            <a:r>
              <a:rPr lang="en-US" i="1" dirty="0"/>
              <a:t>Genetic information and testing in insurance and employment: technical, social and ethical issues,</a:t>
            </a:r>
            <a:r>
              <a:rPr lang="en-US" dirty="0"/>
              <a:t> European Journal of Human Genetics. </a:t>
            </a:r>
            <a:r>
              <a:rPr lang="en-US" dirty="0">
                <a:hlinkClick r:id="rId7"/>
              </a:rPr>
              <a:t>https://www.nature.com/articles/5201117</a:t>
            </a:r>
            <a:endParaRPr lang="en-US" dirty="0"/>
          </a:p>
          <a:p>
            <a:pPr marL="0" indent="0">
              <a:buNone/>
            </a:pPr>
            <a:endParaRPr lang="en-US" i="1"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Erich Schwarzrock</a:t>
            </a:r>
          </a:p>
        </p:txBody>
      </p:sp>
    </p:spTree>
    <p:extLst>
      <p:ext uri="{BB962C8B-B14F-4D97-AF65-F5344CB8AC3E}">
        <p14:creationId xmlns:p14="http://schemas.microsoft.com/office/powerpoint/2010/main" val="1203603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12358"/>
            <a:ext cx="7772400" cy="3644645"/>
          </a:xfrm>
        </p:spPr>
        <p:txBody>
          <a:bodyPr lIns="91440">
            <a:normAutofit fontScale="92500" lnSpcReduction="20000"/>
          </a:bodyPr>
          <a:lstStyle/>
          <a:p>
            <a:pPr marL="0" indent="0">
              <a:buNone/>
            </a:pPr>
            <a:r>
              <a:rPr lang="en-US" dirty="0"/>
              <a:t>[6] Genetics Home Reference, </a:t>
            </a:r>
            <a:r>
              <a:rPr lang="en-US" i="1" dirty="0"/>
              <a:t>Can the results of direct-to-consumer genetic testing affect my ability to get insurance? </a:t>
            </a:r>
            <a:r>
              <a:rPr lang="en-US" dirty="0"/>
              <a:t>Medline Plus. </a:t>
            </a:r>
            <a:r>
              <a:rPr lang="en-US" dirty="0">
                <a:hlinkClick r:id="rId3"/>
              </a:rPr>
              <a:t>https://medlineplus.gov/genetics/understanding/dtcgenetictesting/dtcinsurancerisk/#:~:text=This%20means%20that%20health%20insurance,you%20to%20pay%20higher%20premiums.&amp;text=GINA%20does%20not%20apply%20to,care%20insurance%2C%20or%20life%20insurance</a:t>
            </a:r>
            <a:endParaRPr lang="en-US" dirty="0"/>
          </a:p>
          <a:p>
            <a:pPr marL="0" indent="0">
              <a:buNone/>
            </a:pPr>
            <a:r>
              <a:rPr lang="en-US" dirty="0"/>
              <a:t>[7] HeathCare.gov, </a:t>
            </a:r>
            <a:r>
              <a:rPr lang="en-US" i="1" dirty="0"/>
              <a:t>How insurance companies set health premiums,</a:t>
            </a:r>
            <a:r>
              <a:rPr lang="en-US" dirty="0"/>
              <a:t> </a:t>
            </a:r>
            <a:r>
              <a:rPr lang="en-US" dirty="0">
                <a:hlinkClick r:id="rId4"/>
              </a:rPr>
              <a:t>https://www.healthcare.gov/how-plans-set-your-premiums/</a:t>
            </a:r>
            <a:endParaRPr lang="en-US" dirty="0"/>
          </a:p>
          <a:p>
            <a:pPr marL="0" indent="0">
              <a:buNone/>
            </a:pPr>
            <a:r>
              <a:rPr lang="en-US" dirty="0"/>
              <a:t>[8] Marshall Allen, 7/18/2018, </a:t>
            </a:r>
            <a:r>
              <a:rPr lang="en-US" i="1" dirty="0"/>
              <a:t>Health Insurers Are Vacuuming Up Details about You—and It Could Raise Your Rates, </a:t>
            </a:r>
            <a:r>
              <a:rPr lang="en-US" dirty="0">
                <a:hlinkClick r:id="rId5"/>
              </a:rPr>
              <a:t>https://www.scientificamerican.com/article/health-insurers-are-vacuuming-up-details-about-you-and-it-could-raise-your-rates/</a:t>
            </a:r>
            <a:endParaRPr lang="en-US" dirty="0"/>
          </a:p>
          <a:p>
            <a:pPr marL="0" indent="0">
              <a:buNone/>
            </a:pPr>
            <a:r>
              <a:rPr lang="en-US" dirty="0"/>
              <a:t>[9] Charles Duhigg, 2/16/2012, </a:t>
            </a:r>
            <a:r>
              <a:rPr lang="en-US" i="1" dirty="0"/>
              <a:t>How Companies Learn Your Secrets, </a:t>
            </a:r>
            <a:r>
              <a:rPr lang="en-US" dirty="0"/>
              <a:t>New York Times </a:t>
            </a:r>
            <a:r>
              <a:rPr lang="en-US" dirty="0">
                <a:hlinkClick r:id="rId6"/>
              </a:rPr>
              <a:t>https://www.nytimes.com/2012/02/19/magazine/shopping-habits.html</a:t>
            </a:r>
            <a:endParaRPr lang="en-US" dirty="0"/>
          </a:p>
          <a:p>
            <a:pPr marL="0" indent="0">
              <a:buNone/>
            </a:pPr>
            <a:endParaRPr lang="en-US" sz="2200" dirty="0"/>
          </a:p>
          <a:p>
            <a:pPr marL="0" indent="0">
              <a:buNone/>
            </a:pPr>
            <a:endParaRPr lang="en-US" dirty="0"/>
          </a:p>
          <a:p>
            <a:pPr marL="0" indent="0">
              <a:buNone/>
            </a:pPr>
            <a:endParaRPr lang="en-US" dirty="0"/>
          </a:p>
          <a:p>
            <a:pPr marL="0" indent="0">
              <a:buNone/>
            </a:pPr>
            <a:endParaRPr lang="en-US" i="1"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Erich Schwarzrock</a:t>
            </a:r>
          </a:p>
        </p:txBody>
      </p:sp>
    </p:spTree>
    <p:extLst>
      <p:ext uri="{BB962C8B-B14F-4D97-AF65-F5344CB8AC3E}">
        <p14:creationId xmlns:p14="http://schemas.microsoft.com/office/powerpoint/2010/main" val="3188477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Us SHOULD REGULATE BIG TECH COMPANIES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Nicholas Jurovich</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2712647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tech and their stance on regulation</a:t>
            </a:r>
          </a:p>
        </p:txBody>
      </p:sp>
      <p:sp>
        <p:nvSpPr>
          <p:cNvPr id="3" name="Content Placeholder 2"/>
          <p:cNvSpPr>
            <a:spLocks noGrp="1"/>
          </p:cNvSpPr>
          <p:nvPr>
            <p:ph sz="half" idx="1"/>
          </p:nvPr>
        </p:nvSpPr>
        <p:spPr/>
        <p:txBody>
          <a:bodyPr/>
          <a:lstStyle/>
          <a:p>
            <a:r>
              <a:rPr lang="en-US" dirty="0"/>
              <a:t>What is Big Tech?</a:t>
            </a:r>
          </a:p>
          <a:p>
            <a:pPr lvl="1"/>
            <a:r>
              <a:rPr lang="en-US" dirty="0"/>
              <a:t>Facebook, Google, Microsoft, Amazon, and Apple [1][2]</a:t>
            </a:r>
          </a:p>
          <a:p>
            <a:pPr lvl="1"/>
            <a:r>
              <a:rPr lang="en-US" dirty="0"/>
              <a:t>Others included in conversations (Reddit, Twitter, </a:t>
            </a:r>
            <a:r>
              <a:rPr lang="en-US" dirty="0" err="1"/>
              <a:t>etc</a:t>
            </a:r>
            <a:r>
              <a:rPr lang="en-US" dirty="0"/>
              <a:t>) [3]</a:t>
            </a:r>
          </a:p>
          <a:p>
            <a:r>
              <a:rPr lang="en-US" dirty="0"/>
              <a:t>They are for regulation</a:t>
            </a:r>
          </a:p>
          <a:p>
            <a:pPr lvl="1"/>
            <a:r>
              <a:rPr lang="en-US" dirty="0"/>
              <a:t>Mark Zuckerberg called for global regulators to set clearer rules regarding the Internet [4]</a:t>
            </a:r>
          </a:p>
          <a:p>
            <a:pPr lvl="1"/>
            <a:r>
              <a:rPr lang="en-US" dirty="0"/>
              <a:t>Microsoft executive Satya Nadella said legislative solutions needed for problems such as encryption [2]</a:t>
            </a:r>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Nicholas Jurovich</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from Medium</a:t>
            </a:r>
            <a:endParaRPr lang="en-US" sz="1200" dirty="0">
              <a:solidFill>
                <a:schemeClr val="tx1"/>
              </a:solidFill>
            </a:endParaRPr>
          </a:p>
        </p:txBody>
      </p:sp>
      <p:pic>
        <p:nvPicPr>
          <p:cNvPr id="12" name="Picture 11">
            <a:extLst>
              <a:ext uri="{FF2B5EF4-FFF2-40B4-BE49-F238E27FC236}">
                <a16:creationId xmlns:a16="http://schemas.microsoft.com/office/drawing/2014/main" id="{A396C74B-E460-4C3F-8E45-C4DB2DF3E2A7}"/>
              </a:ext>
            </a:extLst>
          </p:cNvPr>
          <p:cNvPicPr>
            <a:picLocks noChangeAspect="1"/>
          </p:cNvPicPr>
          <p:nvPr/>
        </p:nvPicPr>
        <p:blipFill>
          <a:blip r:embed="rId3"/>
          <a:stretch>
            <a:fillRect/>
          </a:stretch>
        </p:blipFill>
        <p:spPr>
          <a:xfrm>
            <a:off x="4872857" y="1767572"/>
            <a:ext cx="3948514" cy="1974257"/>
          </a:xfrm>
          <a:prstGeom prst="rect">
            <a:avLst/>
          </a:prstGeom>
        </p:spPr>
      </p:pic>
    </p:spTree>
    <p:extLst>
      <p:ext uri="{BB962C8B-B14F-4D97-AF65-F5344CB8AC3E}">
        <p14:creationId xmlns:p14="http://schemas.microsoft.com/office/powerpoint/2010/main" val="682992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concerns</a:t>
            </a:r>
          </a:p>
        </p:txBody>
      </p:sp>
      <p:sp>
        <p:nvSpPr>
          <p:cNvPr id="3" name="Content Placeholder 2"/>
          <p:cNvSpPr>
            <a:spLocks noGrp="1"/>
          </p:cNvSpPr>
          <p:nvPr>
            <p:ph sz="half" idx="1"/>
          </p:nvPr>
        </p:nvSpPr>
        <p:spPr/>
        <p:txBody>
          <a:bodyPr/>
          <a:lstStyle/>
          <a:p>
            <a:r>
              <a:rPr lang="en-US" dirty="0"/>
              <a:t>Previous controversies</a:t>
            </a:r>
          </a:p>
          <a:p>
            <a:pPr lvl="1"/>
            <a:r>
              <a:rPr lang="en-US" dirty="0"/>
              <a:t>Facebook, Cambridge Analytica [5]</a:t>
            </a:r>
          </a:p>
          <a:p>
            <a:pPr lvl="1"/>
            <a:r>
              <a:rPr lang="en-US" dirty="0"/>
              <a:t>Google, Google+ [6]</a:t>
            </a:r>
          </a:p>
          <a:p>
            <a:r>
              <a:rPr lang="en-US" dirty="0"/>
              <a:t>Apple Chief Executive Tim Cook called for United States to follow EU’s lead, create privacy laws [7]</a:t>
            </a:r>
          </a:p>
          <a:p>
            <a:pPr lvl="1"/>
            <a:r>
              <a:rPr lang="en-US" dirty="0"/>
              <a:t>GDPR, General Data Protection Regulation [8]</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Nicholas Jurovich</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from TechRepublic</a:t>
            </a:r>
          </a:p>
        </p:txBody>
      </p:sp>
      <p:pic>
        <p:nvPicPr>
          <p:cNvPr id="12" name="Picture 11">
            <a:extLst>
              <a:ext uri="{FF2B5EF4-FFF2-40B4-BE49-F238E27FC236}">
                <a16:creationId xmlns:a16="http://schemas.microsoft.com/office/drawing/2014/main" id="{1FE4724F-9C40-468A-B3F8-DA8411B6B72B}"/>
              </a:ext>
            </a:extLst>
          </p:cNvPr>
          <p:cNvPicPr>
            <a:picLocks noChangeAspect="1"/>
          </p:cNvPicPr>
          <p:nvPr/>
        </p:nvPicPr>
        <p:blipFill>
          <a:blip r:embed="rId3"/>
          <a:stretch>
            <a:fillRect/>
          </a:stretch>
        </p:blipFill>
        <p:spPr>
          <a:xfrm>
            <a:off x="4861560" y="1352550"/>
            <a:ext cx="3657600" cy="2438400"/>
          </a:xfrm>
          <a:prstGeom prst="rect">
            <a:avLst/>
          </a:prstGeom>
        </p:spPr>
      </p:pic>
    </p:spTree>
    <p:extLst>
      <p:ext uri="{BB962C8B-B14F-4D97-AF65-F5344CB8AC3E}">
        <p14:creationId xmlns:p14="http://schemas.microsoft.com/office/powerpoint/2010/main" val="2006380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Misinformation</a:t>
            </a:r>
          </a:p>
        </p:txBody>
      </p:sp>
      <p:sp>
        <p:nvSpPr>
          <p:cNvPr id="3" name="Content Placeholder 2"/>
          <p:cNvSpPr>
            <a:spLocks noGrp="1"/>
          </p:cNvSpPr>
          <p:nvPr>
            <p:ph sz="half" idx="1"/>
          </p:nvPr>
        </p:nvSpPr>
        <p:spPr/>
        <p:txBody>
          <a:bodyPr>
            <a:normAutofit lnSpcReduction="10000"/>
          </a:bodyPr>
          <a:lstStyle/>
          <a:p>
            <a:r>
              <a:rPr lang="en-US" dirty="0"/>
              <a:t>Approximately 18% of the United States population gets their political news from social media [9]</a:t>
            </a:r>
          </a:p>
          <a:p>
            <a:r>
              <a:rPr lang="en-US" dirty="0"/>
              <a:t>Significant now due to 2020 election</a:t>
            </a:r>
          </a:p>
          <a:p>
            <a:pPr lvl="1"/>
            <a:r>
              <a:rPr lang="en-US" dirty="0"/>
              <a:t>Twitter and Facebook label posts as possibly misleading [10]</a:t>
            </a:r>
          </a:p>
          <a:p>
            <a:pPr lvl="1"/>
            <a:r>
              <a:rPr lang="en-US" dirty="0"/>
              <a:t>Mark Zuckerberg and Jack Dorsey testified, Hunter Biden story [12] [13]</a:t>
            </a:r>
          </a:p>
          <a:p>
            <a:r>
              <a:rPr lang="en-US" dirty="0"/>
              <a:t>Zuckerberg had called for more regulation around policing misinformation [11]</a:t>
            </a:r>
          </a:p>
          <a:p>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Nicholas Jurovich</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from the Pew Research Center</a:t>
            </a:r>
          </a:p>
        </p:txBody>
      </p:sp>
      <p:pic>
        <p:nvPicPr>
          <p:cNvPr id="14" name="Picture 13">
            <a:extLst>
              <a:ext uri="{FF2B5EF4-FFF2-40B4-BE49-F238E27FC236}">
                <a16:creationId xmlns:a16="http://schemas.microsoft.com/office/drawing/2014/main" id="{A68AA392-0376-46CD-ADAA-CDA4FE4EB38F}"/>
              </a:ext>
            </a:extLst>
          </p:cNvPr>
          <p:cNvPicPr>
            <a:picLocks noChangeAspect="1"/>
          </p:cNvPicPr>
          <p:nvPr/>
        </p:nvPicPr>
        <p:blipFill>
          <a:blip r:embed="rId3"/>
          <a:stretch>
            <a:fillRect/>
          </a:stretch>
        </p:blipFill>
        <p:spPr>
          <a:xfrm>
            <a:off x="5709981" y="971959"/>
            <a:ext cx="2760791" cy="3754918"/>
          </a:xfrm>
          <a:prstGeom prst="rect">
            <a:avLst/>
          </a:prstGeom>
        </p:spPr>
      </p:pic>
    </p:spTree>
    <p:extLst>
      <p:ext uri="{BB962C8B-B14F-4D97-AF65-F5344CB8AC3E}">
        <p14:creationId xmlns:p14="http://schemas.microsoft.com/office/powerpoint/2010/main" val="224501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pic>
        <p:nvPicPr>
          <p:cNvPr id="9" name="Picture 8" descr="993782_10151472937681130_340415500_n.jpg">
            <a:extLst>
              <a:ext uri="{FF2B5EF4-FFF2-40B4-BE49-F238E27FC236}">
                <a16:creationId xmlns:a16="http://schemas.microsoft.com/office/drawing/2014/main" id="{A97A3D7D-48FC-F043-AF32-0B4ED263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67" y="1829372"/>
            <a:ext cx="5920033" cy="3043949"/>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 monopolies</a:t>
            </a:r>
          </a:p>
        </p:txBody>
      </p:sp>
      <p:sp>
        <p:nvSpPr>
          <p:cNvPr id="3" name="Content Placeholder 2"/>
          <p:cNvSpPr>
            <a:spLocks noGrp="1"/>
          </p:cNvSpPr>
          <p:nvPr>
            <p:ph sz="half" idx="1"/>
          </p:nvPr>
        </p:nvSpPr>
        <p:spPr/>
        <p:txBody>
          <a:bodyPr>
            <a:normAutofit lnSpcReduction="10000"/>
          </a:bodyPr>
          <a:lstStyle/>
          <a:p>
            <a:r>
              <a:rPr lang="en-US" dirty="0"/>
              <a:t>House lawmakers have said that Big Tech companies are monopolies [14]</a:t>
            </a:r>
          </a:p>
          <a:p>
            <a:pPr lvl="1"/>
            <a:r>
              <a:rPr lang="en-US" dirty="0"/>
              <a:t>Related them to the old oil barons</a:t>
            </a:r>
          </a:p>
          <a:p>
            <a:r>
              <a:rPr lang="en-US" dirty="0"/>
              <a:t>Anti-competitive actions</a:t>
            </a:r>
          </a:p>
          <a:p>
            <a:pPr lvl="1"/>
            <a:r>
              <a:rPr lang="en-US" dirty="0"/>
              <a:t>Facebook bought WhatsApp and Instagram [14]</a:t>
            </a:r>
          </a:p>
          <a:p>
            <a:pPr lvl="1"/>
            <a:r>
              <a:rPr lang="en-US" dirty="0"/>
              <a:t>Google pays Apple $12 billion a year to put Google as the default search engine [15]</a:t>
            </a:r>
          </a:p>
          <a:p>
            <a:r>
              <a:rPr lang="en-US" dirty="0"/>
              <a:t>Google antitrust suit</a:t>
            </a:r>
          </a:p>
          <a:p>
            <a:pPr lvl="1"/>
            <a:r>
              <a:rPr lang="en-US" dirty="0"/>
              <a:t>Department of Justice want to break up Google [15]</a:t>
            </a:r>
          </a:p>
          <a:p>
            <a:pPr lvl="1"/>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Nicholas Jurovich</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Image from Medium</a:t>
            </a:r>
          </a:p>
        </p:txBody>
      </p:sp>
      <p:pic>
        <p:nvPicPr>
          <p:cNvPr id="12" name="Picture 11">
            <a:extLst>
              <a:ext uri="{FF2B5EF4-FFF2-40B4-BE49-F238E27FC236}">
                <a16:creationId xmlns:a16="http://schemas.microsoft.com/office/drawing/2014/main" id="{92A31796-6673-4360-A2DC-C31A10A9B56A}"/>
              </a:ext>
            </a:extLst>
          </p:cNvPr>
          <p:cNvPicPr>
            <a:picLocks noChangeAspect="1"/>
          </p:cNvPicPr>
          <p:nvPr/>
        </p:nvPicPr>
        <p:blipFill>
          <a:blip r:embed="rId3"/>
          <a:stretch>
            <a:fillRect/>
          </a:stretch>
        </p:blipFill>
        <p:spPr>
          <a:xfrm>
            <a:off x="4572000" y="1546669"/>
            <a:ext cx="4170658" cy="2556018"/>
          </a:xfrm>
          <a:prstGeom prst="rect">
            <a:avLst/>
          </a:prstGeom>
        </p:spPr>
      </p:pic>
    </p:spTree>
    <p:extLst>
      <p:ext uri="{BB962C8B-B14F-4D97-AF65-F5344CB8AC3E}">
        <p14:creationId xmlns:p14="http://schemas.microsoft.com/office/powerpoint/2010/main" val="2663093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we face</a:t>
            </a:r>
          </a:p>
        </p:txBody>
      </p:sp>
      <p:sp>
        <p:nvSpPr>
          <p:cNvPr id="3" name="Content Placeholder 2"/>
          <p:cNvSpPr>
            <a:spLocks noGrp="1"/>
          </p:cNvSpPr>
          <p:nvPr>
            <p:ph sz="half" idx="1"/>
          </p:nvPr>
        </p:nvSpPr>
        <p:spPr>
          <a:xfrm>
            <a:off x="685799" y="1352551"/>
            <a:ext cx="7772399" cy="3352800"/>
          </a:xfrm>
        </p:spPr>
        <p:txBody>
          <a:bodyPr/>
          <a:lstStyle/>
          <a:p>
            <a:r>
              <a:rPr lang="en-US" dirty="0"/>
              <a:t>“Net-states” [16]</a:t>
            </a:r>
          </a:p>
          <a:p>
            <a:pPr lvl="1"/>
            <a:r>
              <a:rPr lang="en-US" dirty="0"/>
              <a:t>Expansive (ex: Google has Search, Maps, Translate, Waze, </a:t>
            </a:r>
            <a:r>
              <a:rPr lang="en-US" dirty="0" err="1"/>
              <a:t>FitBit</a:t>
            </a:r>
            <a:r>
              <a:rPr lang="en-US" dirty="0"/>
              <a:t>, </a:t>
            </a:r>
            <a:r>
              <a:rPr lang="en-US" dirty="0" err="1"/>
              <a:t>etc</a:t>
            </a:r>
            <a:r>
              <a:rPr lang="en-US" dirty="0"/>
              <a:t>) [16]</a:t>
            </a:r>
          </a:p>
          <a:p>
            <a:pPr lvl="1"/>
            <a:r>
              <a:rPr lang="en-US" dirty="0"/>
              <a:t>Operate in multiple countries</a:t>
            </a:r>
          </a:p>
          <a:p>
            <a:pPr lvl="1"/>
            <a:r>
              <a:rPr lang="en-US" dirty="0"/>
              <a:t>Only two fines from GDPR for Big Tech (Facebook and Google) [17]</a:t>
            </a:r>
          </a:p>
          <a:p>
            <a:pPr lvl="2"/>
            <a:r>
              <a:rPr lang="en-US" dirty="0"/>
              <a:t>Armies of lawyers vs Agency in Ireland</a:t>
            </a:r>
          </a:p>
          <a:p>
            <a:r>
              <a:rPr lang="en-US" dirty="0"/>
              <a:t>Small companies can have powerful amounts of data [3]</a:t>
            </a:r>
          </a:p>
          <a:p>
            <a:pPr lvl="1"/>
            <a:r>
              <a:rPr lang="en-US" dirty="0"/>
              <a:t>Use A.I.</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Nicholas Jurovich</a:t>
            </a:r>
          </a:p>
        </p:txBody>
      </p:sp>
    </p:spTree>
    <p:extLst>
      <p:ext uri="{BB962C8B-B14F-4D97-AF65-F5344CB8AC3E}">
        <p14:creationId xmlns:p14="http://schemas.microsoft.com/office/powerpoint/2010/main" val="624725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162254"/>
            <a:ext cx="7772400" cy="3834941"/>
          </a:xfrm>
        </p:spPr>
        <p:txBody>
          <a:bodyPr lIns="91440">
            <a:normAutofit lnSpcReduction="10000"/>
          </a:bodyPr>
          <a:lstStyle/>
          <a:p>
            <a:pPr marL="0" indent="0">
              <a:buNone/>
            </a:pPr>
            <a:r>
              <a:rPr lang="en-US" sz="1000" dirty="0"/>
              <a:t>[1] Steve Denning, “Why Big Tech Should Regulate Itself”, (Forbes, Aug. 2, 2020), </a:t>
            </a:r>
            <a:r>
              <a:rPr lang="en-US" sz="1000" dirty="0">
                <a:hlinkClick r:id="rId2"/>
              </a:rPr>
              <a:t>https://www.forbes.com/sites/stevedenning/2020/08/02/why-big-tech-should-regulate-itself/?sh=2422e6fd2677</a:t>
            </a:r>
            <a:r>
              <a:rPr lang="en-US" sz="1000" dirty="0"/>
              <a:t> (Nov. 11, 2020)</a:t>
            </a:r>
          </a:p>
          <a:p>
            <a:pPr marL="0" indent="0">
              <a:buNone/>
            </a:pPr>
            <a:r>
              <a:rPr lang="en-US" sz="1000" dirty="0"/>
              <a:t>[2] Sebastian Herrera, “Tech Giants’ New Appeal to Governments: Please Regulate Us”, (Wall Street Journal, Jan. 27, 2020), </a:t>
            </a:r>
            <a:r>
              <a:rPr lang="en-US" sz="1000" dirty="0">
                <a:hlinkClick r:id="rId3"/>
              </a:rPr>
              <a:t>https://www.wsj.com/articles/tech-giants-new-appeal-to-governments-please-regulate-us-11580126502</a:t>
            </a:r>
            <a:r>
              <a:rPr lang="en-US" sz="1000" dirty="0"/>
              <a:t> (Nov. 11, 2020)</a:t>
            </a:r>
          </a:p>
          <a:p>
            <a:pPr marL="0" indent="0">
              <a:buNone/>
            </a:pPr>
            <a:r>
              <a:rPr lang="en-US" sz="1000" dirty="0"/>
              <a:t>[3] Alice Tugend, “Fervor Grows for Regulating Big Tech”, (New York Times, Nov. 11, 2019), </a:t>
            </a:r>
            <a:r>
              <a:rPr lang="en-US" sz="1000" dirty="0">
                <a:hlinkClick r:id="rId4"/>
              </a:rPr>
              <a:t>https://www.nytimes.com/2019/11/11/business/dealbook/regulating-big-tech-companies.html</a:t>
            </a:r>
            <a:r>
              <a:rPr lang="en-US" sz="1000" dirty="0"/>
              <a:t>, (Nov. 11, 2020)</a:t>
            </a:r>
          </a:p>
          <a:p>
            <a:pPr marL="0" indent="0">
              <a:buNone/>
            </a:pPr>
            <a:r>
              <a:rPr lang="en-US" sz="1000" dirty="0"/>
              <a:t>[4] Jeff Horwitz, “Facebook Chief Mark Zuckerberg Wants More Internet Regulation”, (Wall Street Journal, Mar. 30, 2019), </a:t>
            </a:r>
            <a:r>
              <a:rPr lang="en-US" sz="1000" dirty="0">
                <a:hlinkClick r:id="rId5"/>
              </a:rPr>
              <a:t>https://www.wsj.com/articles/facebook-chief-mark-zuckerberg-wants-more-internet-regulation-11553999323?mod=article_inline</a:t>
            </a:r>
            <a:r>
              <a:rPr lang="en-US" sz="1000" dirty="0"/>
              <a:t> (Nov. 11, 2020)</a:t>
            </a:r>
          </a:p>
          <a:p>
            <a:pPr marL="0" indent="0">
              <a:buNone/>
            </a:pPr>
            <a:r>
              <a:rPr lang="en-US" sz="1000" dirty="0"/>
              <a:t>[5] Deepa Seetharaman, “Facebook Suspends Data Firm That Helped Trump Campaign”, (Wall Street Journal, Mar. 17, 2018), </a:t>
            </a:r>
            <a:r>
              <a:rPr lang="en-US" sz="1000" dirty="0">
                <a:hlinkClick r:id="rId6"/>
              </a:rPr>
              <a:t>https://www.wsj.com/articles/facebook-suspends-cambridge-analytica-for-failing-to-delete-user-data-1521260051?mod=searchresults&amp;page=3&amp;pos=14&amp;mod=article_inline</a:t>
            </a:r>
            <a:r>
              <a:rPr lang="en-US" sz="1000" dirty="0"/>
              <a:t> (Nov. 11, 2020)</a:t>
            </a:r>
          </a:p>
          <a:p>
            <a:pPr marL="0" indent="0">
              <a:buNone/>
            </a:pPr>
            <a:r>
              <a:rPr lang="en-US" sz="1000" dirty="0"/>
              <a:t>[6] Douglas MacMillan and Robert McMillan, “Google Exposed User Data, Feared Repercussions of Disclosing to Public”, (Wall Street Journal, Oct. 8, 2018), </a:t>
            </a:r>
            <a:r>
              <a:rPr lang="en-US" sz="1000" dirty="0">
                <a:hlinkClick r:id="rId7"/>
              </a:rPr>
              <a:t>https://www.wsj.com/articles/google-exposed-user-data-feared-repercussions-of-disclosing-to-public-1539017194?mod=article_inline</a:t>
            </a:r>
            <a:r>
              <a:rPr lang="en-US" sz="1000" dirty="0"/>
              <a:t> (Nov. 11, 2020)</a:t>
            </a:r>
          </a:p>
          <a:p>
            <a:pPr marL="0" indent="0">
              <a:buNone/>
            </a:pPr>
            <a:r>
              <a:rPr lang="en-US" sz="1000" dirty="0"/>
              <a:t>[7] Sam Schechner and Emre Peker, “Apple CEO Condemns ‘Data-Industrial Complex’”, (Wall Street Journal, Oct. 24, 2018), </a:t>
            </a:r>
            <a:r>
              <a:rPr lang="en-US" sz="1000" dirty="0">
                <a:hlinkClick r:id="rId8"/>
              </a:rPr>
              <a:t>https://www.wsj.com/articles/apple-ceo-tim-cook-calls-for-comprehensive-u-s-privacy-law-1540375675?mod=article_inline</a:t>
            </a:r>
            <a:r>
              <a:rPr lang="en-US" sz="1000" dirty="0"/>
              <a:t> (Nov. 11, 2020)</a:t>
            </a:r>
          </a:p>
          <a:p>
            <a:pPr marL="0" indent="0">
              <a:buNone/>
            </a:pPr>
            <a:r>
              <a:rPr lang="en-US" sz="1000" dirty="0"/>
              <a:t>[8] Sam Schechner, “GDPR Takes Effect on Friday – Here’s What to Expect”, (Wall Street Journal, May 24, 2018), </a:t>
            </a:r>
            <a:r>
              <a:rPr lang="en-US" sz="1000" dirty="0">
                <a:hlinkClick r:id="rId9"/>
              </a:rPr>
              <a:t>https://www.wsj.com/articles/5-questions-about-what-to-expect-when-gdpr-takes-effect-1527154200?mod=article_inline</a:t>
            </a:r>
            <a:r>
              <a:rPr lang="en-US" sz="1000" dirty="0"/>
              <a:t> (Nov. 11, 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a:extLst>
              <a:ext uri="{FF2B5EF4-FFF2-40B4-BE49-F238E27FC236}">
                <a16:creationId xmlns:a16="http://schemas.microsoft.com/office/drawing/2014/main" id="{53E6FB25-2933-D247-B0C6-ECAB94F4CEBD}"/>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Nicholas Jurovich</a:t>
            </a:r>
          </a:p>
        </p:txBody>
      </p:sp>
    </p:spTree>
    <p:extLst>
      <p:ext uri="{BB962C8B-B14F-4D97-AF65-F5344CB8AC3E}">
        <p14:creationId xmlns:p14="http://schemas.microsoft.com/office/powerpoint/2010/main" val="3370252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162254"/>
            <a:ext cx="7772400" cy="3758537"/>
          </a:xfrm>
        </p:spPr>
        <p:txBody>
          <a:bodyPr lIns="91440">
            <a:normAutofit fontScale="47500" lnSpcReduction="20000"/>
          </a:bodyPr>
          <a:lstStyle/>
          <a:p>
            <a:pPr marL="0" indent="0">
              <a:buNone/>
            </a:pPr>
            <a:r>
              <a:rPr lang="en-US" dirty="0"/>
              <a:t>[9] Amy Mitchell, Mark Jurkowitz, J. Baxter Oliphant, Elisa Shearer, “Americans Who Mainly Get Their News on Social Media Are Less Engaged, Less Knowledgeable”, (Pew Research Center, Jul. 30, 2020), </a:t>
            </a:r>
            <a:r>
              <a:rPr lang="en-US" dirty="0">
                <a:hlinkClick r:id="rId2"/>
              </a:rPr>
              <a:t>https://www.journalism.org/2020/07/30/americans-who-mainly-get-their-news-on-social-media-are-less-engaged-less-knowledgeable/</a:t>
            </a:r>
            <a:r>
              <a:rPr lang="en-US" dirty="0"/>
              <a:t> (Nov. 11, 2020)</a:t>
            </a:r>
          </a:p>
          <a:p>
            <a:pPr marL="0" indent="0">
              <a:buNone/>
            </a:pPr>
            <a:r>
              <a:rPr lang="en-US" dirty="0"/>
              <a:t>[10] Cat Zakrzewski, “The Technology 202: Parler surges in popularity as Big Tech cracks down on election disinformation”, (The Washington Post, Nov. 11, 2020), </a:t>
            </a:r>
            <a:r>
              <a:rPr lang="en-US" dirty="0">
                <a:hlinkClick r:id="rId3"/>
              </a:rPr>
              <a:t>https://www.washingtonpost.com/politics/2020/11/11/technology-202-parler-surges-popularity-big-tech-cracks-down-election-disinformation/</a:t>
            </a:r>
            <a:r>
              <a:rPr lang="en-US" dirty="0"/>
              <a:t> (Nov. 11, 2020)</a:t>
            </a:r>
          </a:p>
          <a:p>
            <a:pPr marL="0" indent="0">
              <a:buNone/>
            </a:pPr>
            <a:r>
              <a:rPr lang="en-US" dirty="0"/>
              <a:t>[11] Jeff Horwitz and Deepa Seetharaman, “Facebook’s Zuckerberg Backs Privacy Legislation”, (Wall Street Journal, Jun. 26, 2019), </a:t>
            </a:r>
            <a:r>
              <a:rPr lang="en-US" dirty="0">
                <a:hlinkClick r:id="rId4"/>
              </a:rPr>
              <a:t>https://www.wsj.com/articles/facebooks-zuckerberg-backs-privacy-legislation-11561589798?mod=article_inline</a:t>
            </a:r>
            <a:r>
              <a:rPr lang="en-US" dirty="0"/>
              <a:t> (Nov. 11, 2020)</a:t>
            </a:r>
          </a:p>
          <a:p>
            <a:pPr marL="0" indent="0">
              <a:buNone/>
            </a:pPr>
            <a:r>
              <a:rPr lang="en-US" dirty="0"/>
              <a:t>[12] Abram Brown, “Mark Zuckerberg and Jack Dorsey Are Gonna Have A Rotten Day As They Testify Before The Senate”, (Forbes, Oct. 27, 2020), </a:t>
            </a:r>
            <a:r>
              <a:rPr lang="en-US" dirty="0">
                <a:hlinkClick r:id="rId5"/>
              </a:rPr>
              <a:t>https://www.forbes.com/sites/abrambrown/2020/10/27/mark-zuckerberg-and-jack-dorsey-are-gonna-have-a-rotten-day-as-they-testify-before-the-senate/?sh=260fea745fdd</a:t>
            </a:r>
            <a:r>
              <a:rPr lang="en-US" dirty="0"/>
              <a:t> (Nov. 11, 2020)</a:t>
            </a:r>
          </a:p>
          <a:p>
            <a:pPr marL="0" indent="0">
              <a:buNone/>
            </a:pPr>
            <a:r>
              <a:rPr lang="en-US" dirty="0"/>
              <a:t>[13] David McCabe, Kate Conger, Cecilia Kang, Mike Isaac, Daisuke Wakabayashi, Kellen Browning, “At Hearing, Republicans Accuse Zuckerberg and Dorsey of Censorship”, (New York Times, Oct. 28, 2020), </a:t>
            </a:r>
            <a:r>
              <a:rPr lang="en-US" dirty="0">
                <a:hlinkClick r:id="rId6"/>
              </a:rPr>
              <a:t>https://www.nytimes.com/live/2020/10/28/technology/tech-hearing</a:t>
            </a:r>
            <a:r>
              <a:rPr lang="en-US" dirty="0"/>
              <a:t> (Nov. 11, 2020)</a:t>
            </a:r>
          </a:p>
          <a:p>
            <a:pPr marL="0" indent="0">
              <a:buNone/>
            </a:pPr>
            <a:r>
              <a:rPr lang="en-US" dirty="0"/>
              <a:t>[14] Cecilia Kang and David McCabe, “House Lawmakers Condemn Big Tech’s ‘Monopoly Power’ and Urge Their Breakups”, (New York Times, Oct. 6, 2020), </a:t>
            </a:r>
            <a:r>
              <a:rPr lang="en-US" dirty="0">
                <a:hlinkClick r:id="rId7"/>
              </a:rPr>
              <a:t>https://www.nytimes.com/2020/10/06/technology/congress-big-tech-monopoly-power.html</a:t>
            </a:r>
            <a:r>
              <a:rPr lang="en-US" dirty="0"/>
              <a:t> (Nov. 11, 2020)</a:t>
            </a:r>
          </a:p>
          <a:p>
            <a:pPr marL="0" indent="0">
              <a:buNone/>
            </a:pPr>
            <a:r>
              <a:rPr lang="en-US" dirty="0"/>
              <a:t>[15] Sarah Miller, “A US antitrust suit might break up Google. Good – it’s the Standard Oil of our day”, (The Guardian, Oct. 21, 2020), </a:t>
            </a:r>
            <a:r>
              <a:rPr lang="en-US" dirty="0">
                <a:hlinkClick r:id="rId8"/>
              </a:rPr>
              <a:t>https://www.theguardian.com/commentisfree/2020/oct/21/google-antitrust-monopoly-power-us-politics</a:t>
            </a:r>
            <a:r>
              <a:rPr lang="en-US" dirty="0"/>
              <a:t> (Nov. 11, 2020)</a:t>
            </a:r>
          </a:p>
          <a:p>
            <a:pPr marL="0" indent="0">
              <a:buNone/>
            </a:pPr>
            <a:r>
              <a:rPr lang="en-US" dirty="0"/>
              <a:t>[16] Alexis Wichowski, “The U.S. can’t regulate Big Tech companies when they act like nations”, (The Washington Post, Oct. 29, 2020), </a:t>
            </a:r>
            <a:r>
              <a:rPr lang="en-US" dirty="0">
                <a:hlinkClick r:id="rId9"/>
              </a:rPr>
              <a:t>https://www.washingtonpost.com/outlook/2020/10/29/antitrust-big-tech-net-states/</a:t>
            </a:r>
            <a:r>
              <a:rPr lang="en-US" dirty="0"/>
              <a:t> (Nov. 11, 2020)</a:t>
            </a:r>
          </a:p>
          <a:p>
            <a:pPr marL="0" indent="0">
              <a:buNone/>
            </a:pPr>
            <a:r>
              <a:rPr lang="en-US" dirty="0"/>
              <a:t>[17] Katie Collins, “As the GDPR turns 2, Big tech should watch out for big sanctions”, (CNET, May, 24, 2020), </a:t>
            </a:r>
            <a:r>
              <a:rPr lang="en-US" dirty="0">
                <a:hlinkClick r:id="rId10"/>
              </a:rPr>
              <a:t>https://www.cnet.com/news/as-the-gdpr-turns-2-big-tech-should-watch-out-for-big-sanctions/</a:t>
            </a:r>
            <a:r>
              <a:rPr lang="en-US" dirty="0"/>
              <a:t> (Nov. 11, 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a:extLst>
              <a:ext uri="{FF2B5EF4-FFF2-40B4-BE49-F238E27FC236}">
                <a16:creationId xmlns:a16="http://schemas.microsoft.com/office/drawing/2014/main" id="{53E6FB25-2933-D247-B0C6-ECAB94F4CEBD}"/>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Nicholas Jurovich</a:t>
            </a:r>
          </a:p>
        </p:txBody>
      </p:sp>
    </p:spTree>
    <p:extLst>
      <p:ext uri="{BB962C8B-B14F-4D97-AF65-F5344CB8AC3E}">
        <p14:creationId xmlns:p14="http://schemas.microsoft.com/office/powerpoint/2010/main" val="3070897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Should Government Have Citizen Private Data?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Bryan Lima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2587478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for the Government</a:t>
            </a:r>
          </a:p>
        </p:txBody>
      </p:sp>
      <p:sp>
        <p:nvSpPr>
          <p:cNvPr id="3" name="Content Placeholder 2"/>
          <p:cNvSpPr>
            <a:spLocks noGrp="1"/>
          </p:cNvSpPr>
          <p:nvPr>
            <p:ph sz="half" idx="1"/>
          </p:nvPr>
        </p:nvSpPr>
        <p:spPr/>
        <p:txBody>
          <a:bodyPr/>
          <a:lstStyle/>
          <a:p>
            <a:r>
              <a:rPr lang="en-US" dirty="0"/>
              <a:t>Combat terrorism [3]</a:t>
            </a:r>
          </a:p>
          <a:p>
            <a:r>
              <a:rPr lang="en-US" dirty="0"/>
              <a:t>Monitor phone traffic and people’s movements [2]</a:t>
            </a:r>
          </a:p>
          <a:p>
            <a:r>
              <a:rPr lang="en-US" dirty="0"/>
              <a:t>Ensure each state is represented</a:t>
            </a:r>
          </a:p>
          <a:p>
            <a:r>
              <a:rPr lang="en-US" dirty="0"/>
              <a:t>Taxes [2]</a:t>
            </a:r>
          </a:p>
          <a:p>
            <a:endParaRPr lang="en-US" dirty="0"/>
          </a:p>
        </p:txBody>
      </p:sp>
      <p:sp>
        <p:nvSpPr>
          <p:cNvPr id="5" name="Footer Placeholder 4"/>
          <p:cNvSpPr>
            <a:spLocks noGrp="1"/>
          </p:cNvSpPr>
          <p:nvPr>
            <p:ph type="ftr" sz="quarter" idx="11"/>
          </p:nvPr>
        </p:nvSpPr>
        <p:spPr/>
        <p:txBody>
          <a:bodyPr/>
          <a:lstStyle/>
          <a:p>
            <a:r>
              <a:rPr lang="sk-SK" dirty="0"/>
              <a:t>© 2020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Bryan Lima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retrieved from: </a:t>
            </a:r>
            <a:r>
              <a:rPr lang="en-US" sz="1200" dirty="0">
                <a:hlinkClick r:id="rId3"/>
              </a:rPr>
              <a:t>https://www.gisreportsonline.com/the-value-of-data,politics,2877.html</a:t>
            </a:r>
            <a:r>
              <a:rPr lang="en-US" sz="1200" dirty="0"/>
              <a:t> </a:t>
            </a:r>
            <a:endParaRPr lang="en-US" sz="1200" dirty="0">
              <a:solidFill>
                <a:schemeClr val="tx1"/>
              </a:solidFill>
            </a:endParaRPr>
          </a:p>
        </p:txBody>
      </p:sp>
      <p:pic>
        <p:nvPicPr>
          <p:cNvPr id="2050" name="Picture 2">
            <a:extLst>
              <a:ext uri="{FF2B5EF4-FFF2-40B4-BE49-F238E27FC236}">
                <a16:creationId xmlns:a16="http://schemas.microsoft.com/office/drawing/2014/main" id="{18436F2E-2D37-6342-930F-83CECE2F2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1966"/>
            <a:ext cx="4260894" cy="266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384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 For The Government</a:t>
            </a:r>
          </a:p>
        </p:txBody>
      </p:sp>
      <p:sp>
        <p:nvSpPr>
          <p:cNvPr id="3" name="Content Placeholder 2"/>
          <p:cNvSpPr>
            <a:spLocks noGrp="1"/>
          </p:cNvSpPr>
          <p:nvPr>
            <p:ph sz="half" idx="1"/>
          </p:nvPr>
        </p:nvSpPr>
        <p:spPr/>
        <p:txBody>
          <a:bodyPr/>
          <a:lstStyle/>
          <a:p>
            <a:r>
              <a:rPr lang="en-US" dirty="0"/>
              <a:t>Threat of insider abuse [5]</a:t>
            </a:r>
          </a:p>
          <a:p>
            <a:r>
              <a:rPr lang="en-US" dirty="0"/>
              <a:t>Expensive [4]</a:t>
            </a:r>
          </a:p>
          <a:p>
            <a:r>
              <a:rPr lang="en-US" dirty="0"/>
              <a:t>No evidence of less crime due to increased surveillance [2]</a:t>
            </a:r>
          </a:p>
          <a:p>
            <a:r>
              <a:rPr lang="en-US" dirty="0"/>
              <a:t>Distrust from citizens [2]</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Bryan Lima</a:t>
            </a: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a:t>Image retrieved from: </a:t>
            </a:r>
            <a:r>
              <a:rPr lang="en-US" sz="1200" dirty="0">
                <a:hlinkClick r:id="rId3"/>
              </a:rPr>
              <a:t>https://insights.sei.cmu.edu/insider-threat/2018/11/insider-threats-in-the-federal-government-part-3-of-9-insider-threats-across-industry-sectors.html</a:t>
            </a:r>
            <a:r>
              <a:rPr lang="en-US" sz="1200" dirty="0"/>
              <a:t> </a:t>
            </a:r>
            <a:endParaRPr lang="en-US" sz="1200" dirty="0">
              <a:solidFill>
                <a:schemeClr val="tx1"/>
              </a:solidFill>
            </a:endParaRPr>
          </a:p>
        </p:txBody>
      </p:sp>
      <p:pic>
        <p:nvPicPr>
          <p:cNvPr id="4098" name="Picture 2">
            <a:extLst>
              <a:ext uri="{FF2B5EF4-FFF2-40B4-BE49-F238E27FC236}">
                <a16:creationId xmlns:a16="http://schemas.microsoft.com/office/drawing/2014/main" id="{BFE48B27-0D58-954C-BD7A-30C92A3D3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473" y="1171154"/>
            <a:ext cx="4811323" cy="294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373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For Citizens</a:t>
            </a:r>
          </a:p>
        </p:txBody>
      </p:sp>
      <p:sp>
        <p:nvSpPr>
          <p:cNvPr id="3" name="Content Placeholder 2"/>
          <p:cNvSpPr>
            <a:spLocks noGrp="1"/>
          </p:cNvSpPr>
          <p:nvPr>
            <p:ph sz="half" idx="1"/>
          </p:nvPr>
        </p:nvSpPr>
        <p:spPr/>
        <p:txBody>
          <a:bodyPr/>
          <a:lstStyle/>
          <a:p>
            <a:r>
              <a:rPr lang="en-US" dirty="0"/>
              <a:t>Safety [1]</a:t>
            </a:r>
          </a:p>
          <a:p>
            <a:r>
              <a:rPr lang="en-US" dirty="0"/>
              <a:t>Accurate evidence [4]</a:t>
            </a:r>
          </a:p>
          <a:p>
            <a:r>
              <a:rPr lang="en-US" dirty="0"/>
              <a:t>No physical harm [4]</a:t>
            </a:r>
          </a:p>
          <a:p>
            <a:r>
              <a:rPr lang="en-US" dirty="0"/>
              <a:t>Convenience through AI surveillance</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Bryan Lima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retrieved from: </a:t>
            </a:r>
            <a:r>
              <a:rPr lang="en-US" sz="1200" dirty="0">
                <a:hlinkClick r:id="rId3"/>
              </a:rPr>
              <a:t>https://dataprivacymanager.net/100-data-privacy-and-data-security-statistics-for-2020/</a:t>
            </a:r>
            <a:r>
              <a:rPr lang="en-US" sz="1200" dirty="0"/>
              <a:t> </a:t>
            </a:r>
            <a:endParaRPr lang="en-US" sz="1200" dirty="0">
              <a:solidFill>
                <a:schemeClr val="tx1"/>
              </a:solidFill>
            </a:endParaRPr>
          </a:p>
        </p:txBody>
      </p:sp>
      <p:pic>
        <p:nvPicPr>
          <p:cNvPr id="1026" name="Picture 2" descr="Data Privacy and Data Security statistics who is responsible for data privacy">
            <a:extLst>
              <a:ext uri="{FF2B5EF4-FFF2-40B4-BE49-F238E27FC236}">
                <a16:creationId xmlns:a16="http://schemas.microsoft.com/office/drawing/2014/main" id="{BF0D5699-1FDA-C448-AA27-0FCD8A1176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0392" y="1352551"/>
            <a:ext cx="4688007" cy="2453879"/>
          </a:xfrm>
          <a:prstGeom prst="rect">
            <a:avLst/>
          </a:prstGeom>
          <a:solidFill>
            <a:schemeClr val="tx1"/>
          </a:solidFill>
        </p:spPr>
      </p:pic>
    </p:spTree>
    <p:extLst>
      <p:ext uri="{BB962C8B-B14F-4D97-AF65-F5344CB8AC3E}">
        <p14:creationId xmlns:p14="http://schemas.microsoft.com/office/powerpoint/2010/main" val="1344018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 for Citizens</a:t>
            </a:r>
          </a:p>
        </p:txBody>
      </p:sp>
      <p:sp>
        <p:nvSpPr>
          <p:cNvPr id="3" name="Content Placeholder 2"/>
          <p:cNvSpPr>
            <a:spLocks noGrp="1"/>
          </p:cNvSpPr>
          <p:nvPr>
            <p:ph sz="half" idx="1"/>
          </p:nvPr>
        </p:nvSpPr>
        <p:spPr/>
        <p:txBody>
          <a:bodyPr/>
          <a:lstStyle/>
          <a:p>
            <a:r>
              <a:rPr lang="en-US" dirty="0"/>
              <a:t>Psychological impact [3]</a:t>
            </a:r>
          </a:p>
          <a:p>
            <a:r>
              <a:rPr lang="en-US" dirty="0"/>
              <a:t>Hackers [3]</a:t>
            </a:r>
          </a:p>
          <a:p>
            <a:r>
              <a:rPr lang="en-US" dirty="0"/>
              <a:t>Risk the unfair advantage of data being misused [3]</a:t>
            </a:r>
          </a:p>
          <a:p>
            <a:r>
              <a:rPr lang="en-US" dirty="0"/>
              <a:t>Innocent people become accused [4]</a:t>
            </a:r>
          </a:p>
          <a:p>
            <a:r>
              <a:rPr lang="en-US" dirty="0"/>
              <a:t>No supervision by higher authority [4]</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Bryan Lima</a:t>
            </a: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a:t>Image retrieved from: </a:t>
            </a:r>
            <a:r>
              <a:rPr lang="en-US" sz="1200" dirty="0">
                <a:hlinkClick r:id="rId3"/>
              </a:rPr>
              <a:t>https://www.pewresearch.org/internet/2019/11/15/americans-and-privacy-concerned-confused-and-feeling-lack-of-control-over-their-personal-information/</a:t>
            </a:r>
            <a:r>
              <a:rPr lang="en-US" sz="1200" dirty="0"/>
              <a:t> </a:t>
            </a:r>
            <a:endParaRPr lang="en-US" sz="1200" dirty="0">
              <a:solidFill>
                <a:schemeClr val="tx1"/>
              </a:solidFill>
            </a:endParaRPr>
          </a:p>
        </p:txBody>
      </p:sp>
      <p:pic>
        <p:nvPicPr>
          <p:cNvPr id="3074" name="Picture 2" descr="Majority of Americans feel as if they have little control over data collected about them by companies and the government">
            <a:extLst>
              <a:ext uri="{FF2B5EF4-FFF2-40B4-BE49-F238E27FC236}">
                <a16:creationId xmlns:a16="http://schemas.microsoft.com/office/drawing/2014/main" id="{A6E4B747-CCC8-5F4F-906A-2C69AC7A2C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99" y="825726"/>
            <a:ext cx="3403054" cy="387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067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799" y="1352551"/>
            <a:ext cx="6161315" cy="3352800"/>
          </a:xfrm>
        </p:spPr>
        <p:txBody>
          <a:bodyPr/>
          <a:lstStyle/>
          <a:p>
            <a:r>
              <a:rPr lang="en-US" dirty="0"/>
              <a:t>Should Government Have Citizen Private Data?</a:t>
            </a:r>
          </a:p>
          <a:p>
            <a:pPr lvl="1"/>
            <a:r>
              <a:rPr lang="en-US" dirty="0"/>
              <a:t>In my opinion, yes, but to a certain extent.</a:t>
            </a:r>
          </a:p>
          <a:p>
            <a:pPr lvl="2"/>
            <a:r>
              <a:rPr lang="en-US" dirty="0"/>
              <a:t>Protects national security</a:t>
            </a:r>
          </a:p>
          <a:p>
            <a:pPr lvl="2"/>
            <a:r>
              <a:rPr lang="en-US" dirty="0"/>
              <a:t>Holds all citizens accountable</a:t>
            </a:r>
          </a:p>
          <a:p>
            <a:pPr marL="411535" lvl="2" indent="0">
              <a:buNone/>
            </a:pPr>
            <a:endParaRPr lang="en-US" dirty="0"/>
          </a:p>
          <a:p>
            <a:r>
              <a:rPr lang="en-US" dirty="0"/>
              <a:t>I’d now like to open it up to any questions and discussion</a:t>
            </a:r>
          </a:p>
        </p:txBody>
      </p:sp>
      <p:sp>
        <p:nvSpPr>
          <p:cNvPr id="5" name="Footer Placeholder 4"/>
          <p:cNvSpPr>
            <a:spLocks noGrp="1"/>
          </p:cNvSpPr>
          <p:nvPr>
            <p:ph type="ftr" sz="quarter" idx="11"/>
          </p:nvPr>
        </p:nvSpPr>
        <p:spPr/>
        <p:txBody>
          <a:bodyPr/>
          <a:lstStyle/>
          <a:p>
            <a:r>
              <a:rPr lang="sk-SK" dirty="0"/>
              <a:t>© 2020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Bryan Lima</a:t>
            </a:r>
          </a:p>
        </p:txBody>
      </p:sp>
    </p:spTree>
    <p:extLst>
      <p:ext uri="{BB962C8B-B14F-4D97-AF65-F5344CB8AC3E}">
        <p14:creationId xmlns:p14="http://schemas.microsoft.com/office/powerpoint/2010/main" val="44028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92500" lnSpcReduction="20000"/>
          </a:bodyPr>
          <a:lstStyle/>
          <a:p>
            <a:r>
              <a:rPr lang="en-US" dirty="0"/>
              <a:t>pp. 276 Any examples from the last 25 years? Arrests, altering and deleting records are violations of privacy?</a:t>
            </a:r>
          </a:p>
          <a:p>
            <a:r>
              <a:rPr lang="en-US" dirty="0"/>
              <a:t>pp. 277 Why not try to verify and correct records?</a:t>
            </a:r>
          </a:p>
          <a:p>
            <a:r>
              <a:rPr lang="en-US" dirty="0"/>
              <a:t>pp. 278 Figure does not show # cameras increasing.</a:t>
            </a:r>
          </a:p>
          <a:p>
            <a:r>
              <a:rPr lang="en-US" dirty="0"/>
              <a:t>pp. 279 300 times = frames, locations, …? More police drones since 2013?</a:t>
            </a:r>
          </a:p>
          <a:p>
            <a:r>
              <a:rPr lang="en-US" dirty="0"/>
              <a:t>pp. 296 Shouldn’t credit card issuers take “reasonable steps” to verify identity all the time?</a:t>
            </a:r>
          </a:p>
        </p:txBody>
      </p:sp>
      <p:sp>
        <p:nvSpPr>
          <p:cNvPr id="11" name="Content Placeholder 10"/>
          <p:cNvSpPr>
            <a:spLocks noGrp="1"/>
          </p:cNvSpPr>
          <p:nvPr>
            <p:ph sz="half" idx="2"/>
          </p:nvPr>
        </p:nvSpPr>
        <p:spPr/>
        <p:txBody>
          <a:bodyPr>
            <a:normAutofit fontScale="92500" lnSpcReduction="20000"/>
          </a:bodyPr>
          <a:lstStyle/>
          <a:p>
            <a:r>
              <a:rPr lang="en-US" dirty="0"/>
              <a:t>pp. 297 Any syndromic system successes in the last 15 years?</a:t>
            </a:r>
          </a:p>
          <a:p>
            <a:r>
              <a:rPr lang="en-US" dirty="0"/>
              <a:t>pp. 301 Confusing false positive and negative explanations. Not correct use of “Orwellian”</a:t>
            </a:r>
          </a:p>
          <a:p>
            <a:r>
              <a:rPr lang="en-US" dirty="0"/>
              <a:t>pp. 305 E-</a:t>
            </a:r>
            <a:r>
              <a:rPr lang="en-US" dirty="0" err="1"/>
              <a:t>ZPass</a:t>
            </a:r>
            <a:r>
              <a:rPr lang="en-US" dirty="0"/>
              <a:t> now mandatory on Mass Pike…</a:t>
            </a:r>
          </a:p>
          <a:p>
            <a:r>
              <a:rPr lang="en-US" dirty="0"/>
              <a:t>pp. 310 # 17 Interesting but not computing related</a:t>
            </a:r>
          </a:p>
          <a:p>
            <a:r>
              <a:rPr lang="en-US" dirty="0"/>
              <a:t>End of Chapter questions: 1, 18</a:t>
            </a:r>
          </a:p>
          <a:p>
            <a:r>
              <a:rPr lang="en-US" dirty="0"/>
              <a:t>pp. 319 “Since I have done nothing wrong, why should the government be investigating me?”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55000" lnSpcReduction="20000"/>
          </a:bodyPr>
          <a:lstStyle/>
          <a:p>
            <a:pPr marL="0" indent="0">
              <a:buNone/>
            </a:pPr>
            <a:r>
              <a:rPr lang="en-US" dirty="0"/>
              <a:t>[1] Data Privacy Manager, 100 Data Privacy and Data Security statistics for 2020, (Data Privacy Manager, August 20, 2020), </a:t>
            </a:r>
            <a:r>
              <a:rPr lang="en-US" dirty="0">
                <a:hlinkClick r:id="rId3"/>
              </a:rPr>
              <a:t>https://dataprivacymanager.net/100-data-privacy-and-data-security-statistics-for-2020/</a:t>
            </a:r>
            <a:r>
              <a:rPr lang="en-US" dirty="0"/>
              <a:t> (November 10, 2020)</a:t>
            </a:r>
          </a:p>
          <a:p>
            <a:pPr marL="0" indent="0">
              <a:buNone/>
            </a:pPr>
            <a:r>
              <a:rPr lang="en-US" dirty="0"/>
              <a:t>[2] Brooke </a:t>
            </a:r>
            <a:r>
              <a:rPr lang="en-US" dirty="0" err="1"/>
              <a:t>Auxier</a:t>
            </a:r>
            <a:r>
              <a:rPr lang="en-US" dirty="0"/>
              <a:t>, Lee Rainie, Monica Anderson, Andrew Perrin, Madhu Kumar and Erica Turner, Americans and Privacy: Concerned, Confused and Feeling Lack of Control Over Their Personal Information, (Pew Research Center, November 15, 2019), </a:t>
            </a:r>
            <a:r>
              <a:rPr lang="en-US" dirty="0">
                <a:hlinkClick r:id="rId4"/>
              </a:rPr>
              <a:t>https://www.pewresearch.org/internet/2019/11/15/americans-and-privacy-concerned-confused-and-feeling-lack-of-control-over-their-personal-information/</a:t>
            </a:r>
            <a:r>
              <a:rPr lang="en-US" dirty="0"/>
              <a:t> (November 10, 2020)</a:t>
            </a:r>
          </a:p>
          <a:p>
            <a:pPr marL="0" indent="0">
              <a:buNone/>
            </a:pPr>
            <a:r>
              <a:rPr lang="en-US" dirty="0"/>
              <a:t>[3] </a:t>
            </a:r>
            <a:r>
              <a:rPr lang="en-US" dirty="0" err="1"/>
              <a:t>Netivist</a:t>
            </a:r>
            <a:r>
              <a:rPr lang="en-US" dirty="0"/>
              <a:t>, Mass </a:t>
            </a:r>
            <a:r>
              <a:rPr lang="en-US" dirty="0" err="1"/>
              <a:t>governnment</a:t>
            </a:r>
            <a:r>
              <a:rPr lang="en-US" dirty="0"/>
              <a:t> surveillance pros and cons: Is NSA internet spying and data mining justified?, (</a:t>
            </a:r>
            <a:r>
              <a:rPr lang="en-US" dirty="0" err="1"/>
              <a:t>Netivist</a:t>
            </a:r>
            <a:r>
              <a:rPr lang="en-US" dirty="0"/>
              <a:t>), </a:t>
            </a:r>
            <a:r>
              <a:rPr lang="en-US" dirty="0">
                <a:hlinkClick r:id="rId5"/>
              </a:rPr>
              <a:t>https://netivist.org/debate/government-surveillance-pros-and-cons-nsa-spying</a:t>
            </a:r>
            <a:r>
              <a:rPr lang="en-US" dirty="0"/>
              <a:t> (November 10, 2020)</a:t>
            </a:r>
          </a:p>
          <a:p>
            <a:pPr marL="0" indent="0">
              <a:buNone/>
            </a:pPr>
            <a:r>
              <a:rPr lang="en-US" dirty="0"/>
              <a:t>[4] </a:t>
            </a:r>
            <a:r>
              <a:rPr lang="en-US" dirty="0" err="1"/>
              <a:t>ConnectUS</a:t>
            </a:r>
            <a:r>
              <a:rPr lang="en-US" dirty="0"/>
              <a:t>, 16 Pros and Cons Government Surveillance of Citizens, (</a:t>
            </a:r>
            <a:r>
              <a:rPr lang="en-US" dirty="0" err="1"/>
              <a:t>ConnectUS</a:t>
            </a:r>
            <a:r>
              <a:rPr lang="en-US" dirty="0"/>
              <a:t>, July 6, 2019), </a:t>
            </a:r>
            <a:r>
              <a:rPr lang="en-US" dirty="0">
                <a:hlinkClick r:id="rId6"/>
              </a:rPr>
              <a:t>https://connectusfund.org/16-pros-and-cons-government-surveillance-of-citizens</a:t>
            </a:r>
            <a:r>
              <a:rPr lang="en-US" dirty="0"/>
              <a:t> (November 10, 2020)</a:t>
            </a:r>
          </a:p>
          <a:p>
            <a:pPr marL="0" indent="0">
              <a:buNone/>
            </a:pPr>
            <a:r>
              <a:rPr lang="en-US" dirty="0"/>
              <a:t>[5] Sarah Miller, Insider Threats in the Federal Government (Part 3 of 9: Insider Threats Across Industry Sectors), (Carnegie Mellon University, November 5, 2018), </a:t>
            </a:r>
            <a:r>
              <a:rPr lang="en-US" dirty="0">
                <a:hlinkClick r:id="rId7"/>
              </a:rPr>
              <a:t>https://insights.sei.cmu.edu/insider-threat/2018/11/insider-threats-in-the-federal-government-part-3-of-9-insider-threats-across-industry-sectors.html</a:t>
            </a:r>
            <a:r>
              <a:rPr lang="en-US" dirty="0"/>
              <a:t> (November 10, 2020)</a:t>
            </a:r>
          </a:p>
          <a:p>
            <a:pPr marL="0" indent="0">
              <a:buNone/>
            </a:pPr>
            <a:r>
              <a:rPr lang="en-US" dirty="0"/>
              <a:t>[6] Prince Michael of Liechtenstein, The value of data, (Geopolitical Intelligence Services, May 13, 2019), </a:t>
            </a:r>
            <a:r>
              <a:rPr lang="en-US" dirty="0">
                <a:hlinkClick r:id="rId8"/>
              </a:rPr>
              <a:t>https://www.gisreportsonline.com/the-value-of-data,politics,2877.html</a:t>
            </a:r>
            <a:r>
              <a:rPr lang="en-US" dirty="0"/>
              <a:t> (November 10, 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Bryan Lima</a:t>
            </a:r>
          </a:p>
        </p:txBody>
      </p:sp>
    </p:spTree>
    <p:extLst>
      <p:ext uri="{BB962C8B-B14F-4D97-AF65-F5344CB8AC3E}">
        <p14:creationId xmlns:p14="http://schemas.microsoft.com/office/powerpoint/2010/main" val="74635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lnSpcReduction="10000"/>
          </a:bodyPr>
          <a:lstStyle/>
          <a:p>
            <a:r>
              <a:rPr lang="en-US" dirty="0"/>
              <a:t>Before Debate</a:t>
            </a:r>
          </a:p>
          <a:p>
            <a:pPr lvl="1"/>
            <a:r>
              <a:rPr lang="en-US" dirty="0"/>
              <a:t>Add “(YES)” or “(NO)” to the end of your name in Zoom to show your side</a:t>
            </a:r>
          </a:p>
          <a:p>
            <a:pPr lvl="1"/>
            <a:r>
              <a:rPr lang="en-US" dirty="0"/>
              <a:t>10 minutes to converse with your team</a:t>
            </a:r>
          </a:p>
          <a:p>
            <a:pPr lvl="1"/>
            <a:r>
              <a:rPr lang="en-US" dirty="0"/>
              <a:t>Share argument points, counter points, and responses</a:t>
            </a:r>
          </a:p>
          <a:p>
            <a:pPr lvl="1"/>
            <a:r>
              <a:rPr lang="en-US" dirty="0"/>
              <a:t>Share experiences in different countries, web sites, access points</a:t>
            </a:r>
          </a:p>
          <a:p>
            <a:pPr lvl="1"/>
            <a:r>
              <a:rPr lang="en-US" dirty="0"/>
              <a:t>Decide who will: Go first, 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806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Analyze Movie for all topics covered to date</a:t>
            </a:r>
          </a:p>
          <a:p>
            <a:r>
              <a:rPr lang="en-US" dirty="0"/>
              <a:t>Add list of computing technology portrayed</a:t>
            </a:r>
          </a:p>
          <a:p>
            <a:r>
              <a:rPr lang="en-US" dirty="0"/>
              <a:t>See group project slide deck for more</a:t>
            </a:r>
          </a:p>
          <a:p>
            <a:pPr marL="0" indent="0">
              <a:buNone/>
            </a:pPr>
            <a:r>
              <a:rPr lang="en-US" dirty="0"/>
              <a:t>-----</a:t>
            </a:r>
          </a:p>
          <a:p>
            <a:r>
              <a:rPr lang="en-US" dirty="0"/>
              <a:t>Mid Term Survey on Canvas </a:t>
            </a:r>
            <a:r>
              <a:rPr lang="en-US" dirty="0">
                <a:sym typeface="Wingdings" pitchFamily="2" charset="2"/>
              </a:rPr>
              <a:t> Quizzes</a:t>
            </a: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33483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
        <p:nvSpPr>
          <p:cNvPr id="9" name="Action Button: Movie 8">
            <a:hlinkClick r:id="rId3" highlightClick="1"/>
            <a:extLst>
              <a:ext uri="{FF2B5EF4-FFF2-40B4-BE49-F238E27FC236}">
                <a16:creationId xmlns:a16="http://schemas.microsoft.com/office/drawing/2014/main" id="{D011022D-14C4-5940-ADDE-A808FDD70912}"/>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39842</TotalTime>
  <Words>8532</Words>
  <Application>Microsoft Macintosh PowerPoint</Application>
  <PresentationFormat>On-screen Show (16:9)</PresentationFormat>
  <Paragraphs>587</Paragraphs>
  <Slides>41</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ＭＳ Ｐゴシック</vt:lpstr>
      <vt:lpstr>Arial</vt:lpstr>
      <vt:lpstr>Calibri</vt:lpstr>
      <vt:lpstr>Cambria</vt:lpstr>
      <vt:lpstr>Wingdings</vt:lpstr>
      <vt:lpstr>Red Radial 16x9</vt:lpstr>
      <vt:lpstr>Class 7 Privacy and Government</vt:lpstr>
      <vt:lpstr>what works well Online With Zoom</vt:lpstr>
      <vt:lpstr>Overview</vt:lpstr>
      <vt:lpstr>My Reading Notes</vt:lpstr>
      <vt:lpstr>Debate Ground Rules</vt:lpstr>
      <vt:lpstr>Group Quiz</vt:lpstr>
      <vt:lpstr>Overview</vt:lpstr>
      <vt:lpstr>Assignment – Group Project</vt:lpstr>
      <vt:lpstr>Overview</vt:lpstr>
      <vt:lpstr>When should companies Give Access to your data</vt:lpstr>
      <vt:lpstr>Guidelines for Consumer Privacy</vt:lpstr>
      <vt:lpstr>Apple’s Privacy Policy</vt:lpstr>
      <vt:lpstr>Apple v. FBI</vt:lpstr>
      <vt:lpstr>FBI Request</vt:lpstr>
      <vt:lpstr>Apple’s Response</vt:lpstr>
      <vt:lpstr>Conclusions</vt:lpstr>
      <vt:lpstr>References</vt:lpstr>
      <vt:lpstr>big data in Insurance</vt:lpstr>
      <vt:lpstr>Insurance and Data</vt:lpstr>
      <vt:lpstr>“Big Data” Defined</vt:lpstr>
      <vt:lpstr>Telematics</vt:lpstr>
      <vt:lpstr>Genetic Data</vt:lpstr>
      <vt:lpstr>Additional big data for health insurance</vt:lpstr>
      <vt:lpstr>References</vt:lpstr>
      <vt:lpstr>References</vt:lpstr>
      <vt:lpstr>THE Us SHOULD REGULATE BIG TECH COMPANIES</vt:lpstr>
      <vt:lpstr>Big tech and their stance on regulation</vt:lpstr>
      <vt:lpstr>Privacy concerns</vt:lpstr>
      <vt:lpstr>Misinformation</vt:lpstr>
      <vt:lpstr>Tech monopolies</vt:lpstr>
      <vt:lpstr>problems we face</vt:lpstr>
      <vt:lpstr>References</vt:lpstr>
      <vt:lpstr>References</vt:lpstr>
      <vt:lpstr>Should Government Have Citizen Private Data?</vt:lpstr>
      <vt:lpstr>PROS for the Government</vt:lpstr>
      <vt:lpstr>Cons For The Government</vt:lpstr>
      <vt:lpstr>Pro For Citizens</vt:lpstr>
      <vt:lpstr>Cons for Citizens</vt:lpstr>
      <vt:lpstr>Conclusion</vt:lpstr>
      <vt:lpstr>References</vt:lpstr>
      <vt:lpstr>Class 7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343</cp:revision>
  <dcterms:created xsi:type="dcterms:W3CDTF">2014-08-25T02:19:16Z</dcterms:created>
  <dcterms:modified xsi:type="dcterms:W3CDTF">2020-11-14T00:18:07Z</dcterms:modified>
</cp:coreProperties>
</file>