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315" r:id="rId3"/>
    <p:sldId id="259" r:id="rId4"/>
    <p:sldId id="261" r:id="rId5"/>
    <p:sldId id="264" r:id="rId6"/>
    <p:sldId id="277" r:id="rId7"/>
    <p:sldId id="283" r:id="rId8"/>
    <p:sldId id="317" r:id="rId9"/>
    <p:sldId id="267" r:id="rId10"/>
    <p:sldId id="278" r:id="rId11"/>
    <p:sldId id="270" r:id="rId12"/>
    <p:sldId id="271" r:id="rId13"/>
    <p:sldId id="276" r:id="rId14"/>
    <p:sldId id="279" r:id="rId15"/>
    <p:sldId id="273" r:id="rId16"/>
    <p:sldId id="281" r:id="rId17"/>
    <p:sldId id="274" r:id="rId18"/>
    <p:sldId id="282" r:id="rId19"/>
    <p:sldId id="280" r:id="rId20"/>
    <p:sldId id="269" r:id="rId21"/>
    <p:sldId id="316" r:id="rId22"/>
    <p:sldId id="284"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7" autoAdjust="0"/>
    <p:restoredTop sz="81456" autoAdjust="0"/>
  </p:normalViewPr>
  <p:slideViewPr>
    <p:cSldViewPr snapToGrid="0" snapToObjects="1">
      <p:cViewPr varScale="1">
        <p:scale>
          <a:sx n="136" d="100"/>
          <a:sy n="136" d="100"/>
        </p:scale>
        <p:origin x="704" y="18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10/27/20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10/27/20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already, aren’t you?</a:t>
            </a:r>
          </a:p>
          <a:p>
            <a:endParaRPr lang="en-US" dirty="0"/>
          </a:p>
          <a:p>
            <a:r>
              <a:rPr lang="en-US" dirty="0"/>
              <a:t>Have wiki open to show time line. https://</a:t>
            </a:r>
            <a:r>
              <a:rPr lang="en-US" dirty="0" err="1"/>
              <a:t>wiki.wpi.edu</a:t>
            </a:r>
            <a:r>
              <a:rPr lang="en-US" dirty="0"/>
              <a:t>/cs3043/Timeline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a:t>
            </a:r>
            <a:r>
              <a:rPr lang="en-US" dirty="0" err="1"/>
              <a:t>rhetological</a:t>
            </a:r>
            <a:r>
              <a:rPr lang="en-US" dirty="0"/>
              <a:t>-</a:t>
            </a:r>
            <a:r>
              <a:rPr lang="en-US"/>
              <a:t>fallacies/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D</a:t>
            </a:r>
            <a:r>
              <a:rPr lang="en-US" dirty="0"/>
              <a:t>ynamically-typed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enforce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415240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565533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87533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a:t>
            </a:r>
            <a:r>
              <a:rPr lang="en-US" dirty="0" err="1"/>
              <a:t>www.corp.att.com</a:t>
            </a:r>
            <a:r>
              <a:rPr lang="en-US" dirty="0"/>
              <a:t>/</a:t>
            </a:r>
            <a:r>
              <a:rPr lang="en-US" dirty="0" err="1"/>
              <a:t>attlabs</a:t>
            </a:r>
            <a:r>
              <a:rPr lang="en-US" dirty="0"/>
              <a:t>/reputation/timeline/46mobile.html accessed 2014-09-01.</a:t>
            </a:r>
          </a:p>
          <a:p>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2016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06121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Review </a:t>
            </a:r>
            <a:r>
              <a:rPr lang="en-US" baseline="0" dirty="0">
                <a:latin typeface="Arial" charset="0"/>
                <a:ea typeface="ＭＳ Ｐゴシック" charset="-128"/>
                <a:cs typeface="ＭＳ Ｐゴシック" charset="-128"/>
              </a:rPr>
              <a:t>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cialimps.keithpray.net/assignments/Paper_Template.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iki.wpi.edu/cs3043/Timeline" TargetMode="External"/><Relationship Id="rId4" Type="http://schemas.openxmlformats.org/officeDocument/2006/relationships/hyperlink" Target="http://socialimps.keithpray.net/assignments/paper-guide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41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662968" lvl="1" indent="-457200">
              <a:buFont typeface="+mj-lt"/>
              <a:buAutoNum type="arabicPeriod"/>
            </a:pPr>
            <a:r>
              <a:rPr lang="en-US" dirty="0"/>
              <a:t>Review Paper Guidelines</a:t>
            </a:r>
          </a:p>
        </p:txBody>
      </p:sp>
      <p:sp>
        <p:nvSpPr>
          <p:cNvPr id="4" name="Footer Placeholder 3"/>
          <p:cNvSpPr>
            <a:spLocks noGrp="1"/>
          </p:cNvSpPr>
          <p:nvPr>
            <p:ph type="ftr" sz="quarter" idx="11"/>
          </p:nvPr>
        </p:nvSpPr>
        <p:spPr/>
        <p:txBody>
          <a:bodyPr/>
          <a:lstStyle/>
          <a:p>
            <a:r>
              <a:rPr lang="sk-SK"/>
              <a:t>© 2020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685800"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0F77E203-408B-6849-9FF5-B3C7E594126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1E709E5E-3985-794E-B066-F27661DADFF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98146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2020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 name="Slide Number Placeholder 2">
            <a:extLst>
              <a:ext uri="{FF2B5EF4-FFF2-40B4-BE49-F238E27FC236}">
                <a16:creationId xmlns:a16="http://schemas.microsoft.com/office/drawing/2014/main" id="{7E5E681A-377C-EC4F-AA64-33F6F6834615}"/>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61530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p>
        </p:txBody>
      </p:sp>
      <p:sp>
        <p:nvSpPr>
          <p:cNvPr id="5" name="Footer Placeholder 4"/>
          <p:cNvSpPr>
            <a:spLocks noGrp="1"/>
          </p:cNvSpPr>
          <p:nvPr>
            <p:ph type="ftr" sz="quarter" idx="11"/>
          </p:nvPr>
        </p:nvSpPr>
        <p:spPr/>
        <p:txBody>
          <a:bodyPr/>
          <a:lstStyle/>
          <a:p>
            <a:r>
              <a:rPr lang="sk-SK"/>
              <a:t>© 2020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
        <p:nvSpPr>
          <p:cNvPr id="4" name="Slide Number Placeholder 3">
            <a:extLst>
              <a:ext uri="{FF2B5EF4-FFF2-40B4-BE49-F238E27FC236}">
                <a16:creationId xmlns:a16="http://schemas.microsoft.com/office/drawing/2014/main" id="{08380C59-092D-9E42-906A-B4F4D4A242ED}"/>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255770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never work.”</a:t>
            </a:r>
          </a:p>
        </p:txBody>
      </p:sp>
      <p:sp>
        <p:nvSpPr>
          <p:cNvPr id="5" name="Footer Placeholder 4"/>
          <p:cNvSpPr>
            <a:spLocks noGrp="1"/>
          </p:cNvSpPr>
          <p:nvPr>
            <p:ph type="ftr" sz="quarter" idx="11"/>
          </p:nvPr>
        </p:nvSpPr>
        <p:spPr/>
        <p:txBody>
          <a:bodyPr/>
          <a:lstStyle/>
          <a:p>
            <a:r>
              <a:rPr lang="sk-SK"/>
              <a:t>© 2020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
        <p:nvSpPr>
          <p:cNvPr id="4" name="Slide Number Placeholder 3">
            <a:extLst>
              <a:ext uri="{FF2B5EF4-FFF2-40B4-BE49-F238E27FC236}">
                <a16:creationId xmlns:a16="http://schemas.microsoft.com/office/drawing/2014/main" id="{92D86E39-A311-DE41-85B2-2633F2A5566F}"/>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283550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“Many programming languages such as C, C++, and Java are statically typed. Scheme is a programming language so it is </a:t>
            </a:r>
            <a:r>
              <a:rPr lang="en-US"/>
              <a:t>statically typed too.</a:t>
            </a:r>
            <a:r>
              <a:rPr lang="en-US" dirty="0"/>
              <a:t>”</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C2BF07BD-73CD-5A4E-8AE5-960666718000}"/>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710523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
        <p:nvSpPr>
          <p:cNvPr id="4" name="Slide Number Placeholder 3">
            <a:extLst>
              <a:ext uri="{FF2B5EF4-FFF2-40B4-BE49-F238E27FC236}">
                <a16:creationId xmlns:a16="http://schemas.microsoft.com/office/drawing/2014/main" id="{DADD6307-8538-8040-930F-A102668B38C1}"/>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171975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over 150 years old.”</a:t>
            </a:r>
          </a:p>
          <a:p>
            <a:endParaRPr lang="en-US" dirty="0"/>
          </a:p>
          <a:p>
            <a:r>
              <a:rPr lang="en-US" dirty="0"/>
              <a:t>Appeal To The People</a:t>
            </a:r>
          </a:p>
          <a:p>
            <a:pPr lvl="1"/>
            <a:r>
              <a:rPr lang="en-US" dirty="0"/>
              <a:t>Argumentum ad </a:t>
            </a:r>
            <a:r>
              <a:rPr lang="en-US" dirty="0" err="1"/>
              <a:t>Populum</a:t>
            </a:r>
            <a:endParaRPr lang="en-US" dirty="0"/>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A4A94073-55A2-D04C-B55A-DB91F13CB4FC}"/>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2798618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2020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
        <p:nvSpPr>
          <p:cNvPr id="6" name="Slide Number Placeholder 5">
            <a:extLst>
              <a:ext uri="{FF2B5EF4-FFF2-40B4-BE49-F238E27FC236}">
                <a16:creationId xmlns:a16="http://schemas.microsoft.com/office/drawing/2014/main" id="{767E73E4-73EB-E848-9550-FC9C3C0C0DE0}"/>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145351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p:txBody>
          <a:bodyPr>
            <a:normAutofit/>
          </a:bodyPr>
          <a:lstStyle/>
          <a:p>
            <a:pPr marL="0" indent="0">
              <a:buNone/>
            </a:pPr>
            <a:r>
              <a:rPr lang="en-US" dirty="0"/>
              <a:t>There are many more…</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3E8181C6-E9D8-8E4E-98E0-ADB63EDE6A70}"/>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50166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433120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225DF02-9FEC-7448-871F-9756825A1129}"/>
              </a:ext>
            </a:extLst>
          </p:cNvPr>
          <p:cNvSpPr/>
          <p:nvPr/>
        </p:nvSpPr>
        <p:spPr>
          <a:xfrm>
            <a:off x="637309" y="498725"/>
            <a:ext cx="7881216" cy="4498530"/>
          </a:xfrm>
          <a:prstGeom prst="rect">
            <a:avLst/>
          </a:prstGeom>
          <a:solidFill>
            <a:schemeClr val="accent1">
              <a:lumMod val="20000"/>
              <a:lumOff val="80000"/>
            </a:schemeClr>
          </a:solidFill>
          <a:ln>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D0778C-66A0-FB48-A1A0-3C9DDFD34447}"/>
              </a:ext>
            </a:extLst>
          </p:cNvPr>
          <p:cNvSpPr>
            <a:spLocks noGrp="1"/>
          </p:cNvSpPr>
          <p:nvPr>
            <p:ph type="ftr" sz="quarter" idx="4294967295"/>
          </p:nvPr>
        </p:nvSpPr>
        <p:spPr>
          <a:xfrm>
            <a:off x="0" y="4997450"/>
            <a:ext cx="5562600" cy="146050"/>
          </a:xfrm>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DAF676E2-157B-4D4F-BC76-DB24B5C2402B}"/>
              </a:ext>
            </a:extLst>
          </p:cNvPr>
          <p:cNvSpPr>
            <a:spLocks noGrp="1"/>
          </p:cNvSpPr>
          <p:nvPr>
            <p:ph type="sldNum" sz="quarter" idx="4294967295"/>
          </p:nvPr>
        </p:nvSpPr>
        <p:spPr>
          <a:xfrm>
            <a:off x="8518525" y="4997450"/>
            <a:ext cx="625475" cy="146050"/>
          </a:xfrm>
        </p:spPr>
        <p:txBody>
          <a:bodyPr/>
          <a:lstStyle/>
          <a:p>
            <a:fld id="{A2A17EAB-8B51-5C40-8776-6683E51FA7A0}" type="slidenum">
              <a:rPr lang="en-US" smtClean="0"/>
              <a:t>21</a:t>
            </a:fld>
            <a:endParaRPr lang="en-US"/>
          </a:p>
        </p:txBody>
      </p:sp>
      <p:pic>
        <p:nvPicPr>
          <p:cNvPr id="8"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1BE5C18C-112C-634F-86E8-8F8B0648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592"/>
          <a:stretch/>
        </p:blipFill>
        <p:spPr bwMode="auto">
          <a:xfrm>
            <a:off x="5338836" y="0"/>
            <a:ext cx="1806165" cy="4987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0B10634E-3CCE-9F42-8828-3F0DE081B566}"/>
              </a:ext>
            </a:extLst>
          </p:cNvPr>
          <p:cNvGrpSpPr>
            <a:grpSpLocks noChangeAspect="1"/>
          </p:cNvGrpSpPr>
          <p:nvPr/>
        </p:nvGrpSpPr>
        <p:grpSpPr>
          <a:xfrm>
            <a:off x="659239" y="511863"/>
            <a:ext cx="7825523" cy="4485587"/>
            <a:chOff x="-13591" y="1378485"/>
            <a:chExt cx="6878314" cy="3912742"/>
          </a:xfrm>
          <a:solidFill>
            <a:schemeClr val="accent1">
              <a:lumMod val="40000"/>
              <a:lumOff val="60000"/>
            </a:schemeClr>
          </a:solidFill>
        </p:grpSpPr>
        <p:pic>
          <p:nvPicPr>
            <p:cNvPr id="12" name="Picture 11"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7E34BC8-7F95-CD43-A5C5-B4581174F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84602" r="3685" b="2160"/>
            <a:stretch/>
          </p:blipFill>
          <p:spPr bwMode="auto">
            <a:xfrm>
              <a:off x="2300974" y="4313396"/>
              <a:ext cx="4563749" cy="977831"/>
            </a:xfrm>
            <a:prstGeom prst="rect">
              <a:avLst/>
            </a:prstGeom>
            <a:grpFill/>
            <a:extLst/>
          </p:spPr>
        </p:pic>
        <p:grpSp>
          <p:nvGrpSpPr>
            <p:cNvPr id="18" name="Group 17">
              <a:extLst>
                <a:ext uri="{FF2B5EF4-FFF2-40B4-BE49-F238E27FC236}">
                  <a16:creationId xmlns:a16="http://schemas.microsoft.com/office/drawing/2014/main" id="{AD1DF7CE-BCC5-B242-913D-00D373F9DA7A}"/>
                </a:ext>
              </a:extLst>
            </p:cNvPr>
            <p:cNvGrpSpPr/>
            <p:nvPr/>
          </p:nvGrpSpPr>
          <p:grpSpPr>
            <a:xfrm>
              <a:off x="-13591" y="1378485"/>
              <a:ext cx="6878314" cy="3912571"/>
              <a:chOff x="-13591" y="1378485"/>
              <a:chExt cx="6878314" cy="3912571"/>
            </a:xfrm>
            <a:grpFill/>
          </p:grpSpPr>
          <p:pic>
            <p:nvPicPr>
              <p:cNvPr id="9" name="Picture 8"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AEAAFC6-2BFE-A946-9FBA-7CC7EE01C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18410" r="3740" b="68332"/>
              <a:stretch/>
            </p:blipFill>
            <p:spPr bwMode="auto">
              <a:xfrm>
                <a:off x="-13591" y="1381331"/>
                <a:ext cx="4558410" cy="979251"/>
              </a:xfrm>
              <a:prstGeom prst="rect">
                <a:avLst/>
              </a:prstGeom>
              <a:grpFill/>
              <a:extLst/>
            </p:spPr>
          </p:pic>
          <p:pic>
            <p:nvPicPr>
              <p:cNvPr id="10" name="Picture 9"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94AD7714-F329-FD46-B16D-8717A2EF8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44886" r="3685" b="41914"/>
              <a:stretch/>
            </p:blipFill>
            <p:spPr bwMode="auto">
              <a:xfrm>
                <a:off x="2300974" y="2357736"/>
                <a:ext cx="4563749" cy="974979"/>
              </a:xfrm>
              <a:prstGeom prst="rect">
                <a:avLst/>
              </a:prstGeom>
              <a:grpFill/>
              <a:extLst/>
            </p:spPr>
          </p:pic>
          <p:pic>
            <p:nvPicPr>
              <p:cNvPr id="11" name="Picture 10"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C529C0B-04FA-984D-B580-4A960AB84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71363" r="50111" b="15398"/>
              <a:stretch/>
            </p:blipFill>
            <p:spPr bwMode="auto">
              <a:xfrm>
                <a:off x="4589606" y="3331289"/>
                <a:ext cx="2275117" cy="977831"/>
              </a:xfrm>
              <a:prstGeom prst="rect">
                <a:avLst/>
              </a:prstGeom>
              <a:grpFill/>
              <a:extLst/>
            </p:spPr>
          </p:pic>
          <p:pic>
            <p:nvPicPr>
              <p:cNvPr id="13" name="Picture 1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F00DB0E0-C9FA-AD44-91AA-402B68AC6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31628" r="50470" b="55114"/>
              <a:stretch/>
            </p:blipFill>
            <p:spPr bwMode="auto">
              <a:xfrm>
                <a:off x="4607286" y="1378485"/>
                <a:ext cx="2257437" cy="979251"/>
              </a:xfrm>
              <a:prstGeom prst="rect">
                <a:avLst/>
              </a:prstGeom>
              <a:grpFill/>
              <a:extLst/>
            </p:spPr>
          </p:pic>
          <p:pic>
            <p:nvPicPr>
              <p:cNvPr id="14" name="Picture 13"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E190B771-59BF-C94F-B20D-C8E588FB0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30" t="31628" r="3741" b="55114"/>
              <a:stretch/>
            </p:blipFill>
            <p:spPr bwMode="auto">
              <a:xfrm>
                <a:off x="-13591" y="2357738"/>
                <a:ext cx="2300973" cy="979251"/>
              </a:xfrm>
              <a:prstGeom prst="rect">
                <a:avLst/>
              </a:prstGeom>
              <a:grpFill/>
              <a:extLst/>
            </p:spPr>
          </p:pic>
          <p:pic>
            <p:nvPicPr>
              <p:cNvPr id="15" name="Picture 14"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2D8D4BC3-5C5D-5F49-B291-D37A9B600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58199" r="3685" b="28637"/>
              <a:stretch/>
            </p:blipFill>
            <p:spPr bwMode="auto">
              <a:xfrm>
                <a:off x="-13591" y="3339666"/>
                <a:ext cx="4563749" cy="972306"/>
              </a:xfrm>
              <a:prstGeom prst="rect">
                <a:avLst/>
              </a:prstGeom>
              <a:grpFill/>
              <a:extLst/>
            </p:spPr>
          </p:pic>
          <p:pic>
            <p:nvPicPr>
              <p:cNvPr id="16" name="Picture 15"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04B06F6-B831-E845-B4B1-D0744099B8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78" t="71363" r="3740" b="15398"/>
              <a:stretch/>
            </p:blipFill>
            <p:spPr bwMode="auto">
              <a:xfrm>
                <a:off x="-13591" y="4313225"/>
                <a:ext cx="2328154" cy="977831"/>
              </a:xfrm>
              <a:prstGeom prst="rect">
                <a:avLst/>
              </a:prstGeom>
              <a:grpFill/>
              <a:extLst/>
            </p:spPr>
          </p:pic>
        </p:grpSp>
      </p:grpSp>
    </p:spTree>
    <p:extLst>
      <p:ext uri="{BB962C8B-B14F-4D97-AF65-F5344CB8AC3E}">
        <p14:creationId xmlns:p14="http://schemas.microsoft.com/office/powerpoint/2010/main" val="1481277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B83BF-905A-984B-8B34-94EE6166A1E8}"/>
              </a:ext>
            </a:extLst>
          </p:cNvPr>
          <p:cNvSpPr>
            <a:spLocks noGrp="1"/>
          </p:cNvSpPr>
          <p:nvPr>
            <p:ph type="ftr" sz="quarter" idx="4294967295"/>
          </p:nvPr>
        </p:nvSpPr>
        <p:spPr>
          <a:xfrm>
            <a:off x="0" y="4997450"/>
            <a:ext cx="5562600" cy="146050"/>
          </a:xfrm>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FCA6FBE9-FB2A-E544-B9E0-DC6DBA3B0C9D}"/>
              </a:ext>
            </a:extLst>
          </p:cNvPr>
          <p:cNvSpPr>
            <a:spLocks noGrp="1"/>
          </p:cNvSpPr>
          <p:nvPr>
            <p:ph type="sldNum" sz="quarter" idx="4294967295"/>
          </p:nvPr>
        </p:nvSpPr>
        <p:spPr>
          <a:xfrm>
            <a:off x="8518525" y="4997450"/>
            <a:ext cx="625475" cy="146050"/>
          </a:xfrm>
        </p:spPr>
        <p:txBody>
          <a:bodyPr/>
          <a:lstStyle/>
          <a:p>
            <a:fld id="{A2A17EAB-8B51-5C40-8776-6683E51FA7A0}" type="slidenum">
              <a:rPr lang="en-US" smtClean="0"/>
              <a:t>22</a:t>
            </a:fld>
            <a:endParaRPr lang="en-US"/>
          </a:p>
        </p:txBody>
      </p:sp>
      <p:pic>
        <p:nvPicPr>
          <p:cNvPr id="6"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431FFE22-40EC-7E49-882F-7D310741B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283" y="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8333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36A83A98-AB43-134C-8ED1-EF3ACCFB16D8}"/>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Autofit/>
          </a:bodyPr>
          <a:lstStyle/>
          <a:p>
            <a:r>
              <a:rPr lang="en-US" sz="1100" dirty="0"/>
              <a:t>pp. 5 Three Mile Island source published 2001, 1979 + 25 = 2004. How about now?</a:t>
            </a:r>
          </a:p>
          <a:p>
            <a:r>
              <a:rPr lang="en-US" sz="1100" dirty="0"/>
              <a:t>pp. 6 No slide rule?</a:t>
            </a:r>
          </a:p>
          <a:p>
            <a:r>
              <a:rPr lang="en-US" sz="1100" dirty="0"/>
              <a:t>pp. 20 Metric for most popular? Are there are more popular PCs today?</a:t>
            </a:r>
          </a:p>
          <a:p>
            <a:r>
              <a:rPr lang="en-US" sz="1100" dirty="0"/>
              <a:t>pp. 27 How did computerized prediction of election results get worse from 1952 </a:t>
            </a:r>
            <a:r>
              <a:rPr lang="en-US" sz="1100" dirty="0" err="1"/>
              <a:t>pp</a:t>
            </a:r>
            <a:r>
              <a:rPr lang="en-US" sz="1100" dirty="0"/>
              <a:t> 13?</a:t>
            </a:r>
          </a:p>
          <a:p>
            <a:r>
              <a:rPr lang="en-US" sz="1100" dirty="0"/>
              <a:t>pp. 28 “…transfer programs and data only.” Isn’t everything data? “200 million email messages” 90% of which are spam (pp. 112)</a:t>
            </a:r>
          </a:p>
          <a:p>
            <a:r>
              <a:rPr lang="en-US" sz="1100" dirty="0"/>
              <a:t>pp. 30 Lots of buzz on campus for the 1995 switch of backbone providers. </a:t>
            </a:r>
          </a:p>
          <a:p>
            <a:r>
              <a:rPr lang="en-US" sz="1100" dirty="0"/>
              <a:t>pp. 31 1973 saw the introduction of *handheld* mobile phone, larger versions available dating back to 1946</a:t>
            </a:r>
            <a:r>
              <a:rPr lang="en-US" sz="1100" baseline="30000" dirty="0"/>
              <a:t>[1]</a:t>
            </a:r>
            <a:r>
              <a:rPr lang="en-US" sz="1100" dirty="0"/>
              <a:t> and earlier.</a:t>
            </a:r>
          </a:p>
        </p:txBody>
      </p:sp>
      <p:sp>
        <p:nvSpPr>
          <p:cNvPr id="11" name="Content Placeholder 10"/>
          <p:cNvSpPr>
            <a:spLocks noGrp="1"/>
          </p:cNvSpPr>
          <p:nvPr>
            <p:ph sz="half" idx="2"/>
          </p:nvPr>
        </p:nvSpPr>
        <p:spPr/>
        <p:txBody>
          <a:bodyPr>
            <a:noAutofit/>
          </a:bodyPr>
          <a:lstStyle/>
          <a:p>
            <a:r>
              <a:rPr lang="en-US" sz="1100" dirty="0"/>
              <a:t>pp. 32 What surfaced was inked? </a:t>
            </a:r>
          </a:p>
          <a:p>
            <a:r>
              <a:rPr lang="en-US" sz="1100" dirty="0"/>
              <a:t>pp. 34 Email demonstrated in 1968, pp. 28 claims 1972 but maybe just for ARPANET.</a:t>
            </a:r>
          </a:p>
          <a:p>
            <a:r>
              <a:rPr lang="en-US" sz="1100" dirty="0"/>
              <a:t>pp. 34 the “mother of all demos” is worth watching if you haven’t. Watch it and write a 1 page paper for extra credit (2 points).</a:t>
            </a:r>
          </a:p>
          <a:p>
            <a:r>
              <a:rPr lang="en-US" sz="1100" dirty="0"/>
              <a:t>pp. 35 Does Windows still have a near monopoly? HyperCard was my first. </a:t>
            </a:r>
          </a:p>
          <a:p>
            <a:r>
              <a:rPr lang="en-US" sz="1100" dirty="0"/>
              <a:t>pp. 38 Compare free Windows upgrade with pp. 20 open letter to hobbyists.</a:t>
            </a:r>
          </a:p>
          <a:p>
            <a:r>
              <a:rPr lang="en-US" sz="1100" dirty="0"/>
              <a:t>pp. 42 Q 22, Source for 90%?</a:t>
            </a:r>
          </a:p>
          <a:p>
            <a:r>
              <a:rPr lang="en-US" sz="1100" dirty="0"/>
              <a:t>End of Chapter questions I liked: 1, 7, 21</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1B4A548-8C14-714C-B060-9DCF25F259F2}"/>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When was the term “hypertext” introduced? The concept?</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A39E6C39-3AFF-B548-B5C2-1806E7E59E90}"/>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3" name="Slide Number Placeholder 2">
            <a:extLst>
              <a:ext uri="{FF2B5EF4-FFF2-40B4-BE49-F238E27FC236}">
                <a16:creationId xmlns:a16="http://schemas.microsoft.com/office/drawing/2014/main" id="{EC4F2570-7F44-9942-8207-C133D8DDB0EF}"/>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2020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
        <p:nvSpPr>
          <p:cNvPr id="2" name="Slide Number Placeholder 1">
            <a:extLst>
              <a:ext uri="{FF2B5EF4-FFF2-40B4-BE49-F238E27FC236}">
                <a16:creationId xmlns:a16="http://schemas.microsoft.com/office/drawing/2014/main" id="{5061949E-302B-2847-895F-7353C6BBFDCF}"/>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784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582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36A83A98-AB43-134C-8ED1-EF3ACCFB16D8}"/>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41109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fontScale="85000" lnSpcReduction="10000"/>
          </a:bodyPr>
          <a:lstStyle/>
          <a:p>
            <a:r>
              <a:rPr lang="en-US" dirty="0"/>
              <a:t>Create an information processing technology timeline</a:t>
            </a:r>
          </a:p>
          <a:p>
            <a:pPr lvl="1"/>
            <a:r>
              <a:rPr lang="en-US" dirty="0"/>
              <a:t>You can choose any scope (time periods, domains, etc.) and format you like</a:t>
            </a:r>
          </a:p>
          <a:p>
            <a:r>
              <a:rPr lang="en-US" dirty="0"/>
              <a:t>Write a 1 page paper that draws a </a:t>
            </a:r>
            <a:r>
              <a:rPr lang="en-US" b="1" dirty="0"/>
              <a:t>conclusion</a:t>
            </a:r>
            <a:r>
              <a:rPr lang="en-US" dirty="0"/>
              <a:t> using your timeline to illustrate your point.</a:t>
            </a:r>
          </a:p>
          <a:p>
            <a:pPr lvl="1"/>
            <a:r>
              <a:rPr lang="en-US" dirty="0"/>
              <a:t>Use </a:t>
            </a:r>
            <a:r>
              <a:rPr lang="en-US" dirty="0">
                <a:hlinkClick r:id="rId3"/>
              </a:rPr>
              <a:t>Template - http://socialimps.keithpray.net/assignments/Paper_Template.docx</a:t>
            </a:r>
            <a:r>
              <a:rPr lang="en-US" dirty="0"/>
              <a:t> </a:t>
            </a:r>
          </a:p>
          <a:p>
            <a:pPr lvl="1"/>
            <a:r>
              <a:rPr lang="en-US" dirty="0"/>
              <a:t>Use </a:t>
            </a:r>
            <a:r>
              <a:rPr lang="en-US" dirty="0">
                <a:hlinkClick r:id="rId4"/>
              </a:rPr>
              <a:t>Guidelines - http://socialimps.keithpray.net/assignments/paper-guidelines/</a:t>
            </a:r>
            <a:r>
              <a:rPr lang="en-US" dirty="0"/>
              <a:t> </a:t>
            </a:r>
          </a:p>
          <a:p>
            <a:pPr lvl="2"/>
            <a:r>
              <a:rPr lang="en-US" dirty="0"/>
              <a:t>Include your timeline as an appendix</a:t>
            </a:r>
          </a:p>
          <a:p>
            <a:r>
              <a:rPr lang="en-US" dirty="0"/>
              <a:t>Class Timeline Wiki</a:t>
            </a:r>
          </a:p>
          <a:p>
            <a:pPr lvl="1"/>
            <a:r>
              <a:rPr lang="en-US" dirty="0"/>
              <a:t>Add items from your timeline to Class Site </a:t>
            </a:r>
            <a:r>
              <a:rPr lang="en-US" dirty="0">
                <a:sym typeface="Wingdings"/>
              </a:rPr>
              <a:t></a:t>
            </a:r>
            <a:r>
              <a:rPr lang="en-US" dirty="0"/>
              <a:t> </a:t>
            </a:r>
            <a:r>
              <a:rPr lang="en-US" dirty="0">
                <a:hlinkClick r:id="rId5"/>
              </a:rPr>
              <a:t>Wiki Timeline</a:t>
            </a:r>
            <a:endParaRPr lang="en-US" dirty="0"/>
          </a:p>
          <a:p>
            <a:pPr lvl="1"/>
            <a:r>
              <a:rPr lang="en-US" dirty="0"/>
              <a:t>Please (insertion) sort according to date.</a:t>
            </a:r>
          </a:p>
          <a:p>
            <a:pPr lvl="1"/>
            <a:r>
              <a:rPr lang="en-US" dirty="0"/>
              <a:t>Add your references</a:t>
            </a:r>
          </a:p>
          <a:p>
            <a:pPr lvl="1"/>
            <a:r>
              <a:rPr lang="en-US"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BEA26518-EBE0-3246-838D-3B96989BF8ED}"/>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6632965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13486</TotalTime>
  <Words>2440</Words>
  <Application>Microsoft Macintosh PowerPoint</Application>
  <PresentationFormat>On-screen Show (16:9)</PresentationFormat>
  <Paragraphs>294</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Cambria</vt:lpstr>
      <vt:lpstr>Times New Roman</vt:lpstr>
      <vt:lpstr>Wingdings</vt:lpstr>
      <vt:lpstr>Red Radial 16x9</vt:lpstr>
      <vt:lpstr>Class 2 Critical Thinking</vt:lpstr>
      <vt:lpstr>what works well Online With Zoom</vt:lpstr>
      <vt:lpstr>Overview</vt:lpstr>
      <vt:lpstr>My Reading Notes</vt:lpstr>
      <vt:lpstr>Group Quiz!</vt:lpstr>
      <vt:lpstr>PowerPoint Presentation</vt:lpstr>
      <vt:lpstr>PowerPoint Presentation</vt:lpstr>
      <vt:lpstr>Overview</vt:lpstr>
      <vt:lpstr>Assignment</vt:lpstr>
      <vt:lpstr>Overview</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Class 2 The End</vt:lpstr>
      <vt:lpstr>PowerPoint Presentation</vt:lpstr>
      <vt:lpstr>PowerPoint Presentation</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201</cp:revision>
  <dcterms:created xsi:type="dcterms:W3CDTF">2014-08-25T02:19:16Z</dcterms:created>
  <dcterms:modified xsi:type="dcterms:W3CDTF">2020-10-27T22:58:19Z</dcterms:modified>
</cp:coreProperties>
</file>