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56" r:id="rId2"/>
    <p:sldId id="608" r:id="rId3"/>
    <p:sldId id="672" r:id="rId4"/>
    <p:sldId id="641" r:id="rId5"/>
    <p:sldId id="272" r:id="rId6"/>
    <p:sldId id="674" r:id="rId7"/>
    <p:sldId id="268" r:id="rId8"/>
    <p:sldId id="273" r:id="rId9"/>
    <p:sldId id="675" r:id="rId10"/>
    <p:sldId id="271" r:id="rId11"/>
    <p:sldId id="267" r:id="rId12"/>
    <p:sldId id="664" r:id="rId13"/>
    <p:sldId id="673" r:id="rId14"/>
    <p:sldId id="609" r:id="rId15"/>
    <p:sldId id="610" r:id="rId16"/>
    <p:sldId id="269" r:id="rId17"/>
    <p:sldId id="270"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98F9A86-2207-8D41-84E7-02269C5F353F}">
          <p14:sldIdLst>
            <p14:sldId id="256"/>
            <p14:sldId id="608"/>
            <p14:sldId id="672"/>
            <p14:sldId id="641"/>
            <p14:sldId id="272"/>
          </p14:sldIdLst>
        </p14:section>
        <p14:section name="Students" id="{98A4CB69-D533-B044-959E-70CE1E65BA60}">
          <p14:sldIdLst>
            <p14:sldId id="674"/>
            <p14:sldId id="268"/>
            <p14:sldId id="273"/>
            <p14:sldId id="675"/>
            <p14:sldId id="271"/>
            <p14:sldId id="267"/>
          </p14:sldIdLst>
        </p14:section>
        <p14:section name="Common" id="{52F535B8-693D-D148-93BE-0078B2A61C27}">
          <p14:sldIdLst>
            <p14:sldId id="664"/>
            <p14:sldId id="673"/>
            <p14:sldId id="609"/>
            <p14:sldId id="610"/>
            <p14:sldId id="269"/>
            <p14:sldId id="27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97" autoAdjust="0"/>
    <p:restoredTop sz="79258" autoAdjust="0"/>
  </p:normalViewPr>
  <p:slideViewPr>
    <p:cSldViewPr snapToGrid="0" snapToObjects="1">
      <p:cViewPr varScale="1">
        <p:scale>
          <a:sx n="132" d="100"/>
          <a:sy n="132" d="100"/>
        </p:scale>
        <p:origin x="176" y="192"/>
      </p:cViewPr>
      <p:guideLst>
        <p:guide orient="horz" pos="162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10/16/20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10/16/20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a:latin typeface="Arial" pitchFamily="-109" charset="0"/>
                <a:ea typeface="ＭＳ Ｐゴシック" pitchFamily="-109" charset="-128"/>
                <a:cs typeface="ＭＳ Ｐゴシック" pitchFamily="-109" charset="-128"/>
              </a:rPr>
              <a:t>This is the loneliest title slide you’ll ever see</a:t>
            </a:r>
            <a:r>
              <a:rPr lang="is-IS" baseline="0" dirty="0">
                <a:latin typeface="Arial" pitchFamily="-109" charset="0"/>
                <a:ea typeface="ＭＳ Ｐゴシック" pitchFamily="-109" charset="-128"/>
                <a:cs typeface="ＭＳ Ｐゴシック" pitchFamily="-109" charset="-128"/>
              </a:rPr>
              <a:t>…</a:t>
            </a:r>
            <a:endParaRPr lang="en-US" baseline="0"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800343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pPr eaLnBrk="1" hangingPunct="1"/>
            <a:endParaRPr lang="en-US" b="1"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Why Electronic Voting is a BAD Idea – </a:t>
            </a:r>
            <a:r>
              <a:rPr lang="en-US" b="1" baseline="0" dirty="0" err="1">
                <a:latin typeface="Arial" pitchFamily="-109" charset="0"/>
                <a:ea typeface="ＭＳ Ｐゴシック" pitchFamily="-109" charset="-128"/>
                <a:cs typeface="ＭＳ Ｐゴシック" pitchFamily="-109" charset="-128"/>
              </a:rPr>
              <a:t>Computerphile</a:t>
            </a:r>
            <a:r>
              <a:rPr lang="en-US" b="1" baseline="0" dirty="0">
                <a:latin typeface="Arial" pitchFamily="-109" charset="0"/>
                <a:ea typeface="ＭＳ Ｐゴシック" pitchFamily="-109" charset="-128"/>
                <a:cs typeface="ＭＳ Ｐゴシック" pitchFamily="-109" charset="-128"/>
              </a:rPr>
              <a:t> (Tom Scott) (8:20)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pPr eaLnBrk="1" hangingPunct="1"/>
            <a:endParaRPr lang="en-US" b="1" baseline="0" dirty="0">
              <a:latin typeface="Arial" pitchFamily="-109" charset="0"/>
              <a:ea typeface="ＭＳ Ｐゴシック" pitchFamily="-109" charset="-128"/>
              <a:cs typeface="ＭＳ Ｐゴシック" pitchFamily="-109" charset="-128"/>
            </a:endParaRPr>
          </a:p>
          <a:p>
            <a:pPr eaLnBrk="1" hangingPunct="1"/>
            <a:r>
              <a:rPr lang="en-US" b="1" baseline="0" dirty="0">
                <a:latin typeface="Arial" pitchFamily="-109" charset="0"/>
                <a:ea typeface="ＭＳ Ｐゴシック" pitchFamily="-109" charset="-128"/>
                <a:cs typeface="ＭＳ Ｐゴシック" pitchFamily="-109" charset="-128"/>
              </a:rPr>
              <a:t>Last Week tonight with John Oliver – Patriot Act, Edward Snowden (33:14)</a:t>
            </a:r>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www.upworthy.com</a:t>
            </a:r>
            <a:r>
              <a:rPr lang="en-US" sz="1200" kern="1200" dirty="0">
                <a:solidFill>
                  <a:schemeClr val="tx1"/>
                </a:solidFill>
                <a:latin typeface="+mn-lt"/>
                <a:ea typeface="+mn-ea"/>
                <a:cs typeface="+mn-cs"/>
              </a:rPr>
              <a:t>/john-oliver-flew-10-hours-to-russia-to-interview-edward-snowden-and-get-him-on-record?c=ufb1</a:t>
            </a:r>
          </a:p>
          <a:p>
            <a:endParaRPr lang="en-US"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Weird Al – It’s All About The Pentiums (3:34)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=qpMvS1Q1sos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Tie into Ray </a:t>
            </a:r>
            <a:r>
              <a:rPr lang="en-US" b="0" dirty="0" err="1">
                <a:latin typeface="Arial" pitchFamily="-109" charset="0"/>
                <a:ea typeface="ＭＳ Ｐゴシック" pitchFamily="-109" charset="-128"/>
                <a:cs typeface="ＭＳ Ｐゴシック" pitchFamily="-109" charset="-128"/>
              </a:rPr>
              <a:t>Kurzweil</a:t>
            </a:r>
            <a:r>
              <a:rPr lang="en-US" b="0" dirty="0">
                <a:latin typeface="Arial" pitchFamily="-109" charset="0"/>
                <a:ea typeface="ＭＳ Ｐゴシック" pitchFamily="-109" charset="-128"/>
                <a:cs typeface="ＭＳ Ｐゴシック" pitchFamily="-109" charset="-128"/>
              </a:rPr>
              <a:t>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p>
          <a:p>
            <a:r>
              <a:rPr lang="en-US" b="1" baseline="0" dirty="0">
                <a:latin typeface="Arial" pitchFamily="-109" charset="0"/>
                <a:ea typeface="ＭＳ Ｐゴシック" pitchFamily="-109" charset="-128"/>
                <a:cs typeface="ＭＳ Ｐゴシック" pitchFamily="-109" charset="-128"/>
              </a:rPr>
              <a:t>Weird Al – White and Nerdy (2:50)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=N9qYF9DZPdw</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6063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pPr eaLnBrk="1" hangingPunct="1"/>
            <a:endParaRPr lang="en-US" b="1"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Why Electronic Voting is a BAD Idea – </a:t>
            </a:r>
            <a:r>
              <a:rPr lang="en-US" b="1" baseline="0" dirty="0" err="1">
                <a:latin typeface="Arial" pitchFamily="-109" charset="0"/>
                <a:ea typeface="ＭＳ Ｐゴシック" pitchFamily="-109" charset="-128"/>
                <a:cs typeface="ＭＳ Ｐゴシック" pitchFamily="-109" charset="-128"/>
              </a:rPr>
              <a:t>Computerphile</a:t>
            </a:r>
            <a:r>
              <a:rPr lang="en-US" b="1" baseline="0" dirty="0">
                <a:latin typeface="Arial" pitchFamily="-109" charset="0"/>
                <a:ea typeface="ＭＳ Ｐゴシック" pitchFamily="-109" charset="-128"/>
                <a:cs typeface="ＭＳ Ｐゴシック" pitchFamily="-109" charset="-128"/>
              </a:rPr>
              <a:t> (Tom Scott) (8:20)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pPr eaLnBrk="1" hangingPunct="1"/>
            <a:endParaRPr lang="en-US" b="1" baseline="0" dirty="0">
              <a:latin typeface="Arial" pitchFamily="-109" charset="0"/>
              <a:ea typeface="ＭＳ Ｐゴシック" pitchFamily="-109" charset="-128"/>
              <a:cs typeface="ＭＳ Ｐゴシック" pitchFamily="-109" charset="-128"/>
            </a:endParaRPr>
          </a:p>
          <a:p>
            <a:pPr eaLnBrk="1" hangingPunct="1"/>
            <a:r>
              <a:rPr lang="en-US" b="1" baseline="0" dirty="0">
                <a:latin typeface="Arial" pitchFamily="-109" charset="0"/>
                <a:ea typeface="ＭＳ Ｐゴシック" pitchFamily="-109" charset="-128"/>
                <a:cs typeface="ＭＳ Ｐゴシック" pitchFamily="-109" charset="-128"/>
              </a:rPr>
              <a:t>Last Week tonight with John Oliver – Patriot Act, Edward Snowden (33:14)</a:t>
            </a:r>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www.upworthy.com</a:t>
            </a:r>
            <a:r>
              <a:rPr lang="en-US" sz="1200" kern="1200" dirty="0">
                <a:solidFill>
                  <a:schemeClr val="tx1"/>
                </a:solidFill>
                <a:latin typeface="+mn-lt"/>
                <a:ea typeface="+mn-ea"/>
                <a:cs typeface="+mn-cs"/>
              </a:rPr>
              <a:t>/john-oliver-flew-10-hours-to-russia-to-interview-edward-snowden-and-get-him-on-record?c=ufb1</a:t>
            </a:r>
          </a:p>
          <a:p>
            <a:endParaRPr lang="en-US"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Weird Al – It’s All About The Pentiums (3:34)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=qpMvS1Q1sos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Tie into Ray </a:t>
            </a:r>
            <a:r>
              <a:rPr lang="en-US" b="0" dirty="0" err="1">
                <a:latin typeface="Arial" pitchFamily="-109" charset="0"/>
                <a:ea typeface="ＭＳ Ｐゴシック" pitchFamily="-109" charset="-128"/>
                <a:cs typeface="ＭＳ Ｐゴシック" pitchFamily="-109" charset="-128"/>
              </a:rPr>
              <a:t>Kurzweil</a:t>
            </a:r>
            <a:r>
              <a:rPr lang="en-US" b="0" dirty="0">
                <a:latin typeface="Arial" pitchFamily="-109" charset="0"/>
                <a:ea typeface="ＭＳ Ｐゴシック" pitchFamily="-109" charset="-128"/>
                <a:cs typeface="ＭＳ Ｐゴシック" pitchFamily="-109" charset="-128"/>
              </a:rPr>
              <a:t>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p>
          <a:p>
            <a:r>
              <a:rPr lang="en-US" b="1" baseline="0" dirty="0">
                <a:latin typeface="Arial" pitchFamily="-109" charset="0"/>
                <a:ea typeface="ＭＳ Ｐゴシック" pitchFamily="-109" charset="-128"/>
                <a:cs typeface="ＭＳ Ｐゴシック" pitchFamily="-109" charset="-128"/>
              </a:rPr>
              <a:t>Weird Al – White and Nerdy (2:50)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=N9qYF9DZPdw</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36680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Last Accessed 2018-10-04</a:t>
            </a:r>
          </a:p>
          <a:p>
            <a:endParaRPr lang="en-US" dirty="0"/>
          </a:p>
          <a:p>
            <a:r>
              <a:rPr lang="en-US" dirty="0"/>
              <a:t>TOOD: Add to first day slides.</a:t>
            </a:r>
          </a:p>
          <a:p>
            <a:r>
              <a:rPr lang="en-US" dirty="0"/>
              <a:t>Emacs – psychoanalyze-pinhead</a:t>
            </a:r>
          </a:p>
          <a:p>
            <a:pPr lvl="1"/>
            <a:r>
              <a:rPr lang="en-US" dirty="0"/>
              <a:t>doctor (implementation of ELIZA)</a:t>
            </a:r>
          </a:p>
          <a:p>
            <a:pPr lvl="1"/>
            <a:r>
              <a:rPr lang="en-US" dirty="0"/>
              <a:t>yow (quotes from Zippy the Pinhead </a:t>
            </a:r>
            <a:r>
              <a:rPr lang="en-US" dirty="0" err="1"/>
              <a:t>zippythepinhead.com</a:t>
            </a:r>
            <a:r>
              <a:rPr lang="en-US" dirty="0"/>
              <a:t>)</a:t>
            </a:r>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78168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a:t>
            </a:r>
          </a:p>
          <a:p>
            <a:endParaRPr lang="en-US" dirty="0"/>
          </a:p>
          <a:p>
            <a:r>
              <a:rPr lang="en-US" dirty="0" err="1"/>
              <a:t>Spyce</a:t>
            </a:r>
            <a:r>
              <a:rPr lang="en-US" dirty="0"/>
              <a:t> image: https://</a:t>
            </a:r>
            <a:r>
              <a:rPr lang="en-US" dirty="0" err="1"/>
              <a:t>www.engadget.com</a:t>
            </a:r>
            <a:r>
              <a:rPr lang="en-US" dirty="0"/>
              <a:t>/2018/05/04/</a:t>
            </a:r>
            <a:r>
              <a:rPr lang="en-US" dirty="0" err="1"/>
              <a:t>boston</a:t>
            </a:r>
            <a:r>
              <a:rPr lang="en-US" dirty="0"/>
              <a:t>-robotic-kitchen-</a:t>
            </a:r>
            <a:r>
              <a:rPr lang="en-US" dirty="0" err="1"/>
              <a:t>spyce</a:t>
            </a:r>
            <a:r>
              <a:rPr lang="en-US" dirty="0"/>
              <a:t>/ , 2018-05-04</a:t>
            </a:r>
          </a:p>
          <a:p>
            <a:endParaRPr lang="en-US" dirty="0"/>
          </a:p>
          <a:p>
            <a:r>
              <a:rPr lang="en-US" dirty="0"/>
              <a:t>Coders Programming Themselves Out of a Job image: Gabrielle Lurie, Reuters (date unknown)</a:t>
            </a:r>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917456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TA/SA this time</a:t>
            </a:r>
          </a:p>
          <a:p>
            <a:r>
              <a:rPr lang="en-US" dirty="0"/>
              <a:t>TA/SA Evaluation</a:t>
            </a:r>
          </a:p>
          <a:p>
            <a:pPr lvl="1"/>
            <a:r>
              <a:rPr lang="en-US" dirty="0"/>
              <a:t>Name:</a:t>
            </a:r>
          </a:p>
          <a:p>
            <a:pPr lvl="1"/>
            <a:r>
              <a:rPr lang="en-US" dirty="0"/>
              <a:t>Return to CS Department: Fuller 233</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36405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45394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Clearly state conclusion</a:t>
            </a:r>
          </a:p>
          <a:p>
            <a:pPr lvl="1"/>
            <a:r>
              <a:rPr lang="en-US" dirty="0"/>
              <a:t>First statement preferred</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Include Counter Point and Response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Author, Title, Publish Date, Publisher for references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paper aloud to proof</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87953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2062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Predictive Policing:</a:t>
            </a:r>
          </a:p>
          <a:p>
            <a:r>
              <a:rPr lang="en-US" dirty="0"/>
              <a:t>comes in two forms </a:t>
            </a:r>
          </a:p>
          <a:p>
            <a:r>
              <a:rPr lang="en-US" dirty="0"/>
              <a:t>	Location based is a </a:t>
            </a:r>
            <a:r>
              <a:rPr lang="en-US" dirty="0" err="1"/>
              <a:t>newwhich</a:t>
            </a:r>
            <a:r>
              <a:rPr lang="en-US" dirty="0"/>
              <a:t> taken a narrow band or previous related crimes </a:t>
            </a:r>
          </a:p>
          <a:p>
            <a:r>
              <a:rPr lang="en-US" dirty="0"/>
              <a:t>	then based on this information </a:t>
            </a:r>
            <a:r>
              <a:rPr lang="en-US" dirty="0" err="1"/>
              <a:t>predect</a:t>
            </a:r>
            <a:r>
              <a:rPr lang="en-US" dirty="0"/>
              <a:t> where the police soul look</a:t>
            </a:r>
          </a:p>
          <a:p>
            <a:r>
              <a:rPr lang="en-US" dirty="0"/>
              <a:t>	</a:t>
            </a:r>
          </a:p>
          <a:p>
            <a:r>
              <a:rPr lang="en-US" dirty="0"/>
              <a:t>	The NYPD runs multiple </a:t>
            </a:r>
            <a:r>
              <a:rPr lang="en-US" dirty="0" err="1"/>
              <a:t>algorithims</a:t>
            </a:r>
            <a:r>
              <a:rPr lang="en-US" dirty="0"/>
              <a:t> to for property crimes, murder, grand theft auto</a:t>
            </a:r>
          </a:p>
          <a:p>
            <a:endParaRPr lang="en-US" dirty="0"/>
          </a:p>
          <a:p>
            <a:endParaRPr lang="en-US" dirty="0"/>
          </a:p>
          <a:p>
            <a:endParaRPr lang="en-US" dirty="0"/>
          </a:p>
          <a:p>
            <a:r>
              <a:rPr lang="en-US" dirty="0"/>
              <a:t>Based on findings: IN crime which is that 41% of crimes are were </a:t>
            </a:r>
            <a:r>
              <a:rPr lang="en-US" dirty="0" err="1"/>
              <a:t>comitted</a:t>
            </a:r>
            <a:r>
              <a:rPr lang="en-US" dirty="0"/>
              <a:t> by 4% of the arrested</a:t>
            </a:r>
          </a:p>
          <a:p>
            <a:r>
              <a:rPr lang="en-US" dirty="0"/>
              <a:t>	what they found those 4% of </a:t>
            </a:r>
            <a:r>
              <a:rPr lang="en-US" dirty="0" err="1"/>
              <a:t>peolple</a:t>
            </a:r>
            <a:r>
              <a:rPr lang="en-US" dirty="0"/>
              <a:t> tend to be arrested together in groups.</a:t>
            </a:r>
          </a:p>
          <a:p>
            <a:r>
              <a:rPr lang="en-US" dirty="0"/>
              <a:t>	</a:t>
            </a:r>
          </a:p>
          <a:p>
            <a:r>
              <a:rPr lang="en-US" dirty="0"/>
              <a:t>	This came to the birth of person based </a:t>
            </a:r>
            <a:r>
              <a:rPr lang="en-US" dirty="0" err="1"/>
              <a:t>algorithins</a:t>
            </a:r>
            <a:r>
              <a:rPr lang="en-US" dirty="0"/>
              <a:t> that look for people which look for</a:t>
            </a:r>
          </a:p>
          <a:p>
            <a:r>
              <a:rPr lang="en-US" dirty="0"/>
              <a:t>	 connections on in data about who they associate with criminal history, and look  for individuals </a:t>
            </a:r>
          </a:p>
          <a:p>
            <a:endParaRPr lang="en-US" dirty="0"/>
          </a:p>
          <a:p>
            <a:r>
              <a:rPr lang="en-US" dirty="0"/>
              <a:t>	This has run into problems where the outcomes of this </a:t>
            </a:r>
            <a:r>
              <a:rPr lang="en-US" dirty="0" err="1"/>
              <a:t>algorithim</a:t>
            </a:r>
            <a:r>
              <a:rPr lang="en-US" dirty="0"/>
              <a:t> are evidence in courts</a:t>
            </a:r>
          </a:p>
          <a:p>
            <a:endParaRPr lang="en-US" dirty="0"/>
          </a:p>
          <a:p>
            <a:r>
              <a:rPr lang="en-US" dirty="0"/>
              <a:t>	people on these who are identified are put on the strategic subject list</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893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predictive policing many people’s first thoughts go to the Minority Report, and the predictive crime unit  or precogs,  The effectiveness of these algorithms either give us a likelihood for who id most at risk for</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71139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Pennsylvania they developed a system as a tool to assist whether or not to put some on parole and it </a:t>
            </a:r>
          </a:p>
          <a:p>
            <a:r>
              <a:rPr lang="en-US" dirty="0"/>
              <a:t>came back with 50% reduction in parolees returning to jail and had changed the </a:t>
            </a:r>
            <a:r>
              <a:rPr lang="en-US" dirty="0" err="1"/>
              <a:t>popuation</a:t>
            </a:r>
            <a:r>
              <a:rPr lang="en-US" dirty="0"/>
              <a:t> to whether or not</a:t>
            </a:r>
          </a:p>
          <a:p>
            <a:r>
              <a:rPr lang="en-US" dirty="0"/>
              <a:t>had changed a large portion of the </a:t>
            </a:r>
          </a:p>
          <a:p>
            <a:endParaRPr lang="en-US" dirty="0"/>
          </a:p>
          <a:p>
            <a:endParaRPr lang="en-US" dirty="0"/>
          </a:p>
          <a:p>
            <a:r>
              <a:rPr lang="en-US" dirty="0"/>
              <a:t>Is used to determine the likelihood if someone will show up for there pretrial meetings</a:t>
            </a:r>
          </a:p>
          <a:p>
            <a:endParaRPr lang="en-US" dirty="0"/>
          </a:p>
          <a:p>
            <a:r>
              <a:rPr lang="en-US" dirty="0"/>
              <a:t>Exploratory testing in whether or  not it could in risk assessments for letting people out on bail</a:t>
            </a:r>
          </a:p>
          <a:p>
            <a:endParaRPr lang="en-US" dirty="0"/>
          </a:p>
          <a:p>
            <a:r>
              <a:rPr lang="en-US" dirty="0"/>
              <a:t>Having AI replace judges</a:t>
            </a:r>
          </a:p>
          <a:p>
            <a:endParaRPr lang="en-US" dirty="0"/>
          </a:p>
          <a:p>
            <a:r>
              <a:rPr lang="en-US" dirty="0"/>
              <a:t>There have also been models that have been used to predict Supreme court rulings</a:t>
            </a:r>
          </a:p>
          <a:p>
            <a:endParaRPr lang="en-US" dirty="0"/>
          </a:p>
          <a:p>
            <a:r>
              <a:rPr lang="en-US" dirty="0"/>
              <a:t>experimentation</a:t>
            </a:r>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61825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algorithims</a:t>
            </a:r>
            <a:r>
              <a:rPr lang="en-US" dirty="0"/>
              <a:t> need to be altered to provide better more accurate results </a:t>
            </a:r>
          </a:p>
          <a:p>
            <a:r>
              <a:rPr lang="en-US" dirty="0"/>
              <a:t>such that means with all other factors held constant a black man is more </a:t>
            </a:r>
            <a:r>
              <a:rPr lang="en-US" dirty="0" err="1"/>
              <a:t>likley</a:t>
            </a:r>
            <a:r>
              <a:rPr lang="en-US" dirty="0"/>
              <a:t> to be flagged</a:t>
            </a:r>
          </a:p>
          <a:p>
            <a:r>
              <a:rPr lang="en-US" dirty="0"/>
              <a:t> as a repeat offender than in actuality</a:t>
            </a:r>
          </a:p>
          <a:p>
            <a:endParaRPr lang="en-US" dirty="0"/>
          </a:p>
          <a:p>
            <a:r>
              <a:rPr lang="en-US" dirty="0"/>
              <a:t>Location based models suffer from runaway feedback loops which suffer which will cause </a:t>
            </a:r>
            <a:r>
              <a:rPr lang="en-US" dirty="0" err="1"/>
              <a:t>polic</a:t>
            </a:r>
            <a:r>
              <a:rPr lang="en-US" dirty="0"/>
              <a:t> to direct more </a:t>
            </a:r>
          </a:p>
          <a:p>
            <a:r>
              <a:rPr lang="en-US" dirty="0"/>
              <a:t>resources to the same </a:t>
            </a:r>
            <a:r>
              <a:rPr lang="en-US" dirty="0" err="1"/>
              <a:t>aea</a:t>
            </a:r>
            <a:r>
              <a:rPr lang="en-US" dirty="0"/>
              <a:t> over time</a:t>
            </a:r>
          </a:p>
          <a:p>
            <a:endParaRPr lang="en-US" dirty="0"/>
          </a:p>
          <a:p>
            <a:r>
              <a:rPr lang="en-US" dirty="0"/>
              <a:t>The person based models have been used as evidence in court</a:t>
            </a:r>
          </a:p>
          <a:p>
            <a:endParaRPr lang="en-US" dirty="0"/>
          </a:p>
          <a:p>
            <a:r>
              <a:rPr lang="en-US" dirty="0"/>
              <a:t>Police departments that use a predictive policing effectively are </a:t>
            </a:r>
            <a:r>
              <a:rPr lang="en-US" dirty="0" err="1"/>
              <a:t>nown</a:t>
            </a:r>
            <a:r>
              <a:rPr lang="en-US" dirty="0"/>
              <a:t> for notoriously bad relationships with there minorities</a:t>
            </a:r>
          </a:p>
          <a:p>
            <a:endParaRPr lang="en-US" dirty="0"/>
          </a:p>
          <a:p>
            <a:r>
              <a:rPr lang="en-US" dirty="0"/>
              <a:t>Data sets are based on racist police data sets based </a:t>
            </a:r>
            <a:r>
              <a:rPr lang="en-US" dirty="0" err="1"/>
              <a:t>onb</a:t>
            </a:r>
            <a:r>
              <a:rPr lang="en-US" dirty="0"/>
              <a:t> bias data </a:t>
            </a:r>
          </a:p>
          <a:p>
            <a:r>
              <a:rPr lang="en-US" dirty="0"/>
              <a:t> A </a:t>
            </a:r>
            <a:r>
              <a:rPr lang="en-US" dirty="0" err="1"/>
              <a:t>stanford</a:t>
            </a:r>
            <a:r>
              <a:rPr lang="en-US" dirty="0"/>
              <a:t> study that used a data from departments nation wide but  found that minority drivers</a:t>
            </a:r>
          </a:p>
          <a:p>
            <a:r>
              <a:rPr lang="en-US" dirty="0"/>
              <a:t> were pulled over at 1.5x - 3x higher </a:t>
            </a:r>
            <a:r>
              <a:rPr lang="en-US" dirty="0" err="1"/>
              <a:t>rateat</a:t>
            </a:r>
            <a:r>
              <a:rPr lang="en-US" dirty="0"/>
              <a:t> local and statewide</a:t>
            </a:r>
          </a:p>
          <a:p>
            <a:r>
              <a:rPr lang="en-US" dirty="0"/>
              <a:t> w\data taken before 7pm and after 7pm  dawn to dusk when alpha </a:t>
            </a:r>
            <a:r>
              <a:rPr lang="en-US" dirty="0" err="1"/>
              <a:t>vlue</a:t>
            </a:r>
            <a:r>
              <a:rPr lang="en-US" dirty="0"/>
              <a:t> of -.033 which they believed</a:t>
            </a:r>
          </a:p>
          <a:p>
            <a:r>
              <a:rPr lang="en-US" dirty="0"/>
              <a:t> was </a:t>
            </a:r>
            <a:r>
              <a:rPr lang="en-US" dirty="0" err="1"/>
              <a:t>engugh</a:t>
            </a:r>
            <a:r>
              <a:rPr lang="en-US" dirty="0"/>
              <a:t> to suggest a bias that was not statistically insignificant</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82764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2020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2020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2020 Keith A. Pray</a:t>
            </a:r>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a:t>© 2020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ciencemag.org/news/2016/09/can-predictive-policing-prevent-crime-it-happens" TargetMode="External"/><Relationship Id="rId3" Type="http://schemas.openxmlformats.org/officeDocument/2006/relationships/hyperlink" Target="https://www.technologyreview.com/2020/07/17/1005396/predictive-policing-algorithms-racist-dismantled-machine-learning-bias-criminal-justice/" TargetMode="External"/><Relationship Id="rId7" Type="http://schemas.openxmlformats.org/officeDocument/2006/relationships/hyperlink" Target="https://doi.org/10.1038/s41562-020-0858-1%20accessed%209/2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proceedings.mlr.press/v81/ensign18a/ensign18a.pdf" TargetMode="External"/><Relationship Id="rId5" Type="http://schemas.openxmlformats.org/officeDocument/2006/relationships/hyperlink" Target="https://crim.sas.upenn.edu/sites/default/files/WP2016-04_Berk_MachineLearningParole_08.03.2016%281%29.pdf" TargetMode="External"/><Relationship Id="rId4" Type="http://schemas.openxmlformats.org/officeDocument/2006/relationships/hyperlink" Target="https://www.minnesotalawreview.org/wp-content/uploads/2019/01/13Stevenson_MLR.pdfaccessed%209/28"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w3_0x6oaDmI" TargetMode="External"/><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hyperlink" Target="http://www.upworthy.com/john-oliver-flew-10-hours-to-russia-to-interview-edward-snowden-and-get-him-on-record?c=ufb1" TargetMode="External"/><Relationship Id="rId7" Type="http://schemas.openxmlformats.org/officeDocument/2006/relationships/hyperlink" Target="http://www.youtube.com/watch?v=7Pq-S557XQU" TargetMode="External"/><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notesSlide" Target="../notesSlides/notesSlide11.xml"/><Relationship Id="rId16"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hyperlink" Target="https://ncase.me/trust/" TargetMode="External"/><Relationship Id="rId11" Type="http://schemas.openxmlformats.org/officeDocument/2006/relationships/image" Target="../media/image8.png"/><Relationship Id="rId5" Type="http://schemas.openxmlformats.org/officeDocument/2006/relationships/hyperlink" Target="https://www.youtube.com/watch?v=N9qYF9DZPdw" TargetMode="External"/><Relationship Id="rId15" Type="http://schemas.openxmlformats.org/officeDocument/2006/relationships/image" Target="../media/image12.jpeg"/><Relationship Id="rId10" Type="http://schemas.openxmlformats.org/officeDocument/2006/relationships/hyperlink" Target="http://ed.ted.com/lessons/what-orwellian-really-means-noah-tavlin" TargetMode="External"/><Relationship Id="rId4" Type="http://schemas.openxmlformats.org/officeDocument/2006/relationships/hyperlink" Target="https://www.youtube.com/watch?v=qpMvS1Q1sos" TargetMode="External"/><Relationship Id="rId9" Type="http://schemas.openxmlformats.org/officeDocument/2006/relationships/hyperlink" Target="https://www.youtube.com/watch?v=IFe9wiDfb0E&amp;feature=youtu.be" TargetMode="External"/><Relationship Id="rId1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w3_0x6oaDmI" TargetMode="External"/><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hyperlink" Target="http://www.upworthy.com/john-oliver-flew-10-hours-to-russia-to-interview-edward-snowden-and-get-him-on-record?c=ufb1" TargetMode="External"/><Relationship Id="rId7" Type="http://schemas.openxmlformats.org/officeDocument/2006/relationships/hyperlink" Target="http://www.youtube.com/watch?v=7Pq-S557XQU" TargetMode="External"/><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notesSlide" Target="../notesSlides/notesSlide12.xml"/><Relationship Id="rId16"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hyperlink" Target="https://ncase.me/trust/" TargetMode="External"/><Relationship Id="rId11" Type="http://schemas.openxmlformats.org/officeDocument/2006/relationships/image" Target="../media/image8.png"/><Relationship Id="rId5" Type="http://schemas.openxmlformats.org/officeDocument/2006/relationships/hyperlink" Target="https://www.youtube.com/watch?v=N9qYF9DZPdw" TargetMode="External"/><Relationship Id="rId15" Type="http://schemas.openxmlformats.org/officeDocument/2006/relationships/image" Target="../media/image12.jpeg"/><Relationship Id="rId10" Type="http://schemas.openxmlformats.org/officeDocument/2006/relationships/hyperlink" Target="http://ed.ted.com/lessons/what-orwellian-really-means-noah-tavlin" TargetMode="External"/><Relationship Id="rId4" Type="http://schemas.openxmlformats.org/officeDocument/2006/relationships/hyperlink" Target="https://www.youtube.com/watch?v=qpMvS1Q1sos" TargetMode="External"/><Relationship Id="rId9" Type="http://schemas.openxmlformats.org/officeDocument/2006/relationships/hyperlink" Target="https://www.youtube.com/watch?v=IFe9wiDfb0E&amp;feature=youtu.be" TargetMode="External"/><Relationship Id="rId1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ww.bbc.com/news/technology-45686890" TargetMode="External"/><Relationship Id="rId7" Type="http://schemas.openxmlformats.org/officeDocument/2006/relationships/hyperlink" Target="https://www.weforum.org/agenda/2018/07/we-know-ethics-should-inform-ai-but-which-ethics-robotics/" TargetMode="External"/><Relationship Id="rId12"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twobithistory.org/2018/08/18/ada-lovelace-note-g.html" TargetMode="External"/><Relationship Id="rId11" Type="http://schemas.openxmlformats.org/officeDocument/2006/relationships/image" Target="../media/image19.png"/><Relationship Id="rId5" Type="http://schemas.openxmlformats.org/officeDocument/2006/relationships/hyperlink" Target="http://quantifiedtoilets.com/" TargetMode="External"/><Relationship Id="rId10" Type="http://schemas.openxmlformats.org/officeDocument/2006/relationships/image" Target="../media/image18.png"/><Relationship Id="rId4" Type="http://schemas.openxmlformats.org/officeDocument/2006/relationships/hyperlink" Target="https://www.wpi.edu/news/wpi-secures-28-million-develop-smartphone-app-help-assess-health-soldiers?utm_source=WPI+Today+-+Mailing+List&amp;utm_campaign=d4d0ad465a-EMAIL_CAMPAIGN_2018_08_31_05_30_COPY_01&amp;utm_medium=email&amp;utm_term=0_31b05cbe01-d4d0ad465a-441427549" TargetMode="External"/><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s://www.americaninno.com/boston/bostinno-bytes/mit-born-spyce-raises-21m-series-a-to-open-new-robotic-restauran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s://www.theatlantic.com/technology/archive/2018/10/agents-of-automation/568795/"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predpol.com/" TargetMode="External"/><Relationship Id="rId4" Type="http://schemas.openxmlformats.org/officeDocument/2006/relationships/hyperlink" Target="https://tvguide1.cbsistatic.com/feed/1/587/11738587.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14</a:t>
            </a:r>
            <a:br>
              <a:rPr lang="en-US" dirty="0"/>
            </a:br>
            <a:r>
              <a:rPr lang="en-US" dirty="0"/>
              <a:t>Last Day</a:t>
            </a:r>
          </a:p>
        </p:txBody>
      </p:sp>
      <p:sp>
        <p:nvSpPr>
          <p:cNvPr id="4" name="Footer Placeholder 3"/>
          <p:cNvSpPr>
            <a:spLocks noGrp="1"/>
          </p:cNvSpPr>
          <p:nvPr>
            <p:ph type="ftr" sz="quarter" idx="3"/>
          </p:nvPr>
        </p:nvSpPr>
        <p:spPr/>
        <p:txBody>
          <a:bodyPr/>
          <a:lstStyle/>
          <a:p>
            <a:r>
              <a:rPr lang="en-US"/>
              <a:t>© 2020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28B9-113D-4A94-900F-BC4C8DE80899}"/>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9A97315C-FD00-42E6-AFA4-650BC0CFCBAA}"/>
              </a:ext>
            </a:extLst>
          </p:cNvPr>
          <p:cNvSpPr>
            <a:spLocks noGrp="1"/>
          </p:cNvSpPr>
          <p:nvPr>
            <p:ph idx="1"/>
          </p:nvPr>
        </p:nvSpPr>
        <p:spPr/>
        <p:txBody>
          <a:bodyPr/>
          <a:lstStyle/>
          <a:p>
            <a:r>
              <a:rPr lang="en-US" dirty="0"/>
              <a:t>Setting a higher threshold for deeming a person of color high risk increased Accuracy</a:t>
            </a:r>
          </a:p>
          <a:p>
            <a:pPr lvl="1"/>
            <a:r>
              <a:rPr lang="en-US" dirty="0"/>
              <a:t>This is not legally allowed to be done</a:t>
            </a:r>
          </a:p>
          <a:p>
            <a:r>
              <a:rPr lang="en-US" dirty="0"/>
              <a:t>Location based models can suffer from runaway feedback loops[2] </a:t>
            </a:r>
          </a:p>
          <a:p>
            <a:r>
              <a:rPr lang="en-US" dirty="0"/>
              <a:t>The use of the data from the models has been used quite liberally in court as evidence [1]</a:t>
            </a:r>
          </a:p>
          <a:p>
            <a:r>
              <a:rPr lang="en-US" dirty="0"/>
              <a:t>Datasets are biased</a:t>
            </a:r>
          </a:p>
          <a:p>
            <a:endParaRPr lang="en-US" dirty="0"/>
          </a:p>
        </p:txBody>
      </p:sp>
      <p:sp>
        <p:nvSpPr>
          <p:cNvPr id="4" name="Footer Placeholder 3">
            <a:extLst>
              <a:ext uri="{FF2B5EF4-FFF2-40B4-BE49-F238E27FC236}">
                <a16:creationId xmlns:a16="http://schemas.microsoft.com/office/drawing/2014/main" id="{96D04BBA-07CD-4C0F-A289-7F5F009F6D7D}"/>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D7FFC5D2-DC05-42FF-B7EA-448B57B18A14}"/>
              </a:ext>
            </a:extLst>
          </p:cNvPr>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a:extLst>
              <a:ext uri="{FF2B5EF4-FFF2-40B4-BE49-F238E27FC236}">
                <a16:creationId xmlns:a16="http://schemas.microsoft.com/office/drawing/2014/main" id="{6ECB4B5B-B506-4975-A08A-C3E50E7235FF}"/>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Nathan Rogers</a:t>
            </a:r>
          </a:p>
        </p:txBody>
      </p:sp>
    </p:spTree>
    <p:extLst>
      <p:ext uri="{BB962C8B-B14F-4D97-AF65-F5344CB8AC3E}">
        <p14:creationId xmlns:p14="http://schemas.microsoft.com/office/powerpoint/2010/main" val="3629126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a:t>
            </a:r>
            <a:r>
              <a:rPr lang="en-US" sz="1200" dirty="0"/>
              <a:t>will </a:t>
            </a:r>
            <a:r>
              <a:rPr lang="en-US" sz="1200" dirty="0" err="1"/>
              <a:t>douglas</a:t>
            </a:r>
            <a:r>
              <a:rPr lang="en-US" sz="1200" dirty="0"/>
              <a:t> Heaven, predictive </a:t>
            </a:r>
            <a:r>
              <a:rPr lang="en-US" sz="1200" dirty="0" err="1"/>
              <a:t>polcing</a:t>
            </a:r>
            <a:r>
              <a:rPr lang="en-US" sz="1200" dirty="0"/>
              <a:t> </a:t>
            </a:r>
            <a:r>
              <a:rPr lang="en-US" sz="1200" dirty="0" err="1"/>
              <a:t>algoritihims</a:t>
            </a:r>
            <a:r>
              <a:rPr lang="en-US" sz="1200" dirty="0"/>
              <a:t>,(MIT technology review, 6/17/2020)</a:t>
            </a:r>
            <a:r>
              <a:rPr lang="en-US" dirty="0"/>
              <a:t> </a:t>
            </a:r>
            <a:r>
              <a:rPr lang="en-US" sz="1300" dirty="0">
                <a:hlinkClick r:id="rId3"/>
              </a:rPr>
              <a:t>https://www.technologyreview.com/2020/07/17/1005396/predictive-policing-algorithms-racist-dismantled-machine-learning-bias-criminal-justice/</a:t>
            </a:r>
            <a:r>
              <a:rPr lang="en-US" sz="1300" dirty="0"/>
              <a:t> accessed 9/25</a:t>
            </a:r>
          </a:p>
          <a:p>
            <a:pPr marL="0" indent="0">
              <a:buNone/>
            </a:pPr>
            <a:r>
              <a:rPr lang="en-US" dirty="0"/>
              <a:t>[2] Megan </a:t>
            </a:r>
            <a:r>
              <a:rPr lang="en-US" dirty="0">
                <a:hlinkClick r:id="rId4"/>
              </a:rPr>
              <a:t>S</a:t>
            </a:r>
            <a:r>
              <a:rPr lang="en-US" dirty="0"/>
              <a:t>tevenson, Asses</a:t>
            </a:r>
            <a:r>
              <a:rPr lang="en-US" dirty="0">
                <a:hlinkClick r:id="rId4"/>
              </a:rPr>
              <a:t>s</a:t>
            </a:r>
            <a:r>
              <a:rPr lang="en-US" dirty="0"/>
              <a:t>ing risk asses</a:t>
            </a:r>
            <a:r>
              <a:rPr lang="en-US" dirty="0">
                <a:hlinkClick r:id="rId4"/>
              </a:rPr>
              <a:t>s</a:t>
            </a:r>
            <a:r>
              <a:rPr lang="en-US" dirty="0"/>
              <a:t>ments inaction,(MLR,1/13/2019), </a:t>
            </a:r>
            <a:r>
              <a:rPr lang="en-US" dirty="0">
                <a:hlinkClick r:id="rId4"/>
              </a:rPr>
              <a:t>https://www.minnesotalawreview.org/wp-content/uploads/2019/01/13Stevenson_MLR.pdf  accessed 9/28</a:t>
            </a:r>
            <a:endParaRPr lang="en-US" dirty="0"/>
          </a:p>
          <a:p>
            <a:pPr marL="0" indent="0">
              <a:buNone/>
            </a:pPr>
            <a:r>
              <a:rPr lang="en-US" dirty="0"/>
              <a:t>[3]  Richard berk,  A</a:t>
            </a:r>
            <a:r>
              <a:rPr lang="en-US" dirty="0">
                <a:hlinkClick r:id="rId5"/>
              </a:rPr>
              <a:t>n</a:t>
            </a:r>
            <a:r>
              <a:rPr lang="en-US" dirty="0"/>
              <a:t>n impact assessment of machine learning risk forecast on parole Board decisions and recidivism(UPENN,08/03/2016) </a:t>
            </a:r>
            <a:r>
              <a:rPr lang="en-US" dirty="0">
                <a:hlinkClick r:id="rId5"/>
              </a:rPr>
              <a:t>https://crim.sas.upenn.edu/sites/default/files/WP2016-04_Berk_MachineLearningParole_08.03.2016%281%29.pdf</a:t>
            </a:r>
            <a:r>
              <a:rPr lang="en-US" dirty="0"/>
              <a:t> accessed 9/27</a:t>
            </a:r>
          </a:p>
          <a:p>
            <a:pPr marL="0" indent="0">
              <a:buNone/>
            </a:pPr>
            <a:r>
              <a:rPr lang="en-US" dirty="0"/>
              <a:t>[4]Danielle ensign, Runaway feedback loops in predictive policing,(PLR,12/2018), </a:t>
            </a:r>
            <a:r>
              <a:rPr lang="en-US" dirty="0">
                <a:hlinkClick r:id="rId6"/>
              </a:rPr>
              <a:t>http://proceedings.mlr.press/v81/ensign18a/ensign18a.pdf</a:t>
            </a:r>
            <a:r>
              <a:rPr lang="en-US" dirty="0"/>
              <a:t> accessed 9/27</a:t>
            </a:r>
          </a:p>
          <a:p>
            <a:pPr marL="0" indent="0">
              <a:buNone/>
            </a:pPr>
            <a:r>
              <a:rPr lang="en-US" dirty="0"/>
              <a:t>[5]</a:t>
            </a:r>
            <a:r>
              <a:rPr lang="en-US" b="0" i="0" dirty="0">
                <a:effectLst/>
                <a:latin typeface="-apple-system"/>
              </a:rPr>
              <a:t> Emma Pierson, A large scale analysis of racial disparities in police stops across the United states, (nature human behavior,5/4/2020 )</a:t>
            </a:r>
            <a:r>
              <a:rPr lang="en-US" b="0" i="0" dirty="0">
                <a:effectLst/>
                <a:latin typeface="-apple-system"/>
                <a:hlinkClick r:id="rId7"/>
              </a:rPr>
              <a:t>https://doi.org/10.1038/s41562-020-0858-1 accessed 9/28</a:t>
            </a:r>
            <a:endParaRPr lang="en-US" b="0" i="0" dirty="0">
              <a:effectLst/>
              <a:latin typeface="-apple-system"/>
            </a:endParaRPr>
          </a:p>
          <a:p>
            <a:pPr marL="0" indent="0">
              <a:buNone/>
            </a:pPr>
            <a:r>
              <a:rPr lang="en-US" dirty="0"/>
              <a:t>[6] Mara </a:t>
            </a:r>
            <a:r>
              <a:rPr lang="en-US" dirty="0" err="1"/>
              <a:t>Hvistendahlcan</a:t>
            </a:r>
            <a:r>
              <a:rPr lang="en-US" dirty="0"/>
              <a:t> predictive policing prevent crimes before it happens,(AAAS, 9/28/2016)</a:t>
            </a:r>
            <a:r>
              <a:rPr lang="en-US" dirty="0">
                <a:hlinkClick r:id="rId8"/>
              </a:rPr>
              <a:t>https://www.sciencemag.org/news/2016/09/can-predictive-policing-prevent-crime-it-happens</a:t>
            </a:r>
            <a:r>
              <a:rPr lang="en-US" dirty="0"/>
              <a:t> accessed 9/30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Nathan Rogers</a:t>
            </a:r>
            <a:endParaRPr lang="en-US" sz="1400" dirty="0">
              <a:solidFill>
                <a:schemeClr val="tx1"/>
              </a:solidFill>
              <a:latin typeface="+mj-lt"/>
            </a:endParaRPr>
          </a:p>
        </p:txBody>
      </p:sp>
    </p:spTree>
    <p:extLst>
      <p:ext uri="{BB962C8B-B14F-4D97-AF65-F5344CB8AC3E}">
        <p14:creationId xmlns:p14="http://schemas.microsoft.com/office/powerpoint/2010/main" val="2385399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Choice – Interesting Videos</a:t>
            </a:r>
          </a:p>
        </p:txBody>
      </p:sp>
      <p:sp>
        <p:nvSpPr>
          <p:cNvPr id="3" name="Content Placeholder 2"/>
          <p:cNvSpPr>
            <a:spLocks noGrp="1"/>
          </p:cNvSpPr>
          <p:nvPr>
            <p:ph sz="half" idx="1"/>
          </p:nvPr>
        </p:nvSpPr>
        <p:spPr>
          <a:xfrm>
            <a:off x="685800" y="1352550"/>
            <a:ext cx="3276599" cy="3790949"/>
          </a:xfrm>
        </p:spPr>
        <p:txBody>
          <a:bodyPr>
            <a:normAutofit lnSpcReduction="10000"/>
          </a:bodyPr>
          <a:lstStyle/>
          <a:p>
            <a:pPr marL="205768" lvl="1" indent="0">
              <a:buNone/>
            </a:pPr>
            <a:r>
              <a:rPr lang="en-US" dirty="0">
                <a:hlinkClick r:id="rId3"/>
              </a:rPr>
              <a:t>Last Week tonight with John Oliver</a:t>
            </a:r>
            <a:r>
              <a:rPr lang="en-US" dirty="0"/>
              <a:t>  Snowden (33:14)</a:t>
            </a:r>
            <a:endParaRPr lang="en-US" dirty="0">
              <a:hlinkClick r:id="rId4"/>
            </a:endParaRPr>
          </a:p>
          <a:p>
            <a:pPr marL="205768" lvl="1" indent="0">
              <a:buNone/>
            </a:pPr>
            <a:endParaRPr lang="en-US" dirty="0">
              <a:hlinkClick r:id="rId4"/>
            </a:endParaRPr>
          </a:p>
          <a:p>
            <a:pPr marL="205768" lvl="1" indent="0">
              <a:buNone/>
            </a:pPr>
            <a:r>
              <a:rPr lang="en-US" dirty="0">
                <a:hlinkClick r:id="rId4"/>
              </a:rPr>
              <a:t>It’s All About The Pentiums</a:t>
            </a:r>
            <a:r>
              <a:rPr lang="en-US" dirty="0"/>
              <a:t>  </a:t>
            </a:r>
          </a:p>
          <a:p>
            <a:pPr marL="205768" lvl="1" indent="0">
              <a:buNone/>
            </a:pPr>
            <a:r>
              <a:rPr lang="en-US" dirty="0"/>
              <a:t>Weird Al (3:34) </a:t>
            </a:r>
          </a:p>
          <a:p>
            <a:pPr marL="205768" lvl="1" indent="0">
              <a:buNone/>
            </a:pPr>
            <a:endParaRPr lang="en-US" dirty="0">
              <a:ea typeface="ＭＳ Ｐゴシック" pitchFamily="-109" charset="-128"/>
              <a:cs typeface="ＭＳ Ｐゴシック" pitchFamily="-109" charset="-128"/>
              <a:hlinkClick r:id="rId5"/>
            </a:endParaRPr>
          </a:p>
          <a:p>
            <a:pPr marL="205768" lvl="1" indent="0">
              <a:buNone/>
            </a:pPr>
            <a:r>
              <a:rPr lang="en-US" dirty="0">
                <a:ea typeface="ＭＳ Ｐゴシック" pitchFamily="-109" charset="-128"/>
                <a:cs typeface="ＭＳ Ｐゴシック" pitchFamily="-109" charset="-128"/>
                <a:hlinkClick r:id="rId5"/>
              </a:rPr>
              <a:t>White and Nerdy</a:t>
            </a:r>
            <a:r>
              <a:rPr lang="en-US" dirty="0">
                <a:ea typeface="ＭＳ Ｐゴシック" pitchFamily="-109" charset="-128"/>
                <a:cs typeface="ＭＳ Ｐゴシック" pitchFamily="-109" charset="-128"/>
              </a:rPr>
              <a:t>  Weird Al (2:50)</a:t>
            </a:r>
            <a:endParaRPr lang="en-US" dirty="0"/>
          </a:p>
          <a:p>
            <a:pPr marL="205768" lvl="1" indent="0">
              <a:buNone/>
            </a:pPr>
            <a:endParaRPr lang="en-US" dirty="0"/>
          </a:p>
          <a:p>
            <a:pPr marL="205768" lvl="1" indent="0">
              <a:buNone/>
            </a:pPr>
            <a:endParaRPr lang="en-US" dirty="0"/>
          </a:p>
          <a:p>
            <a:pPr marL="205768" lvl="1" indent="0">
              <a:buNone/>
            </a:pPr>
            <a:r>
              <a:rPr lang="en-US" dirty="0">
                <a:hlinkClick r:id="rId6"/>
              </a:rPr>
              <a:t>The Game Of Trust</a:t>
            </a:r>
            <a:r>
              <a:rPr lang="en-US" dirty="0"/>
              <a:t> - Nicky Case</a:t>
            </a:r>
          </a:p>
          <a:p>
            <a:pPr marL="205768" lvl="1" indent="0">
              <a:buNone/>
            </a:pPr>
            <a:endParaRPr lang="en-US" dirty="0">
              <a:hlinkClick r:id="rId7"/>
            </a:endParaRPr>
          </a:p>
          <a:p>
            <a:pPr marL="205768" lvl="1" indent="0">
              <a:buNone/>
            </a:pPr>
            <a:endParaRPr lang="en-US" dirty="0">
              <a:hlinkClick r:id="rId7"/>
            </a:endParaRPr>
          </a:p>
          <a:p>
            <a:pPr marL="205768" lvl="1" indent="0">
              <a:buNone/>
            </a:pPr>
            <a:r>
              <a:rPr lang="en-US" dirty="0">
                <a:hlinkClick r:id="rId8"/>
              </a:rPr>
              <a:t>Why Electronic Voting is a BAD Idea</a:t>
            </a:r>
            <a:r>
              <a:rPr lang="en-US" dirty="0"/>
              <a:t> </a:t>
            </a:r>
          </a:p>
          <a:p>
            <a:pPr marL="205768" lvl="1" indent="0">
              <a:buNone/>
            </a:pPr>
            <a:r>
              <a:rPr lang="en-US" dirty="0"/>
              <a:t>Computerphile (Tom Scott) (8:20)</a:t>
            </a: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340597"/>
            <a:ext cx="3733800" cy="3352800"/>
          </a:xfrm>
        </p:spPr>
        <p:txBody>
          <a:bodyPr>
            <a:normAutofit lnSpcReduction="10000"/>
          </a:bodyPr>
          <a:lstStyle/>
          <a:p>
            <a:pPr marL="205768" lvl="1" indent="0">
              <a:buNone/>
            </a:pPr>
            <a:r>
              <a:rPr lang="en-US" dirty="0">
                <a:hlinkClick r:id="rId9"/>
              </a:rPr>
              <a:t>Welcome To Life</a:t>
            </a:r>
            <a:r>
              <a:rPr lang="en-US" dirty="0"/>
              <a:t> – Tom Scott (2:44)</a:t>
            </a:r>
          </a:p>
          <a:p>
            <a:pPr marL="205768" lvl="1" indent="0">
              <a:buNone/>
            </a:pPr>
            <a:endParaRPr lang="en-US" dirty="0"/>
          </a:p>
          <a:p>
            <a:pPr marL="205768" lvl="1" indent="0">
              <a:buNone/>
            </a:pPr>
            <a:endParaRPr lang="en-US" dirty="0"/>
          </a:p>
          <a:p>
            <a:pPr marL="205768" lvl="1" indent="0">
              <a:buNone/>
            </a:pPr>
            <a:r>
              <a:rPr lang="en-US" dirty="0">
                <a:hlinkClick r:id="rId10"/>
              </a:rPr>
              <a:t>What "Orwellian" really means</a:t>
            </a:r>
            <a:r>
              <a:rPr lang="en-US" dirty="0"/>
              <a:t> - Noah </a:t>
            </a:r>
            <a:r>
              <a:rPr lang="en-US" dirty="0" err="1"/>
              <a:t>Tavlin</a:t>
            </a:r>
            <a:r>
              <a:rPr lang="en-US" dirty="0"/>
              <a:t> (5:31)</a:t>
            </a:r>
          </a:p>
          <a:p>
            <a:pPr marL="205768" lvl="1" indent="0">
              <a:buNone/>
            </a:pPr>
            <a:endParaRPr lang="en-US" dirty="0"/>
          </a:p>
          <a:p>
            <a:pPr marL="205768" lvl="1" indent="0">
              <a:buNone/>
            </a:pPr>
            <a:r>
              <a:rPr lang="en-US" dirty="0">
                <a:hlinkClick r:id="rId7"/>
              </a:rPr>
              <a:t>Humans Need Not Apply</a:t>
            </a:r>
            <a:r>
              <a:rPr lang="en-US" dirty="0"/>
              <a:t>  </a:t>
            </a:r>
          </a:p>
          <a:p>
            <a:pPr marL="205768" lvl="1" indent="0">
              <a:buNone/>
            </a:pPr>
            <a:r>
              <a:rPr lang="en-US" dirty="0"/>
              <a:t>CGP Grey (15:00)</a:t>
            </a:r>
            <a:endParaRPr lang="en-US" dirty="0">
              <a:hlinkClick r:id="rId8"/>
            </a:endParaRPr>
          </a:p>
          <a:p>
            <a:pPr marL="205768" lvl="1" indent="0">
              <a:buNone/>
            </a:pPr>
            <a:endParaRPr lang="en-US" dirty="0"/>
          </a:p>
        </p:txBody>
      </p:sp>
      <p:sp>
        <p:nvSpPr>
          <p:cNvPr id="4" name="Footer Placeholder 3"/>
          <p:cNvSpPr>
            <a:spLocks noGrp="1"/>
          </p:cNvSpPr>
          <p:nvPr>
            <p:ph type="ftr" sz="quarter" idx="11"/>
          </p:nvPr>
        </p:nvSpPr>
        <p:spPr>
          <a:xfrm>
            <a:off x="-2222500" y="6780000"/>
            <a:ext cx="717865" cy="45719"/>
          </a:xfrm>
        </p:spPr>
        <p:txBody>
          <a:bodyPr/>
          <a:lstStyle/>
          <a:p>
            <a:r>
              <a:rPr lang="en-US"/>
              <a:t>© 2020 Keith A. Pray</a:t>
            </a:r>
          </a:p>
        </p:txBody>
      </p:sp>
      <p:pic>
        <p:nvPicPr>
          <p:cNvPr id="1032" name="Picture 8" descr="Image result for humans need not apply">
            <a:extLst>
              <a:ext uri="{FF2B5EF4-FFF2-40B4-BE49-F238E27FC236}">
                <a16:creationId xmlns:a16="http://schemas.microsoft.com/office/drawing/2014/main" id="{91EA0BBC-178D-354F-9AAD-E506297D97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2411" y="3016997"/>
            <a:ext cx="914400" cy="3361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ideo for welcome to life tom scott">
            <a:extLst>
              <a:ext uri="{FF2B5EF4-FFF2-40B4-BE49-F238E27FC236}">
                <a16:creationId xmlns:a16="http://schemas.microsoft.com/office/drawing/2014/main" id="{605B26B6-D073-A24C-A13B-264EE5A87D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2411" y="126439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Video for what orwellian really means">
            <a:extLst>
              <a:ext uri="{FF2B5EF4-FFF2-40B4-BE49-F238E27FC236}">
                <a16:creationId xmlns:a16="http://schemas.microsoft.com/office/drawing/2014/main" id="{4ECFA0E8-2EB4-E245-AD1B-58465CD8D63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2411" y="2114684"/>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9D58864-7D03-4041-B6FB-B0533D673E59}"/>
              </a:ext>
            </a:extLst>
          </p:cNvPr>
          <p:cNvSpPr>
            <a:spLocks noGrp="1"/>
          </p:cNvSpPr>
          <p:nvPr>
            <p:ph type="sldNum" sz="quarter" idx="12"/>
          </p:nvPr>
        </p:nvSpPr>
        <p:spPr/>
        <p:txBody>
          <a:bodyPr/>
          <a:lstStyle/>
          <a:p>
            <a:fld id="{A2A17EAB-8B51-5C40-8776-6683E51FA7A0}" type="slidenum">
              <a:rPr lang="en-US" smtClean="0"/>
              <a:t>12</a:t>
            </a:fld>
            <a:endParaRPr lang="en-US"/>
          </a:p>
        </p:txBody>
      </p:sp>
      <p:pic>
        <p:nvPicPr>
          <p:cNvPr id="10" name="Picture 2" descr="https://i.upworthy.com/nugget/5522874d613031000c270000/attachments/JohnOliverEdwardSnowden7-600eed8723d684a41064eb03f58b9348.jpg?auto=format&amp;ixlib=imgixjs-3.3.0">
            <a:extLst>
              <a:ext uri="{FF2B5EF4-FFF2-40B4-BE49-F238E27FC236}">
                <a16:creationId xmlns:a16="http://schemas.microsoft.com/office/drawing/2014/main" id="{9D371986-D36C-6E4C-ACA3-2258E8F7257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131" y="1297756"/>
            <a:ext cx="914400" cy="4754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its all about the pentiums">
            <a:extLst>
              <a:ext uri="{FF2B5EF4-FFF2-40B4-BE49-F238E27FC236}">
                <a16:creationId xmlns:a16="http://schemas.microsoft.com/office/drawing/2014/main" id="{BF1C4E25-BDDF-0445-9857-170EE104F8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905002"/>
            <a:ext cx="914400" cy="802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white and nerdy">
            <a:extLst>
              <a:ext uri="{FF2B5EF4-FFF2-40B4-BE49-F238E27FC236}">
                <a16:creationId xmlns:a16="http://schemas.microsoft.com/office/drawing/2014/main" id="{3E99AEB3-B9DD-CB46-B3F4-2EFA086A07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277445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Video for why electronic voting is a bad idea">
            <a:extLst>
              <a:ext uri="{FF2B5EF4-FFF2-40B4-BE49-F238E27FC236}">
                <a16:creationId xmlns:a16="http://schemas.microsoft.com/office/drawing/2014/main" id="{8572A886-251A-7548-BF00-781030477B2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131" y="438116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ncase.me/trust/assets/conclusion/summary.png">
            <a:extLst>
              <a:ext uri="{FF2B5EF4-FFF2-40B4-BE49-F238E27FC236}">
                <a16:creationId xmlns:a16="http://schemas.microsoft.com/office/drawing/2014/main" id="{3582C3A5-CFB7-9A46-8D85-B20CC84E9257}"/>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70058"/>
          <a:stretch/>
        </p:blipFill>
        <p:spPr bwMode="auto">
          <a:xfrm>
            <a:off x="22345" y="3502083"/>
            <a:ext cx="91618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07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Choice – Interesting Videos (Full)</a:t>
            </a:r>
          </a:p>
        </p:txBody>
      </p:sp>
      <p:sp>
        <p:nvSpPr>
          <p:cNvPr id="3" name="Content Placeholder 2"/>
          <p:cNvSpPr>
            <a:spLocks noGrp="1"/>
          </p:cNvSpPr>
          <p:nvPr>
            <p:ph sz="half" idx="1"/>
          </p:nvPr>
        </p:nvSpPr>
        <p:spPr>
          <a:xfrm>
            <a:off x="685800" y="1352550"/>
            <a:ext cx="3276599" cy="3790949"/>
          </a:xfrm>
        </p:spPr>
        <p:txBody>
          <a:bodyPr>
            <a:normAutofit lnSpcReduction="10000"/>
          </a:bodyPr>
          <a:lstStyle/>
          <a:p>
            <a:pPr marL="205768" lvl="1" indent="0">
              <a:buNone/>
            </a:pPr>
            <a:r>
              <a:rPr lang="en-US" dirty="0">
                <a:hlinkClick r:id="rId3"/>
              </a:rPr>
              <a:t>Last Week tonight with John Oliver</a:t>
            </a:r>
            <a:r>
              <a:rPr lang="en-US" dirty="0"/>
              <a:t>  Snowden (33:14)</a:t>
            </a:r>
            <a:endParaRPr lang="en-US" dirty="0">
              <a:hlinkClick r:id="rId4"/>
            </a:endParaRPr>
          </a:p>
          <a:p>
            <a:pPr marL="205768" lvl="1" indent="0">
              <a:buNone/>
            </a:pPr>
            <a:endParaRPr lang="en-US" dirty="0">
              <a:hlinkClick r:id="rId4"/>
            </a:endParaRPr>
          </a:p>
          <a:p>
            <a:pPr marL="205768" lvl="1" indent="0">
              <a:buNone/>
            </a:pPr>
            <a:r>
              <a:rPr lang="en-US" dirty="0">
                <a:hlinkClick r:id="rId4"/>
              </a:rPr>
              <a:t>It’s All About The Pentiums</a:t>
            </a:r>
            <a:r>
              <a:rPr lang="en-US" dirty="0"/>
              <a:t>  </a:t>
            </a:r>
          </a:p>
          <a:p>
            <a:pPr marL="205768" lvl="1" indent="0">
              <a:buNone/>
            </a:pPr>
            <a:r>
              <a:rPr lang="en-US" dirty="0"/>
              <a:t>Weird Al (3:34) </a:t>
            </a:r>
          </a:p>
          <a:p>
            <a:pPr marL="205768" lvl="1" indent="0">
              <a:buNone/>
            </a:pPr>
            <a:endParaRPr lang="en-US" dirty="0">
              <a:ea typeface="ＭＳ Ｐゴシック" pitchFamily="-109" charset="-128"/>
              <a:cs typeface="ＭＳ Ｐゴシック" pitchFamily="-109" charset="-128"/>
              <a:hlinkClick r:id="rId5"/>
            </a:endParaRPr>
          </a:p>
          <a:p>
            <a:pPr marL="205768" lvl="1" indent="0">
              <a:buNone/>
            </a:pPr>
            <a:r>
              <a:rPr lang="en-US" dirty="0">
                <a:ea typeface="ＭＳ Ｐゴシック" pitchFamily="-109" charset="-128"/>
                <a:cs typeface="ＭＳ Ｐゴシック" pitchFamily="-109" charset="-128"/>
                <a:hlinkClick r:id="rId5"/>
              </a:rPr>
              <a:t>White and Nerdy</a:t>
            </a:r>
            <a:r>
              <a:rPr lang="en-US" dirty="0">
                <a:ea typeface="ＭＳ Ｐゴシック" pitchFamily="-109" charset="-128"/>
                <a:cs typeface="ＭＳ Ｐゴシック" pitchFamily="-109" charset="-128"/>
              </a:rPr>
              <a:t>  Weird Al (2:50)</a:t>
            </a:r>
            <a:endParaRPr lang="en-US" dirty="0"/>
          </a:p>
          <a:p>
            <a:pPr marL="205768" lvl="1" indent="0">
              <a:buNone/>
            </a:pPr>
            <a:endParaRPr lang="en-US" dirty="0"/>
          </a:p>
          <a:p>
            <a:pPr marL="205768" lvl="1" indent="0">
              <a:buNone/>
            </a:pPr>
            <a:endParaRPr lang="en-US" dirty="0"/>
          </a:p>
          <a:p>
            <a:pPr marL="205768" lvl="1" indent="0">
              <a:buNone/>
            </a:pPr>
            <a:r>
              <a:rPr lang="en-US" dirty="0">
                <a:hlinkClick r:id="rId6"/>
              </a:rPr>
              <a:t>The Game Of Trust</a:t>
            </a:r>
            <a:r>
              <a:rPr lang="en-US" dirty="0"/>
              <a:t> - Nicky Case</a:t>
            </a:r>
          </a:p>
          <a:p>
            <a:pPr marL="205768" lvl="1" indent="0">
              <a:buNone/>
            </a:pPr>
            <a:endParaRPr lang="en-US" dirty="0">
              <a:hlinkClick r:id="rId7"/>
            </a:endParaRPr>
          </a:p>
          <a:p>
            <a:pPr marL="205768" lvl="1" indent="0">
              <a:buNone/>
            </a:pPr>
            <a:endParaRPr lang="en-US" dirty="0">
              <a:hlinkClick r:id="rId7"/>
            </a:endParaRPr>
          </a:p>
          <a:p>
            <a:pPr marL="205768" lvl="1" indent="0">
              <a:buNone/>
            </a:pPr>
            <a:r>
              <a:rPr lang="en-US" dirty="0">
                <a:hlinkClick r:id="rId8"/>
              </a:rPr>
              <a:t>Why Electronic Voting is a BAD Idea</a:t>
            </a:r>
            <a:r>
              <a:rPr lang="en-US" dirty="0"/>
              <a:t> </a:t>
            </a:r>
          </a:p>
          <a:p>
            <a:pPr marL="205768" lvl="1" indent="0">
              <a:buNone/>
            </a:pPr>
            <a:r>
              <a:rPr lang="en-US" dirty="0"/>
              <a:t>Computerphile (Tom Scott) (8:20)</a:t>
            </a: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340597"/>
            <a:ext cx="3733800" cy="3352800"/>
          </a:xfrm>
        </p:spPr>
        <p:txBody>
          <a:bodyPr>
            <a:normAutofit lnSpcReduction="10000"/>
          </a:bodyPr>
          <a:lstStyle/>
          <a:p>
            <a:pPr marL="205768" lvl="1" indent="0">
              <a:buNone/>
            </a:pPr>
            <a:r>
              <a:rPr lang="en-US" dirty="0">
                <a:hlinkClick r:id="rId9"/>
              </a:rPr>
              <a:t>Welcome To Life</a:t>
            </a:r>
            <a:r>
              <a:rPr lang="en-US" dirty="0"/>
              <a:t> – Tom Scott (2:44)</a:t>
            </a:r>
          </a:p>
          <a:p>
            <a:pPr marL="205768" lvl="1" indent="0">
              <a:buNone/>
            </a:pPr>
            <a:endParaRPr lang="en-US" dirty="0"/>
          </a:p>
          <a:p>
            <a:pPr marL="205768" lvl="1" indent="0">
              <a:buNone/>
            </a:pPr>
            <a:endParaRPr lang="en-US" dirty="0"/>
          </a:p>
          <a:p>
            <a:pPr marL="205768" lvl="1" indent="0">
              <a:buNone/>
            </a:pPr>
            <a:r>
              <a:rPr lang="en-US" dirty="0">
                <a:hlinkClick r:id="rId10"/>
              </a:rPr>
              <a:t>What "Orwellian" really means</a:t>
            </a:r>
            <a:r>
              <a:rPr lang="en-US" dirty="0"/>
              <a:t> - Noah </a:t>
            </a:r>
            <a:r>
              <a:rPr lang="en-US" dirty="0" err="1"/>
              <a:t>Tavlin</a:t>
            </a:r>
            <a:r>
              <a:rPr lang="en-US" dirty="0"/>
              <a:t> (5:31)</a:t>
            </a:r>
          </a:p>
          <a:p>
            <a:pPr marL="205768" lvl="1" indent="0">
              <a:buNone/>
            </a:pPr>
            <a:endParaRPr lang="en-US" dirty="0"/>
          </a:p>
          <a:p>
            <a:pPr marL="205768" lvl="1" indent="0">
              <a:buNone/>
            </a:pPr>
            <a:r>
              <a:rPr lang="en-US" dirty="0">
                <a:hlinkClick r:id="rId7"/>
              </a:rPr>
              <a:t>Humans Need Not Apply</a:t>
            </a:r>
            <a:r>
              <a:rPr lang="en-US" dirty="0"/>
              <a:t>  </a:t>
            </a:r>
          </a:p>
          <a:p>
            <a:pPr marL="205768" lvl="1" indent="0">
              <a:buNone/>
            </a:pPr>
            <a:r>
              <a:rPr lang="en-US" dirty="0"/>
              <a:t>CGP Grey (15:00)</a:t>
            </a:r>
            <a:endParaRPr lang="en-US" dirty="0">
              <a:hlinkClick r:id="rId8"/>
            </a:endParaRPr>
          </a:p>
          <a:p>
            <a:pPr marL="205768" lvl="1" indent="0">
              <a:buNone/>
            </a:pPr>
            <a:endParaRPr lang="en-US" dirty="0"/>
          </a:p>
        </p:txBody>
      </p:sp>
      <p:sp>
        <p:nvSpPr>
          <p:cNvPr id="4" name="Footer Placeholder 3"/>
          <p:cNvSpPr>
            <a:spLocks noGrp="1"/>
          </p:cNvSpPr>
          <p:nvPr>
            <p:ph type="ftr" sz="quarter" idx="11"/>
          </p:nvPr>
        </p:nvSpPr>
        <p:spPr>
          <a:xfrm>
            <a:off x="-2222500" y="6780000"/>
            <a:ext cx="717865" cy="45719"/>
          </a:xfrm>
        </p:spPr>
        <p:txBody>
          <a:bodyPr/>
          <a:lstStyle/>
          <a:p>
            <a:r>
              <a:rPr lang="en-US"/>
              <a:t>© 2020 Keith A. Pray</a:t>
            </a:r>
          </a:p>
        </p:txBody>
      </p:sp>
      <p:pic>
        <p:nvPicPr>
          <p:cNvPr id="1032" name="Picture 8" descr="Image result for humans need not apply">
            <a:extLst>
              <a:ext uri="{FF2B5EF4-FFF2-40B4-BE49-F238E27FC236}">
                <a16:creationId xmlns:a16="http://schemas.microsoft.com/office/drawing/2014/main" id="{91EA0BBC-178D-354F-9AAD-E506297D97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2411" y="3016997"/>
            <a:ext cx="914400" cy="3361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ideo for welcome to life tom scott">
            <a:extLst>
              <a:ext uri="{FF2B5EF4-FFF2-40B4-BE49-F238E27FC236}">
                <a16:creationId xmlns:a16="http://schemas.microsoft.com/office/drawing/2014/main" id="{605B26B6-D073-A24C-A13B-264EE5A87D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2411" y="126439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Video for what orwellian really means">
            <a:extLst>
              <a:ext uri="{FF2B5EF4-FFF2-40B4-BE49-F238E27FC236}">
                <a16:creationId xmlns:a16="http://schemas.microsoft.com/office/drawing/2014/main" id="{4ECFA0E8-2EB4-E245-AD1B-58465CD8D63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2411" y="2114684"/>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9D58864-7D03-4041-B6FB-B0533D673E59}"/>
              </a:ext>
            </a:extLst>
          </p:cNvPr>
          <p:cNvSpPr>
            <a:spLocks noGrp="1"/>
          </p:cNvSpPr>
          <p:nvPr>
            <p:ph type="sldNum" sz="quarter" idx="12"/>
          </p:nvPr>
        </p:nvSpPr>
        <p:spPr/>
        <p:txBody>
          <a:bodyPr/>
          <a:lstStyle/>
          <a:p>
            <a:fld id="{A2A17EAB-8B51-5C40-8776-6683E51FA7A0}" type="slidenum">
              <a:rPr lang="en-US" smtClean="0"/>
              <a:t>13</a:t>
            </a:fld>
            <a:endParaRPr lang="en-US"/>
          </a:p>
        </p:txBody>
      </p:sp>
      <p:pic>
        <p:nvPicPr>
          <p:cNvPr id="10" name="Picture 2" descr="https://i.upworthy.com/nugget/5522874d613031000c270000/attachments/JohnOliverEdwardSnowden7-600eed8723d684a41064eb03f58b9348.jpg?auto=format&amp;ixlib=imgixjs-3.3.0">
            <a:extLst>
              <a:ext uri="{FF2B5EF4-FFF2-40B4-BE49-F238E27FC236}">
                <a16:creationId xmlns:a16="http://schemas.microsoft.com/office/drawing/2014/main" id="{9D371986-D36C-6E4C-ACA3-2258E8F7257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131" y="1297756"/>
            <a:ext cx="914400" cy="4754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its all about the pentiums">
            <a:extLst>
              <a:ext uri="{FF2B5EF4-FFF2-40B4-BE49-F238E27FC236}">
                <a16:creationId xmlns:a16="http://schemas.microsoft.com/office/drawing/2014/main" id="{BF1C4E25-BDDF-0445-9857-170EE104F8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905002"/>
            <a:ext cx="914400" cy="802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white and nerdy">
            <a:extLst>
              <a:ext uri="{FF2B5EF4-FFF2-40B4-BE49-F238E27FC236}">
                <a16:creationId xmlns:a16="http://schemas.microsoft.com/office/drawing/2014/main" id="{3E99AEB3-B9DD-CB46-B3F4-2EFA086A07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277445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Video for why electronic voting is a bad idea">
            <a:extLst>
              <a:ext uri="{FF2B5EF4-FFF2-40B4-BE49-F238E27FC236}">
                <a16:creationId xmlns:a16="http://schemas.microsoft.com/office/drawing/2014/main" id="{8572A886-251A-7548-BF00-781030477B2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131" y="438116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ncase.me/trust/assets/conclusion/summary.png">
            <a:extLst>
              <a:ext uri="{FF2B5EF4-FFF2-40B4-BE49-F238E27FC236}">
                <a16:creationId xmlns:a16="http://schemas.microsoft.com/office/drawing/2014/main" id="{3582C3A5-CFB7-9A46-8D85-B20CC84E9257}"/>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70058"/>
          <a:stretch/>
        </p:blipFill>
        <p:spPr bwMode="auto">
          <a:xfrm>
            <a:off x="22345" y="3502083"/>
            <a:ext cx="91618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382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AE1010-8814-F14C-8C19-2C837C9F8EEE}"/>
              </a:ext>
            </a:extLst>
          </p:cNvPr>
          <p:cNvSpPr>
            <a:spLocks noGrp="1"/>
          </p:cNvSpPr>
          <p:nvPr>
            <p:ph type="title"/>
          </p:nvPr>
        </p:nvSpPr>
        <p:spPr/>
        <p:txBody>
          <a:bodyPr/>
          <a:lstStyle/>
          <a:p>
            <a:r>
              <a:rPr lang="en-US" dirty="0"/>
              <a:t>Student Choice – Interesting Articles 1/2</a:t>
            </a:r>
          </a:p>
        </p:txBody>
      </p:sp>
      <p:sp>
        <p:nvSpPr>
          <p:cNvPr id="8" name="Content Placeholder 7">
            <a:extLst>
              <a:ext uri="{FF2B5EF4-FFF2-40B4-BE49-F238E27FC236}">
                <a16:creationId xmlns:a16="http://schemas.microsoft.com/office/drawing/2014/main" id="{4E804DD4-C487-4749-9DA9-C06C0FFE6A0D}"/>
              </a:ext>
            </a:extLst>
          </p:cNvPr>
          <p:cNvSpPr>
            <a:spLocks noGrp="1"/>
          </p:cNvSpPr>
          <p:nvPr>
            <p:ph idx="1"/>
          </p:nvPr>
        </p:nvSpPr>
        <p:spPr/>
        <p:txBody>
          <a:bodyPr>
            <a:normAutofit/>
          </a:bodyPr>
          <a:lstStyle/>
          <a:p>
            <a:r>
              <a:rPr lang="en-US" b="1" dirty="0">
                <a:hlinkClick r:id="rId3"/>
              </a:rPr>
              <a:t>Facebook security breach: Up to 50m accounts attacked</a:t>
            </a:r>
            <a:r>
              <a:rPr lang="en-US" b="1" dirty="0"/>
              <a:t> - </a:t>
            </a:r>
            <a:r>
              <a:rPr lang="en-US" dirty="0"/>
              <a:t>Dave Lee, North America technology reporter, 2018-09-29 </a:t>
            </a:r>
          </a:p>
          <a:p>
            <a:r>
              <a:rPr lang="en-US" dirty="0">
                <a:hlinkClick r:id="rId4"/>
              </a:rPr>
              <a:t>WPI Secures $2.8 Million to Develop a Smartphone App to Help Assess the Health of Soldiers</a:t>
            </a:r>
            <a:r>
              <a:rPr lang="en-US" dirty="0"/>
              <a:t>, 2018-09-24</a:t>
            </a:r>
          </a:p>
          <a:p>
            <a:r>
              <a:rPr lang="en-US" dirty="0">
                <a:hlinkClick r:id="rId5"/>
              </a:rPr>
              <a:t>Quantified Toilets</a:t>
            </a:r>
            <a:r>
              <a:rPr lang="en-US" dirty="0"/>
              <a:t>, 2014, Quantified Toilets LLC</a:t>
            </a:r>
          </a:p>
          <a:p>
            <a:r>
              <a:rPr lang="en-US" dirty="0">
                <a:hlinkClick r:id="rId6"/>
              </a:rPr>
              <a:t>What Did Ada Lovelace's Program Actually Do?</a:t>
            </a:r>
            <a:r>
              <a:rPr lang="en-US" dirty="0"/>
              <a:t> - Sinclair Target, 2018-08-18 (First Programming Bug 1843?)</a:t>
            </a:r>
          </a:p>
          <a:p>
            <a:r>
              <a:rPr lang="en-US" dirty="0">
                <a:hlinkClick r:id="rId7"/>
              </a:rPr>
              <a:t>We know ethics should inform AI. But which ethics?</a:t>
            </a:r>
            <a:r>
              <a:rPr lang="en-US" dirty="0"/>
              <a:t> - Mauro Guillen, World Economic Forum, 2018-07-26</a:t>
            </a:r>
          </a:p>
        </p:txBody>
      </p:sp>
      <p:sp>
        <p:nvSpPr>
          <p:cNvPr id="5" name="Footer Placeholder 4">
            <a:extLst>
              <a:ext uri="{FF2B5EF4-FFF2-40B4-BE49-F238E27FC236}">
                <a16:creationId xmlns:a16="http://schemas.microsoft.com/office/drawing/2014/main" id="{008D47C9-308D-2842-8EF6-E760A1692C7C}"/>
              </a:ext>
            </a:extLst>
          </p:cNvPr>
          <p:cNvSpPr>
            <a:spLocks noGrp="1"/>
          </p:cNvSpPr>
          <p:nvPr>
            <p:ph type="ftr" sz="quarter" idx="11"/>
          </p:nvPr>
        </p:nvSpPr>
        <p:spPr/>
        <p:txBody>
          <a:bodyPr/>
          <a:lstStyle/>
          <a:p>
            <a:r>
              <a:rPr lang="en-US"/>
              <a:t>© 2020 Keith A. Pray</a:t>
            </a:r>
            <a:endParaRPr lang="en-US" dirty="0"/>
          </a:p>
        </p:txBody>
      </p:sp>
      <p:pic>
        <p:nvPicPr>
          <p:cNvPr id="3074" name="Picture 2" descr="Smartphone users silhouetted against the Facebook logo (file photo)">
            <a:extLst>
              <a:ext uri="{FF2B5EF4-FFF2-40B4-BE49-F238E27FC236}">
                <a16:creationId xmlns:a16="http://schemas.microsoft.com/office/drawing/2014/main" id="{15E6B5CE-2B70-D04E-AEE1-3835983F68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1342284"/>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rpa Research Team">
            <a:extLst>
              <a:ext uri="{FF2B5EF4-FFF2-40B4-BE49-F238E27FC236}">
                <a16:creationId xmlns:a16="http://schemas.microsoft.com/office/drawing/2014/main" id="{111AD935-AEF5-0940-B1E0-2F05B3588B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1933170"/>
            <a:ext cx="914400" cy="6089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Quantified Toilets">
            <a:extLst>
              <a:ext uri="{FF2B5EF4-FFF2-40B4-BE49-F238E27FC236}">
                <a16:creationId xmlns:a16="http://schemas.microsoft.com/office/drawing/2014/main" id="{8244A82B-33D3-A440-8497-3C8BD79CE0B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86883"/>
          <a:stretch/>
        </p:blipFill>
        <p:spPr bwMode="auto">
          <a:xfrm>
            <a:off x="6665027" y="2708911"/>
            <a:ext cx="477395"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twobithistory.org/images/triangular_numbers2.png">
            <a:extLst>
              <a:ext uri="{FF2B5EF4-FFF2-40B4-BE49-F238E27FC236}">
                <a16:creationId xmlns:a16="http://schemas.microsoft.com/office/drawing/2014/main" id="{7FC32C31-3E22-D54E-B540-00FF2092B8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3111015"/>
            <a:ext cx="914400" cy="73037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     ">
            <a:extLst>
              <a:ext uri="{FF2B5EF4-FFF2-40B4-BE49-F238E27FC236}">
                <a16:creationId xmlns:a16="http://schemas.microsoft.com/office/drawing/2014/main" id="{2E23ED0B-0BA3-A54F-9D07-272CCE56D10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29600" y="4003429"/>
            <a:ext cx="914400" cy="6696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30D06FB-07C4-8F44-84D6-316AACCAA31C}"/>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585111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5303-6866-0646-A2BF-C9CC056A0090}"/>
              </a:ext>
            </a:extLst>
          </p:cNvPr>
          <p:cNvSpPr>
            <a:spLocks noGrp="1"/>
          </p:cNvSpPr>
          <p:nvPr>
            <p:ph type="title"/>
          </p:nvPr>
        </p:nvSpPr>
        <p:spPr/>
        <p:txBody>
          <a:bodyPr/>
          <a:lstStyle/>
          <a:p>
            <a:r>
              <a:rPr lang="en-US" dirty="0"/>
              <a:t>Student Choice – Interesting Articles 2/2</a:t>
            </a:r>
          </a:p>
        </p:txBody>
      </p:sp>
      <p:sp>
        <p:nvSpPr>
          <p:cNvPr id="3" name="Content Placeholder 2">
            <a:extLst>
              <a:ext uri="{FF2B5EF4-FFF2-40B4-BE49-F238E27FC236}">
                <a16:creationId xmlns:a16="http://schemas.microsoft.com/office/drawing/2014/main" id="{DA4A4D3E-6574-BB41-BB67-E932179DF5A7}"/>
              </a:ext>
            </a:extLst>
          </p:cNvPr>
          <p:cNvSpPr>
            <a:spLocks noGrp="1"/>
          </p:cNvSpPr>
          <p:nvPr>
            <p:ph idx="1"/>
          </p:nvPr>
        </p:nvSpPr>
        <p:spPr/>
        <p:txBody>
          <a:bodyPr/>
          <a:lstStyle/>
          <a:p>
            <a:r>
              <a:rPr lang="en-US" dirty="0">
                <a:hlinkClick r:id="rId3"/>
              </a:rPr>
              <a:t>MIT-born Spyce raises $21M to open new robotic restaurants</a:t>
            </a:r>
            <a:r>
              <a:rPr lang="en-US" dirty="0"/>
              <a:t> - Lucia Maffei, </a:t>
            </a:r>
            <a:r>
              <a:rPr lang="en-US" dirty="0" err="1"/>
              <a:t>BostInno</a:t>
            </a:r>
            <a:r>
              <a:rPr lang="en-US" dirty="0"/>
              <a:t>, 2018-09-07</a:t>
            </a:r>
          </a:p>
          <a:p>
            <a:r>
              <a:rPr lang="en-US" dirty="0">
                <a:hlinkClick r:id="rId4"/>
              </a:rPr>
              <a:t>The Coders Programming Themselves Out of a Job</a:t>
            </a:r>
            <a:r>
              <a:rPr lang="en-US" dirty="0"/>
              <a:t> - Brian Merchant, The Atlantic, 2018-10-02</a:t>
            </a:r>
          </a:p>
          <a:p>
            <a:endParaRPr lang="en-US" dirty="0"/>
          </a:p>
        </p:txBody>
      </p:sp>
      <p:sp>
        <p:nvSpPr>
          <p:cNvPr id="4" name="Footer Placeholder 3">
            <a:extLst>
              <a:ext uri="{FF2B5EF4-FFF2-40B4-BE49-F238E27FC236}">
                <a16:creationId xmlns:a16="http://schemas.microsoft.com/office/drawing/2014/main" id="{30038064-FF7D-B24F-928E-327A1B520C90}"/>
              </a:ext>
            </a:extLst>
          </p:cNvPr>
          <p:cNvSpPr>
            <a:spLocks noGrp="1"/>
          </p:cNvSpPr>
          <p:nvPr>
            <p:ph type="ftr" sz="quarter" idx="11"/>
          </p:nvPr>
        </p:nvSpPr>
        <p:spPr/>
        <p:txBody>
          <a:bodyPr/>
          <a:lstStyle/>
          <a:p>
            <a:r>
              <a:rPr lang="en-US"/>
              <a:t>© 2020 Keith A. Pray</a:t>
            </a:r>
          </a:p>
        </p:txBody>
      </p:sp>
      <p:pic>
        <p:nvPicPr>
          <p:cNvPr id="4098" name="Picture 2" descr="Image result for spyce restaurant">
            <a:extLst>
              <a:ext uri="{FF2B5EF4-FFF2-40B4-BE49-F238E27FC236}">
                <a16:creationId xmlns:a16="http://schemas.microsoft.com/office/drawing/2014/main" id="{3CA01ED8-0718-B849-AADC-E29D97B0C0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1370117"/>
            <a:ext cx="914400" cy="5724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dn.theatlantic.com/assets/media/img/2018/08/30/RTX38KFM/1920.jpg?1535668765">
            <a:extLst>
              <a:ext uri="{FF2B5EF4-FFF2-40B4-BE49-F238E27FC236}">
                <a16:creationId xmlns:a16="http://schemas.microsoft.com/office/drawing/2014/main" id="{458E1C1C-1222-AC4E-8E8A-2E913AC828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102906"/>
            <a:ext cx="914400"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1A3CBE2-4CBA-A347-B9F4-F38BFD2BFB73}"/>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409189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14</a:t>
            </a:r>
            <a:br>
              <a:rPr lang="en-US" dirty="0"/>
            </a:br>
            <a:r>
              <a:rPr lang="en-US" dirty="0"/>
              <a:t>The End</a:t>
            </a:r>
          </a:p>
        </p:txBody>
      </p:sp>
      <p:sp>
        <p:nvSpPr>
          <p:cNvPr id="4" name="Footer Placeholder 3"/>
          <p:cNvSpPr>
            <a:spLocks noGrp="1"/>
          </p:cNvSpPr>
          <p:nvPr>
            <p:ph type="ftr" sz="quarter" idx="3"/>
          </p:nvPr>
        </p:nvSpPr>
        <p:spPr/>
        <p:txBody>
          <a:bodyPr/>
          <a:lstStyle/>
          <a:p>
            <a:r>
              <a:rPr lang="en-US"/>
              <a:t>© 2020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Evaluations</a:t>
            </a:r>
          </a:p>
        </p:txBody>
      </p:sp>
      <p:sp>
        <p:nvSpPr>
          <p:cNvPr id="3" name="Content Placeholder 2"/>
          <p:cNvSpPr>
            <a:spLocks noGrp="1"/>
          </p:cNvSpPr>
          <p:nvPr>
            <p:ph idx="1"/>
          </p:nvPr>
        </p:nvSpPr>
        <p:spPr/>
        <p:txBody>
          <a:bodyPr>
            <a:normAutofit/>
          </a:bodyPr>
          <a:lstStyle/>
          <a:p>
            <a:r>
              <a:rPr lang="en-US" dirty="0"/>
              <a:t>Use only BLUE or BLACK ballpoint pen</a:t>
            </a:r>
          </a:p>
          <a:p>
            <a:r>
              <a:rPr lang="en-US" dirty="0"/>
              <a:t>Use an X to mark (Do NOT fill in box)</a:t>
            </a:r>
          </a:p>
          <a:p>
            <a:r>
              <a:rPr lang="en-US" dirty="0"/>
              <a:t>Course Evaluation</a:t>
            </a:r>
          </a:p>
          <a:p>
            <a:pPr lvl="1"/>
            <a:r>
              <a:rPr lang="en-US" dirty="0"/>
              <a:t>Write MY NAME and COURSE TITLE in box at top of form</a:t>
            </a:r>
          </a:p>
          <a:p>
            <a:pPr lvl="1"/>
            <a:r>
              <a:rPr lang="en-US" dirty="0"/>
              <a:t>Keith A. Pray</a:t>
            </a:r>
          </a:p>
          <a:p>
            <a:pPr lvl="1"/>
            <a:r>
              <a:rPr lang="en-US" dirty="0"/>
              <a:t>CS 3043 Social Implications Of Information Processing</a:t>
            </a:r>
          </a:p>
          <a:p>
            <a:pPr lvl="1"/>
            <a:r>
              <a:rPr lang="en-US" dirty="0"/>
              <a:t>Return to Academic Advising Office in Daniels Hall </a:t>
            </a:r>
          </a:p>
          <a:p>
            <a:pPr lvl="1"/>
            <a:r>
              <a:rPr lang="en-US" dirty="0"/>
              <a:t>Include “Evaluation Sheet” cover letter</a:t>
            </a:r>
          </a:p>
        </p:txBody>
      </p:sp>
      <p:sp>
        <p:nvSpPr>
          <p:cNvPr id="4" name="Footer Placeholder 3"/>
          <p:cNvSpPr>
            <a:spLocks noGrp="1"/>
          </p:cNvSpPr>
          <p:nvPr>
            <p:ph type="ftr" sz="quarter" idx="11"/>
          </p:nvPr>
        </p:nvSpPr>
        <p:spPr/>
        <p:txBody>
          <a:bodyPr/>
          <a:lstStyle/>
          <a:p>
            <a:r>
              <a:rPr lang="en-US"/>
              <a:t>© 2020 Keith A. Pray</a:t>
            </a:r>
          </a:p>
        </p:txBody>
      </p:sp>
      <p:sp>
        <p:nvSpPr>
          <p:cNvPr id="5" name="Slide Number Placeholder 4">
            <a:extLst>
              <a:ext uri="{FF2B5EF4-FFF2-40B4-BE49-F238E27FC236}">
                <a16:creationId xmlns:a16="http://schemas.microsoft.com/office/drawing/2014/main" id="{B6717D27-8864-CF48-8261-8D86B701E5B2}"/>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04590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Automation Papers</a:t>
            </a:r>
          </a:p>
        </p:txBody>
      </p:sp>
      <p:sp>
        <p:nvSpPr>
          <p:cNvPr id="3" name="Content Placeholder 2"/>
          <p:cNvSpPr>
            <a:spLocks noGrp="1"/>
          </p:cNvSpPr>
          <p:nvPr>
            <p:ph sz="half" idx="1"/>
          </p:nvPr>
        </p:nvSpPr>
        <p:spPr>
          <a:xfrm>
            <a:off x="-28875" y="1038169"/>
            <a:ext cx="2321960" cy="3852809"/>
          </a:xfrm>
        </p:spPr>
        <p:txBody>
          <a:bodyPr>
            <a:noAutofit/>
          </a:bodyPr>
          <a:lstStyle/>
          <a:p>
            <a:pPr marL="0" indent="0">
              <a:spcBef>
                <a:spcPts val="600"/>
              </a:spcBef>
              <a:buNone/>
            </a:pPr>
            <a:r>
              <a:rPr lang="en-US" sz="1300" u="sng" dirty="0"/>
              <a:t>A Term 2018</a:t>
            </a:r>
          </a:p>
          <a:p>
            <a:pPr marL="0" indent="0">
              <a:spcBef>
                <a:spcPts val="600"/>
              </a:spcBef>
              <a:buNone/>
            </a:pPr>
            <a:r>
              <a:rPr lang="en-US" sz="1300" dirty="0"/>
              <a:t>3 - Construction</a:t>
            </a:r>
          </a:p>
          <a:p>
            <a:pPr marL="0" indent="0">
              <a:spcBef>
                <a:spcPts val="600"/>
              </a:spcBef>
              <a:buNone/>
            </a:pPr>
            <a:r>
              <a:rPr lang="en-US" sz="1300" dirty="0"/>
              <a:t>3 - Medical</a:t>
            </a:r>
          </a:p>
          <a:p>
            <a:pPr marL="0" indent="0">
              <a:spcBef>
                <a:spcPts val="600"/>
              </a:spcBef>
              <a:buNone/>
            </a:pPr>
            <a:r>
              <a:rPr lang="en-US" sz="1300" dirty="0"/>
              <a:t>2 - Everything</a:t>
            </a:r>
          </a:p>
          <a:p>
            <a:pPr marL="0" indent="0">
              <a:spcBef>
                <a:spcPts val="600"/>
              </a:spcBef>
              <a:buNone/>
            </a:pPr>
            <a:r>
              <a:rPr lang="en-US" sz="1300" dirty="0"/>
              <a:t>2 - Food Prep</a:t>
            </a:r>
          </a:p>
          <a:p>
            <a:pPr marL="0" indent="0">
              <a:spcBef>
                <a:spcPts val="600"/>
              </a:spcBef>
              <a:buNone/>
            </a:pPr>
            <a:r>
              <a:rPr lang="en-US" sz="1300" dirty="0"/>
              <a:t>2 - Retail</a:t>
            </a:r>
          </a:p>
          <a:p>
            <a:pPr marL="0" indent="0">
              <a:spcBef>
                <a:spcPts val="600"/>
              </a:spcBef>
              <a:buNone/>
            </a:pPr>
            <a:r>
              <a:rPr lang="en-US" sz="1300" dirty="0"/>
              <a:t>2 - Transportation</a:t>
            </a:r>
          </a:p>
          <a:p>
            <a:pPr marL="0" indent="0">
              <a:spcBef>
                <a:spcPts val="600"/>
              </a:spcBef>
              <a:buNone/>
            </a:pPr>
            <a:r>
              <a:rPr lang="en-US" sz="1300" dirty="0"/>
              <a:t>1 - Agriculture</a:t>
            </a:r>
          </a:p>
          <a:p>
            <a:pPr marL="0" indent="0">
              <a:spcBef>
                <a:spcPts val="600"/>
              </a:spcBef>
              <a:buNone/>
            </a:pPr>
            <a:r>
              <a:rPr lang="en-US" sz="1300" dirty="0"/>
              <a:t>1 - </a:t>
            </a:r>
            <a:r>
              <a:rPr lang="en-US" sz="1300" dirty="0" err="1"/>
              <a:t>Crowdturfing</a:t>
            </a:r>
            <a:r>
              <a:rPr lang="en-US" sz="1300" dirty="0"/>
              <a:t> Detection</a:t>
            </a:r>
          </a:p>
          <a:p>
            <a:pPr marL="0" indent="0">
              <a:spcBef>
                <a:spcPts val="600"/>
              </a:spcBef>
              <a:buNone/>
            </a:pPr>
            <a:r>
              <a:rPr lang="en-US" sz="1300" dirty="0"/>
              <a:t>1 - Cyber Security</a:t>
            </a:r>
          </a:p>
          <a:p>
            <a:pPr marL="0" indent="0">
              <a:spcBef>
                <a:spcPts val="600"/>
              </a:spcBef>
              <a:buNone/>
            </a:pPr>
            <a:r>
              <a:rPr lang="en-US" sz="1300" dirty="0"/>
              <a:t>1 - Firefighting</a:t>
            </a:r>
          </a:p>
          <a:p>
            <a:pPr marL="0" indent="0">
              <a:spcBef>
                <a:spcPts val="600"/>
              </a:spcBef>
              <a:buNone/>
            </a:pPr>
            <a:r>
              <a:rPr lang="en-US" sz="1300" dirty="0"/>
              <a:t>1 - Human Presence</a:t>
            </a:r>
          </a:p>
          <a:p>
            <a:pPr marL="0" indent="0">
              <a:spcBef>
                <a:spcPts val="600"/>
              </a:spcBef>
              <a:buNone/>
            </a:pPr>
            <a:r>
              <a:rPr lang="en-US" sz="1300" dirty="0"/>
              <a:t>1 - Problem Solving</a:t>
            </a:r>
          </a:p>
          <a:p>
            <a:pPr marL="0" indent="0">
              <a:spcBef>
                <a:spcPts val="600"/>
              </a:spcBef>
              <a:buNone/>
            </a:pPr>
            <a:r>
              <a:rPr lang="en-US" sz="1300" dirty="0"/>
              <a:t>1 - Small Scale Manufacturing</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9" name="Content Placeholder 2">
            <a:extLst>
              <a:ext uri="{FF2B5EF4-FFF2-40B4-BE49-F238E27FC236}">
                <a16:creationId xmlns:a16="http://schemas.microsoft.com/office/drawing/2014/main" id="{FFF9EC4F-1EA2-0344-8041-162C409C454E}"/>
              </a:ext>
            </a:extLst>
          </p:cNvPr>
          <p:cNvSpPr txBox="1">
            <a:spLocks/>
          </p:cNvSpPr>
          <p:nvPr/>
        </p:nvSpPr>
        <p:spPr>
          <a:xfrm>
            <a:off x="2112771" y="1038169"/>
            <a:ext cx="2321960" cy="3852809"/>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spcBef>
                <a:spcPts val="600"/>
              </a:spcBef>
              <a:buNone/>
            </a:pPr>
            <a:r>
              <a:rPr lang="en-US" sz="1300" u="sng" dirty="0"/>
              <a:t>D Term 2019</a:t>
            </a:r>
          </a:p>
          <a:p>
            <a:pPr marL="0" indent="0">
              <a:spcBef>
                <a:spcPts val="600"/>
              </a:spcBef>
              <a:buNone/>
            </a:pPr>
            <a:r>
              <a:rPr lang="en-US" sz="1300" dirty="0"/>
              <a:t>5 - Food Prep</a:t>
            </a:r>
          </a:p>
          <a:p>
            <a:pPr marL="0" indent="0">
              <a:spcBef>
                <a:spcPts val="600"/>
              </a:spcBef>
              <a:buFont typeface="Arial" pitchFamily="34" charset="0"/>
              <a:buNone/>
            </a:pPr>
            <a:r>
              <a:rPr lang="en-US" sz="1300" dirty="0"/>
              <a:t>3 - Education</a:t>
            </a:r>
          </a:p>
          <a:p>
            <a:pPr marL="0" indent="0">
              <a:spcBef>
                <a:spcPts val="600"/>
              </a:spcBef>
              <a:buFont typeface="Arial" pitchFamily="34" charset="0"/>
              <a:buNone/>
            </a:pPr>
            <a:r>
              <a:rPr lang="en-US" sz="1300" dirty="0"/>
              <a:t>1 - Medical</a:t>
            </a:r>
          </a:p>
          <a:p>
            <a:pPr marL="0" indent="0">
              <a:spcBef>
                <a:spcPts val="600"/>
              </a:spcBef>
              <a:buFont typeface="Arial" pitchFamily="34" charset="0"/>
              <a:buNone/>
            </a:pPr>
            <a:r>
              <a:rPr lang="en-US" sz="1300" dirty="0"/>
              <a:t>1 - Manufacturing</a:t>
            </a:r>
          </a:p>
          <a:p>
            <a:pPr marL="0" indent="0">
              <a:spcBef>
                <a:spcPts val="600"/>
              </a:spcBef>
              <a:buFont typeface="Arial" pitchFamily="34" charset="0"/>
              <a:buNone/>
            </a:pPr>
            <a:r>
              <a:rPr lang="en-US" sz="1300" dirty="0"/>
              <a:t>1 - Manual Labor</a:t>
            </a:r>
          </a:p>
          <a:p>
            <a:pPr marL="0" indent="0">
              <a:spcBef>
                <a:spcPts val="600"/>
              </a:spcBef>
              <a:buNone/>
            </a:pPr>
            <a:r>
              <a:rPr lang="en-US" sz="1300" dirty="0"/>
              <a:t>1 - Transportation</a:t>
            </a:r>
          </a:p>
          <a:p>
            <a:pPr marL="0" indent="0">
              <a:spcBef>
                <a:spcPts val="600"/>
              </a:spcBef>
              <a:buFont typeface="Arial" pitchFamily="34" charset="0"/>
              <a:buNone/>
            </a:pPr>
            <a:r>
              <a:rPr lang="en-US" sz="1300" dirty="0"/>
              <a:t>1 - Waste Management</a:t>
            </a:r>
          </a:p>
          <a:p>
            <a:pPr marL="0" indent="0">
              <a:spcBef>
                <a:spcPts val="600"/>
              </a:spcBef>
              <a:buFont typeface="Arial" pitchFamily="34" charset="0"/>
              <a:buNone/>
            </a:pPr>
            <a:r>
              <a:rPr lang="en-US" sz="1300" dirty="0"/>
              <a:t>1 - Taxes</a:t>
            </a:r>
          </a:p>
          <a:p>
            <a:pPr marL="0" indent="0">
              <a:spcBef>
                <a:spcPts val="600"/>
              </a:spcBef>
              <a:buFont typeface="Arial" pitchFamily="34" charset="0"/>
              <a:buNone/>
            </a:pPr>
            <a:r>
              <a:rPr lang="en-US" sz="1300" dirty="0"/>
              <a:t>1 - Tree Logging</a:t>
            </a:r>
          </a:p>
          <a:p>
            <a:pPr marL="0" indent="0">
              <a:spcBef>
                <a:spcPts val="600"/>
              </a:spcBef>
              <a:buFont typeface="Arial" pitchFamily="34" charset="0"/>
              <a:buNone/>
            </a:pPr>
            <a:r>
              <a:rPr lang="en-US" sz="1300" dirty="0"/>
              <a:t>1 - Stock Market Trading</a:t>
            </a:r>
          </a:p>
          <a:p>
            <a:pPr marL="0" indent="0">
              <a:spcBef>
                <a:spcPts val="600"/>
              </a:spcBef>
              <a:buFont typeface="Arial" pitchFamily="34" charset="0"/>
              <a:buNone/>
            </a:pPr>
            <a:r>
              <a:rPr lang="en-US" sz="1300" dirty="0"/>
              <a:t>1 - Programming</a:t>
            </a:r>
          </a:p>
          <a:p>
            <a:pPr marL="0" indent="0">
              <a:spcBef>
                <a:spcPts val="600"/>
              </a:spcBef>
              <a:buFont typeface="Arial" pitchFamily="34" charset="0"/>
              <a:buNone/>
            </a:pPr>
            <a:r>
              <a:rPr lang="en-US" sz="1300" dirty="0"/>
              <a:t>1 - Language Translation</a:t>
            </a:r>
          </a:p>
          <a:p>
            <a:pPr marL="0" indent="0">
              <a:spcBef>
                <a:spcPts val="600"/>
              </a:spcBef>
              <a:buFont typeface="Arial" pitchFamily="34" charset="0"/>
              <a:buNone/>
            </a:pPr>
            <a:r>
              <a:rPr lang="en-US" sz="1300" dirty="0"/>
              <a:t>1 - Nothing</a:t>
            </a:r>
          </a:p>
        </p:txBody>
      </p:sp>
      <p:sp>
        <p:nvSpPr>
          <p:cNvPr id="13" name="Slide Number Placeholder 12">
            <a:extLst>
              <a:ext uri="{FF2B5EF4-FFF2-40B4-BE49-F238E27FC236}">
                <a16:creationId xmlns:a16="http://schemas.microsoft.com/office/drawing/2014/main" id="{5846E2CA-08B5-7740-90F4-A94CBD7CDBB6}"/>
              </a:ext>
            </a:extLst>
          </p:cNvPr>
          <p:cNvSpPr>
            <a:spLocks noGrp="1"/>
          </p:cNvSpPr>
          <p:nvPr>
            <p:ph type="sldNum" sz="quarter" idx="12"/>
          </p:nvPr>
        </p:nvSpPr>
        <p:spPr/>
        <p:txBody>
          <a:bodyPr/>
          <a:lstStyle/>
          <a:p>
            <a:fld id="{A2A17EAB-8B51-5C40-8776-6683E51FA7A0}" type="slidenum">
              <a:rPr lang="en-US" smtClean="0"/>
              <a:t>2</a:t>
            </a:fld>
            <a:endParaRPr lang="en-US"/>
          </a:p>
        </p:txBody>
      </p:sp>
      <p:sp>
        <p:nvSpPr>
          <p:cNvPr id="8" name="Content Placeholder 2">
            <a:extLst>
              <a:ext uri="{FF2B5EF4-FFF2-40B4-BE49-F238E27FC236}">
                <a16:creationId xmlns:a16="http://schemas.microsoft.com/office/drawing/2014/main" id="{9B8686C4-38E5-524D-AF50-FA78D6D86407}"/>
              </a:ext>
            </a:extLst>
          </p:cNvPr>
          <p:cNvSpPr txBox="1">
            <a:spLocks/>
          </p:cNvSpPr>
          <p:nvPr/>
        </p:nvSpPr>
        <p:spPr>
          <a:xfrm>
            <a:off x="3835748" y="1038169"/>
            <a:ext cx="2321960" cy="3852809"/>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spcBef>
                <a:spcPts val="600"/>
              </a:spcBef>
              <a:buNone/>
            </a:pPr>
            <a:r>
              <a:rPr lang="en-US" sz="1300" u="sng" dirty="0"/>
              <a:t>A Term 2019</a:t>
            </a:r>
            <a:endParaRPr lang="en-US" sz="1300" dirty="0"/>
          </a:p>
          <a:p>
            <a:pPr marL="0" indent="0">
              <a:spcBef>
                <a:spcPts val="600"/>
              </a:spcBef>
              <a:buNone/>
            </a:pPr>
            <a:r>
              <a:rPr lang="en-US" sz="1300" dirty="0"/>
              <a:t>4 - Dangerous Jobs</a:t>
            </a:r>
          </a:p>
          <a:p>
            <a:pPr marL="0" indent="0">
              <a:spcBef>
                <a:spcPts val="600"/>
              </a:spcBef>
              <a:buFont typeface="Arial" pitchFamily="34" charset="0"/>
              <a:buNone/>
            </a:pPr>
            <a:r>
              <a:rPr lang="en-US" sz="1300" dirty="0"/>
              <a:t>2 - Cooking</a:t>
            </a:r>
          </a:p>
          <a:p>
            <a:pPr marL="0" indent="0">
              <a:spcBef>
                <a:spcPts val="600"/>
              </a:spcBef>
              <a:buFont typeface="Arial" pitchFamily="34" charset="0"/>
              <a:buNone/>
            </a:pPr>
            <a:r>
              <a:rPr lang="en-US" sz="1300" dirty="0"/>
              <a:t>2 - Driving</a:t>
            </a:r>
          </a:p>
          <a:p>
            <a:pPr marL="0" indent="0">
              <a:spcBef>
                <a:spcPts val="600"/>
              </a:spcBef>
              <a:buFont typeface="Arial" pitchFamily="34" charset="0"/>
              <a:buNone/>
            </a:pPr>
            <a:r>
              <a:rPr lang="en-US" sz="1300" dirty="0"/>
              <a:t>2 - Retail</a:t>
            </a:r>
          </a:p>
          <a:p>
            <a:pPr marL="0" indent="0">
              <a:spcBef>
                <a:spcPts val="600"/>
              </a:spcBef>
              <a:buFont typeface="Arial" pitchFamily="34" charset="0"/>
              <a:buNone/>
            </a:pPr>
            <a:r>
              <a:rPr lang="en-US" sz="1300" dirty="0"/>
              <a:t>1 – Warehouse Work</a:t>
            </a:r>
          </a:p>
          <a:p>
            <a:pPr marL="0" indent="0">
              <a:spcBef>
                <a:spcPts val="600"/>
              </a:spcBef>
              <a:buNone/>
            </a:pPr>
            <a:r>
              <a:rPr lang="en-US" sz="1300" dirty="0"/>
              <a:t>1 – Air Traffic Control</a:t>
            </a:r>
          </a:p>
          <a:p>
            <a:pPr marL="0" indent="0">
              <a:spcBef>
                <a:spcPts val="600"/>
              </a:spcBef>
              <a:buFont typeface="Arial" pitchFamily="34" charset="0"/>
              <a:buNone/>
            </a:pPr>
            <a:r>
              <a:rPr lang="en-US" sz="1300" dirty="0"/>
              <a:t>1 – Online Moderation</a:t>
            </a:r>
          </a:p>
          <a:p>
            <a:pPr marL="0" indent="0">
              <a:spcBef>
                <a:spcPts val="600"/>
              </a:spcBef>
              <a:buFont typeface="Arial" pitchFamily="34" charset="0"/>
              <a:buNone/>
            </a:pPr>
            <a:r>
              <a:rPr lang="en-US" sz="1300" dirty="0"/>
              <a:t>1 – Customer Service</a:t>
            </a:r>
          </a:p>
          <a:p>
            <a:pPr marL="0" indent="0">
              <a:spcBef>
                <a:spcPts val="600"/>
              </a:spcBef>
              <a:buFont typeface="Arial" pitchFamily="34" charset="0"/>
              <a:buNone/>
            </a:pPr>
            <a:r>
              <a:rPr lang="en-US" sz="1300" dirty="0"/>
              <a:t>1 - IT</a:t>
            </a:r>
          </a:p>
        </p:txBody>
      </p:sp>
      <p:sp>
        <p:nvSpPr>
          <p:cNvPr id="10" name="Content Placeholder 2">
            <a:extLst>
              <a:ext uri="{FF2B5EF4-FFF2-40B4-BE49-F238E27FC236}">
                <a16:creationId xmlns:a16="http://schemas.microsoft.com/office/drawing/2014/main" id="{101973C4-BADB-D345-86CA-0120F639907F}"/>
              </a:ext>
            </a:extLst>
          </p:cNvPr>
          <p:cNvSpPr txBox="1">
            <a:spLocks/>
          </p:cNvSpPr>
          <p:nvPr/>
        </p:nvSpPr>
        <p:spPr>
          <a:xfrm>
            <a:off x="5475804" y="1038169"/>
            <a:ext cx="2321960" cy="3852809"/>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spcBef>
                <a:spcPts val="600"/>
              </a:spcBef>
              <a:buNone/>
            </a:pPr>
            <a:r>
              <a:rPr lang="en-US" sz="1300" u="sng" dirty="0"/>
              <a:t>D Term 2020</a:t>
            </a:r>
          </a:p>
          <a:p>
            <a:pPr marL="0" indent="0">
              <a:spcBef>
                <a:spcPts val="600"/>
              </a:spcBef>
              <a:buNone/>
            </a:pPr>
            <a:r>
              <a:rPr lang="en-US" sz="1300" dirty="0"/>
              <a:t>6 - Medical</a:t>
            </a:r>
          </a:p>
          <a:p>
            <a:pPr marL="0" indent="0">
              <a:spcBef>
                <a:spcPts val="600"/>
              </a:spcBef>
              <a:buNone/>
            </a:pPr>
            <a:r>
              <a:rPr lang="en-US" sz="1300" dirty="0"/>
              <a:t>5 - Transportation</a:t>
            </a:r>
          </a:p>
          <a:p>
            <a:pPr marL="0" indent="0">
              <a:spcBef>
                <a:spcPts val="600"/>
              </a:spcBef>
              <a:buNone/>
            </a:pPr>
            <a:r>
              <a:rPr lang="en-US" sz="1300" dirty="0"/>
              <a:t>3 - Cooking</a:t>
            </a:r>
          </a:p>
          <a:p>
            <a:pPr marL="0" indent="0">
              <a:spcBef>
                <a:spcPts val="600"/>
              </a:spcBef>
              <a:buNone/>
            </a:pPr>
            <a:r>
              <a:rPr lang="en-US" sz="1300" dirty="0"/>
              <a:t>2 - Construction</a:t>
            </a:r>
          </a:p>
          <a:p>
            <a:pPr marL="0" indent="0">
              <a:spcBef>
                <a:spcPts val="600"/>
              </a:spcBef>
              <a:buNone/>
            </a:pPr>
            <a:r>
              <a:rPr lang="en-US" sz="1300" dirty="0"/>
              <a:t>2 - Video Games</a:t>
            </a:r>
          </a:p>
          <a:p>
            <a:pPr marL="0" indent="0">
              <a:spcBef>
                <a:spcPts val="600"/>
              </a:spcBef>
              <a:buNone/>
            </a:pPr>
            <a:r>
              <a:rPr lang="en-US" sz="1300" dirty="0"/>
              <a:t>1 - Agriculture</a:t>
            </a:r>
          </a:p>
          <a:p>
            <a:pPr marL="0" indent="0">
              <a:spcBef>
                <a:spcPts val="600"/>
              </a:spcBef>
              <a:buNone/>
            </a:pPr>
            <a:r>
              <a:rPr lang="en-US" sz="1300" dirty="0"/>
              <a:t>1 - Firefighting</a:t>
            </a:r>
          </a:p>
          <a:p>
            <a:pPr marL="0" indent="0">
              <a:spcBef>
                <a:spcPts val="600"/>
              </a:spcBef>
              <a:buNone/>
            </a:pPr>
            <a:r>
              <a:rPr lang="en-US" sz="1300" dirty="0"/>
              <a:t>1 - Driving</a:t>
            </a:r>
          </a:p>
          <a:p>
            <a:pPr marL="0" indent="0">
              <a:spcBef>
                <a:spcPts val="600"/>
              </a:spcBef>
              <a:buNone/>
            </a:pPr>
            <a:r>
              <a:rPr lang="en-US" sz="1300" dirty="0"/>
              <a:t>1 - Retail</a:t>
            </a:r>
          </a:p>
          <a:p>
            <a:pPr marL="0" indent="0">
              <a:spcBef>
                <a:spcPts val="600"/>
              </a:spcBef>
              <a:buNone/>
            </a:pPr>
            <a:r>
              <a:rPr lang="en-US" sz="1300" dirty="0"/>
              <a:t>1 -Hiring</a:t>
            </a:r>
          </a:p>
          <a:p>
            <a:pPr marL="0" indent="0">
              <a:spcBef>
                <a:spcPts val="600"/>
              </a:spcBef>
              <a:buNone/>
            </a:pPr>
            <a:r>
              <a:rPr lang="en-US" sz="1300" dirty="0"/>
              <a:t>1 - Laundry</a:t>
            </a:r>
          </a:p>
          <a:p>
            <a:pPr marL="0" indent="0">
              <a:spcBef>
                <a:spcPts val="600"/>
              </a:spcBef>
              <a:buNone/>
            </a:pPr>
            <a:r>
              <a:rPr lang="en-US" sz="1300" dirty="0"/>
              <a:t>1 - Art</a:t>
            </a:r>
          </a:p>
          <a:p>
            <a:pPr marL="0" indent="0">
              <a:spcBef>
                <a:spcPts val="600"/>
              </a:spcBef>
              <a:buNone/>
            </a:pPr>
            <a:r>
              <a:rPr lang="en-US" sz="1300" dirty="0"/>
              <a:t>1 - Calendars</a:t>
            </a:r>
          </a:p>
          <a:p>
            <a:pPr marL="0" indent="0">
              <a:spcBef>
                <a:spcPts val="600"/>
              </a:spcBef>
              <a:buNone/>
            </a:pPr>
            <a:r>
              <a:rPr lang="en-US" sz="1300" dirty="0"/>
              <a:t>1 – Legal Defense</a:t>
            </a:r>
          </a:p>
        </p:txBody>
      </p:sp>
      <p:sp>
        <p:nvSpPr>
          <p:cNvPr id="11" name="Content Placeholder 2">
            <a:extLst>
              <a:ext uri="{FF2B5EF4-FFF2-40B4-BE49-F238E27FC236}">
                <a16:creationId xmlns:a16="http://schemas.microsoft.com/office/drawing/2014/main" id="{AF671988-8DFA-974F-9B6A-2BAC219D993D}"/>
              </a:ext>
            </a:extLst>
          </p:cNvPr>
          <p:cNvSpPr txBox="1">
            <a:spLocks/>
          </p:cNvSpPr>
          <p:nvPr/>
        </p:nvSpPr>
        <p:spPr>
          <a:xfrm>
            <a:off x="6893150" y="1038169"/>
            <a:ext cx="2321960" cy="3852809"/>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spcBef>
                <a:spcPts val="600"/>
              </a:spcBef>
              <a:buNone/>
            </a:pPr>
            <a:r>
              <a:rPr lang="en-US" sz="1300" u="sng" dirty="0"/>
              <a:t>A Term 2020</a:t>
            </a:r>
          </a:p>
          <a:p>
            <a:pPr marL="0" indent="0">
              <a:spcBef>
                <a:spcPts val="600"/>
              </a:spcBef>
              <a:buNone/>
            </a:pPr>
            <a:r>
              <a:rPr lang="en-US" sz="1300" dirty="0"/>
              <a:t>5 – Health Care</a:t>
            </a:r>
          </a:p>
          <a:p>
            <a:pPr marL="0" indent="0">
              <a:spcBef>
                <a:spcPts val="600"/>
              </a:spcBef>
              <a:buNone/>
            </a:pPr>
            <a:r>
              <a:rPr lang="en-US" sz="1300" dirty="0"/>
              <a:t>3 - Transportation</a:t>
            </a:r>
          </a:p>
          <a:p>
            <a:pPr marL="0" indent="0">
              <a:spcBef>
                <a:spcPts val="600"/>
              </a:spcBef>
              <a:buNone/>
            </a:pPr>
            <a:r>
              <a:rPr lang="en-US" sz="1300" dirty="0"/>
              <a:t>2 - Agriculture</a:t>
            </a:r>
          </a:p>
          <a:p>
            <a:pPr marL="0" indent="0">
              <a:spcBef>
                <a:spcPts val="600"/>
              </a:spcBef>
              <a:buNone/>
            </a:pPr>
            <a:r>
              <a:rPr lang="en-US" sz="1300" dirty="0"/>
              <a:t>2 - Manufacturing</a:t>
            </a:r>
          </a:p>
          <a:p>
            <a:pPr marL="0" indent="0">
              <a:spcBef>
                <a:spcPts val="600"/>
              </a:spcBef>
              <a:buNone/>
            </a:pPr>
            <a:r>
              <a:rPr lang="en-US" sz="1300" dirty="0"/>
              <a:t>1 - Business Documentation</a:t>
            </a:r>
          </a:p>
          <a:p>
            <a:pPr marL="0" indent="0">
              <a:spcBef>
                <a:spcPts val="600"/>
              </a:spcBef>
              <a:buNone/>
            </a:pPr>
            <a:r>
              <a:rPr lang="en-US" sz="1300" dirty="0"/>
              <a:t>1 - Climate Change</a:t>
            </a:r>
          </a:p>
          <a:p>
            <a:pPr marL="0" indent="0">
              <a:spcBef>
                <a:spcPts val="600"/>
              </a:spcBef>
              <a:buNone/>
            </a:pPr>
            <a:r>
              <a:rPr lang="en-US" sz="1300" dirty="0"/>
              <a:t>1 - Computer Design</a:t>
            </a:r>
          </a:p>
          <a:p>
            <a:pPr marL="0" indent="0">
              <a:spcBef>
                <a:spcPts val="600"/>
              </a:spcBef>
              <a:buNone/>
            </a:pPr>
            <a:r>
              <a:rPr lang="en-US" sz="1300" dirty="0"/>
              <a:t>1 - Democracy</a:t>
            </a:r>
          </a:p>
          <a:p>
            <a:pPr marL="0" indent="0">
              <a:spcBef>
                <a:spcPts val="600"/>
              </a:spcBef>
              <a:buNone/>
            </a:pPr>
            <a:r>
              <a:rPr lang="en-US" sz="1300" dirty="0"/>
              <a:t>1 - Education</a:t>
            </a:r>
          </a:p>
          <a:p>
            <a:pPr marL="0" indent="0">
              <a:spcBef>
                <a:spcPts val="600"/>
              </a:spcBef>
              <a:buNone/>
            </a:pPr>
            <a:r>
              <a:rPr lang="en-US" sz="1300" dirty="0"/>
              <a:t>1 - Legal System</a:t>
            </a:r>
          </a:p>
          <a:p>
            <a:pPr marL="0" indent="0">
              <a:spcBef>
                <a:spcPts val="600"/>
              </a:spcBef>
              <a:buNone/>
            </a:pPr>
            <a:r>
              <a:rPr lang="en-US" sz="1300" dirty="0"/>
              <a:t>1 - Logging</a:t>
            </a:r>
          </a:p>
          <a:p>
            <a:pPr marL="0" indent="0">
              <a:spcBef>
                <a:spcPts val="600"/>
              </a:spcBef>
              <a:buNone/>
            </a:pPr>
            <a:r>
              <a:rPr lang="en-US" sz="1300" dirty="0"/>
              <a:t>1 - Space Exploration</a:t>
            </a:r>
          </a:p>
        </p:txBody>
      </p:sp>
    </p:spTree>
    <p:extLst>
      <p:ext uri="{BB962C8B-B14F-4D97-AF65-F5344CB8AC3E}">
        <p14:creationId xmlns:p14="http://schemas.microsoft.com/office/powerpoint/2010/main" val="262015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p:txBody>
          <a:bodyPr>
            <a:normAutofit/>
          </a:bodyPr>
          <a:lstStyle/>
          <a:p>
            <a:r>
              <a:rPr lang="en-US" dirty="0"/>
              <a:t>Great improvement!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8" name="Picture 7">
            <a:extLst>
              <a:ext uri="{FF2B5EF4-FFF2-40B4-BE49-F238E27FC236}">
                <a16:creationId xmlns:a16="http://schemas.microsoft.com/office/drawing/2014/main" id="{245D2A47-1CA3-2B41-B567-019B031E755A}"/>
              </a:ext>
            </a:extLst>
          </p:cNvPr>
          <p:cNvPicPr>
            <a:picLocks noChangeAspect="1"/>
          </p:cNvPicPr>
          <p:nvPr/>
        </p:nvPicPr>
        <p:blipFill>
          <a:blip r:embed="rId3"/>
          <a:stretch>
            <a:fillRect/>
          </a:stretch>
        </p:blipFill>
        <p:spPr>
          <a:xfrm>
            <a:off x="3301464" y="340452"/>
            <a:ext cx="5530115" cy="4803048"/>
          </a:xfrm>
          <a:prstGeom prst="rect">
            <a:avLst/>
          </a:prstGeom>
        </p:spPr>
      </p:pic>
    </p:spTree>
    <p:extLst>
      <p:ext uri="{BB962C8B-B14F-4D97-AF65-F5344CB8AC3E}">
        <p14:creationId xmlns:p14="http://schemas.microsoft.com/office/powerpoint/2010/main" val="133149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p:txBody>
          <a:bodyPr/>
          <a:lstStyle/>
          <a:p>
            <a:pPr marL="0" indent="0">
              <a:buNone/>
            </a:pPr>
            <a:r>
              <a:rPr lang="en-US" dirty="0"/>
              <a:t>60 Max Possible</a:t>
            </a:r>
          </a:p>
        </p:txBody>
      </p:sp>
      <p:sp>
        <p:nvSpPr>
          <p:cNvPr id="4" name="Content Placeholder 3">
            <a:extLst>
              <a:ext uri="{FF2B5EF4-FFF2-40B4-BE49-F238E27FC236}">
                <a16:creationId xmlns:a16="http://schemas.microsoft.com/office/drawing/2014/main" id="{81037C2F-A0C1-F443-9EB1-54BC1BFAF472}"/>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2020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11" name="Picture 10">
            <a:extLst>
              <a:ext uri="{FF2B5EF4-FFF2-40B4-BE49-F238E27FC236}">
                <a16:creationId xmlns:a16="http://schemas.microsoft.com/office/drawing/2014/main" id="{276BB23B-35BD-1E49-A57C-51BF22F5C441}"/>
              </a:ext>
            </a:extLst>
          </p:cNvPr>
          <p:cNvPicPr>
            <a:picLocks noChangeAspect="1"/>
          </p:cNvPicPr>
          <p:nvPr/>
        </p:nvPicPr>
        <p:blipFill>
          <a:blip r:embed="rId3"/>
          <a:stretch>
            <a:fillRect/>
          </a:stretch>
        </p:blipFill>
        <p:spPr>
          <a:xfrm>
            <a:off x="3156990" y="288758"/>
            <a:ext cx="5587953" cy="4854742"/>
          </a:xfrm>
          <a:prstGeom prst="rect">
            <a:avLst/>
          </a:prstGeom>
        </p:spPr>
      </p:pic>
    </p:spTree>
    <p:extLst>
      <p:ext uri="{BB962C8B-B14F-4D97-AF65-F5344CB8AC3E}">
        <p14:creationId xmlns:p14="http://schemas.microsoft.com/office/powerpoint/2010/main" val="77033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7309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Course Evaluations</a:t>
            </a:r>
          </a:p>
          <a:p>
            <a:pPr marL="457200" indent="-457200">
              <a:buFont typeface="+mj-lt"/>
              <a:buAutoNum type="arabicPeriod"/>
            </a:pPr>
            <a:r>
              <a:rPr lang="en-US" dirty="0"/>
              <a:t>Students Present</a:t>
            </a:r>
          </a:p>
          <a:p>
            <a:pPr marL="457200" indent="-457200">
              <a:buFont typeface="+mj-lt"/>
              <a:buAutoNum type="arabicPeriod"/>
            </a:pPr>
            <a:r>
              <a:rPr lang="en-US" dirty="0"/>
              <a:t>Students’ Choice</a:t>
            </a:r>
          </a:p>
        </p:txBody>
      </p:sp>
      <p:sp>
        <p:nvSpPr>
          <p:cNvPr id="4" name="Footer Placeholder 3"/>
          <p:cNvSpPr>
            <a:spLocks noGrp="1"/>
          </p:cNvSpPr>
          <p:nvPr>
            <p:ph type="ftr" sz="quarter" idx="11"/>
          </p:nvPr>
        </p:nvSpPr>
        <p:spPr/>
        <p:txBody>
          <a:bodyPr/>
          <a:lstStyle/>
          <a:p>
            <a:r>
              <a:rPr lang="en-US"/>
              <a:t>© 2020 Keith A. Pray</a:t>
            </a:r>
          </a:p>
        </p:txBody>
      </p:sp>
      <p:sp>
        <p:nvSpPr>
          <p:cNvPr id="3" name="Slide Number Placeholder 2">
            <a:extLst>
              <a:ext uri="{FF2B5EF4-FFF2-40B4-BE49-F238E27FC236}">
                <a16:creationId xmlns:a16="http://schemas.microsoft.com/office/drawing/2014/main" id="{4204A6F0-715B-A74F-B2FB-AB1837807D23}"/>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04961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Big data in Law</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Nathan Rogers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90844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policing”</a:t>
            </a:r>
          </a:p>
        </p:txBody>
      </p:sp>
      <p:sp>
        <p:nvSpPr>
          <p:cNvPr id="3" name="Content Placeholder 2"/>
          <p:cNvSpPr>
            <a:spLocks noGrp="1"/>
          </p:cNvSpPr>
          <p:nvPr>
            <p:ph sz="half" idx="1"/>
          </p:nvPr>
        </p:nvSpPr>
        <p:spPr/>
        <p:txBody>
          <a:bodyPr/>
          <a:lstStyle/>
          <a:p>
            <a:r>
              <a:rPr lang="en-US" dirty="0"/>
              <a:t>Two types </a:t>
            </a:r>
          </a:p>
          <a:p>
            <a:pPr lvl="1"/>
            <a:r>
              <a:rPr lang="en-US" dirty="0"/>
              <a:t>Place Based:</a:t>
            </a:r>
          </a:p>
          <a:p>
            <a:pPr lvl="2"/>
            <a:r>
              <a:rPr lang="en-US" dirty="0"/>
              <a:t>Based on the history of crimes taking place provides a heat map (right)</a:t>
            </a:r>
          </a:p>
          <a:p>
            <a:pPr lvl="1"/>
            <a:r>
              <a:rPr lang="en-US" dirty="0"/>
              <a:t>Person based:</a:t>
            </a:r>
          </a:p>
          <a:p>
            <a:pPr lvl="2"/>
            <a:r>
              <a:rPr lang="en-US" dirty="0"/>
              <a:t>Takes in information about a person such as age, gender criminal history, history of substance abuse, contacts </a:t>
            </a:r>
          </a:p>
          <a:p>
            <a:pPr lvl="2"/>
            <a:r>
              <a:rPr lang="en-US" dirty="0"/>
              <a:t>determines whether they can be at a high risk for being involved in crimes.</a:t>
            </a:r>
          </a:p>
          <a:p>
            <a:pPr marL="0" indent="0">
              <a:buNone/>
            </a:pPr>
            <a:endParaRPr lang="en-US" dirty="0"/>
          </a:p>
          <a:p>
            <a:pPr marL="0" indent="0">
              <a:buNone/>
            </a:pPr>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669268" y="389095"/>
            <a:ext cx="2179682" cy="307777"/>
          </a:xfrm>
          <a:prstGeom prst="rect">
            <a:avLst/>
          </a:prstGeom>
          <a:noFill/>
        </p:spPr>
        <p:txBody>
          <a:bodyPr wrap="square" rtlCol="0">
            <a:spAutoFit/>
          </a:bodyPr>
          <a:lstStyle/>
          <a:p>
            <a:pPr algn="r"/>
            <a:r>
              <a:rPr lang="en-US" sz="1400" dirty="0">
                <a:solidFill>
                  <a:schemeClr val="tx1"/>
                </a:solidFill>
                <a:latin typeface="+mj-lt"/>
              </a:rPr>
              <a:t>Nathan Rogers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https://www.smithsonianmag.com/innovation/artificial-intelligence-is-now-used-predict-crime-is-it-biased-180968337/</a:t>
            </a:r>
          </a:p>
        </p:txBody>
      </p:sp>
      <p:pic>
        <p:nvPicPr>
          <p:cNvPr id="1028" name="Picture 4" descr="Artificial Intelligence Is Now Used to Predict Crime. But Is It Biased? |  Innovation | Smithsonian Magazine">
            <a:extLst>
              <a:ext uri="{FF2B5EF4-FFF2-40B4-BE49-F238E27FC236}">
                <a16:creationId xmlns:a16="http://schemas.microsoft.com/office/drawing/2014/main" id="{C1F449CD-8700-4D6D-AE80-69D11149F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91431"/>
            <a:ext cx="3889737" cy="183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08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304DDED5-10B2-49F6-B45D-3C7AAD87CD44}"/>
              </a:ext>
            </a:extLst>
          </p:cNvPr>
          <p:cNvSpPr>
            <a:spLocks noGrp="1"/>
          </p:cNvSpPr>
          <p:nvPr>
            <p:ph type="title"/>
          </p:nvPr>
        </p:nvSpPr>
        <p:spPr>
          <a:xfrm>
            <a:off x="685800" y="361950"/>
            <a:ext cx="7772400" cy="914400"/>
          </a:xfrm>
        </p:spPr>
        <p:txBody>
          <a:bodyPr/>
          <a:lstStyle/>
          <a:p>
            <a:endParaRPr lang="en-US"/>
          </a:p>
        </p:txBody>
      </p:sp>
      <p:sp>
        <p:nvSpPr>
          <p:cNvPr id="5" name="Footer Placeholder 4">
            <a:extLst>
              <a:ext uri="{FF2B5EF4-FFF2-40B4-BE49-F238E27FC236}">
                <a16:creationId xmlns:a16="http://schemas.microsoft.com/office/drawing/2014/main" id="{2717059A-05EB-45CB-9F7F-B845D492F5C5}"/>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2020 Keith A. Pray</a:t>
            </a:r>
            <a:endParaRPr lang="en-US" sz="400"/>
          </a:p>
        </p:txBody>
      </p:sp>
      <p:sp>
        <p:nvSpPr>
          <p:cNvPr id="6" name="Slide Number Placeholder 5">
            <a:extLst>
              <a:ext uri="{FF2B5EF4-FFF2-40B4-BE49-F238E27FC236}">
                <a16:creationId xmlns:a16="http://schemas.microsoft.com/office/drawing/2014/main" id="{E61C92FE-C26B-4157-955D-D2D2940A2BA1}"/>
              </a:ext>
            </a:extLst>
          </p:cNvPr>
          <p:cNvSpPr>
            <a:spLocks noGrp="1"/>
          </p:cNvSpPr>
          <p:nvPr>
            <p:ph type="sldNum" sz="quarter" idx="12"/>
          </p:nvPr>
        </p:nvSpPr>
        <p:spPr>
          <a:xfrm>
            <a:off x="8519160" y="4997196"/>
            <a:ext cx="624840" cy="146304"/>
          </a:xfrm>
        </p:spPr>
        <p:txBody>
          <a:bodyPr anchor="ctr">
            <a:normAutofit/>
          </a:bodyPr>
          <a:lstStyle/>
          <a:p>
            <a:pPr>
              <a:lnSpc>
                <a:spcPct val="90000"/>
              </a:lnSpc>
              <a:spcAft>
                <a:spcPts val="600"/>
              </a:spcAft>
            </a:pPr>
            <a:fld id="{A2A17EAB-8B51-5C40-8776-6683E51FA7A0}" type="slidenum">
              <a:rPr lang="en-US" sz="400" smtClean="0"/>
              <a:pPr>
                <a:lnSpc>
                  <a:spcPct val="90000"/>
                </a:lnSpc>
                <a:spcAft>
                  <a:spcPts val="600"/>
                </a:spcAft>
              </a:pPr>
              <a:t>8</a:t>
            </a:fld>
            <a:endParaRPr lang="en-US" sz="400"/>
          </a:p>
        </p:txBody>
      </p:sp>
      <p:sp>
        <p:nvSpPr>
          <p:cNvPr id="3" name="TextBox 2">
            <a:extLst>
              <a:ext uri="{FF2B5EF4-FFF2-40B4-BE49-F238E27FC236}">
                <a16:creationId xmlns:a16="http://schemas.microsoft.com/office/drawing/2014/main" id="{14A0B207-89DC-4ABB-B635-0EE9BB5BB7EF}"/>
              </a:ext>
            </a:extLst>
          </p:cNvPr>
          <p:cNvSpPr txBox="1"/>
          <p:nvPr/>
        </p:nvSpPr>
        <p:spPr>
          <a:xfrm>
            <a:off x="6669268" y="389095"/>
            <a:ext cx="2179682" cy="307777"/>
          </a:xfrm>
          <a:prstGeom prst="rect">
            <a:avLst/>
          </a:prstGeom>
          <a:noFill/>
        </p:spPr>
        <p:txBody>
          <a:bodyPr wrap="square" rtlCol="0">
            <a:spAutoFit/>
          </a:bodyPr>
          <a:lstStyle/>
          <a:p>
            <a:pPr algn="r"/>
            <a:r>
              <a:rPr lang="en-US" sz="1400" dirty="0">
                <a:solidFill>
                  <a:schemeClr val="tx1"/>
                </a:solidFill>
                <a:latin typeface="+mj-lt"/>
              </a:rPr>
              <a:t>Nathan Rogers</a:t>
            </a:r>
          </a:p>
        </p:txBody>
      </p:sp>
      <p:pic>
        <p:nvPicPr>
          <p:cNvPr id="1034" name="Picture 10">
            <a:extLst>
              <a:ext uri="{FF2B5EF4-FFF2-40B4-BE49-F238E27FC236}">
                <a16:creationId xmlns:a16="http://schemas.microsoft.com/office/drawing/2014/main" id="{6254C322-957E-4242-A3C8-C742E7480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51" y="854849"/>
            <a:ext cx="2634797" cy="35159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EBBF6AC-13E1-42A3-AC39-0BBE0F6EFCDF}"/>
              </a:ext>
            </a:extLst>
          </p:cNvPr>
          <p:cNvSpPr txBox="1"/>
          <p:nvPr/>
        </p:nvSpPr>
        <p:spPr>
          <a:xfrm>
            <a:off x="5171354" y="4494002"/>
            <a:ext cx="3972646" cy="369332"/>
          </a:xfrm>
          <a:prstGeom prst="rect">
            <a:avLst/>
          </a:prstGeom>
          <a:noFill/>
        </p:spPr>
        <p:txBody>
          <a:bodyPr wrap="square" rtlCol="0">
            <a:spAutoFit/>
          </a:bodyPr>
          <a:lstStyle/>
          <a:p>
            <a:pPr>
              <a:lnSpc>
                <a:spcPct val="90000"/>
              </a:lnSpc>
            </a:pPr>
            <a:r>
              <a:rPr lang="en-US" sz="1000" dirty="0">
                <a:hlinkClick r:id="rId4"/>
              </a:rPr>
              <a:t>https://tvguide1.cbsistatic.com/feed/1/587/11738587.jpg</a:t>
            </a:r>
            <a:endParaRPr lang="en-US" sz="1000" dirty="0"/>
          </a:p>
          <a:p>
            <a:pPr>
              <a:lnSpc>
                <a:spcPct val="90000"/>
              </a:lnSpc>
            </a:pPr>
            <a:r>
              <a:rPr lang="en-US" sz="1000" dirty="0">
                <a:hlinkClick r:id="rId5"/>
              </a:rPr>
              <a:t>https://www.predpol.com/</a:t>
            </a:r>
            <a:r>
              <a:rPr lang="en-US" sz="1000" dirty="0"/>
              <a:t> </a:t>
            </a:r>
          </a:p>
        </p:txBody>
      </p:sp>
      <p:pic>
        <p:nvPicPr>
          <p:cNvPr id="1036" name="Picture 12" descr="Is this the full list of US cities that have bought or considered Predpol's predictive  policing services? | Boing Boing">
            <a:extLst>
              <a:ext uri="{FF2B5EF4-FFF2-40B4-BE49-F238E27FC236}">
                <a16:creationId xmlns:a16="http://schemas.microsoft.com/office/drawing/2014/main" id="{90132A90-436F-4FDF-B0B5-6F24479955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5699" y="646027"/>
            <a:ext cx="272415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9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DB98-235E-47C0-BF5B-0B80C0AB99E1}"/>
              </a:ext>
            </a:extLst>
          </p:cNvPr>
          <p:cNvSpPr>
            <a:spLocks noGrp="1"/>
          </p:cNvSpPr>
          <p:nvPr>
            <p:ph type="title"/>
          </p:nvPr>
        </p:nvSpPr>
        <p:spPr/>
        <p:txBody>
          <a:bodyPr/>
          <a:lstStyle/>
          <a:p>
            <a:r>
              <a:rPr lang="en-US" dirty="0"/>
              <a:t>Use AI in the judicial system</a:t>
            </a:r>
          </a:p>
        </p:txBody>
      </p:sp>
      <p:sp>
        <p:nvSpPr>
          <p:cNvPr id="3" name="Content Placeholder 2">
            <a:extLst>
              <a:ext uri="{FF2B5EF4-FFF2-40B4-BE49-F238E27FC236}">
                <a16:creationId xmlns:a16="http://schemas.microsoft.com/office/drawing/2014/main" id="{67E16A09-5B9C-44B1-8E0E-BC3BD587A187}"/>
              </a:ext>
            </a:extLst>
          </p:cNvPr>
          <p:cNvSpPr>
            <a:spLocks noGrp="1"/>
          </p:cNvSpPr>
          <p:nvPr>
            <p:ph sz="half" idx="1"/>
          </p:nvPr>
        </p:nvSpPr>
        <p:spPr>
          <a:xfrm>
            <a:off x="591671" y="1352551"/>
            <a:ext cx="4094629" cy="3352800"/>
          </a:xfrm>
        </p:spPr>
        <p:txBody>
          <a:bodyPr>
            <a:normAutofit/>
          </a:bodyPr>
          <a:lstStyle/>
          <a:p>
            <a:r>
              <a:rPr lang="en-US" dirty="0"/>
              <a:t>Parole:</a:t>
            </a:r>
          </a:p>
          <a:p>
            <a:pPr lvl="1"/>
            <a:r>
              <a:rPr lang="en-US" dirty="0"/>
              <a:t>Used as a tool to help decide whether a person should receive parole[3]</a:t>
            </a:r>
          </a:p>
          <a:p>
            <a:r>
              <a:rPr lang="en-US" dirty="0"/>
              <a:t>The person based AI has been used as evidence in court</a:t>
            </a:r>
          </a:p>
          <a:p>
            <a:pPr lvl="1"/>
            <a:r>
              <a:rPr lang="en-US" dirty="0"/>
              <a:t>When brought up as evidence in court it ends up with lengthier sentencings </a:t>
            </a:r>
          </a:p>
          <a:p>
            <a:r>
              <a:rPr lang="en-US" dirty="0"/>
              <a:t>Has been used to predict supreme court verdicts</a:t>
            </a:r>
          </a:p>
        </p:txBody>
      </p:sp>
      <p:sp>
        <p:nvSpPr>
          <p:cNvPr id="4" name="Content Placeholder 3">
            <a:extLst>
              <a:ext uri="{FF2B5EF4-FFF2-40B4-BE49-F238E27FC236}">
                <a16:creationId xmlns:a16="http://schemas.microsoft.com/office/drawing/2014/main" id="{DF3DB176-0C9A-4A7C-AB8E-2F845AFB41AC}"/>
              </a:ext>
            </a:extLst>
          </p:cNvPr>
          <p:cNvSpPr>
            <a:spLocks noGrp="1"/>
          </p:cNvSpPr>
          <p:nvPr>
            <p:ph sz="half" idx="2"/>
          </p:nvPr>
        </p:nvSpPr>
        <p:spPr>
          <a:xfrm>
            <a:off x="2666360" y="4781550"/>
            <a:ext cx="6241420" cy="301606"/>
          </a:xfrm>
        </p:spPr>
        <p:txBody>
          <a:bodyPr>
            <a:normAutofit/>
          </a:bodyPr>
          <a:lstStyle/>
          <a:p>
            <a:r>
              <a:rPr lang="en-US" sz="1000" dirty="0"/>
              <a:t>https://www.nationsencyclopedia.com/Americas/United-States-JUDICIAL-SYSTEM.html</a:t>
            </a:r>
          </a:p>
        </p:txBody>
      </p:sp>
      <p:sp>
        <p:nvSpPr>
          <p:cNvPr id="5" name="Footer Placeholder 4">
            <a:extLst>
              <a:ext uri="{FF2B5EF4-FFF2-40B4-BE49-F238E27FC236}">
                <a16:creationId xmlns:a16="http://schemas.microsoft.com/office/drawing/2014/main" id="{DB183F6B-EFAB-4E25-94A7-1A63957F76B0}"/>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D482E839-46E1-40F9-86CB-19A435EA3AFC}"/>
              </a:ext>
            </a:extLst>
          </p:cNvPr>
          <p:cNvSpPr>
            <a:spLocks noGrp="1"/>
          </p:cNvSpPr>
          <p:nvPr>
            <p:ph type="sldNum" sz="quarter" idx="12"/>
          </p:nvPr>
        </p:nvSpPr>
        <p:spPr/>
        <p:txBody>
          <a:bodyPr/>
          <a:lstStyle/>
          <a:p>
            <a:fld id="{A2A17EAB-8B51-5C40-8776-6683E51FA7A0}" type="slidenum">
              <a:rPr lang="en-US" smtClean="0"/>
              <a:t>9</a:t>
            </a:fld>
            <a:endParaRPr lang="en-US"/>
          </a:p>
        </p:txBody>
      </p:sp>
      <p:pic>
        <p:nvPicPr>
          <p:cNvPr id="1026" name="Picture 2" descr="Judicial system - United States - tax, power">
            <a:extLst>
              <a:ext uri="{FF2B5EF4-FFF2-40B4-BE49-F238E27FC236}">
                <a16:creationId xmlns:a16="http://schemas.microsoft.com/office/drawing/2014/main" id="{880C3825-EBF0-4BBE-AAF6-04E2E0F73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2" y="1425469"/>
            <a:ext cx="4000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92B8F17-29D3-4B8E-82F5-ADD844EF6B65}"/>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Nathan Rogers</a:t>
            </a:r>
          </a:p>
        </p:txBody>
      </p:sp>
    </p:spTree>
    <p:extLst>
      <p:ext uri="{BB962C8B-B14F-4D97-AF65-F5344CB8AC3E}">
        <p14:creationId xmlns:p14="http://schemas.microsoft.com/office/powerpoint/2010/main" val="306409287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77612</TotalTime>
  <Words>2506</Words>
  <Application>Microsoft Macintosh PowerPoint</Application>
  <PresentationFormat>On-screen Show (16:9)</PresentationFormat>
  <Paragraphs>382</Paragraphs>
  <Slides>17</Slides>
  <Notes>16</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-apple-system</vt:lpstr>
      <vt:lpstr>Arial</vt:lpstr>
      <vt:lpstr>Calibri</vt:lpstr>
      <vt:lpstr>Cambria</vt:lpstr>
      <vt:lpstr>Wingdings</vt:lpstr>
      <vt:lpstr>Red Radial 16x9</vt:lpstr>
      <vt:lpstr>Class 14 Last Day</vt:lpstr>
      <vt:lpstr>Automation Papers</vt:lpstr>
      <vt:lpstr>Papers</vt:lpstr>
      <vt:lpstr>Grades To Date</vt:lpstr>
      <vt:lpstr>Overview</vt:lpstr>
      <vt:lpstr>Big data in Law</vt:lpstr>
      <vt:lpstr>“predictive policing”</vt:lpstr>
      <vt:lpstr>PowerPoint Presentation</vt:lpstr>
      <vt:lpstr>Use AI in the judicial system</vt:lpstr>
      <vt:lpstr>Problems</vt:lpstr>
      <vt:lpstr>References</vt:lpstr>
      <vt:lpstr>Student Choice – Interesting Videos</vt:lpstr>
      <vt:lpstr>Student Choice – Interesting Videos (Full)</vt:lpstr>
      <vt:lpstr>Student Choice – Interesting Articles 1/2</vt:lpstr>
      <vt:lpstr>Student Choice – Interesting Articles 2/2</vt:lpstr>
      <vt:lpstr>Class 14 The End</vt:lpstr>
      <vt:lpstr>Evaluations</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429</cp:revision>
  <cp:lastPrinted>2014-10-13T02:14:09Z</cp:lastPrinted>
  <dcterms:created xsi:type="dcterms:W3CDTF">2014-08-25T02:19:16Z</dcterms:created>
  <dcterms:modified xsi:type="dcterms:W3CDTF">2020-10-16T22:38:14Z</dcterms:modified>
</cp:coreProperties>
</file>