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comments/comment2.xml" ContentType="application/vnd.openxmlformats-officedocument.presentationml.comments+xml"/>
  <Override PartName="/ppt/notesSlides/notesSlide22.xml" ContentType="application/vnd.openxmlformats-officedocument.presentationml.notesSlide+xml"/>
  <Override PartName="/ppt/comments/comment3.xml" ContentType="application/vnd.openxmlformats-officedocument.presentationml.comments+xml"/>
  <Override PartName="/ppt/notesSlides/notesSlide23.xml" ContentType="application/vnd.openxmlformats-officedocument.presentationml.notesSlide+xml"/>
  <Override PartName="/ppt/comments/comment4.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1"/>
  </p:notesMasterIdLst>
  <p:handoutMasterIdLst>
    <p:handoutMasterId r:id="rId42"/>
  </p:handoutMasterIdLst>
  <p:sldIdLst>
    <p:sldId id="256" r:id="rId2"/>
    <p:sldId id="640" r:id="rId3"/>
    <p:sldId id="653" r:id="rId4"/>
    <p:sldId id="651" r:id="rId5"/>
    <p:sldId id="652" r:id="rId6"/>
    <p:sldId id="277" r:id="rId7"/>
    <p:sldId id="259" r:id="rId8"/>
    <p:sldId id="261" r:id="rId9"/>
    <p:sldId id="456" r:id="rId10"/>
    <p:sldId id="514" r:id="rId11"/>
    <p:sldId id="644" r:id="rId12"/>
    <p:sldId id="645" r:id="rId13"/>
    <p:sldId id="646" r:id="rId14"/>
    <p:sldId id="270" r:id="rId15"/>
    <p:sldId id="647" r:id="rId16"/>
    <p:sldId id="648" r:id="rId17"/>
    <p:sldId id="649" r:id="rId18"/>
    <p:sldId id="657" r:id="rId19"/>
    <p:sldId id="268" r:id="rId20"/>
    <p:sldId id="271" r:id="rId21"/>
    <p:sldId id="272" r:id="rId22"/>
    <p:sldId id="273" r:id="rId23"/>
    <p:sldId id="267" r:id="rId24"/>
    <p:sldId id="658" r:id="rId25"/>
    <p:sldId id="257" r:id="rId26"/>
    <p:sldId id="258" r:id="rId27"/>
    <p:sldId id="659" r:id="rId28"/>
    <p:sldId id="260" r:id="rId29"/>
    <p:sldId id="660" r:id="rId30"/>
    <p:sldId id="269" r:id="rId31"/>
    <p:sldId id="333" r:id="rId32"/>
    <p:sldId id="334" r:id="rId33"/>
    <p:sldId id="335" r:id="rId34"/>
    <p:sldId id="336" r:id="rId35"/>
    <p:sldId id="337" r:id="rId36"/>
    <p:sldId id="338" r:id="rId37"/>
    <p:sldId id="340" r:id="rId38"/>
    <p:sldId id="341" r:id="rId39"/>
    <p:sldId id="457"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7EB76776-6DAE-CD4E-AC19-A255EC21F560}">
          <p14:sldIdLst>
            <p14:sldId id="256"/>
            <p14:sldId id="640"/>
            <p14:sldId id="653"/>
            <p14:sldId id="651"/>
            <p14:sldId id="652"/>
            <p14:sldId id="277"/>
            <p14:sldId id="259"/>
            <p14:sldId id="261"/>
            <p14:sldId id="456"/>
            <p14:sldId id="514"/>
          </p14:sldIdLst>
        </p14:section>
        <p14:section name="Students" id="{84F52804-64F4-CB47-9023-0EDA6C576457}">
          <p14:sldIdLst>
            <p14:sldId id="644"/>
            <p14:sldId id="645"/>
            <p14:sldId id="646"/>
            <p14:sldId id="270"/>
            <p14:sldId id="647"/>
            <p14:sldId id="648"/>
            <p14:sldId id="649"/>
            <p14:sldId id="657"/>
            <p14:sldId id="268"/>
            <p14:sldId id="271"/>
            <p14:sldId id="272"/>
            <p14:sldId id="273"/>
            <p14:sldId id="267"/>
            <p14:sldId id="658"/>
            <p14:sldId id="257"/>
            <p14:sldId id="258"/>
            <p14:sldId id="659"/>
            <p14:sldId id="260"/>
            <p14:sldId id="660"/>
          </p14:sldIdLst>
        </p14:section>
        <p14:section name="Common" id="{4398CC09-09ED-9647-AF50-6E929D7AC35E}">
          <p14:sldIdLst>
            <p14:sldId id="269"/>
            <p14:sldId id="333"/>
            <p14:sldId id="334"/>
            <p14:sldId id="335"/>
            <p14:sldId id="336"/>
            <p14:sldId id="337"/>
            <p14:sldId id="338"/>
            <p14:sldId id="340"/>
            <p14:sldId id="341"/>
            <p14:sldId id="45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ney, Fiona H" initials="HFH" lastIdx="5" clrIdx="0"/>
  <p:cmAuthor id="1" name="amy orozco" initials="ao" lastIdx="6" clrIdx="1"/>
  <p:cmAuthor id="2" name="Orozco, Amy F." initials="OF" lastIdx="2" clrIdx="2">
    <p:extLst>
      <p:ext uri="{19B8F6BF-5375-455C-9EA6-DF929625EA0E}">
        <p15:presenceInfo xmlns:p15="http://schemas.microsoft.com/office/powerpoint/2012/main" userId="S::aforozco@wpi.edu::10636e92-24fe-4a8d-ba7a-7cc1a7cc08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968" autoAdjust="0"/>
    <p:restoredTop sz="81456" autoAdjust="0"/>
  </p:normalViewPr>
  <p:slideViewPr>
    <p:cSldViewPr snapToGrid="0" snapToObjects="1">
      <p:cViewPr varScale="1">
        <p:scale>
          <a:sx n="136" d="100"/>
          <a:sy n="136" d="100"/>
        </p:scale>
        <p:origin x="920" y="184"/>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9-29T19:11:56.350" idx="2">
    <p:pos x="10" y="10"/>
    <p:text>Algorithms were 10 to 100 times more likely to inaccurately identify a photograph of a black or East Asian face, compared with a white one.​
Microsoft’s: 21 percent,​
IBM’s and Megvii’s rates were nearly 35 percent​
Amazon: 19 percent of the time​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9-29T19:06:56.998" idx="1">
    <p:pos x="10" y="10"/>
    <p:text>A widely used training set was more than 77% men and 83% White people​
Cellphone photos of dark-skinned people are unreliable because the light sensors are inconsistent and rarely accurately reflect the person’s skin tone​
Facial recognition programs used by law enforcement search mugshot databases, people of color, particularly young Black men, are overrepresented in the possible matches.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9-29T13:45:12.829" idx="4">
    <p:pos x="4262" y="556"/>
    <p:text>City of Detroit, blue dots being cameras 
</p:text>
    <p:extLst>
      <p:ext uri="{C676402C-5697-4E1C-873F-D02D1690AC5C}">
        <p15:threadingInfo xmlns:p15="http://schemas.microsoft.com/office/powerpoint/2012/main" timeZoneBias="240"/>
      </p:ext>
    </p:extLst>
  </p:cm>
  <p:cm authorId="1" dt="2020-09-29T13:49:59.847" idx="3">
    <p:pos x="1514" y="691"/>
    <p:text>Misidentification of POC can lead to higher arrests of an already over marginalized group oof people. 
police departments were submitting forensic sketches, digitally altered images, and photos of celebrities who looked like the suspects to the facial recognition algorithms and earnestly using the output. 
There no laws regulating, </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9-29T14:01:56.485" idx="6">
    <p:pos x="4161" y="774"/>
    <p:text>Joy Boulamwini, founded Algorithmic Justice League. Belivies believes facial recognition software shouldn’t be used by the military or police 
</p:text>
    <p:extLst>
      <p:ext uri="{C676402C-5697-4E1C-873F-D02D1690AC5C}">
        <p15:threadingInfo xmlns:p15="http://schemas.microsoft.com/office/powerpoint/2012/main" timeZoneBias="240"/>
      </p:ext>
    </p:extLst>
  </p:cm>
  <p:cm authorId="1" dt="2020-09-29T14:06:30.644" idx="5">
    <p:pos x="1544" y="691"/>
    <p:text>Cities are fighting against it(SF has banned use by local agencies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10/13/20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10/13/20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reachingcriticalwill.org/images/documents/Disarmament-fora/ccw/2018/gge/statements/29August_NAM.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stopkillerrobots.org/wp-content/uploads/2018/11/KRC_CountryViews22Nov2018.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Here’s the title slide. Excited already, aren’t you?</a:t>
            </a:r>
          </a:p>
          <a:p>
            <a:pPr marL="171450" indent="-171450" eaLnBrk="1" hangingPunct="1">
              <a:buFontTx/>
              <a:buChar char="-"/>
            </a:pPr>
            <a:r>
              <a:rPr lang="en-US" dirty="0">
                <a:latin typeface="Arial" pitchFamily="-109" charset="0"/>
                <a:ea typeface="ＭＳ Ｐゴシック" pitchFamily="-109" charset="-128"/>
                <a:cs typeface="ＭＳ Ｐゴシック" pitchFamily="-109" charset="-128"/>
              </a:rPr>
              <a:t>What is the point</a:t>
            </a:r>
            <a:r>
              <a:rPr lang="en-US" baseline="0" dirty="0">
                <a:latin typeface="Arial" pitchFamily="-109" charset="0"/>
                <a:ea typeface="ＭＳ Ｐゴシック" pitchFamily="-109" charset="-128"/>
                <a:cs typeface="ＭＳ Ｐゴシック" pitchFamily="-109" charset="-128"/>
              </a:rPr>
              <a:t> of this assignment? (Did SW Teams from the reading pick good test strategies? Will you be able to support your choices if something goes wrong?)</a:t>
            </a:r>
            <a:endParaRPr lang="en-US" dirty="0">
              <a:latin typeface="Arial" pitchFamily="-109" charset="0"/>
              <a:ea typeface="ＭＳ Ｐゴシック" pitchFamily="-109" charset="-128"/>
              <a:cs typeface="ＭＳ Ｐゴシック" pitchFamily="-109" charset="-128"/>
            </a:endParaRPr>
          </a:p>
          <a:p>
            <a:pPr marL="171450" indent="-171450" eaLnBrk="1" hangingPunct="1">
              <a:buFontTx/>
              <a:buChar char="-"/>
            </a:pPr>
            <a:r>
              <a:rPr lang="en-US" dirty="0">
                <a:latin typeface="Arial" pitchFamily="-109" charset="0"/>
                <a:ea typeface="ＭＳ Ｐゴシック" pitchFamily="-109" charset="-128"/>
                <a:cs typeface="ＭＳ Ｐゴシック" pitchFamily="-109" charset="-128"/>
              </a:rPr>
              <a:t>What errors? – Have student record list</a:t>
            </a:r>
            <a:r>
              <a:rPr lang="en-US" baseline="0" dirty="0">
                <a:latin typeface="Arial" pitchFamily="-109" charset="0"/>
                <a:ea typeface="ＭＳ Ｐゴシック" pitchFamily="-109" charset="-128"/>
                <a:cs typeface="ＭＳ Ｐゴシック" pitchFamily="-109" charset="-128"/>
              </a:rPr>
              <a:t> on board</a:t>
            </a:r>
            <a:endParaRPr lang="en-US" dirty="0">
              <a:latin typeface="Arial" pitchFamily="-109" charset="0"/>
              <a:ea typeface="ＭＳ Ｐゴシック" pitchFamily="-109" charset="-128"/>
              <a:cs typeface="ＭＳ Ｐゴシック" pitchFamily="-109" charset="-128"/>
            </a:endParaRPr>
          </a:p>
          <a:p>
            <a:pPr marL="171450" indent="-171450" eaLnBrk="1" hangingPunct="1">
              <a:buFontTx/>
              <a:buChar char="-"/>
            </a:pPr>
            <a:r>
              <a:rPr lang="en-US" dirty="0">
                <a:latin typeface="Arial" pitchFamily="-109" charset="0"/>
                <a:ea typeface="ＭＳ Ｐゴシック" pitchFamily="-109" charset="-128"/>
                <a:cs typeface="ＭＳ Ｐゴシック" pitchFamily="-109" charset="-128"/>
              </a:rPr>
              <a:t>Who looked for existing test strategies?</a:t>
            </a:r>
          </a:p>
          <a:p>
            <a:pPr marL="171450" indent="-171450" eaLnBrk="1" hangingPunct="1">
              <a:buFontTx/>
              <a:buChar char="-"/>
            </a:pPr>
            <a:r>
              <a:rPr lang="en-US" dirty="0">
                <a:latin typeface="Arial" pitchFamily="-109" charset="0"/>
                <a:ea typeface="ＭＳ Ｐゴシック" pitchFamily="-109" charset="-128"/>
                <a:cs typeface="ＭＳ Ｐゴシック" pitchFamily="-109" charset="-128"/>
              </a:rPr>
              <a:t>Who looked for directions on how to test currency?</a:t>
            </a: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First, some background information you need to know: What is a Query of Death attack? </a:t>
            </a:r>
            <a:r>
              <a:rPr lang="en-US"/>
              <a:t>Broadly, a query of death is a type of attack on a computer system in which malformed or malicious pings, queries, or messages are sent to the computer that can crash it or run malicious code. </a:t>
            </a:r>
            <a:endParaRPr lang="en-US" dirty="0">
              <a:cs typeface="Calibri"/>
            </a:endParaRPr>
          </a:p>
          <a:p>
            <a:r>
              <a:rPr lang="en-US"/>
              <a:t>This used to be a very effective mode of attack on desktops because the attacker’s identity could be easily spoofed, or disguised, by sending false data to make the system think it was a different computer.</a:t>
            </a:r>
            <a:endParaRPr lang="en-US">
              <a:cs typeface="Calibri"/>
            </a:endParaRPr>
          </a:p>
          <a:p>
            <a:r>
              <a:rPr lang="en-US">
                <a:cs typeface="Calibri"/>
              </a:rPr>
              <a:t>Additionally, no knowledge of the machine being attacked is necessary for the attacker to successfully attack it besides the IP address, which can be found easily in many ways, including </a:t>
            </a:r>
            <a:r>
              <a:rPr lang="en-US"/>
              <a:t>through fake websites, video games, or even texts or emails you send.</a:t>
            </a:r>
            <a:endParaRPr lang="en-US" dirty="0">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3830609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size of a correctly-formed packet is 65,538 bytes, and if a larger packet is sent, it can cause a buffer overflow (like Professor Pray showed us) and could cause various problems in the system, including it crashing.</a:t>
            </a:r>
          </a:p>
          <a:p>
            <a:r>
              <a:rPr lang="en-US">
                <a:cs typeface="Calibri"/>
              </a:rPr>
              <a:t>Since sending a packet larger than that size violates the Internet Protocol, causing it to be dropped and not sent, attackers cleverly found a way around that.</a:t>
            </a:r>
            <a:endParaRPr lang="en-US" dirty="0">
              <a:cs typeface="Calibri"/>
            </a:endParaRPr>
          </a:p>
          <a:p>
            <a:r>
              <a:rPr lang="en-US">
                <a:cs typeface="Calibri"/>
              </a:rPr>
              <a:t>They would send multiple fragmented packets with flags telling the computer to reassemble them, and when the computer attempted to reassemble them, it would end up with an oversize packet and crash.</a:t>
            </a:r>
            <a:endParaRPr lang="en-US" dirty="0">
              <a:cs typeface="Calibri"/>
            </a:endParaRPr>
          </a:p>
          <a:p>
            <a:r>
              <a:rPr lang="en-US">
                <a:cs typeface="Calibri"/>
              </a:rPr>
              <a:t>However, companies such as Imperva or Cloudflare screens packets that are sent to your computer and filters out all abnormal packets, even if they are fragmented.</a:t>
            </a:r>
            <a:endParaRPr lang="en-US" dirty="0">
              <a:cs typeface="Calibri"/>
            </a:endParaRPr>
          </a:p>
          <a:p>
            <a:r>
              <a:rPr lang="en-US">
                <a:cs typeface="Calibri"/>
              </a:rPr>
              <a:t>This eliminates the thread of Ping of Death attacks for any system that uses them.</a:t>
            </a:r>
            <a:endParaRPr lang="en-US" dirty="0">
              <a:cs typeface="Calibri"/>
            </a:endParaRPr>
          </a:p>
          <a:p>
            <a:r>
              <a:rPr lang="en-US">
                <a:cs typeface="Calibri"/>
              </a:rPr>
              <a:t>As of 2019, 83% of companies have a DDoS protection tool that protects their servers against Ping of Death attacks. It's not really an issue for desktops anymore. As Cloudflare eloquently puts it, "</a:t>
            </a:r>
            <a:r>
              <a:rPr lang="en-US"/>
              <a:t>The original Ping of Death attack has mostly gone the way of the dinosaurs"</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1689427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It is, however, still an issue on mobile phones. Messaging apps on phones are sent packets of text encoded by Unicode, which is one popular encoding standard. In Unicode, every character has a unique numeric value. This allows for</a:t>
            </a:r>
            <a:r>
              <a:rPr lang="en-US" dirty="0"/>
              <a:t> non-English symbols like Chinese or Japanese characters or emojis.</a:t>
            </a:r>
          </a:p>
          <a:p>
            <a:r>
              <a:rPr lang="en-US">
                <a:cs typeface="Calibri"/>
              </a:rPr>
              <a:t>Apple's notification box draws the characters given by the Unicode sequence using a program called Core Text. Core Text could not handle displaying certain sequences of unicode characters and would enter an invalid state, potentially allowing malicious code to be run or simply freezing or crashing your phone. </a:t>
            </a:r>
          </a:p>
          <a:p>
            <a:r>
              <a:rPr lang="en-US">
                <a:cs typeface="Calibri"/>
              </a:rPr>
              <a:t>Android phones are more vulnerable to malformed GIFs that cause Null Pointer Exceptions or NPEs. NPEs occur when a program tries to use data that isn't there. In this case, it's due to the GIF not being processed correctly, but then no error is thrown up saying that. The code on the right is one issue in Android's operating system that has since been fixed. The method acquireBitmap() can fail with malformed GIFs and return a null pointer, which as you can guess, when it's called, it causes a null pointer exception and crashes the app.</a:t>
            </a:r>
            <a:endParaRPr lang="en-US" dirty="0">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101578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it's only getting worse for phones. General malware attacks for phones are getting more common. In 2016, the amount of malicious apps tripled to eight and a half million from the previous year. </a:t>
            </a:r>
          </a:p>
          <a:p>
            <a:r>
              <a:rPr lang="en-US" dirty="0">
                <a:cs typeface="Calibri"/>
              </a:rPr>
              <a:t>New bugs that enable "interaction-less" attacks are constantly popping up more and more, such as a new Android malware discovered that can give attackers access to your email if  you simply open an SMS. This is possible because of how your phone "provisions" features over the air, which is basically how carriers can change phone settings remotely; hackers have taken advantage of this to gain access to the device's email settings. To fix it, a software patch is required. So far, out of the main Android </a:t>
            </a:r>
            <a:r>
              <a:rPr lang="en-US" dirty="0"/>
              <a:t>manufacturers</a:t>
            </a:r>
            <a:r>
              <a:rPr lang="en-US">
                <a:cs typeface="Calibri"/>
              </a:rPr>
              <a:t>, only Samsung and LG have released patches. Huawei is working on a fix, and Sony is refusing to acknowledge the issue at all, stating that they'd followed security procedures accordingly. Because of this, roughly 320 million Android phones are affected.</a:t>
            </a:r>
            <a:endParaRPr lang="en-US" dirty="0"/>
          </a:p>
          <a:p>
            <a:r>
              <a:rPr lang="en-US"/>
              <a:t>It's not just Android either! For iOS, researchers presented multiple "interaction-less" bugs in iMessage that would allow hackers to gain control of the user's device. Examples of this were shown that could do many things on the device, ranging from text messages that would make iMessage return specific user data back to malicious code being placed on a user's device. I even found a 2 minute video of it happening, so if anyone is curious, I can provide the link.</a:t>
            </a:r>
          </a:p>
          <a:p>
            <a:r>
              <a:rPr lang="en-US">
                <a:cs typeface="Calibri"/>
              </a:rPr>
              <a:t>Link: </a:t>
            </a:r>
            <a:r>
              <a:rPr lang="en-US"/>
              <a:t>https://www.youtube.com/watch?v=kH4rZwjCpXY</a:t>
            </a:r>
            <a:endParaRPr lang="en-US" dirty="0">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393997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knowing that malware on phones is getting worse, what can you, the average user, do?</a:t>
            </a:r>
          </a:p>
          <a:p>
            <a:r>
              <a:rPr lang="en-US">
                <a:cs typeface="Calibri"/>
              </a:rPr>
              <a:t>Force restarting your phone and turning off notifications was found to be effective for the current character crashes. Blocking texts from all unknown numbers is possible on Android, and blocking texts from specific unknown number is possible on iOS. The most important thing you can do, however, is keep all of your devices up to date. Software patches are constantly being released to fix new exploits. For example, Apple has released a patch to fix six bugs presented that would allow iOS users to get hacked by receiving a text message, and as I mentioned, many Android companies are also releasing patches to fix Android exploits.</a:t>
            </a:r>
          </a:p>
          <a:p>
            <a:r>
              <a:rPr lang="en-US">
                <a:cs typeface="Calibri"/>
              </a:rPr>
              <a:t>Also, be smart about messages you receive; don't open text messages from phone numbers you don't know, and especially don't click on links in text messages, even if they are your friends. Lastly, even if it's tempting to jailbreak or root your phone, which allows you to get unauthorized apps and removes restrictions, it also is a security risk, as it gives attackers an easy vector into your phone.</a:t>
            </a:r>
            <a:endParaRPr lang="en-US" dirty="0">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1885145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name, title of presentation</a:t>
            </a:r>
          </a:p>
        </p:txBody>
      </p:sp>
      <p:sp>
        <p:nvSpPr>
          <p:cNvPr id="4" name="Slide Number Placeholder 3"/>
          <p:cNvSpPr>
            <a:spLocks noGrp="1"/>
          </p:cNvSpPr>
          <p:nvPr>
            <p:ph type="sldNum" sz="quarter" idx="5"/>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1712700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artificial intelligence</a:t>
            </a:r>
          </a:p>
          <a:p>
            <a:r>
              <a:rPr lang="en-US" dirty="0"/>
              <a:t>Separate from regular computer program, learn from itself until it </a:t>
            </a:r>
            <a:r>
              <a:rPr lang="en-US" dirty="0" err="1"/>
              <a:t>compeltes</a:t>
            </a:r>
            <a:r>
              <a:rPr lang="en-US" dirty="0"/>
              <a:t> its given task. Known to think out side the box</a:t>
            </a:r>
          </a:p>
          <a:p>
            <a:r>
              <a:rPr lang="en-US" dirty="0"/>
              <a:t>Used in thousands of applications, reduces work labor needed, </a:t>
            </a:r>
            <a:r>
              <a:rPr lang="en-US" dirty="0" err="1"/>
              <a:t>facebook</a:t>
            </a:r>
            <a:r>
              <a:rPr lang="en-US" dirty="0"/>
              <a:t>, google, etc.</a:t>
            </a:r>
          </a:p>
          <a:p>
            <a:r>
              <a:rPr lang="en-US" dirty="0"/>
              <a:t>AI in the military should it be done, multiple uses</a:t>
            </a:r>
          </a:p>
          <a:p>
            <a:endParaRPr lang="en-US" dirty="0"/>
          </a:p>
          <a:p>
            <a:r>
              <a:rPr lang="en-US" b="0" i="0" dirty="0" err="1">
                <a:solidFill>
                  <a:srgbClr val="000000"/>
                </a:solidFill>
                <a:effectLst/>
                <a:latin typeface="PT Serif"/>
              </a:rPr>
              <a:t>AlphaDogfight</a:t>
            </a:r>
            <a:r>
              <a:rPr lang="en-US" b="0" i="0" dirty="0">
                <a:solidFill>
                  <a:srgbClr val="000000"/>
                </a:solidFill>
                <a:effectLst/>
                <a:latin typeface="PT Serif"/>
              </a:rPr>
              <a:t> Trials, great example of how superior AI can be to human 5 Heron system, 0 human (2)</a:t>
            </a:r>
          </a:p>
          <a:p>
            <a:r>
              <a:rPr lang="en-US" dirty="0"/>
              <a:t>IRON Dome used since 2011 intercepted roughly 1500 rockets 85-90% accuracy(3) used in </a:t>
            </a:r>
            <a:r>
              <a:rPr lang="en-US" dirty="0" err="1"/>
              <a:t>isreial</a:t>
            </a:r>
            <a:endParaRPr lang="en-US"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1307957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Army ranger, </a:t>
            </a:r>
            <a:r>
              <a:rPr lang="en-US" dirty="0" err="1"/>
              <a:t>Scharre</a:t>
            </a:r>
            <a:r>
              <a:rPr lang="en-US" dirty="0"/>
              <a:t> , his team spotted a little girl – maybe 5 or 6 years old – with a herd of goats circling their position. They soon realized the animals were a ruse and the child was, in fact,  reporting their location to Taliban officials by radio. Rules of war would have labeled her an enemy combatant that would have allowed </a:t>
            </a:r>
            <a:r>
              <a:rPr lang="en-US" dirty="0" err="1"/>
              <a:t>Scharre’s</a:t>
            </a:r>
            <a:r>
              <a:rPr lang="en-US" dirty="0"/>
              <a:t> team to shoot.</a:t>
            </a:r>
          </a:p>
          <a:p>
            <a:r>
              <a:rPr lang="en-US" dirty="0"/>
              <a:t>(4)</a:t>
            </a:r>
          </a:p>
          <a:p>
            <a:endParaRPr lang="en-US" dirty="0"/>
          </a:p>
          <a:p>
            <a:pPr marL="228600" indent="-228600">
              <a:buFont typeface="+mj-lt"/>
              <a:buAutoNum type="arabicPeriod"/>
            </a:pPr>
            <a:r>
              <a:rPr lang="en-US" dirty="0">
                <a:effectLst/>
                <a:latin typeface="Arial" panose="020B0604020202020204" pitchFamily="34" charset="0"/>
              </a:rPr>
              <a:t>Removing human agency from decisions to kill, injure and destroy–decisions to use force –leading to a responsibility gap where humans cannot uphold their moral responsibility32</a:t>
            </a:r>
          </a:p>
          <a:p>
            <a:pPr marL="228600" indent="-228600">
              <a:buFont typeface="+mj-lt"/>
              <a:buAutoNum type="arabicPeriod"/>
            </a:pPr>
            <a:r>
              <a:rPr lang="en-US" dirty="0">
                <a:effectLst/>
                <a:latin typeface="Arial" panose="020B0604020202020204" pitchFamily="34" charset="0"/>
              </a:rPr>
              <a:t>Undermining the human dignity of those combatants who are </a:t>
            </a:r>
            <a:r>
              <a:rPr lang="en-US" dirty="0" err="1">
                <a:effectLst/>
                <a:latin typeface="Arial" panose="020B0604020202020204" pitchFamily="34" charset="0"/>
              </a:rPr>
              <a:t>targeted,and</a:t>
            </a:r>
            <a:r>
              <a:rPr lang="en-US" dirty="0">
                <a:effectLst/>
                <a:latin typeface="Arial" panose="020B0604020202020204" pitchFamily="34" charset="0"/>
              </a:rPr>
              <a:t> of civilians who are put at risk of death and injury's a consequence of attacks on legitimate military targets</a:t>
            </a:r>
          </a:p>
          <a:p>
            <a:pPr marL="228600" indent="-228600">
              <a:buFont typeface="+mj-lt"/>
              <a:buAutoNum type="arabicPeriod"/>
            </a:pPr>
            <a:r>
              <a:rPr lang="en-US" dirty="0" err="1">
                <a:effectLst/>
                <a:latin typeface="Arial" panose="020B0604020202020204" pitchFamily="34" charset="0"/>
              </a:rPr>
              <a:t>furtherincreasinghuman</a:t>
            </a:r>
            <a:r>
              <a:rPr lang="en-US" dirty="0">
                <a:effectLst/>
                <a:latin typeface="Arial" panose="020B0604020202020204" pitchFamily="34" charset="0"/>
              </a:rPr>
              <a:t> distancing–physically and psychologically –from the battlefield, </a:t>
            </a:r>
            <a:r>
              <a:rPr lang="en-US" dirty="0" err="1">
                <a:effectLst/>
                <a:latin typeface="Arial" panose="020B0604020202020204" pitchFamily="34" charset="0"/>
              </a:rPr>
              <a:t>enhancingexisting</a:t>
            </a:r>
            <a:r>
              <a:rPr lang="en-US" dirty="0">
                <a:effectLst/>
                <a:latin typeface="Arial" panose="020B0604020202020204" pitchFamily="34" charset="0"/>
              </a:rPr>
              <a:t> asymmetries and making the use of violence easier or less controlled.34</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1019666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effectLst/>
                <a:latin typeface="Arial" panose="020B0604020202020204" pitchFamily="34" charset="0"/>
              </a:rPr>
              <a:t>Removing human agency from decisions to kill, injure and destroy–decisions to use force –leading to a responsibility gap where humans cannot uphold their moral responsibility32</a:t>
            </a:r>
          </a:p>
          <a:p>
            <a:pPr marL="228600" indent="-228600">
              <a:buFont typeface="+mj-lt"/>
              <a:buAutoNum type="arabicPeriod"/>
            </a:pPr>
            <a:r>
              <a:rPr lang="en-US" dirty="0">
                <a:effectLst/>
                <a:latin typeface="Arial" panose="020B0604020202020204" pitchFamily="34" charset="0"/>
              </a:rPr>
              <a:t>Undermining the human dignity of those combatants who are targeted, and of civilians who are put at risk of death and injury's a consequence of attacks on legitimate military targets</a:t>
            </a:r>
          </a:p>
          <a:p>
            <a:pPr marL="228600" indent="-228600">
              <a:buFont typeface="+mj-lt"/>
              <a:buAutoNum type="arabicPeriod"/>
            </a:pPr>
            <a:r>
              <a:rPr lang="en-US" dirty="0">
                <a:effectLst/>
                <a:latin typeface="Arial" panose="020B0604020202020204" pitchFamily="34" charset="0"/>
              </a:rPr>
              <a:t>Further increasing human distancing–physically and psychologically –from the battlefield, enhancing existing asymmetries and making the use of violence easier or less controlled.34</a:t>
            </a:r>
          </a:p>
          <a:p>
            <a:pPr marL="0" indent="0">
              <a:buFont typeface="+mj-lt"/>
              <a:buNone/>
            </a:pPr>
            <a:r>
              <a:rPr lang="en-US" dirty="0">
                <a:effectLst/>
                <a:latin typeface="Arial" panose="020B0604020202020204" pitchFamily="34" charset="0"/>
              </a:rPr>
              <a:t>(file:///C:/Users/jason/AppData/Local/Temp/icrc_ethics_and_autonomous_weapon_systems_report_3_april_2018.pdf)</a:t>
            </a:r>
          </a:p>
          <a:p>
            <a:pPr marL="0" indent="0">
              <a:buFont typeface="+mj-lt"/>
              <a:buNone/>
            </a:pPr>
            <a:r>
              <a:rPr lang="en-US" dirty="0">
                <a:effectLst/>
                <a:latin typeface="Arial" panose="020B0604020202020204" pitchFamily="34" charset="0"/>
              </a:rPr>
              <a:t>       Drone are different as it has been proven the operator even though was not right still get </a:t>
            </a:r>
            <a:r>
              <a:rPr lang="en-US" dirty="0" err="1">
                <a:effectLst/>
                <a:latin typeface="Arial" panose="020B0604020202020204" pitchFamily="34" charset="0"/>
              </a:rPr>
              <a:t>ptsd</a:t>
            </a:r>
            <a:r>
              <a:rPr lang="en-US" dirty="0">
                <a:effectLst/>
                <a:latin typeface="Arial" panose="020B0604020202020204" pitchFamily="34" charset="0"/>
              </a:rPr>
              <a:t>. Showing there is some human interaction, however it is not nearly as much as being on 	ground with only 4.3 percent having moderate to severe </a:t>
            </a:r>
            <a:r>
              <a:rPr lang="en-US" dirty="0" err="1">
                <a:effectLst/>
                <a:latin typeface="Arial" panose="020B0604020202020204" pitchFamily="34" charset="0"/>
              </a:rPr>
              <a:t>ptsd</a:t>
            </a:r>
            <a:r>
              <a:rPr lang="en-US" dirty="0">
                <a:effectLst/>
                <a:latin typeface="Arial" panose="020B0604020202020204" pitchFamily="34" charset="0"/>
              </a:rPr>
              <a:t> vs. 10 to 18% coming from deployments. Showing some distance(https://www.livescience.com/47475-drone-operators-develop-ptsd.html)</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920492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The </a:t>
            </a:r>
            <a:r>
              <a:rPr lang="en-US" dirty="0">
                <a:hlinkClick r:id="rId3"/>
              </a:rPr>
              <a:t>majority of states</a:t>
            </a:r>
            <a:r>
              <a:rPr lang="en-US" dirty="0"/>
              <a:t> support the development of new international law that contains prohibitions and regulations of autonomous weapon systems.(6)</a:t>
            </a:r>
            <a:r>
              <a:rPr lang="en-CA" dirty="0"/>
              <a:t> Of these, </a:t>
            </a:r>
            <a:r>
              <a:rPr lang="en-CA" dirty="0">
                <a:hlinkClick r:id="rId4"/>
              </a:rPr>
              <a:t>28 governments</a:t>
            </a:r>
            <a:r>
              <a:rPr lang="en-CA" dirty="0"/>
              <a:t> support a complete ban on the development, possession, and use of AI weapons. But some still want to use but with restriction. UN conference 2019</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295386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a:t>
            </a:fld>
            <a:endParaRPr lang="en-US" dirty="0"/>
          </a:p>
        </p:txBody>
      </p:sp>
    </p:spTree>
    <p:extLst>
      <p:ext uri="{BB962C8B-B14F-4D97-AF65-F5344CB8AC3E}">
        <p14:creationId xmlns:p14="http://schemas.microsoft.com/office/powerpoint/2010/main" val="1631313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t>Back up statement that racial bias exists.</a:t>
            </a:r>
            <a:endParaRPr lang="en-US" dirty="0">
              <a:solidFill>
                <a:srgbClr val="000000"/>
              </a:solidFill>
              <a:latin typeface="Calibri"/>
              <a:cs typeface="Calibri"/>
            </a:endParaRPr>
          </a:p>
          <a:p>
            <a:pPr algn="l"/>
            <a:r>
              <a:rPr lang="en-US" dirty="0"/>
              <a:t>The rate at which misidentification happens depends on the algorithm but exist in all of them; including the major companies providing facial recognition software.</a:t>
            </a:r>
          </a:p>
          <a:p>
            <a:pPr algn="l"/>
            <a:r>
              <a:rPr lang="en-US" dirty="0"/>
              <a:t>Happens across the world, not an isolated issue. </a:t>
            </a:r>
          </a:p>
          <a:p>
            <a:pPr algn="l"/>
            <a:endParaRPr lang="en-US" dirty="0"/>
          </a:p>
          <a:p>
            <a:pPr algn="l"/>
            <a:endParaRPr lang="en-US" dirty="0"/>
          </a:p>
          <a:p>
            <a:endParaRPr lang="en-US" dirty="0"/>
          </a:p>
        </p:txBody>
      </p:sp>
    </p:spTree>
    <p:extLst>
      <p:ext uri="{BB962C8B-B14F-4D97-AF65-F5344CB8AC3E}">
        <p14:creationId xmlns:p14="http://schemas.microsoft.com/office/powerpoint/2010/main" val="2831752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pPr algn="l"/>
            <a:r>
              <a:rPr lang="en-US" dirty="0"/>
              <a:t>Algorithms are not being trained on a diverse enough array of photographs.</a:t>
            </a:r>
          </a:p>
          <a:p>
            <a:pPr algn="l"/>
            <a:r>
              <a:rPr lang="en-US" dirty="0"/>
              <a:t>Reflects the people creating the algorithms </a:t>
            </a:r>
          </a:p>
          <a:p>
            <a:pPr algn="l"/>
            <a:r>
              <a:rPr lang="en-US" dirty="0"/>
              <a:t>High quality pictures of POC are needed and integrate into training set.</a:t>
            </a:r>
          </a:p>
          <a:p>
            <a:pPr algn="l"/>
            <a:r>
              <a:rPr lang="en-US" dirty="0">
                <a:solidFill>
                  <a:srgbClr val="000000"/>
                </a:solidFill>
                <a:latin typeface="Calibri"/>
                <a:cs typeface="Calibri"/>
              </a:rPr>
              <a:t>POC are overrepresented in police datasets, leading to an even high risk over being wrongly misidentified.</a:t>
            </a:r>
          </a:p>
          <a:p>
            <a:endParaRPr lang="en-US" dirty="0">
              <a:solidFill>
                <a:srgbClr val="000000"/>
              </a:solidFill>
              <a:latin typeface="Calibri"/>
              <a:cs typeface="Calibri"/>
            </a:endParaRPr>
          </a:p>
        </p:txBody>
      </p:sp>
    </p:spTree>
    <p:extLst>
      <p:ext uri="{BB962C8B-B14F-4D97-AF65-F5344CB8AC3E}">
        <p14:creationId xmlns:p14="http://schemas.microsoft.com/office/powerpoint/2010/main" val="2709393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000000"/>
                </a:solidFill>
                <a:latin typeface="Calibri"/>
                <a:cs typeface="Calibri"/>
              </a:rPr>
              <a:t>Even if racial recognition is no longer bias the police system itself has to be reform and be less bias </a:t>
            </a:r>
            <a:r>
              <a:rPr lang="en-US" dirty="0" err="1">
                <a:solidFill>
                  <a:srgbClr val="000000"/>
                </a:solidFill>
                <a:latin typeface="Calibri"/>
                <a:cs typeface="Calibri"/>
              </a:rPr>
              <a:t>agianst</a:t>
            </a:r>
            <a:r>
              <a:rPr lang="en-US" dirty="0">
                <a:solidFill>
                  <a:srgbClr val="000000"/>
                </a:solidFill>
                <a:latin typeface="Calibri"/>
                <a:cs typeface="Calibri"/>
              </a:rPr>
              <a:t> POC </a:t>
            </a:r>
          </a:p>
          <a:p>
            <a:r>
              <a:rPr lang="en-US" dirty="0">
                <a:solidFill>
                  <a:srgbClr val="000000"/>
                </a:solidFill>
                <a:latin typeface="Calibri"/>
                <a:cs typeface="Calibri"/>
              </a:rPr>
              <a:t>Unproportionally effects POC.</a:t>
            </a:r>
          </a:p>
          <a:p>
            <a:r>
              <a:rPr lang="en-US" dirty="0">
                <a:solidFill>
                  <a:srgbClr val="000000"/>
                </a:solidFill>
                <a:latin typeface="Calibri"/>
                <a:cs typeface="Calibri"/>
              </a:rPr>
              <a:t>Reflects the racial issue occurring in the country.</a:t>
            </a:r>
          </a:p>
          <a:p>
            <a:r>
              <a:rPr lang="en-US" dirty="0">
                <a:solidFill>
                  <a:srgbClr val="000000"/>
                </a:solidFill>
                <a:latin typeface="Calibri"/>
                <a:cs typeface="Calibri"/>
              </a:rPr>
              <a:t>No laws regulating the use of facial recognition software </a:t>
            </a:r>
          </a:p>
        </p:txBody>
      </p:sp>
    </p:spTree>
    <p:extLst>
      <p:ext uri="{BB962C8B-B14F-4D97-AF65-F5344CB8AC3E}">
        <p14:creationId xmlns:p14="http://schemas.microsoft.com/office/powerpoint/2010/main" val="2618013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000000"/>
                </a:solidFill>
                <a:latin typeface="Calibri"/>
                <a:cs typeface="Calibri"/>
              </a:rPr>
              <a:t>People are fight against it, like Joy </a:t>
            </a:r>
            <a:r>
              <a:rPr lang="en-US" dirty="0" err="1">
                <a:solidFill>
                  <a:srgbClr val="000000"/>
                </a:solidFill>
                <a:latin typeface="Calibri"/>
                <a:cs typeface="Calibri"/>
              </a:rPr>
              <a:t>Boulamwini</a:t>
            </a:r>
          </a:p>
          <a:p>
            <a:r>
              <a:rPr lang="en-US" dirty="0">
                <a:solidFill>
                  <a:srgbClr val="000000"/>
                </a:solidFill>
                <a:latin typeface="Calibri"/>
                <a:cs typeface="Calibri"/>
              </a:rPr>
              <a:t>In todays America there's a push for police reform as a whole, including facial recognition.</a:t>
            </a:r>
          </a:p>
          <a:p>
            <a:pPr algn="l"/>
            <a:r>
              <a:rPr lang="en-US" dirty="0"/>
              <a:t>Movements like BLM have pushed tech companies to stop selling to the police.</a:t>
            </a:r>
          </a:p>
          <a:p>
            <a:pPr algn="l"/>
            <a:r>
              <a:rPr lang="en-US" dirty="0"/>
              <a:t>Theres need to be less of a bias towards POC in the policing system as a whole.</a:t>
            </a:r>
          </a:p>
          <a:p>
            <a:pPr algn="l"/>
            <a:endParaRPr lang="en-US" dirty="0"/>
          </a:p>
          <a:p>
            <a:endParaRPr lang="en-US"/>
          </a:p>
        </p:txBody>
      </p:sp>
    </p:spTree>
    <p:extLst>
      <p:ext uri="{BB962C8B-B14F-4D97-AF65-F5344CB8AC3E}">
        <p14:creationId xmlns:p14="http://schemas.microsoft.com/office/powerpoint/2010/main" val="3378485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dt" sz="quarter" idx="1"/>
          </p:nvPr>
        </p:nvSpPr>
        <p:spPr>
          <a:noFill/>
        </p:spPr>
        <p:txBody>
          <a:bodyPr/>
          <a:lstStyle/>
          <a:p>
            <a:fld id="{7F12F1C9-6A86-524C-B71C-97FEC035681A}" type="datetime1">
              <a:rPr lang="en-US"/>
              <a:pPr/>
              <a:t>10/13/20</a:t>
            </a:fld>
            <a:endParaRPr lang="en-US"/>
          </a:p>
        </p:txBody>
      </p:sp>
      <p:sp>
        <p:nvSpPr>
          <p:cNvPr id="75779" name="Rectangle 7"/>
          <p:cNvSpPr>
            <a:spLocks noGrp="1" noChangeArrowheads="1"/>
          </p:cNvSpPr>
          <p:nvPr>
            <p:ph type="sldNum" sz="quarter" idx="5"/>
          </p:nvPr>
        </p:nvSpPr>
        <p:spPr>
          <a:noFill/>
        </p:spPr>
        <p:txBody>
          <a:bodyPr/>
          <a:lstStyle/>
          <a:p>
            <a:fld id="{0CAA81C8-7121-C744-B46B-1892827198C8}" type="slidenum">
              <a:rPr lang="en-US"/>
              <a:pPr/>
              <a:t>31</a:t>
            </a:fld>
            <a:endParaRPr lang="en-US"/>
          </a:p>
        </p:txBody>
      </p:sp>
      <p:sp>
        <p:nvSpPr>
          <p:cNvPr id="75780"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7578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dirty="0">
                <a:latin typeface="Arial" pitchFamily="-109" charset="0"/>
                <a:ea typeface="ＭＳ Ｐゴシック" pitchFamily="-109" charset="-128"/>
                <a:cs typeface="ＭＳ Ｐゴシック" pitchFamily="-109" charset="-128"/>
              </a:rPr>
              <a:t>Power line dangers. Electromagnetic fields? PCBs in transformers?</a:t>
            </a:r>
          </a:p>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dt" sz="quarter" idx="1"/>
          </p:nvPr>
        </p:nvSpPr>
        <p:spPr>
          <a:noFill/>
        </p:spPr>
        <p:txBody>
          <a:bodyPr/>
          <a:lstStyle/>
          <a:p>
            <a:fld id="{2F7907CA-F1D7-2E4C-880F-2AD4BD2DF835}" type="datetime1">
              <a:rPr lang="en-US"/>
              <a:pPr/>
              <a:t>10/13/20</a:t>
            </a:fld>
            <a:endParaRPr lang="en-US"/>
          </a:p>
        </p:txBody>
      </p:sp>
      <p:sp>
        <p:nvSpPr>
          <p:cNvPr id="77827" name="Rectangle 7"/>
          <p:cNvSpPr>
            <a:spLocks noGrp="1" noChangeArrowheads="1"/>
          </p:cNvSpPr>
          <p:nvPr>
            <p:ph type="sldNum" sz="quarter" idx="5"/>
          </p:nvPr>
        </p:nvSpPr>
        <p:spPr>
          <a:noFill/>
        </p:spPr>
        <p:txBody>
          <a:bodyPr/>
          <a:lstStyle/>
          <a:p>
            <a:fld id="{BCBCA10D-2879-3A40-B06D-E9CBE5811064}" type="slidenum">
              <a:rPr lang="en-US"/>
              <a:pPr/>
              <a:t>32</a:t>
            </a:fld>
            <a:endParaRPr lang="en-US"/>
          </a:p>
        </p:txBody>
      </p:sp>
      <p:sp>
        <p:nvSpPr>
          <p:cNvPr id="77828"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7782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Like a social contract.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dt" sz="quarter" idx="1"/>
          </p:nvPr>
        </p:nvSpPr>
        <p:spPr>
          <a:noFill/>
        </p:spPr>
        <p:txBody>
          <a:bodyPr/>
          <a:lstStyle/>
          <a:p>
            <a:fld id="{B33EE1E0-A6E9-6E43-80C8-86CCCC118C7F}" type="datetime1">
              <a:rPr lang="en-US"/>
              <a:pPr/>
              <a:t>10/13/20</a:t>
            </a:fld>
            <a:endParaRPr lang="en-US"/>
          </a:p>
        </p:txBody>
      </p:sp>
      <p:sp>
        <p:nvSpPr>
          <p:cNvPr id="79875" name="Rectangle 7"/>
          <p:cNvSpPr>
            <a:spLocks noGrp="1" noChangeArrowheads="1"/>
          </p:cNvSpPr>
          <p:nvPr>
            <p:ph type="sldNum" sz="quarter" idx="5"/>
          </p:nvPr>
        </p:nvSpPr>
        <p:spPr>
          <a:noFill/>
        </p:spPr>
        <p:txBody>
          <a:bodyPr/>
          <a:lstStyle/>
          <a:p>
            <a:fld id="{8E8B229D-9965-DE41-A449-1C09725159FD}" type="slidenum">
              <a:rPr lang="en-US"/>
              <a:pPr/>
              <a:t>33</a:t>
            </a:fld>
            <a:endParaRPr lang="en-US"/>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dt" sz="quarter" idx="1"/>
          </p:nvPr>
        </p:nvSpPr>
        <p:spPr>
          <a:noFill/>
        </p:spPr>
        <p:txBody>
          <a:bodyPr/>
          <a:lstStyle/>
          <a:p>
            <a:fld id="{FFFD6A48-F1B1-9C42-9E79-A38F40B5BDB1}" type="datetime1">
              <a:rPr lang="en-US"/>
              <a:pPr/>
              <a:t>10/13/20</a:t>
            </a:fld>
            <a:endParaRPr lang="en-US"/>
          </a:p>
        </p:txBody>
      </p:sp>
      <p:sp>
        <p:nvSpPr>
          <p:cNvPr id="81923" name="Rectangle 7"/>
          <p:cNvSpPr>
            <a:spLocks noGrp="1" noChangeArrowheads="1"/>
          </p:cNvSpPr>
          <p:nvPr>
            <p:ph type="sldNum" sz="quarter" idx="5"/>
          </p:nvPr>
        </p:nvSpPr>
        <p:spPr>
          <a:noFill/>
        </p:spPr>
        <p:txBody>
          <a:bodyPr/>
          <a:lstStyle/>
          <a:p>
            <a:fld id="{E972AB57-40F5-7A4B-9E57-7AE0643C2DF2}" type="slidenum">
              <a:rPr lang="en-US"/>
              <a:pPr/>
              <a:t>34</a:t>
            </a:fld>
            <a:endParaRPr lang="en-US"/>
          </a:p>
        </p:txBody>
      </p:sp>
      <p:sp>
        <p:nvSpPr>
          <p:cNvPr id="81924"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8192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dirty="0">
                <a:latin typeface="Arial" pitchFamily="-109" charset="0"/>
                <a:ea typeface="ＭＳ Ｐゴシック" pitchFamily="-109" charset="-128"/>
                <a:cs typeface="ＭＳ Ｐゴシック" pitchFamily="-109" charset="-128"/>
              </a:rPr>
              <a:t>What is the value of a human life?</a:t>
            </a:r>
          </a:p>
          <a:p>
            <a:pPr eaLnBrk="1" hangingPunct="1"/>
            <a:r>
              <a:rPr lang="en-US" dirty="0">
                <a:latin typeface="Arial" pitchFamily="-109" charset="0"/>
                <a:ea typeface="ＭＳ Ｐゴシック" pitchFamily="-109" charset="-128"/>
                <a:cs typeface="ＭＳ Ｐゴシック" pitchFamily="-109" charset="-128"/>
              </a:rPr>
              <a:t>What is the value of a species?</a:t>
            </a:r>
          </a:p>
          <a:p>
            <a:pPr eaLnBrk="1" hangingPunct="1"/>
            <a:r>
              <a:rPr lang="en-US" dirty="0">
                <a:latin typeface="Arial" pitchFamily="-109" charset="0"/>
                <a:ea typeface="ＭＳ Ｐゴシック" pitchFamily="-109" charset="-128"/>
                <a:cs typeface="ＭＳ Ｐゴシック" pitchFamily="-109" charset="-128"/>
              </a:rPr>
              <a:t>E.g. future generations, poor people.</a:t>
            </a:r>
          </a:p>
          <a:p>
            <a:pPr eaLnBrk="1" hangingPunct="1"/>
            <a:r>
              <a:rPr lang="en-US" dirty="0" err="1">
                <a:latin typeface="Arial" pitchFamily="-109" charset="0"/>
                <a:ea typeface="ＭＳ Ｐゴシック" pitchFamily="-109" charset="-128"/>
                <a:cs typeface="ＭＳ Ｐゴシック" pitchFamily="-109" charset="-128"/>
              </a:rPr>
              <a:t>Omelas</a:t>
            </a:r>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dt" sz="quarter" idx="1"/>
          </p:nvPr>
        </p:nvSpPr>
        <p:spPr>
          <a:noFill/>
        </p:spPr>
        <p:txBody>
          <a:bodyPr/>
          <a:lstStyle/>
          <a:p>
            <a:fld id="{3ED89EAD-01F9-694D-9091-C792C18E1006}" type="datetime1">
              <a:rPr lang="en-US"/>
              <a:pPr/>
              <a:t>10/13/20</a:t>
            </a:fld>
            <a:endParaRPr lang="en-US"/>
          </a:p>
        </p:txBody>
      </p:sp>
      <p:sp>
        <p:nvSpPr>
          <p:cNvPr id="83971" name="Rectangle 7"/>
          <p:cNvSpPr>
            <a:spLocks noGrp="1" noChangeArrowheads="1"/>
          </p:cNvSpPr>
          <p:nvPr>
            <p:ph type="sldNum" sz="quarter" idx="5"/>
          </p:nvPr>
        </p:nvSpPr>
        <p:spPr>
          <a:noFill/>
        </p:spPr>
        <p:txBody>
          <a:bodyPr/>
          <a:lstStyle/>
          <a:p>
            <a:fld id="{7A46E5F1-1509-5346-922D-8EB304197226}" type="slidenum">
              <a:rPr lang="en-US"/>
              <a:pPr/>
              <a:t>35</a:t>
            </a:fld>
            <a:endParaRPr lang="en-US"/>
          </a:p>
        </p:txBody>
      </p:sp>
      <p:sp>
        <p:nvSpPr>
          <p:cNvPr id="83972" name="Rectangle 2"/>
          <p:cNvSpPr>
            <a:spLocks noGrp="1" noRot="1" noChangeAspect="1" noChangeArrowheads="1" noTextEdit="1"/>
          </p:cNvSpPr>
          <p:nvPr>
            <p:ph type="sldImg"/>
          </p:nvPr>
        </p:nvSpPr>
        <p:spPr>
          <a:solidFill>
            <a:srgbClr val="FFFFFF"/>
          </a:solidFill>
          <a:ln/>
        </p:spPr>
      </p:sp>
      <p:sp>
        <p:nvSpPr>
          <p:cNvPr id="8397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Is it repairable?</a:t>
            </a:r>
          </a:p>
          <a:p>
            <a:pPr eaLnBrk="1" hangingPunct="1"/>
            <a:r>
              <a:rPr lang="en-US">
                <a:latin typeface="Arial" pitchFamily="-109" charset="0"/>
                <a:ea typeface="ＭＳ Ｐゴシック" pitchFamily="-109" charset="-128"/>
                <a:cs typeface="ＭＳ Ｐゴシック" pitchFamily="-109" charset="-128"/>
              </a:rPr>
              <a:t>What does it mean to repair? Running again? Data fixed? Caught up?</a:t>
            </a:r>
          </a:p>
          <a:p>
            <a:pPr eaLnBrk="1" hangingPunct="1"/>
            <a:r>
              <a:rPr lang="en-US">
                <a:latin typeface="Arial" pitchFamily="-109" charset="0"/>
                <a:ea typeface="ＭＳ Ｐゴシック" pitchFamily="-109" charset="-128"/>
                <a:cs typeface="ＭＳ Ｐゴシック" pitchFamily="-109" charset="-128"/>
              </a:rPr>
              <a:t>Restoring the GBC Web site.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Common items for next time: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I am in FL 140 about an hour before and after each class</a:t>
            </a:r>
          </a:p>
          <a:p>
            <a:pPr marL="171450" indent="-171450">
              <a:buFont typeface="Arial" panose="020B0604020202020204" pitchFamily="34" charset="0"/>
              <a:buChar char="•"/>
            </a:pPr>
            <a:r>
              <a:rPr lang="en-US" dirty="0"/>
              <a:t>Estimated breakdown of course time per week:</a:t>
            </a:r>
          </a:p>
          <a:p>
            <a:pPr marL="628650" lvl="1" indent="-171450">
              <a:buFont typeface="Arial" panose="020B0604020202020204" pitchFamily="34" charset="0"/>
              <a:buChar char="•"/>
            </a:pPr>
            <a:r>
              <a:rPr lang="en-US" dirty="0"/>
              <a:t>4 hours class time</a:t>
            </a:r>
          </a:p>
          <a:p>
            <a:pPr marL="628650" lvl="1" indent="-171450">
              <a:buFont typeface="Arial" panose="020B0604020202020204" pitchFamily="34" charset="0"/>
              <a:buChar char="•"/>
            </a:pPr>
            <a:r>
              <a:rPr lang="en-US" dirty="0"/>
              <a:t>4 hours reading (2 chapters ~90 pages @ 2 minutes per page)</a:t>
            </a:r>
          </a:p>
          <a:p>
            <a:pPr marL="628650" lvl="1" indent="-171450">
              <a:buFont typeface="Arial" panose="020B0604020202020204" pitchFamily="34" charset="0"/>
              <a:buChar char="•"/>
            </a:pPr>
            <a:r>
              <a:rPr lang="en-US" dirty="0"/>
              <a:t>8 hours practicing mastery of material (papers, group project, class activity prep)</a:t>
            </a:r>
          </a:p>
          <a:p>
            <a:pPr marL="171450" indent="-171450">
              <a:buFont typeface="Arial" panose="020B0604020202020204" pitchFamily="34" charset="0"/>
              <a:buChar char="•"/>
            </a:pPr>
            <a:r>
              <a:rPr lang="en-US" dirty="0"/>
              <a:t>If you are spending much more than this let me know and we can figure out a more efficient way to spend your time</a:t>
            </a: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4052117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dt" sz="quarter" idx="1"/>
          </p:nvPr>
        </p:nvSpPr>
        <p:spPr>
          <a:noFill/>
        </p:spPr>
        <p:txBody>
          <a:bodyPr/>
          <a:lstStyle/>
          <a:p>
            <a:fld id="{A450F9E6-A67A-A947-8C78-112D84B7987D}" type="datetime1">
              <a:rPr lang="en-US"/>
              <a:pPr/>
              <a:t>10/13/20</a:t>
            </a:fld>
            <a:endParaRPr lang="en-US"/>
          </a:p>
        </p:txBody>
      </p:sp>
      <p:sp>
        <p:nvSpPr>
          <p:cNvPr id="86019" name="Rectangle 7"/>
          <p:cNvSpPr>
            <a:spLocks noGrp="1" noChangeArrowheads="1"/>
          </p:cNvSpPr>
          <p:nvPr>
            <p:ph type="sldNum" sz="quarter" idx="5"/>
          </p:nvPr>
        </p:nvSpPr>
        <p:spPr>
          <a:noFill/>
        </p:spPr>
        <p:txBody>
          <a:bodyPr/>
          <a:lstStyle/>
          <a:p>
            <a:fld id="{52BC7A2F-B79E-CE4E-B816-08445569B6A2}" type="slidenum">
              <a:rPr lang="en-US"/>
              <a:pPr/>
              <a:t>36</a:t>
            </a:fld>
            <a:endParaRPr lang="en-US"/>
          </a:p>
        </p:txBody>
      </p:sp>
      <p:sp>
        <p:nvSpPr>
          <p:cNvPr id="86020"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8602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Battle of the X-Planes</a:t>
            </a:r>
          </a:p>
          <a:p>
            <a:pPr eaLnBrk="1" hangingPunct="1"/>
            <a:r>
              <a:rPr lang="en-US">
                <a:latin typeface="Arial" pitchFamily="-109" charset="0"/>
                <a:ea typeface="ＭＳ Ｐゴシック" pitchFamily="-109" charset="-128"/>
                <a:cs typeface="ＭＳ Ｐゴシック" pitchFamily="-109" charset="-128"/>
              </a:rPr>
              <a:t>Trusting the statistics. Are differences significant?</a:t>
            </a:r>
          </a:p>
          <a:p>
            <a:pPr eaLnBrk="1" hangingPunct="1"/>
            <a:r>
              <a:rPr lang="en-US">
                <a:latin typeface="Arial" pitchFamily="-109" charset="0"/>
                <a:ea typeface="ＭＳ Ｐゴシック" pitchFamily="-109" charset="-128"/>
                <a:cs typeface="ＭＳ Ｐゴシック" pitchFamily="-109" charset="-128"/>
              </a:rPr>
              <a:t>Colin Chapman’s Lotus 7 chassis.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dt" sz="quarter" idx="1"/>
          </p:nvPr>
        </p:nvSpPr>
        <p:spPr>
          <a:noFill/>
        </p:spPr>
        <p:txBody>
          <a:bodyPr/>
          <a:lstStyle/>
          <a:p>
            <a:fld id="{DCE8802B-B196-CC4C-A916-20FC9FBB3C04}" type="datetime1">
              <a:rPr lang="en-US"/>
              <a:pPr/>
              <a:t>10/13/20</a:t>
            </a:fld>
            <a:endParaRPr lang="en-US"/>
          </a:p>
        </p:txBody>
      </p:sp>
      <p:sp>
        <p:nvSpPr>
          <p:cNvPr id="90115" name="Rectangle 7"/>
          <p:cNvSpPr>
            <a:spLocks noGrp="1" noChangeArrowheads="1"/>
          </p:cNvSpPr>
          <p:nvPr>
            <p:ph type="sldNum" sz="quarter" idx="5"/>
          </p:nvPr>
        </p:nvSpPr>
        <p:spPr>
          <a:noFill/>
        </p:spPr>
        <p:txBody>
          <a:bodyPr/>
          <a:lstStyle/>
          <a:p>
            <a:fld id="{6FF38740-B25E-0B4E-8B15-E0B823087A82}" type="slidenum">
              <a:rPr lang="en-US"/>
              <a:pPr/>
              <a:t>37</a:t>
            </a:fld>
            <a:endParaRPr lang="en-US"/>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a:ln/>
        </p:spPr>
        <p:txBody>
          <a:bodyPr/>
          <a:lstStyle/>
          <a:p>
            <a:pPr eaLnBrk="1" hangingPunct="1"/>
            <a:r>
              <a:rPr lang="en-US" dirty="0">
                <a:latin typeface="Arial" pitchFamily="-109" charset="0"/>
                <a:ea typeface="ＭＳ Ｐゴシック" pitchFamily="-109" charset="-128"/>
                <a:cs typeface="ＭＳ Ｐゴシック" pitchFamily="-109" charset="-128"/>
              </a:rPr>
              <a:t>Specs: Know what you are going to do. Often difficult. What does the customer want? What does the customer need?</a:t>
            </a:r>
          </a:p>
          <a:p>
            <a:pPr eaLnBrk="1" hangingPunct="1"/>
            <a:r>
              <a:rPr lang="en-US" dirty="0">
                <a:latin typeface="Arial" pitchFamily="-109" charset="0"/>
                <a:ea typeface="ＭＳ Ｐゴシック" pitchFamily="-109" charset="-128"/>
                <a:cs typeface="ＭＳ Ｐゴシック" pitchFamily="-109" charset="-128"/>
              </a:rPr>
              <a:t>Usability: Logical and intuitive, Consistent, Helpful, Complete, Accessible, Disability. Complete—not have to write things down.</a:t>
            </a:r>
          </a:p>
          <a:p>
            <a:pPr eaLnBrk="1" hangingPunct="1"/>
            <a:r>
              <a:rPr lang="en-US" dirty="0">
                <a:latin typeface="Arial" pitchFamily="-109" charset="0"/>
                <a:ea typeface="ＭＳ Ｐゴシック" pitchFamily="-109" charset="-128"/>
                <a:cs typeface="ＭＳ Ｐゴシック" pitchFamily="-109" charset="-128"/>
              </a:rPr>
              <a:t>Design: Logical, Modular, Consistent, Well-specified, Flexible, Extensible, Adaptable, New features, new platforms.</a:t>
            </a:r>
          </a:p>
          <a:p>
            <a:pPr eaLnBrk="1" hangingPunct="1"/>
            <a:r>
              <a:rPr lang="en-US" dirty="0">
                <a:latin typeface="Arial" pitchFamily="-109" charset="0"/>
                <a:ea typeface="ＭＳ Ｐゴシック" pitchFamily="-109" charset="-128"/>
                <a:cs typeface="ＭＳ Ｐゴシック" pitchFamily="-109" charset="-128"/>
              </a:rPr>
              <a:t>Robustness: Tolerant of data errors, Tolerant of human errors, Tolerant of network errors, Enough detail / not too much. Stack trace vs. “?” “A script error has occurred. Do you want to debug?”</a:t>
            </a:r>
          </a:p>
          <a:p>
            <a:pPr eaLnBrk="1" hangingPunct="1"/>
            <a:r>
              <a:rPr lang="en-US" dirty="0">
                <a:latin typeface="Arial" pitchFamily="-109" charset="0"/>
                <a:ea typeface="ＭＳ Ｐゴシック" pitchFamily="-109" charset="-128"/>
                <a:cs typeface="ＭＳ Ｐゴシック" pitchFamily="-109" charset="-128"/>
              </a:rPr>
              <a:t>Implementation: Adequate hardware (E.g. memory, storage, speed), Adequate software (Languages, OS, libraries), Internal and external documentation</a:t>
            </a:r>
          </a:p>
          <a:p>
            <a:pPr eaLnBrk="1" hangingPunct="1"/>
            <a:r>
              <a:rPr lang="en-US" dirty="0">
                <a:latin typeface="Arial" pitchFamily="-109" charset="0"/>
                <a:ea typeface="ＭＳ Ｐゴシック" pitchFamily="-109" charset="-128"/>
                <a:cs typeface="ＭＳ Ｐゴシック" pitchFamily="-109" charset="-128"/>
              </a:rPr>
              <a:t>Testing: Should be at </a:t>
            </a:r>
            <a:r>
              <a:rPr lang="en-US" u="sng" dirty="0">
                <a:latin typeface="Arial" pitchFamily="-109" charset="0"/>
                <a:ea typeface="ＭＳ Ｐゴシック" pitchFamily="-109" charset="-128"/>
                <a:cs typeface="ＭＳ Ｐゴシック" pitchFamily="-109" charset="-128"/>
              </a:rPr>
              <a:t>all</a:t>
            </a:r>
            <a:r>
              <a:rPr lang="en-US" dirty="0">
                <a:latin typeface="Arial" pitchFamily="-109" charset="0"/>
                <a:ea typeface="ＭＳ Ｐゴシック" pitchFamily="-109" charset="-128"/>
                <a:cs typeface="ＭＳ Ｐゴシック" pitchFamily="-109" charset="-128"/>
              </a:rPr>
              <a:t> phases of the development cycle. Plan ahead for it. Consistent, repeatable, documented. Regression testing.</a:t>
            </a:r>
          </a:p>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dt" sz="quarter" idx="1"/>
          </p:nvPr>
        </p:nvSpPr>
        <p:spPr>
          <a:noFill/>
        </p:spPr>
        <p:txBody>
          <a:bodyPr/>
          <a:lstStyle/>
          <a:p>
            <a:fld id="{75CBA377-AB0F-3C44-9785-206068C6422C}" type="datetime1">
              <a:rPr lang="en-US"/>
              <a:pPr/>
              <a:t>10/13/20</a:t>
            </a:fld>
            <a:endParaRPr lang="en-US"/>
          </a:p>
        </p:txBody>
      </p:sp>
      <p:sp>
        <p:nvSpPr>
          <p:cNvPr id="92163" name="Rectangle 7"/>
          <p:cNvSpPr>
            <a:spLocks noGrp="1" noChangeArrowheads="1"/>
          </p:cNvSpPr>
          <p:nvPr>
            <p:ph type="sldNum" sz="quarter" idx="5"/>
          </p:nvPr>
        </p:nvSpPr>
        <p:spPr>
          <a:noFill/>
        </p:spPr>
        <p:txBody>
          <a:bodyPr/>
          <a:lstStyle/>
          <a:p>
            <a:fld id="{066F36ED-6B03-0C4A-BC6D-03D510E9CE72}" type="slidenum">
              <a:rPr lang="en-US"/>
              <a:pPr/>
              <a:t>38</a:t>
            </a:fld>
            <a:endParaRPr lang="en-US"/>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70700B2-88B9-1642-B8EB-F86842378D04}" type="slidenum">
              <a:rPr lang="en-US" smtClean="0"/>
              <a:t>39</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t>
            </a:r>
            <a:r>
              <a:rPr lang="en-US" baseline="0" dirty="0"/>
              <a:t> – Errors, Failures, Risks</a:t>
            </a: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Good alternative if guest speaker not coming or late</a:t>
            </a:r>
          </a:p>
          <a:p>
            <a:r>
              <a:rPr lang="en-US" b="1" baseline="0" dirty="0">
                <a:latin typeface="Arial" pitchFamily="-109" charset="0"/>
                <a:ea typeface="ＭＳ Ｐゴシック" pitchFamily="-109" charset="-128"/>
                <a:cs typeface="ＭＳ Ｐゴシック" pitchFamily="-109" charset="-128"/>
              </a:rPr>
              <a:t>Why Electronic Voting is a BAD Idea - Computerphile</a:t>
            </a:r>
          </a:p>
          <a:p>
            <a:r>
              <a:rPr lang="en-US" sz="1200" kern="1200" dirty="0">
                <a:solidFill>
                  <a:schemeClr val="tx1"/>
                </a:solidFill>
                <a:latin typeface="+mn-lt"/>
                <a:ea typeface="+mn-ea"/>
                <a:cs typeface="+mn-cs"/>
              </a:rPr>
              <a:t>https://</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=w3_0x6oaDmI</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We can also discuss articles listed on Security Discussions under documents of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TODO: add quiz as backup if class discussion or guest speaker fail</a:t>
            </a:r>
          </a:p>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MSNBC on Denver's Automated Baggage System 2010-08-23 (2:27)</a:t>
            </a:r>
            <a:endParaRPr lang="en-US" dirty="0"/>
          </a:p>
          <a:p>
            <a:r>
              <a:rPr lang="en-US" dirty="0"/>
              <a:t>https://</a:t>
            </a:r>
            <a:r>
              <a:rPr lang="en-US" dirty="0" err="1"/>
              <a:t>www.youtube.com</a:t>
            </a:r>
            <a:r>
              <a:rPr lang="en-US" dirty="0"/>
              <a:t>/</a:t>
            </a:r>
            <a:r>
              <a:rPr lang="en-US" dirty="0" err="1"/>
              <a:t>watch?v</a:t>
            </a:r>
            <a:r>
              <a:rPr lang="en-US" dirty="0"/>
              <a:t>=xx8f4x6C_KY</a:t>
            </a:r>
          </a:p>
          <a:p>
            <a:r>
              <a:rPr lang="en-US" dirty="0"/>
              <a:t>Accessed 2019-04-09</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We can also discuss articles listed on Security Discussions under documents of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ADD QUIZ AS BACKUP IF CLASS DISCUSSION OR GUEST SPEAKER FAIL</a:t>
            </a:r>
          </a:p>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 my name is Jonathan Metcalf and I'll be talking about Queries of Death today.</a:t>
            </a:r>
          </a:p>
        </p:txBody>
      </p:sp>
      <p:sp>
        <p:nvSpPr>
          <p:cNvPr id="4" name="Slide Number Placeholder 3"/>
          <p:cNvSpPr>
            <a:spLocks noGrp="1"/>
          </p:cNvSpPr>
          <p:nvPr>
            <p:ph type="sldNum" sz="quarter" idx="5"/>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125667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2020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3055931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sk-SK"/>
              <a:t>© 2020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2020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2020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2020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a:t>© 2020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2020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hyperlink" Target="https://www.komando.com/security-privacy/watch-out-texting-scam-can-hijack-your-emails/594255/" TargetMode="External"/><Relationship Id="rId3" Type="http://schemas.openxmlformats.org/officeDocument/2006/relationships/hyperlink" Target="https://www.cloudflare.com/learning/ddos/ping-of-death-ddos-attack/" TargetMode="External"/><Relationship Id="rId7" Type="http://schemas.openxmlformats.org/officeDocument/2006/relationships/hyperlink" Target="https://arxiv.org/abs/2001.09406" TargetMode="External"/><Relationship Id="rId2" Type="http://schemas.openxmlformats.org/officeDocument/2006/relationships/hyperlink" Target="https://www.globaldots.com/blog/zero-security" TargetMode="External"/><Relationship Id="rId1" Type="http://schemas.openxmlformats.org/officeDocument/2006/relationships/slideLayout" Target="../slideLayouts/slideLayout2.xml"/><Relationship Id="rId6" Type="http://schemas.openxmlformats.org/officeDocument/2006/relationships/hyperlink" Target="https://www.trendmicro.com/en_us/research/17/i/cve-2017-0780-denial-service-vulnerability-android-messages-app.html" TargetMode="External"/><Relationship Id="rId5" Type="http://schemas.openxmlformats.org/officeDocument/2006/relationships/hyperlink" Target="https://www.popularmechanics.com/technology/a15756/how-effective-power-crashes-your-iphone/" TargetMode="External"/><Relationship Id="rId10" Type="http://schemas.openxmlformats.org/officeDocument/2006/relationships/hyperlink" Target="https://www.mobilepaymentsworld.com/mobile-malware-report-reveals-apps-spying-us/" TargetMode="External"/><Relationship Id="rId4" Type="http://schemas.openxmlformats.org/officeDocument/2006/relationships/hyperlink" Target="https://ussignal.com/uploads/general/Documents/fGeneral/misc/USS-State-of-Web-and-DDoS-Attacks-Survey.pdf" TargetMode="External"/><Relationship Id="rId9" Type="http://schemas.openxmlformats.org/officeDocument/2006/relationships/hyperlink" Target="https://www.wired.com/story/imessage-interactionless-hacks-google-project-zero/"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comments" Target="../comments/commen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comments" Target="../comments/commen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comments" Target="../comments/comment4.xml"/></Relationships>
</file>

<file path=ppt/slides/_rels/slide29.xml.rels><?xml version="1.0" encoding="UTF-8" standalone="yes"?>
<Relationships xmlns="http://schemas.openxmlformats.org/package/2006/relationships"><Relationship Id="rId8" Type="http://schemas.openxmlformats.org/officeDocument/2006/relationships/hyperlink" Target="https://www.nytimes.com/2019/12/19/technology/facial-recognition-bias.html" TargetMode="External"/><Relationship Id="rId13" Type="http://schemas.openxmlformats.org/officeDocument/2006/relationships/hyperlink" Target="https://news.mit.edu/2018/study-finds-gender-skin-type-bias-artificial-intelligence-systems-0212" TargetMode="External"/><Relationship Id="rId3" Type="http://schemas.openxmlformats.org/officeDocument/2006/relationships/hyperlink" Target="https://www.scientificamerican.com/article/how-nist-tested-facial-recognition-algorithms-for-racial-bias/" TargetMode="External"/><Relationship Id="rId7" Type="http://schemas.openxmlformats.org/officeDocument/2006/relationships/hyperlink" Target="https://www.washingtonpost.com/technology/2019/12/19/federal-study-confirms-racial-bias-many-facial-recognition-systems-casts-doubt-their-expanding-use/" TargetMode="External"/><Relationship Id="rId12" Type="http://schemas.openxmlformats.org/officeDocument/2006/relationships/hyperlink" Target="http://mit.edu/" TargetMode="External"/><Relationship Id="rId2" Type="http://schemas.openxmlformats.org/officeDocument/2006/relationships/hyperlink" Target="http://scientificamerican.com/" TargetMode="External"/><Relationship Id="rId1" Type="http://schemas.openxmlformats.org/officeDocument/2006/relationships/slideLayout" Target="../slideLayouts/slideLayout2.xml"/><Relationship Id="rId6" Type="http://schemas.openxmlformats.org/officeDocument/2006/relationships/hyperlink" Target="http://washintonpost.com/" TargetMode="External"/><Relationship Id="rId11" Type="http://schemas.openxmlformats.org/officeDocument/2006/relationships/hyperlink" Target="https://www.yesmagazine.org/social-justice/2020/04/16/privacy-facial-recognition/" TargetMode="External"/><Relationship Id="rId5" Type="http://schemas.openxmlformats.org/officeDocument/2006/relationships/hyperlink" Target="https://www.nytimes.com/2019/01/24/technology/amazon-facial-technology-study.html" TargetMode="External"/><Relationship Id="rId15" Type="http://schemas.openxmlformats.org/officeDocument/2006/relationships/hyperlink" Target="https://www.cbsnews.com/news/facial-recognition-systems-racism-protests-police-bias/" TargetMode="External"/><Relationship Id="rId10" Type="http://schemas.openxmlformats.org/officeDocument/2006/relationships/hyperlink" Target="https://www.nytimes.com/2018/02/09/technology/facial-recognition-race-artificial-intelligence.html" TargetMode="External"/><Relationship Id="rId4" Type="http://schemas.openxmlformats.org/officeDocument/2006/relationships/hyperlink" Target="http://nytimes.com/" TargetMode="External"/><Relationship Id="rId9" Type="http://schemas.openxmlformats.org/officeDocument/2006/relationships/hyperlink" Target="https://www.nytimes.com/2019/07/08/us/detroit-facial-recognition-cameras.html" TargetMode="External"/><Relationship Id="rId14" Type="http://schemas.openxmlformats.org/officeDocument/2006/relationships/hyperlink" Target="http://cbsnew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marginalrevolution.com/marginalrevolution/2014/05/type-i-and-type-ii-errors-simplified.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pbfcomics.com/19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youtube.com/watch?v=w3_0x6oaDmI" TargetMode="External"/><Relationship Id="rId4" Type="http://schemas.openxmlformats.org/officeDocument/2006/relationships/hyperlink" Target="https://xkcd.com/20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xx8f4x6C_KY"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dirty="0"/>
              <a:t>Class 9</a:t>
            </a:r>
            <a:br>
              <a:rPr lang="en-US" dirty="0"/>
            </a:br>
            <a:r>
              <a:rPr lang="en-US" dirty="0"/>
              <a:t>Errors Failures Risks</a:t>
            </a:r>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p>
        </p:txBody>
      </p:sp>
      <p:sp>
        <p:nvSpPr>
          <p:cNvPr id="3" name="Content Placeholder 2"/>
          <p:cNvSpPr>
            <a:spLocks noGrp="1"/>
          </p:cNvSpPr>
          <p:nvPr>
            <p:ph idx="1"/>
          </p:nvPr>
        </p:nvSpPr>
        <p:spPr/>
        <p:txBody>
          <a:bodyPr>
            <a:normAutofit/>
          </a:bodyPr>
          <a:lstStyle/>
          <a:p>
            <a:r>
              <a:rPr lang="en-US" dirty="0"/>
              <a:t>Prepare for Debate</a:t>
            </a:r>
          </a:p>
          <a:p>
            <a:pPr lvl="1"/>
            <a:r>
              <a:rPr lang="en-US" dirty="0"/>
              <a:t>From Chapter 9 In-class Exercises # 24.</a:t>
            </a:r>
          </a:p>
          <a:p>
            <a:pPr lvl="1"/>
            <a:r>
              <a:rPr lang="en-US" dirty="0"/>
              <a:t>Should the company produce the game?</a:t>
            </a:r>
          </a:p>
          <a:p>
            <a:pPr lvl="1"/>
            <a:r>
              <a:rPr lang="en-US" dirty="0"/>
              <a:t>Use the SWE Code Of Ethics as the basis for your argument.</a:t>
            </a:r>
          </a:p>
          <a:p>
            <a:pPr lvl="1"/>
            <a:r>
              <a:rPr lang="en-US" dirty="0"/>
              <a:t>Use other sources for supporting data</a:t>
            </a:r>
          </a:p>
          <a:p>
            <a:r>
              <a:rPr lang="en-US" dirty="0"/>
              <a:t>Optional 1 paper on topic, lowest paper grade will be dropped</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10</a:t>
            </a:fld>
            <a:endParaRPr lang="en-US"/>
          </a:p>
        </p:txBody>
      </p:sp>
    </p:spTree>
    <p:extLst>
      <p:ext uri="{BB962C8B-B14F-4D97-AF65-F5344CB8AC3E}">
        <p14:creationId xmlns:p14="http://schemas.microsoft.com/office/powerpoint/2010/main" val="1794010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a:t>Queries of death</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a:t>Jonathan Metcalf</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11</a:t>
            </a:fld>
            <a:endParaRPr lang="en-US"/>
          </a:p>
        </p:txBody>
      </p:sp>
    </p:spTree>
    <p:extLst>
      <p:ext uri="{BB962C8B-B14F-4D97-AF65-F5344CB8AC3E}">
        <p14:creationId xmlns:p14="http://schemas.microsoft.com/office/powerpoint/2010/main" val="1286821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Background information</a:t>
            </a:r>
          </a:p>
        </p:txBody>
      </p:sp>
      <p:sp>
        <p:nvSpPr>
          <p:cNvPr id="3" name="Content Placeholder 2"/>
          <p:cNvSpPr>
            <a:spLocks noGrp="1"/>
          </p:cNvSpPr>
          <p:nvPr>
            <p:ph sz="half" idx="1"/>
          </p:nvPr>
        </p:nvSpPr>
        <p:spPr>
          <a:xfrm>
            <a:off x="685800" y="1352551"/>
            <a:ext cx="6456829" cy="3352800"/>
          </a:xfrm>
        </p:spPr>
        <p:txBody>
          <a:bodyPr vert="horz" lIns="91436" tIns="45718" rIns="91436" bIns="45718" rtlCol="0" anchor="t">
            <a:normAutofit/>
          </a:bodyPr>
          <a:lstStyle/>
          <a:p>
            <a:pPr marL="205740" indent="-205740"/>
            <a:r>
              <a:rPr lang="en-US" sz="2000" dirty="0"/>
              <a:t>Attackers send malformed messages to a computer that crash it or run malicious code</a:t>
            </a:r>
            <a:endParaRPr lang="en-US" sz="2000" dirty="0">
              <a:ea typeface="+mn-lt"/>
              <a:cs typeface="+mn-lt"/>
            </a:endParaRPr>
          </a:p>
          <a:p>
            <a:pPr marL="411480" lvl="1" indent="-205740">
              <a:buFont typeface="Cambria" pitchFamily="34" charset="0"/>
              <a:buChar char="–"/>
            </a:pPr>
            <a:r>
              <a:rPr lang="en-US" sz="1800" dirty="0"/>
              <a:t>Also called a "teardrop" or "Ping of Death" (</a:t>
            </a:r>
            <a:r>
              <a:rPr lang="en-US" sz="1800" dirty="0" err="1"/>
              <a:t>PoD</a:t>
            </a:r>
            <a:r>
              <a:rPr lang="en-US" sz="1800" dirty="0"/>
              <a:t>) attack</a:t>
            </a:r>
            <a:endParaRPr lang="en-US" sz="1800" dirty="0">
              <a:ea typeface="+mn-lt"/>
              <a:cs typeface="+mn-lt"/>
            </a:endParaRPr>
          </a:p>
          <a:p>
            <a:pPr marL="205740" indent="-205740"/>
            <a:r>
              <a:rPr lang="en-US" sz="2000" dirty="0"/>
              <a:t>Used to be very effective on website servers [1]</a:t>
            </a:r>
            <a:endParaRPr lang="en-US" sz="2000" dirty="0">
              <a:ea typeface="+mn-lt"/>
              <a:cs typeface="+mn-lt"/>
            </a:endParaRPr>
          </a:p>
          <a:p>
            <a:pPr marL="411480" lvl="1" indent="-205740">
              <a:buFont typeface="Cambria,Serif" pitchFamily="34" charset="0"/>
              <a:buChar char="–"/>
            </a:pPr>
            <a:r>
              <a:rPr lang="en-US" sz="1800" dirty="0"/>
              <a:t>Attacker's identity could be spoofed</a:t>
            </a:r>
            <a:endParaRPr lang="en-US" sz="1800">
              <a:ea typeface="+mn-lt"/>
              <a:cs typeface="+mn-lt"/>
            </a:endParaRPr>
          </a:p>
          <a:p>
            <a:pPr marL="411480" lvl="1" indent="-205740">
              <a:buFont typeface="Cambria,Serif" pitchFamily="34" charset="0"/>
              <a:buChar char="–"/>
            </a:pPr>
            <a:r>
              <a:rPr lang="en-US" sz="1800"/>
              <a:t>No knowledge of machine necessary except for IP address</a:t>
            </a:r>
          </a:p>
          <a:p>
            <a:pPr marL="411480" lvl="1" indent="-205740">
              <a:buFont typeface="Cambria,Serif" pitchFamily="34" charset="0"/>
              <a:buChar char="–"/>
            </a:pPr>
            <a:endParaRPr lang="en-US" dirty="0"/>
          </a:p>
        </p:txBody>
      </p:sp>
      <p:sp>
        <p:nvSpPr>
          <p:cNvPr id="5" name="Footer Placeholder 4"/>
          <p:cNvSpPr>
            <a:spLocks noGrp="1"/>
          </p:cNvSpPr>
          <p:nvPr>
            <p:ph type="ftr" sz="quarter" idx="11"/>
          </p:nvPr>
        </p:nvSpPr>
        <p:spPr/>
        <p:txBody>
          <a:bodyPr/>
          <a:lstStyle/>
          <a:p>
            <a:r>
              <a:rPr lang="sk-SK"/>
              <a:t>© 2020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Jonathan Metcalf</a:t>
            </a:r>
            <a:endParaRPr lang="en-US" sz="140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lIns="91440" tIns="45720" rIns="91440" bIns="45720" rtlCol="0" anchor="t">
            <a:spAutoFit/>
          </a:bodyPr>
          <a:lstStyle/>
          <a:p>
            <a:pPr algn="r"/>
            <a:r>
              <a:rPr lang="en-US" sz="1200" dirty="0"/>
              <a:t>Zero Day Security Vulnerabilities Explained </a:t>
            </a:r>
            <a:r>
              <a:rPr lang="en-US" sz="1200" dirty="0">
                <a:ea typeface="+mn-lt"/>
                <a:cs typeface="+mn-lt"/>
              </a:rPr>
              <a:t>[1]</a:t>
            </a:r>
            <a:endParaRPr lang="en-US" dirty="0">
              <a:ea typeface="+mn-lt"/>
              <a:cs typeface="+mn-lt"/>
            </a:endParaRPr>
          </a:p>
        </p:txBody>
      </p:sp>
    </p:spTree>
    <p:extLst>
      <p:ext uri="{BB962C8B-B14F-4D97-AF65-F5344CB8AC3E}">
        <p14:creationId xmlns:p14="http://schemas.microsoft.com/office/powerpoint/2010/main" val="1322082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Cambria"/>
              </a:rPr>
              <a:t>Not an issue for desktops Anymore</a:t>
            </a:r>
          </a:p>
        </p:txBody>
      </p:sp>
      <p:sp>
        <p:nvSpPr>
          <p:cNvPr id="3" name="Content Placeholder 2"/>
          <p:cNvSpPr>
            <a:spLocks noGrp="1"/>
          </p:cNvSpPr>
          <p:nvPr>
            <p:ph sz="half" idx="1"/>
          </p:nvPr>
        </p:nvSpPr>
        <p:spPr>
          <a:xfrm>
            <a:off x="685800" y="1352551"/>
            <a:ext cx="3861547" cy="3366247"/>
          </a:xfrm>
        </p:spPr>
        <p:txBody>
          <a:bodyPr vert="horz" lIns="91436" tIns="45718" rIns="91436" bIns="45718" rtlCol="0" anchor="t">
            <a:normAutofit/>
          </a:bodyPr>
          <a:lstStyle/>
          <a:p>
            <a:pPr marL="205740" indent="-205740"/>
            <a:r>
              <a:rPr lang="en-US" sz="2000" dirty="0">
                <a:ea typeface="Cambria"/>
              </a:rPr>
              <a:t>Buffer overflow caused by larger packets received than expected</a:t>
            </a:r>
          </a:p>
          <a:p>
            <a:pPr marL="411480" lvl="1" indent="-205740"/>
            <a:r>
              <a:rPr lang="en-US" sz="1800" dirty="0">
                <a:ea typeface="Cambria"/>
              </a:rPr>
              <a:t>Computer reassembles fragmented packets</a:t>
            </a:r>
          </a:p>
          <a:p>
            <a:pPr marL="205740" indent="-205740">
              <a:buFont typeface="Arial" pitchFamily="18" charset="0"/>
              <a:buChar char="•"/>
            </a:pPr>
            <a:r>
              <a:rPr lang="en-US" sz="2000" dirty="0">
                <a:ea typeface="+mn-lt"/>
                <a:cs typeface="+mn-lt"/>
              </a:rPr>
              <a:t>Companies such as Imperva or Cloudflare screen packets sent and filters abnormal packets [2]</a:t>
            </a:r>
          </a:p>
          <a:p>
            <a:pPr marL="411480" lvl="1" indent="-205740"/>
            <a:r>
              <a:rPr lang="en-US" sz="1800" dirty="0">
                <a:ea typeface="Cambria"/>
              </a:rPr>
              <a:t>As of 2019, 83% of companies use a tool that protects against these attacks [3]</a:t>
            </a:r>
          </a:p>
          <a:p>
            <a:pPr marL="411480" lvl="1" indent="-205740"/>
            <a:endParaRPr lang="en-US" dirty="0">
              <a:ea typeface="Cambria"/>
            </a:endParaRPr>
          </a:p>
        </p:txBody>
      </p:sp>
      <p:sp>
        <p:nvSpPr>
          <p:cNvPr id="4" name="Content Placeholder 3"/>
          <p:cNvSpPr>
            <a:spLocks noGrp="1"/>
          </p:cNvSpPr>
          <p:nvPr>
            <p:ph sz="half" idx="2"/>
          </p:nvPr>
        </p:nvSpPr>
        <p:spPr>
          <a:xfrm>
            <a:off x="5275729" y="1897156"/>
            <a:ext cx="2664760" cy="1436595"/>
          </a:xfrm>
          <a:ln>
            <a:solidFill>
              <a:schemeClr val="bg1"/>
            </a:solidFill>
          </a:ln>
        </p:spPr>
        <p:txBody>
          <a:bodyPr anchor="ctr">
            <a:normAutofit/>
          </a:bodyPr>
          <a:lstStyle/>
          <a:p>
            <a:pPr marL="0" indent="0" algn="ctr">
              <a:buNone/>
            </a:pPr>
            <a:r>
              <a:rPr lang="en-US"/>
              <a:t>&lt;Graphic as big as will fit&gt;</a:t>
            </a:r>
          </a:p>
        </p:txBody>
      </p:sp>
      <p:sp>
        <p:nvSpPr>
          <p:cNvPr id="5" name="Footer Placeholder 4"/>
          <p:cNvSpPr>
            <a:spLocks noGrp="1"/>
          </p:cNvSpPr>
          <p:nvPr>
            <p:ph type="ftr" sz="quarter" idx="11"/>
          </p:nvPr>
        </p:nvSpPr>
        <p:spPr/>
        <p:txBody>
          <a:bodyPr/>
          <a:lstStyle/>
          <a:p>
            <a:r>
              <a:rPr lang="sk-SK"/>
              <a:t>© 2020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Jonathan Metcalf</a:t>
            </a:r>
            <a:endParaRPr lang="en-US" dirty="0">
              <a:latin typeface="+mj-lt"/>
            </a:endParaRPr>
          </a:p>
        </p:txBody>
      </p:sp>
      <p:sp>
        <p:nvSpPr>
          <p:cNvPr id="8" name="TextBox 7"/>
          <p:cNvSpPr txBox="1"/>
          <p:nvPr/>
        </p:nvSpPr>
        <p:spPr>
          <a:xfrm>
            <a:off x="-47065" y="4720153"/>
            <a:ext cx="9144000" cy="276999"/>
          </a:xfrm>
          <a:prstGeom prst="rect">
            <a:avLst/>
          </a:prstGeom>
          <a:noFill/>
        </p:spPr>
        <p:txBody>
          <a:bodyPr wrap="square" lIns="91440" tIns="45720" rIns="91440" bIns="45720" rtlCol="0" anchor="t">
            <a:spAutoFit/>
          </a:bodyPr>
          <a:lstStyle/>
          <a:p>
            <a:pPr algn="r"/>
            <a:r>
              <a:rPr lang="en-US" sz="1200" dirty="0"/>
              <a:t>Image Credit [1] </a:t>
            </a:r>
            <a:endParaRPr lang="en-US" dirty="0"/>
          </a:p>
        </p:txBody>
      </p:sp>
      <p:pic>
        <p:nvPicPr>
          <p:cNvPr id="9" name="Picture 9" descr="Graphical user interface, website&#10;&#10;Description automatically generated">
            <a:extLst>
              <a:ext uri="{FF2B5EF4-FFF2-40B4-BE49-F238E27FC236}">
                <a16:creationId xmlns:a16="http://schemas.microsoft.com/office/drawing/2014/main" id="{1328B12A-4B50-4E58-B429-68C7BCFFBF09}"/>
              </a:ext>
            </a:extLst>
          </p:cNvPr>
          <p:cNvPicPr>
            <a:picLocks noChangeAspect="1"/>
          </p:cNvPicPr>
          <p:nvPr/>
        </p:nvPicPr>
        <p:blipFill>
          <a:blip r:embed="rId3"/>
          <a:stretch>
            <a:fillRect/>
          </a:stretch>
        </p:blipFill>
        <p:spPr>
          <a:xfrm>
            <a:off x="4726641" y="1352355"/>
            <a:ext cx="3731558" cy="2667390"/>
          </a:xfrm>
          <a:prstGeom prst="rect">
            <a:avLst/>
          </a:prstGeom>
        </p:spPr>
      </p:pic>
    </p:spTree>
    <p:extLst>
      <p:ext uri="{BB962C8B-B14F-4D97-AF65-F5344CB8AC3E}">
        <p14:creationId xmlns:p14="http://schemas.microsoft.com/office/powerpoint/2010/main" val="1085650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Still an issue on mobile phones</a:t>
            </a:r>
          </a:p>
        </p:txBody>
      </p:sp>
      <p:sp>
        <p:nvSpPr>
          <p:cNvPr id="3" name="Content Placeholder 2"/>
          <p:cNvSpPr>
            <a:spLocks noGrp="1"/>
          </p:cNvSpPr>
          <p:nvPr>
            <p:ph sz="half" idx="1"/>
          </p:nvPr>
        </p:nvSpPr>
        <p:spPr>
          <a:xfrm>
            <a:off x="685800" y="1352551"/>
            <a:ext cx="4480111" cy="3507441"/>
          </a:xfrm>
        </p:spPr>
        <p:txBody>
          <a:bodyPr vert="horz" lIns="91436" tIns="45718" rIns="91436" bIns="45718" rtlCol="0" anchor="t">
            <a:normAutofit fontScale="92500" lnSpcReduction="10000"/>
          </a:bodyPr>
          <a:lstStyle/>
          <a:p>
            <a:pPr marL="205740" indent="-205740"/>
            <a:r>
              <a:rPr lang="en-US" sz="2000" dirty="0">
                <a:ea typeface="+mn-lt"/>
                <a:cs typeface="+mn-lt"/>
              </a:rPr>
              <a:t>Character encoding standard called Unicode</a:t>
            </a:r>
            <a:endParaRPr lang="en-US" sz="2000">
              <a:ea typeface="Cambria"/>
            </a:endParaRPr>
          </a:p>
          <a:p>
            <a:pPr marL="411480" lvl="1" indent="-205740">
              <a:buFont typeface="Cambria" pitchFamily="34" charset="0"/>
              <a:buChar char="–"/>
            </a:pPr>
            <a:r>
              <a:rPr lang="en-US" sz="1800" dirty="0">
                <a:ea typeface="+mn-lt"/>
                <a:cs typeface="+mn-lt"/>
              </a:rPr>
              <a:t>Every character has a unique numeric value</a:t>
            </a:r>
          </a:p>
          <a:p>
            <a:pPr marL="205740" indent="-205740"/>
            <a:r>
              <a:rPr lang="en-US" sz="2000" dirty="0">
                <a:ea typeface="+mn-lt"/>
                <a:cs typeface="+mn-lt"/>
              </a:rPr>
              <a:t>Certain sequences of Unicode characters would break Apple's text renderer [4]</a:t>
            </a:r>
          </a:p>
          <a:p>
            <a:pPr marL="411480" lvl="1" indent="-205740"/>
            <a:r>
              <a:rPr lang="en-US" sz="1600" dirty="0">
                <a:ea typeface="+mn-lt"/>
                <a:cs typeface="+mn-lt"/>
              </a:rPr>
              <a:t>It would enter an invalid, potentially dangerous state</a:t>
            </a:r>
            <a:endParaRPr lang="en-US" sz="1600" dirty="0">
              <a:ea typeface="Cambria"/>
            </a:endParaRPr>
          </a:p>
          <a:p>
            <a:pPr marL="205740" indent="-205740"/>
            <a:r>
              <a:rPr lang="en-US" sz="2000" dirty="0">
                <a:ea typeface="+mn-lt"/>
                <a:cs typeface="+mn-lt"/>
              </a:rPr>
              <a:t>Android phones are vulnerable to malformed GIFs that cause Null Pointer Exceptions [5]</a:t>
            </a:r>
            <a:endParaRPr lang="en-US" sz="2000" dirty="0">
              <a:ea typeface="Cambria"/>
            </a:endParaRPr>
          </a:p>
          <a:p>
            <a:pPr marL="205740" indent="-205740"/>
            <a:endParaRPr lang="en-US" sz="1800" dirty="0">
              <a:ea typeface="Cambria"/>
            </a:endParaRPr>
          </a:p>
        </p:txBody>
      </p:sp>
      <p:sp>
        <p:nvSpPr>
          <p:cNvPr id="5" name="Footer Placeholder 4"/>
          <p:cNvSpPr>
            <a:spLocks noGrp="1"/>
          </p:cNvSpPr>
          <p:nvPr>
            <p:ph type="ftr" sz="quarter" idx="11"/>
          </p:nvPr>
        </p:nvSpPr>
        <p:spPr/>
        <p:txBody>
          <a:bodyPr/>
          <a:lstStyle/>
          <a:p>
            <a:r>
              <a:rPr lang="sk-SK"/>
              <a:t>© 2020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Jonathan Metcalf</a:t>
            </a:r>
          </a:p>
        </p:txBody>
      </p:sp>
      <p:sp>
        <p:nvSpPr>
          <p:cNvPr id="8" name="TextBox 7"/>
          <p:cNvSpPr txBox="1"/>
          <p:nvPr/>
        </p:nvSpPr>
        <p:spPr>
          <a:xfrm>
            <a:off x="0" y="4726877"/>
            <a:ext cx="9144000" cy="276999"/>
          </a:xfrm>
          <a:prstGeom prst="rect">
            <a:avLst/>
          </a:prstGeom>
          <a:noFill/>
        </p:spPr>
        <p:txBody>
          <a:bodyPr wrap="square" lIns="91440" tIns="45720" rIns="91440" bIns="45720" rtlCol="0" anchor="t">
            <a:spAutoFit/>
          </a:bodyPr>
          <a:lstStyle/>
          <a:p>
            <a:pPr algn="r"/>
            <a:r>
              <a:rPr lang="en-US" sz="1200" dirty="0"/>
              <a:t>Image Credits [5]</a:t>
            </a:r>
            <a:endParaRPr lang="en-US" dirty="0"/>
          </a:p>
        </p:txBody>
      </p:sp>
      <p:pic>
        <p:nvPicPr>
          <p:cNvPr id="10" name="Picture 10" descr="Text, chat or text message&#10;&#10;Description automatically generated">
            <a:extLst>
              <a:ext uri="{FF2B5EF4-FFF2-40B4-BE49-F238E27FC236}">
                <a16:creationId xmlns:a16="http://schemas.microsoft.com/office/drawing/2014/main" id="{8FCBF81A-2EFA-40A1-9DDD-8D41833E381F}"/>
              </a:ext>
            </a:extLst>
          </p:cNvPr>
          <p:cNvPicPr>
            <a:picLocks noChangeAspect="1"/>
          </p:cNvPicPr>
          <p:nvPr/>
        </p:nvPicPr>
        <p:blipFill rotWithShape="1">
          <a:blip r:embed="rId3"/>
          <a:srcRect l="22059" t="25490" r="21078" b="22549"/>
          <a:stretch/>
        </p:blipFill>
        <p:spPr>
          <a:xfrm>
            <a:off x="5284694" y="1354791"/>
            <a:ext cx="1559862" cy="712696"/>
          </a:xfrm>
          <a:prstGeom prst="rect">
            <a:avLst/>
          </a:prstGeom>
        </p:spPr>
      </p:pic>
      <p:pic>
        <p:nvPicPr>
          <p:cNvPr id="12" name="Picture 12" descr="Text&#10;&#10;Description automatically generated">
            <a:extLst>
              <a:ext uri="{FF2B5EF4-FFF2-40B4-BE49-F238E27FC236}">
                <a16:creationId xmlns:a16="http://schemas.microsoft.com/office/drawing/2014/main" id="{91438C7C-DBA1-4FA9-8D78-14BD12A2D2D8}"/>
              </a:ext>
            </a:extLst>
          </p:cNvPr>
          <p:cNvPicPr>
            <a:picLocks noChangeAspect="1"/>
          </p:cNvPicPr>
          <p:nvPr/>
        </p:nvPicPr>
        <p:blipFill>
          <a:blip r:embed="rId4"/>
          <a:stretch>
            <a:fillRect/>
          </a:stretch>
        </p:blipFill>
        <p:spPr>
          <a:xfrm>
            <a:off x="5163669" y="2929307"/>
            <a:ext cx="3375211" cy="1006108"/>
          </a:xfrm>
          <a:prstGeom prst="rect">
            <a:avLst/>
          </a:prstGeom>
        </p:spPr>
      </p:pic>
      <p:sp>
        <p:nvSpPr>
          <p:cNvPr id="15" name="TextBox 14">
            <a:extLst>
              <a:ext uri="{FF2B5EF4-FFF2-40B4-BE49-F238E27FC236}">
                <a16:creationId xmlns:a16="http://schemas.microsoft.com/office/drawing/2014/main" id="{AA9CB55C-4459-428D-AF26-E007CA616F55}"/>
              </a:ext>
            </a:extLst>
          </p:cNvPr>
          <p:cNvSpPr txBox="1"/>
          <p:nvPr/>
        </p:nvSpPr>
        <p:spPr>
          <a:xfrm>
            <a:off x="5930154" y="2201957"/>
            <a:ext cx="1890646" cy="3139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90000"/>
              </a:lnSpc>
            </a:pPr>
            <a:r>
              <a:rPr lang="en-US" sz="1600" dirty="0"/>
              <a:t>Example sequences</a:t>
            </a:r>
            <a:endParaRPr lang="en-US" sz="1600" dirty="0">
              <a:ea typeface="Cambria"/>
            </a:endParaRPr>
          </a:p>
        </p:txBody>
      </p:sp>
      <p:sp>
        <p:nvSpPr>
          <p:cNvPr id="16" name="TextBox 15">
            <a:extLst>
              <a:ext uri="{FF2B5EF4-FFF2-40B4-BE49-F238E27FC236}">
                <a16:creationId xmlns:a16="http://schemas.microsoft.com/office/drawing/2014/main" id="{6B5E0FED-4043-4BE7-8909-4CE7AE436EDE}"/>
              </a:ext>
            </a:extLst>
          </p:cNvPr>
          <p:cNvSpPr txBox="1"/>
          <p:nvPr/>
        </p:nvSpPr>
        <p:spPr>
          <a:xfrm>
            <a:off x="6254564" y="3931583"/>
            <a:ext cx="1189172" cy="3139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90000"/>
              </a:lnSpc>
            </a:pPr>
            <a:r>
              <a:rPr lang="en-US" sz="1600" dirty="0">
                <a:ea typeface="Cambria"/>
              </a:rPr>
              <a:t>Faulty code</a:t>
            </a:r>
          </a:p>
        </p:txBody>
      </p:sp>
      <p:pic>
        <p:nvPicPr>
          <p:cNvPr id="17" name="Picture 17" descr="Icon&#10;&#10;Description automatically generated">
            <a:extLst>
              <a:ext uri="{FF2B5EF4-FFF2-40B4-BE49-F238E27FC236}">
                <a16:creationId xmlns:a16="http://schemas.microsoft.com/office/drawing/2014/main" id="{5CA661F5-D341-44D5-A615-3C824307CD2E}"/>
              </a:ext>
            </a:extLst>
          </p:cNvPr>
          <p:cNvPicPr>
            <a:picLocks noChangeAspect="1"/>
          </p:cNvPicPr>
          <p:nvPr/>
        </p:nvPicPr>
        <p:blipFill rotWithShape="1">
          <a:blip r:embed="rId5"/>
          <a:srcRect l="34069" t="18261" r="32843" b="16957"/>
          <a:stretch/>
        </p:blipFill>
        <p:spPr>
          <a:xfrm>
            <a:off x="6992471" y="1180517"/>
            <a:ext cx="907679" cy="1001112"/>
          </a:xfrm>
          <a:prstGeom prst="rect">
            <a:avLst/>
          </a:prstGeom>
        </p:spPr>
      </p:pic>
    </p:spTree>
    <p:extLst>
      <p:ext uri="{BB962C8B-B14F-4D97-AF65-F5344CB8AC3E}">
        <p14:creationId xmlns:p14="http://schemas.microsoft.com/office/powerpoint/2010/main" val="1172744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only getting worse for phones</a:t>
            </a:r>
          </a:p>
        </p:txBody>
      </p:sp>
      <p:sp>
        <p:nvSpPr>
          <p:cNvPr id="3" name="Content Placeholder 2"/>
          <p:cNvSpPr>
            <a:spLocks noGrp="1"/>
          </p:cNvSpPr>
          <p:nvPr>
            <p:ph sz="half" idx="1"/>
          </p:nvPr>
        </p:nvSpPr>
        <p:spPr>
          <a:xfrm>
            <a:off x="685800" y="1352551"/>
            <a:ext cx="4984376" cy="3352800"/>
          </a:xfrm>
        </p:spPr>
        <p:txBody>
          <a:bodyPr vert="horz" lIns="91436" tIns="45718" rIns="91436" bIns="45718" rtlCol="0" anchor="t">
            <a:normAutofit/>
          </a:bodyPr>
          <a:lstStyle/>
          <a:p>
            <a:pPr marL="205740" indent="-205740"/>
            <a:r>
              <a:rPr lang="en-US" dirty="0">
                <a:ea typeface="+mn-lt"/>
                <a:cs typeface="+mn-lt"/>
              </a:rPr>
              <a:t>Malware attacks for phones are getting more common</a:t>
            </a:r>
            <a:endParaRPr lang="en-US" dirty="0"/>
          </a:p>
          <a:p>
            <a:pPr marL="411480" lvl="1" indent="-205740">
              <a:buFont typeface="Cambria" pitchFamily="34" charset="0"/>
              <a:buChar char="–"/>
            </a:pPr>
            <a:r>
              <a:rPr lang="en-US" sz="1600">
                <a:ea typeface="+mn-lt"/>
                <a:cs typeface="+mn-lt"/>
              </a:rPr>
              <a:t>In 2016, the amount of malicious apps tripled</a:t>
            </a:r>
            <a:r>
              <a:rPr lang="en-US" sz="1600" dirty="0">
                <a:ea typeface="+mn-lt"/>
                <a:cs typeface="+mn-lt"/>
              </a:rPr>
              <a:t> to </a:t>
            </a:r>
            <a:r>
              <a:rPr lang="en-US" sz="1600">
                <a:ea typeface="+mn-lt"/>
                <a:cs typeface="+mn-lt"/>
              </a:rPr>
              <a:t>8,526,221 from the previous year [6]</a:t>
            </a:r>
          </a:p>
          <a:p>
            <a:pPr marL="205740" indent="-205740"/>
            <a:r>
              <a:rPr lang="en-US">
                <a:ea typeface="+mn-lt"/>
              </a:rPr>
              <a:t>Android malware can give attackers access to your email if you open an SMS [7]</a:t>
            </a:r>
            <a:endParaRPr lang="en-US">
              <a:ea typeface="+mn-lt"/>
              <a:cs typeface="+mn-lt"/>
            </a:endParaRPr>
          </a:p>
          <a:p>
            <a:pPr marL="411480" lvl="1" indent="-205740">
              <a:buFont typeface="Cambria,Serif" pitchFamily="34" charset="0"/>
              <a:buChar char="–"/>
            </a:pPr>
            <a:r>
              <a:rPr lang="en-US"/>
              <a:t>This affects millions of Android phones, and requires software patches to fix</a:t>
            </a:r>
          </a:p>
          <a:p>
            <a:pPr marL="205740" indent="-205740"/>
            <a:r>
              <a:rPr lang="en-US"/>
              <a:t>New "interaction-less" iOS malware shown at conference [8]</a:t>
            </a:r>
          </a:p>
          <a:p>
            <a:pPr marL="411480" lvl="1" indent="-205740">
              <a:buFont typeface="Cambria" pitchFamily="34" charset="0"/>
              <a:buChar char="–"/>
            </a:pPr>
            <a:r>
              <a:rPr lang="en-US"/>
              <a:t>Code being run just from receiving iMessage</a:t>
            </a:r>
            <a:endParaRPr lang="en-US" dirty="0"/>
          </a:p>
        </p:txBody>
      </p:sp>
      <p:sp>
        <p:nvSpPr>
          <p:cNvPr id="5" name="Footer Placeholder 4"/>
          <p:cNvSpPr>
            <a:spLocks noGrp="1"/>
          </p:cNvSpPr>
          <p:nvPr>
            <p:ph type="ftr" sz="quarter" idx="11"/>
          </p:nvPr>
        </p:nvSpPr>
        <p:spPr/>
        <p:txBody>
          <a:bodyPr/>
          <a:lstStyle/>
          <a:p>
            <a:r>
              <a:rPr lang="sk-SK"/>
              <a:t>© 2020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Jonathan Metcalf</a:t>
            </a:r>
            <a:endParaRPr lang="en-US" dirty="0"/>
          </a:p>
        </p:txBody>
      </p:sp>
      <p:sp>
        <p:nvSpPr>
          <p:cNvPr id="8" name="TextBox 7"/>
          <p:cNvSpPr txBox="1"/>
          <p:nvPr/>
        </p:nvSpPr>
        <p:spPr>
          <a:xfrm>
            <a:off x="0" y="4726877"/>
            <a:ext cx="9144000" cy="276999"/>
          </a:xfrm>
          <a:prstGeom prst="rect">
            <a:avLst/>
          </a:prstGeom>
          <a:noFill/>
        </p:spPr>
        <p:txBody>
          <a:bodyPr wrap="square" lIns="91440" tIns="45720" rIns="91440" bIns="45720" rtlCol="0" anchor="t">
            <a:spAutoFit/>
          </a:bodyPr>
          <a:lstStyle/>
          <a:p>
            <a:pPr algn="r"/>
            <a:r>
              <a:rPr lang="en-US" sz="1200"/>
              <a:t>Image Credit [9]</a:t>
            </a:r>
            <a:endParaRPr lang="en-US"/>
          </a:p>
        </p:txBody>
      </p:sp>
      <p:pic>
        <p:nvPicPr>
          <p:cNvPr id="10" name="Picture 10">
            <a:extLst>
              <a:ext uri="{FF2B5EF4-FFF2-40B4-BE49-F238E27FC236}">
                <a16:creationId xmlns:a16="http://schemas.microsoft.com/office/drawing/2014/main" id="{BA1D46FB-FA99-4416-B7F0-78056E40F3E6}"/>
              </a:ext>
            </a:extLst>
          </p:cNvPr>
          <p:cNvPicPr>
            <a:picLocks noChangeAspect="1"/>
          </p:cNvPicPr>
          <p:nvPr/>
        </p:nvPicPr>
        <p:blipFill>
          <a:blip r:embed="rId3"/>
          <a:stretch>
            <a:fillRect/>
          </a:stretch>
        </p:blipFill>
        <p:spPr>
          <a:xfrm>
            <a:off x="5517292" y="1350411"/>
            <a:ext cx="3391928" cy="2041084"/>
          </a:xfrm>
          <a:prstGeom prst="rect">
            <a:avLst/>
          </a:prstGeom>
        </p:spPr>
      </p:pic>
    </p:spTree>
    <p:extLst>
      <p:ext uri="{BB962C8B-B14F-4D97-AF65-F5344CB8AC3E}">
        <p14:creationId xmlns:p14="http://schemas.microsoft.com/office/powerpoint/2010/main" val="1095905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can do</a:t>
            </a:r>
          </a:p>
        </p:txBody>
      </p:sp>
      <p:sp>
        <p:nvSpPr>
          <p:cNvPr id="3" name="Content Placeholder 2"/>
          <p:cNvSpPr>
            <a:spLocks noGrp="1"/>
          </p:cNvSpPr>
          <p:nvPr>
            <p:ph sz="half" idx="1"/>
          </p:nvPr>
        </p:nvSpPr>
        <p:spPr>
          <a:solidFill>
            <a:srgbClr val="35B06C"/>
          </a:solidFill>
        </p:spPr>
        <p:txBody>
          <a:bodyPr vert="horz" lIns="91436" tIns="45718" rIns="91436" bIns="45718" rtlCol="0" anchor="t">
            <a:normAutofit/>
          </a:bodyPr>
          <a:lstStyle/>
          <a:p>
            <a:pPr marL="0" indent="0" algn="ctr">
              <a:buNone/>
            </a:pPr>
            <a:r>
              <a:rPr lang="en-US" dirty="0">
                <a:ea typeface="Cambria"/>
              </a:rPr>
              <a:t>DO:</a:t>
            </a:r>
          </a:p>
          <a:p>
            <a:pPr marL="205740" indent="-205740"/>
            <a:r>
              <a:rPr lang="en-US" dirty="0">
                <a:ea typeface="Cambria"/>
              </a:rPr>
              <a:t> Force restarting your phone and turning off notifications is effective for character crashes [4]</a:t>
            </a:r>
          </a:p>
          <a:p>
            <a:pPr marL="205740" indent="-205740"/>
            <a:r>
              <a:rPr lang="en-US" dirty="0">
                <a:ea typeface="Cambria"/>
              </a:rPr>
              <a:t>Consider blocking texts from unknown numbers</a:t>
            </a:r>
          </a:p>
          <a:p>
            <a:pPr marL="205740" indent="-205740"/>
            <a:r>
              <a:rPr lang="en-US">
                <a:ea typeface="Cambria"/>
              </a:rPr>
              <a:t>Keep all of your </a:t>
            </a:r>
            <a:r>
              <a:rPr lang="en-US">
                <a:solidFill>
                  <a:srgbClr val="FFFFFF"/>
                </a:solidFill>
                <a:ea typeface="Cambria"/>
              </a:rPr>
              <a:t>devices</a:t>
            </a:r>
            <a:r>
              <a:rPr lang="en-US" dirty="0">
                <a:ea typeface="Cambria"/>
              </a:rPr>
              <a:t> up to date</a:t>
            </a:r>
          </a:p>
          <a:p>
            <a:pPr marL="411480" lvl="1" indent="-205740">
              <a:buFont typeface="Cambria" pitchFamily="34" charset="0"/>
              <a:buChar char="–"/>
            </a:pPr>
            <a:r>
              <a:rPr lang="en-US">
                <a:ea typeface="Cambria"/>
              </a:rPr>
              <a:t>Software patches are constantly being released to fix exploits</a:t>
            </a:r>
          </a:p>
        </p:txBody>
      </p:sp>
      <p:sp>
        <p:nvSpPr>
          <p:cNvPr id="5" name="Footer Placeholder 4"/>
          <p:cNvSpPr>
            <a:spLocks noGrp="1"/>
          </p:cNvSpPr>
          <p:nvPr>
            <p:ph type="ftr" sz="quarter" idx="11"/>
          </p:nvPr>
        </p:nvSpPr>
        <p:spPr/>
        <p:txBody>
          <a:bodyPr/>
          <a:lstStyle/>
          <a:p>
            <a:r>
              <a:rPr lang="sk-SK"/>
              <a:t>© 2020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16</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Jonathan Metcalf</a:t>
            </a:r>
          </a:p>
        </p:txBody>
      </p:sp>
      <p:sp>
        <p:nvSpPr>
          <p:cNvPr id="8" name="TextBox 7"/>
          <p:cNvSpPr txBox="1"/>
          <p:nvPr/>
        </p:nvSpPr>
        <p:spPr>
          <a:xfrm>
            <a:off x="0" y="4726877"/>
            <a:ext cx="9144000" cy="276999"/>
          </a:xfrm>
          <a:prstGeom prst="rect">
            <a:avLst/>
          </a:prstGeom>
          <a:noFill/>
        </p:spPr>
        <p:txBody>
          <a:bodyPr wrap="square" lIns="91440" tIns="45720" rIns="91440" bIns="45720" rtlCol="0" anchor="t">
            <a:spAutoFit/>
          </a:bodyPr>
          <a:lstStyle/>
          <a:p>
            <a:pPr algn="r"/>
            <a:r>
              <a:rPr lang="en-US" sz="1200" dirty="0"/>
              <a:t>How That Crazy Text Message Keeps Crashing Your iPhone [4]</a:t>
            </a:r>
            <a:endParaRPr lang="en-US" dirty="0"/>
          </a:p>
        </p:txBody>
      </p:sp>
      <p:sp>
        <p:nvSpPr>
          <p:cNvPr id="11" name="Content Placeholder 10">
            <a:extLst>
              <a:ext uri="{FF2B5EF4-FFF2-40B4-BE49-F238E27FC236}">
                <a16:creationId xmlns:a16="http://schemas.microsoft.com/office/drawing/2014/main" id="{8E228A7E-3330-44B8-B08A-EEDFC59E6693}"/>
              </a:ext>
            </a:extLst>
          </p:cNvPr>
          <p:cNvSpPr>
            <a:spLocks noGrp="1"/>
          </p:cNvSpPr>
          <p:nvPr>
            <p:ph sz="half" idx="2"/>
          </p:nvPr>
        </p:nvSpPr>
        <p:spPr>
          <a:solidFill>
            <a:srgbClr val="CF2727"/>
          </a:solidFill>
        </p:spPr>
        <p:txBody>
          <a:bodyPr vert="horz" lIns="91436" tIns="45718" rIns="91436" bIns="45718" rtlCol="0" anchor="t">
            <a:normAutofit/>
          </a:bodyPr>
          <a:lstStyle/>
          <a:p>
            <a:pPr marL="0" indent="0" algn="ctr">
              <a:buNone/>
            </a:pPr>
            <a:r>
              <a:rPr lang="en-US" dirty="0">
                <a:ea typeface="Cambria"/>
              </a:rPr>
              <a:t>DON'T:</a:t>
            </a:r>
          </a:p>
          <a:p>
            <a:pPr marL="205740" indent="-205740"/>
            <a:r>
              <a:rPr lang="en-US" dirty="0">
                <a:ea typeface="Cambria"/>
              </a:rPr>
              <a:t>Open text messages from phone numbers you don't know</a:t>
            </a:r>
          </a:p>
          <a:p>
            <a:pPr marL="205740" indent="-205740"/>
            <a:r>
              <a:rPr lang="en-US" dirty="0">
                <a:ea typeface="Cambria"/>
              </a:rPr>
              <a:t>Click on links in text messages, even if they are your friends</a:t>
            </a:r>
          </a:p>
          <a:p>
            <a:pPr marL="205740" indent="-205740"/>
            <a:r>
              <a:rPr lang="en-US" dirty="0">
                <a:ea typeface="Cambria"/>
              </a:rPr>
              <a:t>Jailbreak/root your phone</a:t>
            </a:r>
          </a:p>
          <a:p>
            <a:pPr marL="411480" lvl="1" indent="-205740"/>
            <a:r>
              <a:rPr lang="en-US" dirty="0">
                <a:ea typeface="Cambria"/>
              </a:rPr>
              <a:t>Gives attackers an easy vector into your phone</a:t>
            </a:r>
          </a:p>
        </p:txBody>
      </p:sp>
    </p:spTree>
    <p:extLst>
      <p:ext uri="{BB962C8B-B14F-4D97-AF65-F5344CB8AC3E}">
        <p14:creationId xmlns:p14="http://schemas.microsoft.com/office/powerpoint/2010/main" val="1736827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idx="1"/>
          </p:nvPr>
        </p:nvSpPr>
        <p:spPr>
          <a:xfrm>
            <a:off x="685800" y="1352551"/>
            <a:ext cx="8081318" cy="3710690"/>
          </a:xfrm>
        </p:spPr>
        <p:txBody>
          <a:bodyPr vert="horz" lIns="91440" tIns="45718" rIns="91436" bIns="45718" rtlCol="0" anchor="t">
            <a:normAutofit fontScale="47500" lnSpcReduction="20000"/>
          </a:bodyPr>
          <a:lstStyle/>
          <a:p>
            <a:pPr marL="0" indent="0">
              <a:buNone/>
            </a:pPr>
            <a:r>
              <a:rPr lang="en-US" dirty="0">
                <a:ea typeface="+mn-lt"/>
                <a:cs typeface="+mn-lt"/>
              </a:rPr>
              <a:t>[1] Čandrlić, G, Zero Day Security Vulnerabilities Explained, (GlobalDots, 10/27/16),  </a:t>
            </a:r>
            <a:r>
              <a:rPr lang="en-US" dirty="0">
                <a:ea typeface="+mn-lt"/>
                <a:cs typeface="+mn-lt"/>
                <a:hlinkClick r:id="rId2"/>
              </a:rPr>
              <a:t>https://www.globaldots.com/blog/zero-security</a:t>
            </a:r>
            <a:r>
              <a:rPr lang="en-US" dirty="0">
                <a:ea typeface="+mn-lt"/>
                <a:cs typeface="+mn-lt"/>
              </a:rPr>
              <a:t>, (9/27/20)</a:t>
            </a:r>
          </a:p>
          <a:p>
            <a:pPr marL="0" indent="0">
              <a:buNone/>
            </a:pPr>
            <a:r>
              <a:rPr lang="en-US" dirty="0">
                <a:ea typeface="+mn-lt"/>
                <a:cs typeface="+mn-lt"/>
              </a:rPr>
              <a:t>[2] N.A., Ping of Death DDoS attack, (Cloudflare, n.d), </a:t>
            </a:r>
            <a:r>
              <a:rPr lang="en-US" dirty="0">
                <a:ea typeface="+mn-lt"/>
                <a:cs typeface="+mn-lt"/>
                <a:hlinkClick r:id="rId3"/>
              </a:rPr>
              <a:t>https://www.cloudflare.com/learning/ddos/ping-of-death-ddos-attack/</a:t>
            </a:r>
            <a:r>
              <a:rPr lang="en-US" dirty="0">
                <a:ea typeface="+mn-lt"/>
                <a:cs typeface="+mn-lt"/>
              </a:rPr>
              <a:t>, (9/27/20)</a:t>
            </a:r>
          </a:p>
          <a:p>
            <a:pPr marL="0" indent="0">
              <a:buNone/>
            </a:pPr>
            <a:r>
              <a:rPr lang="en-US" dirty="0">
                <a:ea typeface="+mn-lt"/>
                <a:cs typeface="+mn-lt"/>
              </a:rPr>
              <a:t>[3] N.A., US Signal State of Web and DDoS Attacks Survey. (US Signal, June 2019), </a:t>
            </a:r>
            <a:r>
              <a:rPr lang="en-US" dirty="0">
                <a:ea typeface="+mn-lt"/>
                <a:cs typeface="+mn-lt"/>
                <a:hlinkClick r:id="rId4"/>
              </a:rPr>
              <a:t>https://ussignal.com/uploads/general/Documents/fGeneral/misc/USS-State-of-Web-and-DDoS-Attacks-Survey.pdf</a:t>
            </a:r>
            <a:r>
              <a:rPr lang="en-US" dirty="0">
                <a:ea typeface="+mn-lt"/>
                <a:cs typeface="+mn-lt"/>
              </a:rPr>
              <a:t>, (9/27/20)</a:t>
            </a:r>
          </a:p>
          <a:p>
            <a:pPr marL="0" indent="0">
              <a:buNone/>
            </a:pPr>
            <a:r>
              <a:rPr lang="en-US" dirty="0">
                <a:ea typeface="+mn-lt"/>
                <a:cs typeface="+mn-lt"/>
              </a:rPr>
              <a:t>[4] Limer, E, How That Crazy Text Message Keeps Crashing Your iPhone, (Popular Mechanics, 11/14/17), </a:t>
            </a:r>
            <a:r>
              <a:rPr lang="en-US" dirty="0">
                <a:ea typeface="+mn-lt"/>
                <a:cs typeface="+mn-lt"/>
                <a:hlinkClick r:id="rId5"/>
              </a:rPr>
              <a:t>https://www.popularmechanics.com/technology/a15756/how-effective-power-crashes-your-iphone/</a:t>
            </a:r>
            <a:r>
              <a:rPr lang="en-US" dirty="0">
                <a:ea typeface="+mn-lt"/>
                <a:cs typeface="+mn-lt"/>
              </a:rPr>
              <a:t>, (9/27/20)</a:t>
            </a:r>
          </a:p>
          <a:p>
            <a:pPr marL="0" indent="0">
              <a:buNone/>
            </a:pPr>
            <a:r>
              <a:rPr lang="en-US" dirty="0">
                <a:ea typeface="+mn-lt"/>
                <a:cs typeface="+mn-lt"/>
              </a:rPr>
              <a:t>[5] N.A., DoS Vulnerability Crashes Android Messages App, (Trend Micro, 9/7/17), </a:t>
            </a:r>
            <a:r>
              <a:rPr lang="en-US" dirty="0">
                <a:ea typeface="+mn-lt"/>
                <a:cs typeface="+mn-lt"/>
                <a:hlinkClick r:id="rId6"/>
              </a:rPr>
              <a:t>https://www.trendmicro.com/en_us/research/17/i/cve-2017-0780-denial-service-vulnerability-android-messages-app.html</a:t>
            </a:r>
            <a:r>
              <a:rPr lang="en-US" dirty="0">
                <a:ea typeface="+mn-lt"/>
                <a:cs typeface="+mn-lt"/>
              </a:rPr>
              <a:t>, (9/27/20)</a:t>
            </a:r>
          </a:p>
          <a:p>
            <a:pPr marL="0" indent="0">
              <a:buNone/>
            </a:pPr>
            <a:r>
              <a:rPr lang="en-US" dirty="0">
                <a:ea typeface="+mn-lt"/>
                <a:cs typeface="+mn-lt"/>
              </a:rPr>
              <a:t>[6] Ahvanooey, M., Li, Q., Rabbani, M., &amp; Rajput, A,  A Survey on Smartphones Security: Software Vulnerabilities, Malware, and Attacks, (arXiv, 1/26/20), </a:t>
            </a:r>
            <a:r>
              <a:rPr lang="en-US" dirty="0">
                <a:ea typeface="+mn-lt"/>
                <a:cs typeface="+mn-lt"/>
                <a:hlinkClick r:id="rId7"/>
              </a:rPr>
              <a:t>https://arxiv.org/abs/2001.09406</a:t>
            </a:r>
            <a:r>
              <a:rPr lang="en-US">
                <a:ea typeface="+mn-lt"/>
                <a:cs typeface="+mn-lt"/>
              </a:rPr>
              <a:t>, (9/27/20)</a:t>
            </a:r>
          </a:p>
          <a:p>
            <a:pPr marL="0" indent="0">
              <a:buNone/>
            </a:pPr>
            <a:r>
              <a:rPr lang="en-US">
                <a:ea typeface="+mn-lt"/>
                <a:cs typeface="+mn-lt"/>
              </a:rPr>
              <a:t>[7] N.A., Protect yourself from this new text message spyware scam, (Komando, 10/12/19), </a:t>
            </a:r>
            <a:r>
              <a:rPr lang="en-US" dirty="0">
                <a:ea typeface="+mn-lt"/>
                <a:cs typeface="+mn-lt"/>
                <a:hlinkClick r:id="rId8"/>
              </a:rPr>
              <a:t>https://www.komando.com/security-privacy/watch-out-texting-scam-can-hijack-your-emails/594255/</a:t>
            </a:r>
            <a:r>
              <a:rPr lang="en-US" dirty="0">
                <a:ea typeface="+mn-lt"/>
                <a:cs typeface="+mn-lt"/>
              </a:rPr>
              <a:t>, (9/27/20)</a:t>
            </a:r>
          </a:p>
          <a:p>
            <a:pPr marL="0" indent="0">
              <a:buNone/>
            </a:pPr>
            <a:r>
              <a:rPr lang="en-US"/>
              <a:t>[8] </a:t>
            </a:r>
            <a:r>
              <a:rPr lang="en-US">
                <a:ea typeface="+mn-lt"/>
                <a:cs typeface="+mn-lt"/>
              </a:rPr>
              <a:t>Newman, L, Hackers Can Break Into an iPhone Just by Sending a Text. (Wired, 8/8/19), </a:t>
            </a:r>
            <a:r>
              <a:rPr lang="en-US" dirty="0">
                <a:ea typeface="+mn-lt"/>
                <a:cs typeface="+mn-lt"/>
                <a:hlinkClick r:id="rId9"/>
              </a:rPr>
              <a:t>https://www.wired.com/story/imessage-interactionless-hacks-google-project-zero/</a:t>
            </a:r>
            <a:r>
              <a:rPr lang="en-US">
                <a:ea typeface="+mn-lt"/>
                <a:cs typeface="+mn-lt"/>
              </a:rPr>
              <a:t>, (9/28/20)</a:t>
            </a:r>
          </a:p>
          <a:p>
            <a:pPr marL="0" indent="0">
              <a:buNone/>
            </a:pPr>
            <a:r>
              <a:rPr lang="en-US">
                <a:ea typeface="+mn-lt"/>
                <a:cs typeface="+mn-lt"/>
              </a:rPr>
              <a:t>[9] Unsworth, A, Mobile malware report reveals that more apps are spying on us, (MobilePaymentsWorld, 9/8/24), </a:t>
            </a:r>
            <a:r>
              <a:rPr lang="en-US" dirty="0">
                <a:ea typeface="+mn-lt"/>
                <a:cs typeface="+mn-lt"/>
                <a:hlinkClick r:id="rId10"/>
              </a:rPr>
              <a:t>https://www.mobilepaymentsworld.com/mobile-malware-report-reveals-apps-spying-us/</a:t>
            </a:r>
            <a:r>
              <a:rPr lang="en-US">
                <a:ea typeface="+mn-lt"/>
                <a:cs typeface="+mn-lt"/>
              </a:rPr>
              <a:t>, (9/28/20)</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17</a:t>
            </a:fld>
            <a:endParaRPr lang="en-US"/>
          </a:p>
        </p:txBody>
      </p:sp>
      <p:sp>
        <p:nvSpPr>
          <p:cNvPr id="6" name="TextBox 5"/>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Jonathan Metcalf</a:t>
            </a:r>
            <a:endParaRPr lang="en-US" dirty="0">
              <a:latin typeface="+mj-lt"/>
            </a:endParaRPr>
          </a:p>
        </p:txBody>
      </p:sp>
    </p:spTree>
    <p:extLst>
      <p:ext uri="{BB962C8B-B14F-4D97-AF65-F5344CB8AC3E}">
        <p14:creationId xmlns:p14="http://schemas.microsoft.com/office/powerpoint/2010/main" val="435965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b="0" i="0" dirty="0">
                <a:effectLst/>
                <a:latin typeface="Arial" panose="020B0604020202020204" pitchFamily="34" charset="0"/>
              </a:rPr>
              <a:t>AI In The Kill Chain</a:t>
            </a:r>
            <a:endParaRPr lang="en-US" dirty="0"/>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Jason Dominguez</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18</a:t>
            </a:fld>
            <a:endParaRPr lang="en-US"/>
          </a:p>
        </p:txBody>
      </p:sp>
    </p:spTree>
    <p:extLst>
      <p:ext uri="{BB962C8B-B14F-4D97-AF65-F5344CB8AC3E}">
        <p14:creationId xmlns:p14="http://schemas.microsoft.com/office/powerpoint/2010/main" val="1543922664"/>
      </p:ext>
    </p:extLst>
  </p:cSld>
  <p:clrMapOvr>
    <a:masterClrMapping/>
  </p:clrMapOvr>
  <mc:AlternateContent xmlns:mc="http://schemas.openxmlformats.org/markup-compatibility/2006" xmlns:p14="http://schemas.microsoft.com/office/powerpoint/2010/main">
    <mc:Choice Requires="p14">
      <p:transition spd="slow" p14:dur="2000" advTm="2199"/>
    </mc:Choice>
    <mc:Fallback xmlns="">
      <p:transition spd="slow" advTm="219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AI</a:t>
            </a:r>
          </a:p>
        </p:txBody>
      </p:sp>
      <p:sp>
        <p:nvSpPr>
          <p:cNvPr id="3" name="Content Placeholder 2"/>
          <p:cNvSpPr>
            <a:spLocks noGrp="1"/>
          </p:cNvSpPr>
          <p:nvPr>
            <p:ph sz="half" idx="1"/>
          </p:nvPr>
        </p:nvSpPr>
        <p:spPr/>
        <p:txBody>
          <a:bodyPr/>
          <a:lstStyle/>
          <a:p>
            <a:r>
              <a:rPr lang="en-US" dirty="0"/>
              <a:t>Artificial intelligence(AI)</a:t>
            </a:r>
          </a:p>
          <a:p>
            <a:r>
              <a:rPr lang="en-US" dirty="0"/>
              <a:t>Can learn, from experience</a:t>
            </a:r>
          </a:p>
          <a:p>
            <a:r>
              <a:rPr lang="en-US" dirty="0"/>
              <a:t>Implemented in thousands of applications</a:t>
            </a:r>
          </a:p>
          <a:p>
            <a:r>
              <a:rPr lang="en-US" dirty="0"/>
              <a:t>Military use</a:t>
            </a:r>
          </a:p>
          <a:p>
            <a:pPr lvl="1"/>
            <a:r>
              <a:rPr lang="en-US" b="0" i="0" dirty="0" err="1">
                <a:effectLst/>
                <a:latin typeface="PT Serif"/>
              </a:rPr>
              <a:t>AlphaDogfight</a:t>
            </a:r>
            <a:r>
              <a:rPr lang="en-US" b="0" i="0" dirty="0">
                <a:effectLst/>
                <a:latin typeface="PT Serif"/>
              </a:rPr>
              <a:t> Trials</a:t>
            </a:r>
          </a:p>
          <a:p>
            <a:pPr lvl="1"/>
            <a:r>
              <a:rPr lang="en-US" dirty="0">
                <a:latin typeface="PT Serif"/>
              </a:rPr>
              <a:t>IRON Dome</a:t>
            </a:r>
            <a:endParaRPr lang="en-US" dirty="0"/>
          </a:p>
          <a:p>
            <a:endParaRPr lang="en-US" dirty="0"/>
          </a:p>
        </p:txBody>
      </p:sp>
      <p:sp>
        <p:nvSpPr>
          <p:cNvPr id="4" name="Content Placeholder 3"/>
          <p:cNvSpPr>
            <a:spLocks noGrp="1"/>
          </p:cNvSpPr>
          <p:nvPr>
            <p:ph sz="half" idx="2"/>
          </p:nvPr>
        </p:nvSpPr>
        <p:spPr>
          <a:xfrm>
            <a:off x="7215446" y="3420108"/>
            <a:ext cx="1151313" cy="276999"/>
          </a:xfrm>
          <a:ln>
            <a:noFill/>
          </a:ln>
        </p:spPr>
        <p:txBody>
          <a:bodyPr anchor="ctr">
            <a:normAutofit/>
          </a:bodyPr>
          <a:lstStyle/>
          <a:p>
            <a:pPr marL="0" indent="0" algn="ctr">
              <a:buNone/>
            </a:pPr>
            <a:r>
              <a:rPr lang="en-US" sz="900" b="0" i="0" dirty="0" err="1">
                <a:effectLst/>
                <a:latin typeface="Balto"/>
              </a:rPr>
              <a:t>OpenAI</a:t>
            </a:r>
            <a:r>
              <a:rPr lang="en-US" sz="900" b="0" i="0" dirty="0">
                <a:effectLst/>
                <a:latin typeface="Balto"/>
              </a:rPr>
              <a:t> via YouTube</a:t>
            </a:r>
            <a:endParaRPr lang="en-US" sz="900"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Jason Dominguez</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(1,2,3)</a:t>
            </a:r>
          </a:p>
        </p:txBody>
      </p:sp>
      <p:pic>
        <p:nvPicPr>
          <p:cNvPr id="1028" name="Picture 4">
            <a:extLst>
              <a:ext uri="{FF2B5EF4-FFF2-40B4-BE49-F238E27FC236}">
                <a16:creationId xmlns:a16="http://schemas.microsoft.com/office/drawing/2014/main" id="{6427F835-4A13-466E-A82F-3B5DD52B82D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3657" y="1588710"/>
            <a:ext cx="3255819" cy="1831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015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what works well Online With Zoom</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a:xfrm>
            <a:off x="667512" y="1353312"/>
            <a:ext cx="7772400" cy="3352800"/>
          </a:xfrm>
        </p:spPr>
        <p:txBody>
          <a:bodyPr>
            <a:normAutofit fontScale="92500" lnSpcReduction="10000"/>
          </a:bodyPr>
          <a:lstStyle/>
          <a:p>
            <a:r>
              <a:rPr lang="en-US" dirty="0"/>
              <a:t>Sign in with First and Last Name</a:t>
            </a:r>
          </a:p>
          <a:p>
            <a:r>
              <a:rPr lang="en-US" dirty="0"/>
              <a:t>Stay muted unless you are going to speak</a:t>
            </a:r>
          </a:p>
          <a:p>
            <a:r>
              <a:rPr lang="en-US" dirty="0"/>
              <a:t>To speak use the raise your hand feature </a:t>
            </a:r>
          </a:p>
          <a:p>
            <a:r>
              <a:rPr lang="en-US" dirty="0"/>
              <a:t>To answer yes/no questions use the “yes” ”no” buttons</a:t>
            </a:r>
          </a:p>
          <a:p>
            <a:r>
              <a:rPr lang="en-US" dirty="0"/>
              <a:t>Chat is fine for questions</a:t>
            </a:r>
          </a:p>
          <a:p>
            <a:r>
              <a:rPr lang="en-US" dirty="0"/>
              <a:t>Turn your camera on</a:t>
            </a:r>
          </a:p>
          <a:p>
            <a:r>
              <a:rPr lang="en-US" dirty="0"/>
              <a:t>Wait until the end of student presentations to ask questions</a:t>
            </a:r>
          </a:p>
          <a:p>
            <a:pPr lvl="1"/>
            <a:r>
              <a:rPr lang="en-US" dirty="0"/>
              <a:t>Write them down so you don’t forget</a:t>
            </a:r>
          </a:p>
          <a:p>
            <a:r>
              <a:rPr lang="en-US" dirty="0"/>
              <a:t>Others?</a:t>
            </a:r>
          </a:p>
        </p:txBody>
      </p:sp>
      <p:sp>
        <p:nvSpPr>
          <p:cNvPr id="4" name="Footer Placeholder 3">
            <a:extLst>
              <a:ext uri="{FF2B5EF4-FFF2-40B4-BE49-F238E27FC236}">
                <a16:creationId xmlns:a16="http://schemas.microsoft.com/office/drawing/2014/main" id="{5881CB2F-E262-2841-832D-9D9241063D87}"/>
              </a:ext>
            </a:extLst>
          </p:cNvPr>
          <p:cNvSpPr>
            <a:spLocks noGrp="1"/>
          </p:cNvSpPr>
          <p:nvPr>
            <p:ph type="ftr" sz="quarter" idx="11"/>
          </p:nvPr>
        </p:nvSpPr>
        <p:spPr/>
        <p:txBody>
          <a:bodyPr/>
          <a:lstStyle/>
          <a:p>
            <a:r>
              <a:rPr lang="sk-SK"/>
              <a:t>© 2020 Keith A. Pray</a:t>
            </a:r>
            <a:endParaRPr lang="en-US" dirty="0"/>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433679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ethics</a:t>
            </a:r>
          </a:p>
        </p:txBody>
      </p:sp>
      <p:sp>
        <p:nvSpPr>
          <p:cNvPr id="3" name="Content Placeholder 2"/>
          <p:cNvSpPr>
            <a:spLocks noGrp="1"/>
          </p:cNvSpPr>
          <p:nvPr>
            <p:ph sz="half" idx="1"/>
          </p:nvPr>
        </p:nvSpPr>
        <p:spPr/>
        <p:txBody>
          <a:bodyPr/>
          <a:lstStyle/>
          <a:p>
            <a:r>
              <a:rPr lang="en-US" dirty="0">
                <a:effectLst/>
                <a:latin typeface="Arial" panose="020B0604020202020204" pitchFamily="34" charset="0"/>
              </a:rPr>
              <a:t>Different situations</a:t>
            </a:r>
          </a:p>
          <a:p>
            <a:r>
              <a:rPr lang="en-US" dirty="0">
                <a:latin typeface="Arial" panose="020B0604020202020204" pitchFamily="34" charset="0"/>
              </a:rPr>
              <a:t>Different ethical concerns</a:t>
            </a:r>
            <a:endParaRPr lang="en-US" dirty="0">
              <a:effectLst/>
              <a:latin typeface="Arial" panose="020B0604020202020204" pitchFamily="34" charset="0"/>
            </a:endParaRPr>
          </a:p>
          <a:p>
            <a:pPr lvl="1"/>
            <a:r>
              <a:rPr lang="en-US" dirty="0">
                <a:latin typeface="Arial" panose="020B0604020202020204" pitchFamily="34" charset="0"/>
              </a:rPr>
              <a:t>O</a:t>
            </a:r>
            <a:r>
              <a:rPr lang="en-US" dirty="0">
                <a:effectLst/>
                <a:latin typeface="Arial" panose="020B0604020202020204" pitchFamily="34" charset="0"/>
              </a:rPr>
              <a:t>bjections based on the limits of  technology to function within legal constraints and ethical norms</a:t>
            </a:r>
          </a:p>
          <a:p>
            <a:pPr lvl="1"/>
            <a:r>
              <a:rPr lang="en-US" dirty="0">
                <a:latin typeface="Arial" panose="020B0604020202020204" pitchFamily="34" charset="0"/>
              </a:rPr>
              <a:t>E</a:t>
            </a:r>
            <a:r>
              <a:rPr lang="en-US" dirty="0">
                <a:effectLst/>
                <a:latin typeface="Arial" panose="020B0604020202020204" pitchFamily="34" charset="0"/>
              </a:rPr>
              <a:t>thical objections that are independent of technological capability</a:t>
            </a:r>
            <a:endParaRPr lang="en-US" dirty="0"/>
          </a:p>
        </p:txBody>
      </p:sp>
      <p:sp>
        <p:nvSpPr>
          <p:cNvPr id="4" name="Content Placeholder 3"/>
          <p:cNvSpPr>
            <a:spLocks noGrp="1"/>
          </p:cNvSpPr>
          <p:nvPr>
            <p:ph sz="half" idx="2"/>
          </p:nvPr>
        </p:nvSpPr>
        <p:spPr>
          <a:xfrm>
            <a:off x="7253546" y="3455470"/>
            <a:ext cx="1151313" cy="276999"/>
          </a:xfrm>
          <a:ln>
            <a:noFill/>
          </a:ln>
        </p:spPr>
        <p:txBody>
          <a:bodyPr anchor="ctr">
            <a:normAutofit/>
          </a:bodyPr>
          <a:lstStyle/>
          <a:p>
            <a:pPr marL="0" indent="0" algn="ctr">
              <a:buNone/>
            </a:pPr>
            <a:r>
              <a:rPr lang="en-US" sz="900" b="0" i="0" dirty="0">
                <a:effectLst/>
                <a:latin typeface="Balto"/>
              </a:rPr>
              <a:t>USNI news</a:t>
            </a:r>
            <a:endParaRPr lang="en-US" sz="900"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Jason Dominguez</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(4,5)</a:t>
            </a:r>
          </a:p>
        </p:txBody>
      </p:sp>
      <p:pic>
        <p:nvPicPr>
          <p:cNvPr id="3074" name="Picture 2" descr="NAVAIR: X-47B Fails Fourth Trap Attempt - USNI News">
            <a:extLst>
              <a:ext uri="{FF2B5EF4-FFF2-40B4-BE49-F238E27FC236}">
                <a16:creationId xmlns:a16="http://schemas.microsoft.com/office/drawing/2014/main" id="{00DD6D14-FD01-4F21-932B-E6680518C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2" y="1197233"/>
            <a:ext cx="3437745" cy="228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752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ethics</a:t>
            </a:r>
          </a:p>
        </p:txBody>
      </p:sp>
      <p:sp>
        <p:nvSpPr>
          <p:cNvPr id="3" name="Content Placeholder 2"/>
          <p:cNvSpPr>
            <a:spLocks noGrp="1"/>
          </p:cNvSpPr>
          <p:nvPr>
            <p:ph sz="half" idx="1"/>
          </p:nvPr>
        </p:nvSpPr>
        <p:spPr/>
        <p:txBody>
          <a:bodyPr>
            <a:normAutofit/>
          </a:bodyPr>
          <a:lstStyle/>
          <a:p>
            <a:r>
              <a:rPr lang="en-US" dirty="0">
                <a:effectLst/>
                <a:latin typeface="Arial" panose="020B0604020202020204" pitchFamily="34" charset="0"/>
              </a:rPr>
              <a:t>Not upholding moral reasonability</a:t>
            </a:r>
          </a:p>
          <a:p>
            <a:r>
              <a:rPr lang="en-US" dirty="0">
                <a:effectLst/>
                <a:latin typeface="Arial" panose="020B0604020202020204" pitchFamily="34" charset="0"/>
              </a:rPr>
              <a:t>Undermining human dignity</a:t>
            </a:r>
          </a:p>
          <a:p>
            <a:r>
              <a:rPr lang="en-US" dirty="0">
                <a:effectLst/>
                <a:latin typeface="Arial" panose="020B0604020202020204" pitchFamily="34" charset="0"/>
              </a:rPr>
              <a:t>Further increasing human distancing</a:t>
            </a:r>
          </a:p>
          <a:p>
            <a:pPr lvl="1"/>
            <a:r>
              <a:rPr lang="en-US" dirty="0">
                <a:latin typeface="Arial" panose="020B0604020202020204" pitchFamily="34" charset="0"/>
              </a:rPr>
              <a:t>Drone pilots still experience PTSD</a:t>
            </a:r>
            <a:endParaRPr lang="en-US" dirty="0">
              <a:effectLst/>
              <a:latin typeface="Arial" panose="020B0604020202020204" pitchFamily="34" charset="0"/>
            </a:endParaRPr>
          </a:p>
          <a:p>
            <a:endParaRPr lang="en-US" dirty="0">
              <a:effectLst/>
              <a:latin typeface="Arial" panose="020B0604020202020204" pitchFamily="34" charset="0"/>
            </a:endParaRPr>
          </a:p>
          <a:p>
            <a:endParaRPr lang="en-US" dirty="0"/>
          </a:p>
        </p:txBody>
      </p:sp>
      <p:sp>
        <p:nvSpPr>
          <p:cNvPr id="4" name="Content Placeholder 3"/>
          <p:cNvSpPr>
            <a:spLocks noGrp="1"/>
          </p:cNvSpPr>
          <p:nvPr>
            <p:ph sz="half" idx="2"/>
          </p:nvPr>
        </p:nvSpPr>
        <p:spPr>
          <a:xfrm>
            <a:off x="7463246" y="3352907"/>
            <a:ext cx="1482633" cy="134137"/>
          </a:xfrm>
          <a:ln>
            <a:noFill/>
          </a:ln>
        </p:spPr>
        <p:txBody>
          <a:bodyPr anchor="ctr">
            <a:noAutofit/>
          </a:bodyPr>
          <a:lstStyle/>
          <a:p>
            <a:pPr marL="0" indent="0" algn="ctr">
              <a:buNone/>
            </a:pPr>
            <a:r>
              <a:rPr lang="en-US" sz="900" dirty="0" err="1"/>
              <a:t>istock</a:t>
            </a:r>
            <a:endParaRPr lang="en-US" sz="900"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Jason Dominguez</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(5,6)</a:t>
            </a:r>
          </a:p>
        </p:txBody>
      </p:sp>
      <p:pic>
        <p:nvPicPr>
          <p:cNvPr id="12" name="Picture 11" descr="A picture containing table, sitting, light, blue&#10;&#10;Description automatically generated">
            <a:extLst>
              <a:ext uri="{FF2B5EF4-FFF2-40B4-BE49-F238E27FC236}">
                <a16:creationId xmlns:a16="http://schemas.microsoft.com/office/drawing/2014/main" id="{23CE6F85-A652-4790-85FD-403E39F91041}"/>
              </a:ext>
            </a:extLst>
          </p:cNvPr>
          <p:cNvPicPr>
            <a:picLocks noChangeAspect="1"/>
          </p:cNvPicPr>
          <p:nvPr/>
        </p:nvPicPr>
        <p:blipFill>
          <a:blip r:embed="rId3"/>
          <a:stretch>
            <a:fillRect/>
          </a:stretch>
        </p:blipFill>
        <p:spPr>
          <a:xfrm>
            <a:off x="4572000" y="764170"/>
            <a:ext cx="3867066" cy="2571750"/>
          </a:xfrm>
          <a:prstGeom prst="rect">
            <a:avLst/>
          </a:prstGeom>
        </p:spPr>
      </p:pic>
    </p:spTree>
    <p:extLst>
      <p:ext uri="{BB962C8B-B14F-4D97-AF65-F5344CB8AC3E}">
        <p14:creationId xmlns:p14="http://schemas.microsoft.com/office/powerpoint/2010/main" val="532083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a:t>
            </a:r>
          </a:p>
        </p:txBody>
      </p:sp>
      <p:sp>
        <p:nvSpPr>
          <p:cNvPr id="3" name="Content Placeholder 2"/>
          <p:cNvSpPr>
            <a:spLocks noGrp="1"/>
          </p:cNvSpPr>
          <p:nvPr>
            <p:ph sz="half" idx="1"/>
          </p:nvPr>
        </p:nvSpPr>
        <p:spPr/>
        <p:txBody>
          <a:bodyPr/>
          <a:lstStyle/>
          <a:p>
            <a:r>
              <a:rPr lang="en-US" dirty="0">
                <a:latin typeface="Arial" panose="020B0604020202020204" pitchFamily="34" charset="0"/>
              </a:rPr>
              <a:t>Majority of states agree a law has to be made</a:t>
            </a:r>
          </a:p>
          <a:p>
            <a:r>
              <a:rPr lang="en-US" dirty="0">
                <a:effectLst/>
                <a:latin typeface="Arial" panose="020B0604020202020204" pitchFamily="34" charset="0"/>
              </a:rPr>
              <a:t>Understand the point of having humans </a:t>
            </a:r>
            <a:r>
              <a:rPr lang="en-US">
                <a:effectLst/>
                <a:latin typeface="Arial" panose="020B0604020202020204" pitchFamily="34" charset="0"/>
              </a:rPr>
              <a:t>in process</a:t>
            </a:r>
            <a:endParaRPr lang="en-US" dirty="0">
              <a:effectLst/>
              <a:latin typeface="Arial" panose="020B0604020202020204" pitchFamily="34" charset="0"/>
            </a:endParaRPr>
          </a:p>
          <a:p>
            <a:endParaRPr lang="en-US" dirty="0">
              <a:effectLst/>
              <a:latin typeface="Arial" panose="020B0604020202020204" pitchFamily="34" charset="0"/>
            </a:endParaRPr>
          </a:p>
          <a:p>
            <a:endParaRPr lang="en-US" dirty="0"/>
          </a:p>
        </p:txBody>
      </p:sp>
      <p:sp>
        <p:nvSpPr>
          <p:cNvPr id="4" name="Content Placeholder 3"/>
          <p:cNvSpPr>
            <a:spLocks noGrp="1"/>
          </p:cNvSpPr>
          <p:nvPr>
            <p:ph sz="half" idx="2"/>
          </p:nvPr>
        </p:nvSpPr>
        <p:spPr>
          <a:xfrm>
            <a:off x="7306886" y="3408920"/>
            <a:ext cx="1151313" cy="276999"/>
          </a:xfrm>
          <a:ln>
            <a:noFill/>
          </a:ln>
        </p:spPr>
        <p:txBody>
          <a:bodyPr anchor="ctr">
            <a:normAutofit/>
          </a:bodyPr>
          <a:lstStyle/>
          <a:p>
            <a:pPr marL="0" indent="0" algn="ctr">
              <a:buNone/>
            </a:pPr>
            <a:r>
              <a:rPr lang="en-US" sz="900" b="0" i="0" dirty="0">
                <a:effectLst/>
                <a:latin typeface="Balto"/>
              </a:rPr>
              <a:t>UN flags</a:t>
            </a:r>
            <a:endParaRPr lang="en-US" sz="900"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Jason Dominguez</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(7)</a:t>
            </a:r>
          </a:p>
        </p:txBody>
      </p:sp>
      <p:pic>
        <p:nvPicPr>
          <p:cNvPr id="10" name="Picture 9" descr="Logo&#10;&#10;Description automatically generated">
            <a:extLst>
              <a:ext uri="{FF2B5EF4-FFF2-40B4-BE49-F238E27FC236}">
                <a16:creationId xmlns:a16="http://schemas.microsoft.com/office/drawing/2014/main" id="{1A801894-E62C-4AB8-8134-6A07F4A964F7}"/>
              </a:ext>
            </a:extLst>
          </p:cNvPr>
          <p:cNvPicPr>
            <a:picLocks noChangeAspect="1"/>
          </p:cNvPicPr>
          <p:nvPr/>
        </p:nvPicPr>
        <p:blipFill>
          <a:blip r:embed="rId3"/>
          <a:stretch>
            <a:fillRect/>
          </a:stretch>
        </p:blipFill>
        <p:spPr>
          <a:xfrm>
            <a:off x="4572000" y="987091"/>
            <a:ext cx="3657600" cy="2438400"/>
          </a:xfrm>
          <a:prstGeom prst="rect">
            <a:avLst/>
          </a:prstGeom>
        </p:spPr>
      </p:pic>
    </p:spTree>
    <p:extLst>
      <p:ext uri="{BB962C8B-B14F-4D97-AF65-F5344CB8AC3E}">
        <p14:creationId xmlns:p14="http://schemas.microsoft.com/office/powerpoint/2010/main" val="251062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352551"/>
            <a:ext cx="7772400" cy="3188969"/>
          </a:xfrm>
        </p:spPr>
        <p:txBody>
          <a:bodyPr lIns="91440">
            <a:noAutofit/>
          </a:bodyPr>
          <a:lstStyle/>
          <a:p>
            <a:pPr marL="0" indent="0">
              <a:buNone/>
            </a:pPr>
            <a:r>
              <a:rPr lang="en-US" sz="1100" dirty="0"/>
              <a:t>[1] </a:t>
            </a:r>
            <a:r>
              <a:rPr lang="en-US" sz="1100" dirty="0">
                <a:effectLst/>
              </a:rPr>
              <a:t>Roth, M. (2019, November 22). AI Drones and UAVs in the   Military - Current Applications. Retrieved September 28, 2020, from https://emerj.com/ai-sector-overviews/ai-drones-and-uavs-in-the-military-current-applications/</a:t>
            </a:r>
          </a:p>
          <a:p>
            <a:pPr marL="0" indent="0">
              <a:buNone/>
            </a:pPr>
            <a:r>
              <a:rPr lang="en-US" sz="1100" dirty="0"/>
              <a:t>[2] </a:t>
            </a:r>
            <a:r>
              <a:rPr lang="en-US" sz="1100" dirty="0">
                <a:effectLst/>
              </a:rPr>
              <a:t>Host, P. (2020, August 24). Heron Systems' AI defeats human pilot in US DARPA </a:t>
            </a:r>
            <a:r>
              <a:rPr lang="en-US" sz="1100" dirty="0" err="1">
                <a:effectLst/>
              </a:rPr>
              <a:t>AlphaDogfight</a:t>
            </a:r>
            <a:r>
              <a:rPr lang="en-US" sz="1100" dirty="0">
                <a:effectLst/>
              </a:rPr>
              <a:t> Trials. Retrieved September 28, 2020, from https://www.janes.com/defence-news/news-detail/heron-systems-ai-defeats-human-pilot-in-us-darpa-alphadogfight-trials</a:t>
            </a:r>
          </a:p>
          <a:p>
            <a:pPr marL="0" indent="0">
              <a:buNone/>
            </a:pPr>
            <a:r>
              <a:rPr lang="en-US" sz="1100" dirty="0"/>
              <a:t>[3] </a:t>
            </a:r>
            <a:r>
              <a:rPr lang="en-US" sz="1100" dirty="0">
                <a:effectLst/>
              </a:rPr>
              <a:t>Callahan, A. M. (2020, January 24). Global Affairs STRATEGIC STUDIES - Universidad de Navarra. Retrieved September 28, 2020, from https://www.unav.edu/web/global-affairs/detalle/-/blogs/an-assessment-on-israel-s-iron-dome-defense-system</a:t>
            </a:r>
          </a:p>
          <a:p>
            <a:pPr marL="0" indent="0">
              <a:buNone/>
            </a:pPr>
            <a:r>
              <a:rPr lang="en-US" sz="1100" dirty="0"/>
              <a:t>[4] </a:t>
            </a:r>
            <a:r>
              <a:rPr lang="en-US" sz="1100" dirty="0">
                <a:effectLst/>
              </a:rPr>
              <a:t>Witte, M. D. (2019, May 02). Ethics of autonomous weapons. Retrieved September 28, 2020, from https://news.stanford.edu/2019/05/01/ethics-autonomous-weapons/</a:t>
            </a:r>
            <a:endParaRPr lang="en-US" sz="1100" dirty="0"/>
          </a:p>
          <a:p>
            <a:pPr marL="0" indent="0">
              <a:buNone/>
            </a:pPr>
            <a:r>
              <a:rPr lang="en-US" sz="1100" dirty="0"/>
              <a:t>[5]</a:t>
            </a:r>
            <a:r>
              <a:rPr lang="en-US" sz="1100" dirty="0">
                <a:effectLst/>
              </a:rPr>
              <a:t> </a:t>
            </a:r>
            <a:r>
              <a:rPr lang="en-US" sz="1100" dirty="0">
                <a:effectLst/>
                <a:latin typeface="Arial" panose="020B0604020202020204" pitchFamily="34" charset="0"/>
              </a:rPr>
              <a:t>Geneva</a:t>
            </a:r>
            <a:r>
              <a:rPr lang="en-US" sz="1100" dirty="0">
                <a:effectLst/>
              </a:rPr>
              <a:t> (2018, April 03). </a:t>
            </a:r>
            <a:r>
              <a:rPr lang="en-US" sz="1100" i="1" dirty="0">
                <a:effectLst/>
              </a:rPr>
              <a:t>Ethics and autonomous weapon systems: An ethical basis for human control?</a:t>
            </a:r>
            <a:r>
              <a:rPr lang="en-US" sz="1100" dirty="0">
                <a:effectLst/>
              </a:rPr>
              <a:t> (pp. 8-9, Rep.). ICRC.</a:t>
            </a:r>
          </a:p>
          <a:p>
            <a:pPr marL="0" indent="0">
              <a:buNone/>
            </a:pPr>
            <a:r>
              <a:rPr lang="en-US" sz="1100" dirty="0"/>
              <a:t>[</a:t>
            </a:r>
            <a:r>
              <a:rPr lang="en-US" sz="1100" dirty="0">
                <a:effectLst/>
              </a:rPr>
              <a:t>6]</a:t>
            </a:r>
            <a:r>
              <a:rPr lang="en-US" sz="1100" dirty="0" err="1">
                <a:effectLst/>
              </a:rPr>
              <a:t>Blaszczak</a:t>
            </a:r>
            <a:r>
              <a:rPr lang="en-US" sz="1100" dirty="0">
                <a:effectLst/>
              </a:rPr>
              <a:t>, A. (2014, August 20). Drone Pilots Suffer PTSD Just Like Those in Combat. Retrieved September 28, 2020, from https://www.livescience.com/47475-drone-operators-develop-ptsd.html</a:t>
            </a:r>
          </a:p>
          <a:p>
            <a:pPr marL="0" indent="0">
              <a:buNone/>
            </a:pPr>
            <a:r>
              <a:rPr lang="en-US" sz="1100" dirty="0">
                <a:effectLst/>
              </a:rPr>
              <a:t>[7]Recaps of the UN CCW meetings March 25-29, 2019. (2019, March 29). Retrieved September 28, 2020, from https://autonomousweapons.org/recaps-of-the-un-ccw-meetings-march-25-29-2019/</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23</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Jason Dominguez</a:t>
            </a:r>
            <a:endParaRPr lang="en-US" sz="1400" dirty="0">
              <a:solidFill>
                <a:schemeClr val="tx1"/>
              </a:solidFill>
              <a:latin typeface="+mj-lt"/>
            </a:endParaRPr>
          </a:p>
        </p:txBody>
      </p:sp>
    </p:spTree>
    <p:extLst>
      <p:ext uri="{BB962C8B-B14F-4D97-AF65-F5344CB8AC3E}">
        <p14:creationId xmlns:p14="http://schemas.microsoft.com/office/powerpoint/2010/main" val="53077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Footer Placeholder 3"/>
          <p:cNvSpPr txBox="1"/>
          <p:nvPr/>
        </p:nvSpPr>
        <p:spPr>
          <a:xfrm>
            <a:off x="45717" y="4954780"/>
            <a:ext cx="5471166"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latin typeface="Cambria"/>
                <a:ea typeface="Cambria"/>
                <a:cs typeface="Cambria"/>
                <a:sym typeface="Cambria"/>
              </a:defRPr>
            </a:lvl1pPr>
          </a:lstStyle>
          <a:p>
            <a:r>
              <a:t>© 2020 Keith A. Pray</a:t>
            </a:r>
          </a:p>
        </p:txBody>
      </p:sp>
      <p:sp>
        <p:nvSpPr>
          <p:cNvPr id="152" name="Title 1"/>
          <p:cNvSpPr txBox="1">
            <a:spLocks noGrp="1"/>
          </p:cNvSpPr>
          <p:nvPr>
            <p:ph type="title"/>
          </p:nvPr>
        </p:nvSpPr>
        <p:spPr>
          <a:xfrm>
            <a:off x="914400" y="1142999"/>
            <a:ext cx="7315200" cy="1494451"/>
          </a:xfrm>
          <a:prstGeom prst="rect">
            <a:avLst/>
          </a:prstGeom>
        </p:spPr>
        <p:txBody>
          <a:bodyPr/>
          <a:lstStyle/>
          <a:p>
            <a:r>
              <a:t>Racial bias in Facial Recognition Software  </a:t>
            </a:r>
          </a:p>
        </p:txBody>
      </p:sp>
      <p:sp>
        <p:nvSpPr>
          <p:cNvPr id="153" name="Text Placeholder 2"/>
          <p:cNvSpPr txBox="1">
            <a:spLocks noGrp="1"/>
          </p:cNvSpPr>
          <p:nvPr>
            <p:ph type="body" sz="quarter" idx="1"/>
          </p:nvPr>
        </p:nvSpPr>
        <p:spPr>
          <a:prstGeom prst="rect">
            <a:avLst/>
          </a:prstGeom>
        </p:spPr>
        <p:txBody>
          <a:bodyPr/>
          <a:lstStyle/>
          <a:p>
            <a:r>
              <a:t>By Amy Orozco</a:t>
            </a:r>
          </a:p>
        </p:txBody>
      </p:sp>
      <p:sp>
        <p:nvSpPr>
          <p:cNvPr id="154" name="Slide Number Placeholder 4"/>
          <p:cNvSpPr txBox="1">
            <a:spLocks noGrp="1"/>
          </p:cNvSpPr>
          <p:nvPr>
            <p:ph type="sldNum" sz="quarter" idx="4294967295"/>
          </p:nvPr>
        </p:nvSpPr>
        <p:spPr>
          <a:xfrm>
            <a:off x="8976574" y="4954780"/>
            <a:ext cx="167426" cy="2311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Tree>
    <p:extLst>
      <p:ext uri="{BB962C8B-B14F-4D97-AF65-F5344CB8AC3E}">
        <p14:creationId xmlns:p14="http://schemas.microsoft.com/office/powerpoint/2010/main" val="2519236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Evidence racial bias Exists"/>
          <p:cNvSpPr txBox="1">
            <a:spLocks noGrp="1"/>
          </p:cNvSpPr>
          <p:nvPr>
            <p:ph type="title"/>
          </p:nvPr>
        </p:nvSpPr>
        <p:spPr>
          <a:prstGeom prst="rect">
            <a:avLst/>
          </a:prstGeom>
        </p:spPr>
        <p:txBody>
          <a:bodyPr/>
          <a:lstStyle/>
          <a:p>
            <a:r>
              <a:t>Evidence racial bias Exists</a:t>
            </a:r>
          </a:p>
        </p:txBody>
      </p:sp>
      <p:sp>
        <p:nvSpPr>
          <p:cNvPr id="157" name="The severity of misidentification varies between algorithm…"/>
          <p:cNvSpPr txBox="1">
            <a:spLocks noGrp="1"/>
          </p:cNvSpPr>
          <p:nvPr>
            <p:ph type="body" idx="1"/>
          </p:nvPr>
        </p:nvSpPr>
        <p:spPr>
          <a:xfrm>
            <a:off x="685800" y="1352549"/>
            <a:ext cx="8052097" cy="3352803"/>
          </a:xfrm>
          <a:prstGeom prst="rect">
            <a:avLst/>
          </a:prstGeom>
        </p:spPr>
        <p:txBody>
          <a:bodyPr/>
          <a:lstStyle/>
          <a:p>
            <a:r>
              <a:t>The severity of misidentification varies between algorithm  </a:t>
            </a:r>
          </a:p>
          <a:p>
            <a:pPr marL="617302" lvl="2" indent="-205765">
              <a:buSzPct val="90000"/>
            </a:pPr>
            <a:r>
              <a:t>Amazon</a:t>
            </a:r>
          </a:p>
          <a:p>
            <a:pPr marL="617302" lvl="2" indent="-205765">
              <a:buSzPct val="90000"/>
            </a:pPr>
            <a:r>
              <a:t>Microsoft </a:t>
            </a:r>
          </a:p>
          <a:p>
            <a:pPr marL="617302" lvl="2" indent="-205765">
              <a:buSzPct val="90000"/>
            </a:pPr>
            <a:r>
              <a:t>IBM’s</a:t>
            </a:r>
          </a:p>
          <a:p>
            <a:pPr marL="617302" lvl="2" indent="-205765">
              <a:buSzPct val="90000"/>
            </a:pPr>
            <a:r>
              <a:t>Megavii’s</a:t>
            </a:r>
          </a:p>
          <a:p>
            <a:r>
              <a:t>The group of people being misidentified change between countries </a:t>
            </a:r>
          </a:p>
          <a:p>
            <a:pPr marL="617302" lvl="2" indent="-205765">
              <a:buSzPct val="90000"/>
            </a:pPr>
            <a:r>
              <a:t>In asian countries white people get misidentified at a higher rate </a:t>
            </a:r>
          </a:p>
        </p:txBody>
      </p:sp>
      <p:sp>
        <p:nvSpPr>
          <p:cNvPr id="158" name="Slide Number"/>
          <p:cNvSpPr txBox="1">
            <a:spLocks noGrp="1"/>
          </p:cNvSpPr>
          <p:nvPr>
            <p:ph type="sldNum" sz="quarter" idx="4294967295"/>
          </p:nvPr>
        </p:nvSpPr>
        <p:spPr>
          <a:xfrm>
            <a:off x="8976574" y="4954780"/>
            <a:ext cx="167426" cy="2311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159" name="TextBox 6"/>
          <p:cNvSpPr txBox="1"/>
          <p:nvPr/>
        </p:nvSpPr>
        <p:spPr>
          <a:xfrm>
            <a:off x="6892832" y="372338"/>
            <a:ext cx="2088244" cy="294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400">
                <a:solidFill>
                  <a:srgbClr val="FFFFFF"/>
                </a:solidFill>
                <a:latin typeface="Cambria"/>
                <a:ea typeface="Cambria"/>
                <a:cs typeface="Cambria"/>
                <a:sym typeface="Cambria"/>
              </a:defRPr>
            </a:lvl1pPr>
          </a:lstStyle>
          <a:p>
            <a:r>
              <a:t>Amy Orozco </a:t>
            </a:r>
          </a:p>
        </p:txBody>
      </p:sp>
      <p:sp>
        <p:nvSpPr>
          <p:cNvPr id="2" name="TextBox 7">
            <a:extLst>
              <a:ext uri="{FF2B5EF4-FFF2-40B4-BE49-F238E27FC236}">
                <a16:creationId xmlns:a16="http://schemas.microsoft.com/office/drawing/2014/main" id="{FA365C18-0D51-4876-B0BC-2D6D2BC0644A}"/>
              </a:ext>
            </a:extLst>
          </p:cNvPr>
          <p:cNvSpPr txBox="1"/>
          <p:nvPr/>
        </p:nvSpPr>
        <p:spPr>
          <a:xfrm>
            <a:off x="45718" y="4726876"/>
            <a:ext cx="9052564"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lvl1pPr algn="r">
              <a:defRPr sz="1200">
                <a:solidFill>
                  <a:srgbClr val="FFFFFF"/>
                </a:solidFill>
                <a:latin typeface="Cambria"/>
                <a:ea typeface="Cambria"/>
                <a:cs typeface="Cambria"/>
                <a:sym typeface="Cambria"/>
              </a:defRPr>
            </a:lvl1pPr>
          </a:lstStyle>
          <a:p>
            <a:endParaRPr lang="en-US" dirty="0"/>
          </a:p>
        </p:txBody>
      </p:sp>
      <p:sp>
        <p:nvSpPr>
          <p:cNvPr id="9" name="TextBox 7">
            <a:extLst>
              <a:ext uri="{FF2B5EF4-FFF2-40B4-BE49-F238E27FC236}">
                <a16:creationId xmlns:a16="http://schemas.microsoft.com/office/drawing/2014/main" id="{17856FAD-1972-4B14-8934-522DFE078AB3}"/>
              </a:ext>
            </a:extLst>
          </p:cNvPr>
          <p:cNvSpPr txBox="1"/>
          <p:nvPr/>
        </p:nvSpPr>
        <p:spPr>
          <a:xfrm>
            <a:off x="45718" y="4726876"/>
            <a:ext cx="9052564"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lvl1pPr algn="r">
              <a:defRPr sz="1200">
                <a:solidFill>
                  <a:srgbClr val="FFFFFF"/>
                </a:solidFill>
                <a:latin typeface="Cambria"/>
                <a:ea typeface="Cambria"/>
                <a:cs typeface="Cambria"/>
                <a:sym typeface="Cambria"/>
              </a:defRPr>
            </a:lvl1pPr>
          </a:lstStyle>
          <a:p>
            <a:r>
              <a:rPr lang="en-US" dirty="0"/>
              <a:t>[1][2][5][7]</a:t>
            </a:r>
          </a:p>
        </p:txBody>
      </p:sp>
    </p:spTree>
    <p:extLst>
      <p:ext uri="{BB962C8B-B14F-4D97-AF65-F5344CB8AC3E}">
        <p14:creationId xmlns:p14="http://schemas.microsoft.com/office/powerpoint/2010/main" val="553721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Footer Placeholder 4"/>
          <p:cNvSpPr txBox="1"/>
          <p:nvPr/>
        </p:nvSpPr>
        <p:spPr>
          <a:xfrm>
            <a:off x="45717" y="4954780"/>
            <a:ext cx="5471166"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latin typeface="Cambria"/>
                <a:ea typeface="Cambria"/>
                <a:cs typeface="Cambria"/>
                <a:sym typeface="Cambria"/>
              </a:defRPr>
            </a:lvl1pPr>
          </a:lstStyle>
          <a:p>
            <a:r>
              <a:t>© 2020 Keith A. Pray</a:t>
            </a:r>
          </a:p>
        </p:txBody>
      </p:sp>
      <p:sp>
        <p:nvSpPr>
          <p:cNvPr id="162" name="Title 1"/>
          <p:cNvSpPr txBox="1">
            <a:spLocks noGrp="1"/>
          </p:cNvSpPr>
          <p:nvPr>
            <p:ph type="title"/>
          </p:nvPr>
        </p:nvSpPr>
        <p:spPr>
          <a:prstGeom prst="rect">
            <a:avLst/>
          </a:prstGeom>
        </p:spPr>
        <p:txBody>
          <a:bodyPr/>
          <a:lstStyle/>
          <a:p>
            <a:r>
              <a:t>Why </a:t>
            </a:r>
          </a:p>
        </p:txBody>
      </p:sp>
      <p:sp>
        <p:nvSpPr>
          <p:cNvPr id="163" name="Content Placeholder 2"/>
          <p:cNvSpPr txBox="1">
            <a:spLocks noGrp="1"/>
          </p:cNvSpPr>
          <p:nvPr>
            <p:ph type="body" sz="half" idx="1"/>
          </p:nvPr>
        </p:nvSpPr>
        <p:spPr>
          <a:xfrm>
            <a:off x="685800" y="1352549"/>
            <a:ext cx="3733800" cy="3352803"/>
          </a:xfrm>
          <a:prstGeom prst="rect">
            <a:avLst/>
          </a:prstGeom>
        </p:spPr>
        <p:txBody>
          <a:bodyPr/>
          <a:lstStyle/>
          <a:p>
            <a:r>
              <a:t>Datasets</a:t>
            </a:r>
          </a:p>
          <a:p>
            <a:pPr marL="411535" lvl="1" indent="-205766">
              <a:buChar char="•"/>
            </a:pPr>
            <a:r>
              <a:t>Faces used to train the algorithm are predominantly white men</a:t>
            </a:r>
          </a:p>
          <a:p>
            <a:r>
              <a:t> Companies struggle to find high-resolution photos. </a:t>
            </a:r>
          </a:p>
          <a:p>
            <a:r>
              <a:t>Police bias </a:t>
            </a:r>
          </a:p>
        </p:txBody>
      </p:sp>
      <p:sp>
        <p:nvSpPr>
          <p:cNvPr id="164" name="Slide Number Placeholder 5"/>
          <p:cNvSpPr txBox="1">
            <a:spLocks noGrp="1"/>
          </p:cNvSpPr>
          <p:nvPr>
            <p:ph type="sldNum" sz="quarter" idx="4294967295"/>
          </p:nvPr>
        </p:nvSpPr>
        <p:spPr>
          <a:xfrm>
            <a:off x="8976574" y="4954780"/>
            <a:ext cx="167426" cy="2311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165" name="TextBox 6"/>
          <p:cNvSpPr txBox="1"/>
          <p:nvPr/>
        </p:nvSpPr>
        <p:spPr>
          <a:xfrm>
            <a:off x="6892832" y="372338"/>
            <a:ext cx="2088244" cy="294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400">
                <a:solidFill>
                  <a:srgbClr val="FFFFFF"/>
                </a:solidFill>
                <a:latin typeface="Cambria"/>
                <a:ea typeface="Cambria"/>
                <a:cs typeface="Cambria"/>
                <a:sym typeface="Cambria"/>
              </a:defRPr>
            </a:lvl1pPr>
          </a:lstStyle>
          <a:p>
            <a:r>
              <a:t>Amy Orozco </a:t>
            </a:r>
          </a:p>
        </p:txBody>
      </p:sp>
      <p:sp>
        <p:nvSpPr>
          <p:cNvPr id="166" name="TextBox 7"/>
          <p:cNvSpPr txBox="1"/>
          <p:nvPr/>
        </p:nvSpPr>
        <p:spPr>
          <a:xfrm>
            <a:off x="45718" y="4726876"/>
            <a:ext cx="9052564"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spAutoFit/>
          </a:bodyPr>
          <a:lstStyle>
            <a:lvl1pPr algn="r">
              <a:defRPr sz="1200">
                <a:solidFill>
                  <a:srgbClr val="FFFFFF"/>
                </a:solidFill>
                <a:latin typeface="Cambria"/>
                <a:ea typeface="Cambria"/>
                <a:cs typeface="Cambria"/>
                <a:sym typeface="Cambria"/>
              </a:defRPr>
            </a:lvl1pPr>
          </a:lstStyle>
          <a:p>
            <a:r>
              <a:rPr lang="en-US" dirty="0"/>
              <a:t>[4][6][8]</a:t>
            </a:r>
          </a:p>
        </p:txBody>
      </p:sp>
      <p:pic>
        <p:nvPicPr>
          <p:cNvPr id="167" name="Image" descr="Image"/>
          <p:cNvPicPr>
            <a:picLocks noChangeAspect="1"/>
          </p:cNvPicPr>
          <p:nvPr/>
        </p:nvPicPr>
        <p:blipFill>
          <a:blip r:embed="rId3"/>
          <a:stretch>
            <a:fillRect/>
          </a:stretch>
        </p:blipFill>
        <p:spPr>
          <a:xfrm>
            <a:off x="4832027" y="1242575"/>
            <a:ext cx="3981666" cy="2658350"/>
          </a:xfrm>
          <a:prstGeom prst="rect">
            <a:avLst/>
          </a:prstGeom>
          <a:ln w="12700">
            <a:miter lim="400000"/>
          </a:ln>
        </p:spPr>
      </p:pic>
      <p:sp>
        <p:nvSpPr>
          <p:cNvPr id="2" name="TextBox 1">
            <a:extLst>
              <a:ext uri="{FF2B5EF4-FFF2-40B4-BE49-F238E27FC236}">
                <a16:creationId xmlns:a16="http://schemas.microsoft.com/office/drawing/2014/main" id="{5C732AFB-402A-4074-B2B2-D6B1305C446C}"/>
              </a:ext>
            </a:extLst>
          </p:cNvPr>
          <p:cNvSpPr txBox="1"/>
          <p:nvPr/>
        </p:nvSpPr>
        <p:spPr>
          <a:xfrm>
            <a:off x="6111815" y="3841990"/>
            <a:ext cx="2743200"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r"/>
            <a:r>
              <a:rPr lang="en-US" sz="1200" dirty="0">
                <a:solidFill>
                  <a:schemeClr val="bg1"/>
                </a:solidFill>
                <a:ea typeface="+mn-lt"/>
                <a:cs typeface="+mn-lt"/>
              </a:rPr>
              <a:t>Image: Getty Images</a:t>
            </a:r>
          </a:p>
          <a:p>
            <a:pPr marL="0" marR="0" indent="0" algn="l" defTabSz="457200">
              <a:lnSpc>
                <a:spcPct val="100000"/>
              </a:lnSpc>
              <a:spcBef>
                <a:spcPts val="0"/>
              </a:spcBef>
              <a:spcAft>
                <a:spcPts val="0"/>
              </a:spcAft>
              <a:buClrTx/>
              <a:buSzTx/>
              <a:buNone/>
              <a:tabLst/>
            </a:pPr>
            <a:endParaRPr lang="en-US" sz="1800" b="0" i="0" u="none" strike="noStrike" cap="none" spc="0" normalizeH="0" baseline="0">
              <a:ln>
                <a:noFill/>
              </a:ln>
              <a:effectLst/>
              <a:uFillTx/>
              <a:ea typeface="+mn-lt"/>
              <a:cs typeface="+mn-lt"/>
            </a:endParaRPr>
          </a:p>
        </p:txBody>
      </p:sp>
    </p:spTree>
    <p:extLst>
      <p:ext uri="{BB962C8B-B14F-4D97-AF65-F5344CB8AC3E}">
        <p14:creationId xmlns:p14="http://schemas.microsoft.com/office/powerpoint/2010/main" val="1434239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Effects"/>
          <p:cNvSpPr txBox="1">
            <a:spLocks noGrp="1"/>
          </p:cNvSpPr>
          <p:nvPr>
            <p:ph type="title"/>
          </p:nvPr>
        </p:nvSpPr>
        <p:spPr>
          <a:prstGeom prst="rect">
            <a:avLst/>
          </a:prstGeom>
        </p:spPr>
        <p:txBody>
          <a:bodyPr/>
          <a:lstStyle/>
          <a:p>
            <a:r>
              <a:t>Effects</a:t>
            </a:r>
          </a:p>
        </p:txBody>
      </p:sp>
      <p:sp>
        <p:nvSpPr>
          <p:cNvPr id="172" name="Worsens pre-existing racism in policing system…"/>
          <p:cNvSpPr txBox="1">
            <a:spLocks noGrp="1"/>
          </p:cNvSpPr>
          <p:nvPr>
            <p:ph type="body" sz="half" idx="1"/>
          </p:nvPr>
        </p:nvSpPr>
        <p:spPr>
          <a:xfrm>
            <a:off x="685799" y="1352549"/>
            <a:ext cx="3641182" cy="3352803"/>
          </a:xfrm>
          <a:prstGeom prst="rect">
            <a:avLst/>
          </a:prstGeom>
        </p:spPr>
        <p:txBody>
          <a:bodyPr/>
          <a:lstStyle/>
          <a:p>
            <a:pPr>
              <a:defRPr sz="1900"/>
            </a:pPr>
            <a:r>
              <a:t>Worsens pre-existing racism in policing system </a:t>
            </a:r>
          </a:p>
          <a:p>
            <a:pPr>
              <a:defRPr sz="1900"/>
            </a:pPr>
            <a:r>
              <a:t> Another way of over-policing  in Black and Brown communities.</a:t>
            </a:r>
          </a:p>
          <a:p>
            <a:pPr>
              <a:defRPr sz="1900"/>
            </a:pPr>
            <a:r>
              <a:t>Wrongful imprisonment </a:t>
            </a:r>
          </a:p>
          <a:p>
            <a:pPr>
              <a:defRPr sz="1900"/>
            </a:pPr>
            <a:r>
              <a:t>Infringes on human rights </a:t>
            </a:r>
          </a:p>
        </p:txBody>
      </p:sp>
      <p:sp>
        <p:nvSpPr>
          <p:cNvPr id="173" name="Slide Number"/>
          <p:cNvSpPr txBox="1">
            <a:spLocks noGrp="1"/>
          </p:cNvSpPr>
          <p:nvPr>
            <p:ph type="sldNum" sz="quarter" idx="4294967295"/>
          </p:nvPr>
        </p:nvSpPr>
        <p:spPr>
          <a:xfrm>
            <a:off x="8976574" y="4954780"/>
            <a:ext cx="167426" cy="2311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pic>
        <p:nvPicPr>
          <p:cNvPr id="174" name="Image" descr="Image"/>
          <p:cNvPicPr>
            <a:picLocks noChangeAspect="1"/>
          </p:cNvPicPr>
          <p:nvPr/>
        </p:nvPicPr>
        <p:blipFill>
          <a:blip r:embed="rId3"/>
          <a:stretch>
            <a:fillRect/>
          </a:stretch>
        </p:blipFill>
        <p:spPr>
          <a:xfrm>
            <a:off x="4762500" y="1136650"/>
            <a:ext cx="4211793" cy="2996775"/>
          </a:xfrm>
          <a:prstGeom prst="rect">
            <a:avLst/>
          </a:prstGeom>
          <a:ln w="12700">
            <a:miter lim="400000"/>
          </a:ln>
        </p:spPr>
      </p:pic>
      <p:sp>
        <p:nvSpPr>
          <p:cNvPr id="175" name="TextBox 6"/>
          <p:cNvSpPr txBox="1"/>
          <p:nvPr/>
        </p:nvSpPr>
        <p:spPr>
          <a:xfrm>
            <a:off x="6892832" y="372338"/>
            <a:ext cx="2088244" cy="294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400">
                <a:solidFill>
                  <a:srgbClr val="FFFFFF"/>
                </a:solidFill>
                <a:latin typeface="Cambria"/>
                <a:ea typeface="Cambria"/>
                <a:cs typeface="Cambria"/>
                <a:sym typeface="Cambria"/>
              </a:defRPr>
            </a:lvl1pPr>
          </a:lstStyle>
          <a:p>
            <a:r>
              <a:t>Amy Orozco </a:t>
            </a:r>
          </a:p>
        </p:txBody>
      </p:sp>
      <p:sp>
        <p:nvSpPr>
          <p:cNvPr id="176" name="TextBox 7"/>
          <p:cNvSpPr txBox="1"/>
          <p:nvPr/>
        </p:nvSpPr>
        <p:spPr>
          <a:xfrm>
            <a:off x="7293185" y="4134209"/>
            <a:ext cx="1745828"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defRPr sz="1200">
                <a:solidFill>
                  <a:srgbClr val="FFFFFF"/>
                </a:solidFill>
                <a:latin typeface="Cambria"/>
                <a:ea typeface="Cambria"/>
                <a:cs typeface="Cambria"/>
                <a:sym typeface="Cambria"/>
              </a:defRPr>
            </a:lvl1pPr>
          </a:lstStyle>
          <a:p>
            <a:r>
              <a:t>Image: Brittany Greeson </a:t>
            </a:r>
          </a:p>
        </p:txBody>
      </p:sp>
      <p:sp>
        <p:nvSpPr>
          <p:cNvPr id="2" name="TextBox 7">
            <a:extLst>
              <a:ext uri="{FF2B5EF4-FFF2-40B4-BE49-F238E27FC236}">
                <a16:creationId xmlns:a16="http://schemas.microsoft.com/office/drawing/2014/main" id="{29FC5942-E6C3-4EBA-B0A1-61342E2DB68F}"/>
              </a:ext>
            </a:extLst>
          </p:cNvPr>
          <p:cNvSpPr txBox="1"/>
          <p:nvPr/>
        </p:nvSpPr>
        <p:spPr>
          <a:xfrm>
            <a:off x="45718" y="4726876"/>
            <a:ext cx="9052564"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spAutoFit/>
          </a:bodyPr>
          <a:lstStyle>
            <a:lvl1pPr algn="r">
              <a:defRPr sz="1200">
                <a:solidFill>
                  <a:srgbClr val="FFFFFF"/>
                </a:solidFill>
                <a:latin typeface="Cambria"/>
                <a:ea typeface="Cambria"/>
                <a:cs typeface="Cambria"/>
                <a:sym typeface="Cambria"/>
              </a:defRPr>
            </a:lvl1pPr>
          </a:lstStyle>
          <a:p>
            <a:r>
              <a:rPr lang="en-US" dirty="0"/>
              <a:t>[6][2][7]</a:t>
            </a:r>
          </a:p>
        </p:txBody>
      </p:sp>
    </p:spTree>
    <p:extLst>
      <p:ext uri="{BB962C8B-B14F-4D97-AF65-F5344CB8AC3E}">
        <p14:creationId xmlns:p14="http://schemas.microsoft.com/office/powerpoint/2010/main" val="2451863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Whats being done about it"/>
          <p:cNvSpPr txBox="1">
            <a:spLocks noGrp="1"/>
          </p:cNvSpPr>
          <p:nvPr>
            <p:ph type="title"/>
          </p:nvPr>
        </p:nvSpPr>
        <p:spPr>
          <a:prstGeom prst="rect">
            <a:avLst/>
          </a:prstGeom>
        </p:spPr>
        <p:txBody>
          <a:bodyPr/>
          <a:lstStyle/>
          <a:p>
            <a:r>
              <a:t>Whats being done about it </a:t>
            </a:r>
          </a:p>
        </p:txBody>
      </p:sp>
      <p:sp>
        <p:nvSpPr>
          <p:cNvPr id="179" name="Actively push from improvement…"/>
          <p:cNvSpPr txBox="1">
            <a:spLocks noGrp="1"/>
          </p:cNvSpPr>
          <p:nvPr>
            <p:ph type="body" sz="half" idx="1"/>
          </p:nvPr>
        </p:nvSpPr>
        <p:spPr>
          <a:xfrm>
            <a:off x="685800" y="1352549"/>
            <a:ext cx="3733800" cy="3352803"/>
          </a:xfrm>
          <a:prstGeom prst="rect">
            <a:avLst/>
          </a:prstGeom>
        </p:spPr>
        <p:txBody>
          <a:bodyPr/>
          <a:lstStyle/>
          <a:p>
            <a:r>
              <a:t>Actively push for improvement</a:t>
            </a:r>
          </a:p>
          <a:p>
            <a:r>
              <a:t>Better datasets </a:t>
            </a:r>
          </a:p>
          <a:p>
            <a:r>
              <a:t>Police reform </a:t>
            </a:r>
          </a:p>
          <a:p>
            <a:r>
              <a:t>Major tech companies in the field are edging away from their artificial intelligence creations</a:t>
            </a:r>
          </a:p>
          <a:p>
            <a:pPr marL="411535" lvl="1" indent="-205766">
              <a:buChar char="•"/>
            </a:pPr>
            <a:r>
              <a:t>Amazon</a:t>
            </a:r>
          </a:p>
          <a:p>
            <a:pPr marL="411535" lvl="1" indent="-205766">
              <a:buChar char="•"/>
            </a:pPr>
            <a:r>
              <a:t>IBM </a:t>
            </a:r>
          </a:p>
        </p:txBody>
      </p:sp>
      <p:sp>
        <p:nvSpPr>
          <p:cNvPr id="180" name="Slide Number"/>
          <p:cNvSpPr txBox="1">
            <a:spLocks noGrp="1"/>
          </p:cNvSpPr>
          <p:nvPr>
            <p:ph type="sldNum" sz="quarter" idx="4294967295"/>
          </p:nvPr>
        </p:nvSpPr>
        <p:spPr>
          <a:xfrm>
            <a:off x="8976574" y="4954780"/>
            <a:ext cx="167426" cy="2311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181" name="TextBox 6"/>
          <p:cNvSpPr txBox="1"/>
          <p:nvPr/>
        </p:nvSpPr>
        <p:spPr>
          <a:xfrm>
            <a:off x="6892832" y="372338"/>
            <a:ext cx="2088244" cy="294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400">
                <a:solidFill>
                  <a:srgbClr val="FFFFFF"/>
                </a:solidFill>
                <a:latin typeface="Cambria"/>
                <a:ea typeface="Cambria"/>
                <a:cs typeface="Cambria"/>
                <a:sym typeface="Cambria"/>
              </a:defRPr>
            </a:lvl1pPr>
          </a:lstStyle>
          <a:p>
            <a:r>
              <a:t>Amy Orozco </a:t>
            </a:r>
          </a:p>
        </p:txBody>
      </p:sp>
      <p:pic>
        <p:nvPicPr>
          <p:cNvPr id="182" name="Image" descr="Image"/>
          <p:cNvPicPr>
            <a:picLocks noChangeAspect="1"/>
          </p:cNvPicPr>
          <p:nvPr/>
        </p:nvPicPr>
        <p:blipFill>
          <a:blip r:embed="rId3"/>
          <a:stretch>
            <a:fillRect/>
          </a:stretch>
        </p:blipFill>
        <p:spPr>
          <a:xfrm>
            <a:off x="4689523" y="1484029"/>
            <a:ext cx="4037702" cy="2708957"/>
          </a:xfrm>
          <a:prstGeom prst="rect">
            <a:avLst/>
          </a:prstGeom>
          <a:ln w="12700">
            <a:miter lim="400000"/>
          </a:ln>
        </p:spPr>
      </p:pic>
      <p:sp>
        <p:nvSpPr>
          <p:cNvPr id="183" name="TextBox 7"/>
          <p:cNvSpPr txBox="1"/>
          <p:nvPr/>
        </p:nvSpPr>
        <p:spPr>
          <a:xfrm>
            <a:off x="45720" y="4676076"/>
            <a:ext cx="9052560"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spAutoFit/>
          </a:bodyPr>
          <a:lstStyle>
            <a:lvl1pPr algn="r">
              <a:defRPr sz="1200">
                <a:solidFill>
                  <a:srgbClr val="FFFFFF"/>
                </a:solidFill>
                <a:latin typeface="Cambria"/>
                <a:ea typeface="Cambria"/>
                <a:cs typeface="Cambria"/>
                <a:sym typeface="Cambria"/>
              </a:defRPr>
            </a:lvl1pPr>
          </a:lstStyle>
          <a:p>
            <a:r>
              <a:rPr lang="en-US" dirty="0"/>
              <a:t>[3][9][10]</a:t>
            </a:r>
          </a:p>
        </p:txBody>
      </p:sp>
      <p:sp>
        <p:nvSpPr>
          <p:cNvPr id="2" name="TextBox 1">
            <a:extLst>
              <a:ext uri="{FF2B5EF4-FFF2-40B4-BE49-F238E27FC236}">
                <a16:creationId xmlns:a16="http://schemas.microsoft.com/office/drawing/2014/main" id="{6FBE1ABC-31C1-45B2-B0AD-3D60EFA9E836}"/>
              </a:ext>
            </a:extLst>
          </p:cNvPr>
          <p:cNvSpPr txBox="1"/>
          <p:nvPr/>
        </p:nvSpPr>
        <p:spPr>
          <a:xfrm>
            <a:off x="6045200" y="4155016"/>
            <a:ext cx="2743200"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r"/>
            <a:r>
              <a:rPr lang="en-US" sz="1200" dirty="0">
                <a:solidFill>
                  <a:schemeClr val="bg1"/>
                </a:solidFill>
                <a:ea typeface="+mn-lt"/>
                <a:cs typeface="+mn-lt"/>
              </a:rPr>
              <a:t>Image: Bryce </a:t>
            </a:r>
            <a:r>
              <a:rPr lang="en-US" sz="1200" dirty="0" err="1">
                <a:solidFill>
                  <a:schemeClr val="bg1"/>
                </a:solidFill>
                <a:ea typeface="+mn-lt"/>
                <a:cs typeface="+mn-lt"/>
              </a:rPr>
              <a:t>Vickmark</a:t>
            </a:r>
            <a:endParaRPr lang="en-US" sz="1200">
              <a:solidFill>
                <a:schemeClr val="bg1"/>
              </a:solidFill>
            </a:endParaRPr>
          </a:p>
          <a:p>
            <a:pPr marL="0" marR="0" indent="0" algn="l" defTabSz="457200">
              <a:lnSpc>
                <a:spcPct val="100000"/>
              </a:lnSpc>
              <a:spcBef>
                <a:spcPts val="0"/>
              </a:spcBef>
              <a:spcAft>
                <a:spcPts val="0"/>
              </a:spcAft>
              <a:buClrTx/>
              <a:buSzTx/>
              <a:buFontTx/>
              <a:buNone/>
              <a:tabLst/>
            </a:pPr>
            <a:endParaRPr lang="en-US" sz="1800" b="0" i="0" u="none" strike="noStrike" cap="none" spc="0" normalizeH="0" baseline="0" dirty="0">
              <a:ln>
                <a:noFill/>
              </a:ln>
              <a:solidFill>
                <a:srgbClr val="000000"/>
              </a:solidFill>
              <a:effectLst/>
              <a:uFillTx/>
              <a:latin typeface="+mn-lt"/>
              <a:ea typeface="+mn-ea"/>
              <a:cs typeface="+mn-cs"/>
            </a:endParaRPr>
          </a:p>
        </p:txBody>
      </p:sp>
    </p:spTree>
    <p:extLst>
      <p:ext uri="{BB962C8B-B14F-4D97-AF65-F5344CB8AC3E}">
        <p14:creationId xmlns:p14="http://schemas.microsoft.com/office/powerpoint/2010/main" val="1064663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Footer Placeholder 3"/>
          <p:cNvSpPr txBox="1"/>
          <p:nvPr/>
        </p:nvSpPr>
        <p:spPr>
          <a:xfrm>
            <a:off x="45717" y="4954780"/>
            <a:ext cx="5471166"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latin typeface="Cambria"/>
                <a:ea typeface="Cambria"/>
                <a:cs typeface="Cambria"/>
                <a:sym typeface="Cambria"/>
              </a:defRPr>
            </a:lvl1pPr>
          </a:lstStyle>
          <a:p>
            <a:r>
              <a:t>© 2020 Keith A. Pray</a:t>
            </a:r>
          </a:p>
        </p:txBody>
      </p:sp>
      <p:sp>
        <p:nvSpPr>
          <p:cNvPr id="186" name="Title 1"/>
          <p:cNvSpPr txBox="1">
            <a:spLocks noGrp="1"/>
          </p:cNvSpPr>
          <p:nvPr>
            <p:ph type="title"/>
          </p:nvPr>
        </p:nvSpPr>
        <p:spPr>
          <a:xfrm>
            <a:off x="685800" y="202157"/>
            <a:ext cx="7772400" cy="914401"/>
          </a:xfrm>
          <a:prstGeom prst="rect">
            <a:avLst/>
          </a:prstGeom>
        </p:spPr>
        <p:txBody>
          <a:bodyPr/>
          <a:lstStyle/>
          <a:p>
            <a:r>
              <a:t>References</a:t>
            </a:r>
          </a:p>
        </p:txBody>
      </p:sp>
      <p:sp>
        <p:nvSpPr>
          <p:cNvPr id="187" name="Content Placeholder 2"/>
          <p:cNvSpPr txBox="1">
            <a:spLocks noGrp="1"/>
          </p:cNvSpPr>
          <p:nvPr>
            <p:ph type="body" idx="1"/>
          </p:nvPr>
        </p:nvSpPr>
        <p:spPr>
          <a:xfrm>
            <a:off x="685800" y="883344"/>
            <a:ext cx="7772400" cy="3973912"/>
          </a:xfrm>
          <a:prstGeom prst="rect">
            <a:avLst/>
          </a:prstGeom>
        </p:spPr>
        <p:txBody>
          <a:bodyPr lIns="45718" tIns="45718" rIns="45718" bIns="45718" anchor="t">
            <a:normAutofit/>
          </a:bodyPr>
          <a:lstStyle/>
          <a:p>
            <a:pPr marL="0" indent="0" defTabSz="822924">
              <a:spcBef>
                <a:spcPts val="1000"/>
              </a:spcBef>
              <a:buSzTx/>
              <a:buNone/>
              <a:defRPr sz="900"/>
            </a:pPr>
            <a:r>
              <a:rPr dirty="0"/>
              <a:t>[1] Sophia Bushwick, </a:t>
            </a:r>
            <a:r>
              <a:rPr i="1" dirty="0"/>
              <a:t>How NIST Tested Facial Recognition Algorithms for Racial Bias,</a:t>
            </a:r>
            <a:r>
              <a:rPr dirty="0"/>
              <a:t> (</a:t>
            </a:r>
            <a:r>
              <a:rPr u="sng" dirty="0">
                <a:uFill>
                  <a:solidFill>
                    <a:srgbClr val="0000FF"/>
                  </a:solidFill>
                </a:uFill>
                <a:hlinkClick r:id="rId2"/>
              </a:rPr>
              <a:t>scientificamerican.com</a:t>
            </a:r>
            <a:r>
              <a:rPr dirty="0"/>
              <a:t>, December 27, 2019), </a:t>
            </a:r>
            <a:r>
              <a:rPr u="sng" dirty="0">
                <a:uFill>
                  <a:solidFill>
                    <a:srgbClr val="0000FF"/>
                  </a:solidFill>
                </a:uFill>
                <a:hlinkClick r:id="rId3"/>
              </a:rPr>
              <a:t>https://www.scientificamerican.com/article/how-nist-tested-facial-recognition-algorithms-for-racial-bias/</a:t>
            </a:r>
            <a:r>
              <a:rPr dirty="0"/>
              <a:t>(September 26, 2020)</a:t>
            </a:r>
          </a:p>
          <a:p>
            <a:pPr marL="0" indent="0" defTabSz="822924">
              <a:spcBef>
                <a:spcPts val="1000"/>
              </a:spcBef>
              <a:buSzTx/>
              <a:buNone/>
              <a:defRPr sz="900"/>
            </a:pPr>
            <a:r>
              <a:rPr dirty="0"/>
              <a:t>[2] Nathan Singer, Amazon Is Pushing Facial Technology That a Study Says Could Be Biased, (</a:t>
            </a:r>
            <a:r>
              <a:rPr u="sng" dirty="0">
                <a:uFill>
                  <a:solidFill>
                    <a:srgbClr val="0000FF"/>
                  </a:solidFill>
                </a:uFill>
                <a:hlinkClick r:id="rId4"/>
              </a:rPr>
              <a:t>nytimes.com</a:t>
            </a:r>
            <a:r>
              <a:rPr dirty="0"/>
              <a:t>, Jan. 24, 2019), </a:t>
            </a:r>
            <a:r>
              <a:rPr u="sng" dirty="0">
                <a:uFill>
                  <a:solidFill>
                    <a:srgbClr val="0000FF"/>
                  </a:solidFill>
                </a:uFill>
                <a:hlinkClick r:id="rId5"/>
              </a:rPr>
              <a:t>https://www.nytimes.com/2019/01/24/technology/amazon-facial-technology-study.html</a:t>
            </a:r>
            <a:r>
              <a:rPr dirty="0"/>
              <a:t>(September 26, 2020)</a:t>
            </a:r>
          </a:p>
          <a:p>
            <a:pPr marL="0" indent="0" defTabSz="822924">
              <a:spcBef>
                <a:spcPts val="1000"/>
              </a:spcBef>
              <a:buSzTx/>
              <a:buNone/>
              <a:defRPr sz="900"/>
            </a:pPr>
            <a:r>
              <a:rPr dirty="0"/>
              <a:t>[3] Geoffrey Fowler, Black Lives Matter could change facial recognition forever — if Big Tech doesn’t stand in the way, (</a:t>
            </a:r>
            <a:r>
              <a:rPr u="sng" dirty="0">
                <a:uFill>
                  <a:solidFill>
                    <a:srgbClr val="0000FF"/>
                  </a:solidFill>
                </a:uFill>
                <a:hlinkClick r:id="rId6"/>
              </a:rPr>
              <a:t>washintonpost.com</a:t>
            </a:r>
            <a:r>
              <a:rPr dirty="0"/>
              <a:t>, June 12, 2020), </a:t>
            </a:r>
            <a:r>
              <a:rPr u="sng" dirty="0">
                <a:uFill>
                  <a:solidFill>
                    <a:srgbClr val="0000FF"/>
                  </a:solidFill>
                </a:uFill>
              </a:rPr>
              <a:t>https://www.</a:t>
            </a:r>
            <a:r>
              <a:rPr lang="en-US" u="sng" dirty="0">
                <a:uFill>
                  <a:solidFill>
                    <a:srgbClr val="0000FF"/>
                  </a:solidFill>
                </a:uFill>
              </a:rPr>
              <a:t>washingtonpost</a:t>
            </a:r>
            <a:r>
              <a:rPr u="sng" dirty="0">
                <a:uFill>
                  <a:solidFill>
                    <a:srgbClr val="0000FF"/>
                  </a:solidFill>
                </a:uFill>
              </a:rPr>
              <a:t>.com/technology/2020/06/12/facial-recognition-ban/</a:t>
            </a:r>
            <a:r>
              <a:rPr dirty="0"/>
              <a:t>(September 26, 2020)</a:t>
            </a:r>
          </a:p>
          <a:p>
            <a:pPr marL="0" indent="0" defTabSz="822924">
              <a:spcBef>
                <a:spcPts val="1000"/>
              </a:spcBef>
              <a:buSzTx/>
              <a:buNone/>
              <a:defRPr sz="900"/>
            </a:pPr>
            <a:r>
              <a:rPr dirty="0"/>
              <a:t>[4]Drew Harwell, Federal study </a:t>
            </a:r>
            <a:r>
              <a:rPr lang="en-US" dirty="0"/>
              <a:t>confirms </a:t>
            </a:r>
            <a:r>
              <a:rPr dirty="0"/>
              <a:t>racial bias of many facial-recognition systems, casts doubt on their expanding use, (Dec. 19,</a:t>
            </a:r>
            <a:r>
              <a:rPr lang="en-US" dirty="0"/>
              <a:t> </a:t>
            </a:r>
            <a:r>
              <a:rPr dirty="0"/>
              <a:t> 2019), </a:t>
            </a:r>
            <a:r>
              <a:rPr u="sng" dirty="0">
                <a:uFill>
                  <a:solidFill>
                    <a:srgbClr val="0000FF"/>
                  </a:solidFill>
                </a:uFill>
                <a:hlinkClick r:id="rId7"/>
              </a:rPr>
              <a:t>https://www.washingtonpost.com/technology/2019/12/19/federal-study-confirms-racial-bias-many-facial-recognition-systems-casts-doubt-their-expanding-use/</a:t>
            </a:r>
            <a:r>
              <a:rPr dirty="0"/>
              <a:t>(September 26, 2020)</a:t>
            </a:r>
          </a:p>
          <a:p>
            <a:pPr marL="0" indent="0" defTabSz="822924">
              <a:spcBef>
                <a:spcPts val="1000"/>
              </a:spcBef>
              <a:buSzTx/>
              <a:buNone/>
              <a:defRPr sz="900"/>
            </a:pPr>
            <a:r>
              <a:rPr dirty="0"/>
              <a:t>[5] Natasha Singer and Cade Metz, Many Facial-Recognition Systems Are Biased, Says U.S. Study, (</a:t>
            </a:r>
            <a:r>
              <a:rPr u="sng" dirty="0">
                <a:uFill>
                  <a:solidFill>
                    <a:srgbClr val="0000FF"/>
                  </a:solidFill>
                </a:uFill>
                <a:hlinkClick r:id="rId4"/>
              </a:rPr>
              <a:t>nytimes.com</a:t>
            </a:r>
            <a:r>
              <a:rPr dirty="0"/>
              <a:t>, Dec. 19, 2019), </a:t>
            </a:r>
            <a:r>
              <a:rPr u="sng" dirty="0">
                <a:uFill>
                  <a:solidFill>
                    <a:srgbClr val="0000FF"/>
                  </a:solidFill>
                </a:uFill>
                <a:hlinkClick r:id="rId8"/>
              </a:rPr>
              <a:t>https://www.nytimes.com/2019/12/19/technology/facial-recognition-bias.html</a:t>
            </a:r>
            <a:r>
              <a:rPr dirty="0"/>
              <a:t>(September 27, 2020)</a:t>
            </a:r>
          </a:p>
          <a:p>
            <a:pPr marL="0" indent="0" defTabSz="822924">
              <a:spcBef>
                <a:spcPts val="1000"/>
              </a:spcBef>
              <a:buSzTx/>
              <a:buNone/>
              <a:defRPr sz="900"/>
            </a:pPr>
            <a:r>
              <a:rPr dirty="0"/>
              <a:t>[6] Amy Harmon, As Cameras Track Detroit’s Residents, a Debate Ensues Over Racial Bias, (</a:t>
            </a:r>
            <a:r>
              <a:rPr u="sng" dirty="0">
                <a:uFill>
                  <a:solidFill>
                    <a:srgbClr val="0000FF"/>
                  </a:solidFill>
                </a:uFill>
                <a:hlinkClick r:id="rId4"/>
              </a:rPr>
              <a:t>nytimes.com</a:t>
            </a:r>
            <a:r>
              <a:rPr dirty="0"/>
              <a:t>, July 8, 2019), </a:t>
            </a:r>
            <a:r>
              <a:rPr u="sng" dirty="0">
                <a:uFill>
                  <a:solidFill>
                    <a:srgbClr val="0000FF"/>
                  </a:solidFill>
                </a:uFill>
                <a:hlinkClick r:id="rId9"/>
              </a:rPr>
              <a:t>https://www.nytimes.com/2019/07/08/us/detroit-facial-recognition-cameras.html</a:t>
            </a:r>
            <a:r>
              <a:rPr dirty="0"/>
              <a:t>(September 27, 2020)</a:t>
            </a:r>
          </a:p>
          <a:p>
            <a:pPr marL="0" indent="0" defTabSz="822924">
              <a:spcBef>
                <a:spcPts val="1000"/>
              </a:spcBef>
              <a:buSzTx/>
              <a:buNone/>
              <a:defRPr sz="900"/>
            </a:pPr>
            <a:r>
              <a:rPr dirty="0"/>
              <a:t>[7] Steve Lohr,</a:t>
            </a:r>
            <a:r>
              <a:rPr lang="en-US" dirty="0"/>
              <a:t> </a:t>
            </a:r>
            <a:r>
              <a:rPr dirty="0"/>
              <a:t> Facial Recognition Is Accurate, if You’re a White Guy, (</a:t>
            </a:r>
            <a:r>
              <a:rPr u="sng" dirty="0">
                <a:uFill>
                  <a:solidFill>
                    <a:srgbClr val="0000FF"/>
                  </a:solidFill>
                </a:uFill>
                <a:hlinkClick r:id="rId4"/>
              </a:rPr>
              <a:t>nytimes.com</a:t>
            </a:r>
            <a:r>
              <a:rPr dirty="0"/>
              <a:t>, Feb. 6, 2018), </a:t>
            </a:r>
            <a:r>
              <a:rPr u="sng" dirty="0">
                <a:uFill>
                  <a:solidFill>
                    <a:srgbClr val="0000FF"/>
                  </a:solidFill>
                </a:uFill>
                <a:hlinkClick r:id="rId10"/>
              </a:rPr>
              <a:t>https://www.nytimes.com/2018/02/09/technology/facial-recognition-race-artificial-intelligence.html</a:t>
            </a:r>
            <a:r>
              <a:rPr dirty="0"/>
              <a:t>(September 27, 2020)</a:t>
            </a:r>
          </a:p>
          <a:p>
            <a:pPr marL="0" indent="0" defTabSz="822924">
              <a:spcBef>
                <a:spcPts val="1000"/>
              </a:spcBef>
              <a:buSzTx/>
              <a:buNone/>
              <a:defRPr sz="900"/>
            </a:pPr>
            <a:r>
              <a:rPr dirty="0"/>
              <a:t>[8] Isabella Garcia. Can Facial Recognition Overcome Its Racial Bias?, (</a:t>
            </a:r>
            <a:r>
              <a:rPr dirty="0" err="1"/>
              <a:t>SolutionsJornalism</a:t>
            </a:r>
            <a:r>
              <a:rPr dirty="0"/>
              <a:t>, April 16, 2020), </a:t>
            </a:r>
            <a:r>
              <a:rPr u="sng" dirty="0">
                <a:uFill>
                  <a:solidFill>
                    <a:srgbClr val="0000FF"/>
                  </a:solidFill>
                </a:uFill>
                <a:hlinkClick r:id="rId11"/>
              </a:rPr>
              <a:t>https://www.yesmagazine.org/social-justice/2020/04/16/privacy-facial-recognition/</a:t>
            </a:r>
            <a:r>
              <a:rPr dirty="0"/>
              <a:t>(September 27, 2020)</a:t>
            </a:r>
          </a:p>
          <a:p>
            <a:pPr marL="0" indent="0" defTabSz="822924">
              <a:spcBef>
                <a:spcPts val="1000"/>
              </a:spcBef>
              <a:buSzTx/>
              <a:buNone/>
              <a:defRPr sz="900"/>
            </a:pPr>
            <a:r>
              <a:rPr dirty="0"/>
              <a:t>[9] Larry Hardesty, Study finds gender and skin-type bias in commercial artificial-intelligence systems, (news.</a:t>
            </a:r>
            <a:r>
              <a:rPr u="sng" dirty="0">
                <a:uFill>
                  <a:solidFill>
                    <a:srgbClr val="0000FF"/>
                  </a:solidFill>
                </a:uFill>
                <a:hlinkClick r:id="rId12"/>
              </a:rPr>
              <a:t>mit.edu</a:t>
            </a:r>
            <a:r>
              <a:rPr dirty="0"/>
              <a:t>,</a:t>
            </a:r>
            <a:r>
              <a:rPr lang="en-US" dirty="0"/>
              <a:t> </a:t>
            </a:r>
            <a:r>
              <a:rPr dirty="0"/>
              <a:t> February 11, 2018), </a:t>
            </a:r>
            <a:r>
              <a:rPr u="sng" dirty="0">
                <a:uFill>
                  <a:solidFill>
                    <a:srgbClr val="0000FF"/>
                  </a:solidFill>
                </a:uFill>
                <a:hlinkClick r:id="rId13"/>
              </a:rPr>
              <a:t>https://news.mit.edu/2018/study-finds-gender-skin-type-bias-artificial-intelligence-systems-0212</a:t>
            </a:r>
            <a:r>
              <a:rPr dirty="0"/>
              <a:t>(September 27, 2020)</a:t>
            </a:r>
          </a:p>
          <a:p>
            <a:pPr marL="0" indent="0" defTabSz="822924">
              <a:spcBef>
                <a:spcPts val="1000"/>
              </a:spcBef>
              <a:buSzTx/>
              <a:buNone/>
              <a:defRPr sz="900"/>
            </a:pPr>
            <a:r>
              <a:rPr dirty="0"/>
              <a:t>[10] Irina Ivanova, Why face-recognition technology has a bias problem, (</a:t>
            </a:r>
            <a:r>
              <a:rPr u="sng" dirty="0">
                <a:uFill>
                  <a:solidFill>
                    <a:srgbClr val="0000FF"/>
                  </a:solidFill>
                </a:uFill>
                <a:hlinkClick r:id="rId14"/>
              </a:rPr>
              <a:t>cbsnews.com</a:t>
            </a:r>
            <a:r>
              <a:rPr dirty="0"/>
              <a:t>, June 12, 2020), </a:t>
            </a:r>
            <a:r>
              <a:rPr u="sng" dirty="0">
                <a:uFill>
                  <a:solidFill>
                    <a:srgbClr val="0000FF"/>
                  </a:solidFill>
                </a:uFill>
                <a:hlinkClick r:id="rId15"/>
              </a:rPr>
              <a:t>https://www.cbsnews.com/news/facial-recognition-systems-racism-protests-police-bias/</a:t>
            </a:r>
            <a:r>
              <a:rPr dirty="0"/>
              <a:t>(September 27, 2020)</a:t>
            </a:r>
          </a:p>
        </p:txBody>
      </p:sp>
      <p:sp>
        <p:nvSpPr>
          <p:cNvPr id="188" name="Slide Number Placeholder 4"/>
          <p:cNvSpPr txBox="1">
            <a:spLocks noGrp="1"/>
          </p:cNvSpPr>
          <p:nvPr>
            <p:ph type="sldNum" sz="quarter" idx="4294967295"/>
          </p:nvPr>
        </p:nvSpPr>
        <p:spPr>
          <a:xfrm>
            <a:off x="8976574" y="4954780"/>
            <a:ext cx="167426" cy="2311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189" name="TextBox 5"/>
          <p:cNvSpPr txBox="1"/>
          <p:nvPr/>
        </p:nvSpPr>
        <p:spPr>
          <a:xfrm>
            <a:off x="6892832" y="372338"/>
            <a:ext cx="2088244" cy="294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400">
                <a:solidFill>
                  <a:srgbClr val="FFFFFF"/>
                </a:solidFill>
                <a:latin typeface="Cambria"/>
                <a:ea typeface="Cambria"/>
                <a:cs typeface="Cambria"/>
                <a:sym typeface="Cambria"/>
              </a:defRPr>
            </a:lvl1pPr>
          </a:lstStyle>
          <a:p>
            <a:r>
              <a:t>Amy Orozco </a:t>
            </a:r>
          </a:p>
        </p:txBody>
      </p:sp>
    </p:spTree>
    <p:extLst>
      <p:ext uri="{BB962C8B-B14F-4D97-AF65-F5344CB8AC3E}">
        <p14:creationId xmlns:p14="http://schemas.microsoft.com/office/powerpoint/2010/main" val="3311714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Results (1/3)  -19 Responses</a:t>
            </a:r>
          </a:p>
        </p:txBody>
      </p:sp>
      <p:sp>
        <p:nvSpPr>
          <p:cNvPr id="3" name="Slide Number Placeholder 2"/>
          <p:cNvSpPr>
            <a:spLocks noGrp="1"/>
          </p:cNvSpPr>
          <p:nvPr>
            <p:ph type="sldNum" idx="12"/>
          </p:nvPr>
        </p:nvSpPr>
        <p:spPr/>
        <p:txBody>
          <a:bodyPr/>
          <a:lstStyle/>
          <a:p>
            <a:fld id="{A2A17EAB-8B51-5C40-8776-6683E51FA7A0}" type="slidenum">
              <a:rPr lang="en-US" smtClean="0"/>
              <a:t>3</a:t>
            </a:fld>
            <a:endParaRPr lang="en-US"/>
          </a:p>
        </p:txBody>
      </p:sp>
      <p:sp>
        <p:nvSpPr>
          <p:cNvPr id="5" name="Footer Placeholder 4"/>
          <p:cNvSpPr>
            <a:spLocks noGrp="1"/>
          </p:cNvSpPr>
          <p:nvPr>
            <p:ph type="ftr" sz="quarter" idx="4294967295"/>
          </p:nvPr>
        </p:nvSpPr>
        <p:spPr>
          <a:xfrm>
            <a:off x="0" y="4997450"/>
            <a:ext cx="5562600" cy="146050"/>
          </a:xfrm>
        </p:spPr>
        <p:txBody>
          <a:bodyPr/>
          <a:lstStyle/>
          <a:p>
            <a:r>
              <a:rPr lang="sk-SK"/>
              <a:t>© 2020 Keith A. Pray</a:t>
            </a:r>
            <a:endParaRPr lang="en-US" dirty="0"/>
          </a:p>
        </p:txBody>
      </p:sp>
      <p:pic>
        <p:nvPicPr>
          <p:cNvPr id="7" name="Picture 6">
            <a:extLst>
              <a:ext uri="{FF2B5EF4-FFF2-40B4-BE49-F238E27FC236}">
                <a16:creationId xmlns:a16="http://schemas.microsoft.com/office/drawing/2014/main" id="{ECC516D5-A4BC-4141-A032-34B4C4CA67C3}"/>
              </a:ext>
            </a:extLst>
          </p:cNvPr>
          <p:cNvPicPr>
            <a:picLocks noChangeAspect="1"/>
          </p:cNvPicPr>
          <p:nvPr/>
        </p:nvPicPr>
        <p:blipFill>
          <a:blip r:embed="rId3"/>
          <a:stretch>
            <a:fillRect/>
          </a:stretch>
        </p:blipFill>
        <p:spPr>
          <a:xfrm>
            <a:off x="340762" y="996950"/>
            <a:ext cx="2222500" cy="4000500"/>
          </a:xfrm>
          <a:prstGeom prst="rect">
            <a:avLst/>
          </a:prstGeom>
        </p:spPr>
      </p:pic>
      <p:pic>
        <p:nvPicPr>
          <p:cNvPr id="14" name="Picture 13">
            <a:extLst>
              <a:ext uri="{FF2B5EF4-FFF2-40B4-BE49-F238E27FC236}">
                <a16:creationId xmlns:a16="http://schemas.microsoft.com/office/drawing/2014/main" id="{FBCACDFE-4F65-2D49-9913-E0677DE46591}"/>
              </a:ext>
            </a:extLst>
          </p:cNvPr>
          <p:cNvPicPr>
            <a:picLocks noChangeAspect="1"/>
          </p:cNvPicPr>
          <p:nvPr/>
        </p:nvPicPr>
        <p:blipFill>
          <a:blip r:embed="rId4"/>
          <a:stretch>
            <a:fillRect/>
          </a:stretch>
        </p:blipFill>
        <p:spPr>
          <a:xfrm>
            <a:off x="2808531" y="996950"/>
            <a:ext cx="3505200" cy="4000500"/>
          </a:xfrm>
          <a:prstGeom prst="rect">
            <a:avLst/>
          </a:prstGeom>
        </p:spPr>
      </p:pic>
      <p:pic>
        <p:nvPicPr>
          <p:cNvPr id="17" name="Picture 16">
            <a:extLst>
              <a:ext uri="{FF2B5EF4-FFF2-40B4-BE49-F238E27FC236}">
                <a16:creationId xmlns:a16="http://schemas.microsoft.com/office/drawing/2014/main" id="{DA2A00D5-4410-D54C-A11F-023ADC54F7DA}"/>
              </a:ext>
            </a:extLst>
          </p:cNvPr>
          <p:cNvPicPr>
            <a:picLocks noChangeAspect="1"/>
          </p:cNvPicPr>
          <p:nvPr/>
        </p:nvPicPr>
        <p:blipFill>
          <a:blip r:embed="rId5"/>
          <a:stretch>
            <a:fillRect/>
          </a:stretch>
        </p:blipFill>
        <p:spPr>
          <a:xfrm>
            <a:off x="6559000" y="996950"/>
            <a:ext cx="2273300" cy="2755900"/>
          </a:xfrm>
          <a:prstGeom prst="rect">
            <a:avLst/>
          </a:prstGeom>
        </p:spPr>
      </p:pic>
    </p:spTree>
    <p:extLst>
      <p:ext uri="{BB962C8B-B14F-4D97-AF65-F5344CB8AC3E}">
        <p14:creationId xmlns:p14="http://schemas.microsoft.com/office/powerpoint/2010/main" val="1334312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9</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Reliability Of Statistics</a:t>
            </a:r>
          </a:p>
        </p:txBody>
      </p:sp>
      <p:sp>
        <p:nvSpPr>
          <p:cNvPr id="74758" name="Rectangle 3"/>
          <p:cNvSpPr>
            <a:spLocks noGrp="1" noChangeArrowheads="1"/>
          </p:cNvSpPr>
          <p:nvPr>
            <p:ph idx="1"/>
          </p:nvPr>
        </p:nvSpPr>
        <p:spPr/>
        <p:txBody>
          <a:bodyPr/>
          <a:lstStyle/>
          <a:p>
            <a:pPr eaLnBrk="1" hangingPunct="1"/>
            <a:r>
              <a:rPr lang="en-US" dirty="0">
                <a:ea typeface="ＭＳ Ｐゴシック" pitchFamily="-109" charset="-128"/>
                <a:cs typeface="ＭＳ Ｐゴシック" pitchFamily="-109" charset="-128"/>
              </a:rPr>
              <a:t>Are other factors controlled?</a:t>
            </a:r>
          </a:p>
          <a:p>
            <a:pPr eaLnBrk="1" hangingPunct="1"/>
            <a:r>
              <a:rPr lang="en-US" dirty="0">
                <a:ea typeface="ＭＳ Ｐゴシック" pitchFamily="-109" charset="-128"/>
                <a:cs typeface="ＭＳ Ｐゴシック" pitchFamily="-109" charset="-128"/>
              </a:rPr>
              <a:t>Is enough time covered?</a:t>
            </a:r>
          </a:p>
          <a:p>
            <a:pPr eaLnBrk="1" hangingPunct="1"/>
            <a:r>
              <a:rPr lang="en-US" dirty="0">
                <a:ea typeface="ＭＳ Ｐゴシック" pitchFamily="-109" charset="-128"/>
                <a:cs typeface="ＭＳ Ｐゴシック" pitchFamily="-109" charset="-128"/>
              </a:rPr>
              <a:t>Is all data reported?</a:t>
            </a:r>
          </a:p>
          <a:p>
            <a:pPr eaLnBrk="1" hangingPunct="1"/>
            <a:endParaRPr lang="en-US" dirty="0">
              <a:ea typeface="ＭＳ Ｐゴシック" pitchFamily="-109" charset="-128"/>
              <a:cs typeface="ＭＳ Ｐゴシック" pitchFamily="-109" charset="-128"/>
            </a:endParaRPr>
          </a:p>
          <a:p>
            <a:pPr eaLnBrk="1" hangingPunct="1"/>
            <a:r>
              <a:rPr lang="en-US" dirty="0">
                <a:ea typeface="ＭＳ Ｐゴシック" pitchFamily="-109" charset="-128"/>
                <a:cs typeface="ＭＳ Ｐゴシック" pitchFamily="-109" charset="-128"/>
              </a:rPr>
              <a:t>Use Intuition</a:t>
            </a:r>
          </a:p>
          <a:p>
            <a:pPr lvl="1"/>
            <a:r>
              <a:rPr lang="en-US" dirty="0">
                <a:ea typeface="ＭＳ Ｐゴシック" pitchFamily="-109" charset="-128"/>
                <a:cs typeface="ＭＳ Ｐゴシック" pitchFamily="-109" charset="-128"/>
              </a:rPr>
              <a:t>Are results reasonable?</a:t>
            </a:r>
          </a:p>
        </p:txBody>
      </p:sp>
      <p:sp>
        <p:nvSpPr>
          <p:cNvPr id="2" name="Footer Placeholder 1"/>
          <p:cNvSpPr>
            <a:spLocks noGrp="1"/>
          </p:cNvSpPr>
          <p:nvPr>
            <p:ph type="ftr" sz="quarter" idx="11"/>
          </p:nvPr>
        </p:nvSpPr>
        <p:spPr/>
        <p:txBody>
          <a:bodyPr/>
          <a:lstStyle/>
          <a:p>
            <a:r>
              <a:rPr lang="sk-SK"/>
              <a:t>© 2020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31</a:t>
            </a:fld>
            <a:endParaRPr lang="en-US"/>
          </a:p>
        </p:txBody>
      </p:sp>
    </p:spTree>
    <p:extLst>
      <p:ext uri="{BB962C8B-B14F-4D97-AF65-F5344CB8AC3E}">
        <p14:creationId xmlns:p14="http://schemas.microsoft.com/office/powerpoint/2010/main" val="1218495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Cost-Benefit Analysis</a:t>
            </a:r>
          </a:p>
        </p:txBody>
      </p:sp>
      <p:sp>
        <p:nvSpPr>
          <p:cNvPr id="812035"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How much does it cost?</a:t>
            </a:r>
          </a:p>
          <a:p>
            <a:pPr eaLnBrk="1" hangingPunct="1"/>
            <a:r>
              <a:rPr lang="en-US">
                <a:ea typeface="ＭＳ Ｐゴシック" pitchFamily="-109" charset="-128"/>
                <a:cs typeface="ＭＳ Ｐゴシック" pitchFamily="-109" charset="-128"/>
              </a:rPr>
              <a:t>What do I get for this cost?</a:t>
            </a:r>
          </a:p>
        </p:txBody>
      </p:sp>
      <p:sp>
        <p:nvSpPr>
          <p:cNvPr id="2" name="Footer Placeholder 1"/>
          <p:cNvSpPr>
            <a:spLocks noGrp="1"/>
          </p:cNvSpPr>
          <p:nvPr>
            <p:ph type="ftr" sz="quarter" idx="11"/>
          </p:nvPr>
        </p:nvSpPr>
        <p:spPr/>
        <p:txBody>
          <a:bodyPr/>
          <a:lstStyle/>
          <a:p>
            <a:r>
              <a:rPr lang="sk-SK"/>
              <a:t>© 2020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32</a:t>
            </a:fld>
            <a:endParaRPr lang="en-US"/>
          </a:p>
        </p:txBody>
      </p:sp>
    </p:spTree>
    <p:extLst>
      <p:ext uri="{BB962C8B-B14F-4D97-AF65-F5344CB8AC3E}">
        <p14:creationId xmlns:p14="http://schemas.microsoft.com/office/powerpoint/2010/main" val="1982392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Risk-Benefit Analysis</a:t>
            </a:r>
          </a:p>
        </p:txBody>
      </p:sp>
      <p:sp>
        <p:nvSpPr>
          <p:cNvPr id="814083"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What could go wrong?</a:t>
            </a:r>
          </a:p>
          <a:p>
            <a:pPr eaLnBrk="1" hangingPunct="1"/>
            <a:r>
              <a:rPr lang="en-US">
                <a:ea typeface="ＭＳ Ｐゴシック" pitchFamily="-109" charset="-128"/>
                <a:cs typeface="ＭＳ Ｐゴシック" pitchFamily="-109" charset="-128"/>
              </a:rPr>
              <a:t>How likely is it?</a:t>
            </a:r>
          </a:p>
          <a:p>
            <a:pPr eaLnBrk="1" hangingPunct="1"/>
            <a:r>
              <a:rPr lang="en-US">
                <a:ea typeface="ＭＳ Ｐゴシック" pitchFamily="-109" charset="-128"/>
                <a:cs typeface="ＭＳ Ｐゴシック" pitchFamily="-109" charset="-128"/>
              </a:rPr>
              <a:t>How costly are the consequences?</a:t>
            </a:r>
          </a:p>
        </p:txBody>
      </p:sp>
      <p:sp>
        <p:nvSpPr>
          <p:cNvPr id="2" name="Footer Placeholder 1"/>
          <p:cNvSpPr>
            <a:spLocks noGrp="1"/>
          </p:cNvSpPr>
          <p:nvPr>
            <p:ph type="ftr" sz="quarter" idx="11"/>
          </p:nvPr>
        </p:nvSpPr>
        <p:spPr/>
        <p:txBody>
          <a:bodyPr/>
          <a:lstStyle/>
          <a:p>
            <a:r>
              <a:rPr lang="sk-SK"/>
              <a:t>© 2020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33</a:t>
            </a:fld>
            <a:endParaRPr lang="en-US"/>
          </a:p>
        </p:txBody>
      </p:sp>
    </p:spTree>
    <p:extLst>
      <p:ext uri="{BB962C8B-B14F-4D97-AF65-F5344CB8AC3E}">
        <p14:creationId xmlns:p14="http://schemas.microsoft.com/office/powerpoint/2010/main" val="1816333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2"/>
          <p:cNvSpPr>
            <a:spLocks noGrp="1" noChangeArrowheads="1"/>
          </p:cNvSpPr>
          <p:nvPr>
            <p:ph type="title"/>
          </p:nvPr>
        </p:nvSpPr>
        <p:spPr/>
        <p:txBody>
          <a:bodyPr/>
          <a:lstStyle/>
          <a:p>
            <a:pPr eaLnBrk="1" hangingPunct="1"/>
            <a:r>
              <a:rPr lang="en-US" sz="3200">
                <a:ea typeface="ＭＳ Ｐゴシック" pitchFamily="-109" charset="-128"/>
                <a:cs typeface="ＭＳ Ｐゴシック" pitchFamily="-109" charset="-128"/>
              </a:rPr>
              <a:t>Limitations to </a:t>
            </a:r>
            <a:br>
              <a:rPr lang="en-US" sz="3200">
                <a:ea typeface="ＭＳ Ｐゴシック" pitchFamily="-109" charset="-128"/>
                <a:cs typeface="ＭＳ Ｐゴシック" pitchFamily="-109" charset="-128"/>
              </a:rPr>
            </a:br>
            <a:r>
              <a:rPr lang="en-US" sz="3200">
                <a:ea typeface="ＭＳ Ｐゴシック" pitchFamily="-109" charset="-128"/>
                <a:cs typeface="ＭＳ Ｐゴシック" pitchFamily="-109" charset="-128"/>
              </a:rPr>
              <a:t>Risk-Benefit Analysis</a:t>
            </a:r>
          </a:p>
        </p:txBody>
      </p:sp>
      <p:sp>
        <p:nvSpPr>
          <p:cNvPr id="815107"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Hard to quantify probabilities</a:t>
            </a:r>
          </a:p>
          <a:p>
            <a:pPr eaLnBrk="1" hangingPunct="1"/>
            <a:r>
              <a:rPr lang="en-US">
                <a:ea typeface="ＭＳ Ｐゴシック" pitchFamily="-109" charset="-128"/>
                <a:cs typeface="ＭＳ Ｐゴシック" pitchFamily="-109" charset="-128"/>
              </a:rPr>
              <a:t>Hard to quantify costs</a:t>
            </a:r>
          </a:p>
          <a:p>
            <a:pPr eaLnBrk="1" hangingPunct="1"/>
            <a:r>
              <a:rPr lang="en-US">
                <a:ea typeface="ＭＳ Ｐゴシック" pitchFamily="-109" charset="-128"/>
                <a:cs typeface="ＭＳ Ｐゴシック" pitchFamily="-109" charset="-128"/>
              </a:rPr>
              <a:t>Who bears the costs?</a:t>
            </a:r>
          </a:p>
          <a:p>
            <a:pPr eaLnBrk="1" hangingPunct="1"/>
            <a:r>
              <a:rPr lang="en-US">
                <a:ea typeface="ＭＳ Ｐゴシック" pitchFamily="-109" charset="-128"/>
                <a:cs typeface="ＭＳ Ｐゴシック" pitchFamily="-109" charset="-128"/>
              </a:rPr>
              <a:t>Are the potential benefits worth it?</a:t>
            </a:r>
          </a:p>
        </p:txBody>
      </p:sp>
      <p:sp>
        <p:nvSpPr>
          <p:cNvPr id="2" name="Footer Placeholder 1"/>
          <p:cNvSpPr>
            <a:spLocks noGrp="1"/>
          </p:cNvSpPr>
          <p:nvPr>
            <p:ph type="ftr" sz="quarter" idx="11"/>
          </p:nvPr>
        </p:nvSpPr>
        <p:spPr/>
        <p:txBody>
          <a:bodyPr/>
          <a:lstStyle/>
          <a:p>
            <a:r>
              <a:rPr lang="sk-SK"/>
              <a:t>© 2020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34</a:t>
            </a:fld>
            <a:endParaRPr lang="en-US"/>
          </a:p>
        </p:txBody>
      </p:sp>
    </p:spTree>
    <p:extLst>
      <p:ext uri="{BB962C8B-B14F-4D97-AF65-F5344CB8AC3E}">
        <p14:creationId xmlns:p14="http://schemas.microsoft.com/office/powerpoint/2010/main" val="460677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Some Measures</a:t>
            </a:r>
          </a:p>
        </p:txBody>
      </p:sp>
      <p:sp>
        <p:nvSpPr>
          <p:cNvPr id="82950"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Mean Time To Failure (MTTF)</a:t>
            </a:r>
          </a:p>
          <a:p>
            <a:pPr eaLnBrk="1" hangingPunct="1"/>
            <a:r>
              <a:rPr lang="en-US">
                <a:ea typeface="ＭＳ Ｐゴシック" pitchFamily="-109" charset="-128"/>
                <a:cs typeface="ＭＳ Ｐゴシック" pitchFamily="-109" charset="-128"/>
              </a:rPr>
              <a:t>Mean Time Between Failures (MTBF)</a:t>
            </a:r>
          </a:p>
          <a:p>
            <a:pPr eaLnBrk="1" hangingPunct="1"/>
            <a:r>
              <a:rPr lang="en-US">
                <a:ea typeface="ＭＳ Ｐゴシック" pitchFamily="-109" charset="-128"/>
                <a:cs typeface="ＭＳ Ｐゴシック" pitchFamily="-109" charset="-128"/>
              </a:rPr>
              <a:t>Mean Time To Repair (MTTR)</a:t>
            </a:r>
          </a:p>
        </p:txBody>
      </p:sp>
      <p:sp>
        <p:nvSpPr>
          <p:cNvPr id="2" name="Footer Placeholder 1"/>
          <p:cNvSpPr>
            <a:spLocks noGrp="1"/>
          </p:cNvSpPr>
          <p:nvPr>
            <p:ph type="ftr" sz="quarter" idx="11"/>
          </p:nvPr>
        </p:nvSpPr>
        <p:spPr/>
        <p:txBody>
          <a:bodyPr/>
          <a:lstStyle/>
          <a:p>
            <a:r>
              <a:rPr lang="sk-SK"/>
              <a:t>© 2020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35</a:t>
            </a:fld>
            <a:endParaRPr lang="en-US"/>
          </a:p>
        </p:txBody>
      </p:sp>
    </p:spTree>
    <p:extLst>
      <p:ext uri="{BB962C8B-B14F-4D97-AF65-F5344CB8AC3E}">
        <p14:creationId xmlns:p14="http://schemas.microsoft.com/office/powerpoint/2010/main" val="3298385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Relying Too Much</a:t>
            </a:r>
          </a:p>
        </p:txBody>
      </p:sp>
      <p:sp>
        <p:nvSpPr>
          <p:cNvPr id="84998"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Limits of modeling reality</a:t>
            </a:r>
          </a:p>
          <a:p>
            <a:pPr eaLnBrk="1" hangingPunct="1"/>
            <a:r>
              <a:rPr lang="en-US">
                <a:ea typeface="ＭＳ Ｐゴシック" pitchFamily="-109" charset="-128"/>
                <a:cs typeface="ＭＳ Ｐゴシック" pitchFamily="-109" charset="-128"/>
              </a:rPr>
              <a:t>Limits of precision</a:t>
            </a:r>
          </a:p>
          <a:p>
            <a:pPr eaLnBrk="1" hangingPunct="1"/>
            <a:r>
              <a:rPr lang="en-US">
                <a:ea typeface="ＭＳ Ｐゴシック" pitchFamily="-109" charset="-128"/>
                <a:cs typeface="ＭＳ Ｐゴシック" pitchFamily="-109" charset="-128"/>
              </a:rPr>
              <a:t>Limits of algorithms</a:t>
            </a:r>
          </a:p>
          <a:p>
            <a:pPr eaLnBrk="1" hangingPunct="1"/>
            <a:r>
              <a:rPr lang="en-US">
                <a:ea typeface="ＭＳ Ｐゴシック" pitchFamily="-109" charset="-128"/>
                <a:cs typeface="ＭＳ Ｐゴシック" pitchFamily="-109" charset="-128"/>
              </a:rPr>
              <a:t>Limits of interpretation</a:t>
            </a:r>
          </a:p>
          <a:p>
            <a:pPr eaLnBrk="1" hangingPunct="1"/>
            <a:endParaRPr lang="en-US">
              <a:ea typeface="ＭＳ Ｐゴシック" pitchFamily="-109" charset="-128"/>
              <a:cs typeface="ＭＳ Ｐゴシック" pitchFamily="-109" charset="-128"/>
            </a:endParaRPr>
          </a:p>
        </p:txBody>
      </p:sp>
      <p:sp>
        <p:nvSpPr>
          <p:cNvPr id="2" name="Footer Placeholder 1"/>
          <p:cNvSpPr>
            <a:spLocks noGrp="1"/>
          </p:cNvSpPr>
          <p:nvPr>
            <p:ph type="ftr" sz="quarter" idx="11"/>
          </p:nvPr>
        </p:nvSpPr>
        <p:spPr/>
        <p:txBody>
          <a:bodyPr/>
          <a:lstStyle/>
          <a:p>
            <a:r>
              <a:rPr lang="sk-SK"/>
              <a:t>© 2020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36</a:t>
            </a:fld>
            <a:endParaRPr lang="en-US"/>
          </a:p>
        </p:txBody>
      </p:sp>
    </p:spTree>
    <p:extLst>
      <p:ext uri="{BB962C8B-B14F-4D97-AF65-F5344CB8AC3E}">
        <p14:creationId xmlns:p14="http://schemas.microsoft.com/office/powerpoint/2010/main" val="3953699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Producing Good Software</a:t>
            </a:r>
          </a:p>
        </p:txBody>
      </p:sp>
      <p:sp>
        <p:nvSpPr>
          <p:cNvPr id="89094" name="Rectangle 3"/>
          <p:cNvSpPr>
            <a:spLocks noGrp="1" noChangeArrowheads="1"/>
          </p:cNvSpPr>
          <p:nvPr>
            <p:ph idx="1"/>
          </p:nvPr>
        </p:nvSpPr>
        <p:spPr/>
        <p:txBody>
          <a:bodyPr/>
          <a:lstStyle/>
          <a:p>
            <a:pPr eaLnBrk="1" hangingPunct="1"/>
            <a:r>
              <a:rPr lang="en-US" sz="2600">
                <a:ea typeface="ＭＳ Ｐゴシック" pitchFamily="-109" charset="-128"/>
                <a:cs typeface="ＭＳ Ｐゴシック" pitchFamily="-109" charset="-128"/>
              </a:rPr>
              <a:t>Good specifications</a:t>
            </a:r>
          </a:p>
          <a:p>
            <a:pPr eaLnBrk="1" hangingPunct="1"/>
            <a:r>
              <a:rPr lang="en-US" sz="2600">
                <a:ea typeface="ＭＳ Ｐゴシック" pitchFamily="-109" charset="-128"/>
                <a:cs typeface="ＭＳ Ｐゴシック" pitchFamily="-109" charset="-128"/>
              </a:rPr>
              <a:t>Good usability</a:t>
            </a:r>
          </a:p>
          <a:p>
            <a:pPr eaLnBrk="1" hangingPunct="1"/>
            <a:r>
              <a:rPr lang="en-US" sz="2600">
                <a:ea typeface="ＭＳ Ｐゴシック" pitchFamily="-109" charset="-128"/>
                <a:cs typeface="ＭＳ Ｐゴシック" pitchFamily="-109" charset="-128"/>
              </a:rPr>
              <a:t>Good design</a:t>
            </a:r>
          </a:p>
          <a:p>
            <a:pPr eaLnBrk="1" hangingPunct="1"/>
            <a:r>
              <a:rPr lang="en-US" sz="2600">
                <a:ea typeface="ＭＳ Ｐゴシック" pitchFamily="-109" charset="-128"/>
                <a:cs typeface="ＭＳ Ｐゴシック" pitchFamily="-109" charset="-128"/>
              </a:rPr>
              <a:t>Robustness</a:t>
            </a:r>
          </a:p>
          <a:p>
            <a:pPr eaLnBrk="1" hangingPunct="1"/>
            <a:r>
              <a:rPr lang="en-US" sz="2600">
                <a:ea typeface="ＭＳ Ｐゴシック" pitchFamily="-109" charset="-128"/>
                <a:cs typeface="ＭＳ Ｐゴシック" pitchFamily="-109" charset="-128"/>
              </a:rPr>
              <a:t>Good implementation</a:t>
            </a:r>
          </a:p>
          <a:p>
            <a:pPr eaLnBrk="1" hangingPunct="1"/>
            <a:r>
              <a:rPr lang="en-US" sz="2600">
                <a:ea typeface="ＭＳ Ｐゴシック" pitchFamily="-109" charset="-128"/>
                <a:cs typeface="ＭＳ Ｐゴシック" pitchFamily="-109" charset="-128"/>
              </a:rPr>
              <a:t>Testing</a:t>
            </a:r>
          </a:p>
          <a:p>
            <a:pPr eaLnBrk="1" hangingPunct="1"/>
            <a:endParaRPr lang="en-US" sz="2600">
              <a:ea typeface="ＭＳ Ｐゴシック" pitchFamily="-109" charset="-128"/>
              <a:cs typeface="ＭＳ Ｐゴシック" pitchFamily="-109" charset="-128"/>
            </a:endParaRPr>
          </a:p>
          <a:p>
            <a:pPr eaLnBrk="1" hangingPunct="1"/>
            <a:endParaRPr lang="en-US" sz="2600">
              <a:ea typeface="ＭＳ Ｐゴシック" pitchFamily="-109" charset="-128"/>
              <a:cs typeface="ＭＳ Ｐゴシック" pitchFamily="-109" charset="-128"/>
            </a:endParaRPr>
          </a:p>
        </p:txBody>
      </p:sp>
      <p:sp>
        <p:nvSpPr>
          <p:cNvPr id="2" name="Footer Placeholder 1"/>
          <p:cNvSpPr>
            <a:spLocks noGrp="1"/>
          </p:cNvSpPr>
          <p:nvPr>
            <p:ph type="ftr" sz="quarter" idx="11"/>
          </p:nvPr>
        </p:nvSpPr>
        <p:spPr/>
        <p:txBody>
          <a:bodyPr/>
          <a:lstStyle/>
          <a:p>
            <a:r>
              <a:rPr lang="sk-SK"/>
              <a:t>© 2020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37</a:t>
            </a:fld>
            <a:endParaRPr lang="en-US"/>
          </a:p>
        </p:txBody>
      </p:sp>
    </p:spTree>
    <p:extLst>
      <p:ext uri="{BB962C8B-B14F-4D97-AF65-F5344CB8AC3E}">
        <p14:creationId xmlns:p14="http://schemas.microsoft.com/office/powerpoint/2010/main" val="3165053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Plan For The Long Term</a:t>
            </a:r>
          </a:p>
        </p:txBody>
      </p:sp>
      <p:sp>
        <p:nvSpPr>
          <p:cNvPr id="91142"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Version control</a:t>
            </a:r>
          </a:p>
          <a:p>
            <a:pPr eaLnBrk="1" hangingPunct="1"/>
            <a:r>
              <a:rPr lang="en-US">
                <a:ea typeface="ＭＳ Ｐゴシック" pitchFamily="-109" charset="-128"/>
                <a:cs typeface="ＭＳ Ｐゴシック" pitchFamily="-109" charset="-128"/>
              </a:rPr>
              <a:t>Future development</a:t>
            </a:r>
          </a:p>
          <a:p>
            <a:pPr eaLnBrk="1" hangingPunct="1"/>
            <a:r>
              <a:rPr lang="en-US">
                <a:ea typeface="ＭＳ Ｐゴシック" pitchFamily="-109" charset="-128"/>
                <a:cs typeface="ＭＳ Ｐゴシック" pitchFamily="-109" charset="-128"/>
              </a:rPr>
              <a:t>New platforms</a:t>
            </a:r>
          </a:p>
          <a:p>
            <a:pPr eaLnBrk="1" hangingPunct="1"/>
            <a:r>
              <a:rPr lang="en-US">
                <a:ea typeface="ＭＳ Ｐゴシック" pitchFamily="-109" charset="-128"/>
                <a:cs typeface="ＭＳ Ｐゴシック" pitchFamily="-109" charset="-128"/>
              </a:rPr>
              <a:t>Patches</a:t>
            </a:r>
          </a:p>
          <a:p>
            <a:pPr eaLnBrk="1" hangingPunct="1"/>
            <a:r>
              <a:rPr lang="en-US">
                <a:ea typeface="ＭＳ Ｐゴシック" pitchFamily="-109" charset="-128"/>
                <a:cs typeface="ＭＳ Ｐゴシック" pitchFamily="-109" charset="-128"/>
              </a:rPr>
              <a:t>Security</a:t>
            </a:r>
          </a:p>
          <a:p>
            <a:pPr eaLnBrk="1" hangingPunct="1"/>
            <a:r>
              <a:rPr lang="en-US">
                <a:ea typeface="ＭＳ Ｐゴシック" pitchFamily="-109" charset="-128"/>
                <a:cs typeface="ＭＳ Ｐゴシック" pitchFamily="-109" charset="-128"/>
              </a:rPr>
              <a:t>Training</a:t>
            </a:r>
          </a:p>
          <a:p>
            <a:pPr eaLnBrk="1" hangingPunct="1"/>
            <a:r>
              <a:rPr lang="en-US">
                <a:ea typeface="ＭＳ Ｐゴシック" pitchFamily="-109" charset="-128"/>
                <a:cs typeface="ＭＳ Ｐゴシック" pitchFamily="-109" charset="-128"/>
              </a:rPr>
              <a:t>Customer support</a:t>
            </a:r>
          </a:p>
        </p:txBody>
      </p:sp>
      <p:sp>
        <p:nvSpPr>
          <p:cNvPr id="2" name="Footer Placeholder 1"/>
          <p:cNvSpPr>
            <a:spLocks noGrp="1"/>
          </p:cNvSpPr>
          <p:nvPr>
            <p:ph type="ftr" sz="quarter" idx="11"/>
          </p:nvPr>
        </p:nvSpPr>
        <p:spPr/>
        <p:txBody>
          <a:bodyPr/>
          <a:lstStyle/>
          <a:p>
            <a:r>
              <a:rPr lang="sk-SK"/>
              <a:t>© 2020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38</a:t>
            </a:fld>
            <a:endParaRPr lang="en-US"/>
          </a:p>
        </p:txBody>
      </p:sp>
    </p:spTree>
    <p:extLst>
      <p:ext uri="{BB962C8B-B14F-4D97-AF65-F5344CB8AC3E}">
        <p14:creationId xmlns:p14="http://schemas.microsoft.com/office/powerpoint/2010/main" val="3934331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a:t>© 2020 Keith A. Pray</a:t>
            </a:r>
            <a:endParaRPr lang="en-US"/>
          </a:p>
        </p:txBody>
      </p:sp>
      <p:sp>
        <p:nvSpPr>
          <p:cNvPr id="9" name="TextBox 8"/>
          <p:cNvSpPr txBox="1"/>
          <p:nvPr/>
        </p:nvSpPr>
        <p:spPr>
          <a:xfrm>
            <a:off x="0" y="3404452"/>
            <a:ext cx="2581112" cy="1204432"/>
          </a:xfrm>
          <a:prstGeom prst="rect">
            <a:avLst/>
          </a:prstGeom>
          <a:noFill/>
        </p:spPr>
        <p:txBody>
          <a:bodyPr wrap="square" rtlCol="0">
            <a:spAutoFit/>
          </a:bodyPr>
          <a:lstStyle/>
          <a:p>
            <a:pPr>
              <a:lnSpc>
                <a:spcPct val="90000"/>
              </a:lnSpc>
            </a:pPr>
            <a:r>
              <a:rPr lang="en-US" sz="1600" dirty="0">
                <a:hlinkClick r:id="rId3"/>
              </a:rPr>
              <a:t>marginalrevolution.com/marginalrevolution/2014/05/type-i-and-type-ii-errors-simplified.html</a:t>
            </a:r>
            <a:r>
              <a:rPr lang="en-US" sz="1600" dirty="0"/>
              <a:t> (2016-04-11)</a:t>
            </a:r>
          </a:p>
        </p:txBody>
      </p:sp>
      <p:sp>
        <p:nvSpPr>
          <p:cNvPr id="2" name="Slide Number Placeholder 1"/>
          <p:cNvSpPr>
            <a:spLocks noGrp="1"/>
          </p:cNvSpPr>
          <p:nvPr>
            <p:ph type="sldNum" sz="quarter" idx="12"/>
          </p:nvPr>
        </p:nvSpPr>
        <p:spPr/>
        <p:txBody>
          <a:bodyPr/>
          <a:lstStyle/>
          <a:p>
            <a:fld id="{A2A17EAB-8B51-5C40-8776-6683E51FA7A0}" type="slidenum">
              <a:rPr lang="en-US" smtClean="0"/>
              <a:t>39</a:t>
            </a:fld>
            <a:endParaRPr lang="en-US"/>
          </a:p>
        </p:txBody>
      </p:sp>
      <p:pic>
        <p:nvPicPr>
          <p:cNvPr id="3" name="Picture 2"/>
          <p:cNvPicPr>
            <a:picLocks noChangeAspect="1"/>
          </p:cNvPicPr>
          <p:nvPr/>
        </p:nvPicPr>
        <p:blipFill>
          <a:blip r:embed="rId4"/>
          <a:stretch>
            <a:fillRect/>
          </a:stretch>
        </p:blipFill>
        <p:spPr>
          <a:xfrm>
            <a:off x="2660679" y="329129"/>
            <a:ext cx="6234064" cy="4668067"/>
          </a:xfrm>
          <a:prstGeom prst="rect">
            <a:avLst/>
          </a:prstGeom>
        </p:spPr>
      </p:pic>
    </p:spTree>
    <p:extLst>
      <p:ext uri="{BB962C8B-B14F-4D97-AF65-F5344CB8AC3E}">
        <p14:creationId xmlns:p14="http://schemas.microsoft.com/office/powerpoint/2010/main" val="2410352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FA8B6D-BD6D-EB4B-B02B-3437A4DDA646}"/>
              </a:ext>
            </a:extLst>
          </p:cNvPr>
          <p:cNvSpPr>
            <a:spLocks noGrp="1"/>
          </p:cNvSpPr>
          <p:nvPr>
            <p:ph type="ftr" sz="quarter" idx="11"/>
          </p:nvPr>
        </p:nvSpPr>
        <p:spPr/>
        <p:txBody>
          <a:bodyPr/>
          <a:lstStyle/>
          <a:p>
            <a:r>
              <a:rPr lang="sk-SK"/>
              <a:t>© 2020 Keith A. Pray</a:t>
            </a:r>
            <a:endParaRPr lang="en-US" dirty="0"/>
          </a:p>
        </p:txBody>
      </p:sp>
      <p:sp>
        <p:nvSpPr>
          <p:cNvPr id="4" name="Slide Number Placeholder 3">
            <a:extLst>
              <a:ext uri="{FF2B5EF4-FFF2-40B4-BE49-F238E27FC236}">
                <a16:creationId xmlns:a16="http://schemas.microsoft.com/office/drawing/2014/main" id="{D3158D93-A2F2-C940-8BA3-CCCE706715E4}"/>
              </a:ext>
            </a:extLst>
          </p:cNvPr>
          <p:cNvSpPr>
            <a:spLocks noGrp="1"/>
          </p:cNvSpPr>
          <p:nvPr>
            <p:ph type="sldNum" sz="quarter" idx="12"/>
          </p:nvPr>
        </p:nvSpPr>
        <p:spPr/>
        <p:txBody>
          <a:bodyPr/>
          <a:lstStyle/>
          <a:p>
            <a:pPr lvl="0">
              <a:spcBef>
                <a:spcPts val="0"/>
              </a:spcBef>
              <a:buNone/>
            </a:pPr>
            <a:fld id="{00000000-1234-1234-1234-123412341234}" type="slidenum">
              <a:rPr lang="en" smtClean="0"/>
              <a:t>4</a:t>
            </a:fld>
            <a:endParaRPr lang="en"/>
          </a:p>
        </p:txBody>
      </p:sp>
      <p:pic>
        <p:nvPicPr>
          <p:cNvPr id="7" name="Picture 6">
            <a:extLst>
              <a:ext uri="{FF2B5EF4-FFF2-40B4-BE49-F238E27FC236}">
                <a16:creationId xmlns:a16="http://schemas.microsoft.com/office/drawing/2014/main" id="{071E520A-2329-7548-A603-A2D4B5D6E06A}"/>
              </a:ext>
            </a:extLst>
          </p:cNvPr>
          <p:cNvPicPr>
            <a:picLocks noChangeAspect="1"/>
          </p:cNvPicPr>
          <p:nvPr/>
        </p:nvPicPr>
        <p:blipFill>
          <a:blip r:embed="rId2"/>
          <a:stretch>
            <a:fillRect/>
          </a:stretch>
        </p:blipFill>
        <p:spPr>
          <a:xfrm>
            <a:off x="170347" y="1017725"/>
            <a:ext cx="4330700" cy="1930400"/>
          </a:xfrm>
          <a:prstGeom prst="rect">
            <a:avLst/>
          </a:prstGeom>
        </p:spPr>
      </p:pic>
      <p:pic>
        <p:nvPicPr>
          <p:cNvPr id="13" name="Picture 12">
            <a:extLst>
              <a:ext uri="{FF2B5EF4-FFF2-40B4-BE49-F238E27FC236}">
                <a16:creationId xmlns:a16="http://schemas.microsoft.com/office/drawing/2014/main" id="{95C19018-1078-2B46-8308-26F16CC45A43}"/>
              </a:ext>
            </a:extLst>
          </p:cNvPr>
          <p:cNvPicPr>
            <a:picLocks noChangeAspect="1"/>
          </p:cNvPicPr>
          <p:nvPr/>
        </p:nvPicPr>
        <p:blipFill rotWithShape="1">
          <a:blip r:embed="rId3"/>
          <a:srcRect l="1" r="437"/>
          <a:stretch/>
        </p:blipFill>
        <p:spPr>
          <a:xfrm>
            <a:off x="4643922" y="1017725"/>
            <a:ext cx="4343400" cy="2012950"/>
          </a:xfrm>
          <a:prstGeom prst="rect">
            <a:avLst/>
          </a:prstGeom>
        </p:spPr>
      </p:pic>
      <p:pic>
        <p:nvPicPr>
          <p:cNvPr id="15" name="Picture 14">
            <a:extLst>
              <a:ext uri="{FF2B5EF4-FFF2-40B4-BE49-F238E27FC236}">
                <a16:creationId xmlns:a16="http://schemas.microsoft.com/office/drawing/2014/main" id="{D850756F-5E2F-5447-909B-5B457B9B7E1E}"/>
              </a:ext>
            </a:extLst>
          </p:cNvPr>
          <p:cNvPicPr>
            <a:picLocks noChangeAspect="1"/>
          </p:cNvPicPr>
          <p:nvPr/>
        </p:nvPicPr>
        <p:blipFill rotWithShape="1">
          <a:blip r:embed="rId4"/>
          <a:srcRect l="1" r="-587"/>
          <a:stretch/>
        </p:blipFill>
        <p:spPr>
          <a:xfrm>
            <a:off x="170347" y="2948125"/>
            <a:ext cx="4356100" cy="1981200"/>
          </a:xfrm>
          <a:prstGeom prst="rect">
            <a:avLst/>
          </a:prstGeom>
        </p:spPr>
      </p:pic>
      <p:pic>
        <p:nvPicPr>
          <p:cNvPr id="17" name="Picture 16">
            <a:extLst>
              <a:ext uri="{FF2B5EF4-FFF2-40B4-BE49-F238E27FC236}">
                <a16:creationId xmlns:a16="http://schemas.microsoft.com/office/drawing/2014/main" id="{B29E35BE-6394-3D4A-929E-698125F669C3}"/>
              </a:ext>
            </a:extLst>
          </p:cNvPr>
          <p:cNvPicPr>
            <a:picLocks noChangeAspect="1"/>
          </p:cNvPicPr>
          <p:nvPr/>
        </p:nvPicPr>
        <p:blipFill>
          <a:blip r:embed="rId5"/>
          <a:stretch>
            <a:fillRect/>
          </a:stretch>
        </p:blipFill>
        <p:spPr>
          <a:xfrm>
            <a:off x="4643922" y="3030675"/>
            <a:ext cx="4343400" cy="1695450"/>
          </a:xfrm>
          <a:prstGeom prst="rect">
            <a:avLst/>
          </a:prstGeom>
        </p:spPr>
      </p:pic>
      <p:sp>
        <p:nvSpPr>
          <p:cNvPr id="21" name="Title 1">
            <a:extLst>
              <a:ext uri="{FF2B5EF4-FFF2-40B4-BE49-F238E27FC236}">
                <a16:creationId xmlns:a16="http://schemas.microsoft.com/office/drawing/2014/main" id="{0AC2E36A-273D-634B-A9C5-A26D8938C812}"/>
              </a:ext>
            </a:extLst>
          </p:cNvPr>
          <p:cNvSpPr>
            <a:spLocks noGrp="1"/>
          </p:cNvSpPr>
          <p:nvPr>
            <p:ph type="title"/>
          </p:nvPr>
        </p:nvSpPr>
        <p:spPr>
          <a:xfrm>
            <a:off x="311700" y="416449"/>
            <a:ext cx="8520600" cy="572700"/>
          </a:xfrm>
        </p:spPr>
        <p:txBody>
          <a:bodyPr/>
          <a:lstStyle/>
          <a:p>
            <a:r>
              <a:rPr lang="en-US" dirty="0"/>
              <a:t>Survey Results (2/3)  -19 Responses</a:t>
            </a:r>
          </a:p>
        </p:txBody>
      </p:sp>
    </p:spTree>
    <p:extLst>
      <p:ext uri="{BB962C8B-B14F-4D97-AF65-F5344CB8AC3E}">
        <p14:creationId xmlns:p14="http://schemas.microsoft.com/office/powerpoint/2010/main" val="3000398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9FD354-636E-9648-B3C6-158B39E6D5C9}"/>
              </a:ext>
            </a:extLst>
          </p:cNvPr>
          <p:cNvSpPr>
            <a:spLocks noGrp="1"/>
          </p:cNvSpPr>
          <p:nvPr>
            <p:ph type="ftr" sz="quarter" idx="11"/>
          </p:nvPr>
        </p:nvSpPr>
        <p:spPr/>
        <p:txBody>
          <a:bodyPr/>
          <a:lstStyle/>
          <a:p>
            <a:r>
              <a:rPr lang="sk-SK"/>
              <a:t>© 2020 Keith A. Pray</a:t>
            </a:r>
            <a:endParaRPr lang="en-US" dirty="0"/>
          </a:p>
        </p:txBody>
      </p:sp>
      <p:sp>
        <p:nvSpPr>
          <p:cNvPr id="3" name="Slide Number Placeholder 2">
            <a:extLst>
              <a:ext uri="{FF2B5EF4-FFF2-40B4-BE49-F238E27FC236}">
                <a16:creationId xmlns:a16="http://schemas.microsoft.com/office/drawing/2014/main" id="{39E5434F-9CF3-0D43-8028-FEAF0C3A7B28}"/>
              </a:ext>
            </a:extLst>
          </p:cNvPr>
          <p:cNvSpPr>
            <a:spLocks noGrp="1"/>
          </p:cNvSpPr>
          <p:nvPr>
            <p:ph type="sldNum" sz="quarter" idx="12"/>
          </p:nvPr>
        </p:nvSpPr>
        <p:spPr/>
        <p:txBody>
          <a:bodyPr/>
          <a:lstStyle/>
          <a:p>
            <a:fld id="{A2A17EAB-8B51-5C40-8776-6683E51FA7A0}" type="slidenum">
              <a:rPr lang="en-US" smtClean="0"/>
              <a:t>5</a:t>
            </a:fld>
            <a:endParaRPr lang="en-US"/>
          </a:p>
        </p:txBody>
      </p:sp>
      <p:pic>
        <p:nvPicPr>
          <p:cNvPr id="7" name="Picture 6">
            <a:extLst>
              <a:ext uri="{FF2B5EF4-FFF2-40B4-BE49-F238E27FC236}">
                <a16:creationId xmlns:a16="http://schemas.microsoft.com/office/drawing/2014/main" id="{36D54188-04DE-AB43-8C14-6624E9D20EA4}"/>
              </a:ext>
            </a:extLst>
          </p:cNvPr>
          <p:cNvPicPr>
            <a:picLocks noChangeAspect="1"/>
          </p:cNvPicPr>
          <p:nvPr/>
        </p:nvPicPr>
        <p:blipFill>
          <a:blip r:embed="rId2"/>
          <a:stretch>
            <a:fillRect/>
          </a:stretch>
        </p:blipFill>
        <p:spPr>
          <a:xfrm>
            <a:off x="4629130" y="1017725"/>
            <a:ext cx="4375150" cy="1847850"/>
          </a:xfrm>
          <a:prstGeom prst="rect">
            <a:avLst/>
          </a:prstGeom>
        </p:spPr>
      </p:pic>
      <p:pic>
        <p:nvPicPr>
          <p:cNvPr id="10" name="Picture 9">
            <a:extLst>
              <a:ext uri="{FF2B5EF4-FFF2-40B4-BE49-F238E27FC236}">
                <a16:creationId xmlns:a16="http://schemas.microsoft.com/office/drawing/2014/main" id="{0D9EF98D-A032-2242-85A4-0B1E0F559DA3}"/>
              </a:ext>
            </a:extLst>
          </p:cNvPr>
          <p:cNvPicPr>
            <a:picLocks noChangeAspect="1"/>
          </p:cNvPicPr>
          <p:nvPr/>
        </p:nvPicPr>
        <p:blipFill>
          <a:blip r:embed="rId3"/>
          <a:stretch>
            <a:fillRect/>
          </a:stretch>
        </p:blipFill>
        <p:spPr>
          <a:xfrm>
            <a:off x="174605" y="1017725"/>
            <a:ext cx="4311650" cy="1727200"/>
          </a:xfrm>
          <a:prstGeom prst="rect">
            <a:avLst/>
          </a:prstGeom>
        </p:spPr>
      </p:pic>
      <p:pic>
        <p:nvPicPr>
          <p:cNvPr id="12" name="Picture 11">
            <a:extLst>
              <a:ext uri="{FF2B5EF4-FFF2-40B4-BE49-F238E27FC236}">
                <a16:creationId xmlns:a16="http://schemas.microsoft.com/office/drawing/2014/main" id="{4EA0E227-368B-0247-9788-91012AFA397A}"/>
              </a:ext>
            </a:extLst>
          </p:cNvPr>
          <p:cNvPicPr>
            <a:picLocks noChangeAspect="1"/>
          </p:cNvPicPr>
          <p:nvPr/>
        </p:nvPicPr>
        <p:blipFill rotWithShape="1">
          <a:blip r:embed="rId4"/>
          <a:srcRect r="1020"/>
          <a:stretch/>
        </p:blipFill>
        <p:spPr>
          <a:xfrm>
            <a:off x="174605" y="2744925"/>
            <a:ext cx="4311650" cy="1892300"/>
          </a:xfrm>
          <a:prstGeom prst="rect">
            <a:avLst/>
          </a:prstGeom>
        </p:spPr>
      </p:pic>
      <p:sp>
        <p:nvSpPr>
          <p:cNvPr id="14" name="Title 1">
            <a:extLst>
              <a:ext uri="{FF2B5EF4-FFF2-40B4-BE49-F238E27FC236}">
                <a16:creationId xmlns:a16="http://schemas.microsoft.com/office/drawing/2014/main" id="{B0F54CFB-E258-504B-B874-E896E1891C38}"/>
              </a:ext>
            </a:extLst>
          </p:cNvPr>
          <p:cNvSpPr>
            <a:spLocks noGrp="1"/>
          </p:cNvSpPr>
          <p:nvPr>
            <p:ph type="title"/>
          </p:nvPr>
        </p:nvSpPr>
        <p:spPr>
          <a:xfrm>
            <a:off x="311700" y="416449"/>
            <a:ext cx="8520600" cy="572700"/>
          </a:xfrm>
        </p:spPr>
        <p:txBody>
          <a:bodyPr/>
          <a:lstStyle/>
          <a:p>
            <a:r>
              <a:rPr lang="en-US" dirty="0"/>
              <a:t>Survey Results (3/3)  -19 Responses</a:t>
            </a:r>
          </a:p>
        </p:txBody>
      </p:sp>
    </p:spTree>
    <p:extLst>
      <p:ext uri="{BB962C8B-B14F-4D97-AF65-F5344CB8AC3E}">
        <p14:creationId xmlns:p14="http://schemas.microsoft.com/office/powerpoint/2010/main" val="1194998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a:t>© 2020 Keith A. Pray</a:t>
            </a:r>
            <a:endParaRPr lang="en-US"/>
          </a:p>
        </p:txBody>
      </p:sp>
      <p:sp>
        <p:nvSpPr>
          <p:cNvPr id="9" name="TextBox 8"/>
          <p:cNvSpPr txBox="1"/>
          <p:nvPr/>
        </p:nvSpPr>
        <p:spPr>
          <a:xfrm>
            <a:off x="2660679" y="4651659"/>
            <a:ext cx="4253087" cy="346249"/>
          </a:xfrm>
          <a:prstGeom prst="rect">
            <a:avLst/>
          </a:prstGeom>
          <a:noFill/>
        </p:spPr>
        <p:txBody>
          <a:bodyPr wrap="none" rtlCol="0">
            <a:spAutoFit/>
          </a:bodyPr>
          <a:lstStyle/>
          <a:p>
            <a:pPr>
              <a:lnSpc>
                <a:spcPct val="90000"/>
              </a:lnSpc>
            </a:pPr>
            <a:r>
              <a:rPr lang="en-US" dirty="0">
                <a:hlinkClick r:id="rId3"/>
              </a:rPr>
              <a:t>http://pbfcomics.com/197</a:t>
            </a:r>
            <a:r>
              <a:rPr lang="en-US" dirty="0"/>
              <a:t> (2014-09-26)</a:t>
            </a:r>
          </a:p>
        </p:txBody>
      </p:sp>
      <p:pic>
        <p:nvPicPr>
          <p:cNvPr id="8" name="Picture 7" descr="PBF197-Automatic_Busine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7750"/>
            <a:ext cx="9144000" cy="3048000"/>
          </a:xfrm>
          <a:prstGeom prst="rect">
            <a:avLst/>
          </a:prstGeom>
        </p:spPr>
      </p:pic>
      <p:sp>
        <p:nvSpPr>
          <p:cNvPr id="2" name="Slide Number Placeholder 1"/>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1681759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7</a:t>
            </a:fld>
            <a:endParaRPr lang="en-US"/>
          </a:p>
        </p:txBody>
      </p:sp>
      <p:pic>
        <p:nvPicPr>
          <p:cNvPr id="2050" name="Picture 2" descr="Voting Software">
            <a:extLst>
              <a:ext uri="{FF2B5EF4-FFF2-40B4-BE49-F238E27FC236}">
                <a16:creationId xmlns:a16="http://schemas.microsoft.com/office/drawing/2014/main" id="{2A501732-B116-7744-88DA-42DACBFA2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005" y="361950"/>
            <a:ext cx="4750559" cy="47815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87FCC19-481E-E543-B278-EF485E244B9C}"/>
              </a:ext>
            </a:extLst>
          </p:cNvPr>
          <p:cNvSpPr txBox="1"/>
          <p:nvPr/>
        </p:nvSpPr>
        <p:spPr>
          <a:xfrm>
            <a:off x="0" y="4262583"/>
            <a:ext cx="4055149" cy="341632"/>
          </a:xfrm>
          <a:prstGeom prst="rect">
            <a:avLst/>
          </a:prstGeom>
          <a:noFill/>
        </p:spPr>
        <p:txBody>
          <a:bodyPr wrap="none" rtlCol="0">
            <a:spAutoFit/>
          </a:bodyPr>
          <a:lstStyle/>
          <a:p>
            <a:pPr>
              <a:lnSpc>
                <a:spcPct val="90000"/>
              </a:lnSpc>
            </a:pPr>
            <a:r>
              <a:rPr lang="en-US" dirty="0">
                <a:hlinkClick r:id="rId4"/>
              </a:rPr>
              <a:t>https://xkcd.com/2030/</a:t>
            </a:r>
            <a:r>
              <a:rPr lang="en-US" dirty="0"/>
              <a:t> (2018-09-21)</a:t>
            </a:r>
          </a:p>
        </p:txBody>
      </p:sp>
      <p:sp>
        <p:nvSpPr>
          <p:cNvPr id="10" name="Action Button: Movie 9">
            <a:hlinkClick r:id="rId5" highlightClick="1"/>
            <a:extLst>
              <a:ext uri="{FF2B5EF4-FFF2-40B4-BE49-F238E27FC236}">
                <a16:creationId xmlns:a16="http://schemas.microsoft.com/office/drawing/2014/main" id="{A2551F5C-9A9C-394D-9522-06D7B3D9D105}"/>
              </a:ext>
            </a:extLst>
          </p:cNvPr>
          <p:cNvSpPr/>
          <p:nvPr/>
        </p:nvSpPr>
        <p:spPr>
          <a:xfrm>
            <a:off x="3506569" y="4712914"/>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p:txBody>
          <a:bodyPr>
            <a:noAutofit/>
          </a:bodyPr>
          <a:lstStyle/>
          <a:p>
            <a:pPr>
              <a:lnSpc>
                <a:spcPct val="120000"/>
              </a:lnSpc>
              <a:spcBef>
                <a:spcPts val="600"/>
              </a:spcBef>
            </a:pPr>
            <a:r>
              <a:rPr lang="en-US" sz="1200" dirty="0"/>
              <a:t>pp. 366 Any false arrests since 1989?</a:t>
            </a:r>
          </a:p>
          <a:p>
            <a:pPr>
              <a:lnSpc>
                <a:spcPct val="120000"/>
              </a:lnSpc>
              <a:spcBef>
                <a:spcPts val="600"/>
              </a:spcBef>
            </a:pPr>
            <a:r>
              <a:rPr lang="en-US" sz="1200" dirty="0"/>
              <a:t>pp. 368 Argument assumes DB cannot exist without existing inaccuracies. </a:t>
            </a:r>
          </a:p>
          <a:p>
            <a:pPr>
              <a:lnSpc>
                <a:spcPct val="120000"/>
              </a:lnSpc>
              <a:spcBef>
                <a:spcPts val="600"/>
              </a:spcBef>
            </a:pPr>
            <a:r>
              <a:rPr lang="en-US" sz="1200" dirty="0"/>
              <a:t>pp. 373 This is not to keep the PATRIOT system from responding to false alarms.</a:t>
            </a:r>
          </a:p>
          <a:p>
            <a:pPr>
              <a:lnSpc>
                <a:spcPct val="120000"/>
              </a:lnSpc>
              <a:spcBef>
                <a:spcPts val="600"/>
              </a:spcBef>
            </a:pPr>
            <a:r>
              <a:rPr lang="en-US" sz="1200" dirty="0"/>
              <a:t>pp. 375 Always encapsulate units! Not clear if SW involved.</a:t>
            </a:r>
          </a:p>
          <a:p>
            <a:pPr>
              <a:lnSpc>
                <a:spcPct val="120000"/>
              </a:lnSpc>
              <a:spcBef>
                <a:spcPts val="600"/>
              </a:spcBef>
            </a:pPr>
            <a:r>
              <a:rPr lang="en-US" sz="1200" dirty="0"/>
              <a:t>pp. 376 Any SW diffs between Mars Missions?</a:t>
            </a:r>
          </a:p>
          <a:p>
            <a:pPr>
              <a:lnSpc>
                <a:spcPct val="120000"/>
              </a:lnSpc>
              <a:spcBef>
                <a:spcPts val="600"/>
              </a:spcBef>
            </a:pPr>
            <a:r>
              <a:rPr lang="en-US" sz="1200" dirty="0"/>
              <a:t>pp. 378 Why did the Tokyo Stock Exchange refuse?</a:t>
            </a:r>
          </a:p>
          <a:p>
            <a:pPr>
              <a:lnSpc>
                <a:spcPct val="120000"/>
              </a:lnSpc>
              <a:spcBef>
                <a:spcPts val="600"/>
              </a:spcBef>
            </a:pPr>
            <a:r>
              <a:rPr lang="en-US" sz="1200" dirty="0"/>
              <a:t>pp. 380 Republicans and Florida?</a:t>
            </a:r>
          </a:p>
          <a:p>
            <a:pPr>
              <a:lnSpc>
                <a:spcPct val="120000"/>
              </a:lnSpc>
              <a:spcBef>
                <a:spcPts val="600"/>
              </a:spcBef>
            </a:pPr>
            <a:r>
              <a:rPr lang="en-US" sz="1200" dirty="0"/>
              <a:t>pp. 381. Do the second thoughts on DRE machines make the interview at end Chapter’s end less relevant?</a:t>
            </a:r>
          </a:p>
        </p:txBody>
      </p:sp>
      <p:sp>
        <p:nvSpPr>
          <p:cNvPr id="11" name="Content Placeholder 10"/>
          <p:cNvSpPr>
            <a:spLocks noGrp="1"/>
          </p:cNvSpPr>
          <p:nvPr>
            <p:ph sz="half" idx="2"/>
          </p:nvPr>
        </p:nvSpPr>
        <p:spPr/>
        <p:txBody>
          <a:bodyPr>
            <a:normAutofit/>
          </a:bodyPr>
          <a:lstStyle/>
          <a:p>
            <a:pPr>
              <a:lnSpc>
                <a:spcPct val="120000"/>
              </a:lnSpc>
              <a:spcBef>
                <a:spcPts val="600"/>
              </a:spcBef>
            </a:pPr>
            <a:r>
              <a:rPr lang="en-US" sz="1200" dirty="0"/>
              <a:t>pp. 389 No simulation examples since 2002?</a:t>
            </a:r>
          </a:p>
          <a:p>
            <a:pPr>
              <a:lnSpc>
                <a:spcPct val="120000"/>
              </a:lnSpc>
              <a:spcBef>
                <a:spcPts val="600"/>
              </a:spcBef>
            </a:pPr>
            <a:r>
              <a:rPr lang="en-US" sz="1200" dirty="0"/>
              <a:t>pp. 390 Did The Limits to Growth predictions motivate people to change?</a:t>
            </a:r>
          </a:p>
          <a:p>
            <a:pPr>
              <a:lnSpc>
                <a:spcPct val="120000"/>
              </a:lnSpc>
              <a:spcBef>
                <a:spcPts val="600"/>
              </a:spcBef>
            </a:pPr>
            <a:r>
              <a:rPr lang="en-US" sz="1200" dirty="0"/>
              <a:t>pp. 392 What happened to Verification?</a:t>
            </a:r>
          </a:p>
          <a:p>
            <a:pPr>
              <a:lnSpc>
                <a:spcPct val="120000"/>
              </a:lnSpc>
              <a:spcBef>
                <a:spcPts val="600"/>
              </a:spcBef>
            </a:pPr>
            <a:r>
              <a:rPr lang="en-US" sz="1200" dirty="0"/>
              <a:t>pp. 394 “satisfies the specification” = verification. “needs of the user” = validation.</a:t>
            </a:r>
          </a:p>
          <a:p>
            <a:pPr>
              <a:lnSpc>
                <a:spcPct val="120000"/>
              </a:lnSpc>
              <a:spcBef>
                <a:spcPts val="600"/>
              </a:spcBef>
            </a:pPr>
            <a:r>
              <a:rPr lang="en-US" sz="1200" dirty="0"/>
              <a:t>pp. 395 SW quality since 2009?</a:t>
            </a:r>
          </a:p>
          <a:p>
            <a:pPr>
              <a:lnSpc>
                <a:spcPct val="120000"/>
              </a:lnSpc>
              <a:spcBef>
                <a:spcPts val="600"/>
              </a:spcBef>
            </a:pPr>
            <a:r>
              <a:rPr lang="en-US" sz="1200" dirty="0"/>
              <a:t>pp. 396 Gender bias nice addition!</a:t>
            </a:r>
          </a:p>
          <a:p>
            <a:pPr>
              <a:lnSpc>
                <a:spcPct val="120000"/>
              </a:lnSpc>
              <a:spcBef>
                <a:spcPts val="600"/>
              </a:spcBef>
            </a:pPr>
            <a:r>
              <a:rPr lang="en-US" sz="1200" dirty="0"/>
              <a:t>pp. 406 21, source from 2004, is it implemented yet? 23 like game release question in next chapter.</a:t>
            </a:r>
          </a:p>
          <a:p>
            <a:pPr>
              <a:lnSpc>
                <a:spcPct val="120000"/>
              </a:lnSpc>
              <a:spcBef>
                <a:spcPts val="600"/>
              </a:spcBef>
            </a:pPr>
            <a:r>
              <a:rPr lang="en-US" sz="1200" dirty="0"/>
              <a:t>Questions I liked: 10, 12, 16, 17, 18, 20, 21</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8</a:t>
            </a:fld>
            <a:endParaRPr lang="en-US"/>
          </a:p>
        </p:txBody>
      </p:sp>
      <p:sp>
        <p:nvSpPr>
          <p:cNvPr id="7" name="Action Button: Movie 6">
            <a:hlinkClick r:id="rId3" highlightClick="1"/>
            <a:extLst>
              <a:ext uri="{FF2B5EF4-FFF2-40B4-BE49-F238E27FC236}">
                <a16:creationId xmlns:a16="http://schemas.microsoft.com/office/drawing/2014/main" id="{CE709A9D-C24E-0E4A-935C-5EA03E010444}"/>
              </a:ext>
            </a:extLst>
          </p:cNvPr>
          <p:cNvSpPr/>
          <p:nvPr/>
        </p:nvSpPr>
        <p:spPr>
          <a:xfrm>
            <a:off x="4374037" y="4712914"/>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164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831013"/>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9</a:t>
            </a:fld>
            <a:endParaRPr lang="en-US"/>
          </a:p>
        </p:txBody>
      </p:sp>
    </p:spTree>
    <p:extLst>
      <p:ext uri="{BB962C8B-B14F-4D97-AF65-F5344CB8AC3E}">
        <p14:creationId xmlns:p14="http://schemas.microsoft.com/office/powerpoint/2010/main" val="56249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33163</TotalTime>
  <Words>5091</Words>
  <Application>Microsoft Macintosh PowerPoint</Application>
  <PresentationFormat>On-screen Show (16:9)</PresentationFormat>
  <Paragraphs>464</Paragraphs>
  <Slides>39</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ＭＳ Ｐゴシック</vt:lpstr>
      <vt:lpstr>Arial</vt:lpstr>
      <vt:lpstr>Balto</vt:lpstr>
      <vt:lpstr>Calibri</vt:lpstr>
      <vt:lpstr>Cambria</vt:lpstr>
      <vt:lpstr>Cambria,Serif</vt:lpstr>
      <vt:lpstr>PT Serif</vt:lpstr>
      <vt:lpstr>Red Radial 16x9</vt:lpstr>
      <vt:lpstr>Class 9 Errors Failures Risks</vt:lpstr>
      <vt:lpstr>what works well Online With Zoom</vt:lpstr>
      <vt:lpstr>Survey Results (1/3)  -19 Responses</vt:lpstr>
      <vt:lpstr>Survey Results (2/3)  -19 Responses</vt:lpstr>
      <vt:lpstr>Survey Results (3/3)  -19 Responses</vt:lpstr>
      <vt:lpstr>PowerPoint Presentation</vt:lpstr>
      <vt:lpstr>Overview</vt:lpstr>
      <vt:lpstr>My Reading Notes</vt:lpstr>
      <vt:lpstr>Overview</vt:lpstr>
      <vt:lpstr>Assignment</vt:lpstr>
      <vt:lpstr>Queries of death</vt:lpstr>
      <vt:lpstr>Background information</vt:lpstr>
      <vt:lpstr>Not an issue for desktops Anymore</vt:lpstr>
      <vt:lpstr>Still an issue on mobile phones</vt:lpstr>
      <vt:lpstr>It's only getting worse for phones</vt:lpstr>
      <vt:lpstr>What you can do</vt:lpstr>
      <vt:lpstr>References</vt:lpstr>
      <vt:lpstr>AI In The Kill Chain</vt:lpstr>
      <vt:lpstr>What is an AI</vt:lpstr>
      <vt:lpstr>Ai ethics</vt:lpstr>
      <vt:lpstr>Ai ethics</vt:lpstr>
      <vt:lpstr>result</vt:lpstr>
      <vt:lpstr>References</vt:lpstr>
      <vt:lpstr>Racial bias in Facial Recognition Software  </vt:lpstr>
      <vt:lpstr>Evidence racial bias Exists</vt:lpstr>
      <vt:lpstr>Why </vt:lpstr>
      <vt:lpstr>Effects</vt:lpstr>
      <vt:lpstr>Whats being done about it </vt:lpstr>
      <vt:lpstr>References</vt:lpstr>
      <vt:lpstr>Class 9 The End</vt:lpstr>
      <vt:lpstr>Reliability Of Statistics</vt:lpstr>
      <vt:lpstr>Cost-Benefit Analysis</vt:lpstr>
      <vt:lpstr>Risk-Benefit Analysis</vt:lpstr>
      <vt:lpstr>Limitations to  Risk-Benefit Analysis</vt:lpstr>
      <vt:lpstr>Some Measures</vt:lpstr>
      <vt:lpstr>Relying Too Much</vt:lpstr>
      <vt:lpstr>Producing Good Software</vt:lpstr>
      <vt:lpstr>Plan For The Long Term</vt:lpstr>
      <vt:lpstr>PowerPoint Presentation</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410</cp:revision>
  <dcterms:created xsi:type="dcterms:W3CDTF">2014-08-25T02:19:16Z</dcterms:created>
  <dcterms:modified xsi:type="dcterms:W3CDTF">2020-10-13T17:48:11Z</dcterms:modified>
</cp:coreProperties>
</file>