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3"/>
  </p:notesMasterIdLst>
  <p:handoutMasterIdLst>
    <p:handoutMasterId r:id="rId34"/>
  </p:handoutMasterIdLst>
  <p:sldIdLst>
    <p:sldId id="256" r:id="rId2"/>
    <p:sldId id="315" r:id="rId3"/>
    <p:sldId id="332" r:id="rId4"/>
    <p:sldId id="259" r:id="rId5"/>
    <p:sldId id="277" r:id="rId6"/>
    <p:sldId id="261" r:id="rId7"/>
    <p:sldId id="264" r:id="rId8"/>
    <p:sldId id="320" r:id="rId9"/>
    <p:sldId id="321" r:id="rId10"/>
    <p:sldId id="323" r:id="rId11"/>
    <p:sldId id="322" r:id="rId12"/>
    <p:sldId id="325" r:id="rId13"/>
    <p:sldId id="324" r:id="rId14"/>
    <p:sldId id="327" r:id="rId15"/>
    <p:sldId id="326" r:id="rId16"/>
    <p:sldId id="318" r:id="rId17"/>
    <p:sldId id="304" r:id="rId18"/>
    <p:sldId id="267" r:id="rId19"/>
    <p:sldId id="303" r:id="rId20"/>
    <p:sldId id="305" r:id="rId21"/>
    <p:sldId id="333" r:id="rId22"/>
    <p:sldId id="268" r:id="rId23"/>
    <p:sldId id="270" r:id="rId24"/>
    <p:sldId id="334" r:id="rId25"/>
    <p:sldId id="335" r:id="rId26"/>
    <p:sldId id="336" r:id="rId27"/>
    <p:sldId id="337" r:id="rId28"/>
    <p:sldId id="271" r:id="rId29"/>
    <p:sldId id="272" r:id="rId30"/>
    <p:sldId id="338" r:id="rId31"/>
    <p:sldId id="269"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D24C7C4E-32E0-8649-8495-55C0B6F008B2}">
          <p14:sldIdLst>
            <p14:sldId id="256"/>
            <p14:sldId id="315"/>
            <p14:sldId id="332"/>
            <p14:sldId id="259"/>
            <p14:sldId id="277"/>
            <p14:sldId id="261"/>
            <p14:sldId id="264"/>
            <p14:sldId id="320"/>
            <p14:sldId id="321"/>
            <p14:sldId id="323"/>
            <p14:sldId id="322"/>
            <p14:sldId id="325"/>
            <p14:sldId id="324"/>
            <p14:sldId id="327"/>
            <p14:sldId id="326"/>
            <p14:sldId id="318"/>
            <p14:sldId id="304"/>
            <p14:sldId id="267"/>
            <p14:sldId id="303"/>
            <p14:sldId id="305"/>
          </p14:sldIdLst>
        </p14:section>
        <p14:section name="Students" id="{930F6A5C-996B-F644-A366-0334989268C8}">
          <p14:sldIdLst>
            <p14:sldId id="333"/>
            <p14:sldId id="268"/>
            <p14:sldId id="270"/>
            <p14:sldId id="334"/>
            <p14:sldId id="335"/>
            <p14:sldId id="336"/>
            <p14:sldId id="337"/>
            <p14:sldId id="271"/>
            <p14:sldId id="272"/>
            <p14:sldId id="338"/>
          </p14:sldIdLst>
        </p14:section>
        <p14:section name="Common" id="{816C9087-CAEC-4B4F-A749-57EDEC908EE0}">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9" autoAdjust="0"/>
    <p:restoredTop sz="74725" autoAdjust="0"/>
  </p:normalViewPr>
  <p:slideViewPr>
    <p:cSldViewPr snapToGrid="0" snapToObjects="1">
      <p:cViewPr varScale="1">
        <p:scale>
          <a:sx n="124" d="100"/>
          <a:sy n="124" d="100"/>
        </p:scale>
        <p:origin x="1096" y="176"/>
      </p:cViewPr>
      <p:guideLst>
        <p:guide orient="horz" pos="1620"/>
        <p:guide pos="2880"/>
      </p:guideLst>
    </p:cSldViewPr>
  </p:slideViewPr>
  <p:notesTextViewPr>
    <p:cViewPr>
      <p:scale>
        <a:sx n="100" d="100"/>
        <a:sy n="100" d="100"/>
      </p:scale>
      <p:origin x="0" y="0"/>
    </p:cViewPr>
  </p:notesTextViewPr>
  <p:sorterViewPr>
    <p:cViewPr>
      <p:scale>
        <a:sx n="145" d="100"/>
        <a:sy n="145" d="100"/>
      </p:scale>
      <p:origin x="0" y="45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9/15/20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9/15/20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Here’s the title slide. Excited already, aren’t you?</a:t>
            </a:r>
          </a:p>
          <a:p>
            <a:pPr eaLnBrk="1" hangingPunct="1"/>
            <a:endParaRPr lang="en-US" dirty="0">
              <a:latin typeface="Arial" pitchFamily="-109" charset="0"/>
              <a:ea typeface="ＭＳ Ｐゴシック" pitchFamily="-109" charset="-128"/>
              <a:cs typeface="ＭＳ Ｐゴシック" pitchFamily="-109" charset="-128"/>
            </a:endParaRPr>
          </a:p>
          <a:p>
            <a:pPr eaLnBrk="1" hangingPunct="1"/>
            <a:r>
              <a:rPr lang="en-US" b="1" dirty="0">
                <a:latin typeface="Arial" pitchFamily="-109" charset="0"/>
                <a:ea typeface="ＭＳ Ｐゴシック" pitchFamily="-109" charset="-128"/>
                <a:cs typeface="ＭＳ Ｐゴシック" pitchFamily="-109" charset="-128"/>
              </a:rPr>
              <a:t>Weird Al </a:t>
            </a:r>
            <a:r>
              <a:rPr lang="en-US" b="1" dirty="0" err="1">
                <a:latin typeface="Arial" pitchFamily="-109" charset="0"/>
                <a:ea typeface="ＭＳ Ｐゴシック" pitchFamily="-109" charset="-128"/>
                <a:cs typeface="ＭＳ Ｐゴシック" pitchFamily="-109" charset="-128"/>
              </a:rPr>
              <a:t>Yankovic</a:t>
            </a:r>
            <a:r>
              <a:rPr lang="en-US" b="1" dirty="0">
                <a:latin typeface="Arial" pitchFamily="-109" charset="0"/>
                <a:ea typeface="ＭＳ Ｐゴシック" pitchFamily="-109" charset="-128"/>
                <a:cs typeface="ＭＳ Ｐゴシック" pitchFamily="-109" charset="-128"/>
              </a:rPr>
              <a:t> “Don’t Download This Song” (3:53)</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=zGM8PT1eAvY</a:t>
            </a:r>
          </a:p>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Copyright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Expression, not ideas: Fuzzy. E.g. derivative works, characters, merchandising, plots.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Mickey Mouse, Tarzan.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Default : Original Author, Exception: work for hire, Transferred: yes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Rights: Publication, Performance / exhibition, Adaptation to other media, Excerpting, Attribution, Derivative works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Term: Lifetime of author plus 70 years., 95 years for companies.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Governed by US law and international treaties (e.g. WIPO).</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News reporting, reviews, etc., Scholarly / educational use, </a:t>
            </a:r>
            <a:r>
              <a:rPr lang="en-US" u="sng" dirty="0">
                <a:latin typeface="Arial" pitchFamily="-109" charset="0"/>
                <a:ea typeface="ＭＳ Ｐゴシック" pitchFamily="-109" charset="-128"/>
                <a:cs typeface="ＭＳ Ｐゴシック" pitchFamily="-109" charset="-128"/>
              </a:rPr>
              <a:t>Private</a:t>
            </a:r>
            <a:r>
              <a:rPr lang="en-US" dirty="0">
                <a:latin typeface="Arial" pitchFamily="-109" charset="0"/>
                <a:ea typeface="ＭＳ Ｐゴシック" pitchFamily="-109" charset="-128"/>
                <a:cs typeface="ＭＳ Ｐゴシック" pitchFamily="-109" charset="-128"/>
              </a:rPr>
              <a:t>, non-commercial use, Lending libraries and archives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restrictions: Admission charge, Re-transmission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 Read, view, play, etc., Copy for personal use., Time-shift,</a:t>
            </a:r>
            <a:r>
              <a:rPr lang="en-US" baseline="0" dirty="0">
                <a:latin typeface="Arial" pitchFamily="-109" charset="0"/>
                <a:ea typeface="ＭＳ Ｐゴシック" pitchFamily="-109" charset="-128"/>
                <a:cs typeface="ＭＳ Ｐゴシック" pitchFamily="-109" charset="-128"/>
              </a:rPr>
              <a:t> Space-shift</a:t>
            </a:r>
            <a:endParaRPr lang="en-US" dirty="0">
              <a:latin typeface="Arial" pitchFamily="-109" charset="0"/>
              <a:ea typeface="ＭＳ Ｐゴシック" pitchFamily="-109" charset="-128"/>
              <a:cs typeface="ＭＳ Ｐゴシック" pitchFamily="-109" charset="-128"/>
            </a:endParaRP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cannot: Copy for others., Transfer to someone else but  keep a copy., Show / perform it publicly.</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What about video rentals?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Rationale: Encourage creativity. Encourage dissemination. Balance between private and public good. It’s a social contract.</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64095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Copyright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Expression, not ideas: Fuzzy. E.g. derivative works, characters, merchandising, plots.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Mickey Mouse, Tarzan.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Default : Original Author, Exception: work for hire, Transferred: yes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Rights: Publication, Performance / exhibition, Adaptation to other media, Excerpting, Attribution, Derivative works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Term: Lifetime of author plus 70 years., 95 years for companies.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Governed by US law and international treaties (e.g. WIPO).</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News reporting, reviews, etc., Scholarly / educational use, </a:t>
            </a:r>
            <a:r>
              <a:rPr lang="en-US" u="sng" dirty="0">
                <a:latin typeface="Arial" pitchFamily="-109" charset="0"/>
                <a:ea typeface="ＭＳ Ｐゴシック" pitchFamily="-109" charset="-128"/>
                <a:cs typeface="ＭＳ Ｐゴシック" pitchFamily="-109" charset="-128"/>
              </a:rPr>
              <a:t>Private</a:t>
            </a:r>
            <a:r>
              <a:rPr lang="en-US" dirty="0">
                <a:latin typeface="Arial" pitchFamily="-109" charset="0"/>
                <a:ea typeface="ＭＳ Ｐゴシック" pitchFamily="-109" charset="-128"/>
                <a:cs typeface="ＭＳ Ｐゴシック" pitchFamily="-109" charset="-128"/>
              </a:rPr>
              <a:t>, non-commercial use, Lending libraries and archives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restrictions: Admission charge, Re-transmission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 Read, view, play, etc., Copy for personal use., Time-shift,</a:t>
            </a:r>
            <a:r>
              <a:rPr lang="en-US" baseline="0" dirty="0">
                <a:latin typeface="Arial" pitchFamily="-109" charset="0"/>
                <a:ea typeface="ＭＳ Ｐゴシック" pitchFamily="-109" charset="-128"/>
                <a:cs typeface="ＭＳ Ｐゴシック" pitchFamily="-109" charset="-128"/>
              </a:rPr>
              <a:t> Space-shift</a:t>
            </a:r>
            <a:endParaRPr lang="en-US" dirty="0">
              <a:latin typeface="Arial" pitchFamily="-109" charset="0"/>
              <a:ea typeface="ＭＳ Ｐゴシック" pitchFamily="-109" charset="-128"/>
              <a:cs typeface="ＭＳ Ｐゴシック" pitchFamily="-109" charset="-128"/>
            </a:endParaRP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cannot: Copy for others., Transfer to someone else but  keep a copy., Show / perform it publicly.</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What about video rentals?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Rationale: Encourage creativity. Encourage dissemination. Balance between private and public good. It’s a social contract.</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3160503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Patent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 mechanism, process, or composition of matter.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Must be: Novel. Useful. Non-obvious. Described clearly. Must do what it says.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Usual term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Utility and plant patents: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Design patents last 14 years. (ornamental design of functional item)</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Provisional patent gives 1 year, before</a:t>
            </a:r>
            <a:r>
              <a:rPr lang="en-US" baseline="0" dirty="0">
                <a:latin typeface="Arial" pitchFamily="-109" charset="0"/>
                <a:ea typeface="ＭＳ Ｐゴシック" pitchFamily="-109" charset="-128"/>
                <a:cs typeface="ＭＳ Ｐゴシック" pitchFamily="-109" charset="-128"/>
              </a:rPr>
              <a:t> full patent</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1541276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Patent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 mechanism, process, or composition of matter.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Must be: Novel. Useful. Non-obvious. Described clearly. Must do what it says.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Usual term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Utility and plant patents: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Design patents last 14 years. (ornamental design of functional item)</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Provisional patent gives 1 year, before</a:t>
            </a:r>
            <a:r>
              <a:rPr lang="en-US" baseline="0" dirty="0">
                <a:latin typeface="Arial" pitchFamily="-109" charset="0"/>
                <a:ea typeface="ＭＳ Ｐゴシック" pitchFamily="-109" charset="-128"/>
                <a:cs typeface="ＭＳ Ｐゴシック" pitchFamily="-109" charset="-128"/>
              </a:rPr>
              <a:t> full patent</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1312556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Trade Secret</a:t>
            </a:r>
          </a:p>
          <a:p>
            <a:pPr marL="628650" lvl="1"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Anything with business value</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You must take steps to keep it secret: Non Disclosure Agreement, protected storage, compartmentalization, etc.</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As long as the secret is kept</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Enforceable by: Contracts, Laws against industrial espionage.</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3946818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Trade Secret</a:t>
            </a:r>
          </a:p>
          <a:p>
            <a:pPr marL="628650" lvl="1"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Anything with business value</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You must take steps to keep it secret: Non Disclosure Agreement, protected storage, compartmentalization, etc.</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As long as the secret is kept</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Enforceable by: Contracts, Laws against industrial espionage.</a:t>
            </a: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929834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But first take a look at:</a:t>
            </a:r>
          </a:p>
          <a:p>
            <a:pPr eaLnBrk="1" hangingPunct="1"/>
            <a:r>
              <a:rPr lang="en-US" dirty="0">
                <a:latin typeface="Arial" charset="0"/>
                <a:ea typeface="ＭＳ Ｐゴシック" charset="-128"/>
                <a:cs typeface="ＭＳ Ｐゴシック" charset="-128"/>
              </a:rPr>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Copyright: Forever Less One Day (6:27)</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=tk862BbjWx4</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Tom Scott</a:t>
            </a:r>
          </a:p>
          <a:p>
            <a:pPr eaLnBrk="1" hangingPunct="1"/>
            <a:r>
              <a:rPr lang="en-US" dirty="0">
                <a:latin typeface="Arial" charset="0"/>
                <a:ea typeface="ＭＳ Ｐゴシック" charset="-128"/>
                <a:cs typeface="ＭＳ Ｐゴシック" charset="-128"/>
              </a:rPr>
              <a:t>http://</a:t>
            </a:r>
            <a:r>
              <a:rPr lang="en-US" dirty="0" err="1">
                <a:latin typeface="Arial" charset="0"/>
                <a:ea typeface="ＭＳ Ｐゴシック" charset="-128"/>
                <a:cs typeface="ＭＳ Ｐゴシック" charset="-128"/>
              </a:rPr>
              <a:t>tomscott.com</a:t>
            </a:r>
            <a:endParaRPr lang="en-US" dirty="0">
              <a:latin typeface="Arial" charset="0"/>
              <a:ea typeface="ＭＳ Ｐゴシック" charset="-128"/>
              <a:cs typeface="ＭＳ Ｐゴシック" charset="-128"/>
            </a:endParaRPr>
          </a:p>
          <a:p>
            <a:pPr eaLnBrk="1" hangingPunct="1"/>
            <a:r>
              <a:rPr lang="en-US" b="1" dirty="0">
                <a:latin typeface="Arial" charset="0"/>
                <a:ea typeface="ＭＳ Ｐゴシック" charset="-128"/>
                <a:cs typeface="ＭＳ Ｐゴシック" charset="-128"/>
              </a:rPr>
              <a:t>Welcome To</a:t>
            </a:r>
            <a:r>
              <a:rPr lang="en-US" b="1" baseline="0" dirty="0">
                <a:latin typeface="Arial" charset="0"/>
                <a:ea typeface="ＭＳ Ｐゴシック" charset="-128"/>
                <a:cs typeface="ＭＳ Ｐゴシック" charset="-128"/>
              </a:rPr>
              <a:t> Life (2:44)</a:t>
            </a:r>
            <a:endParaRPr lang="en-US" b="1"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=IFe9wiDfb0E&amp;feature=</a:t>
            </a:r>
            <a:r>
              <a:rPr lang="en-US" dirty="0" err="1">
                <a:latin typeface="Arial" charset="0"/>
                <a:ea typeface="ＭＳ Ｐゴシック" charset="-128"/>
                <a:cs typeface="ＭＳ Ｐゴシック" charset="-128"/>
              </a:rPr>
              <a:t>youtu.be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601857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effectLst/>
                <a:latin typeface="Times New Roman" panose="02020603050405020304" pitchFamily="18" charset="0"/>
              </a:rPr>
              <a:t>purpose of the use</a:t>
            </a:r>
          </a:p>
          <a:p>
            <a:r>
              <a:rPr lang="en-US" altLang="zh-CN" dirty="0">
                <a:effectLst/>
                <a:latin typeface="Times New Roman" panose="02020603050405020304" pitchFamily="18" charset="0"/>
              </a:rPr>
              <a:t>nature of the work being copied</a:t>
            </a:r>
          </a:p>
          <a:p>
            <a:r>
              <a:rPr lang="en-US" altLang="zh-CN" dirty="0">
                <a:effectLst/>
                <a:latin typeface="Times New Roman" panose="02020603050405020304" pitchFamily="18" charset="0"/>
              </a:rPr>
              <a:t>amount of material being copied</a:t>
            </a:r>
          </a:p>
          <a:p>
            <a:r>
              <a:rPr lang="en-US" altLang="zh-CN" dirty="0">
                <a:effectLst/>
                <a:latin typeface="Times New Roman" panose="02020603050405020304" pitchFamily="18" charset="0"/>
              </a:rPr>
              <a:t>effect the copying will have on the market for journal sales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427627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effectLst/>
                <a:latin typeface="Times New Roman" panose="02020603050405020304" pitchFamily="18" charset="0"/>
              </a:rPr>
              <a:t>purpose of the use</a:t>
            </a:r>
          </a:p>
          <a:p>
            <a:r>
              <a:rPr lang="en-US" altLang="zh-CN" dirty="0">
                <a:effectLst/>
                <a:latin typeface="Times New Roman" panose="02020603050405020304" pitchFamily="18" charset="0"/>
              </a:rPr>
              <a:t>nature of the work being copied</a:t>
            </a:r>
          </a:p>
          <a:p>
            <a:r>
              <a:rPr lang="en-US" altLang="zh-CN" dirty="0">
                <a:effectLst/>
                <a:latin typeface="Times New Roman" panose="02020603050405020304" pitchFamily="18" charset="0"/>
              </a:rPr>
              <a:t>amount of material being copied</a:t>
            </a:r>
          </a:p>
          <a:p>
            <a:r>
              <a:rPr lang="en-US" altLang="zh-CN" dirty="0">
                <a:effectLst/>
                <a:latin typeface="Times New Roman" panose="02020603050405020304" pitchFamily="18" charset="0"/>
              </a:rPr>
              <a:t>effect the copying will have on the market for journal sales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3086753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https://www.mcser.org/journal/index.php/mjss/article/view/7927</a:t>
            </a:r>
          </a:p>
          <a:p>
            <a:endParaRPr lang="zh-CN" altLang="en-US" dirty="0"/>
          </a:p>
        </p:txBody>
      </p:sp>
      <p:sp>
        <p:nvSpPr>
          <p:cNvPr id="4" name="灯片编号占位符 3"/>
          <p:cNvSpPr>
            <a:spLocks noGrp="1"/>
          </p:cNvSpPr>
          <p:nvPr>
            <p:ph type="sldNum" sz="quarter" idx="5"/>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850426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25198513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Information can start form the disinformed or the uninformed and both lead to misinformation</a:t>
            </a:r>
          </a:p>
          <a:p>
            <a:pPr marL="171450" indent="-171450">
              <a:buFontTx/>
              <a:buChar char="-"/>
            </a:pPr>
            <a:r>
              <a:rPr lang="en-US" dirty="0"/>
              <a:t>For example, someone uninformed about the scientific method is likely to not believe in a study, so they explain something with an observation, which could be wrong. The uninformed person will misinform another</a:t>
            </a:r>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4004500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By lack of media literacy, I mean the in-ability to analyze and evaluate every piece of information we receive. </a:t>
            </a:r>
          </a:p>
          <a:p>
            <a:pPr marL="171450" indent="-171450">
              <a:buFontTx/>
              <a:buChar char="-"/>
            </a:pPr>
            <a:r>
              <a:rPr lang="en-US" dirty="0"/>
              <a:t>This can be due to the nature of social media, as our attention span is extremely short when we mindlessly scroll through the feed. We don’t have the attention span to evaluate every post.</a:t>
            </a:r>
          </a:p>
          <a:p>
            <a:pPr marL="171450" indent="-171450">
              <a:buFontTx/>
              <a:buChar char="-"/>
            </a:pPr>
            <a:r>
              <a:rPr lang="en-US" dirty="0"/>
              <a:t>It was an assessment of students on twitter, I did not find a specific number</a:t>
            </a:r>
          </a:p>
          <a:p>
            <a:pPr marL="171450" indent="-171450">
              <a:buFontTx/>
              <a:buChar char="-"/>
            </a:pPr>
            <a:r>
              <a:rPr lang="en-US" dirty="0"/>
              <a:t>According to the Pew Research Center 23 percent of American adults admitted to disinforming others through social media, for more attention</a:t>
            </a:r>
          </a:p>
          <a:p>
            <a:pPr marL="171450" indent="-171450">
              <a:buFontTx/>
              <a:buChar char="-"/>
            </a:pPr>
            <a:r>
              <a:rPr lang="en-US" dirty="0"/>
              <a:t>Like the thought germ video!</a:t>
            </a:r>
          </a:p>
          <a:p>
            <a:pPr marL="171450" indent="-171450">
              <a:buFontTx/>
              <a:buChar char="-"/>
            </a:pPr>
            <a:r>
              <a:rPr lang="en-US" dirty="0"/>
              <a:t>Over the last 20 years, the term fake news has increase in popularity to create media skepticism </a:t>
            </a:r>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39271434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Its hard to measure the result of a misinformation case study, so the case study I found used climate change as a basis. The method the case study used is to present multiple pieces of information, intentionally leaving incorrect info in. By refuting the incorrect information, there was in increase in learning and it was good practice to protect against misinformation</a:t>
            </a:r>
          </a:p>
          <a:p>
            <a:pPr marL="171450" indent="-171450">
              <a:buFontTx/>
              <a:buChar char="-"/>
            </a:pPr>
            <a:r>
              <a:rPr lang="en-US" dirty="0"/>
              <a:t>What did we learn from this study? Just being aware that information can be incorrect is a good start. But giving every piece of information the time to evaluate is the best option, but its not realistic.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Seeing ”less public content” means that we narrow our scope of information, this could be bad if that information is incorrect.</a:t>
            </a:r>
          </a:p>
          <a:p>
            <a:pPr marL="171450" indent="-171450">
              <a:buFontTx/>
              <a:buChar char="-"/>
            </a:pPr>
            <a:r>
              <a:rPr lang="en-US" dirty="0"/>
              <a:t>There is only so much media can “gate keep,” we need to be able to recognize biases as individuals</a:t>
            </a:r>
          </a:p>
          <a:p>
            <a:pPr marL="171450" indent="-171450">
              <a:buFontTx/>
              <a:buChar char="-"/>
            </a:pPr>
            <a:r>
              <a:rPr lang="en-US" dirty="0"/>
              <a:t>Also as the internet continues to expand, it’ll get harder and harder to gate keep information</a:t>
            </a:r>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9933092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Sometimes its hard to correct the information that is already in your head, especially if it’s a worldview. This chart helps to find a solution to the problem.</a:t>
            </a:r>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35513211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3324745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Save for next time:</a:t>
            </a:r>
          </a:p>
          <a:p>
            <a:pPr marL="171450" indent="-171450" eaLnBrk="1" hangingPunct="1">
              <a:buFont typeface="Arial"/>
              <a:buChar char="•"/>
            </a:pPr>
            <a:r>
              <a:rPr lang="en-US" baseline="0" dirty="0">
                <a:latin typeface="Arial" charset="0"/>
                <a:ea typeface="ＭＳ Ｐゴシック" charset="-128"/>
                <a:cs typeface="ＭＳ Ｐゴシック" charset="-128"/>
              </a:rPr>
              <a:t>Be sure to put quotes around entire quote</a:t>
            </a:r>
          </a:p>
          <a:p>
            <a:pPr marL="171450" indent="-171450" eaLnBrk="1" hangingPunct="1">
              <a:buFont typeface="Arial"/>
              <a:buChar char="•"/>
            </a:pPr>
            <a:r>
              <a:rPr lang="en-US" dirty="0"/>
              <a:t>State a strong, clear conclusion</a:t>
            </a:r>
          </a:p>
          <a:p>
            <a:pPr marL="628628" lvl="1" indent="-171450" eaLnBrk="1" hangingPunct="1">
              <a:buFont typeface="Arial"/>
              <a:buChar char="•"/>
            </a:pPr>
            <a:r>
              <a:rPr lang="en-US" dirty="0"/>
              <a:t>First statement preferred</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Provide Counter Point and Response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Print 2 sided and save a tree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Hyperbole is the best thing ever!</a:t>
            </a:r>
          </a:p>
          <a:p>
            <a:pPr marL="628628" marR="0" lvl="1" indent="-171450" algn="l" defTabSz="457178" rtl="0" eaLnBrk="1" fontAlgn="auto" latinLnBrk="0" hangingPunct="1">
              <a:lnSpc>
                <a:spcPct val="100000"/>
              </a:lnSpc>
              <a:spcBef>
                <a:spcPts val="0"/>
              </a:spcBef>
              <a:spcAft>
                <a:spcPts val="0"/>
              </a:spcAft>
              <a:buClrTx/>
              <a:buSzTx/>
              <a:buFont typeface="Arial"/>
              <a:buChar char="•"/>
              <a:tabLst/>
              <a:defRPr/>
            </a:pPr>
            <a:r>
              <a:rPr lang="en-US" dirty="0"/>
              <a:t>but not in these papers</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No strawman fallacy in counter point</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Text book is not a primary source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Use template, saves time (and -1 point)</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Cite as suggested [1]</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endParaRPr lang="en-US" dirty="0"/>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endParaRPr lang="en-US" dirty="0"/>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7797701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Comments, observations, questions on IP Chapter?</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latin typeface="Arial" pitchFamily="-109" charset="0"/>
                <a:ea typeface="ＭＳ Ｐゴシック" pitchFamily="-109" charset="-128"/>
                <a:cs typeface="ＭＳ Ｐゴシック" pitchFamily="-109" charset="-128"/>
              </a:rPr>
              <a:t>Trademark</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Used to denote a product or service.</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Apply in specific areas of commerce. Only applies in specified area of business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Indefinite term as long as in use and protected against becoming a common noun or verb.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You do not have to register a trademark unless you want to bring</a:t>
            </a:r>
            <a:r>
              <a:rPr lang="en-US" baseline="0" dirty="0">
                <a:latin typeface="Arial" pitchFamily="-109" charset="0"/>
                <a:ea typeface="ＭＳ Ｐゴシック" pitchFamily="-109" charset="-128"/>
                <a:cs typeface="ＭＳ Ｐゴシック" pitchFamily="-109" charset="-128"/>
              </a:rPr>
              <a:t> litigation before a federal court (there are other benefits too, but what are they?)</a:t>
            </a:r>
          </a:p>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Copyright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Expression, not ideas: Fuzzy. E.g. derivative works, characters, merchandising, plots.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Mickey Mouse, Tarzan.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Default : Original Author, Exception: work for hire, Transferred: yes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Rights: Publication, Performance / exhibition, Adaptation to other media, Excerpting, Attribution, Derivative works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Term: Lifetime of author plus 70 years., 95 years for companies.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Governed by US law and international treaties (e.g. WIPO).</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News reporting, reviews, etc., Scholarly / educational use, </a:t>
            </a:r>
            <a:r>
              <a:rPr lang="en-US" u="sng" dirty="0">
                <a:latin typeface="Arial" pitchFamily="-109" charset="0"/>
                <a:ea typeface="ＭＳ Ｐゴシック" pitchFamily="-109" charset="-128"/>
                <a:cs typeface="ＭＳ Ｐゴシック" pitchFamily="-109" charset="-128"/>
              </a:rPr>
              <a:t>Private</a:t>
            </a:r>
            <a:r>
              <a:rPr lang="en-US" dirty="0">
                <a:latin typeface="Arial" pitchFamily="-109" charset="0"/>
                <a:ea typeface="ＭＳ Ｐゴシック" pitchFamily="-109" charset="-128"/>
                <a:cs typeface="ＭＳ Ｐゴシック" pitchFamily="-109" charset="-128"/>
              </a:rPr>
              <a:t>, non-commercial use, Lending libraries and archives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restrictions: Admission charge, Re-transmission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 Read, view, play, etc., Copy for personal use., Time-shift,</a:t>
            </a:r>
            <a:r>
              <a:rPr lang="en-US" baseline="0" dirty="0">
                <a:latin typeface="Arial" pitchFamily="-109" charset="0"/>
                <a:ea typeface="ＭＳ Ｐゴシック" pitchFamily="-109" charset="-128"/>
                <a:cs typeface="ＭＳ Ｐゴシック" pitchFamily="-109" charset="-128"/>
              </a:rPr>
              <a:t> Space-shift</a:t>
            </a:r>
            <a:endParaRPr lang="en-US" dirty="0">
              <a:latin typeface="Arial" pitchFamily="-109" charset="0"/>
              <a:ea typeface="ＭＳ Ｐゴシック" pitchFamily="-109" charset="-128"/>
              <a:cs typeface="ＭＳ Ｐゴシック" pitchFamily="-109" charset="-128"/>
            </a:endParaRP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cannot: Copy for others., Transfer to someone else but  keep a copy., Show / perform it publicly.</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What about video rentals?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Rationale: Encourage creativity. Encourage dissemination. Balance between private and public good. It’s a social contract.</a:t>
            </a:r>
          </a:p>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Patent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 mechanism, process, or composition of matter.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Must be: Novel. Useful. Non-obvious. Described clearly. Must do what it says.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Usual term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Utility and plant patents: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Design patents last 14 years. (ornamental design of functional item)</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Provisional patent gives 1 year, before</a:t>
            </a:r>
            <a:r>
              <a:rPr lang="en-US" baseline="0" dirty="0">
                <a:latin typeface="Arial" pitchFamily="-109" charset="0"/>
                <a:ea typeface="ＭＳ Ｐゴシック" pitchFamily="-109" charset="-128"/>
                <a:cs typeface="ＭＳ Ｐゴシック" pitchFamily="-109" charset="-128"/>
              </a:rPr>
              <a:t> full patent</a:t>
            </a:r>
          </a:p>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Trade Secret</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You must take steps.</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Enforceable by: Contracts, Laws against industrial espionage.</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latin typeface="Arial" pitchFamily="-109" charset="0"/>
                <a:ea typeface="ＭＳ Ｐゴシック" pitchFamily="-109" charset="-128"/>
                <a:cs typeface="ＭＳ Ｐゴシック" pitchFamily="-109" charset="-128"/>
              </a:rPr>
              <a:t>Trademark</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Used to denote a product or service.</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Apply in specific areas of commerce. Only applies in specified area of business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Indefinite term as long as in use and protected against becoming a common noun or verb.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You do not have to register a trademark unless you want to bring</a:t>
            </a:r>
            <a:r>
              <a:rPr lang="en-US" baseline="0" dirty="0">
                <a:latin typeface="Arial" pitchFamily="-109" charset="0"/>
                <a:ea typeface="ＭＳ Ｐゴシック" pitchFamily="-109" charset="-128"/>
                <a:cs typeface="ＭＳ Ｐゴシック" pitchFamily="-109" charset="-128"/>
              </a:rPr>
              <a:t> litigation before a federal court (there are other benefits too, but what are they?)</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10486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latin typeface="Arial" pitchFamily="-109" charset="0"/>
                <a:ea typeface="ＭＳ Ｐゴシック" pitchFamily="-109" charset="-128"/>
                <a:cs typeface="ＭＳ Ｐゴシック" pitchFamily="-109" charset="-128"/>
              </a:rPr>
              <a:t>Trademark</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Used to denote a product or service.</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Apply in specific areas of commerce. Only applies in specified area of business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Indefinite term as long as in use and protected against becoming a common noun or verb.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You do not have to register a trademark unless you want to bring</a:t>
            </a:r>
            <a:r>
              <a:rPr lang="en-US" baseline="0" dirty="0">
                <a:latin typeface="Arial" pitchFamily="-109" charset="0"/>
                <a:ea typeface="ＭＳ Ｐゴシック" pitchFamily="-109" charset="-128"/>
                <a:cs typeface="ＭＳ Ｐゴシック" pitchFamily="-109" charset="-128"/>
              </a:rPr>
              <a:t> litigation before a federal court (there are other benefits too, but what are they?)</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2465464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2020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2020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2020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2020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zGM8PT1eAv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tk862BbjWx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youtube.com/watch?v=IFe9wiDfb0E&amp;feature=youtu.be"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5</a:t>
            </a:r>
            <a:br>
              <a:rPr lang="en-US" dirty="0"/>
            </a:br>
            <a:r>
              <a:rPr lang="en-US" dirty="0"/>
              <a:t>Intellectual Property</a:t>
            </a:r>
          </a:p>
        </p:txBody>
      </p:sp>
      <p:sp>
        <p:nvSpPr>
          <p:cNvPr id="4" name="Action Button: Movie 3">
            <a:hlinkClick r:id="rId3" highlightClick="1"/>
            <a:extLst>
              <a:ext uri="{FF2B5EF4-FFF2-40B4-BE49-F238E27FC236}">
                <a16:creationId xmlns:a16="http://schemas.microsoft.com/office/drawing/2014/main" id="{0B5FBC03-FE8D-C546-8C86-ABDAC851671C}"/>
              </a:ext>
            </a:extLst>
          </p:cNvPr>
          <p:cNvSpPr/>
          <p:nvPr/>
        </p:nvSpPr>
        <p:spPr>
          <a:xfrm>
            <a:off x="422097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17489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40779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5564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72744"/>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 				</a:t>
            </a:r>
          </a:p>
          <a:p>
            <a:pPr marL="342900" indent="-342900">
              <a:buFont typeface="+mj-lt"/>
              <a:buAutoNum type="alphaUcPeriod"/>
            </a:pPr>
            <a:r>
              <a:rPr lang="en-US" dirty="0"/>
              <a:t>Qualifications required?</a:t>
            </a:r>
          </a:p>
          <a:p>
            <a:pPr lvl="1"/>
            <a:r>
              <a:rPr lang="en-US" dirty="0"/>
              <a:t> </a:t>
            </a:r>
          </a:p>
          <a:p>
            <a:pPr marL="342900" indent="-342900">
              <a:buFont typeface="+mj-lt"/>
              <a:buAutoNum type="alphaUcPeriod"/>
            </a:pPr>
            <a:r>
              <a:rPr lang="en-US" dirty="0"/>
              <a:t>How long does protection last?</a:t>
            </a:r>
          </a:p>
          <a:p>
            <a:pPr lvl="1"/>
            <a:r>
              <a:rPr lang="en-US" dirty="0"/>
              <a:t> 				</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4124093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17489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40779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5564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72744"/>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Expression, not ideas. Derivative work, publication, performance</a:t>
            </a:r>
          </a:p>
          <a:p>
            <a:pPr marL="342900" indent="-342900">
              <a:buFont typeface="+mj-lt"/>
              <a:buAutoNum type="alphaUcPeriod"/>
            </a:pPr>
            <a:r>
              <a:rPr lang="en-US" dirty="0"/>
              <a:t>Qualifications required?</a:t>
            </a:r>
          </a:p>
          <a:p>
            <a:pPr lvl="1"/>
            <a:r>
              <a:rPr lang="en-US" dirty="0"/>
              <a:t>Original</a:t>
            </a:r>
          </a:p>
          <a:p>
            <a:pPr marL="342900" indent="-342900">
              <a:buFont typeface="+mj-lt"/>
              <a:buAutoNum type="alphaUcPeriod"/>
            </a:pPr>
            <a:r>
              <a:rPr lang="en-US" dirty="0"/>
              <a:t>How long does protection last?</a:t>
            </a:r>
          </a:p>
          <a:p>
            <a:pPr lvl="1"/>
            <a:r>
              <a:rPr lang="en-US" dirty="0"/>
              <a:t>Author lifetime + 70 years, 95 years for companies</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11</a:t>
            </a:fld>
            <a:endParaRPr lang="en-US"/>
          </a:p>
        </p:txBody>
      </p:sp>
    </p:spTree>
    <p:extLst>
      <p:ext uri="{BB962C8B-B14F-4D97-AF65-F5344CB8AC3E}">
        <p14:creationId xmlns:p14="http://schemas.microsoft.com/office/powerpoint/2010/main" val="58599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215896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84046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7326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480240"/>
            <a:ext cx="3733800" cy="47260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02214"/>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6" name="Content Placeholder 5"/>
          <p:cNvSpPr>
            <a:spLocks noGrp="1"/>
          </p:cNvSpPr>
          <p:nvPr>
            <p:ph sz="half" idx="2"/>
          </p:nvPr>
        </p:nvSpPr>
        <p:spPr/>
        <p:txBody>
          <a:bodyPr>
            <a:normAutofit lnSpcReduction="10000"/>
          </a:bodyPr>
          <a:lstStyle/>
          <a:p>
            <a:pPr marL="342900" indent="-342900">
              <a:buFont typeface="+mj-lt"/>
              <a:buAutoNum type="alphaUcPeriod"/>
            </a:pPr>
            <a:r>
              <a:rPr lang="en-US" dirty="0"/>
              <a:t>What does it protect?</a:t>
            </a:r>
          </a:p>
          <a:p>
            <a:pPr lvl="1"/>
            <a:r>
              <a:rPr lang="en-US" dirty="0"/>
              <a:t> 				</a:t>
            </a:r>
          </a:p>
          <a:p>
            <a:pPr marL="342900" indent="-342900">
              <a:buFont typeface="+mj-lt"/>
              <a:buAutoNum type="alphaUcPeriod"/>
            </a:pPr>
            <a:r>
              <a:rPr lang="en-US" dirty="0"/>
              <a:t>Qualifications required?</a:t>
            </a:r>
          </a:p>
          <a:p>
            <a:pPr lvl="1"/>
            <a:r>
              <a:rPr lang="en-US" dirty="0"/>
              <a:t> 				</a:t>
            </a:r>
          </a:p>
          <a:p>
            <a:pPr marL="342900" indent="-342900">
              <a:buFont typeface="+mj-lt"/>
              <a:buAutoNum type="alphaUcPeriod"/>
            </a:pPr>
            <a:r>
              <a:rPr lang="en-US" dirty="0"/>
              <a:t>How long does protection last?</a:t>
            </a:r>
          </a:p>
          <a:p>
            <a:pPr lvl="1"/>
            <a:r>
              <a:rPr lang="en-US" dirty="0"/>
              <a:t> </a:t>
            </a:r>
          </a:p>
          <a:p>
            <a:pPr lvl="1"/>
            <a:r>
              <a:rPr lang="en-US" dirty="0"/>
              <a:t> </a:t>
            </a:r>
          </a:p>
          <a:p>
            <a:pPr lvl="1"/>
            <a:r>
              <a:rPr lang="en-US" dirty="0"/>
              <a:t> </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12</a:t>
            </a:fld>
            <a:endParaRPr lang="en-US"/>
          </a:p>
        </p:txBody>
      </p:sp>
      <p:sp>
        <p:nvSpPr>
          <p:cNvPr id="14" name="Content Placeholder 2">
            <a:extLst>
              <a:ext uri="{FF2B5EF4-FFF2-40B4-BE49-F238E27FC236}">
                <a16:creationId xmlns:a16="http://schemas.microsoft.com/office/drawing/2014/main" id="{FE737610-BEEC-774A-9C0E-9E1C3C342B9A}"/>
              </a:ext>
            </a:extLst>
          </p:cNvPr>
          <p:cNvSpPr txBox="1">
            <a:spLocks/>
          </p:cNvSpPr>
          <p:nvPr/>
        </p:nvSpPr>
        <p:spPr>
          <a:xfrm>
            <a:off x="6858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457200">
              <a:buFont typeface="+mj-lt"/>
              <a:buAutoNum type="arabicPeriod"/>
            </a:pPr>
            <a:r>
              <a:rPr lang="en-US"/>
              <a:t>Trademark</a:t>
            </a:r>
          </a:p>
          <a:p>
            <a:pPr marL="457200" indent="-457200">
              <a:buFont typeface="+mj-lt"/>
              <a:buAutoNum type="arabicPeriod"/>
            </a:pPr>
            <a:r>
              <a:rPr lang="en-US"/>
              <a:t>Copyright</a:t>
            </a:r>
          </a:p>
          <a:p>
            <a:pPr marL="457200" indent="-457200">
              <a:buFont typeface="+mj-lt"/>
              <a:buAutoNum type="arabicPeriod"/>
            </a:pPr>
            <a:r>
              <a:rPr lang="en-US"/>
              <a:t>Patent</a:t>
            </a:r>
          </a:p>
          <a:p>
            <a:pPr marL="457200" indent="-457200">
              <a:buFont typeface="+mj-lt"/>
              <a:buAutoNum type="arabicPeriod"/>
            </a:pPr>
            <a:r>
              <a:rPr lang="en-US"/>
              <a:t>Trade Secret</a:t>
            </a:r>
            <a:endParaRPr lang="en-US" dirty="0"/>
          </a:p>
        </p:txBody>
      </p:sp>
    </p:spTree>
    <p:extLst>
      <p:ext uri="{BB962C8B-B14F-4D97-AF65-F5344CB8AC3E}">
        <p14:creationId xmlns:p14="http://schemas.microsoft.com/office/powerpoint/2010/main" val="2862982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215896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84046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7326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480240"/>
            <a:ext cx="3733800" cy="47260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02214"/>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6" name="Content Placeholder 5"/>
          <p:cNvSpPr>
            <a:spLocks noGrp="1"/>
          </p:cNvSpPr>
          <p:nvPr>
            <p:ph sz="half" idx="2"/>
          </p:nvPr>
        </p:nvSpPr>
        <p:spPr/>
        <p:txBody>
          <a:bodyPr>
            <a:normAutofit lnSpcReduction="10000"/>
          </a:bodyPr>
          <a:lstStyle/>
          <a:p>
            <a:pPr marL="342900" indent="-342900">
              <a:buFont typeface="+mj-lt"/>
              <a:buAutoNum type="alphaUcPeriod"/>
            </a:pPr>
            <a:r>
              <a:rPr lang="en-US" dirty="0"/>
              <a:t>What does it protect?</a:t>
            </a:r>
          </a:p>
          <a:p>
            <a:pPr lvl="1"/>
            <a:r>
              <a:rPr lang="en-US" dirty="0"/>
              <a:t>Mechanism, process, composition of matter</a:t>
            </a:r>
          </a:p>
          <a:p>
            <a:pPr marL="342900" indent="-342900">
              <a:buFont typeface="+mj-lt"/>
              <a:buAutoNum type="alphaUcPeriod"/>
            </a:pPr>
            <a:r>
              <a:rPr lang="en-US" dirty="0"/>
              <a:t>Qualifications required?</a:t>
            </a:r>
          </a:p>
          <a:p>
            <a:pPr lvl="1"/>
            <a:r>
              <a:rPr lang="en-US" dirty="0"/>
              <a:t>Novel, useful, non-obvious, described clearly, must function </a:t>
            </a:r>
          </a:p>
          <a:p>
            <a:pPr marL="342900" indent="-342900">
              <a:buFont typeface="+mj-lt"/>
              <a:buAutoNum type="alphaUcPeriod"/>
            </a:pPr>
            <a:r>
              <a:rPr lang="en-US" dirty="0"/>
              <a:t>How long does protection last?</a:t>
            </a:r>
          </a:p>
          <a:p>
            <a:pPr lvl="1"/>
            <a:r>
              <a:rPr lang="en-US" dirty="0"/>
              <a:t>Utility and plant: 20 years</a:t>
            </a:r>
          </a:p>
          <a:p>
            <a:pPr lvl="1"/>
            <a:r>
              <a:rPr lang="en-US" dirty="0"/>
              <a:t>Design: 14 years</a:t>
            </a:r>
          </a:p>
          <a:p>
            <a:pPr lvl="1"/>
            <a:r>
              <a:rPr lang="en-US" dirty="0"/>
              <a:t>Provisional adds 1 year</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13</a:t>
            </a:fld>
            <a:endParaRPr lang="en-US"/>
          </a:p>
        </p:txBody>
      </p:sp>
      <p:sp>
        <p:nvSpPr>
          <p:cNvPr id="14" name="Content Placeholder 2">
            <a:extLst>
              <a:ext uri="{FF2B5EF4-FFF2-40B4-BE49-F238E27FC236}">
                <a16:creationId xmlns:a16="http://schemas.microsoft.com/office/drawing/2014/main" id="{FE737610-BEEC-774A-9C0E-9E1C3C342B9A}"/>
              </a:ext>
            </a:extLst>
          </p:cNvPr>
          <p:cNvSpPr txBox="1">
            <a:spLocks/>
          </p:cNvSpPr>
          <p:nvPr/>
        </p:nvSpPr>
        <p:spPr>
          <a:xfrm>
            <a:off x="6858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457200">
              <a:buFont typeface="+mj-lt"/>
              <a:buAutoNum type="arabicPeriod"/>
            </a:pPr>
            <a:r>
              <a:rPr lang="en-US"/>
              <a:t>Trademark</a:t>
            </a:r>
          </a:p>
          <a:p>
            <a:pPr marL="457200" indent="-457200">
              <a:buFont typeface="+mj-lt"/>
              <a:buAutoNum type="arabicPeriod"/>
            </a:pPr>
            <a:r>
              <a:rPr lang="en-US"/>
              <a:t>Copyright</a:t>
            </a:r>
          </a:p>
          <a:p>
            <a:pPr marL="457200" indent="-457200">
              <a:buFont typeface="+mj-lt"/>
              <a:buAutoNum type="arabicPeriod"/>
            </a:pPr>
            <a:r>
              <a:rPr lang="en-US"/>
              <a:t>Patent</a:t>
            </a:r>
          </a:p>
          <a:p>
            <a:pPr marL="457200" indent="-457200">
              <a:buFont typeface="+mj-lt"/>
              <a:buAutoNum type="arabicPeriod"/>
            </a:pPr>
            <a:r>
              <a:rPr lang="en-US"/>
              <a:t>Trade Secret</a:t>
            </a:r>
            <a:endParaRPr lang="en-US" dirty="0"/>
          </a:p>
        </p:txBody>
      </p:sp>
    </p:spTree>
    <p:extLst>
      <p:ext uri="{BB962C8B-B14F-4D97-AF65-F5344CB8AC3E}">
        <p14:creationId xmlns:p14="http://schemas.microsoft.com/office/powerpoint/2010/main" val="2711830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25564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36153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25367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388188"/>
            <a:ext cx="3733800" cy="47260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54139"/>
            <a:ext cx="3733800" cy="33904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 </a:t>
            </a:r>
          </a:p>
          <a:p>
            <a:pPr marL="342900" indent="-342900">
              <a:buFont typeface="+mj-lt"/>
              <a:buAutoNum type="alphaUcPeriod"/>
            </a:pPr>
            <a:r>
              <a:rPr lang="en-US" dirty="0"/>
              <a:t>Qualifications required?</a:t>
            </a:r>
          </a:p>
          <a:p>
            <a:pPr lvl="1"/>
            <a:r>
              <a:rPr lang="en-US" dirty="0"/>
              <a:t> 				</a:t>
            </a:r>
          </a:p>
          <a:p>
            <a:pPr marL="342900" indent="-342900">
              <a:buFont typeface="+mj-lt"/>
              <a:buAutoNum type="alphaUcPeriod"/>
            </a:pPr>
            <a:r>
              <a:rPr lang="en-US" dirty="0"/>
              <a:t>How long does protection last?</a:t>
            </a:r>
          </a:p>
          <a:p>
            <a:pPr lvl="1"/>
            <a:r>
              <a:rPr lang="en-US" dirty="0"/>
              <a:t> </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14</a:t>
            </a:fld>
            <a:endParaRPr lang="en-US"/>
          </a:p>
        </p:txBody>
      </p:sp>
      <p:sp>
        <p:nvSpPr>
          <p:cNvPr id="14" name="Content Placeholder 2">
            <a:extLst>
              <a:ext uri="{FF2B5EF4-FFF2-40B4-BE49-F238E27FC236}">
                <a16:creationId xmlns:a16="http://schemas.microsoft.com/office/drawing/2014/main" id="{FE737610-BEEC-774A-9C0E-9E1C3C342B9A}"/>
              </a:ext>
            </a:extLst>
          </p:cNvPr>
          <p:cNvSpPr txBox="1">
            <a:spLocks/>
          </p:cNvSpPr>
          <p:nvPr/>
        </p:nvSpPr>
        <p:spPr>
          <a:xfrm>
            <a:off x="6858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457200">
              <a:buFont typeface="+mj-lt"/>
              <a:buAutoNum type="arabicPeriod"/>
            </a:pPr>
            <a:r>
              <a:rPr lang="en-US"/>
              <a:t>Trademark</a:t>
            </a:r>
          </a:p>
          <a:p>
            <a:pPr marL="457200" indent="-457200">
              <a:buFont typeface="+mj-lt"/>
              <a:buAutoNum type="arabicPeriod"/>
            </a:pPr>
            <a:r>
              <a:rPr lang="en-US"/>
              <a:t>Copyright</a:t>
            </a:r>
          </a:p>
          <a:p>
            <a:pPr marL="457200" indent="-457200">
              <a:buFont typeface="+mj-lt"/>
              <a:buAutoNum type="arabicPeriod"/>
            </a:pPr>
            <a:r>
              <a:rPr lang="en-US"/>
              <a:t>Patent</a:t>
            </a:r>
          </a:p>
          <a:p>
            <a:pPr marL="457200" indent="-457200">
              <a:buFont typeface="+mj-lt"/>
              <a:buAutoNum type="arabicPeriod"/>
            </a:pPr>
            <a:r>
              <a:rPr lang="en-US"/>
              <a:t>Trade Secret</a:t>
            </a:r>
            <a:endParaRPr lang="en-US" dirty="0"/>
          </a:p>
        </p:txBody>
      </p:sp>
    </p:spTree>
    <p:extLst>
      <p:ext uri="{BB962C8B-B14F-4D97-AF65-F5344CB8AC3E}">
        <p14:creationId xmlns:p14="http://schemas.microsoft.com/office/powerpoint/2010/main" val="140663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25564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36153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25367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388188"/>
            <a:ext cx="3733800" cy="47260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54139"/>
            <a:ext cx="3733800" cy="33904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Anything</a:t>
            </a:r>
          </a:p>
          <a:p>
            <a:pPr marL="342900" indent="-342900">
              <a:buFont typeface="+mj-lt"/>
              <a:buAutoNum type="alphaUcPeriod"/>
            </a:pPr>
            <a:r>
              <a:rPr lang="en-US" dirty="0"/>
              <a:t>Qualifications required?</a:t>
            </a:r>
          </a:p>
          <a:p>
            <a:pPr lvl="1"/>
            <a:r>
              <a:rPr lang="en-US" dirty="0"/>
              <a:t>Must take steps to keep secret, e.g. Non-Disclosure Agreements, contracts</a:t>
            </a:r>
          </a:p>
          <a:p>
            <a:pPr marL="342900" indent="-342900">
              <a:buFont typeface="+mj-lt"/>
              <a:buAutoNum type="alphaUcPeriod"/>
            </a:pPr>
            <a:r>
              <a:rPr lang="en-US" dirty="0"/>
              <a:t>How long does protection last?</a:t>
            </a:r>
          </a:p>
          <a:p>
            <a:pPr lvl="1"/>
            <a:r>
              <a:rPr lang="en-US" dirty="0"/>
              <a:t>As long as kept secret</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15</a:t>
            </a:fld>
            <a:endParaRPr lang="en-US"/>
          </a:p>
        </p:txBody>
      </p:sp>
      <p:sp>
        <p:nvSpPr>
          <p:cNvPr id="14" name="Content Placeholder 2">
            <a:extLst>
              <a:ext uri="{FF2B5EF4-FFF2-40B4-BE49-F238E27FC236}">
                <a16:creationId xmlns:a16="http://schemas.microsoft.com/office/drawing/2014/main" id="{FE737610-BEEC-774A-9C0E-9E1C3C342B9A}"/>
              </a:ext>
            </a:extLst>
          </p:cNvPr>
          <p:cNvSpPr txBox="1">
            <a:spLocks/>
          </p:cNvSpPr>
          <p:nvPr/>
        </p:nvSpPr>
        <p:spPr>
          <a:xfrm>
            <a:off x="6858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457200">
              <a:buFont typeface="+mj-lt"/>
              <a:buAutoNum type="arabicPeriod"/>
            </a:pPr>
            <a:r>
              <a:rPr lang="en-US"/>
              <a:t>Trademark</a:t>
            </a:r>
          </a:p>
          <a:p>
            <a:pPr marL="457200" indent="-457200">
              <a:buFont typeface="+mj-lt"/>
              <a:buAutoNum type="arabicPeriod"/>
            </a:pPr>
            <a:r>
              <a:rPr lang="en-US"/>
              <a:t>Copyright</a:t>
            </a:r>
          </a:p>
          <a:p>
            <a:pPr marL="457200" indent="-457200">
              <a:buFont typeface="+mj-lt"/>
              <a:buAutoNum type="arabicPeriod"/>
            </a:pPr>
            <a:r>
              <a:rPr lang="en-US"/>
              <a:t>Patent</a:t>
            </a:r>
          </a:p>
          <a:p>
            <a:pPr marL="457200" indent="-457200">
              <a:buFont typeface="+mj-lt"/>
              <a:buAutoNum type="arabicPeriod"/>
            </a:pPr>
            <a:r>
              <a:rPr lang="en-US"/>
              <a:t>Trade Secret</a:t>
            </a:r>
            <a:endParaRPr lang="en-US" dirty="0"/>
          </a:p>
        </p:txBody>
      </p:sp>
    </p:spTree>
    <p:extLst>
      <p:ext uri="{BB962C8B-B14F-4D97-AF65-F5344CB8AC3E}">
        <p14:creationId xmlns:p14="http://schemas.microsoft.com/office/powerpoint/2010/main" val="1073318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2422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2020 Keith A. Pray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16</a:t>
            </a:fld>
            <a:endParaRPr lang="en-US"/>
          </a:p>
        </p:txBody>
      </p:sp>
      <p:sp>
        <p:nvSpPr>
          <p:cNvPr id="9" name="Action Button: Movie 8">
            <a:hlinkClick r:id="rId3" highlightClick="1"/>
            <a:extLst>
              <a:ext uri="{FF2B5EF4-FFF2-40B4-BE49-F238E27FC236}">
                <a16:creationId xmlns:a16="http://schemas.microsoft.com/office/drawing/2014/main" id="{1247116C-9265-BD44-8D98-4C697B5514B7}"/>
              </a:ext>
            </a:extLst>
          </p:cNvPr>
          <p:cNvSpPr/>
          <p:nvPr/>
        </p:nvSpPr>
        <p:spPr>
          <a:xfrm>
            <a:off x="422097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0" name="Action Button: Movie 9">
            <a:hlinkClick r:id="rId4" highlightClick="1"/>
            <a:extLst>
              <a:ext uri="{FF2B5EF4-FFF2-40B4-BE49-F238E27FC236}">
                <a16:creationId xmlns:a16="http://schemas.microsoft.com/office/drawing/2014/main" id="{69417184-E6FF-3C40-931E-C45C8A352C8D}"/>
              </a:ext>
            </a:extLst>
          </p:cNvPr>
          <p:cNvSpPr/>
          <p:nvPr/>
        </p:nvSpPr>
        <p:spPr>
          <a:xfrm>
            <a:off x="4891786" y="4760982"/>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9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 Self Search 1/3 </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72" name="Down Arrow 71"/>
          <p:cNvSpPr/>
          <p:nvPr/>
        </p:nvSpPr>
        <p:spPr bwMode="auto">
          <a:xfrm>
            <a:off x="801108" y="1910980"/>
            <a:ext cx="533400" cy="914400"/>
          </a:xfrm>
          <a:prstGeom prst="down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aphicFrame>
        <p:nvGraphicFramePr>
          <p:cNvPr id="73" name="Table 72"/>
          <p:cNvGraphicFramePr>
            <a:graphicFrameLocks noGrp="1"/>
          </p:cNvGraphicFramePr>
          <p:nvPr>
            <p:extLst>
              <p:ext uri="{D42A27DB-BD31-4B8C-83A1-F6EECF244321}">
                <p14:modId xmlns:p14="http://schemas.microsoft.com/office/powerpoint/2010/main" val="2482732484"/>
              </p:ext>
            </p:extLst>
          </p:nvPr>
        </p:nvGraphicFramePr>
        <p:xfrm>
          <a:off x="160811" y="2822964"/>
          <a:ext cx="1828800" cy="2103120"/>
        </p:xfrm>
        <a:graphic>
          <a:graphicData uri="http://schemas.openxmlformats.org/drawingml/2006/table">
            <a:tbl>
              <a:tblPr firstRow="1" bandRow="1">
                <a:tableStyleId>{073A0DAA-6AF3-43AB-8588-CEC1D06C72B9}</a:tableStyleId>
              </a:tblPr>
              <a:tblGrid>
                <a:gridCol w="1828800">
                  <a:extLst>
                    <a:ext uri="{9D8B030D-6E8A-4147-A177-3AD203B41FA5}">
                      <a16:colId xmlns:a16="http://schemas.microsoft.com/office/drawing/2014/main" val="20000"/>
                    </a:ext>
                  </a:extLst>
                </a:gridCol>
              </a:tblGrid>
              <a:tr h="365760">
                <a:tc>
                  <a:txBody>
                    <a:bodyPr/>
                    <a:lstStyle/>
                    <a:p>
                      <a:r>
                        <a:rPr lang="en-US" dirty="0"/>
                        <a:t>Search Methods</a:t>
                      </a:r>
                    </a:p>
                  </a:txBody>
                  <a:tcPr/>
                </a:tc>
                <a:extLst>
                  <a:ext uri="{0D108BD9-81ED-4DB2-BD59-A6C34878D82A}">
                    <a16:rowId xmlns:a16="http://schemas.microsoft.com/office/drawing/2014/main" val="10000"/>
                  </a:ext>
                </a:extLst>
              </a:tr>
              <a:tr h="365760">
                <a:tc>
                  <a:txBody>
                    <a:bodyPr/>
                    <a:lstStyle/>
                    <a:p>
                      <a:r>
                        <a:rPr lang="en-US" dirty="0"/>
                        <a:t>…</a:t>
                      </a:r>
                    </a:p>
                  </a:txBody>
                  <a:tcPr/>
                </a:tc>
                <a:extLst>
                  <a:ext uri="{0D108BD9-81ED-4DB2-BD59-A6C34878D82A}">
                    <a16:rowId xmlns:a16="http://schemas.microsoft.com/office/drawing/2014/main" val="10001"/>
                  </a:ext>
                </a:extLst>
              </a:tr>
              <a:tr h="365760">
                <a:tc>
                  <a:txBody>
                    <a:bodyPr/>
                    <a:lstStyle/>
                    <a:p>
                      <a:r>
                        <a:rPr lang="en-US" dirty="0"/>
                        <a:t>…</a:t>
                      </a:r>
                    </a:p>
                  </a:txBody>
                  <a:tcPr/>
                </a:tc>
                <a:extLst>
                  <a:ext uri="{0D108BD9-81ED-4DB2-BD59-A6C34878D82A}">
                    <a16:rowId xmlns:a16="http://schemas.microsoft.com/office/drawing/2014/main" val="10002"/>
                  </a:ext>
                </a:extLst>
              </a:tr>
              <a:tr h="365760">
                <a:tc>
                  <a:txBody>
                    <a:bodyPr/>
                    <a:lstStyle/>
                    <a:p>
                      <a:r>
                        <a:rPr lang="en-US" dirty="0"/>
                        <a:t>…</a:t>
                      </a:r>
                    </a:p>
                  </a:txBody>
                  <a:tcPr/>
                </a:tc>
                <a:extLst>
                  <a:ext uri="{0D108BD9-81ED-4DB2-BD59-A6C34878D82A}">
                    <a16:rowId xmlns:a16="http://schemas.microsoft.com/office/drawing/2014/main" val="10003"/>
                  </a:ext>
                </a:extLst>
              </a:tr>
              <a:tr h="365760">
                <a:tc>
                  <a:txBody>
                    <a:bodyPr/>
                    <a:lstStyle/>
                    <a:p>
                      <a:r>
                        <a:rPr lang="en-US" dirty="0"/>
                        <a:t>…</a:t>
                      </a:r>
                    </a:p>
                  </a:txBody>
                  <a:tcPr/>
                </a:tc>
                <a:extLst>
                  <a:ext uri="{0D108BD9-81ED-4DB2-BD59-A6C34878D82A}">
                    <a16:rowId xmlns:a16="http://schemas.microsoft.com/office/drawing/2014/main" val="10004"/>
                  </a:ext>
                </a:extLst>
              </a:tr>
            </a:tbl>
          </a:graphicData>
        </a:graphic>
      </p:graphicFrame>
      <p:sp>
        <p:nvSpPr>
          <p:cNvPr id="74" name="Right Arrow 73"/>
          <p:cNvSpPr/>
          <p:nvPr/>
        </p:nvSpPr>
        <p:spPr bwMode="auto">
          <a:xfrm>
            <a:off x="1989611" y="3604401"/>
            <a:ext cx="107386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Filter</a:t>
            </a:r>
          </a:p>
        </p:txBody>
      </p:sp>
      <p:sp>
        <p:nvSpPr>
          <p:cNvPr id="75" name="Multidocument 74"/>
          <p:cNvSpPr>
            <a:spLocks noChangeAspect="1"/>
          </p:cNvSpPr>
          <p:nvPr/>
        </p:nvSpPr>
        <p:spPr bwMode="auto">
          <a:xfrm>
            <a:off x="3063475" y="3536586"/>
            <a:ext cx="1600200" cy="1600200"/>
          </a:xfrm>
          <a:prstGeom prst="flowChartMultidocumen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Profile 1</a:t>
            </a:r>
          </a:p>
          <a:p>
            <a:pPr marL="0" marR="0" indent="0" algn="ctr" defTabSz="914400" rtl="0" eaLnBrk="1" fontAlgn="base" latinLnBrk="0" hangingPunct="1">
              <a:lnSpc>
                <a:spcPct val="100000"/>
              </a:lnSpc>
              <a:spcBef>
                <a:spcPct val="0"/>
              </a:spcBef>
              <a:spcAft>
                <a:spcPct val="0"/>
              </a:spcAft>
              <a:buClrTx/>
              <a:buSzTx/>
              <a:buFontTx/>
              <a:buNone/>
              <a:tabLst/>
            </a:pPr>
            <a:r>
              <a:rPr lang="en-US" dirty="0">
                <a:latin typeface="Times New Roman" pitchFamily="76" charset="0"/>
              </a:rPr>
              <a:t>Could Be You</a:t>
            </a:r>
            <a:endParaRPr kumimoji="0" lang="en-US" sz="2400" b="0" i="0" u="none" strike="noStrike" cap="none" normalizeH="0" baseline="0" dirty="0">
              <a:ln>
                <a:noFill/>
              </a:ln>
              <a:solidFill>
                <a:schemeClr val="tx2"/>
              </a:solidFill>
              <a:effectLst/>
              <a:latin typeface="Times New Roman" pitchFamily="76" charset="0"/>
            </a:endParaRPr>
          </a:p>
        </p:txBody>
      </p:sp>
      <p:sp>
        <p:nvSpPr>
          <p:cNvPr id="76" name="Document 75"/>
          <p:cNvSpPr>
            <a:spLocks noChangeAspect="1"/>
          </p:cNvSpPr>
          <p:nvPr/>
        </p:nvSpPr>
        <p:spPr bwMode="auto">
          <a:xfrm>
            <a:off x="4214821" y="1051343"/>
            <a:ext cx="1600200" cy="1600200"/>
          </a:xfrm>
          <a:prstGeom prst="flowChartDocumen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Profile 2</a:t>
            </a:r>
          </a:p>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rgbClr val="000000"/>
                </a:solidFill>
                <a:latin typeface="Times New Roman" pitchFamily="76" charset="0"/>
              </a:rPr>
              <a:t>Is You</a:t>
            </a:r>
            <a:endParaRPr kumimoji="0" lang="en-US" sz="2400" b="0" i="0" u="none" strike="noStrike" cap="none" normalizeH="0" baseline="0" dirty="0">
              <a:ln>
                <a:noFill/>
              </a:ln>
              <a:solidFill>
                <a:srgbClr val="000000"/>
              </a:solidFill>
              <a:effectLst/>
              <a:latin typeface="Times New Roman" pitchFamily="76" charset="0"/>
            </a:endParaRPr>
          </a:p>
        </p:txBody>
      </p:sp>
      <p:sp>
        <p:nvSpPr>
          <p:cNvPr id="77" name="Right Arrow 76"/>
          <p:cNvSpPr/>
          <p:nvPr/>
        </p:nvSpPr>
        <p:spPr bwMode="auto">
          <a:xfrm rot="18968425">
            <a:off x="3677889" y="2538399"/>
            <a:ext cx="107386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Filter</a:t>
            </a:r>
          </a:p>
        </p:txBody>
      </p:sp>
      <p:cxnSp>
        <p:nvCxnSpPr>
          <p:cNvPr id="79" name="Straight Arrow Connector 78"/>
          <p:cNvCxnSpPr>
            <a:stCxn id="75" idx="3"/>
            <a:endCxn id="185" idx="1"/>
          </p:cNvCxnSpPr>
          <p:nvPr/>
        </p:nvCxnSpPr>
        <p:spPr bwMode="auto">
          <a:xfrm flipV="1">
            <a:off x="4663675" y="3081492"/>
            <a:ext cx="750045" cy="1255194"/>
          </a:xfrm>
          <a:prstGeom prst="straightConnector1">
            <a:avLst/>
          </a:prstGeom>
          <a:ln>
            <a:headEnd type="none" w="med" len="med"/>
            <a:tailEnd type="triangle" w="lg" len="lg"/>
          </a:ln>
        </p:spPr>
        <p:style>
          <a:lnRef idx="1">
            <a:schemeClr val="dk1"/>
          </a:lnRef>
          <a:fillRef idx="2">
            <a:schemeClr val="dk1"/>
          </a:fillRef>
          <a:effectRef idx="1">
            <a:schemeClr val="dk1"/>
          </a:effectRef>
          <a:fontRef idx="minor">
            <a:schemeClr val="dk1"/>
          </a:fontRef>
        </p:style>
      </p:cxnSp>
      <p:cxnSp>
        <p:nvCxnSpPr>
          <p:cNvPr id="80" name="Straight Arrow Connector 79"/>
          <p:cNvCxnSpPr>
            <a:stCxn id="76" idx="2"/>
            <a:endCxn id="185" idx="1"/>
          </p:cNvCxnSpPr>
          <p:nvPr/>
        </p:nvCxnSpPr>
        <p:spPr bwMode="auto">
          <a:xfrm>
            <a:off x="5014921" y="2545752"/>
            <a:ext cx="398799" cy="535740"/>
          </a:xfrm>
          <a:prstGeom prst="straightConnector1">
            <a:avLst/>
          </a:prstGeom>
          <a:ln>
            <a:headEnd type="none" w="med" len="med"/>
            <a:tailEnd type="triangle" w="lg" len="lg"/>
          </a:ln>
        </p:spPr>
        <p:style>
          <a:lnRef idx="1">
            <a:schemeClr val="dk1"/>
          </a:lnRef>
          <a:fillRef idx="2">
            <a:schemeClr val="dk1"/>
          </a:fillRef>
          <a:effectRef idx="1">
            <a:schemeClr val="dk1"/>
          </a:effectRef>
          <a:fontRef idx="minor">
            <a:schemeClr val="dk1"/>
          </a:fontRef>
        </p:style>
      </p:cxnSp>
      <p:grpSp>
        <p:nvGrpSpPr>
          <p:cNvPr id="96" name="Group 95"/>
          <p:cNvGrpSpPr/>
          <p:nvPr/>
        </p:nvGrpSpPr>
        <p:grpSpPr>
          <a:xfrm>
            <a:off x="7167034" y="1938492"/>
            <a:ext cx="1752600" cy="2286000"/>
            <a:chOff x="7277100" y="1316181"/>
            <a:chExt cx="1752600" cy="2286000"/>
          </a:xfrm>
        </p:grpSpPr>
        <p:sp>
          <p:nvSpPr>
            <p:cNvPr id="78" name="Folded Corner 77"/>
            <p:cNvSpPr/>
            <p:nvPr/>
          </p:nvSpPr>
          <p:spPr bwMode="auto">
            <a:xfrm>
              <a:off x="7277100" y="1316181"/>
              <a:ext cx="1752600" cy="2286000"/>
            </a:xfrm>
            <a:prstGeom prst="foldedCorner">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1 Page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Paper</a:t>
              </a:r>
            </a:p>
          </p:txBody>
        </p:sp>
        <p:sp>
          <p:nvSpPr>
            <p:cNvPr id="82" name="5-Point Star 81"/>
            <p:cNvSpPr>
              <a:spLocks noChangeAspect="1"/>
            </p:cNvSpPr>
            <p:nvPr/>
          </p:nvSpPr>
          <p:spPr bwMode="auto">
            <a:xfrm>
              <a:off x="8456815" y="1421753"/>
              <a:ext cx="481584" cy="481584"/>
            </a:xfrm>
            <a:prstGeom prst="star5">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990033"/>
                </a:solidFill>
                <a:effectLst/>
                <a:latin typeface="Times New Roman" pitchFamily="76" charset="0"/>
              </a:endParaRPr>
            </a:p>
          </p:txBody>
        </p:sp>
      </p:grpSp>
      <p:grpSp>
        <p:nvGrpSpPr>
          <p:cNvPr id="123" name="Group 122"/>
          <p:cNvGrpSpPr/>
          <p:nvPr/>
        </p:nvGrpSpPr>
        <p:grpSpPr>
          <a:xfrm>
            <a:off x="160811" y="1165643"/>
            <a:ext cx="2065811" cy="685800"/>
            <a:chOff x="1441121" y="1034680"/>
            <a:chExt cx="2065811" cy="685800"/>
          </a:xfrm>
        </p:grpSpPr>
        <p:grpSp>
          <p:nvGrpSpPr>
            <p:cNvPr id="45" name="Group 44"/>
            <p:cNvGrpSpPr/>
            <p:nvPr/>
          </p:nvGrpSpPr>
          <p:grpSpPr>
            <a:xfrm flipH="1">
              <a:off x="1441121" y="1034680"/>
              <a:ext cx="1608611" cy="228600"/>
              <a:chOff x="-45503" y="3429000"/>
              <a:chExt cx="1608611" cy="228600"/>
            </a:xfrm>
          </p:grpSpPr>
          <p:sp>
            <p:nvSpPr>
              <p:cNvPr id="46" name="Smiley Face 45"/>
              <p:cNvSpPr/>
              <p:nvPr/>
            </p:nvSpPr>
            <p:spPr bwMode="auto">
              <a:xfrm>
                <a:off x="1830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54" name="Smiley Face 53"/>
              <p:cNvSpPr/>
              <p:nvPr/>
            </p:nvSpPr>
            <p:spPr bwMode="auto">
              <a:xfrm>
                <a:off x="4116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6" name="Smiley Face 65"/>
              <p:cNvSpPr/>
              <p:nvPr/>
            </p:nvSpPr>
            <p:spPr bwMode="auto">
              <a:xfrm>
                <a:off x="6402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7" name="Smiley Face 66"/>
              <p:cNvSpPr/>
              <p:nvPr/>
            </p:nvSpPr>
            <p:spPr bwMode="auto">
              <a:xfrm>
                <a:off x="11059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8" name="Smiley Face 67"/>
              <p:cNvSpPr/>
              <p:nvPr/>
            </p:nvSpPr>
            <p:spPr bwMode="auto">
              <a:xfrm>
                <a:off x="876300"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9" name="Smiley Face 68"/>
              <p:cNvSpPr/>
              <p:nvPr/>
            </p:nvSpPr>
            <p:spPr bwMode="auto">
              <a:xfrm>
                <a:off x="13345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71" name="Smiley Face 70"/>
              <p:cNvSpPr/>
              <p:nvPr/>
            </p:nvSpPr>
            <p:spPr bwMode="auto">
              <a:xfrm>
                <a:off x="-45503"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99" name="Group 98"/>
            <p:cNvGrpSpPr/>
            <p:nvPr/>
          </p:nvGrpSpPr>
          <p:grpSpPr>
            <a:xfrm flipH="1">
              <a:off x="1593521" y="1187080"/>
              <a:ext cx="1608611" cy="228600"/>
              <a:chOff x="-45503" y="3429000"/>
              <a:chExt cx="1608611" cy="228600"/>
            </a:xfrm>
          </p:grpSpPr>
          <p:sp>
            <p:nvSpPr>
              <p:cNvPr id="100" name="Smiley Face 99"/>
              <p:cNvSpPr/>
              <p:nvPr/>
            </p:nvSpPr>
            <p:spPr bwMode="auto">
              <a:xfrm>
                <a:off x="1830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1" name="Smiley Face 100"/>
              <p:cNvSpPr/>
              <p:nvPr/>
            </p:nvSpPr>
            <p:spPr bwMode="auto">
              <a:xfrm>
                <a:off x="4116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2" name="Smiley Face 101"/>
              <p:cNvSpPr/>
              <p:nvPr/>
            </p:nvSpPr>
            <p:spPr bwMode="auto">
              <a:xfrm>
                <a:off x="6402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3" name="Smiley Face 102"/>
              <p:cNvSpPr/>
              <p:nvPr/>
            </p:nvSpPr>
            <p:spPr bwMode="auto">
              <a:xfrm>
                <a:off x="11059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4" name="Smiley Face 103"/>
              <p:cNvSpPr/>
              <p:nvPr/>
            </p:nvSpPr>
            <p:spPr bwMode="auto">
              <a:xfrm>
                <a:off x="876300"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5" name="Smiley Face 104"/>
              <p:cNvSpPr/>
              <p:nvPr/>
            </p:nvSpPr>
            <p:spPr bwMode="auto">
              <a:xfrm>
                <a:off x="13345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6" name="Smiley Face 105"/>
              <p:cNvSpPr/>
              <p:nvPr/>
            </p:nvSpPr>
            <p:spPr bwMode="auto">
              <a:xfrm>
                <a:off x="-45503"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107" name="Group 106"/>
            <p:cNvGrpSpPr/>
            <p:nvPr/>
          </p:nvGrpSpPr>
          <p:grpSpPr>
            <a:xfrm flipH="1">
              <a:off x="1745921" y="1339480"/>
              <a:ext cx="1608611" cy="228600"/>
              <a:chOff x="-45503" y="3429000"/>
              <a:chExt cx="1608611" cy="228600"/>
            </a:xfrm>
          </p:grpSpPr>
          <p:sp>
            <p:nvSpPr>
              <p:cNvPr id="108" name="Smiley Face 107"/>
              <p:cNvSpPr/>
              <p:nvPr/>
            </p:nvSpPr>
            <p:spPr bwMode="auto">
              <a:xfrm>
                <a:off x="1830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9" name="Smiley Face 108"/>
              <p:cNvSpPr/>
              <p:nvPr/>
            </p:nvSpPr>
            <p:spPr bwMode="auto">
              <a:xfrm>
                <a:off x="4116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0" name="Smiley Face 109"/>
              <p:cNvSpPr/>
              <p:nvPr/>
            </p:nvSpPr>
            <p:spPr bwMode="auto">
              <a:xfrm>
                <a:off x="6402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1" name="Smiley Face 110"/>
              <p:cNvSpPr/>
              <p:nvPr/>
            </p:nvSpPr>
            <p:spPr bwMode="auto">
              <a:xfrm>
                <a:off x="11059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2" name="Smiley Face 111"/>
              <p:cNvSpPr/>
              <p:nvPr/>
            </p:nvSpPr>
            <p:spPr bwMode="auto">
              <a:xfrm>
                <a:off x="876300"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3" name="Smiley Face 112"/>
              <p:cNvSpPr/>
              <p:nvPr/>
            </p:nvSpPr>
            <p:spPr bwMode="auto">
              <a:xfrm>
                <a:off x="13345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4" name="Smiley Face 113"/>
              <p:cNvSpPr/>
              <p:nvPr/>
            </p:nvSpPr>
            <p:spPr bwMode="auto">
              <a:xfrm>
                <a:off x="-45503"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115" name="Group 114"/>
            <p:cNvGrpSpPr/>
            <p:nvPr/>
          </p:nvGrpSpPr>
          <p:grpSpPr>
            <a:xfrm flipH="1">
              <a:off x="1898321" y="1491880"/>
              <a:ext cx="1608611" cy="228600"/>
              <a:chOff x="-45503" y="3429000"/>
              <a:chExt cx="1608611" cy="228600"/>
            </a:xfrm>
          </p:grpSpPr>
          <p:sp>
            <p:nvSpPr>
              <p:cNvPr id="116" name="Smiley Face 115"/>
              <p:cNvSpPr/>
              <p:nvPr/>
            </p:nvSpPr>
            <p:spPr bwMode="auto">
              <a:xfrm>
                <a:off x="1830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7" name="Smiley Face 116"/>
              <p:cNvSpPr/>
              <p:nvPr/>
            </p:nvSpPr>
            <p:spPr bwMode="auto">
              <a:xfrm>
                <a:off x="4116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8" name="Smiley Face 117"/>
              <p:cNvSpPr/>
              <p:nvPr/>
            </p:nvSpPr>
            <p:spPr bwMode="auto">
              <a:xfrm>
                <a:off x="6402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9" name="Smiley Face 118"/>
              <p:cNvSpPr/>
              <p:nvPr/>
            </p:nvSpPr>
            <p:spPr bwMode="auto">
              <a:xfrm>
                <a:off x="11059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0" name="Smiley Face 119"/>
              <p:cNvSpPr/>
              <p:nvPr/>
            </p:nvSpPr>
            <p:spPr bwMode="auto">
              <a:xfrm>
                <a:off x="876300"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1" name="Smiley Face 120"/>
              <p:cNvSpPr/>
              <p:nvPr/>
            </p:nvSpPr>
            <p:spPr bwMode="auto">
              <a:xfrm>
                <a:off x="13345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2" name="Smiley Face 121"/>
              <p:cNvSpPr/>
              <p:nvPr/>
            </p:nvSpPr>
            <p:spPr bwMode="auto">
              <a:xfrm>
                <a:off x="-45503"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sp>
        <p:nvSpPr>
          <p:cNvPr id="185" name="Right Arrow 184"/>
          <p:cNvSpPr/>
          <p:nvPr/>
        </p:nvSpPr>
        <p:spPr bwMode="auto">
          <a:xfrm>
            <a:off x="5413720" y="2622952"/>
            <a:ext cx="175331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Inspiration</a:t>
            </a:r>
          </a:p>
        </p:txBody>
      </p:sp>
      <p:sp>
        <p:nvSpPr>
          <p:cNvPr id="5" name="Slide Number Placeholder 4"/>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3245212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 Self Search 2/3 </a:t>
            </a:r>
            <a:br>
              <a:rPr lang="en-US" dirty="0"/>
            </a:br>
            <a:r>
              <a:rPr lang="en-US" dirty="0"/>
              <a:t>Discussion Board</a:t>
            </a:r>
          </a:p>
        </p:txBody>
      </p:sp>
      <p:sp>
        <p:nvSpPr>
          <p:cNvPr id="3" name="Content Placeholder 2"/>
          <p:cNvSpPr>
            <a:spLocks noGrp="1"/>
          </p:cNvSpPr>
          <p:nvPr>
            <p:ph sz="half" idx="1"/>
          </p:nvPr>
        </p:nvSpPr>
        <p:spPr/>
        <p:txBody>
          <a:bodyPr>
            <a:normAutofit/>
          </a:bodyPr>
          <a:lstStyle/>
          <a:p>
            <a:r>
              <a:rPr lang="en-US" dirty="0"/>
              <a:t>Post search techniques</a:t>
            </a:r>
          </a:p>
          <a:p>
            <a:pPr lvl="1"/>
            <a:r>
              <a:rPr lang="en-US" dirty="0"/>
              <a:t>Do not repeat entries.</a:t>
            </a:r>
          </a:p>
          <a:p>
            <a:r>
              <a:rPr lang="en-US" dirty="0"/>
              <a:t>Use techniques listed to produce a profile that could be you.</a:t>
            </a:r>
          </a:p>
          <a:p>
            <a:pPr lvl="1"/>
            <a:r>
              <a:rPr lang="en-US" dirty="0"/>
              <a:t>Not responsible for techniques posted less than 24 hours before due</a:t>
            </a:r>
          </a:p>
          <a:p>
            <a:r>
              <a:rPr lang="en-US" dirty="0"/>
              <a:t>Filter first profile so that the information is for you.</a:t>
            </a:r>
          </a:p>
          <a:p>
            <a:r>
              <a:rPr lang="en-US" dirty="0"/>
              <a:t>Provide as paper appendix</a:t>
            </a:r>
          </a:p>
          <a:p>
            <a:pPr lvl="1"/>
            <a:r>
              <a:rPr lang="en-US" dirty="0"/>
              <a:t>Summary is fine. No details needed unless you for making a point.</a:t>
            </a:r>
          </a:p>
        </p:txBody>
      </p:sp>
      <p:sp>
        <p:nvSpPr>
          <p:cNvPr id="6" name="Content Placeholder 5"/>
          <p:cNvSpPr>
            <a:spLocks noGrp="1"/>
          </p:cNvSpPr>
          <p:nvPr>
            <p:ph sz="half" idx="2"/>
          </p:nvPr>
        </p:nvSpPr>
        <p:spPr/>
        <p:txBody>
          <a:bodyPr>
            <a:normAutofit/>
          </a:bodyPr>
          <a:lstStyle/>
          <a:p>
            <a:r>
              <a:rPr lang="en-US" dirty="0"/>
              <a:t>Consider:</a:t>
            </a:r>
          </a:p>
          <a:p>
            <a:pPr lvl="1"/>
            <a:r>
              <a:rPr lang="en-US" dirty="0"/>
              <a:t>Exactly how did the data get there?</a:t>
            </a:r>
          </a:p>
          <a:p>
            <a:pPr lvl="1"/>
            <a:r>
              <a:rPr lang="en-US" dirty="0"/>
              <a:t>How can this data be used?</a:t>
            </a:r>
          </a:p>
          <a:p>
            <a:pPr lvl="1"/>
            <a:r>
              <a:rPr lang="en-US" dirty="0"/>
              <a:t>Is this a secondary use?</a:t>
            </a:r>
          </a:p>
          <a:p>
            <a:pPr lvl="1"/>
            <a:r>
              <a:rPr lang="en-US" dirty="0"/>
              <a:t>Did you authorized use of the data? If not and you want to, request its use be discontinued and share the experience. </a:t>
            </a:r>
          </a:p>
          <a:p>
            <a:r>
              <a:rPr lang="en-US" dirty="0"/>
              <a:t>Be creative, anyone can type a name into Google</a:t>
            </a:r>
          </a:p>
          <a:p>
            <a:r>
              <a:rPr lang="en-US" dirty="0"/>
              <a:t>Do not pay for search services</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18</a:t>
            </a:fld>
            <a:endParaRPr lang="en-US"/>
          </a:p>
        </p:txBody>
      </p:sp>
    </p:spTree>
    <p:extLst>
      <p:ext uri="{BB962C8B-B14F-4D97-AF65-F5344CB8AC3E}">
        <p14:creationId xmlns:p14="http://schemas.microsoft.com/office/powerpoint/2010/main" val="663296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 Self Search 3/3 </a:t>
            </a:r>
            <a:br>
              <a:rPr lang="en-US" dirty="0"/>
            </a:br>
            <a:r>
              <a:rPr lang="en-US" dirty="0"/>
              <a:t>1 Page Paper</a:t>
            </a:r>
          </a:p>
        </p:txBody>
      </p:sp>
      <p:sp>
        <p:nvSpPr>
          <p:cNvPr id="3" name="Content Placeholder 2"/>
          <p:cNvSpPr>
            <a:spLocks noGrp="1"/>
          </p:cNvSpPr>
          <p:nvPr>
            <p:ph idx="1"/>
          </p:nvPr>
        </p:nvSpPr>
        <p:spPr/>
        <p:txBody>
          <a:bodyPr>
            <a:normAutofit/>
          </a:bodyPr>
          <a:lstStyle/>
          <a:p>
            <a:r>
              <a:rPr lang="en-US" dirty="0"/>
              <a:t>Refer to search results to support your conclusion</a:t>
            </a:r>
          </a:p>
          <a:p>
            <a:r>
              <a:rPr lang="en-US" dirty="0"/>
              <a:t>Subscribe to the Discussion Board</a:t>
            </a:r>
          </a:p>
          <a:p>
            <a:r>
              <a:rPr lang="en-US" dirty="0"/>
              <a:t>Example questions conclusion could answer:</a:t>
            </a:r>
          </a:p>
          <a:p>
            <a:pPr lvl="1"/>
            <a:r>
              <a:rPr lang="en-US" dirty="0"/>
              <a:t>What impression would the profile make on a potential employer?</a:t>
            </a:r>
          </a:p>
          <a:p>
            <a:pPr lvl="1"/>
            <a:r>
              <a:rPr lang="en-US" dirty="0"/>
              <a:t>What would your elder family members (or equivalent) think?</a:t>
            </a:r>
          </a:p>
          <a:p>
            <a:pPr lvl="1"/>
            <a:r>
              <a:rPr lang="en-US" dirty="0"/>
              <a:t>Are you comfortable with what you found or did not find?</a:t>
            </a:r>
          </a:p>
          <a:p>
            <a:pPr lvl="1"/>
            <a:r>
              <a:rPr lang="en-US" dirty="0"/>
              <a:t>Do you believe protecting your privacy is important or needed?</a:t>
            </a:r>
          </a:p>
          <a:p>
            <a:r>
              <a:rPr lang="en-US" dirty="0"/>
              <a:t>5 High quality sources still required</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Tree>
    <p:extLst>
      <p:ext uri="{BB962C8B-B14F-4D97-AF65-F5344CB8AC3E}">
        <p14:creationId xmlns:p14="http://schemas.microsoft.com/office/powerpoint/2010/main" val="679332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fontScale="92500" lnSpcReduction="10000"/>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Chat is fine for questions</a:t>
            </a:r>
          </a:p>
          <a:p>
            <a:r>
              <a:rPr lang="en-US" dirty="0"/>
              <a:t>Turn your camera on</a:t>
            </a:r>
          </a:p>
          <a:p>
            <a:r>
              <a:rPr lang="en-US" dirty="0"/>
              <a:t>Wait until the end of student presentations to ask questions</a:t>
            </a:r>
          </a:p>
          <a:p>
            <a:pPr lvl="1"/>
            <a:r>
              <a:rPr lang="en-US" dirty="0"/>
              <a:t>Write them down so you don’t forget</a:t>
            </a:r>
          </a:p>
          <a:p>
            <a:r>
              <a:rPr lang="en-US" dirty="0"/>
              <a:t>Others?</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2020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928596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5916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20</a:t>
            </a:fld>
            <a:endParaRPr lang="en-US"/>
          </a:p>
        </p:txBody>
      </p:sp>
    </p:spTree>
    <p:extLst>
      <p:ext uri="{BB962C8B-B14F-4D97-AF65-F5344CB8AC3E}">
        <p14:creationId xmlns:p14="http://schemas.microsoft.com/office/powerpoint/2010/main" val="361640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altLang="zh-CN" dirty="0"/>
              <a:t>Copyright On The Internet Seas </a:t>
            </a:r>
            <a:endParaRPr lang="en-US" dirty="0"/>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altLang="zh-CN" dirty="0"/>
              <a:t>Xianhan Jia</a:t>
            </a:r>
            <a:endParaRPr lang="en-US" dirty="0"/>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21</a:t>
            </a:fld>
            <a:endParaRPr lang="en-US"/>
          </a:p>
        </p:txBody>
      </p:sp>
    </p:spTree>
    <p:extLst>
      <p:ext uri="{BB962C8B-B14F-4D97-AF65-F5344CB8AC3E}">
        <p14:creationId xmlns:p14="http://schemas.microsoft.com/office/powerpoint/2010/main" val="3692332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 to be reinforced</a:t>
            </a:r>
          </a:p>
        </p:txBody>
      </p:sp>
      <p:sp>
        <p:nvSpPr>
          <p:cNvPr id="3" name="Content Placeholder 2"/>
          <p:cNvSpPr>
            <a:spLocks noGrp="1"/>
          </p:cNvSpPr>
          <p:nvPr>
            <p:ph sz="half" idx="1"/>
          </p:nvPr>
        </p:nvSpPr>
        <p:spPr/>
        <p:txBody>
          <a:bodyPr/>
          <a:lstStyle/>
          <a:p>
            <a:r>
              <a:rPr lang="en-US" dirty="0"/>
              <a:t>Uncontrolled use of encryption[5]</a:t>
            </a:r>
          </a:p>
          <a:p>
            <a:pPr lvl="1"/>
            <a:r>
              <a:rPr lang="en-US" dirty="0"/>
              <a:t>Virtual Private Network (VPN)</a:t>
            </a:r>
          </a:p>
          <a:p>
            <a:pPr lvl="1"/>
            <a:r>
              <a:rPr lang="en-US" dirty="0"/>
              <a:t>Zip files with a password</a:t>
            </a:r>
          </a:p>
          <a:p>
            <a:pPr lvl="1"/>
            <a:r>
              <a:rPr lang="en-US" dirty="0"/>
              <a:t>Internet segregation</a:t>
            </a:r>
          </a:p>
          <a:p>
            <a:endParaRPr lang="en-US" dirty="0"/>
          </a:p>
          <a:p>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Xianhan Jia</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altLang="zh-CN" sz="1200" dirty="0"/>
              <a:t>[6] https://www.safelyendangered.com/</a:t>
            </a:r>
            <a:endParaRPr lang="zh-CN" altLang="en-US" sz="1200" dirty="0"/>
          </a:p>
        </p:txBody>
      </p:sp>
      <p:pic>
        <p:nvPicPr>
          <p:cNvPr id="12" name="内容占位符 11" descr="卡通人物&#10;&#10;描述已自动生成">
            <a:extLst>
              <a:ext uri="{FF2B5EF4-FFF2-40B4-BE49-F238E27FC236}">
                <a16:creationId xmlns:a16="http://schemas.microsoft.com/office/drawing/2014/main" id="{0521BA0F-9EC1-4C49-8C70-EC05E48F277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16644" y="1352550"/>
            <a:ext cx="3349311" cy="3352800"/>
          </a:xfrm>
          <a:prstGeom prst="rect">
            <a:avLst/>
          </a:prstGeom>
        </p:spPr>
      </p:pic>
    </p:spTree>
    <p:extLst>
      <p:ext uri="{BB962C8B-B14F-4D97-AF65-F5344CB8AC3E}">
        <p14:creationId xmlns:p14="http://schemas.microsoft.com/office/powerpoint/2010/main" val="4097881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Copyright abuse</a:t>
            </a:r>
          </a:p>
        </p:txBody>
      </p:sp>
      <p:sp>
        <p:nvSpPr>
          <p:cNvPr id="3" name="Content Placeholder 2"/>
          <p:cNvSpPr>
            <a:spLocks noGrp="1"/>
          </p:cNvSpPr>
          <p:nvPr>
            <p:ph sz="half" idx="1"/>
          </p:nvPr>
        </p:nvSpPr>
        <p:spPr/>
        <p:txBody>
          <a:bodyPr/>
          <a:lstStyle/>
          <a:p>
            <a:r>
              <a:rPr lang="en-US" dirty="0"/>
              <a:t>YouTube Copyright system</a:t>
            </a:r>
          </a:p>
          <a:p>
            <a:pPr lvl="1"/>
            <a:r>
              <a:rPr lang="en-US" dirty="0"/>
              <a:t>“The Verge” [3, 4]</a:t>
            </a:r>
          </a:p>
          <a:p>
            <a:pPr lvl="1"/>
            <a:r>
              <a:rPr lang="en-US" dirty="0"/>
              <a:t>Virtual YouTubers [2]</a:t>
            </a:r>
          </a:p>
          <a:p>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Xianhan Jia</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https://www.theverge.com/</a:t>
            </a:r>
          </a:p>
        </p:txBody>
      </p:sp>
      <p:pic>
        <p:nvPicPr>
          <p:cNvPr id="14" name="内容占位符 13" descr="文字图案&#10;&#10;描述已自动生成">
            <a:extLst>
              <a:ext uri="{FF2B5EF4-FFF2-40B4-BE49-F238E27FC236}">
                <a16:creationId xmlns:a16="http://schemas.microsoft.com/office/drawing/2014/main" id="{77BD63E9-636F-4878-8791-C1BE50699817}"/>
              </a:ext>
            </a:extLst>
          </p:cNvPr>
          <p:cNvPicPr>
            <a:picLocks noGrp="1" noChangeAspect="1"/>
          </p:cNvPicPr>
          <p:nvPr>
            <p:ph sz="half" idx="2"/>
          </p:nvPr>
        </p:nvPicPr>
        <p:blipFill>
          <a:blip r:embed="rId3"/>
          <a:stretch>
            <a:fillRect/>
          </a:stretch>
        </p:blipFill>
        <p:spPr>
          <a:xfrm>
            <a:off x="4724400" y="1743900"/>
            <a:ext cx="3733800" cy="2570099"/>
          </a:xfrm>
        </p:spPr>
      </p:pic>
    </p:spTree>
    <p:extLst>
      <p:ext uri="{BB962C8B-B14F-4D97-AF65-F5344CB8AC3E}">
        <p14:creationId xmlns:p14="http://schemas.microsoft.com/office/powerpoint/2010/main" val="1389237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62500" lnSpcReduction="20000"/>
          </a:bodyPr>
          <a:lstStyle/>
          <a:p>
            <a:pPr marL="0" indent="0">
              <a:buNone/>
            </a:pPr>
            <a:r>
              <a:rPr lang="en-US" dirty="0"/>
              <a:t>[1] Richardson, M. (2002). Downloading Music Off the Internet: Copyright and Privacy in Conflict? Richardson, Megan. Retrieved from https://wpi.primo.exlibrisgroup.com/discovery/fulldisplay?docid=cdi_gale_infotracacademiconefile_A137187940</a:t>
            </a:r>
          </a:p>
          <a:p>
            <a:pPr marL="0" indent="0">
              <a:buNone/>
            </a:pPr>
            <a:r>
              <a:rPr lang="en-US" dirty="0"/>
              <a:t>[2] u/dnkscrub195 </a:t>
            </a:r>
            <a:r>
              <a:rPr lang="en-US" altLang="zh-CN" dirty="0">
                <a:effectLst/>
              </a:rPr>
              <a:t>(2020, March 19). R/</a:t>
            </a:r>
            <a:r>
              <a:rPr lang="en-US" altLang="zh-CN" dirty="0" err="1">
                <a:effectLst/>
              </a:rPr>
              <a:t>VirtualYoutubers</a:t>
            </a:r>
            <a:r>
              <a:rPr lang="en-US" altLang="zh-CN" dirty="0">
                <a:effectLst/>
              </a:rPr>
              <a:t> - My </a:t>
            </a:r>
            <a:r>
              <a:rPr lang="en-US" altLang="zh-CN" dirty="0" err="1">
                <a:effectLst/>
              </a:rPr>
              <a:t>VTuber</a:t>
            </a:r>
            <a:r>
              <a:rPr lang="en-US" altLang="zh-CN" dirty="0">
                <a:effectLst/>
              </a:rPr>
              <a:t> translation channel got terminated (TC195). Retrieved from https://www.reddit.com/r/VirtualYoutubers/comments/fle0gu/my_vtuber_translation_channel_got_terminated_tc195/</a:t>
            </a:r>
          </a:p>
          <a:p>
            <a:pPr marL="0" indent="0">
              <a:buNone/>
            </a:pPr>
            <a:r>
              <a:rPr lang="en-US" dirty="0"/>
              <a:t>[3] </a:t>
            </a:r>
            <a:r>
              <a:rPr lang="en-US" altLang="zh-CN" dirty="0">
                <a:effectLst/>
              </a:rPr>
              <a:t>Etienne, S. (2018, September 13). How to build a custom PC for gaming, editing or coding. Retrieved from https://www.theverge.com/2018/9/13/17828092/gaming-pc-build-custom-how-to-asus-intel-geforce-cost</a:t>
            </a:r>
          </a:p>
          <a:p>
            <a:pPr marL="0" indent="0">
              <a:buNone/>
            </a:pPr>
            <a:r>
              <a:rPr lang="en-US" dirty="0"/>
              <a:t>[4] Gamers Nexus (2019, February 14). The Verge Abusing Copyright Claim System to Hide PC Build Video (YouTube) Retrieved from https://www.youtube.com/watch?v=vbH17HMBusc</a:t>
            </a:r>
          </a:p>
          <a:p>
            <a:pPr marL="0" indent="0">
              <a:buNone/>
            </a:pPr>
            <a:r>
              <a:rPr lang="en-US" dirty="0"/>
              <a:t>[5] </a:t>
            </a:r>
            <a:r>
              <a:rPr lang="en-US" dirty="0" err="1"/>
              <a:t>Sitdikova</a:t>
            </a:r>
            <a:r>
              <a:rPr lang="en-US" dirty="0"/>
              <a:t>, L., </a:t>
            </a:r>
            <a:r>
              <a:rPr lang="en-US" dirty="0" err="1"/>
              <a:t>Shilovskaya</a:t>
            </a:r>
            <a:r>
              <a:rPr lang="en-US" dirty="0"/>
              <a:t>, A., Volkova, M., </a:t>
            </a:r>
            <a:r>
              <a:rPr lang="en-US" dirty="0" err="1"/>
              <a:t>Lenkovskaya</a:t>
            </a:r>
            <a:r>
              <a:rPr lang="en-US" dirty="0"/>
              <a:t>, R., &amp;amp; Stepanova, N. (2015, November). Legal Regulation and Copyright Protection in Internet in Russia and Abroad. Retrieved from https://www.mcser.org/journal/index.php/mjss/article/view/7927</a:t>
            </a:r>
          </a:p>
          <a:p>
            <a:pPr marL="0" indent="0">
              <a:buNone/>
            </a:pPr>
            <a:r>
              <a:rPr lang="en-US" dirty="0"/>
              <a:t>[6] </a:t>
            </a:r>
            <a:r>
              <a:rPr lang="en-US" altLang="zh-CN" dirty="0">
                <a:effectLst/>
              </a:rPr>
              <a:t>u/fred_proc20 (2019, November 07). R/memes - Either </a:t>
            </a:r>
            <a:r>
              <a:rPr lang="en-US" altLang="zh-CN" dirty="0" err="1">
                <a:effectLst/>
              </a:rPr>
              <a:t>NordVPN</a:t>
            </a:r>
            <a:r>
              <a:rPr lang="en-US" altLang="zh-CN" dirty="0">
                <a:effectLst/>
              </a:rPr>
              <a:t> or </a:t>
            </a:r>
            <a:r>
              <a:rPr lang="en-US" altLang="zh-CN" dirty="0" err="1">
                <a:effectLst/>
              </a:rPr>
              <a:t>Dashlane</a:t>
            </a:r>
            <a:r>
              <a:rPr lang="en-US" altLang="zh-CN" dirty="0">
                <a:effectLst/>
              </a:rPr>
              <a:t>. Retrieved September 14, 2020, from https://www.reddit.com/r/memes/comments/dsuf4x/either_nordvpn_or_dashlane/</a:t>
            </a:r>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Xianhan Jia</a:t>
            </a:r>
          </a:p>
        </p:txBody>
      </p:sp>
    </p:spTree>
    <p:extLst>
      <p:ext uri="{BB962C8B-B14F-4D97-AF65-F5344CB8AC3E}">
        <p14:creationId xmlns:p14="http://schemas.microsoft.com/office/powerpoint/2010/main" val="3891398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Fighting Misinformation</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Tim Kwan</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dirty="0"/>
              <a:t>© 2020 Keith A. Pray</a:t>
            </a:r>
            <a:endParaRPr lang="en-US" dirty="0"/>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25</a:t>
            </a:fld>
            <a:endParaRPr lang="en-US"/>
          </a:p>
        </p:txBody>
      </p:sp>
    </p:spTree>
    <p:extLst>
      <p:ext uri="{BB962C8B-B14F-4D97-AF65-F5344CB8AC3E}">
        <p14:creationId xmlns:p14="http://schemas.microsoft.com/office/powerpoint/2010/main" val="77471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Misinformed vs uninformed vs Disinformed</a:t>
            </a:r>
          </a:p>
        </p:txBody>
      </p:sp>
      <p:sp>
        <p:nvSpPr>
          <p:cNvPr id="3" name="Content Placeholder 2"/>
          <p:cNvSpPr>
            <a:spLocks noGrp="1"/>
          </p:cNvSpPr>
          <p:nvPr>
            <p:ph sz="half" idx="1"/>
          </p:nvPr>
        </p:nvSpPr>
        <p:spPr/>
        <p:txBody>
          <a:bodyPr/>
          <a:lstStyle/>
          <a:p>
            <a:r>
              <a:rPr lang="en-US" dirty="0"/>
              <a:t>Misinformed: Having incorrect information whether intentional or not</a:t>
            </a:r>
          </a:p>
          <a:p>
            <a:r>
              <a:rPr lang="en-US" dirty="0"/>
              <a:t>Uninformed: Not knowing information at all</a:t>
            </a:r>
          </a:p>
          <a:p>
            <a:r>
              <a:rPr lang="en-US" dirty="0"/>
              <a:t>Disinformed: Knowingly having incorrect information, intending to mislead</a:t>
            </a:r>
          </a:p>
          <a:p>
            <a:r>
              <a:rPr lang="en-US" dirty="0"/>
              <a:t>All of these go hand in hand</a:t>
            </a:r>
          </a:p>
          <a:p>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Tim Kwan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[1]</a:t>
            </a:r>
          </a:p>
        </p:txBody>
      </p:sp>
      <p:pic>
        <p:nvPicPr>
          <p:cNvPr id="12" name="Picture 11" descr="An old photo of a person&#10;&#10;Description automatically generated">
            <a:extLst>
              <a:ext uri="{FF2B5EF4-FFF2-40B4-BE49-F238E27FC236}">
                <a16:creationId xmlns:a16="http://schemas.microsoft.com/office/drawing/2014/main" id="{3EE26317-0F11-4936-8043-34F9005A6394}"/>
              </a:ext>
            </a:extLst>
          </p:cNvPr>
          <p:cNvPicPr>
            <a:picLocks noChangeAspect="1"/>
          </p:cNvPicPr>
          <p:nvPr/>
        </p:nvPicPr>
        <p:blipFill>
          <a:blip r:embed="rId3"/>
          <a:stretch>
            <a:fillRect/>
          </a:stretch>
        </p:blipFill>
        <p:spPr>
          <a:xfrm>
            <a:off x="5022965" y="1170114"/>
            <a:ext cx="3435235" cy="3421604"/>
          </a:xfrm>
          <a:prstGeom prst="rect">
            <a:avLst/>
          </a:prstGeom>
        </p:spPr>
      </p:pic>
      <p:sp>
        <p:nvSpPr>
          <p:cNvPr id="13" name="TextBox 12">
            <a:extLst>
              <a:ext uri="{FF2B5EF4-FFF2-40B4-BE49-F238E27FC236}">
                <a16:creationId xmlns:a16="http://schemas.microsoft.com/office/drawing/2014/main" id="{90C8F325-E6F7-4530-98D5-DBD97ADAD176}"/>
              </a:ext>
            </a:extLst>
          </p:cNvPr>
          <p:cNvSpPr txBox="1"/>
          <p:nvPr/>
        </p:nvSpPr>
        <p:spPr>
          <a:xfrm>
            <a:off x="4931526" y="4593450"/>
            <a:ext cx="3372889" cy="313932"/>
          </a:xfrm>
          <a:prstGeom prst="rect">
            <a:avLst/>
          </a:prstGeom>
          <a:noFill/>
        </p:spPr>
        <p:txBody>
          <a:bodyPr wrap="square" rtlCol="0">
            <a:spAutoFit/>
          </a:bodyPr>
          <a:lstStyle/>
          <a:p>
            <a:pPr>
              <a:lnSpc>
                <a:spcPct val="90000"/>
              </a:lnSpc>
            </a:pPr>
            <a:r>
              <a:rPr lang="en-US" sz="800" dirty="0"/>
              <a:t>https://www.amnestyindia.org/being-uninformed-is-better-than-being-misinformed-we-are-being-misled-and-fooled-by/  (2020)</a:t>
            </a:r>
          </a:p>
        </p:txBody>
      </p:sp>
    </p:spTree>
    <p:extLst>
      <p:ext uri="{BB962C8B-B14F-4D97-AF65-F5344CB8AC3E}">
        <p14:creationId xmlns:p14="http://schemas.microsoft.com/office/powerpoint/2010/main" val="3327068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of misinformation</a:t>
            </a:r>
          </a:p>
        </p:txBody>
      </p:sp>
      <p:sp>
        <p:nvSpPr>
          <p:cNvPr id="3" name="Content Placeholder 2"/>
          <p:cNvSpPr>
            <a:spLocks noGrp="1"/>
          </p:cNvSpPr>
          <p:nvPr>
            <p:ph sz="half" idx="1"/>
          </p:nvPr>
        </p:nvSpPr>
        <p:spPr>
          <a:xfrm>
            <a:off x="685800" y="1180730"/>
            <a:ext cx="3733800" cy="3600819"/>
          </a:xfrm>
        </p:spPr>
        <p:txBody>
          <a:bodyPr>
            <a:normAutofit fontScale="92500" lnSpcReduction="10000"/>
          </a:bodyPr>
          <a:lstStyle/>
          <a:p>
            <a:r>
              <a:rPr lang="en-US" dirty="0"/>
              <a:t>Lack of media literacy</a:t>
            </a:r>
          </a:p>
          <a:p>
            <a:r>
              <a:rPr lang="en-US" dirty="0"/>
              <a:t>A majority of students do not consider biases when receiving a piece of information</a:t>
            </a:r>
          </a:p>
          <a:p>
            <a:r>
              <a:rPr lang="en-US" dirty="0"/>
              <a:t>62% of Americans use social media as a news source</a:t>
            </a:r>
          </a:p>
          <a:p>
            <a:r>
              <a:rPr lang="en-US" dirty="0"/>
              <a:t>23% of American adults disinform others</a:t>
            </a:r>
          </a:p>
          <a:p>
            <a:r>
              <a:rPr lang="en-US" dirty="0"/>
              <a:t>Emotion plays a part in the spreading of misinformation</a:t>
            </a:r>
          </a:p>
          <a:p>
            <a:r>
              <a:rPr lang="en-US" dirty="0"/>
              <a:t>The use of the term “Fake News” increased usage</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Tim Kwan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[1]</a:t>
            </a:r>
          </a:p>
        </p:txBody>
      </p:sp>
      <p:pic>
        <p:nvPicPr>
          <p:cNvPr id="17" name="Picture 16" descr="A close up of a map&#10;&#10;Description automatically generated">
            <a:extLst>
              <a:ext uri="{FF2B5EF4-FFF2-40B4-BE49-F238E27FC236}">
                <a16:creationId xmlns:a16="http://schemas.microsoft.com/office/drawing/2014/main" id="{227453EA-FB97-4E11-9324-F9DC6DAD39B5}"/>
              </a:ext>
            </a:extLst>
          </p:cNvPr>
          <p:cNvPicPr>
            <a:picLocks noChangeAspect="1"/>
          </p:cNvPicPr>
          <p:nvPr/>
        </p:nvPicPr>
        <p:blipFill>
          <a:blip r:embed="rId3"/>
          <a:stretch>
            <a:fillRect/>
          </a:stretch>
        </p:blipFill>
        <p:spPr>
          <a:xfrm>
            <a:off x="4365784" y="1224511"/>
            <a:ext cx="4661012" cy="2417900"/>
          </a:xfrm>
          <a:prstGeom prst="rect">
            <a:avLst/>
          </a:prstGeom>
        </p:spPr>
      </p:pic>
    </p:spTree>
    <p:extLst>
      <p:ext uri="{BB962C8B-B14F-4D97-AF65-F5344CB8AC3E}">
        <p14:creationId xmlns:p14="http://schemas.microsoft.com/office/powerpoint/2010/main" val="3547101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solutions </a:t>
            </a:r>
          </a:p>
        </p:txBody>
      </p:sp>
      <p:sp>
        <p:nvSpPr>
          <p:cNvPr id="3" name="Content Placeholder 2"/>
          <p:cNvSpPr>
            <a:spLocks noGrp="1"/>
          </p:cNvSpPr>
          <p:nvPr>
            <p:ph sz="half" idx="1"/>
          </p:nvPr>
        </p:nvSpPr>
        <p:spPr/>
        <p:txBody>
          <a:bodyPr/>
          <a:lstStyle/>
          <a:p>
            <a:r>
              <a:rPr lang="en-US" dirty="0"/>
              <a:t>Agnotology-based learning</a:t>
            </a:r>
          </a:p>
          <a:p>
            <a:r>
              <a:rPr lang="en-US" dirty="0"/>
              <a:t>Be aware that information is not always correct</a:t>
            </a:r>
          </a:p>
          <a:p>
            <a:r>
              <a:rPr lang="en-US" dirty="0"/>
              <a:t>Facebook changed the feed so people will see “less public content”</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Tim Kwan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[1-2]</a:t>
            </a:r>
          </a:p>
        </p:txBody>
      </p:sp>
      <p:pic>
        <p:nvPicPr>
          <p:cNvPr id="16" name="Picture 15">
            <a:extLst>
              <a:ext uri="{FF2B5EF4-FFF2-40B4-BE49-F238E27FC236}">
                <a16:creationId xmlns:a16="http://schemas.microsoft.com/office/drawing/2014/main" id="{E0950559-347E-4091-922A-8E4DC69798B3}"/>
              </a:ext>
            </a:extLst>
          </p:cNvPr>
          <p:cNvPicPr>
            <a:picLocks noChangeAspect="1"/>
          </p:cNvPicPr>
          <p:nvPr/>
        </p:nvPicPr>
        <p:blipFill>
          <a:blip r:embed="rId3"/>
          <a:stretch>
            <a:fillRect/>
          </a:stretch>
        </p:blipFill>
        <p:spPr>
          <a:xfrm>
            <a:off x="4419600" y="895350"/>
            <a:ext cx="4509303" cy="3352800"/>
          </a:xfrm>
          <a:prstGeom prst="rect">
            <a:avLst/>
          </a:prstGeom>
        </p:spPr>
      </p:pic>
    </p:spTree>
    <p:extLst>
      <p:ext uri="{BB962C8B-B14F-4D97-AF65-F5344CB8AC3E}">
        <p14:creationId xmlns:p14="http://schemas.microsoft.com/office/powerpoint/2010/main" val="4021658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1950"/>
            <a:ext cx="7772400" cy="513539"/>
          </a:xfrm>
        </p:spPr>
        <p:txBody>
          <a:bodyPr/>
          <a:lstStyle/>
          <a:p>
            <a:r>
              <a:rPr lang="en-US" dirty="0"/>
              <a:t>I’ve been misinformed! Now what?</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Tim Kwan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[3]</a:t>
            </a:r>
          </a:p>
        </p:txBody>
      </p:sp>
      <p:pic>
        <p:nvPicPr>
          <p:cNvPr id="10" name="Picture 9" descr="A screenshot of a social media post&#10;&#10;Description automatically generated">
            <a:extLst>
              <a:ext uri="{FF2B5EF4-FFF2-40B4-BE49-F238E27FC236}">
                <a16:creationId xmlns:a16="http://schemas.microsoft.com/office/drawing/2014/main" id="{7CAD4CED-B684-4566-B1E6-7EB8DB46821E}"/>
              </a:ext>
            </a:extLst>
          </p:cNvPr>
          <p:cNvPicPr>
            <a:picLocks noChangeAspect="1"/>
          </p:cNvPicPr>
          <p:nvPr/>
        </p:nvPicPr>
        <p:blipFill>
          <a:blip r:embed="rId3"/>
          <a:stretch>
            <a:fillRect/>
          </a:stretch>
        </p:blipFill>
        <p:spPr>
          <a:xfrm>
            <a:off x="2551078" y="813093"/>
            <a:ext cx="4041843" cy="4184103"/>
          </a:xfrm>
          <a:prstGeom prst="rect">
            <a:avLst/>
          </a:prstGeom>
        </p:spPr>
      </p:pic>
    </p:spTree>
    <p:extLst>
      <p:ext uri="{BB962C8B-B14F-4D97-AF65-F5344CB8AC3E}">
        <p14:creationId xmlns:p14="http://schemas.microsoft.com/office/powerpoint/2010/main" val="4139824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Papers</a:t>
            </a:r>
          </a:p>
        </p:txBody>
      </p:sp>
      <p:sp>
        <p:nvSpPr>
          <p:cNvPr id="3" name="Content Placeholder 2"/>
          <p:cNvSpPr>
            <a:spLocks noGrp="1"/>
          </p:cNvSpPr>
          <p:nvPr>
            <p:ph sz="half" idx="1"/>
          </p:nvPr>
        </p:nvSpPr>
        <p:spPr/>
        <p:txBody>
          <a:bodyPr>
            <a:normAutofit fontScale="92500" lnSpcReduction="20000"/>
          </a:bodyPr>
          <a:lstStyle/>
          <a:p>
            <a:r>
              <a:rPr lang="en-US" dirty="0"/>
              <a:t>http://</a:t>
            </a:r>
            <a:r>
              <a:rPr lang="en-US" dirty="0" err="1"/>
              <a:t>socialimps.keithpray.net</a:t>
            </a:r>
            <a:r>
              <a:rPr lang="en-US" dirty="0"/>
              <a:t>/assignments/paper-guidelines/</a:t>
            </a:r>
          </a:p>
          <a:p>
            <a:r>
              <a:rPr lang="en-US" dirty="0"/>
              <a:t>Quantify</a:t>
            </a:r>
          </a:p>
          <a:p>
            <a:pPr lvl="1"/>
            <a:r>
              <a:rPr lang="en-US" dirty="0"/>
              <a:t>Not terms like: less, more, a lot, huge, great, big, tiny, etc.</a:t>
            </a:r>
          </a:p>
          <a:p>
            <a:r>
              <a:rPr lang="en-US" dirty="0"/>
              <a:t>Avoid absolutes</a:t>
            </a:r>
          </a:p>
          <a:p>
            <a:pPr lvl="1"/>
            <a:r>
              <a:rPr lang="en-US" dirty="0"/>
              <a:t>Terms like: all, none, always, never</a:t>
            </a:r>
          </a:p>
          <a:p>
            <a:pPr lvl="1"/>
            <a:r>
              <a:rPr lang="en-US" dirty="0"/>
              <a:t>Difficult to prove, easy to show false</a:t>
            </a:r>
          </a:p>
          <a:p>
            <a:r>
              <a:rPr lang="en-US" dirty="0"/>
              <a:t>Define terms</a:t>
            </a:r>
          </a:p>
          <a:p>
            <a:r>
              <a:rPr lang="en-US" dirty="0"/>
              <a:t>Read paper aloud to proof</a:t>
            </a:r>
          </a:p>
          <a:p>
            <a:r>
              <a:rPr lang="en-US" dirty="0"/>
              <a:t>Read directions, many time lines missing</a:t>
            </a:r>
          </a:p>
        </p:txBody>
      </p:sp>
      <p:sp>
        <p:nvSpPr>
          <p:cNvPr id="4" name="Footer Placeholder 3"/>
          <p:cNvSpPr>
            <a:spLocks noGrp="1"/>
          </p:cNvSpPr>
          <p:nvPr>
            <p:ph type="ftr" sz="quarter" idx="11"/>
          </p:nvPr>
        </p:nvSpPr>
        <p:spPr>
          <a:xfrm>
            <a:off x="0" y="4997196"/>
            <a:ext cx="5562600" cy="146304"/>
          </a:xfrm>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a:t>
            </a:fld>
            <a:endParaRPr lang="en-US"/>
          </a:p>
        </p:txBody>
      </p:sp>
      <p:pic>
        <p:nvPicPr>
          <p:cNvPr id="8" name="Picture 7">
            <a:extLst>
              <a:ext uri="{FF2B5EF4-FFF2-40B4-BE49-F238E27FC236}">
                <a16:creationId xmlns:a16="http://schemas.microsoft.com/office/drawing/2014/main" id="{DF1F718B-298B-D34D-B245-4347E303970D}"/>
              </a:ext>
            </a:extLst>
          </p:cNvPr>
          <p:cNvPicPr>
            <a:picLocks noChangeAspect="1"/>
          </p:cNvPicPr>
          <p:nvPr/>
        </p:nvPicPr>
        <p:blipFill>
          <a:blip r:embed="rId3"/>
          <a:stretch>
            <a:fillRect/>
          </a:stretch>
        </p:blipFill>
        <p:spPr>
          <a:xfrm>
            <a:off x="4336702" y="676010"/>
            <a:ext cx="4807298" cy="4175263"/>
          </a:xfrm>
          <a:prstGeom prst="rect">
            <a:avLst/>
          </a:prstGeom>
        </p:spPr>
      </p:pic>
    </p:spTree>
    <p:extLst>
      <p:ext uri="{BB962C8B-B14F-4D97-AF65-F5344CB8AC3E}">
        <p14:creationId xmlns:p14="http://schemas.microsoft.com/office/powerpoint/2010/main" val="41582781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92500"/>
          </a:bodyPr>
          <a:lstStyle/>
          <a:p>
            <a:r>
              <a:rPr lang="en-US" dirty="0"/>
              <a:t>[1] </a:t>
            </a:r>
            <a:r>
              <a:rPr lang="en-US" dirty="0" err="1">
                <a:effectLst/>
              </a:rPr>
              <a:t>Scheufele</a:t>
            </a:r>
            <a:r>
              <a:rPr lang="en-US" dirty="0">
                <a:effectLst/>
              </a:rPr>
              <a:t>, </a:t>
            </a:r>
            <a:r>
              <a:rPr lang="en-US" dirty="0" err="1">
                <a:effectLst/>
              </a:rPr>
              <a:t>Dietram</a:t>
            </a:r>
            <a:r>
              <a:rPr lang="en-US" dirty="0">
                <a:effectLst/>
              </a:rPr>
              <a:t> A., and Nicole M. Krause. “Science Audiences, Misinformation, and Fake News.” </a:t>
            </a:r>
            <a:r>
              <a:rPr lang="en-US" i="1" dirty="0">
                <a:effectLst/>
              </a:rPr>
              <a:t>PNAS</a:t>
            </a:r>
            <a:r>
              <a:rPr lang="en-US" dirty="0">
                <a:effectLst/>
              </a:rPr>
              <a:t>, National Academy of Sciences, 16 Apr. 2019, www.pnas.org/content/116/16/7662. </a:t>
            </a:r>
          </a:p>
          <a:p>
            <a:r>
              <a:rPr lang="en-US" dirty="0"/>
              <a:t>[2] </a:t>
            </a:r>
            <a:r>
              <a:rPr lang="en-US" dirty="0">
                <a:effectLst/>
              </a:rPr>
              <a:t>Cook, John, et al. “Raising Climate Literacy Through Addressing Misinformation: Case Studies in Agnotology-Based Learning.” </a:t>
            </a:r>
            <a:r>
              <a:rPr lang="en-US" i="1" dirty="0">
                <a:effectLst/>
              </a:rPr>
              <a:t>Taylor &amp; Francis</a:t>
            </a:r>
            <a:r>
              <a:rPr lang="en-US" dirty="0">
                <a:effectLst/>
              </a:rPr>
              <a:t>, 9 July 2018, www.tandfonline.com/doi/full/10.5408/13-071.1. </a:t>
            </a:r>
          </a:p>
          <a:p>
            <a:r>
              <a:rPr lang="en-US" dirty="0"/>
              <a:t>[3] </a:t>
            </a:r>
            <a:r>
              <a:rPr lang="en-US" dirty="0">
                <a:effectLst/>
              </a:rPr>
              <a:t>Stephan Lewandowsky, Ullrich K. H. Ecker. “Misinformation and Its Correction: Continued Influence and Successful Debiasing - Stephan Lewandowsky, Ullrich K. H. Ecker, Colleen M. Seifert, Norbert Schwarz, John Cook, 2012.” </a:t>
            </a:r>
            <a:r>
              <a:rPr lang="en-US" i="1" dirty="0">
                <a:effectLst/>
              </a:rPr>
              <a:t>SAGE Journals</a:t>
            </a:r>
            <a:r>
              <a:rPr lang="en-US" dirty="0">
                <a:effectLst/>
              </a:rPr>
              <a:t>, Dec. 2016, journals.sagepub.com/</a:t>
            </a:r>
            <a:r>
              <a:rPr lang="en-US" dirty="0" err="1">
                <a:effectLst/>
              </a:rPr>
              <a:t>doi</a:t>
            </a:r>
            <a:r>
              <a:rPr lang="en-US" dirty="0">
                <a:effectLst/>
              </a:rPr>
              <a:t>/figure/10.1177/1529100612451018. </a:t>
            </a:r>
          </a:p>
          <a:p>
            <a:pPr marL="0" indent="0">
              <a:buNone/>
            </a:pPr>
            <a:endParaRPr lang="en-US" dirty="0"/>
          </a:p>
        </p:txBody>
      </p:sp>
      <p:sp>
        <p:nvSpPr>
          <p:cNvPr id="4" name="Footer Placeholder 3"/>
          <p:cNvSpPr>
            <a:spLocks noGrp="1"/>
          </p:cNvSpPr>
          <p:nvPr>
            <p:ph type="ftr" sz="quarter" idx="11"/>
          </p:nvPr>
        </p:nvSpPr>
        <p:spPr/>
        <p:txBody>
          <a:bodyPr/>
          <a:lstStyle/>
          <a:p>
            <a:r>
              <a:rPr lang="sk-SK" dirty="0"/>
              <a:t>© 2020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30</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&lt;Your Name&gt;</a:t>
            </a:r>
          </a:p>
        </p:txBody>
      </p:sp>
    </p:spTree>
    <p:extLst>
      <p:ext uri="{BB962C8B-B14F-4D97-AF65-F5344CB8AC3E}">
        <p14:creationId xmlns:p14="http://schemas.microsoft.com/office/powerpoint/2010/main" val="4140048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5</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2020 Keith A. Pray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2020 Keith A. Pray</a:t>
            </a:r>
            <a:endParaRPr lang="en-US"/>
          </a:p>
        </p:txBody>
      </p:sp>
      <p:pic>
        <p:nvPicPr>
          <p:cNvPr id="8" name="Picture 7"/>
          <p:cNvPicPr>
            <a:picLocks noChangeAspect="1"/>
          </p:cNvPicPr>
          <p:nvPr/>
        </p:nvPicPr>
        <p:blipFill>
          <a:blip r:embed="rId3"/>
          <a:stretch>
            <a:fillRect/>
          </a:stretch>
        </p:blipFill>
        <p:spPr>
          <a:xfrm>
            <a:off x="508000" y="1308100"/>
            <a:ext cx="8128000" cy="2527300"/>
          </a:xfrm>
          <a:prstGeom prst="rect">
            <a:avLst/>
          </a:prstGeom>
        </p:spPr>
      </p:pic>
      <p:sp>
        <p:nvSpPr>
          <p:cNvPr id="3" name="Slide Number Placeholder 2"/>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1681759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fontScale="77500" lnSpcReduction="20000"/>
          </a:bodyPr>
          <a:lstStyle/>
          <a:p>
            <a:r>
              <a:rPr lang="en-US" dirty="0"/>
              <a:t>pp. 165 </a:t>
            </a:r>
            <a:r>
              <a:rPr lang="is-IS" dirty="0"/>
              <a:t>“...ownership of ideas...” not quite right</a:t>
            </a:r>
          </a:p>
          <a:p>
            <a:r>
              <a:rPr lang="is-IS" dirty="0"/>
              <a:t>pp. 168 public domain year 1997/1999 from source published in 1996?</a:t>
            </a:r>
            <a:endParaRPr lang="en-US" dirty="0"/>
          </a:p>
          <a:p>
            <a:r>
              <a:rPr lang="en-US" dirty="0"/>
              <a:t>pp. 170 </a:t>
            </a:r>
            <a:r>
              <a:rPr lang="en-US" dirty="0" err="1"/>
              <a:t>SaaS</a:t>
            </a:r>
            <a:r>
              <a:rPr lang="en-US" dirty="0"/>
              <a:t>, Google Search example? “…before he </a:t>
            </a:r>
            <a:r>
              <a:rPr lang="en-US" b="1" dirty="0"/>
              <a:t>gave</a:t>
            </a:r>
            <a:r>
              <a:rPr lang="en-US" dirty="0"/>
              <a:t> them the plot.”? “</a:t>
            </a:r>
            <a:r>
              <a:rPr lang="is-IS" dirty="0"/>
              <a:t>…cannot erase the memories...” Paycheck (2003)</a:t>
            </a:r>
            <a:endParaRPr lang="en-US" dirty="0"/>
          </a:p>
          <a:p>
            <a:r>
              <a:rPr lang="en-US" dirty="0"/>
              <a:t>pp. 180 4.4 #2 preferred?</a:t>
            </a:r>
          </a:p>
          <a:p>
            <a:r>
              <a:rPr lang="en-US" dirty="0"/>
              <a:t>pp. 186/196 revenue != profit</a:t>
            </a:r>
          </a:p>
          <a:p>
            <a:r>
              <a:rPr lang="en-US" dirty="0"/>
              <a:t>pp. 190 blocking 100% seems impossible</a:t>
            </a:r>
          </a:p>
          <a:p>
            <a:r>
              <a:rPr lang="en-US" dirty="0"/>
              <a:t>pp. 194 Any legitimate </a:t>
            </a:r>
            <a:r>
              <a:rPr lang="en-US" dirty="0" err="1"/>
              <a:t>BitTorrent</a:t>
            </a:r>
            <a:r>
              <a:rPr lang="en-US" dirty="0"/>
              <a:t> use examples since 2005?</a:t>
            </a:r>
          </a:p>
          <a:p>
            <a:r>
              <a:rPr lang="en-US" dirty="0"/>
              <a:t>pp. 197 “licensing agreement </a:t>
            </a:r>
            <a:r>
              <a:rPr lang="is-IS" dirty="0"/>
              <a:t>… hardware”? Confidential source code very outdated.</a:t>
            </a:r>
            <a:endParaRPr lang="en-US" dirty="0"/>
          </a:p>
        </p:txBody>
      </p:sp>
      <p:sp>
        <p:nvSpPr>
          <p:cNvPr id="11" name="Content Placeholder 10"/>
          <p:cNvSpPr>
            <a:spLocks noGrp="1"/>
          </p:cNvSpPr>
          <p:nvPr>
            <p:ph sz="half" idx="2"/>
          </p:nvPr>
        </p:nvSpPr>
        <p:spPr/>
        <p:txBody>
          <a:bodyPr>
            <a:normAutofit fontScale="77500" lnSpcReduction="20000"/>
          </a:bodyPr>
          <a:lstStyle/>
          <a:p>
            <a:r>
              <a:rPr lang="en-US" dirty="0"/>
              <a:t>pp. 198 4.7.3 references?</a:t>
            </a:r>
          </a:p>
          <a:p>
            <a:r>
              <a:rPr lang="en-US" dirty="0"/>
              <a:t>pp. 205 Perhaps friends should not ask you to break the law? </a:t>
            </a:r>
          </a:p>
          <a:p>
            <a:r>
              <a:rPr lang="en-US" dirty="0"/>
              <a:t>Any successful businesses operate as a support service?</a:t>
            </a:r>
          </a:p>
          <a:p>
            <a:r>
              <a:rPr lang="en-US" dirty="0"/>
              <a:t>pp. 207 Is Perl still most popular? Quality study from 2003, change?</a:t>
            </a:r>
          </a:p>
          <a:p>
            <a:r>
              <a:rPr lang="en-US" dirty="0"/>
              <a:t>pp. 209 who uses tape?</a:t>
            </a:r>
          </a:p>
          <a:p>
            <a:r>
              <a:rPr lang="en-US" dirty="0"/>
              <a:t>pp. 210 “human-readable, lawyer-readable</a:t>
            </a:r>
            <a:r>
              <a:rPr lang="is-IS" dirty="0"/>
              <a:t>…”</a:t>
            </a:r>
          </a:p>
          <a:p>
            <a:r>
              <a:rPr lang="is-IS" dirty="0"/>
              <a:t>pp. 223 Interview has nothing to do with computing</a:t>
            </a:r>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2108164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endParaRPr lang="en-US" dirty="0"/>
          </a:p>
          <a:p>
            <a:pPr marL="342900" indent="-342900">
              <a:buFont typeface="+mj-lt"/>
              <a:buAutoNum type="alphaUcPeriod"/>
            </a:pPr>
            <a:r>
              <a:rPr lang="en-US" dirty="0"/>
              <a:t>What qualifications have to be met?</a:t>
            </a:r>
          </a:p>
          <a:p>
            <a:pPr lvl="1"/>
            <a:endParaRPr lang="en-US" dirty="0"/>
          </a:p>
          <a:p>
            <a:pPr marL="342900" indent="-342900">
              <a:buFont typeface="+mj-lt"/>
              <a:buAutoNum type="alphaUcPeriod"/>
            </a:pPr>
            <a:r>
              <a:rPr lang="en-US" dirty="0"/>
              <a:t>How long does protection last?</a:t>
            </a:r>
          </a:p>
          <a:p>
            <a:pPr lvl="1"/>
            <a:endParaRPr lang="en-US" dirty="0"/>
          </a:p>
          <a:p>
            <a:pPr marL="342900" indent="-342900">
              <a:buFont typeface="+mj-lt"/>
              <a:buAutoNum type="alphaUcPeriod"/>
            </a:pPr>
            <a:r>
              <a:rPr lang="en-US" dirty="0"/>
              <a:t>Give a 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3262248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1352551"/>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72745"/>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34376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060350"/>
            <a:ext cx="3733800" cy="699992"/>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672745"/>
            <a:ext cx="990600" cy="2087597"/>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 </a:t>
            </a:r>
          </a:p>
          <a:p>
            <a:pPr marL="342900" indent="-342900">
              <a:buFont typeface="+mj-lt"/>
              <a:buAutoNum type="alphaUcPeriod"/>
            </a:pPr>
            <a:r>
              <a:rPr lang="en-US" dirty="0"/>
              <a:t>Qualifications required?</a:t>
            </a:r>
          </a:p>
          <a:p>
            <a:pPr lvl="1"/>
            <a:r>
              <a:rPr lang="en-US" dirty="0"/>
              <a:t> </a:t>
            </a:r>
          </a:p>
          <a:p>
            <a:pPr marL="342900" indent="-342900">
              <a:buFont typeface="+mj-lt"/>
              <a:buAutoNum type="alphaUcPeriod"/>
            </a:pPr>
            <a:r>
              <a:rPr lang="en-US" dirty="0"/>
              <a:t>How long does protection last?</a:t>
            </a:r>
          </a:p>
          <a:p>
            <a:pPr lvl="1"/>
            <a:r>
              <a:rPr lang="en-US" dirty="0"/>
              <a:t>							</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1710598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135255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72745"/>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34376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060350"/>
            <a:ext cx="3733800" cy="699992"/>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40779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Mark denoting product of service</a:t>
            </a:r>
          </a:p>
          <a:p>
            <a:pPr marL="342900" indent="-342900">
              <a:buFont typeface="+mj-lt"/>
              <a:buAutoNum type="alphaUcPeriod"/>
            </a:pPr>
            <a:r>
              <a:rPr lang="en-US" dirty="0"/>
              <a:t>Qualifications required?</a:t>
            </a:r>
          </a:p>
          <a:p>
            <a:pPr lvl="1"/>
            <a:r>
              <a:rPr lang="en-US" dirty="0"/>
              <a:t>Unique in specific area of commerce</a:t>
            </a:r>
          </a:p>
          <a:p>
            <a:pPr marL="342900" indent="-342900">
              <a:buFont typeface="+mj-lt"/>
              <a:buAutoNum type="alphaUcPeriod"/>
            </a:pPr>
            <a:r>
              <a:rPr lang="en-US" dirty="0"/>
              <a:t>How long does protection last?</a:t>
            </a:r>
          </a:p>
          <a:p>
            <a:pPr lvl="1"/>
            <a:r>
              <a:rPr lang="en-US" dirty="0"/>
              <a:t>While in use and protected against common noun or verb usage. Need to register to sue.</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3187853285"/>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21937</TotalTime>
  <Words>3788</Words>
  <Application>Microsoft Macintosh PowerPoint</Application>
  <PresentationFormat>On-screen Show (16:9)</PresentationFormat>
  <Paragraphs>492</Paragraphs>
  <Slides>31</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ＭＳ Ｐゴシック</vt:lpstr>
      <vt:lpstr>宋体</vt:lpstr>
      <vt:lpstr>Arial</vt:lpstr>
      <vt:lpstr>Calibri</vt:lpstr>
      <vt:lpstr>Cambria</vt:lpstr>
      <vt:lpstr>Times New Roman</vt:lpstr>
      <vt:lpstr>Wingdings</vt:lpstr>
      <vt:lpstr>幼圆</vt:lpstr>
      <vt:lpstr>Red Radial 16x9</vt:lpstr>
      <vt:lpstr>Class 5 Intellectual Property</vt:lpstr>
      <vt:lpstr>what works well Online With Zoom</vt:lpstr>
      <vt:lpstr>Papers</vt:lpstr>
      <vt:lpstr>Overview</vt:lpstr>
      <vt:lpstr>PowerPoint Presentation</vt:lpstr>
      <vt:lpstr>My Reading Notes</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Overview</vt:lpstr>
      <vt:lpstr>Assignment - Self Search 1/3 </vt:lpstr>
      <vt:lpstr>Assignment - Self Search 2/3  Discussion Board</vt:lpstr>
      <vt:lpstr>Assignment - Self Search 3/3  1 Page Paper</vt:lpstr>
      <vt:lpstr>Overview</vt:lpstr>
      <vt:lpstr>Copyright On The Internet Seas </vt:lpstr>
      <vt:lpstr>Hard to be reinforced</vt:lpstr>
      <vt:lpstr>Copyright abuse</vt:lpstr>
      <vt:lpstr>References</vt:lpstr>
      <vt:lpstr>Fighting Misinformation</vt:lpstr>
      <vt:lpstr>Misinformed vs uninformed vs Disinformed</vt:lpstr>
      <vt:lpstr>Causes of misinformation</vt:lpstr>
      <vt:lpstr>Some solutions </vt:lpstr>
      <vt:lpstr>I’ve been misinformed! Now what?</vt:lpstr>
      <vt:lpstr>References</vt:lpstr>
      <vt:lpstr>Class 5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292</cp:revision>
  <dcterms:created xsi:type="dcterms:W3CDTF">2014-08-25T02:19:16Z</dcterms:created>
  <dcterms:modified xsi:type="dcterms:W3CDTF">2020-09-15T22:08:07Z</dcterms:modified>
</cp:coreProperties>
</file>