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0"/>
  </p:notesMasterIdLst>
  <p:handoutMasterIdLst>
    <p:handoutMasterId r:id="rId31"/>
  </p:handoutMasterIdLst>
  <p:sldIdLst>
    <p:sldId id="256" r:id="rId2"/>
    <p:sldId id="315" r:id="rId3"/>
    <p:sldId id="259" r:id="rId4"/>
    <p:sldId id="291" r:id="rId5"/>
    <p:sldId id="261" r:id="rId6"/>
    <p:sldId id="264" r:id="rId7"/>
    <p:sldId id="323" r:id="rId8"/>
    <p:sldId id="267" r:id="rId9"/>
    <p:sldId id="297" r:id="rId10"/>
    <p:sldId id="324" r:id="rId11"/>
    <p:sldId id="268" r:id="rId12"/>
    <p:sldId id="270" r:id="rId13"/>
    <p:sldId id="272" r:id="rId14"/>
    <p:sldId id="271" r:id="rId15"/>
    <p:sldId id="325" r:id="rId16"/>
    <p:sldId id="333" r:id="rId17"/>
    <p:sldId id="257" r:id="rId18"/>
    <p:sldId id="258" r:id="rId19"/>
    <p:sldId id="334" r:id="rId20"/>
    <p:sldId id="260" r:id="rId21"/>
    <p:sldId id="335" r:id="rId22"/>
    <p:sldId id="329" r:id="rId23"/>
    <p:sldId id="330" r:id="rId24"/>
    <p:sldId id="331" r:id="rId25"/>
    <p:sldId id="274" r:id="rId26"/>
    <p:sldId id="275" r:id="rId27"/>
    <p:sldId id="332" r:id="rId28"/>
    <p:sldId id="269" r:id="rId29"/>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315"/>
            <p14:sldId id="259"/>
            <p14:sldId id="291"/>
            <p14:sldId id="261"/>
            <p14:sldId id="264"/>
            <p14:sldId id="323"/>
            <p14:sldId id="267"/>
            <p14:sldId id="297"/>
          </p14:sldIdLst>
        </p14:section>
        <p14:section name="Students" id="{03AE23C9-21E0-8F4A-B153-0900C2F809BC}">
          <p14:sldIdLst>
            <p14:sldId id="324"/>
            <p14:sldId id="268"/>
            <p14:sldId id="270"/>
            <p14:sldId id="272"/>
            <p14:sldId id="271"/>
            <p14:sldId id="325"/>
            <p14:sldId id="333"/>
            <p14:sldId id="257"/>
            <p14:sldId id="258"/>
            <p14:sldId id="334"/>
            <p14:sldId id="260"/>
            <p14:sldId id="335"/>
            <p14:sldId id="329"/>
            <p14:sldId id="330"/>
            <p14:sldId id="331"/>
            <p14:sldId id="274"/>
            <p14:sldId id="275"/>
            <p14:sldId id="332"/>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80632" autoAdjust="0"/>
  </p:normalViewPr>
  <p:slideViewPr>
    <p:cSldViewPr snapToGrid="0" snapToObjects="1">
      <p:cViewPr varScale="1">
        <p:scale>
          <a:sx n="135" d="100"/>
          <a:sy n="135" d="100"/>
        </p:scale>
        <p:origin x="776" y="168"/>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Rachael Sallie, and I’m here to tell you about how video games can raise awareness to social issues.</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940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games are able to act as a tool to advise those directly facing social issues.  The Half the Sky Movement uses mobile games to educate men and women in India on the topic of safe pregnancy habits in an effort to reduce the mortality rates of both mothers and children. The games had measurably shifted the knowledge of players, increasing the percent of players aware of activities to avoid, seen in this chart, and increasing awareness of good habits to have during pregnancy. This study shows that video games can act as a good tool for educating those directly impacted by social issues.</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67566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games can also inform their players on issues they were entirely unaware of. </a:t>
            </a:r>
            <a:r>
              <a:rPr lang="en-US" dirty="0" err="1"/>
              <a:t>Floodsim</a:t>
            </a:r>
            <a:r>
              <a:rPr lang="en-US" dirty="0"/>
              <a:t> attempts to teach players about UK Flood policy by allowing them to take on the role of a flood policy strategist. The study found the game to be very successful at generating interest, gaining 25,000 players in 4 weeks. Surveys and interviews performed found that the game was able to increase awareness of flooding policy and the problems surrounding it at a basic level, and the players perceived the game to be an accurate source of information on strategies for flood prevention.</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65695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teaching players about social issues, video games can also help them become more empathetic, which logically leads to players feeling more empathetic towards those facing social issues. A study on the neurological effects of empathy training video games found that subjects who engaged more with their game, Crystals of </a:t>
            </a:r>
            <a:r>
              <a:rPr lang="en-US" dirty="0" err="1"/>
              <a:t>Kaydor</a:t>
            </a:r>
            <a:r>
              <a:rPr lang="en-US" dirty="0"/>
              <a:t>, had a greater increase in brain activation connected to empathic accuracy, when comparing activity before and after playing the game. Another study found that playing a prosocial game, as opposed to a neutral game, felt more empathy towards those in need, and less schadenfreude, which is a feeling of pleasure from another’s misfortune.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69891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games can also bring awareness to social issues through charity events, which directly support the cause in addition to raising awareness. Three major ways of doing this include game sales, where proceeds from purchasing the game itself go to a cause, in game events, where current players can purchase an item within the game to support a cause, and game livestreams, where players will encourage their viewers to donate. I’ve included examples of each. In response to the Black Lives Matter movement, the itch.io bundle for Racial Justice and Equality has raised over $8 million for the NAACP Legal Defense and Education Fund and the Community Bail Fund, with hundreds of thousands of people donating. For Blizzard’s game Overwatch, they created a purchasing in-game character skin that raised over $12 million for the breast cancer research foundation. Games Done Quick is an organization that hosts video game speed running events for charity. Their 2020 event raised over $3 million for the Prevent Cancer Foundation and $25 million for various charities overall since they started hosting events in 2010.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90300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I’ll now take any 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8134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49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65f4138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965f41383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Employees at a facility in Phoenix were paid $15/hr [2], 1/10th of what the average FB employee makes [3]</a:t>
            </a:r>
            <a:endParaRPr/>
          </a:p>
          <a:p>
            <a:pPr marL="0" lvl="0" indent="0" algn="l" rtl="0">
              <a:spcBef>
                <a:spcPts val="0"/>
              </a:spcBef>
              <a:spcAft>
                <a:spcPts val="0"/>
              </a:spcAft>
              <a:buNone/>
            </a:pPr>
            <a:r>
              <a:rPr lang="en-US"/>
              <a:t>For all of the reasons shown, this move seems to make sense for Facebook</a:t>
            </a:r>
            <a:endParaRPr/>
          </a:p>
        </p:txBody>
      </p:sp>
      <p:sp>
        <p:nvSpPr>
          <p:cNvPr id="98" name="Google Shape;98;g965f41383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29348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65f41383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965f41383f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Contractors often obscured the nature of the work in job descriptions (e.g. social media analyst, process executives)</a:t>
            </a:r>
            <a:endParaRPr/>
          </a:p>
          <a:p>
            <a:pPr marL="0" lvl="0" indent="0" algn="l" rtl="0">
              <a:spcBef>
                <a:spcPts val="0"/>
              </a:spcBef>
              <a:spcAft>
                <a:spcPts val="0"/>
              </a:spcAft>
              <a:buNone/>
            </a:pPr>
            <a:r>
              <a:rPr lang="en-US"/>
              <a:t>Rules were unclear and updated daily</a:t>
            </a:r>
            <a:endParaRPr/>
          </a:p>
          <a:p>
            <a:pPr marL="0" lvl="0" indent="0" algn="l" rtl="0">
              <a:spcBef>
                <a:spcPts val="0"/>
              </a:spcBef>
              <a:spcAft>
                <a:spcPts val="0"/>
              </a:spcAft>
              <a:buNone/>
            </a:pPr>
            <a:r>
              <a:rPr lang="en-US"/>
              <a:t>Moderators received two 15 minute breaks, a 30 minute lunch, and 9 minutes of wellness (time for mental breakdowns)</a:t>
            </a:r>
            <a:endParaRPr/>
          </a:p>
          <a:p>
            <a:pPr marL="0" lvl="0" indent="0" algn="l" rtl="0">
              <a:spcBef>
                <a:spcPts val="0"/>
              </a:spcBef>
              <a:spcAft>
                <a:spcPts val="0"/>
              </a:spcAft>
              <a:buClr>
                <a:schemeClr val="dk1"/>
              </a:buClr>
              <a:buFont typeface="Arial"/>
              <a:buNone/>
            </a:pPr>
            <a:r>
              <a:rPr lang="en-US"/>
              <a:t>Pictured shows one of the Cognizant facilities in India</a:t>
            </a:r>
            <a:endParaRPr/>
          </a:p>
        </p:txBody>
      </p:sp>
      <p:sp>
        <p:nvSpPr>
          <p:cNvPr id="110" name="Google Shape;110;g965f41383f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606316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65f41383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965f41383f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 Utilitarianism supports this, but this framework has known issues</a:t>
            </a:r>
            <a:endParaRPr/>
          </a:p>
        </p:txBody>
      </p:sp>
      <p:sp>
        <p:nvSpPr>
          <p:cNvPr id="122" name="Google Shape;122;g965f41383f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61249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65f41383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965f41383f_1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moderators were better informed, the story would be different</a:t>
            </a:r>
            <a:endParaRPr/>
          </a:p>
          <a:p>
            <a:pPr marL="0" lvl="0" indent="0" algn="l" rtl="0">
              <a:spcBef>
                <a:spcPts val="0"/>
              </a:spcBef>
              <a:spcAft>
                <a:spcPts val="0"/>
              </a:spcAft>
              <a:buNone/>
            </a:pPr>
            <a:r>
              <a:rPr lang="en-US"/>
              <a:t>It can be argued that the opportunity is equal and fair, but the people taking these jobs don’t have much choice</a:t>
            </a:r>
            <a:endParaRPr/>
          </a:p>
          <a:p>
            <a:pPr marL="0" lvl="0" indent="0" algn="l" rtl="0">
              <a:spcBef>
                <a:spcPts val="0"/>
              </a:spcBef>
              <a:spcAft>
                <a:spcPts val="0"/>
              </a:spcAft>
              <a:buNone/>
            </a:pPr>
            <a:r>
              <a:rPr lang="en-US"/>
              <a:t>The end users all benefit equally, but there isn’t any clear correlation there. The moderators take the brunt of the disadvantage here, and FB the company is certainly benefitting.</a:t>
            </a:r>
            <a:endParaRPr/>
          </a:p>
        </p:txBody>
      </p:sp>
      <p:sp>
        <p:nvSpPr>
          <p:cNvPr id="134" name="Google Shape;134;g965f41383f_1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386405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821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Clickbait impedes news not only by skewing stories, it allows those who don't care to stir up storms for the monetization</a:t>
            </a:r>
            <a:br>
              <a:rPr lang="en-US" dirty="0">
                <a:cs typeface="+mn-lt"/>
              </a:rPr>
            </a:br>
            <a:r>
              <a:rPr lang="en-US" dirty="0">
                <a:cs typeface="Calibri"/>
              </a:rPr>
              <a:t>less than half of the articles are ever read, doing nothing for the group that made the article</a:t>
            </a:r>
          </a:p>
          <a:p>
            <a:r>
              <a:rPr lang="en-US">
                <a:cs typeface="Calibri"/>
              </a:rPr>
              <a:t>Theis setup affects everyone</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00271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Graphic shows a video that got demonetized. Not long after that, it bacame more relevant. </a:t>
            </a:r>
          </a:p>
          <a:p>
            <a:endParaRPr lang="en-US" dirty="0">
              <a:cs typeface="Calibri"/>
            </a:endParaRPr>
          </a:p>
          <a:p>
            <a:r>
              <a:rPr lang="en-US">
                <a:cs typeface="Calibri"/>
              </a:rPr>
              <a:t>Algortihms don’t see people, they move content and post for the "best engagement" </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072512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learn form the internet, we exist on the internet. Monetization warps what gets show for max profit, not truth or relevancy </a:t>
            </a:r>
          </a:p>
          <a:p>
            <a:endParaRPr lang="en-US" dirty="0">
              <a:cs typeface="Calibri"/>
            </a:endParaRPr>
          </a:p>
          <a:p>
            <a:r>
              <a:rPr lang="en-US">
                <a:cs typeface="Calibri"/>
              </a:rPr>
              <a:t>Unreliable sources don’t care about wild exprtapolation. January 2020, Kobe Bryants family seeing twitter posts and news articles about a crash which they allegedly died in</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890949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is made by people. If there is ad revenue, some should go to the people who drove people to see those adds. Without dedicated creators, there is no media</a:t>
            </a:r>
            <a:endParaRPr lang="en-US" dirty="0">
              <a:cs typeface="Calibri"/>
            </a:endParaRPr>
          </a:p>
          <a:p>
            <a:endParaRPr lang="en-US" dirty="0">
              <a:cs typeface="Calibri"/>
            </a:endParaRPr>
          </a:p>
          <a:p>
            <a:r>
              <a:rPr lang="en-US" dirty="0">
                <a:cs typeface="Calibri"/>
              </a:rPr>
              <a:t>If it's all for communication, you are the product, the company couldn't give a damn about this annoying you</a:t>
            </a:r>
          </a:p>
          <a:p>
            <a:r>
              <a:rPr lang="en-US">
                <a:cs typeface="Calibri"/>
              </a:rPr>
              <a:t>Verizon bought tumblr for 1.1 bil, sold for 3 mil [11]</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23350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to form groups, approve group topics, etc.</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eaLnBrk="1" hangingPunct="1"/>
            <a:r>
              <a:rPr lang="en-US" i="0" dirty="0"/>
              <a:t>If not shown yet: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i="0" dirty="0"/>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a:t>
            </a:r>
            <a:r>
              <a:rPr lang="en-US" b="1" dirty="0" err="1"/>
              <a:t>Gervais</a:t>
            </a:r>
            <a:r>
              <a:rPr lang="en-US" b="1" dirty="0"/>
              <a:t> - </a:t>
            </a:r>
            <a:r>
              <a:rPr lang="en-US" b="1" dirty="0" err="1"/>
              <a:t>Hashtag</a:t>
            </a:r>
            <a:r>
              <a:rPr lang="en-US" b="1" dirty="0"/>
              <a:t>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Groups will be announce by midnight tomorrow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a:t>
            </a:r>
            <a:r>
              <a:rPr lang="en-US" dirty="0"/>
              <a:t>Respond with top 3 choices by noon tomorrow</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Group Happiness 1 = everyone got first pick, 2 = everyone got second pick, etc.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Average Group Happiness </a:t>
            </a:r>
            <a:r>
              <a:rPr lang="en-US" b="1" dirty="0"/>
              <a:t>1.21</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psycnet.apa.org/doi/10.1037/a002019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slashgear.com/agdq-2020-wraps-up-a-record-setting-speedrunning-marathon-13606665/" TargetMode="External"/><Relationship Id="rId5" Type="http://schemas.openxmlformats.org/officeDocument/2006/relationships/hyperlink" Target="https://playoverwatch.com/en-us/news/21931801/" TargetMode="External"/><Relationship Id="rId4" Type="http://schemas.openxmlformats.org/officeDocument/2006/relationships/hyperlink" Target="https://itch.io/b/520/bundle-for-racial-justice-and-equalit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verge.com/2019/2/25/18229714/cognizant-facebook-content-moderator-interviews-trauma-working-conditions-arizon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statista.com/statistics/264810/number-of-monthly-active-facebook-users-worldwide/#:~:text=With%20over%202.7%20billion%20monthly,network%20ever%20to%20do%20s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techiegamers.com/what-happened-to-vine/" TargetMode="External"/><Relationship Id="rId2" Type="http://schemas.openxmlformats.org/officeDocument/2006/relationships/hyperlink" Target="https://www.buzzfeednews.com/article/alexkantrowitz/twitter-in-discussions-with-top-vine-creators-about-payment#.dajlN5Pe5" TargetMode="External"/><Relationship Id="rId1" Type="http://schemas.openxmlformats.org/officeDocument/2006/relationships/slideLayout" Target="../slideLayouts/slideLayout2.xml"/><Relationship Id="rId6" Type="http://schemas.openxmlformats.org/officeDocument/2006/relationships/hyperlink" Target="https://arxiv.org/pdf/1703.09400.pdf" TargetMode="External"/><Relationship Id="rId5" Type="http://schemas.openxmlformats.org/officeDocument/2006/relationships/hyperlink" Target="https://digitalscholarship.unlv.edu/brookings_capstone_studentpapers/6" TargetMode="External"/><Relationship Id="rId4" Type="http://schemas.openxmlformats.org/officeDocument/2006/relationships/hyperlink" Target="https://doi.org/10.1108/JICES-06-2018-0056"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d.ted.com/lessons/what-orwellian-really-means-noah-tavli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How Video Games Raise Awareness To Social Issues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Rachael Sallie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7111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advise people affected</a:t>
            </a:r>
          </a:p>
        </p:txBody>
      </p:sp>
      <p:sp>
        <p:nvSpPr>
          <p:cNvPr id="3" name="Content Placeholder 2"/>
          <p:cNvSpPr>
            <a:spLocks noGrp="1"/>
          </p:cNvSpPr>
          <p:nvPr>
            <p:ph sz="half" idx="1"/>
          </p:nvPr>
        </p:nvSpPr>
        <p:spPr>
          <a:xfrm>
            <a:off x="685800" y="1136562"/>
            <a:ext cx="4381626" cy="3352800"/>
          </a:xfrm>
        </p:spPr>
        <p:txBody>
          <a:bodyPr/>
          <a:lstStyle/>
          <a:p>
            <a:r>
              <a:rPr lang="en-US" dirty="0"/>
              <a:t>Half the Sky Movement [1]</a:t>
            </a:r>
          </a:p>
          <a:p>
            <a:pPr lvl="1"/>
            <a:r>
              <a:rPr lang="en-US" dirty="0"/>
              <a:t>Reducing maternal and child mortality rate</a:t>
            </a:r>
          </a:p>
          <a:p>
            <a:pPr lvl="1"/>
            <a:r>
              <a:rPr lang="en-US" dirty="0"/>
              <a:t>Teach safe pregnancy and delivery habits</a:t>
            </a:r>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Rachael Sallie</a:t>
            </a:r>
            <a:endParaRPr lang="en-US" sz="1400" dirty="0">
              <a:solidFill>
                <a:schemeClr val="tx1"/>
              </a:solidFill>
              <a:latin typeface="+mj-lt"/>
            </a:endParaRPr>
          </a:p>
        </p:txBody>
      </p:sp>
      <p:sp>
        <p:nvSpPr>
          <p:cNvPr id="8" name="TextBox 7"/>
          <p:cNvSpPr txBox="1"/>
          <p:nvPr/>
        </p:nvSpPr>
        <p:spPr>
          <a:xfrm>
            <a:off x="0" y="4625386"/>
            <a:ext cx="9144000" cy="461665"/>
          </a:xfrm>
          <a:prstGeom prst="rect">
            <a:avLst/>
          </a:prstGeom>
          <a:noFill/>
        </p:spPr>
        <p:txBody>
          <a:bodyPr wrap="square" rtlCol="0">
            <a:spAutoFit/>
          </a:bodyPr>
          <a:lstStyle/>
          <a:p>
            <a:pPr algn="r"/>
            <a:r>
              <a:rPr lang="en-US" sz="1200" dirty="0" err="1">
                <a:solidFill>
                  <a:schemeClr val="tx1"/>
                </a:solidFill>
              </a:rPr>
              <a:t>Dasgupta</a:t>
            </a:r>
            <a:r>
              <a:rPr lang="en-US" sz="1200" dirty="0">
                <a:solidFill>
                  <a:schemeClr val="tx1"/>
                </a:solidFill>
              </a:rPr>
              <a:t>, P., K. </a:t>
            </a:r>
            <a:r>
              <a:rPr lang="en-US" sz="1200" dirty="0" err="1">
                <a:solidFill>
                  <a:schemeClr val="tx1"/>
                </a:solidFill>
              </a:rPr>
              <a:t>Tureski</a:t>
            </a:r>
            <a:r>
              <a:rPr lang="en-US" sz="1200" dirty="0">
                <a:solidFill>
                  <a:schemeClr val="tx1"/>
                </a:solidFill>
              </a:rPr>
              <a:t>, R. </a:t>
            </a:r>
            <a:r>
              <a:rPr lang="en-US" sz="1200" dirty="0" err="1">
                <a:solidFill>
                  <a:schemeClr val="tx1"/>
                </a:solidFill>
              </a:rPr>
              <a:t>Lenzi</a:t>
            </a:r>
            <a:r>
              <a:rPr lang="en-US" sz="1200" dirty="0">
                <a:solidFill>
                  <a:schemeClr val="tx1"/>
                </a:solidFill>
              </a:rPr>
              <a:t>, K. </a:t>
            </a:r>
            <a:r>
              <a:rPr lang="en-US" sz="1200" dirty="0" err="1">
                <a:solidFill>
                  <a:schemeClr val="tx1"/>
                </a:solidFill>
              </a:rPr>
              <a:t>Bindu</a:t>
            </a:r>
            <a:r>
              <a:rPr lang="en-US" sz="1200" dirty="0">
                <a:solidFill>
                  <a:schemeClr val="tx1"/>
                </a:solidFill>
              </a:rPr>
              <a:t>, G. Nanda. 2012. Half the Sky Movement Multimedia Communication Initiative: An Evaluation of the 9-Minutes Mobile Game and Video. Washington, DC: C-Change/FHI 360.</a:t>
            </a:r>
          </a:p>
        </p:txBody>
      </p:sp>
      <p:pic>
        <p:nvPicPr>
          <p:cNvPr id="11" name="Picture 11">
            <a:extLst>
              <a:ext uri="{FF2B5EF4-FFF2-40B4-BE49-F238E27FC236}">
                <a16:creationId xmlns:a16="http://schemas.microsoft.com/office/drawing/2014/main" id="{F6223B6F-262F-1D43-BC35-E215F7E993D2}"/>
              </a:ext>
            </a:extLst>
          </p:cNvPr>
          <p:cNvPicPr>
            <a:picLocks noChangeAspect="1"/>
          </p:cNvPicPr>
          <p:nvPr/>
        </p:nvPicPr>
        <p:blipFill>
          <a:blip r:embed="rId3"/>
          <a:stretch>
            <a:fillRect/>
          </a:stretch>
        </p:blipFill>
        <p:spPr>
          <a:xfrm>
            <a:off x="819750" y="2104355"/>
            <a:ext cx="5813602" cy="2469646"/>
          </a:xfrm>
          <a:prstGeom prst="rect">
            <a:avLst/>
          </a:prstGeom>
        </p:spPr>
      </p:pic>
    </p:spTree>
    <p:extLst>
      <p:ext uri="{BB962C8B-B14F-4D97-AF65-F5344CB8AC3E}">
        <p14:creationId xmlns:p14="http://schemas.microsoft.com/office/powerpoint/2010/main" val="71017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Educate the Uninformed</a:t>
            </a:r>
          </a:p>
        </p:txBody>
      </p:sp>
      <p:sp>
        <p:nvSpPr>
          <p:cNvPr id="3" name="Content Placeholder 2"/>
          <p:cNvSpPr>
            <a:spLocks noGrp="1"/>
          </p:cNvSpPr>
          <p:nvPr>
            <p:ph sz="half" idx="1"/>
          </p:nvPr>
        </p:nvSpPr>
        <p:spPr>
          <a:xfrm>
            <a:off x="685799" y="1352551"/>
            <a:ext cx="7286280" cy="3352800"/>
          </a:xfrm>
        </p:spPr>
        <p:txBody>
          <a:bodyPr/>
          <a:lstStyle/>
          <a:p>
            <a:r>
              <a:rPr lang="en-US" dirty="0" err="1"/>
              <a:t>Floodsim</a:t>
            </a:r>
            <a:r>
              <a:rPr lang="en-US" dirty="0"/>
              <a:t>: Flooding Policy and Citizen Engagement [2]</a:t>
            </a:r>
          </a:p>
          <a:p>
            <a:pPr lvl="1"/>
            <a:r>
              <a:rPr lang="en-US" dirty="0"/>
              <a:t>Game to raise awareness on flooding policy in the UK</a:t>
            </a:r>
          </a:p>
          <a:p>
            <a:pPr lvl="1"/>
            <a:r>
              <a:rPr lang="en-US" dirty="0"/>
              <a:t>25,000 players in 4 weeks</a:t>
            </a:r>
          </a:p>
          <a:p>
            <a:pPr lvl="1"/>
            <a:r>
              <a:rPr lang="en-US" dirty="0"/>
              <a:t>Study found that game raised awareness at the basic level</a:t>
            </a:r>
          </a:p>
          <a:p>
            <a:pPr lvl="1"/>
            <a:r>
              <a:rPr lang="en-US" dirty="0"/>
              <a:t>Players perceived game as accurate source of information</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Rachael Sallie</a:t>
            </a:r>
            <a:endParaRPr lang="en-US" sz="1400" dirty="0">
              <a:solidFill>
                <a:schemeClr val="tx1"/>
              </a:solidFill>
              <a:latin typeface="+mj-lt"/>
            </a:endParaRPr>
          </a:p>
        </p:txBody>
      </p:sp>
    </p:spTree>
    <p:extLst>
      <p:ext uri="{BB962C8B-B14F-4D97-AF65-F5344CB8AC3E}">
        <p14:creationId xmlns:p14="http://schemas.microsoft.com/office/powerpoint/2010/main" val="230439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Empathy in Players</a:t>
            </a:r>
          </a:p>
        </p:txBody>
      </p:sp>
      <p:sp>
        <p:nvSpPr>
          <p:cNvPr id="3" name="Content Placeholder 2"/>
          <p:cNvSpPr>
            <a:spLocks noGrp="1"/>
          </p:cNvSpPr>
          <p:nvPr>
            <p:ph sz="half" idx="1"/>
          </p:nvPr>
        </p:nvSpPr>
        <p:spPr>
          <a:xfrm>
            <a:off x="685800" y="1352551"/>
            <a:ext cx="5098358" cy="3352800"/>
          </a:xfrm>
        </p:spPr>
        <p:txBody>
          <a:bodyPr/>
          <a:lstStyle/>
          <a:p>
            <a:r>
              <a:rPr lang="en-US" dirty="0"/>
              <a:t>Crystals of </a:t>
            </a:r>
            <a:r>
              <a:rPr lang="en-US" dirty="0" err="1"/>
              <a:t>Kaydor</a:t>
            </a:r>
            <a:r>
              <a:rPr lang="en-US" dirty="0"/>
              <a:t>: Empathy Training Game[3]</a:t>
            </a:r>
          </a:p>
          <a:p>
            <a:pPr lvl="1"/>
            <a:r>
              <a:rPr lang="en-US" dirty="0"/>
              <a:t>Increased empathy-related brain activation</a:t>
            </a:r>
          </a:p>
          <a:p>
            <a:pPr lvl="1"/>
            <a:endParaRPr lang="en-US" dirty="0"/>
          </a:p>
          <a:p>
            <a:pPr lvl="1"/>
            <a:endParaRPr lang="en-US" dirty="0"/>
          </a:p>
          <a:p>
            <a:r>
              <a:rPr lang="en-US" dirty="0"/>
              <a:t>Study on Effects of Prosocial Games[4]</a:t>
            </a:r>
          </a:p>
          <a:p>
            <a:pPr lvl="1"/>
            <a:r>
              <a:rPr lang="en-US" dirty="0"/>
              <a:t>Increased empathy</a:t>
            </a:r>
          </a:p>
          <a:p>
            <a:pPr lvl="1"/>
            <a:r>
              <a:rPr lang="en-US" dirty="0"/>
              <a:t>Decreased schadenfreude</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Rachael Sallie</a:t>
            </a:r>
            <a:endParaRPr lang="en-US" sz="1400" dirty="0">
              <a:solidFill>
                <a:schemeClr val="tx1"/>
              </a:solidFill>
              <a:latin typeface="+mj-lt"/>
            </a:endParaRPr>
          </a:p>
        </p:txBody>
      </p:sp>
      <p:sp>
        <p:nvSpPr>
          <p:cNvPr id="8" name="TextBox 7"/>
          <p:cNvSpPr txBox="1"/>
          <p:nvPr/>
        </p:nvSpPr>
        <p:spPr>
          <a:xfrm>
            <a:off x="-117204" y="4350865"/>
            <a:ext cx="9144000" cy="646331"/>
          </a:xfrm>
          <a:prstGeom prst="rect">
            <a:avLst/>
          </a:prstGeom>
          <a:noFill/>
        </p:spPr>
        <p:txBody>
          <a:bodyPr wrap="square" rtlCol="0">
            <a:spAutoFit/>
          </a:bodyPr>
          <a:lstStyle/>
          <a:p>
            <a:pPr algn="r"/>
            <a:r>
              <a:rPr lang="en-US" sz="1200" dirty="0">
                <a:solidFill>
                  <a:schemeClr val="tx1"/>
                </a:solidFill>
              </a:rPr>
              <a:t>Kral, Tammi &amp; </a:t>
            </a:r>
            <a:r>
              <a:rPr lang="en-US" sz="1200" dirty="0" err="1">
                <a:solidFill>
                  <a:schemeClr val="tx1"/>
                </a:solidFill>
              </a:rPr>
              <a:t>Stodola</a:t>
            </a:r>
            <a:r>
              <a:rPr lang="en-US" sz="1200" dirty="0">
                <a:solidFill>
                  <a:schemeClr val="tx1"/>
                </a:solidFill>
              </a:rPr>
              <a:t>, Diane &amp; </a:t>
            </a:r>
            <a:r>
              <a:rPr lang="en-US" sz="1200" dirty="0" err="1">
                <a:solidFill>
                  <a:schemeClr val="tx1"/>
                </a:solidFill>
              </a:rPr>
              <a:t>Birn</a:t>
            </a:r>
            <a:r>
              <a:rPr lang="en-US" sz="1200" dirty="0">
                <a:solidFill>
                  <a:schemeClr val="tx1"/>
                </a:solidFill>
              </a:rPr>
              <a:t>, Rasmus &amp; Mumford, Jeanette &amp; Solis, Enrique &amp; </a:t>
            </a:r>
            <a:r>
              <a:rPr lang="en-US" sz="1200" dirty="0" err="1">
                <a:solidFill>
                  <a:schemeClr val="tx1"/>
                </a:solidFill>
              </a:rPr>
              <a:t>Flook</a:t>
            </a:r>
            <a:r>
              <a:rPr lang="en-US" sz="1200" dirty="0">
                <a:solidFill>
                  <a:schemeClr val="tx1"/>
                </a:solidFill>
              </a:rPr>
              <a:t>, Lisa &amp; </a:t>
            </a:r>
            <a:r>
              <a:rPr lang="en-US" sz="1200" dirty="0" err="1">
                <a:solidFill>
                  <a:schemeClr val="tx1"/>
                </a:solidFill>
              </a:rPr>
              <a:t>Patsenko</a:t>
            </a:r>
            <a:r>
              <a:rPr lang="en-US" sz="1200" dirty="0">
                <a:solidFill>
                  <a:schemeClr val="tx1"/>
                </a:solidFill>
              </a:rPr>
              <a:t>, Elena &amp; Anderson, Craig &amp; </a:t>
            </a:r>
            <a:r>
              <a:rPr lang="en-US" sz="1200" dirty="0" err="1">
                <a:solidFill>
                  <a:schemeClr val="tx1"/>
                </a:solidFill>
              </a:rPr>
              <a:t>Steinkuehler</a:t>
            </a:r>
            <a:r>
              <a:rPr lang="en-US" sz="1200" dirty="0">
                <a:solidFill>
                  <a:schemeClr val="tx1"/>
                </a:solidFill>
              </a:rPr>
              <a:t>, Constance &amp; Davidson, Richard. (2018). Neural correlates of video game empathy training in adolescents: a randomized trial. </a:t>
            </a:r>
            <a:r>
              <a:rPr lang="en-US" sz="1200" dirty="0" err="1">
                <a:solidFill>
                  <a:schemeClr val="tx1"/>
                </a:solidFill>
              </a:rPr>
              <a:t>npj</a:t>
            </a:r>
            <a:r>
              <a:rPr lang="en-US" sz="1200" dirty="0">
                <a:solidFill>
                  <a:schemeClr val="tx1"/>
                </a:solidFill>
              </a:rPr>
              <a:t> Science of Learning. 3. 10.1038/s41539-018-0029-6. </a:t>
            </a:r>
          </a:p>
        </p:txBody>
      </p:sp>
      <p:pic>
        <p:nvPicPr>
          <p:cNvPr id="9" name="Picture 9">
            <a:extLst>
              <a:ext uri="{FF2B5EF4-FFF2-40B4-BE49-F238E27FC236}">
                <a16:creationId xmlns:a16="http://schemas.microsoft.com/office/drawing/2014/main" id="{57496597-6A9F-0F4A-A31D-5214DC0D1D65}"/>
              </a:ext>
            </a:extLst>
          </p:cNvPr>
          <p:cNvPicPr>
            <a:picLocks noChangeAspect="1"/>
          </p:cNvPicPr>
          <p:nvPr/>
        </p:nvPicPr>
        <p:blipFill>
          <a:blip r:embed="rId3"/>
          <a:stretch>
            <a:fillRect/>
          </a:stretch>
        </p:blipFill>
        <p:spPr>
          <a:xfrm>
            <a:off x="5883970" y="843057"/>
            <a:ext cx="2635190" cy="3457386"/>
          </a:xfrm>
          <a:prstGeom prst="rect">
            <a:avLst/>
          </a:prstGeom>
        </p:spPr>
      </p:pic>
    </p:spTree>
    <p:extLst>
      <p:ext uri="{BB962C8B-B14F-4D97-AF65-F5344CB8AC3E}">
        <p14:creationId xmlns:p14="http://schemas.microsoft.com/office/powerpoint/2010/main" val="1505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Raising Money to make a change</a:t>
            </a:r>
          </a:p>
        </p:txBody>
      </p:sp>
      <p:sp>
        <p:nvSpPr>
          <p:cNvPr id="3" name="Content Placeholder 2"/>
          <p:cNvSpPr>
            <a:spLocks noGrp="1"/>
          </p:cNvSpPr>
          <p:nvPr>
            <p:ph sz="half" idx="1"/>
          </p:nvPr>
        </p:nvSpPr>
        <p:spPr>
          <a:xfrm>
            <a:off x="685799" y="1352551"/>
            <a:ext cx="8204201" cy="3352800"/>
          </a:xfrm>
        </p:spPr>
        <p:txBody>
          <a:bodyPr>
            <a:normAutofit/>
          </a:bodyPr>
          <a:lstStyle/>
          <a:p>
            <a:r>
              <a:rPr lang="en-US" dirty="0"/>
              <a:t>Game Sales: Itch.io Bundle for Racial Justice and Equality [5]</a:t>
            </a:r>
          </a:p>
          <a:p>
            <a:pPr lvl="1"/>
            <a:r>
              <a:rPr lang="en-US" dirty="0"/>
              <a:t>$8.14 million raised</a:t>
            </a:r>
          </a:p>
          <a:p>
            <a:pPr lvl="1"/>
            <a:r>
              <a:rPr lang="en-US" dirty="0"/>
              <a:t>Split between NAACP Legal Defense and Education Fund and Community Bail Fund</a:t>
            </a:r>
          </a:p>
          <a:p>
            <a:pPr lvl="1"/>
            <a:r>
              <a:rPr lang="en-US" dirty="0"/>
              <a:t>1391 developers included games and 814,529 people donated.</a:t>
            </a:r>
          </a:p>
          <a:p>
            <a:r>
              <a:rPr lang="en-US" dirty="0"/>
              <a:t>In Game Events: Overwatch’s Mercy skin to Support Breast Cancer Research [6]</a:t>
            </a:r>
          </a:p>
          <a:p>
            <a:pPr lvl="1"/>
            <a:r>
              <a:rPr lang="en-US" dirty="0"/>
              <a:t>$12.7 million raised</a:t>
            </a:r>
          </a:p>
          <a:p>
            <a:pPr lvl="1"/>
            <a:r>
              <a:rPr lang="en-US" dirty="0"/>
              <a:t>Breast Cancer Research Foundation</a:t>
            </a:r>
          </a:p>
          <a:p>
            <a:r>
              <a:rPr lang="en-US" dirty="0"/>
              <a:t>Game Livestreams: Awesome Games Done Quick 2020 [7]</a:t>
            </a:r>
          </a:p>
          <a:p>
            <a:pPr lvl="1"/>
            <a:r>
              <a:rPr lang="en-US" dirty="0"/>
              <a:t>$3.1 million to Prevent Cancer Foundation</a:t>
            </a:r>
          </a:p>
          <a:p>
            <a:pPr lvl="1"/>
            <a:r>
              <a:rPr lang="en-US" dirty="0"/>
              <a:t>$25 million across all charity events</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Rachael Sallie</a:t>
            </a:r>
            <a:endParaRPr lang="en-US" sz="1400" dirty="0">
              <a:solidFill>
                <a:schemeClr val="tx1"/>
              </a:solidFill>
              <a:latin typeface="+mj-lt"/>
            </a:endParaRPr>
          </a:p>
        </p:txBody>
      </p:sp>
    </p:spTree>
    <p:extLst>
      <p:ext uri="{BB962C8B-B14F-4D97-AF65-F5344CB8AC3E}">
        <p14:creationId xmlns:p14="http://schemas.microsoft.com/office/powerpoint/2010/main" val="3304978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t>[1] </a:t>
            </a:r>
            <a:r>
              <a:rPr lang="en-US" dirty="0" err="1"/>
              <a:t>Dasgupta</a:t>
            </a:r>
            <a:r>
              <a:rPr lang="en-US" dirty="0"/>
              <a:t>, P., K. </a:t>
            </a:r>
            <a:r>
              <a:rPr lang="en-US" dirty="0" err="1"/>
              <a:t>Tureski</a:t>
            </a:r>
            <a:r>
              <a:rPr lang="en-US" dirty="0"/>
              <a:t>, R. </a:t>
            </a:r>
            <a:r>
              <a:rPr lang="en-US" dirty="0" err="1"/>
              <a:t>Lenzi</a:t>
            </a:r>
            <a:r>
              <a:rPr lang="en-US" dirty="0"/>
              <a:t>, K. </a:t>
            </a:r>
            <a:r>
              <a:rPr lang="en-US" dirty="0" err="1"/>
              <a:t>Bindu</a:t>
            </a:r>
            <a:r>
              <a:rPr lang="en-US" dirty="0"/>
              <a:t>, G. Nanda. 2012. Half the Sky Movement Multimedia Communication Initiative: An Evaluation of the 9-Minutes Mobile Game and Video. </a:t>
            </a:r>
            <a:r>
              <a:rPr lang="en-US"/>
              <a:t>Washington, DC: C-Change/FHI 360.</a:t>
            </a:r>
            <a:endParaRPr lang="en-US" dirty="0"/>
          </a:p>
          <a:p>
            <a:pPr marL="0" indent="0">
              <a:buNone/>
            </a:pPr>
            <a:r>
              <a:rPr lang="en-US" dirty="0"/>
              <a:t>[2] </a:t>
            </a:r>
            <a:r>
              <a:rPr lang="en-US" dirty="0" err="1"/>
              <a:t>Rebolledo-Mendez</a:t>
            </a:r>
            <a:r>
              <a:rPr lang="en-US" dirty="0"/>
              <a:t>, Genaro &amp; </a:t>
            </a:r>
            <a:r>
              <a:rPr lang="en-US" dirty="0" err="1"/>
              <a:t>Avramides</a:t>
            </a:r>
            <a:r>
              <a:rPr lang="en-US" dirty="0"/>
              <a:t>, Katerina &amp; de Freitas, Sara &amp; Star, </a:t>
            </a:r>
            <a:r>
              <a:rPr lang="en-US" dirty="0" err="1"/>
              <a:t>Kam</a:t>
            </a:r>
            <a:r>
              <a:rPr lang="en-US" dirty="0"/>
              <a:t>. (2009). Societal impact of a serious game on raising public awareness: The case of FloodSim. Proceedings of the 2009 ACM </a:t>
            </a:r>
            <a:r>
              <a:rPr lang="en-US" dirty="0" err="1"/>
              <a:t>SIGGRAPH</a:t>
            </a:r>
            <a:r>
              <a:rPr lang="en-US" dirty="0"/>
              <a:t> Symposium on Video Games, Sandbox '09. 15-22. 10.1145/1581073.1581076. </a:t>
            </a:r>
          </a:p>
          <a:p>
            <a:pPr marL="0" indent="0">
              <a:buNone/>
            </a:pPr>
            <a:r>
              <a:rPr lang="en-US" dirty="0"/>
              <a:t>[3] Kral, Tammi &amp; </a:t>
            </a:r>
            <a:r>
              <a:rPr lang="en-US" dirty="0" err="1"/>
              <a:t>Stodola</a:t>
            </a:r>
            <a:r>
              <a:rPr lang="en-US" dirty="0"/>
              <a:t>, Diane &amp; </a:t>
            </a:r>
            <a:r>
              <a:rPr lang="en-US" dirty="0" err="1"/>
              <a:t>Birn</a:t>
            </a:r>
            <a:r>
              <a:rPr lang="en-US" dirty="0"/>
              <a:t>, Rasmus &amp; Mumford, Jeanette &amp; Solis, Enrique &amp; </a:t>
            </a:r>
            <a:r>
              <a:rPr lang="en-US" dirty="0" err="1"/>
              <a:t>Flook</a:t>
            </a:r>
            <a:r>
              <a:rPr lang="en-US" dirty="0"/>
              <a:t>, Lisa &amp; </a:t>
            </a:r>
            <a:r>
              <a:rPr lang="en-US" dirty="0" err="1"/>
              <a:t>Patsenko</a:t>
            </a:r>
            <a:r>
              <a:rPr lang="en-US" dirty="0"/>
              <a:t>, Elena &amp; Anderson, Craig &amp; </a:t>
            </a:r>
            <a:r>
              <a:rPr lang="en-US" dirty="0" err="1"/>
              <a:t>Steinkuehler</a:t>
            </a:r>
            <a:r>
              <a:rPr lang="en-US" dirty="0"/>
              <a:t>, Constance &amp; Davidson, Richard. (2018). Neural correlates of video game empathy training in adolescents: a randomized trial. </a:t>
            </a:r>
            <a:r>
              <a:rPr lang="en-US" dirty="0" err="1"/>
              <a:t>npj</a:t>
            </a:r>
            <a:r>
              <a:rPr lang="en-US" dirty="0"/>
              <a:t> Science of Learning. 3. 10.1038/s41539-018-0029-6. </a:t>
            </a:r>
          </a:p>
          <a:p>
            <a:pPr marL="0" indent="0">
              <a:buNone/>
            </a:pPr>
            <a:r>
              <a:rPr lang="en-US" dirty="0"/>
              <a:t>[4] </a:t>
            </a:r>
            <a:r>
              <a:rPr lang="en-US" sz="2400" dirty="0"/>
              <a:t>Greitemeyer, T.,</a:t>
            </a:r>
            <a:r>
              <a:rPr lang="en-US" dirty="0"/>
              <a:t> Osswald, S., &amp; Brauer, M. (2010). Playing prosocial video games increases empathy and decreases schadenfreude. </a:t>
            </a:r>
            <a:r>
              <a:rPr lang="en-US" i="1" dirty="0"/>
              <a:t>Emotion, 10</a:t>
            </a:r>
            <a:r>
              <a:rPr lang="en-US" i="0" dirty="0"/>
              <a:t>(6), 796–802. </a:t>
            </a:r>
            <a:r>
              <a:rPr lang="en-US" i="0" dirty="0">
                <a:solidFill>
                  <a:srgbClr val="DDA859"/>
                </a:solidFill>
                <a:hlinkClick r:id="rId3">
                  <a:extLst>
                    <a:ext uri="{A12FA001-AC4F-418D-AE19-62706E023703}">
                      <ahyp:hlinkClr xmlns:ahyp="http://schemas.microsoft.com/office/drawing/2018/hyperlinkcolor" val="tx"/>
                    </a:ext>
                  </a:extLst>
                </a:hlinkClick>
              </a:rPr>
              <a:t>https://</a:t>
            </a:r>
            <a:r>
              <a:rPr lang="en-US" i="0" dirty="0" err="1">
                <a:solidFill>
                  <a:srgbClr val="DDA859"/>
                </a:solidFill>
                <a:hlinkClick r:id="rId3">
                  <a:extLst>
                    <a:ext uri="{A12FA001-AC4F-418D-AE19-62706E023703}">
                      <ahyp:hlinkClr xmlns:ahyp="http://schemas.microsoft.com/office/drawing/2018/hyperlinkcolor" val="tx"/>
                    </a:ext>
                  </a:extLst>
                </a:hlinkClick>
              </a:rPr>
              <a:t>doi.org</a:t>
            </a:r>
            <a:r>
              <a:rPr lang="en-US" i="0" dirty="0">
                <a:hlinkClick r:id="rId3">
                  <a:extLst>
                    <a:ext uri="{A12FA001-AC4F-418D-AE19-62706E023703}">
                      <ahyp:hlinkClr xmlns:ahyp="http://schemas.microsoft.com/office/drawing/2018/hyperlinkcolor" val="tx"/>
                    </a:ext>
                  </a:extLst>
                </a:hlinkClick>
              </a:rPr>
              <a:t>/10.1037/a0020194</a:t>
            </a:r>
            <a:endParaRPr lang="en-US" dirty="0"/>
          </a:p>
          <a:p>
            <a:pPr marL="0" indent="0">
              <a:buNone/>
            </a:pPr>
            <a:r>
              <a:rPr lang="en-US" dirty="0"/>
              <a:t>[5] itch.io, Bundle for Racial Justice and Equality (itch.io, 2020), </a:t>
            </a:r>
            <a:r>
              <a:rPr lang="en-US" dirty="0">
                <a:hlinkClick r:id="rId4"/>
              </a:rPr>
              <a:t>https://itch.io/b/520/bundle-for-racial-justice-and-equality</a:t>
            </a:r>
            <a:r>
              <a:rPr lang="en-US" dirty="0"/>
              <a:t> , Accessed 9/9/2029</a:t>
            </a:r>
          </a:p>
          <a:p>
            <a:pPr marL="0" indent="0">
              <a:buNone/>
            </a:pPr>
            <a:r>
              <a:rPr lang="en-US" dirty="0"/>
              <a:t>[6] Blizzard Entertainment, </a:t>
            </a:r>
            <a:r>
              <a:rPr lang="en-US" sz="2000" dirty="0">
                <a:solidFill>
                  <a:srgbClr val="F6F6F6"/>
                </a:solidFill>
              </a:rPr>
              <a:t>Thank You! Pink Mercy Raises More Than 12.7 Million (USD) For The Breast Cancer Research Foundation (Blizzard, 2018), </a:t>
            </a:r>
            <a:r>
              <a:rPr lang="en-US" sz="2000" dirty="0">
                <a:solidFill>
                  <a:srgbClr val="F6F6F6"/>
                </a:solidFill>
                <a:hlinkClick r:id="rId5"/>
              </a:rPr>
              <a:t>https://</a:t>
            </a:r>
            <a:r>
              <a:rPr lang="en-US" sz="2000" dirty="0" err="1">
                <a:solidFill>
                  <a:srgbClr val="F6F6F6"/>
                </a:solidFill>
                <a:hlinkClick r:id="rId5"/>
              </a:rPr>
              <a:t>playoverwatch.com</a:t>
            </a:r>
            <a:r>
              <a:rPr lang="en-US" sz="2000" dirty="0">
                <a:solidFill>
                  <a:srgbClr val="F6F6F6"/>
                </a:solidFill>
                <a:hlinkClick r:id="rId5"/>
              </a:rPr>
              <a:t>/en-us/news/21931801/</a:t>
            </a:r>
            <a:r>
              <a:rPr lang="en-US" sz="2000" dirty="0">
                <a:solidFill>
                  <a:srgbClr val="F6F6F6"/>
                </a:solidFill>
              </a:rPr>
              <a:t> Accessed 9/10/2020</a:t>
            </a:r>
            <a:endParaRPr lang="en-US" sz="2000" dirty="0"/>
          </a:p>
          <a:p>
            <a:pPr marL="0" indent="0">
              <a:buNone/>
            </a:pPr>
            <a:r>
              <a:rPr lang="en-US" dirty="0"/>
              <a:t>[7] Eric </a:t>
            </a:r>
            <a:r>
              <a:rPr lang="en-US" dirty="0" err="1"/>
              <a:t>Abent</a:t>
            </a:r>
            <a:r>
              <a:rPr lang="en-US" dirty="0"/>
              <a:t>, </a:t>
            </a:r>
            <a:r>
              <a:rPr lang="en-US" sz="1800" dirty="0"/>
              <a:t>AGDQ 2020 wraps up a record-setting </a:t>
            </a:r>
            <a:r>
              <a:rPr lang="en-US" sz="1800" dirty="0" err="1"/>
              <a:t>speedrunning</a:t>
            </a:r>
            <a:r>
              <a:rPr lang="en-US" sz="1800" dirty="0"/>
              <a:t> marathon (SlashGear, 2020), </a:t>
            </a:r>
            <a:r>
              <a:rPr lang="en-US" sz="1800" dirty="0">
                <a:hlinkClick r:id="rId6"/>
              </a:rPr>
              <a:t>https://</a:t>
            </a:r>
            <a:r>
              <a:rPr lang="en-US" sz="1800" dirty="0" err="1">
                <a:hlinkClick r:id="rId6"/>
              </a:rPr>
              <a:t>www.slashgear.com</a:t>
            </a:r>
            <a:r>
              <a:rPr lang="en-US" sz="1800" dirty="0">
                <a:hlinkClick r:id="rId6"/>
              </a:rPr>
              <a:t>/agdq-2020-wraps-up-a-record-setting-speedrunning-marathon-13606665/</a:t>
            </a:r>
            <a:r>
              <a:rPr lang="en-US" sz="1800" dirty="0"/>
              <a:t> Accessed 9/10/2020</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a:latin typeface="+mj-lt"/>
              </a:rPr>
              <a:t>Rachael Sallie</a:t>
            </a:r>
            <a:endParaRPr lang="en-US" sz="1400" dirty="0">
              <a:solidFill>
                <a:schemeClr val="tx1"/>
              </a:solidFill>
              <a:latin typeface="+mj-lt"/>
            </a:endParaRPr>
          </a:p>
        </p:txBody>
      </p:sp>
    </p:spTree>
    <p:extLst>
      <p:ext uri="{BB962C8B-B14F-4D97-AF65-F5344CB8AC3E}">
        <p14:creationId xmlns:p14="http://schemas.microsoft.com/office/powerpoint/2010/main" val="271561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FACEBOOK CONTENT MODERATION</a:t>
            </a:r>
            <a:endParaRPr/>
          </a:p>
        </p:txBody>
      </p:sp>
      <p:sp>
        <p:nvSpPr>
          <p:cNvPr id="92" name="Google Shape;92;p1"/>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Oli Thode</a:t>
            </a:r>
            <a:endParaRPr/>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3465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965f41383f_0_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CONTRACT LABOR HELPS FACEBOOK</a:t>
            </a:r>
            <a:endParaRPr/>
          </a:p>
        </p:txBody>
      </p:sp>
      <p:sp>
        <p:nvSpPr>
          <p:cNvPr id="101" name="Google Shape;101;g965f41383f_0_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Facebook began outsourcing in 2010 [1]</a:t>
            </a:r>
            <a:endParaRPr/>
          </a:p>
          <a:p>
            <a:pPr marL="411534" lvl="1" indent="-205766" algn="l" rtl="0">
              <a:lnSpc>
                <a:spcPct val="90000"/>
              </a:lnSpc>
              <a:spcBef>
                <a:spcPts val="0"/>
              </a:spcBef>
              <a:spcAft>
                <a:spcPts val="0"/>
              </a:spcAft>
              <a:buSzPts val="1350"/>
              <a:buChar char="–"/>
            </a:pPr>
            <a:r>
              <a:rPr lang="en-US"/>
              <a:t>In 2008, Facebook had 12 in-house workers, now they have 15,000 [1]</a:t>
            </a:r>
            <a:endParaRPr/>
          </a:p>
          <a:p>
            <a:pPr marL="411534" lvl="1" indent="-205766" algn="l" rtl="0">
              <a:spcBef>
                <a:spcPts val="0"/>
              </a:spcBef>
              <a:spcAft>
                <a:spcPts val="0"/>
              </a:spcAft>
              <a:buSzPts val="1350"/>
              <a:buChar char="–"/>
            </a:pPr>
            <a:r>
              <a:rPr lang="en-US"/>
              <a:t>Facebook saves billions of dollars by pushing content moderation to contractors</a:t>
            </a:r>
            <a:endParaRPr/>
          </a:p>
          <a:p>
            <a:pPr marL="0" lvl="0" indent="0" algn="l" rtl="0">
              <a:lnSpc>
                <a:spcPct val="90000"/>
              </a:lnSpc>
              <a:spcBef>
                <a:spcPts val="0"/>
              </a:spcBef>
              <a:spcAft>
                <a:spcPts val="0"/>
              </a:spcAft>
              <a:buNone/>
            </a:pPr>
            <a:endParaRPr/>
          </a:p>
          <a:p>
            <a:pPr marL="205766" lvl="0" indent="-205766" algn="l" rtl="0">
              <a:lnSpc>
                <a:spcPct val="90000"/>
              </a:lnSpc>
              <a:spcBef>
                <a:spcPts val="0"/>
              </a:spcBef>
              <a:spcAft>
                <a:spcPts val="0"/>
              </a:spcAft>
              <a:buSzPts val="1620"/>
              <a:buChar char="•"/>
            </a:pPr>
            <a:r>
              <a:rPr lang="en-US"/>
              <a:t>Moderation facilities were located around the world</a:t>
            </a:r>
            <a:endParaRPr/>
          </a:p>
          <a:p>
            <a:pPr marL="411534" lvl="1" indent="-205766" algn="l" rtl="0">
              <a:lnSpc>
                <a:spcPct val="90000"/>
              </a:lnSpc>
              <a:spcBef>
                <a:spcPts val="0"/>
              </a:spcBef>
              <a:spcAft>
                <a:spcPts val="0"/>
              </a:spcAft>
              <a:buSzPts val="1350"/>
              <a:buChar char="–"/>
            </a:pPr>
            <a:r>
              <a:rPr lang="en-US"/>
              <a:t>Allowed coverage across more  time zones</a:t>
            </a:r>
            <a:endParaRPr/>
          </a:p>
          <a:p>
            <a:pPr marL="411534" lvl="1" indent="-205766" algn="l" rtl="0">
              <a:lnSpc>
                <a:spcPct val="90000"/>
              </a:lnSpc>
              <a:spcBef>
                <a:spcPts val="0"/>
              </a:spcBef>
              <a:spcAft>
                <a:spcPts val="0"/>
              </a:spcAft>
              <a:buSzPts val="1350"/>
              <a:buChar char="–"/>
            </a:pPr>
            <a:r>
              <a:rPr lang="en-US"/>
              <a:t>Improved cultural nuance</a:t>
            </a:r>
            <a:endParaRPr/>
          </a:p>
        </p:txBody>
      </p:sp>
      <p:sp>
        <p:nvSpPr>
          <p:cNvPr id="102" name="Google Shape;102;g965f41383f_0_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03" name="Google Shape;103;g965f41383f_0_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04" name="Google Shape;104;g965f41383f_0_0"/>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Oli Thode</a:t>
            </a:r>
            <a:endParaRPr/>
          </a:p>
        </p:txBody>
      </p:sp>
      <p:sp>
        <p:nvSpPr>
          <p:cNvPr id="105" name="Google Shape;105;g965f41383f_0_0"/>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lt1"/>
                </a:solidFill>
                <a:latin typeface="Cambria"/>
                <a:ea typeface="Cambria"/>
                <a:cs typeface="Cambria"/>
                <a:sym typeface="Cambria"/>
              </a:rPr>
              <a:t>Based on data presented in [2]</a:t>
            </a:r>
            <a:endParaRPr/>
          </a:p>
        </p:txBody>
      </p:sp>
      <p:pic>
        <p:nvPicPr>
          <p:cNvPr id="106" name="Google Shape;106;g965f41383f_0_0" title="Points scored"/>
          <p:cNvPicPr preferRelativeResize="0"/>
          <p:nvPr/>
        </p:nvPicPr>
        <p:blipFill>
          <a:blip r:embed="rId3">
            <a:alphaModFix/>
          </a:blip>
          <a:stretch>
            <a:fillRect/>
          </a:stretch>
        </p:blipFill>
        <p:spPr>
          <a:xfrm>
            <a:off x="4724387" y="1352554"/>
            <a:ext cx="3733824" cy="3036836"/>
          </a:xfrm>
          <a:prstGeom prst="rect">
            <a:avLst/>
          </a:prstGeom>
          <a:noFill/>
          <a:ln>
            <a:noFill/>
          </a:ln>
        </p:spPr>
      </p:pic>
    </p:spTree>
    <p:extLst>
      <p:ext uri="{BB962C8B-B14F-4D97-AF65-F5344CB8AC3E}">
        <p14:creationId xmlns:p14="http://schemas.microsoft.com/office/powerpoint/2010/main" val="21852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965f41383f_0_11" descr="Facebook content moderation is an ugly business. Here's who does it - CNET"/>
          <p:cNvPicPr preferRelativeResize="0"/>
          <p:nvPr/>
        </p:nvPicPr>
        <p:blipFill rotWithShape="1">
          <a:blip r:embed="rId3">
            <a:alphaModFix/>
          </a:blip>
          <a:srcRect l="12743" r="12735" b="-644"/>
          <a:stretch/>
        </p:blipFill>
        <p:spPr>
          <a:xfrm>
            <a:off x="4724400" y="1352550"/>
            <a:ext cx="3733799" cy="3374325"/>
          </a:xfrm>
          <a:prstGeom prst="rect">
            <a:avLst/>
          </a:prstGeom>
          <a:noFill/>
          <a:ln>
            <a:noFill/>
          </a:ln>
        </p:spPr>
      </p:pic>
      <p:sp>
        <p:nvSpPr>
          <p:cNvPr id="113" name="Google Shape;113;g965f41383f_0_1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WORKPLACE CONDITIONS ARE TERRIBLE</a:t>
            </a:r>
            <a:endParaRPr/>
          </a:p>
        </p:txBody>
      </p:sp>
      <p:sp>
        <p:nvSpPr>
          <p:cNvPr id="114" name="Google Shape;114;g965f41383f_0_11"/>
          <p:cNvSpPr txBox="1">
            <a:spLocks noGrp="1"/>
          </p:cNvSpPr>
          <p:nvPr>
            <p:ph type="body" idx="1"/>
          </p:nvPr>
        </p:nvSpPr>
        <p:spPr>
          <a:xfrm>
            <a:off x="685800" y="1352550"/>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Workers felt immense pressure from their supervisors to increase accuracy</a:t>
            </a:r>
            <a:endParaRPr/>
          </a:p>
          <a:p>
            <a:pPr marL="411534" lvl="1" indent="-205766" algn="l" rtl="0">
              <a:lnSpc>
                <a:spcPct val="90000"/>
              </a:lnSpc>
              <a:spcBef>
                <a:spcPts val="0"/>
              </a:spcBef>
              <a:spcAft>
                <a:spcPts val="0"/>
              </a:spcAft>
              <a:buSzPts val="1350"/>
              <a:buChar char="–"/>
            </a:pPr>
            <a:r>
              <a:rPr lang="en-US"/>
              <a:t>Facebook pushed hard for 95-98% accuracy</a:t>
            </a:r>
            <a:endParaRPr/>
          </a:p>
          <a:p>
            <a:pPr marL="205766" lvl="0" indent="-205766" algn="l" rtl="0">
              <a:lnSpc>
                <a:spcPct val="90000"/>
              </a:lnSpc>
              <a:spcBef>
                <a:spcPts val="1200"/>
              </a:spcBef>
              <a:spcAft>
                <a:spcPts val="0"/>
              </a:spcAft>
              <a:buSzPts val="1620"/>
              <a:buChar char="•"/>
            </a:pPr>
            <a:r>
              <a:rPr lang="en-US"/>
              <a:t>Breaks were infrequent and short</a:t>
            </a:r>
            <a:endParaRPr/>
          </a:p>
          <a:p>
            <a:pPr marL="411534" lvl="1" indent="-205766" algn="l" rtl="0">
              <a:lnSpc>
                <a:spcPct val="90000"/>
              </a:lnSpc>
              <a:spcBef>
                <a:spcPts val="1200"/>
              </a:spcBef>
              <a:spcAft>
                <a:spcPts val="0"/>
              </a:spcAft>
              <a:buSzPts val="1350"/>
              <a:buChar char="–"/>
            </a:pPr>
            <a:r>
              <a:rPr lang="en-US"/>
              <a:t>Moderators were required to log when they were on their breaks using a browser extension [1]</a:t>
            </a:r>
            <a:endParaRPr/>
          </a:p>
          <a:p>
            <a:pPr marL="205766" lvl="0" indent="-205766" algn="l" rtl="0">
              <a:lnSpc>
                <a:spcPct val="90000"/>
              </a:lnSpc>
              <a:spcBef>
                <a:spcPts val="1200"/>
              </a:spcBef>
              <a:spcAft>
                <a:spcPts val="0"/>
              </a:spcAft>
              <a:buSzPts val="1620"/>
              <a:buChar char="•"/>
            </a:pPr>
            <a:r>
              <a:rPr lang="en-US"/>
              <a:t>Moderators rarely lasted more than 2 years before they quit or were fired [2]</a:t>
            </a:r>
            <a:endParaRPr/>
          </a:p>
        </p:txBody>
      </p:sp>
      <p:sp>
        <p:nvSpPr>
          <p:cNvPr id="115" name="Google Shape;115;g965f41383f_0_11"/>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16" name="Google Shape;116;g965f41383f_0_1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17" name="Google Shape;117;g965f41383f_0_11"/>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Oli Thode</a:t>
            </a:r>
            <a:endParaRPr/>
          </a:p>
        </p:txBody>
      </p:sp>
      <p:sp>
        <p:nvSpPr>
          <p:cNvPr id="118" name="Google Shape;118;g965f41383f_0_11"/>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sz="1200">
                <a:solidFill>
                  <a:schemeClr val="lt1"/>
                </a:solidFill>
                <a:latin typeface="Cambria"/>
                <a:ea typeface="Cambria"/>
                <a:cs typeface="Cambria"/>
                <a:sym typeface="Cambria"/>
              </a:rPr>
              <a:t>Picture from Madhu Kapparth/Getty Images</a:t>
            </a:r>
            <a:endParaRPr>
              <a:solidFill>
                <a:schemeClr val="dk1"/>
              </a:solidFill>
            </a:endParaRPr>
          </a:p>
          <a:p>
            <a:pPr marL="0" marR="0" lvl="0" indent="0" algn="r" rtl="0">
              <a:spcBef>
                <a:spcPts val="0"/>
              </a:spcBef>
              <a:spcAft>
                <a:spcPts val="0"/>
              </a:spcAft>
              <a:buNone/>
            </a:pPr>
            <a:endParaRPr/>
          </a:p>
        </p:txBody>
      </p:sp>
    </p:spTree>
    <p:extLst>
      <p:ext uri="{BB962C8B-B14F-4D97-AF65-F5344CB8AC3E}">
        <p14:creationId xmlns:p14="http://schemas.microsoft.com/office/powerpoint/2010/main" val="87305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965f41383f_0_2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MODERATORS PLAY AN IMPORTANT ROLE</a:t>
            </a:r>
            <a:endParaRPr/>
          </a:p>
        </p:txBody>
      </p:sp>
      <p:sp>
        <p:nvSpPr>
          <p:cNvPr id="125" name="Google Shape;125;g965f41383f_0_2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Without these moderators Facebook would be flooded with hate speech and graphic content</a:t>
            </a:r>
            <a:endParaRPr/>
          </a:p>
          <a:p>
            <a:pPr marL="411534" lvl="1" indent="-205766" algn="l" rtl="0">
              <a:lnSpc>
                <a:spcPct val="90000"/>
              </a:lnSpc>
              <a:spcBef>
                <a:spcPts val="0"/>
              </a:spcBef>
              <a:spcAft>
                <a:spcPts val="0"/>
              </a:spcAft>
              <a:buSzPts val="1350"/>
              <a:buChar char="–"/>
            </a:pPr>
            <a:r>
              <a:rPr lang="en-US"/>
              <a:t>They see this stuff so that we don’t have to</a:t>
            </a:r>
            <a:endParaRPr/>
          </a:p>
          <a:p>
            <a:pPr marL="205766" lvl="0" indent="0" algn="l" rtl="0">
              <a:lnSpc>
                <a:spcPct val="90000"/>
              </a:lnSpc>
              <a:spcBef>
                <a:spcPts val="0"/>
              </a:spcBef>
              <a:spcAft>
                <a:spcPts val="0"/>
              </a:spcAft>
              <a:buNone/>
            </a:pPr>
            <a:endParaRPr/>
          </a:p>
          <a:p>
            <a:pPr marL="205766" lvl="0" indent="-205766" algn="l" rtl="0">
              <a:spcBef>
                <a:spcPts val="0"/>
              </a:spcBef>
              <a:spcAft>
                <a:spcPts val="0"/>
              </a:spcAft>
              <a:buSzPts val="1620"/>
              <a:buChar char="•"/>
            </a:pPr>
            <a:r>
              <a:rPr lang="en-US"/>
              <a:t>Act Utilitarian Analysis: The trauma of the moderators is less than the protection of the users</a:t>
            </a:r>
            <a:endParaRPr/>
          </a:p>
          <a:p>
            <a:pPr marL="411534" lvl="1" indent="-205766" algn="l" rtl="0">
              <a:spcBef>
                <a:spcPts val="0"/>
              </a:spcBef>
              <a:spcAft>
                <a:spcPts val="0"/>
              </a:spcAft>
              <a:buSzPts val="1350"/>
              <a:buChar char="–"/>
            </a:pPr>
            <a:r>
              <a:rPr lang="en-US"/>
              <a:t>The moderators also receive pay and benefits from this transaction</a:t>
            </a:r>
            <a:endParaRPr/>
          </a:p>
        </p:txBody>
      </p:sp>
      <p:sp>
        <p:nvSpPr>
          <p:cNvPr id="126" name="Google Shape;126;g965f41383f_0_2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27" name="Google Shape;127;g965f41383f_0_2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28" name="Google Shape;128;g965f41383f_0_22"/>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Oli Thode</a:t>
            </a:r>
            <a:endParaRPr/>
          </a:p>
        </p:txBody>
      </p:sp>
      <p:sp>
        <p:nvSpPr>
          <p:cNvPr id="129" name="Google Shape;129;g965f41383f_0_22"/>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Infographic from Adweek.com</a:t>
            </a:r>
            <a:endParaRPr/>
          </a:p>
        </p:txBody>
      </p:sp>
      <p:pic>
        <p:nvPicPr>
          <p:cNvPr id="130" name="Google Shape;130;g965f41383f_0_22" descr="INFOGRAPHIC: How Facebook Moderates Content"/>
          <p:cNvPicPr preferRelativeResize="0"/>
          <p:nvPr/>
        </p:nvPicPr>
        <p:blipFill>
          <a:blip r:embed="rId3">
            <a:alphaModFix/>
          </a:blip>
          <a:stretch>
            <a:fillRect/>
          </a:stretch>
        </p:blipFill>
        <p:spPr>
          <a:xfrm>
            <a:off x="4724370" y="1628756"/>
            <a:ext cx="3733850" cy="2800387"/>
          </a:xfrm>
          <a:prstGeom prst="rect">
            <a:avLst/>
          </a:prstGeom>
          <a:noFill/>
          <a:ln>
            <a:noFill/>
          </a:ln>
        </p:spPr>
      </p:pic>
    </p:spTree>
    <p:extLst>
      <p:ext uri="{BB962C8B-B14F-4D97-AF65-F5344CB8AC3E}">
        <p14:creationId xmlns:p14="http://schemas.microsoft.com/office/powerpoint/2010/main" val="8905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524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965f41383f_1_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FACEBOOK IS USING THESE MODERATORS</a:t>
            </a:r>
            <a:endParaRPr/>
          </a:p>
        </p:txBody>
      </p:sp>
      <p:sp>
        <p:nvSpPr>
          <p:cNvPr id="137" name="Google Shape;137;g965f41383f_1_1"/>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Facebook’s stock continues to grow</a:t>
            </a:r>
            <a:endParaRPr/>
          </a:p>
          <a:p>
            <a:pPr marL="205766" lvl="0" indent="-205766" algn="l" rtl="0">
              <a:lnSpc>
                <a:spcPct val="90000"/>
              </a:lnSpc>
              <a:spcBef>
                <a:spcPts val="0"/>
              </a:spcBef>
              <a:spcAft>
                <a:spcPts val="0"/>
              </a:spcAft>
              <a:buSzPts val="1620"/>
              <a:buChar char="•"/>
            </a:pPr>
            <a:r>
              <a:rPr lang="en-US"/>
              <a:t>Facebook’s user base has increased by almost 600% in the past decade [3]</a:t>
            </a:r>
            <a:endParaRPr/>
          </a:p>
          <a:p>
            <a:pPr marL="205766" lvl="0" indent="-205766" algn="l" rtl="0">
              <a:lnSpc>
                <a:spcPct val="90000"/>
              </a:lnSpc>
              <a:spcBef>
                <a:spcPts val="0"/>
              </a:spcBef>
              <a:spcAft>
                <a:spcPts val="0"/>
              </a:spcAft>
              <a:buSzPts val="1620"/>
              <a:buChar char="•"/>
            </a:pPr>
            <a:r>
              <a:rPr lang="en-US"/>
              <a:t>Kant’s second formulation of the Categorical Imperative:</a:t>
            </a:r>
            <a:endParaRPr/>
          </a:p>
          <a:p>
            <a:pPr marL="411534" lvl="1" indent="-205766" algn="l" rtl="0">
              <a:lnSpc>
                <a:spcPct val="90000"/>
              </a:lnSpc>
              <a:spcBef>
                <a:spcPts val="0"/>
              </a:spcBef>
              <a:spcAft>
                <a:spcPts val="0"/>
              </a:spcAft>
              <a:buSzPts val="1350"/>
              <a:buChar char="–"/>
            </a:pPr>
            <a:r>
              <a:rPr lang="en-US"/>
              <a:t>Treat others as ends, not as means [4]</a:t>
            </a:r>
            <a:endParaRPr/>
          </a:p>
          <a:p>
            <a:pPr marL="205766" lvl="0" indent="-205766" algn="l" rtl="0">
              <a:lnSpc>
                <a:spcPct val="90000"/>
              </a:lnSpc>
              <a:spcBef>
                <a:spcPts val="0"/>
              </a:spcBef>
              <a:spcAft>
                <a:spcPts val="0"/>
              </a:spcAft>
              <a:buSzPts val="1620"/>
              <a:buChar char="•"/>
            </a:pPr>
            <a:r>
              <a:rPr lang="en-US"/>
              <a:t>Rawls’ second principle of justice:</a:t>
            </a:r>
            <a:endParaRPr/>
          </a:p>
          <a:p>
            <a:pPr marL="411534" lvl="1" indent="-205766" algn="l" rtl="0">
              <a:lnSpc>
                <a:spcPct val="90000"/>
              </a:lnSpc>
              <a:spcBef>
                <a:spcPts val="0"/>
              </a:spcBef>
              <a:spcAft>
                <a:spcPts val="0"/>
              </a:spcAft>
              <a:buSzPts val="1350"/>
              <a:buChar char="–"/>
            </a:pPr>
            <a:r>
              <a:rPr lang="en-US"/>
              <a:t>“Fair and equal opportunity” to assume the associated positions [4]</a:t>
            </a:r>
            <a:endParaRPr/>
          </a:p>
          <a:p>
            <a:pPr marL="411534" lvl="1" indent="-205766" algn="l" rtl="0">
              <a:lnSpc>
                <a:spcPct val="90000"/>
              </a:lnSpc>
              <a:spcBef>
                <a:spcPts val="0"/>
              </a:spcBef>
              <a:spcAft>
                <a:spcPts val="0"/>
              </a:spcAft>
              <a:buSzPts val="1350"/>
              <a:buChar char="–"/>
            </a:pPr>
            <a:r>
              <a:rPr lang="en-US"/>
              <a:t>They benefit the least advantaged people in society [4]</a:t>
            </a:r>
            <a:endParaRPr/>
          </a:p>
        </p:txBody>
      </p:sp>
      <p:sp>
        <p:nvSpPr>
          <p:cNvPr id="138" name="Google Shape;138;g965f41383f_1_1"/>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39" name="Google Shape;139;g965f41383f_1_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140" name="Google Shape;140;g965f41383f_1_1"/>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Oli Thode</a:t>
            </a:r>
            <a:endParaRPr/>
          </a:p>
        </p:txBody>
      </p:sp>
      <p:sp>
        <p:nvSpPr>
          <p:cNvPr id="141" name="Google Shape;141;g965f41383f_1_1"/>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Screenshot of Google Market Summary </a:t>
            </a:r>
            <a:endParaRPr/>
          </a:p>
        </p:txBody>
      </p:sp>
      <p:pic>
        <p:nvPicPr>
          <p:cNvPr id="142" name="Google Shape;142;g965f41383f_1_1"/>
          <p:cNvPicPr preferRelativeResize="0"/>
          <p:nvPr/>
        </p:nvPicPr>
        <p:blipFill>
          <a:blip r:embed="rId3">
            <a:alphaModFix/>
          </a:blip>
          <a:stretch>
            <a:fillRect/>
          </a:stretch>
        </p:blipFill>
        <p:spPr>
          <a:xfrm>
            <a:off x="4743600" y="1910163"/>
            <a:ext cx="3695399" cy="2237575"/>
          </a:xfrm>
          <a:prstGeom prst="rect">
            <a:avLst/>
          </a:prstGeom>
          <a:noFill/>
          <a:ln>
            <a:noFill/>
          </a:ln>
        </p:spPr>
      </p:pic>
    </p:spTree>
    <p:extLst>
      <p:ext uri="{BB962C8B-B14F-4D97-AF65-F5344CB8AC3E}">
        <p14:creationId xmlns:p14="http://schemas.microsoft.com/office/powerpoint/2010/main" val="3835334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48" name="Google Shape;148;p3"/>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90"/>
              <a:buNone/>
            </a:pPr>
            <a:r>
              <a:rPr lang="en-US" sz="1600"/>
              <a:t>[1] “Post No Evil Redux.” </a:t>
            </a:r>
            <a:r>
              <a:rPr lang="en-US" sz="1600" i="1"/>
              <a:t>Radiolab</a:t>
            </a:r>
            <a:r>
              <a:rPr lang="en-US" sz="1600"/>
              <a:t>. WNYC Studios, New York, 19 June 2020.</a:t>
            </a:r>
            <a:endParaRPr sz="1600"/>
          </a:p>
          <a:p>
            <a:pPr marL="0" lvl="0" indent="0" algn="l" rtl="0">
              <a:lnSpc>
                <a:spcPct val="90000"/>
              </a:lnSpc>
              <a:spcBef>
                <a:spcPts val="1200"/>
              </a:spcBef>
              <a:spcAft>
                <a:spcPts val="0"/>
              </a:spcAft>
              <a:buSzPts val="1890"/>
              <a:buNone/>
            </a:pPr>
            <a:r>
              <a:rPr lang="en-US" sz="1600"/>
              <a:t>[2] Casey Newton, “The secret lives of Facebook moderators in America,” (The Verge, 25 Feb. 2019) </a:t>
            </a:r>
            <a:r>
              <a:rPr lang="en-US" sz="1600" u="sng">
                <a:solidFill>
                  <a:schemeClr val="hlink"/>
                </a:solidFill>
                <a:hlinkClick r:id="rId3"/>
              </a:rPr>
              <a:t>https://www.theverge.com/2019/2/25/18229714/cognizant-facebook-content-moderator-interviews-trauma-working-conditions-arizona</a:t>
            </a:r>
            <a:r>
              <a:rPr lang="en-US" sz="1600"/>
              <a:t> (Accessed 10 Sept. 2020)</a:t>
            </a:r>
            <a:endParaRPr sz="1600"/>
          </a:p>
          <a:p>
            <a:pPr marL="0" lvl="0" indent="0" algn="l" rtl="0">
              <a:lnSpc>
                <a:spcPct val="90000"/>
              </a:lnSpc>
              <a:spcBef>
                <a:spcPts val="1200"/>
              </a:spcBef>
              <a:spcAft>
                <a:spcPts val="0"/>
              </a:spcAft>
              <a:buSzPts val="1890"/>
              <a:buNone/>
            </a:pPr>
            <a:r>
              <a:rPr lang="en-US" sz="1600"/>
              <a:t>[3] “Number of monthly active Facebook users worldwide as of 2nd quarter 2020.” (Statistica, 2020) </a:t>
            </a:r>
            <a:r>
              <a:rPr lang="en-US" sz="1600" u="sng">
                <a:solidFill>
                  <a:schemeClr val="hlink"/>
                </a:solidFill>
                <a:hlinkClick r:id="rId4"/>
              </a:rPr>
              <a:t>https://www.statista.com/statistics/264810/number-of-monthly-active-facebook-users-worldwide/#:~:text=With%20over%202.7%20billion%20monthly,network%20ever%20to%20do%20so</a:t>
            </a:r>
            <a:endParaRPr sz="1600"/>
          </a:p>
          <a:p>
            <a:pPr marL="0" lvl="0" indent="0" algn="l" rtl="0">
              <a:lnSpc>
                <a:spcPct val="90000"/>
              </a:lnSpc>
              <a:spcBef>
                <a:spcPts val="1200"/>
              </a:spcBef>
              <a:spcAft>
                <a:spcPts val="0"/>
              </a:spcAft>
              <a:buSzPts val="1890"/>
              <a:buNone/>
            </a:pPr>
            <a:r>
              <a:rPr lang="en-US" sz="1600"/>
              <a:t>[4] Quinn, Michael J. Ethics for the Information Age. pg. 20. Pearson Education Inc., 2017. Print.</a:t>
            </a:r>
            <a:endParaRPr sz="1600"/>
          </a:p>
        </p:txBody>
      </p:sp>
      <p:sp>
        <p:nvSpPr>
          <p:cNvPr id="149" name="Google Shape;149;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50" name="Google Shape;150;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51" name="Google Shape;151;p3"/>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&lt;Your Name&gt;</a:t>
            </a:r>
            <a:endParaRPr/>
          </a:p>
        </p:txBody>
      </p:sp>
    </p:spTree>
    <p:extLst>
      <p:ext uri="{BB962C8B-B14F-4D97-AF65-F5344CB8AC3E}">
        <p14:creationId xmlns:p14="http://schemas.microsoft.com/office/powerpoint/2010/main" val="2814982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914400" y="1143000"/>
            <a:ext cx="7411597" cy="1494448"/>
          </a:xfrm>
        </p:spPr>
        <p:txBody>
          <a:bodyPr/>
          <a:lstStyle/>
          <a:p>
            <a:r>
              <a:rPr lang="en-US" dirty="0"/>
              <a:t>monetization alters social media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Paul Peterson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47185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Monetization favors CLickbait</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t>Flashy titles skew views</a:t>
            </a:r>
          </a:p>
          <a:p>
            <a:pPr marL="411480" lvl="1" indent="-205740"/>
            <a:r>
              <a:rPr lang="en-US"/>
              <a:t>Sensationalism grabs attention </a:t>
            </a:r>
          </a:p>
          <a:p>
            <a:pPr marL="411480" lvl="1" indent="-205740"/>
            <a:r>
              <a:rPr lang="en-US"/>
              <a:t>Clicks and traffic determine profit</a:t>
            </a:r>
          </a:p>
          <a:p>
            <a:pPr marL="411480" lvl="1" indent="-205740"/>
            <a:r>
              <a:rPr lang="en-US"/>
              <a:t>The first to report is the first to be seen</a:t>
            </a:r>
          </a:p>
          <a:p>
            <a:pPr marL="411480" lvl="1" indent="-205740"/>
            <a:r>
              <a:rPr lang="en-US"/>
              <a:t>Investigating isn't cheap</a:t>
            </a:r>
            <a:endParaRPr lang="en-US" dirty="0"/>
          </a:p>
          <a:p>
            <a:pPr marL="205740" indent="-205740"/>
            <a:r>
              <a:rPr lang="en-US" dirty="0"/>
              <a:t>59% of people don't </a:t>
            </a:r>
            <a:r>
              <a:rPr lang="en-US"/>
              <a:t>read</a:t>
            </a:r>
            <a:r>
              <a:rPr lang="en-US" dirty="0"/>
              <a:t> the </a:t>
            </a:r>
            <a:r>
              <a:rPr lang="en-US"/>
              <a:t>articles they share[4]</a:t>
            </a:r>
          </a:p>
          <a:p>
            <a:pPr marL="411480" lvl="1" indent="-205740"/>
            <a:r>
              <a:rPr lang="en-US"/>
              <a:t>Surface title what users look at</a:t>
            </a:r>
          </a:p>
          <a:p>
            <a:pPr marL="411480" lvl="1" indent="-205740"/>
            <a:r>
              <a:rPr lang="en-US"/>
              <a:t>Arcticles can disagree with the implication of the title (see image)</a:t>
            </a:r>
            <a:endParaRPr lang="en-US" dirty="0"/>
          </a:p>
        </p:txBody>
      </p:sp>
      <p:pic>
        <p:nvPicPr>
          <p:cNvPr id="9" name="Picture 9" descr="A close up of a newspaper&#10;&#10;Description automatically generated">
            <a:extLst>
              <a:ext uri="{FF2B5EF4-FFF2-40B4-BE49-F238E27FC236}">
                <a16:creationId xmlns:a16="http://schemas.microsoft.com/office/drawing/2014/main" id="{91FA112F-4D40-4364-9071-DD0707D1D54B}"/>
              </a:ext>
            </a:extLst>
          </p:cNvPr>
          <p:cNvPicPr>
            <a:picLocks noGrp="1" noChangeAspect="1"/>
          </p:cNvPicPr>
          <p:nvPr>
            <p:ph sz="half" idx="2"/>
          </p:nvPr>
        </p:nvPicPr>
        <p:blipFill>
          <a:blip r:embed="rId3"/>
          <a:stretch>
            <a:fillRect/>
          </a:stretch>
        </p:blipFill>
        <p:spPr>
          <a:xfrm>
            <a:off x="4163645" y="1123406"/>
            <a:ext cx="4788523" cy="3535526"/>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Paul Peterson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lIns="91440" tIns="45720" rIns="91440" bIns="45720" rtlCol="0" anchor="t">
            <a:spAutoFit/>
          </a:bodyPr>
          <a:lstStyle/>
          <a:p>
            <a:pPr algn="r"/>
            <a:r>
              <a:rPr lang="en-US" sz="1200"/>
              <a:t>Image credit National Geographic</a:t>
            </a:r>
            <a:endParaRPr lang="en-US" sz="1200" dirty="0">
              <a:solidFill>
                <a:schemeClr val="tx1"/>
              </a:solidFill>
            </a:endParaRPr>
          </a:p>
        </p:txBody>
      </p:sp>
    </p:spTree>
    <p:extLst>
      <p:ext uri="{BB962C8B-B14F-4D97-AF65-F5344CB8AC3E}">
        <p14:creationId xmlns:p14="http://schemas.microsoft.com/office/powerpoint/2010/main" val="2626800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Monetization limits creativity</a:t>
            </a:r>
            <a:endParaRPr lang="en-US" dirty="0"/>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Algorithms calculate what to next show the user</a:t>
            </a:r>
          </a:p>
          <a:p>
            <a:pPr marL="411480" lvl="1" indent="-205740"/>
            <a:r>
              <a:rPr lang="en-US" dirty="0"/>
              <a:t>Creators must follow the algorithm to profit</a:t>
            </a:r>
          </a:p>
          <a:p>
            <a:pPr marL="411480" lvl="1" indent="-205740"/>
            <a:r>
              <a:rPr lang="en-US" dirty="0"/>
              <a:t>Algorithms can only observe data and trends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Paul Peterson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lIns="91440" tIns="45720" rIns="91440" bIns="45720" rtlCol="0" anchor="t">
            <a:spAutoFit/>
          </a:bodyPr>
          <a:lstStyle/>
          <a:p>
            <a:pPr algn="r"/>
            <a:r>
              <a:rPr lang="en-US" sz="1200"/>
              <a:t>[1]YouTube De-Monetization Explained</a:t>
            </a:r>
            <a:endParaRPr lang="en-US" sz="1200" dirty="0">
              <a:solidFill>
                <a:schemeClr val="tx1"/>
              </a:solidFill>
            </a:endParaRPr>
          </a:p>
        </p:txBody>
      </p:sp>
      <p:pic>
        <p:nvPicPr>
          <p:cNvPr id="11" name="Picture 11" descr="A graph of the revenue (blue) generated from a video that was demonetized&#10;&#10;Even though views(orange) spiked, actual revenue was minimal">
            <a:extLst>
              <a:ext uri="{FF2B5EF4-FFF2-40B4-BE49-F238E27FC236}">
                <a16:creationId xmlns:a16="http://schemas.microsoft.com/office/drawing/2014/main" id="{8B60FB91-206E-4273-8886-1F1ABFFEBCC0}"/>
              </a:ext>
            </a:extLst>
          </p:cNvPr>
          <p:cNvPicPr>
            <a:picLocks noGrp="1" noChangeAspect="1"/>
          </p:cNvPicPr>
          <p:nvPr>
            <p:ph sz="half" idx="2"/>
          </p:nvPr>
        </p:nvPicPr>
        <p:blipFill>
          <a:blip r:embed="rId3"/>
          <a:stretch>
            <a:fillRect/>
          </a:stretch>
        </p:blipFill>
        <p:spPr>
          <a:xfrm>
            <a:off x="175646" y="2888263"/>
            <a:ext cx="5386954" cy="2058971"/>
          </a:xfrm>
        </p:spPr>
      </p:pic>
      <p:sp>
        <p:nvSpPr>
          <p:cNvPr id="9" name="Content Placeholder 2">
            <a:extLst>
              <a:ext uri="{FF2B5EF4-FFF2-40B4-BE49-F238E27FC236}">
                <a16:creationId xmlns:a16="http://schemas.microsoft.com/office/drawing/2014/main" id="{B732208C-E253-D541-AA37-3A90EE5E385E}"/>
              </a:ext>
            </a:extLst>
          </p:cNvPr>
          <p:cNvSpPr txBox="1">
            <a:spLocks/>
          </p:cNvSpPr>
          <p:nvPr/>
        </p:nvSpPr>
        <p:spPr>
          <a:xfrm>
            <a:off x="5292996" y="1324115"/>
            <a:ext cx="3733800" cy="3352800"/>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40" indent="-205740"/>
            <a:r>
              <a:rPr lang="en-US" dirty="0"/>
              <a:t>The more limits there are, the less people can deviate</a:t>
            </a:r>
          </a:p>
          <a:p>
            <a:pPr marL="411480" lvl="1" indent="-205740"/>
            <a:r>
              <a:rPr lang="en-US" dirty="0"/>
              <a:t>Algorithms control post order and organization</a:t>
            </a:r>
          </a:p>
          <a:p>
            <a:pPr marL="411480" lvl="1" indent="-205740"/>
            <a:r>
              <a:rPr lang="en-US" dirty="0"/>
              <a:t>Getting noticed fast means more traffic</a:t>
            </a:r>
          </a:p>
          <a:p>
            <a:pPr marL="411480" lvl="1" indent="-205740"/>
            <a:r>
              <a:rPr lang="en-US" dirty="0"/>
              <a:t>Speed matters more than quality</a:t>
            </a:r>
          </a:p>
          <a:p>
            <a:pPr marL="411480" lvl="1" indent="-205740"/>
            <a:r>
              <a:rPr lang="en-US" dirty="0"/>
              <a:t>The interest of the internet is not easy to keep</a:t>
            </a:r>
          </a:p>
          <a:p>
            <a:pPr marL="411480" lvl="1" indent="-205740"/>
            <a:endParaRPr lang="en-US" dirty="0"/>
          </a:p>
        </p:txBody>
      </p:sp>
    </p:spTree>
    <p:extLst>
      <p:ext uri="{BB962C8B-B14F-4D97-AF65-F5344CB8AC3E}">
        <p14:creationId xmlns:p14="http://schemas.microsoft.com/office/powerpoint/2010/main" val="1102307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People learn from </a:t>
            </a:r>
            <a:r>
              <a:rPr lang="en-US" dirty="0"/>
              <a:t>Social media</a:t>
            </a:r>
            <a:endParaRPr lang="en-US"/>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Public view is shaped by social media </a:t>
            </a:r>
          </a:p>
          <a:p>
            <a:pPr marL="411480" lvl="1" indent="-205740"/>
            <a:r>
              <a:rPr lang="en-US" dirty="0"/>
              <a:t>People are quick to share news they find important</a:t>
            </a:r>
          </a:p>
          <a:p>
            <a:pPr marL="411480" lvl="1" indent="-205740"/>
            <a:r>
              <a:rPr lang="en-US" dirty="0"/>
              <a:t>People don't want to be proven wrong</a:t>
            </a:r>
          </a:p>
          <a:p>
            <a:pPr marL="411480" lvl="1" indent="-205740"/>
            <a:r>
              <a:rPr lang="en-US" dirty="0"/>
              <a:t>People prefer to trust what they agree with</a:t>
            </a:r>
          </a:p>
        </p:txBody>
      </p:sp>
      <p:pic>
        <p:nvPicPr>
          <p:cNvPr id="9" name="Picture 9" descr="A close up of a map&#10;&#10;Description automatically generated">
            <a:extLst>
              <a:ext uri="{FF2B5EF4-FFF2-40B4-BE49-F238E27FC236}">
                <a16:creationId xmlns:a16="http://schemas.microsoft.com/office/drawing/2014/main" id="{0E96B941-48C2-452C-A675-7F88D0B5EA4E}"/>
              </a:ext>
            </a:extLst>
          </p:cNvPr>
          <p:cNvPicPr>
            <a:picLocks noGrp="1" noChangeAspect="1"/>
          </p:cNvPicPr>
          <p:nvPr>
            <p:ph sz="half" idx="2"/>
          </p:nvPr>
        </p:nvPicPr>
        <p:blipFill>
          <a:blip r:embed="rId3"/>
          <a:stretch>
            <a:fillRect/>
          </a:stretch>
        </p:blipFill>
        <p:spPr>
          <a:xfrm>
            <a:off x="1583713" y="3318697"/>
            <a:ext cx="5974761" cy="1824803"/>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Paul Peterson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lIns="91440" tIns="45720" rIns="91440" bIns="45720" rtlCol="0" anchor="t">
            <a:spAutoFit/>
          </a:bodyPr>
          <a:lstStyle/>
          <a:p>
            <a:pPr algn="r"/>
            <a:r>
              <a:rPr lang="en-US" sz="1200"/>
              <a:t>Image credit [10]</a:t>
            </a:r>
            <a:endParaRPr lang="en-US"/>
          </a:p>
        </p:txBody>
      </p:sp>
      <p:sp>
        <p:nvSpPr>
          <p:cNvPr id="10" name="Content Placeholder 2">
            <a:extLst>
              <a:ext uri="{FF2B5EF4-FFF2-40B4-BE49-F238E27FC236}">
                <a16:creationId xmlns:a16="http://schemas.microsoft.com/office/drawing/2014/main" id="{1FF32CAD-E443-DB41-9B86-947D21BBD86C}"/>
              </a:ext>
            </a:extLst>
          </p:cNvPr>
          <p:cNvSpPr txBox="1">
            <a:spLocks/>
          </p:cNvSpPr>
          <p:nvPr/>
        </p:nvSpPr>
        <p:spPr>
          <a:xfrm>
            <a:off x="4724400" y="1374077"/>
            <a:ext cx="3733800" cy="3352800"/>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40" indent="-205740"/>
            <a:r>
              <a:rPr lang="en-US" dirty="0"/>
              <a:t>Correcting misinformation is much more difficult than causing it[9]</a:t>
            </a:r>
          </a:p>
          <a:p>
            <a:pPr marL="411480" lvl="1" indent="-205740"/>
            <a:r>
              <a:rPr lang="en-US" dirty="0" err="1"/>
              <a:t>Gaguing</a:t>
            </a:r>
            <a:r>
              <a:rPr lang="en-US" dirty="0"/>
              <a:t> spread is difficult</a:t>
            </a:r>
          </a:p>
          <a:p>
            <a:pPr marL="411480" lvl="1" indent="-205740"/>
            <a:r>
              <a:rPr lang="en-US" dirty="0"/>
              <a:t>One person's influence is limited</a:t>
            </a:r>
          </a:p>
          <a:p>
            <a:pPr marL="411480" lvl="1" indent="-205740"/>
            <a:r>
              <a:rPr lang="en-US" dirty="0"/>
              <a:t>Nothing travels faster than bad news</a:t>
            </a:r>
          </a:p>
          <a:p>
            <a:pPr marL="411480" lvl="1" indent="-205740"/>
            <a:r>
              <a:rPr lang="en-US" dirty="0"/>
              <a:t>Did you actually read the username?</a:t>
            </a:r>
          </a:p>
        </p:txBody>
      </p:sp>
    </p:spTree>
    <p:extLst>
      <p:ext uri="{BB962C8B-B14F-4D97-AF65-F5344CB8AC3E}">
        <p14:creationId xmlns:p14="http://schemas.microsoft.com/office/powerpoint/2010/main" val="379153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ads, no creators, only data</a:t>
            </a:r>
          </a:p>
        </p:txBody>
      </p:sp>
      <p:sp>
        <p:nvSpPr>
          <p:cNvPr id="3" name="Content Placeholder 2"/>
          <p:cNvSpPr>
            <a:spLocks noGrp="1"/>
          </p:cNvSpPr>
          <p:nvPr>
            <p:ph sz="half" idx="1"/>
          </p:nvPr>
        </p:nvSpPr>
        <p:spPr/>
        <p:txBody>
          <a:bodyPr vert="horz" lIns="91436" tIns="45718" rIns="91436" bIns="45718" rtlCol="0" anchor="t">
            <a:normAutofit fontScale="92500" lnSpcReduction="20000"/>
          </a:bodyPr>
          <a:lstStyle/>
          <a:p>
            <a:pPr marL="205740" indent="-205740"/>
            <a:r>
              <a:rPr lang="en-US"/>
              <a:t>Social media needs people to survive</a:t>
            </a:r>
          </a:p>
          <a:p>
            <a:pPr marL="411480" lvl="1" indent="-205740">
              <a:buFont typeface="Cambria" pitchFamily="34" charset="0"/>
              <a:buChar char="–"/>
            </a:pPr>
            <a:r>
              <a:rPr lang="en-US"/>
              <a:t>No site/app surivives without users</a:t>
            </a:r>
            <a:endParaRPr lang="en-US" dirty="0"/>
          </a:p>
          <a:p>
            <a:pPr marL="411480" lvl="1" indent="-205740">
              <a:buFont typeface="Cambria" pitchFamily="34" charset="0"/>
              <a:buChar char="–"/>
            </a:pPr>
            <a:r>
              <a:rPr lang="en-US"/>
              <a:t>Content creators draw in users</a:t>
            </a:r>
            <a:endParaRPr lang="en-US" dirty="0"/>
          </a:p>
          <a:p>
            <a:pPr marL="411480" lvl="1" indent="-205740"/>
            <a:r>
              <a:rPr lang="en-US" dirty="0"/>
              <a:t>Without a way to reward content creators, creators will leave for other means[5]</a:t>
            </a:r>
          </a:p>
          <a:p>
            <a:pPr marL="205740" indent="-205740"/>
            <a:r>
              <a:rPr lang="en-US"/>
              <a:t>Algorithms arrange content for monetization, not user preference</a:t>
            </a:r>
          </a:p>
          <a:p>
            <a:pPr marL="411480" lvl="1" indent="-205740"/>
            <a:r>
              <a:rPr lang="en-US"/>
              <a:t>Algorithms can easily be biased[7] or manipulated[8]</a:t>
            </a:r>
          </a:p>
          <a:p>
            <a:pPr marL="411480" lvl="1" indent="-205740"/>
            <a:r>
              <a:rPr lang="en-US"/>
              <a:t>Algorithms only take small samples</a:t>
            </a:r>
            <a:endParaRPr lang="en-US" dirty="0"/>
          </a:p>
          <a:p>
            <a:pPr marL="411480" lvl="1" indent="-205740"/>
            <a:r>
              <a:rPr lang="en-US"/>
              <a:t>Algorithms can't check for truth or personal preferrence</a:t>
            </a:r>
          </a:p>
          <a:p>
            <a:pPr marL="411480" lvl="1" indent="-205740"/>
            <a:r>
              <a:rPr lang="en-US"/>
              <a:t>Not everything can be monetized (e.g. tumblr)</a:t>
            </a:r>
            <a:endParaRPr lang="en-US" dirty="0"/>
          </a:p>
        </p:txBody>
      </p:sp>
      <p:pic>
        <p:nvPicPr>
          <p:cNvPr id="9" name="Picture 9" descr="A picture containing lamp, light, shirt, game&#10;&#10;Description automatically generated">
            <a:extLst>
              <a:ext uri="{FF2B5EF4-FFF2-40B4-BE49-F238E27FC236}">
                <a16:creationId xmlns:a16="http://schemas.microsoft.com/office/drawing/2014/main" id="{2F0DBC07-0D6F-4736-B068-C8F4875444B9}"/>
              </a:ext>
            </a:extLst>
          </p:cNvPr>
          <p:cNvPicPr>
            <a:picLocks noGrp="1" noChangeAspect="1"/>
          </p:cNvPicPr>
          <p:nvPr>
            <p:ph sz="half" idx="2"/>
          </p:nvPr>
        </p:nvPicPr>
        <p:blipFill>
          <a:blip r:embed="rId3"/>
          <a:stretch>
            <a:fillRect/>
          </a:stretch>
        </p:blipFill>
        <p:spPr>
          <a:xfrm>
            <a:off x="4724400" y="2095501"/>
            <a:ext cx="3733800" cy="1866900"/>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Paul Peterson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lIns="91440" tIns="45720" rIns="91440" bIns="45720" rtlCol="0" anchor="t">
            <a:spAutoFit/>
          </a:bodyPr>
          <a:lstStyle/>
          <a:p>
            <a:pPr algn="r"/>
            <a:r>
              <a:rPr lang="en-US" sz="1200" dirty="0"/>
              <a:t>Image credit [6]</a:t>
            </a:r>
            <a:endParaRPr lang="en-US" sz="1200" dirty="0">
              <a:solidFill>
                <a:schemeClr val="tx1"/>
              </a:solidFill>
            </a:endParaRPr>
          </a:p>
        </p:txBody>
      </p:sp>
    </p:spTree>
    <p:extLst>
      <p:ext uri="{BB962C8B-B14F-4D97-AF65-F5344CB8AC3E}">
        <p14:creationId xmlns:p14="http://schemas.microsoft.com/office/powerpoint/2010/main" val="2506111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85356"/>
            <a:ext cx="7772400" cy="3352800"/>
          </a:xfrm>
        </p:spPr>
        <p:txBody>
          <a:bodyPr vert="horz" lIns="91440" tIns="45718" rIns="91436" bIns="45718" rtlCol="0" anchor="t">
            <a:normAutofit fontScale="40000" lnSpcReduction="20000"/>
          </a:bodyPr>
          <a:lstStyle/>
          <a:p>
            <a:pPr marL="0" indent="0">
              <a:buNone/>
            </a:pPr>
            <a:r>
              <a:rPr lang="en-US"/>
              <a:t>[1] </a:t>
            </a:r>
            <a:r>
              <a:rPr lang="en-US">
                <a:ea typeface="+mn-lt"/>
                <a:cs typeface="+mn-lt"/>
              </a:rPr>
              <a:t>Internet Creators Guild, "YouTube De-Monetization Explained"</a:t>
            </a:r>
            <a:r>
              <a:rPr lang="en-US"/>
              <a:t> (Medium, September 2, 2016) https://medium.com/internet-creators-guild/youtube-de-monetization-explained-44464f902a22</a:t>
            </a:r>
            <a:endParaRPr lang="en-US">
              <a:ea typeface="+mn-lt"/>
              <a:cs typeface="+mn-lt"/>
            </a:endParaRPr>
          </a:p>
          <a:p>
            <a:pPr marL="0" indent="0">
              <a:buNone/>
            </a:pPr>
            <a:r>
              <a:rPr lang="en-US" dirty="0"/>
              <a:t>[2] </a:t>
            </a:r>
            <a:r>
              <a:rPr lang="en-US" dirty="0">
                <a:ea typeface="+mn-lt"/>
                <a:cs typeface="+mn-lt"/>
              </a:rPr>
              <a:t>Goran Bogunović, "</a:t>
            </a:r>
            <a:r>
              <a:rPr lang="en-US" dirty="0"/>
              <a:t>Clickbait Titles in SEO. Risks and </a:t>
            </a:r>
            <a:r>
              <a:rPr lang="en-US"/>
              <a:t>Limits</a:t>
            </a:r>
            <a:r>
              <a:rPr lang="en-US">
                <a:ea typeface="+mn-lt"/>
                <a:cs typeface="+mn-lt"/>
              </a:rPr>
              <a:t>", (Four Dots, August 29th, 2016) </a:t>
            </a:r>
            <a:r>
              <a:rPr lang="en-US" dirty="0">
                <a:ea typeface="+mn-lt"/>
                <a:cs typeface="+mn-lt"/>
              </a:rPr>
              <a:t>https://fourdots.com/blog/clickbait-titles-seo-2634</a:t>
            </a:r>
            <a:endParaRPr lang="en-US" dirty="0"/>
          </a:p>
          <a:p>
            <a:pPr marL="0" indent="0">
              <a:buNone/>
            </a:pPr>
            <a:r>
              <a:rPr lang="en-US"/>
              <a:t>[3] </a:t>
            </a:r>
            <a:r>
              <a:rPr lang="en-US" dirty="0">
                <a:ea typeface="+mn-lt"/>
                <a:cs typeface="+mn-lt"/>
              </a:rPr>
              <a:t>Nathan J. Robinson "The Truth Is Paywalled But The Lies Are Free" https://www.currentaffairs.org/2020/08/the-truth-is-paywalled-but-the-lies-are-free/</a:t>
            </a:r>
          </a:p>
          <a:p>
            <a:pPr marL="0" indent="0">
              <a:buNone/>
            </a:pPr>
            <a:r>
              <a:rPr lang="en-US" dirty="0"/>
              <a:t>[4] </a:t>
            </a:r>
            <a:r>
              <a:rPr lang="en-US" dirty="0">
                <a:ea typeface="+mn-lt"/>
                <a:cs typeface="+mn-lt"/>
              </a:rPr>
              <a:t>Maksym </a:t>
            </a:r>
            <a:r>
              <a:rPr lang="en-US" err="1">
                <a:ea typeface="+mn-lt"/>
                <a:cs typeface="+mn-lt"/>
              </a:rPr>
              <a:t>Gabielkov</a:t>
            </a:r>
            <a:r>
              <a:rPr lang="en-US" dirty="0">
                <a:ea typeface="+mn-lt"/>
                <a:cs typeface="+mn-lt"/>
              </a:rPr>
              <a:t>, "Arthi Ramachandran, Augustin </a:t>
            </a:r>
            <a:r>
              <a:rPr lang="en-US" err="1">
                <a:ea typeface="+mn-lt"/>
                <a:cs typeface="+mn-lt"/>
              </a:rPr>
              <a:t>Chaintreau</a:t>
            </a:r>
            <a:r>
              <a:rPr lang="en-US" dirty="0">
                <a:ea typeface="+mn-lt"/>
                <a:cs typeface="+mn-lt"/>
              </a:rPr>
              <a:t>, Arnaud </a:t>
            </a:r>
            <a:r>
              <a:rPr lang="en-US" err="1">
                <a:ea typeface="+mn-lt"/>
                <a:cs typeface="+mn-lt"/>
              </a:rPr>
              <a:t>Legout</a:t>
            </a:r>
            <a:r>
              <a:rPr lang="en-US" dirty="0">
                <a:ea typeface="+mn-lt"/>
                <a:cs typeface="+mn-lt"/>
              </a:rPr>
              <a:t>. Social Clicks: What and Who Gets Read on Twitter?." (</a:t>
            </a:r>
            <a:r>
              <a:rPr lang="en-US" i="1" dirty="0">
                <a:ea typeface="+mn-lt"/>
                <a:cs typeface="+mn-lt"/>
              </a:rPr>
              <a:t>Performance 2016)</a:t>
            </a:r>
          </a:p>
          <a:p>
            <a:pPr marL="0" indent="0">
              <a:buNone/>
            </a:pPr>
            <a:r>
              <a:rPr lang="en-US" dirty="0"/>
              <a:t>[5] Alex Kantrowitz "Vine Stars Want To Be Paid, And Twitter Is Considering It"</a:t>
            </a:r>
            <a:r>
              <a:rPr lang="en-US" dirty="0">
                <a:ea typeface="+mn-lt"/>
                <a:cs typeface="+mn-lt"/>
              </a:rPr>
              <a:t> </a:t>
            </a:r>
            <a:r>
              <a:rPr lang="en-US" dirty="0">
                <a:ea typeface="+mn-lt"/>
                <a:cs typeface="+mn-lt"/>
                <a:hlinkClick r:id="rId2"/>
              </a:rPr>
              <a:t>https://www.buzzfeednews.com/article/alexkantrowitz/twitter-in-discussions-with-top-vine-creators-about-payment#.dajlN5Pe5</a:t>
            </a:r>
            <a:endParaRPr lang="en-US" dirty="0"/>
          </a:p>
          <a:p>
            <a:pPr marL="0" indent="0">
              <a:buNone/>
            </a:pPr>
            <a:r>
              <a:rPr lang="en-US" dirty="0"/>
              <a:t>[6] Nicholas Becker "What happened to Vine?'  </a:t>
            </a:r>
            <a:r>
              <a:rPr lang="en-US" dirty="0">
                <a:hlinkClick r:id="rId3"/>
              </a:rPr>
              <a:t>https</a:t>
            </a:r>
            <a:r>
              <a:rPr lang="en-US" dirty="0">
                <a:ea typeface="+mn-lt"/>
                <a:cs typeface="+mn-lt"/>
                <a:hlinkClick r:id="rId3"/>
              </a:rPr>
              <a:t>://techiegamers.com/what-happened-to-vine/</a:t>
            </a:r>
            <a:r>
              <a:rPr lang="en-US" dirty="0">
                <a:ea typeface="+mn-lt"/>
                <a:cs typeface="+mn-lt"/>
              </a:rPr>
              <a:t> (Techie Gamer, 2020)</a:t>
            </a:r>
            <a:endParaRPr lang="en-US" dirty="0"/>
          </a:p>
          <a:p>
            <a:pPr marL="0" indent="0">
              <a:buNone/>
            </a:pPr>
            <a:r>
              <a:rPr lang="en-US"/>
              <a:t>[7] </a:t>
            </a:r>
            <a:r>
              <a:rPr lang="en-US">
                <a:ea typeface="+mn-lt"/>
                <a:cs typeface="+mn-lt"/>
              </a:rPr>
              <a:t>Turner Lee, N.</a:t>
            </a:r>
            <a:r>
              <a:rPr lang="en-US" dirty="0">
                <a:ea typeface="+mn-lt"/>
                <a:cs typeface="+mn-lt"/>
              </a:rPr>
              <a:t> </a:t>
            </a:r>
            <a:r>
              <a:rPr lang="en-US">
                <a:ea typeface="+mn-lt"/>
                <a:cs typeface="+mn-lt"/>
              </a:rPr>
              <a:t>(2018), "Detecting racial bias in algorithms and machine learning", </a:t>
            </a:r>
            <a:r>
              <a:rPr lang="en-US" i="1">
                <a:ea typeface="+mn-lt"/>
                <a:cs typeface="+mn-lt"/>
              </a:rPr>
              <a:t>Journal of Information, Communication and Ethics in Society</a:t>
            </a:r>
            <a:r>
              <a:rPr lang="en-US">
                <a:ea typeface="+mn-lt"/>
                <a:cs typeface="+mn-lt"/>
              </a:rPr>
              <a:t>, Vol. 16 No. 3, pp. 252-260. </a:t>
            </a:r>
            <a:r>
              <a:rPr lang="en-US" dirty="0">
                <a:ea typeface="+mn-lt"/>
                <a:cs typeface="+mn-lt"/>
                <a:hlinkClick r:id="rId4"/>
              </a:rPr>
              <a:t>https://doi.org/10.1108/JICES-06-2018-0056</a:t>
            </a:r>
            <a:endParaRPr lang="en-US" dirty="0">
              <a:ea typeface="+mn-lt"/>
              <a:cs typeface="+mn-lt"/>
            </a:endParaRPr>
          </a:p>
          <a:p>
            <a:pPr marL="0" indent="0">
              <a:buNone/>
            </a:pPr>
            <a:r>
              <a:rPr lang="en-US"/>
              <a:t>[8]</a:t>
            </a:r>
            <a:r>
              <a:rPr lang="en-US">
                <a:ea typeface="+mn-lt"/>
                <a:cs typeface="+mn-lt"/>
              </a:rPr>
              <a:t> Gillian Bolsover &amp; Philip Howard (2019) Chinese computational propaganda: automation, algorithms and the manipulation of information about Chinese politics on Twitter and Weibo, Information, Communication &amp; Society</a:t>
            </a:r>
            <a:endParaRPr lang="en-US" dirty="0"/>
          </a:p>
          <a:p>
            <a:pPr marL="0" indent="0">
              <a:buNone/>
            </a:pPr>
            <a:r>
              <a:rPr lang="en-US" dirty="0"/>
              <a:t>[9] </a:t>
            </a:r>
            <a:r>
              <a:rPr lang="en-US">
                <a:ea typeface="+mn-lt"/>
                <a:cs typeface="+mn-lt"/>
              </a:rPr>
              <a:t>Blankenship, M. (2020). How Misinformation Spreads Through Twitter. </a:t>
            </a:r>
            <a:r>
              <a:rPr lang="en-US" u="sng" dirty="0">
                <a:ea typeface="+mn-lt"/>
                <a:cs typeface="+mn-lt"/>
                <a:hlinkClick r:id="rId5"/>
              </a:rPr>
              <a:t>https://digitalscholarship.unlv.edu/brookings_capstone_studentpapers/6</a:t>
            </a:r>
            <a:endParaRPr lang="en-US" dirty="0">
              <a:ea typeface="+mn-lt"/>
              <a:cs typeface="+mn-lt"/>
            </a:endParaRPr>
          </a:p>
          <a:p>
            <a:pPr marL="0" indent="0">
              <a:buNone/>
            </a:pPr>
            <a:r>
              <a:rPr lang="en-US" u="sng"/>
              <a:t>[10] </a:t>
            </a:r>
            <a:r>
              <a:rPr lang="en-US">
                <a:ea typeface="+mn-lt"/>
                <a:cs typeface="+mn-lt"/>
              </a:rPr>
              <a:t>Md Main Uddin Rony, Naeemul Hassan Mohammad Yousuf "Diving Deep into Clickbaits: Who Use Them to What Extents in Which Topics with What Effects?" (2017) </a:t>
            </a:r>
            <a:r>
              <a:rPr lang="en-US" dirty="0">
                <a:ea typeface="+mn-lt"/>
                <a:cs typeface="+mn-lt"/>
                <a:hlinkClick r:id="rId6"/>
              </a:rPr>
              <a:t>https://arxiv.org/pdf/1703.09400.pdf</a:t>
            </a:r>
            <a:endParaRPr lang="en-US" u="sng">
              <a:ea typeface="+mn-lt"/>
              <a:cs typeface="+mn-lt"/>
            </a:endParaRPr>
          </a:p>
          <a:p>
            <a:pPr marL="0" indent="0">
              <a:buNone/>
            </a:pPr>
            <a:r>
              <a:rPr lang="en-US" dirty="0"/>
              <a:t>[11] Aja Romano, "</a:t>
            </a:r>
            <a:r>
              <a:rPr lang="en-US" b="1"/>
              <a:t>WordPress could give Tumblr the thing it needs most: stability" (Vox 2019)  </a:t>
            </a:r>
            <a:r>
              <a:rPr lang="en-US">
                <a:ea typeface="+mn-lt"/>
                <a:cs typeface="+mn-lt"/>
              </a:rPr>
              <a:t>https://www.vox.com/2019/8/13/20802751/wordpress-tumblr-sale-porn-ban-future</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Paul Peterson</a:t>
            </a:r>
            <a:endParaRPr lang="en-US" sz="1400" dirty="0">
              <a:solidFill>
                <a:schemeClr val="tx1"/>
              </a:solidFill>
              <a:latin typeface="+mj-lt"/>
            </a:endParaRPr>
          </a:p>
        </p:txBody>
      </p:sp>
    </p:spTree>
    <p:extLst>
      <p:ext uri="{BB962C8B-B14F-4D97-AF65-F5344CB8AC3E}">
        <p14:creationId xmlns:p14="http://schemas.microsoft.com/office/powerpoint/2010/main" val="1537812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110 What powers the cell phones and towers? “everyday tasks” not apparent from image.</a:t>
            </a:r>
          </a:p>
          <a:p>
            <a:r>
              <a:rPr lang="en-US" dirty="0"/>
              <a:t>pp. 114 Ann did not force people to complain.</a:t>
            </a:r>
          </a:p>
          <a:p>
            <a:r>
              <a:rPr lang="en-US" dirty="0"/>
              <a:t>pp. 117 7% # transactions or $$? Wikipedia critics source [19] from 2005, how has quality turned out? Nice to see </a:t>
            </a:r>
            <a:r>
              <a:rPr lang="en-US" dirty="0" err="1"/>
              <a:t>darknet</a:t>
            </a:r>
            <a:r>
              <a:rPr lang="en-US" dirty="0"/>
              <a:t> added.</a:t>
            </a:r>
          </a:p>
          <a:p>
            <a:r>
              <a:rPr lang="en-US" dirty="0"/>
              <a:t>pp. 118 [27] PC bangs youth source from 2003, all grown up now.</a:t>
            </a:r>
          </a:p>
          <a:p>
            <a:r>
              <a:rPr lang="en-US" dirty="0"/>
              <a:t>pp. 130 Is 20% realistic? What will search engines and facial recognition be capable of? Rule Utilitarian ignores the private setting.</a:t>
            </a:r>
          </a:p>
        </p:txBody>
      </p:sp>
      <p:sp>
        <p:nvSpPr>
          <p:cNvPr id="11" name="Content Placeholder 10"/>
          <p:cNvSpPr>
            <a:spLocks noGrp="1"/>
          </p:cNvSpPr>
          <p:nvPr>
            <p:ph sz="half" idx="2"/>
          </p:nvPr>
        </p:nvSpPr>
        <p:spPr/>
        <p:txBody>
          <a:bodyPr>
            <a:normAutofit fontScale="85000" lnSpcReduction="20000"/>
          </a:bodyPr>
          <a:lstStyle/>
          <a:p>
            <a:r>
              <a:rPr lang="en-US" dirty="0"/>
              <a:t>pp. 131 Do any filters use image processing? </a:t>
            </a:r>
          </a:p>
          <a:p>
            <a:r>
              <a:rPr lang="en-US" dirty="0"/>
              <a:t>pp. 133 Stating people searching did not consent to material being blocked makes more sense.</a:t>
            </a:r>
          </a:p>
          <a:p>
            <a:r>
              <a:rPr lang="en-US" dirty="0"/>
              <a:t>pp. 134 Web access for no cost?</a:t>
            </a:r>
          </a:p>
          <a:p>
            <a:r>
              <a:rPr lang="en-US" dirty="0"/>
              <a:t>pp. 145 More accurate to say addicted to single app - good</a:t>
            </a:r>
          </a:p>
          <a:p>
            <a:r>
              <a:rPr lang="en-US" dirty="0"/>
              <a:t>pp. 149 20 same as 39</a:t>
            </a:r>
          </a:p>
          <a:p>
            <a:r>
              <a:rPr lang="en-US" dirty="0"/>
              <a:t>pp. 150 36 same as 42</a:t>
            </a:r>
          </a:p>
          <a:p>
            <a:r>
              <a:rPr lang="en-US" dirty="0"/>
              <a:t>End of Chapter questions I liked: 2, 25 </a:t>
            </a:r>
            <a:r>
              <a:rPr lang="en-US" dirty="0">
                <a:hlinkClick r:id="rId3"/>
              </a:rPr>
              <a:t>http://en.wikipedia.org/wiki/Wikipedia:Citing_Wikipedia</a:t>
            </a:r>
            <a:r>
              <a:rPr lang="en-US" dirty="0"/>
              <a:t>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D6D09A59-E0E4-6040-8A02-AE906AA95E82}"/>
              </a:ext>
            </a:extLst>
          </p:cNvPr>
          <p:cNvSpPr/>
          <p:nvPr/>
        </p:nvSpPr>
        <p:spPr>
          <a:xfrm>
            <a:off x="479235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2852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Average Group Happiness </a:t>
            </a:r>
            <a:r>
              <a:rPr lang="en-US" b="1" dirty="0"/>
              <a:t>1.21 </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0533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30212</TotalTime>
  <Words>3710</Words>
  <Application>Microsoft Macintosh PowerPoint</Application>
  <PresentationFormat>On-screen Show (16:9)</PresentationFormat>
  <Paragraphs>350</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Cambria</vt:lpstr>
      <vt:lpstr>Red Radial 16x9</vt:lpstr>
      <vt:lpstr>Class 4 Freedom Of Speech</vt:lpstr>
      <vt:lpstr>what works well Online With Zoom</vt:lpstr>
      <vt:lpstr>Overview</vt:lpstr>
      <vt:lpstr>PowerPoint Presentation</vt:lpstr>
      <vt:lpstr>My Reading Notes</vt:lpstr>
      <vt:lpstr>Group Quiz</vt:lpstr>
      <vt:lpstr>Overview</vt:lpstr>
      <vt:lpstr>Assignment</vt:lpstr>
      <vt:lpstr>Overview</vt:lpstr>
      <vt:lpstr>How Video Games Raise Awareness To Social Issues</vt:lpstr>
      <vt:lpstr>advise people affected</vt:lpstr>
      <vt:lpstr>Educate the Uninformed</vt:lpstr>
      <vt:lpstr>Develop Empathy in Players</vt:lpstr>
      <vt:lpstr>Raising Money to make a change</vt:lpstr>
      <vt:lpstr>References</vt:lpstr>
      <vt:lpstr>FACEBOOK CONTENT MODERATION</vt:lpstr>
      <vt:lpstr>CONTRACT LABOR HELPS FACEBOOK</vt:lpstr>
      <vt:lpstr>WORKPLACE CONDITIONS ARE TERRIBLE</vt:lpstr>
      <vt:lpstr>MODERATORS PLAY AN IMPORTANT ROLE</vt:lpstr>
      <vt:lpstr>FACEBOOK IS USING THESE MODERATORS</vt:lpstr>
      <vt:lpstr>REFERENCES</vt:lpstr>
      <vt:lpstr>monetization alters social media</vt:lpstr>
      <vt:lpstr>Monetization favors CLickbait</vt:lpstr>
      <vt:lpstr>Monetization limits creativity</vt:lpstr>
      <vt:lpstr>People learn from Social media</vt:lpstr>
      <vt:lpstr>No ads, no creators, only data</vt:lpstr>
      <vt:lpstr>References</vt:lpstr>
      <vt:lpstr>Class 4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269</cp:revision>
  <dcterms:created xsi:type="dcterms:W3CDTF">2014-08-25T02:19:16Z</dcterms:created>
  <dcterms:modified xsi:type="dcterms:W3CDTF">2020-09-11T23:38:51Z</dcterms:modified>
</cp:coreProperties>
</file>