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51"/>
  </p:notesMasterIdLst>
  <p:handoutMasterIdLst>
    <p:handoutMasterId r:id="rId52"/>
  </p:handoutMasterIdLst>
  <p:sldIdLst>
    <p:sldId id="256" r:id="rId2"/>
    <p:sldId id="315" r:id="rId3"/>
    <p:sldId id="608" r:id="rId4"/>
    <p:sldId id="259" r:id="rId5"/>
    <p:sldId id="609" r:id="rId6"/>
    <p:sldId id="261" r:id="rId7"/>
    <p:sldId id="308" r:id="rId8"/>
    <p:sldId id="267" r:id="rId9"/>
    <p:sldId id="330" r:id="rId10"/>
    <p:sldId id="309" r:id="rId11"/>
    <p:sldId id="610" r:id="rId12"/>
    <p:sldId id="268" r:id="rId13"/>
    <p:sldId id="270" r:id="rId14"/>
    <p:sldId id="271" r:id="rId15"/>
    <p:sldId id="272" r:id="rId16"/>
    <p:sldId id="273" r:id="rId17"/>
    <p:sldId id="611" r:id="rId18"/>
    <p:sldId id="633" r:id="rId19"/>
    <p:sldId id="634" r:id="rId20"/>
    <p:sldId id="635" r:id="rId21"/>
    <p:sldId id="636" r:id="rId22"/>
    <p:sldId id="274" r:id="rId23"/>
    <p:sldId id="637" r:id="rId24"/>
    <p:sldId id="638" r:id="rId25"/>
    <p:sldId id="639" r:id="rId26"/>
    <p:sldId id="626" r:id="rId27"/>
    <p:sldId id="627" r:id="rId28"/>
    <p:sldId id="628" r:id="rId29"/>
    <p:sldId id="629" r:id="rId30"/>
    <p:sldId id="630" r:id="rId31"/>
    <p:sldId id="631" r:id="rId32"/>
    <p:sldId id="632" r:id="rId33"/>
    <p:sldId id="269" r:id="rId34"/>
    <p:sldId id="500" r:id="rId35"/>
    <p:sldId id="501" r:id="rId36"/>
    <p:sldId id="502" r:id="rId37"/>
    <p:sldId id="503" r:id="rId38"/>
    <p:sldId id="504" r:id="rId39"/>
    <p:sldId id="505" r:id="rId40"/>
    <p:sldId id="506" r:id="rId41"/>
    <p:sldId id="507" r:id="rId42"/>
    <p:sldId id="331" r:id="rId43"/>
    <p:sldId id="332" r:id="rId44"/>
    <p:sldId id="333" r:id="rId45"/>
    <p:sldId id="334" r:id="rId46"/>
    <p:sldId id="335" r:id="rId47"/>
    <p:sldId id="336" r:id="rId48"/>
    <p:sldId id="337" r:id="rId49"/>
    <p:sldId id="338" r:id="rId5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DE7BE287-3DE4-C947-AA8E-C91CDAC72794}">
          <p14:sldIdLst>
            <p14:sldId id="256"/>
            <p14:sldId id="315"/>
            <p14:sldId id="608"/>
            <p14:sldId id="259"/>
            <p14:sldId id="609"/>
            <p14:sldId id="261"/>
            <p14:sldId id="308"/>
            <p14:sldId id="267"/>
            <p14:sldId id="330"/>
            <p14:sldId id="309"/>
          </p14:sldIdLst>
        </p14:section>
        <p14:section name="Students" id="{20244982-054D-774B-9E12-24C2D44D25DA}">
          <p14:sldIdLst>
            <p14:sldId id="610"/>
            <p14:sldId id="268"/>
            <p14:sldId id="270"/>
            <p14:sldId id="271"/>
            <p14:sldId id="272"/>
            <p14:sldId id="273"/>
            <p14:sldId id="611"/>
            <p14:sldId id="633"/>
            <p14:sldId id="634"/>
            <p14:sldId id="635"/>
            <p14:sldId id="636"/>
            <p14:sldId id="274"/>
            <p14:sldId id="637"/>
            <p14:sldId id="638"/>
            <p14:sldId id="639"/>
            <p14:sldId id="626"/>
            <p14:sldId id="627"/>
            <p14:sldId id="628"/>
            <p14:sldId id="629"/>
            <p14:sldId id="630"/>
            <p14:sldId id="631"/>
            <p14:sldId id="632"/>
          </p14:sldIdLst>
        </p14:section>
        <p14:section name="Common" id="{4A019CEC-5F1D-154A-B7D5-1C807EE4A006}">
          <p14:sldIdLst>
            <p14:sldId id="269"/>
            <p14:sldId id="500"/>
            <p14:sldId id="501"/>
            <p14:sldId id="502"/>
            <p14:sldId id="503"/>
            <p14:sldId id="504"/>
            <p14:sldId id="505"/>
            <p14:sldId id="506"/>
            <p14:sldId id="507"/>
            <p14:sldId id="331"/>
            <p14:sldId id="332"/>
            <p14:sldId id="333"/>
            <p14:sldId id="334"/>
            <p14:sldId id="335"/>
            <p14:sldId id="336"/>
            <p14:sldId id="337"/>
            <p14:sldId id="338"/>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39" autoAdjust="0"/>
    <p:restoredTop sz="74038" autoAdjust="0"/>
  </p:normalViewPr>
  <p:slideViewPr>
    <p:cSldViewPr snapToGrid="0" snapToObjects="1">
      <p:cViewPr varScale="1">
        <p:scale>
          <a:sx n="123" d="100"/>
          <a:sy n="123" d="100"/>
        </p:scale>
        <p:origin x="744" y="184"/>
      </p:cViewPr>
      <p:guideLst>
        <p:guide orient="horz" pos="1620"/>
        <p:guide pos="2880"/>
      </p:guideLst>
    </p:cSldViewPr>
  </p:slideViewPr>
  <p:notesTextViewPr>
    <p:cViewPr>
      <p:scale>
        <a:sx n="100" d="100"/>
        <a:sy n="100" d="100"/>
      </p:scale>
      <p:origin x="0" y="0"/>
    </p:cViewPr>
  </p:notesTextViewPr>
  <p:sorterViewPr>
    <p:cViewPr>
      <p:scale>
        <a:sx n="160" d="100"/>
        <a:sy n="1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4/21/20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4/21/20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cloudflare.com/ddos/reflection-attack-1.png"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i.imgur.com/lxYv8cF.png"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cert.org/historical/advisories/CA-1996-21.cfm" TargetMode="External"/><Relationship Id="rId2" Type="http://schemas.openxmlformats.org/officeDocument/2006/relationships/slide" Target="../slides/slide41.xml"/><Relationship Id="rId1" Type="http://schemas.openxmlformats.org/officeDocument/2006/relationships/notesMaster" Target="../notesMasters/notesMaster1.xml"/><Relationship Id="rId5" Type="http://schemas.openxmlformats.org/officeDocument/2006/relationships/hyperlink" Target="www.giac.org/paper/gsec/705/egress-filtering-keeping-internet-safe-systems/101588" TargetMode="External"/><Relationship Id="rId4" Type="http://schemas.openxmlformats.org/officeDocument/2006/relationships/hyperlink" Target="https://www.cert.org/historical/incident_notes/IN-2000-04.cfm"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Here’s the title slide. Is anyone not excited?</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presentation is on Warrant Canaries, what they are, and issues related to that.</a:t>
            </a:r>
          </a:p>
          <a:p>
            <a:r>
              <a:rPr lang="en-US" dirty="0"/>
              <a:t>Throughout this presentation I would like you to ask yourself: is it ok for the government to be collecting my data, and if not what should change?</a:t>
            </a:r>
          </a:p>
        </p:txBody>
      </p:sp>
      <p:sp>
        <p:nvSpPr>
          <p:cNvPr id="4" name="Slide Number Placeholder 3"/>
          <p:cNvSpPr>
            <a:spLocks noGrp="1"/>
          </p:cNvSpPr>
          <p:nvPr>
            <p:ph type="sldNum" sz="quarter" idx="5"/>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3211748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warrant canary is a statement that essentially says a company has not received a legal process they cannot talk about. The most common example is a National Security Letter, or NSL. I will explain what an NSL is later, but anyone who receives an NSL is prohibited from talking about it or gagged, known as a gag order. Warrant canaries use negative terms to get around the gag order, essentially a loophole. Many warrant canaries exist to address NSLs, but they can be used for other issues. For example, Cloudflare is a company with numerous warrant canaries that address many issues. One such canary states they have never modified customer content due to outside pressure and is found in their Transparency report for the first half of 2019.</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3811956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warrant canaries, companies have some other options to help keep their users aware of what is being done with their data. A report by the Electric Frontier Foundation, or EFF, looked at 26 companies to see what they did for customers. All 26 companies met the criteria for following the industry-wide best practices. The industry-wide best practices are a wide range of policies and behaviors for companies that have become increasingly common as people become more aware of their privacy online. One crucial part of this is publishing a Transparency Report each year, which is where any warrant canaries a company has will be listed. If a transparency Report is published and lacks a warrant canary from the previous report this means the company has had to do something they claimed to have never done before in the canary, such as give up customer data to an NSL.</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3262703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National Security Letter is a legal process which gives the FBI the power to force companies to give up customer data. They are typically issued as part of counter terrorism efforts or other matters of national security. The Patriot Act we discussed last class has expanded the FBI’s authority to use NSLs. Nobody tells the public when an NSL is issued, or what the result is, however the FBI does report their usage of NSLs to Congress. A report by the Department of Justice in 2007 found that the FBI underreported the number of NSLs issued, likely underreported a significant number of violations in their use, and additionally sent out over 700 NSLs when they did not have the authority to do so.</a:t>
            </a:r>
          </a:p>
          <a:p>
            <a:endParaRPr lang="en-US" dirty="0"/>
          </a:p>
          <a:p>
            <a:r>
              <a:rPr lang="en-US" dirty="0"/>
              <a:t>While NSLs have existed since 1986, it was not until the Patriot Reauthorization act in 2005 that it became possible to challenge the letters and gag orders in court. Since then, judges have ruled against the gag orders on several occasions. Warrant canaries are in most cases the only way for a company to warn customers that it has received an NSL, and once the canary is gone it cannot be replaced.</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1929734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 NSLs and other means the government is collecting massive amounts of information. Warrant canaries can only make people aware of what is happening to their data and are still limited in that regard. AT&amp;T has 8 centers across the United States where it hands off data to the government. It is unclear just how much data, or what type of data, passes through these centers. It is unclear if the focus of these centers is domestic US traffic or international traffic. There is too much that people do not know about what is happening to their data and worse warrant canaries cannot help us.  Warrant canaries are a useful tool for informing people about their own privacy online, but they are still very weak and very limited.</a:t>
            </a: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1432490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Warrant Canaries let people know that something happened, but not what happened, or how many times, or if it affects them personally. The government is essentially able to collect people’s information without telling them. Why is this allowed? Use of warrant canaries is becoming much more common as people become more aware of issues surrounding their own online privacy, but often people need to go out of their way to find the information they need. Widespread use of warrant canaries is a good first step, but people should be taking a more active role online to learn about their privacy rights and to encourage companies to stand up for their customers.</a:t>
            </a: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40558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&lt;speaker notes&gt;</a:t>
            </a: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977902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First of all, facial recognition has received a wide range of application to assist in the identification of criminals in public space or on the internet. Traditionally, trying to identify one person from an entire crowd can be very difficult, and hard to prove in court since it is easy for a person to make a mistake when describing. But now, many cities like London have experimented with the use of AI in railway station for better law enforcement. Chinese officers succeeded in arresting a person from a crowd inside a stadium with AI technology.  Also by feeding pictures of suspects, some software will spot the suspects on thousands of webpages allowing the police to track illegal activities. The same technology can be used to help identify and find missing persons.</a:t>
            </a:r>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2524931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Next, machine learning algorithms is helping crime scene investigation. Researchers in Spain have been training neural networks to detect clues left at the crime scene. By feeding thousands of images from crime scenes into computer, the machine learning algorithms will know what they need to detect, and find out possible patterns used by criminals in different situations, possibly could connect crimes to suspects. The clues can be anything like foot prints, but it requires annotation matching specific type of shoes with footprints. Similarly with  detecting particles in crime scene which also require what is the next topic, enhancing the police database. </a:t>
            </a:r>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1059263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we all know, both police and law enforcement agencies have databases with all kinds of information on past suspects and crimes. However, without AI technology, the database are not used to its full potential. It would easy for police officers to take too much time to manually browse data and try to make connections, sometimes the connection could be hidden too far to detect with naked eyes. But with machine learning, even if the machine is not able to provide an exact answer, it could still give data that is relevant </a:t>
            </a:r>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3581157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0s not included.</a:t>
            </a:r>
          </a:p>
          <a:p>
            <a:pPr marL="0" marR="0" indent="0" algn="l" defTabSz="457178" rtl="0" eaLnBrk="1" fontAlgn="auto" latinLnBrk="0" hangingPunct="1">
              <a:lnSpc>
                <a:spcPct val="100000"/>
              </a:lnSpc>
              <a:spcBef>
                <a:spcPts val="0"/>
              </a:spcBef>
              <a:spcAft>
                <a:spcPts val="0"/>
              </a:spcAft>
              <a:buClrTx/>
              <a:buSzTx/>
              <a:buFontTx/>
              <a:buNone/>
              <a:tabLst/>
              <a:defRPr/>
            </a:pPr>
            <a:endParaRPr lang="en-US" baseline="0" dirty="0">
              <a:latin typeface="Arial" charset="0"/>
              <a:ea typeface="ＭＳ Ｐゴシック" charset="-128"/>
              <a:cs typeface="ＭＳ Ｐゴシック" charset="-128"/>
              <a:sym typeface="Wingdings"/>
            </a:endParaRPr>
          </a:p>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Save for next time:</a:t>
            </a:r>
          </a:p>
          <a:p>
            <a:pPr marL="171450" indent="-171450">
              <a:buFont typeface="Arial" panose="020B0604020202020204" pitchFamily="34" charset="0"/>
              <a:buChar char="•"/>
            </a:pPr>
            <a:r>
              <a:rPr lang="en-US" dirty="0"/>
              <a:t>Make decisive conclusions</a:t>
            </a:r>
          </a:p>
          <a:p>
            <a:pPr marL="628650" lvl="1" indent="-171450">
              <a:buFont typeface="Arial" panose="020B0604020202020204" pitchFamily="34" charset="0"/>
              <a:buChar char="•"/>
            </a:pPr>
            <a:r>
              <a:rPr lang="en-US" dirty="0"/>
              <a:t>may, could, etc. = trivial</a:t>
            </a:r>
          </a:p>
          <a:p>
            <a:pPr marL="171450" indent="-171450">
              <a:buFont typeface="Arial" charset="0"/>
              <a:buChar char="•"/>
            </a:pPr>
            <a:r>
              <a:rPr lang="en-US" dirty="0"/>
              <a:t>Absolute statements are difficult to prove</a:t>
            </a:r>
          </a:p>
          <a:p>
            <a:pPr marL="628650" lvl="1" indent="-171450">
              <a:buFont typeface="Arial" charset="0"/>
              <a:buChar char="•"/>
            </a:pPr>
            <a:r>
              <a:rPr lang="en-US" dirty="0"/>
              <a:t>Avoid: all, always, any, every, everyone, never, none</a:t>
            </a:r>
            <a:r>
              <a:rPr lang="is-IS" dirty="0"/>
              <a:t>…</a:t>
            </a:r>
            <a:r>
              <a:rPr lang="en-US" dirty="0"/>
              <a:t> unless you can show it</a:t>
            </a:r>
          </a:p>
          <a:p>
            <a:pPr marL="171450" indent="-171450" eaLnBrk="1" hangingPunct="1">
              <a:buFont typeface="Arial"/>
              <a:buChar char="•"/>
            </a:pPr>
            <a:r>
              <a:rPr lang="en-US" baseline="0" dirty="0">
                <a:latin typeface="Arial" charset="0"/>
                <a:ea typeface="ＭＳ Ｐゴシック" charset="-128"/>
                <a:cs typeface="ＭＳ Ｐゴシック" charset="-128"/>
              </a:rPr>
              <a:t>Be sure to put quotes around entire quote</a:t>
            </a:r>
          </a:p>
          <a:p>
            <a:pPr marL="171450" indent="-171450">
              <a:buFont typeface="Arial" panose="020B0604020202020204" pitchFamily="34" charset="0"/>
              <a:buChar char="•"/>
            </a:pPr>
            <a:r>
              <a:rPr lang="en-US" dirty="0"/>
              <a:t>Hyperbole is the best thing ever!</a:t>
            </a:r>
          </a:p>
          <a:p>
            <a:pPr marL="628650" lvl="1" indent="-171450">
              <a:buFont typeface="Arial" panose="020B0604020202020204" pitchFamily="34" charset="0"/>
              <a:buChar char="•"/>
            </a:pPr>
            <a:r>
              <a:rPr lang="en-US" dirty="0"/>
              <a:t>but not in these papers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Print 2 sided and save a tree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Use template, saves time (and -1 point)</a:t>
            </a:r>
          </a:p>
          <a:p>
            <a:pPr marL="171450" indent="-171450" eaLnBrk="1" hangingPunct="1">
              <a:buFont typeface="Arial"/>
              <a:buChar char="•"/>
            </a:pPr>
            <a:endParaRPr lang="en-US" baseline="0"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3975311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But there is still some drawbacks and concerns. For example, if the AI software has put together </a:t>
            </a:r>
            <a:r>
              <a:rPr lang="en-US" sz="1200" kern="1200" dirty="0" err="1">
                <a:solidFill>
                  <a:schemeClr val="tx1"/>
                </a:solidFill>
                <a:effectLst/>
                <a:latin typeface="+mn-lt"/>
                <a:ea typeface="+mn-ea"/>
                <a:cs typeface="+mn-cs"/>
              </a:rPr>
              <a:t>lofs</a:t>
            </a:r>
            <a:r>
              <a:rPr lang="en-US" sz="1200" kern="1200" dirty="0">
                <a:solidFill>
                  <a:schemeClr val="tx1"/>
                </a:solidFill>
                <a:effectLst/>
                <a:latin typeface="+mn-lt"/>
                <a:ea typeface="+mn-ea"/>
                <a:cs typeface="+mn-cs"/>
              </a:rPr>
              <a:t> of different pieces of data and came to a conclusion that a certain person did the crime. In court, the lawyer of the accused will be able to challenge this and ask the software development company how the machine conclude information. This means the software owner will have to disclose all the information about the inner working of their product to the attorney, which can be a problem since many software are confidential. Another concern is that artificial intelligence could be bias. For people from disadvantaged backgrounds, they were more likely to have contact with public services, therefore, generating more data that could be used to train the AI. </a:t>
            </a:r>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1063665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the future of the AI in police work, I am only going to introduce the idea of predictive policing and robotics policing. AI predative policing  is refer to the ability to predict where and where and when crimes will occur, individuals who will commit them, types of crime, and possible victims. Ideally, the system could help preventing crimes. For robots, police departments now are turning to robots to handle tasks that is under dangerous situation. For some countries, they are testing out robots as replacement police officers. For example, Dubai is experimenting with street robots that can transmit data back to headquarters to be reviewed by humans. They’re also equipped with touchscreens for reporting crimes. </a:t>
            </a:r>
          </a:p>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3114329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solidFill>
                  <a:schemeClr val="bg1"/>
                </a:solidFill>
                <a:latin typeface="Cambria" panose="02040503050406030204" pitchFamily="18" charset="0"/>
                <a:ea typeface="Cambria" panose="02040503050406030204" pitchFamily="18" charset="0"/>
              </a:rPr>
              <a:t>“</a:t>
            </a:r>
            <a:r>
              <a:rPr lang="en-US" sz="1200" b="0" i="0" kern="1200" dirty="0">
                <a:solidFill>
                  <a:schemeClr val="bg1"/>
                </a:solidFill>
                <a:effectLst/>
                <a:latin typeface="Cambria" panose="02040503050406030204" pitchFamily="18" charset="0"/>
                <a:ea typeface="Cambria" panose="02040503050406030204" pitchFamily="18" charset="0"/>
                <a:cs typeface="+mn-cs"/>
              </a:rPr>
              <a:t>Online platforms’ near complete immunity from legal responsibility is a privilege – they have to earn it” – Sen. Richard Blumenthal, co-sponsor [2]</a:t>
            </a:r>
            <a:endParaRPr lang="en-US" b="0" dirty="0">
              <a:solidFill>
                <a:schemeClr val="bg1"/>
              </a:solidFill>
              <a:latin typeface="Cambria" panose="02040503050406030204" pitchFamily="18" charset="0"/>
              <a:ea typeface="Cambria" panose="02040503050406030204" pitchFamily="18" charset="0"/>
            </a:endParaRPr>
          </a:p>
          <a:p>
            <a:endParaRPr lang="en-US" b="0" dirty="0">
              <a:solidFill>
                <a:schemeClr val="bg1"/>
              </a:solidFill>
              <a:latin typeface="Cambria" panose="02040503050406030204" pitchFamily="18" charset="0"/>
              <a:ea typeface="Cambria" panose="02040503050406030204" pitchFamily="18" charset="0"/>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23188815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230 of the Communications Decency Act provides corporations immunity from consequences for things users upload on their site. [3]</a:t>
            </a:r>
          </a:p>
          <a:p>
            <a:r>
              <a:rPr lang="en-US" dirty="0"/>
              <a:t>Companies can become subject to 4</a:t>
            </a:r>
            <a:r>
              <a:rPr lang="en-US" baseline="30000" dirty="0"/>
              <a:t>th</a:t>
            </a:r>
            <a:r>
              <a:rPr lang="en-US" dirty="0"/>
              <a:t> Amendment if intending to assist law enforcement [3]</a:t>
            </a:r>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8540456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Nobody else can read encrypted messages, not even the company facilitating the communication</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dirty="0"/>
              <a:t>Harder to hack: hacking the server doesn’t grant access to messages</a:t>
            </a:r>
          </a:p>
          <a:p>
            <a:pPr lvl="1"/>
            <a:r>
              <a:rPr lang="en-US" dirty="0"/>
              <a:t>Good for democracy: since government can’t read messages, people are free to express unpopular opinions</a:t>
            </a:r>
          </a:p>
          <a:p>
            <a:pPr lvl="1"/>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5347463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hackers publish stolen data, a vast assortment of people will be in danger, including </a:t>
            </a:r>
            <a:r>
              <a:rPr lang="en-US"/>
              <a:t>political activists, </a:t>
            </a:r>
            <a:r>
              <a:rPr lang="en-US" dirty="0"/>
              <a:t>or closeted LGBT+ individuals, etc.</a:t>
            </a:r>
          </a:p>
        </p:txBody>
      </p:sp>
      <p:sp>
        <p:nvSpPr>
          <p:cNvPr id="4" name="Slide Number Placeholder 3"/>
          <p:cNvSpPr>
            <a:spLocks noGrp="1"/>
          </p:cNvSpPr>
          <p:nvPr>
            <p:ph type="sldNum" sz="quarter" idx="10"/>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31677794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“Best practices” have yet to be defined. We don’t know exactly what restrictions will be imposed</a:t>
            </a:r>
          </a:p>
          <a:p>
            <a:r>
              <a:rPr lang="en-US" dirty="0"/>
              <a:t>With no E2EE, people will not be able to share private information or conversations online</a:t>
            </a:r>
          </a:p>
        </p:txBody>
      </p:sp>
      <p:sp>
        <p:nvSpPr>
          <p:cNvPr id="4" name="Slide Number Placeholder 3"/>
          <p:cNvSpPr>
            <a:spLocks noGrp="1"/>
          </p:cNvSpPr>
          <p:nvPr>
            <p:ph type="sldNum" sz="quarter" idx="10"/>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12190301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33</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ea typeface="ＭＳ Ｐゴシック" charset="-128"/>
                <a:cs typeface="ＭＳ Ｐゴシック" charset="-128"/>
              </a:rPr>
              <a:t>Retired slide. Most students have this in depth from new class now.</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When a function call is made, local variables, return address, parameters stored on run time stack. Local variables occupy lower memory addresses.</a:t>
            </a:r>
          </a:p>
          <a:p>
            <a:r>
              <a:rPr lang="en-US" b="1" dirty="0">
                <a:latin typeface="Arial" charset="0"/>
                <a:ea typeface="ＭＳ Ｐゴシック" charset="-128"/>
                <a:cs typeface="ＭＳ Ｐゴシック" charset="-128"/>
              </a:rPr>
              <a:t>Variable attack </a:t>
            </a:r>
            <a:r>
              <a:rPr lang="en-US" dirty="0">
                <a:latin typeface="Arial" charset="0"/>
                <a:ea typeface="ＭＳ Ｐゴシック" charset="-128"/>
                <a:cs typeface="ＭＳ Ｐゴシック" charset="-128"/>
              </a:rPr>
              <a:t>– change variable value. Program expects user to input character and allocates a buffer for them. Attacker supplies too many characters and ends up over writing a variable.</a:t>
            </a:r>
          </a:p>
          <a:p>
            <a:r>
              <a:rPr lang="en-US" b="1" dirty="0">
                <a:latin typeface="Arial" charset="0"/>
                <a:ea typeface="ＭＳ Ｐゴシック" charset="-128"/>
                <a:cs typeface="ＭＳ Ｐゴシック" charset="-128"/>
              </a:rPr>
              <a:t>Stack Attack </a:t>
            </a:r>
            <a:r>
              <a:rPr lang="en-US" dirty="0">
                <a:latin typeface="Arial" charset="0"/>
                <a:ea typeface="ＭＳ Ｐゴシック" charset="-128"/>
                <a:cs typeface="ＭＳ Ｐゴシック" charset="-128"/>
              </a:rPr>
              <a:t>– goal is to change value of return address so execution control goes to code which the attacker has provided in the input buffer.</a:t>
            </a:r>
          </a:p>
          <a:p>
            <a:r>
              <a:rPr lang="en-US" b="1" dirty="0">
                <a:latin typeface="Arial" charset="0"/>
                <a:ea typeface="ＭＳ Ｐゴシック" charset="-128"/>
                <a:cs typeface="ＭＳ Ｐゴシック" charset="-128"/>
              </a:rPr>
              <a:t>Prevention</a:t>
            </a:r>
            <a:r>
              <a:rPr lang="en-US" dirty="0">
                <a:latin typeface="Arial" charset="0"/>
                <a:ea typeface="ＭＳ Ｐゴシック" charset="-128"/>
                <a:cs typeface="ＭＳ Ｐゴシック" charset="-128"/>
              </a:rPr>
              <a:t> – add checks against array bounds being exceeded, or modify operating system to not execute instructions stored on run time stack.</a:t>
            </a:r>
          </a:p>
        </p:txBody>
      </p:sp>
      <p:sp>
        <p:nvSpPr>
          <p:cNvPr id="4" name="Slide Number Placeholder 3"/>
          <p:cNvSpPr>
            <a:spLocks noGrp="1"/>
          </p:cNvSpPr>
          <p:nvPr>
            <p:ph type="sldNum" sz="quarter" idx="10"/>
          </p:nvPr>
        </p:nvSpPr>
        <p:spPr/>
        <p:txBody>
          <a:bodyPr/>
          <a:lstStyle/>
          <a:p>
            <a:fld id="{270700B2-88B9-1642-B8EB-F86842378D04}" type="slidenum">
              <a:rPr lang="en-US" smtClean="0"/>
              <a:t>34</a:t>
            </a:fld>
            <a:endParaRPr lang="en-US"/>
          </a:p>
        </p:txBody>
      </p:sp>
    </p:spTree>
    <p:extLst>
      <p:ext uri="{BB962C8B-B14F-4D97-AF65-F5344CB8AC3E}">
        <p14:creationId xmlns:p14="http://schemas.microsoft.com/office/powerpoint/2010/main" val="14331267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Retired demonstration. Most students have this in depth from new class now.</a:t>
            </a:r>
          </a:p>
          <a:p>
            <a:endParaRPr lang="en-US" dirty="0"/>
          </a:p>
          <a:p>
            <a:r>
              <a:rPr lang="en-US" dirty="0"/>
              <a:t>&gt;</a:t>
            </a:r>
            <a:r>
              <a:rPr lang="en-US" baseline="0" dirty="0"/>
              <a:t> i</a:t>
            </a:r>
            <a:r>
              <a:rPr lang="en-US" dirty="0"/>
              <a:t>mps</a:t>
            </a:r>
          </a:p>
          <a:p>
            <a:r>
              <a:rPr lang="en-US" dirty="0"/>
              <a:t>&gt; assembly</a:t>
            </a:r>
          </a:p>
          <a:p>
            <a:r>
              <a:rPr lang="en-US" dirty="0"/>
              <a:t>&gt; </a:t>
            </a:r>
            <a:r>
              <a:rPr lang="de-DE" sz="1200" kern="1200" dirty="0">
                <a:solidFill>
                  <a:schemeClr val="tx1"/>
                </a:solidFill>
                <a:latin typeface="+mn-lt"/>
                <a:ea typeface="+mn-ea"/>
                <a:cs typeface="+mn-cs"/>
              </a:rPr>
              <a:t>123456789qwerty1</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35</a:t>
            </a:fld>
            <a:endParaRPr lang="en-US"/>
          </a:p>
        </p:txBody>
      </p:sp>
    </p:spTree>
    <p:extLst>
      <p:ext uri="{BB962C8B-B14F-4D97-AF65-F5344CB8AC3E}">
        <p14:creationId xmlns:p14="http://schemas.microsoft.com/office/powerpoint/2010/main" val="3228197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there any questions on the assigned reading?</a:t>
            </a:r>
          </a:p>
          <a:p>
            <a:r>
              <a:rPr lang="en-US" dirty="0"/>
              <a:t>Use the slides ahead to explain any of the attack methods from</a:t>
            </a:r>
            <a:r>
              <a:rPr lang="en-US" baseline="0" dirty="0"/>
              <a:t> the text. </a:t>
            </a:r>
          </a:p>
          <a:p>
            <a:r>
              <a:rPr lang="en-US" baseline="0" dirty="0"/>
              <a:t>If there are no questions you can skip those slides.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Retired slide. Most students have this in depth from new class now.</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36</a:t>
            </a:fld>
            <a:endParaRPr lang="en-US"/>
          </a:p>
        </p:txBody>
      </p:sp>
    </p:spTree>
    <p:extLst>
      <p:ext uri="{BB962C8B-B14F-4D97-AF65-F5344CB8AC3E}">
        <p14:creationId xmlns:p14="http://schemas.microsoft.com/office/powerpoint/2010/main" val="23113689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Retired slide. Most students have this in depth from new class now.</a:t>
            </a:r>
          </a:p>
          <a:p>
            <a:endParaRPr lang="en-US" dirty="0"/>
          </a:p>
          <a:p>
            <a:r>
              <a:rPr lang="en-US" dirty="0" err="1"/>
              <a:t>SYNchronize</a:t>
            </a:r>
            <a:endParaRPr lang="en-US" dirty="0"/>
          </a:p>
          <a:p>
            <a:r>
              <a:rPr lang="en-US" dirty="0" err="1"/>
              <a:t>SYNchronize</a:t>
            </a:r>
            <a:r>
              <a:rPr lang="en-US" dirty="0"/>
              <a:t> </a:t>
            </a:r>
            <a:r>
              <a:rPr lang="en-US" dirty="0" err="1"/>
              <a:t>ACKnowledgement</a:t>
            </a:r>
            <a:r>
              <a:rPr lang="en-US" dirty="0"/>
              <a:t> (socket reserved awaiting ACK)</a:t>
            </a:r>
            <a:endParaRPr lang="en-US" baseline="0" dirty="0"/>
          </a:p>
          <a:p>
            <a:r>
              <a:rPr lang="en-US" dirty="0" err="1"/>
              <a:t>ACKnowledgement</a:t>
            </a:r>
            <a:r>
              <a:rPr lang="en-US" dirty="0"/>
              <a:t> </a:t>
            </a:r>
          </a:p>
          <a:p>
            <a:r>
              <a:rPr lang="en-US" dirty="0"/>
              <a:t>TCP socket connection established</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37</a:t>
            </a:fld>
            <a:endParaRPr lang="en-US"/>
          </a:p>
        </p:txBody>
      </p:sp>
    </p:spTree>
    <p:extLst>
      <p:ext uri="{BB962C8B-B14F-4D97-AF65-F5344CB8AC3E}">
        <p14:creationId xmlns:p14="http://schemas.microsoft.com/office/powerpoint/2010/main" val="7425567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Retired slide. Most students have this in depth from new class now.</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Attacker spoofs the IP address so the SYN-ACK is sent to a different machine that cannot respond to the SYN-ACK. </a:t>
            </a:r>
          </a:p>
          <a:p>
            <a:r>
              <a:rPr lang="en-US" dirty="0">
                <a:latin typeface="Arial" charset="0"/>
                <a:ea typeface="ＭＳ Ｐゴシック" charset="-128"/>
                <a:cs typeface="ＭＳ Ｐゴシック" charset="-128"/>
              </a:rPr>
              <a:t>This leaves the connection half open on the server machine decreasing the resources (sockets, memory, threads/processes) available to respond to legitimate clients. </a:t>
            </a:r>
          </a:p>
          <a:p>
            <a:r>
              <a:rPr lang="en-US" dirty="0">
                <a:latin typeface="Arial" charset="0"/>
                <a:ea typeface="ＭＳ Ｐゴシック" charset="-128"/>
                <a:cs typeface="ＭＳ Ｐゴシック" charset="-128"/>
              </a:rPr>
              <a:t>The attacker send many such spoofed SYN messages.</a:t>
            </a:r>
          </a:p>
        </p:txBody>
      </p:sp>
      <p:sp>
        <p:nvSpPr>
          <p:cNvPr id="4" name="Slide Number Placeholder 3"/>
          <p:cNvSpPr>
            <a:spLocks noGrp="1"/>
          </p:cNvSpPr>
          <p:nvPr>
            <p:ph type="sldNum" sz="quarter" idx="10"/>
          </p:nvPr>
        </p:nvSpPr>
        <p:spPr/>
        <p:txBody>
          <a:bodyPr/>
          <a:lstStyle/>
          <a:p>
            <a:fld id="{270700B2-88B9-1642-B8EB-F86842378D04}" type="slidenum">
              <a:rPr lang="en-US" smtClean="0"/>
              <a:t>38</a:t>
            </a:fld>
            <a:endParaRPr lang="en-US"/>
          </a:p>
        </p:txBody>
      </p:sp>
    </p:spTree>
    <p:extLst>
      <p:ext uri="{BB962C8B-B14F-4D97-AF65-F5344CB8AC3E}">
        <p14:creationId xmlns:p14="http://schemas.microsoft.com/office/powerpoint/2010/main" val="7425567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Retired slide. Most students have this in depth from new class now.</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Attacker finds routers that support broadcasting messages to all computers on their local area networks. </a:t>
            </a:r>
          </a:p>
          <a:p>
            <a:r>
              <a:rPr lang="en-US" dirty="0">
                <a:latin typeface="Arial" charset="0"/>
                <a:ea typeface="ＭＳ Ｐゴシック" charset="-128"/>
                <a:cs typeface="ＭＳ Ｐゴシック" charset="-128"/>
              </a:rPr>
              <a:t>The attacker sends a spoofed ping message, which the routers echo to the spoofed address.</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39</a:t>
            </a:fld>
            <a:endParaRPr lang="en-US"/>
          </a:p>
        </p:txBody>
      </p:sp>
    </p:spTree>
    <p:extLst>
      <p:ext uri="{BB962C8B-B14F-4D97-AF65-F5344CB8AC3E}">
        <p14:creationId xmlns:p14="http://schemas.microsoft.com/office/powerpoint/2010/main" val="14268123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Contributed by Brett </a:t>
            </a:r>
            <a:r>
              <a:rPr lang="en-US" dirty="0" err="1"/>
              <a:t>Ammeson</a:t>
            </a:r>
            <a:r>
              <a:rPr lang="en-US" dirty="0"/>
              <a:t>.</a:t>
            </a:r>
          </a:p>
          <a:p>
            <a:pPr lvl="0">
              <a:spcBef>
                <a:spcPts val="0"/>
              </a:spcBef>
              <a:buNone/>
            </a:pPr>
            <a:r>
              <a:rPr lang="en" u="sng" dirty="0">
                <a:solidFill>
                  <a:schemeClr val="hlink"/>
                </a:solidFill>
                <a:hlinkClick r:id="rId3"/>
              </a:rPr>
              <a:t>https://www.cloudflare.com/ddos/reflection-attack-1.png</a:t>
            </a:r>
          </a:p>
          <a:p>
            <a:pPr lvl="0">
              <a:spcBef>
                <a:spcPts val="0"/>
              </a:spcBef>
              <a:buNone/>
            </a:pPr>
            <a:r>
              <a:rPr lang="en" u="sng" dirty="0">
                <a:solidFill>
                  <a:schemeClr val="hlink"/>
                </a:solidFill>
                <a:hlinkClick r:id="rId4"/>
              </a:rPr>
              <a:t>https://i.imgur.com/lxYv8cF.png</a:t>
            </a:r>
          </a:p>
          <a:p>
            <a:pPr lvl="0">
              <a:spcBef>
                <a:spcPts val="0"/>
              </a:spcBef>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Contributed by Brett </a:t>
            </a:r>
            <a:r>
              <a:rPr lang="en-US" dirty="0" err="1"/>
              <a:t>Ammeson</a:t>
            </a:r>
            <a:r>
              <a:rPr lang="en-US" dirty="0"/>
              <a:t>.</a:t>
            </a:r>
          </a:p>
          <a:p>
            <a:pPr lvl="0">
              <a:spcBef>
                <a:spcPts val="0"/>
              </a:spcBef>
              <a:buNone/>
            </a:pPr>
            <a:r>
              <a:rPr lang="en" dirty="0"/>
              <a:t>TCP SYN: </a:t>
            </a:r>
            <a:r>
              <a:rPr lang="en" u="sng" dirty="0">
                <a:solidFill>
                  <a:schemeClr val="hlink"/>
                </a:solidFill>
                <a:hlinkClick r:id="rId3"/>
              </a:rPr>
              <a:t>https://www.cert.org/historical/advisories/CA-1996-21.cfm</a:t>
            </a:r>
          </a:p>
          <a:p>
            <a:pPr lvl="0">
              <a:spcBef>
                <a:spcPts val="0"/>
              </a:spcBef>
              <a:buNone/>
            </a:pPr>
            <a:r>
              <a:rPr lang="en" dirty="0"/>
              <a:t>DNS amplification: </a:t>
            </a:r>
            <a:r>
              <a:rPr lang="en" u="sng" dirty="0">
                <a:solidFill>
                  <a:schemeClr val="hlink"/>
                </a:solidFill>
                <a:hlinkClick r:id="rId4"/>
              </a:rPr>
              <a:t>https://www.cert.org/historical/incident_notes/IN-2000-04.cfm</a:t>
            </a:r>
          </a:p>
          <a:p>
            <a:pPr lvl="0">
              <a:spcBef>
                <a:spcPts val="0"/>
              </a:spcBef>
              <a:buNone/>
            </a:pPr>
            <a:r>
              <a:rPr lang="en" dirty="0"/>
              <a:t>Ingress/egress: </a:t>
            </a:r>
            <a:r>
              <a:rPr lang="en" u="sng" dirty="0">
                <a:solidFill>
                  <a:schemeClr val="hlink"/>
                </a:solidFill>
                <a:hlinkClick r:id="rId5"/>
              </a:rPr>
              <a:t>www.giac.org/paper/gsec/705/egress-filtering-keeping-internet-safe-systems/101588</a:t>
            </a:r>
          </a:p>
          <a:p>
            <a:pPr lvl="0">
              <a:spcBef>
                <a:spcPts val="0"/>
              </a:spcBef>
              <a:buNone/>
            </a:pP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dt" sz="quarter" idx="1"/>
          </p:nvPr>
        </p:nvSpPr>
        <p:spPr>
          <a:noFill/>
        </p:spPr>
        <p:txBody>
          <a:bodyPr/>
          <a:lstStyle/>
          <a:p>
            <a:fld id="{A3718B9F-EDEF-CF4A-846B-EA0EB275322B}" type="datetime1">
              <a:rPr lang="en-US"/>
              <a:pPr/>
              <a:t>4/21/20</a:t>
            </a:fld>
            <a:endParaRPr lang="en-US"/>
          </a:p>
        </p:txBody>
      </p:sp>
      <p:sp>
        <p:nvSpPr>
          <p:cNvPr id="46083" name="Rectangle 7"/>
          <p:cNvSpPr>
            <a:spLocks noGrp="1" noChangeArrowheads="1"/>
          </p:cNvSpPr>
          <p:nvPr>
            <p:ph type="sldNum" sz="quarter" idx="5"/>
          </p:nvPr>
        </p:nvSpPr>
        <p:spPr>
          <a:noFill/>
        </p:spPr>
        <p:txBody>
          <a:bodyPr/>
          <a:lstStyle/>
          <a:p>
            <a:fld id="{AA88732D-BCAF-4E47-9213-CEF2CAB2E2DA}" type="slidenum">
              <a:rPr lang="en-US"/>
              <a:pPr/>
              <a:t>42</a:t>
            </a:fld>
            <a:endParaRPr lang="en-US"/>
          </a:p>
        </p:txBody>
      </p:sp>
      <p:sp>
        <p:nvSpPr>
          <p:cNvPr id="46084" name="Rectangle 2"/>
          <p:cNvSpPr>
            <a:spLocks noGrp="1" noRot="1" noChangeAspect="1" noChangeArrowheads="1"/>
          </p:cNvSpPr>
          <p:nvPr>
            <p:ph type="sldImg"/>
          </p:nvPr>
        </p:nvSpPr>
        <p:spPr>
          <a:solidFill>
            <a:srgbClr val="FFFFFF"/>
          </a:solidFill>
          <a:ln/>
        </p:spPr>
      </p:sp>
      <p:sp>
        <p:nvSpPr>
          <p:cNvPr id="46085" name="Rectangle 3"/>
          <p:cNvSpPr>
            <a:spLocks noGrp="1" noChangeArrowheads="1"/>
          </p:cNvSpPr>
          <p:nvPr>
            <p:ph type="body" idx="1"/>
          </p:nvPr>
        </p:nvSpPr>
        <p:spPr>
          <a:solidFill>
            <a:srgbClr val="FFFFFF"/>
          </a:solidFill>
          <a:ln>
            <a:solidFill>
              <a:srgbClr val="000000"/>
            </a:solidFill>
          </a:ln>
        </p:spPr>
        <p:txBody>
          <a:bodyPr/>
          <a:lstStyle/>
          <a:p>
            <a:pPr lvl="0" algn="l" eaLnBrk="1" hangingPunct="1">
              <a:lnSpc>
                <a:spcPct val="90000"/>
              </a:lnSpc>
            </a:pPr>
            <a:r>
              <a:rPr lang="en-US" dirty="0">
                <a:latin typeface="Arial" charset="0"/>
              </a:rPr>
              <a:t>Exploit security holes, Break encryption, Spoofing</a:t>
            </a:r>
          </a:p>
          <a:p>
            <a:pPr eaLnBrk="1" hangingPunct="1"/>
            <a:r>
              <a:rPr lang="en-US" dirty="0">
                <a:latin typeface="Arial" charset="0"/>
                <a:ea typeface="ＭＳ Ｐゴシック" charset="-128"/>
                <a:cs typeface="ＭＳ Ｐゴシック" charset="-128"/>
              </a:rPr>
              <a:t>Social Engineering: Guess passwords, Find out passwords and procedures</a:t>
            </a:r>
          </a:p>
          <a:p>
            <a:pPr eaLnBrk="1" hangingPunct="1">
              <a:lnSpc>
                <a:spcPct val="90000"/>
              </a:lnSpc>
            </a:pPr>
            <a:r>
              <a:rPr lang="en-US" dirty="0">
                <a:latin typeface="Arial" charset="0"/>
                <a:ea typeface="ＭＳ Ｐゴシック" charset="-128"/>
                <a:cs typeface="ＭＳ Ｐゴシック" charset="-128"/>
              </a:rPr>
              <a:t>Poor passwords, Insecure protocols, Program limitations (buffer overruns), Eavesdropping (Email, Interactive), Insecure files</a:t>
            </a:r>
          </a:p>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dt" sz="quarter" idx="1"/>
          </p:nvPr>
        </p:nvSpPr>
        <p:spPr>
          <a:noFill/>
        </p:spPr>
        <p:txBody>
          <a:bodyPr/>
          <a:lstStyle/>
          <a:p>
            <a:fld id="{F259C308-743B-B74B-A085-56FE5F7E9065}" type="datetime1">
              <a:rPr lang="en-US"/>
              <a:pPr/>
              <a:t>4/21/20</a:t>
            </a:fld>
            <a:endParaRPr lang="en-US"/>
          </a:p>
        </p:txBody>
      </p:sp>
      <p:sp>
        <p:nvSpPr>
          <p:cNvPr id="48131" name="Rectangle 7"/>
          <p:cNvSpPr>
            <a:spLocks noGrp="1" noChangeArrowheads="1"/>
          </p:cNvSpPr>
          <p:nvPr>
            <p:ph type="sldNum" sz="quarter" idx="5"/>
          </p:nvPr>
        </p:nvSpPr>
        <p:spPr>
          <a:noFill/>
        </p:spPr>
        <p:txBody>
          <a:bodyPr/>
          <a:lstStyle/>
          <a:p>
            <a:fld id="{AB05F7EA-FC72-4041-BDE8-E3F03A90F709}" type="slidenum">
              <a:rPr lang="en-US"/>
              <a:pPr/>
              <a:t>43</a:t>
            </a:fld>
            <a:endParaRPr lang="en-US"/>
          </a:p>
        </p:txBody>
      </p:sp>
      <p:sp>
        <p:nvSpPr>
          <p:cNvPr id="48132" name="Rectangle 2"/>
          <p:cNvSpPr>
            <a:spLocks noGrp="1" noRot="1" noChangeAspect="1" noChangeArrowheads="1"/>
          </p:cNvSpPr>
          <p:nvPr>
            <p:ph type="sldImg"/>
          </p:nvPr>
        </p:nvSpPr>
        <p:spPr>
          <a:solidFill>
            <a:srgbClr val="FFFFFF"/>
          </a:solidFill>
          <a:ln/>
        </p:spPr>
      </p:sp>
      <p:sp>
        <p:nvSpPr>
          <p:cNvPr id="4813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dt" sz="quarter" idx="1"/>
          </p:nvPr>
        </p:nvSpPr>
        <p:spPr>
          <a:noFill/>
        </p:spPr>
        <p:txBody>
          <a:bodyPr/>
          <a:lstStyle/>
          <a:p>
            <a:fld id="{A9D6C982-4C2A-1C45-A0FC-ACACFA435DE7}" type="datetime1">
              <a:rPr lang="en-US"/>
              <a:pPr/>
              <a:t>4/21/20</a:t>
            </a:fld>
            <a:endParaRPr lang="en-US"/>
          </a:p>
        </p:txBody>
      </p:sp>
      <p:sp>
        <p:nvSpPr>
          <p:cNvPr id="57347" name="Rectangle 7"/>
          <p:cNvSpPr>
            <a:spLocks noGrp="1" noChangeArrowheads="1"/>
          </p:cNvSpPr>
          <p:nvPr>
            <p:ph type="sldNum" sz="quarter" idx="5"/>
          </p:nvPr>
        </p:nvSpPr>
        <p:spPr>
          <a:noFill/>
        </p:spPr>
        <p:txBody>
          <a:bodyPr/>
          <a:lstStyle/>
          <a:p>
            <a:fld id="{32B222BE-0034-BE45-8492-E0AADFD7E131}" type="slidenum">
              <a:rPr lang="en-US"/>
              <a:pPr/>
              <a:t>44</a:t>
            </a:fld>
            <a:endParaRPr lang="en-US"/>
          </a:p>
        </p:txBody>
      </p:sp>
      <p:sp>
        <p:nvSpPr>
          <p:cNvPr id="57348" name="Rectangle 2"/>
          <p:cNvSpPr>
            <a:spLocks noGrp="1" noRot="1" noChangeAspect="1" noChangeArrowheads="1" noTextEdit="1"/>
          </p:cNvSpPr>
          <p:nvPr>
            <p:ph type="sldImg"/>
          </p:nvPr>
        </p:nvSpPr>
        <p:spPr>
          <a:xfrm>
            <a:off x="381000" y="684213"/>
            <a:ext cx="6097588" cy="3430587"/>
          </a:xfrm>
          <a:solidFill>
            <a:srgbClr val="FFFFFF"/>
          </a:solidFill>
          <a:ln/>
        </p:spPr>
      </p:sp>
      <p:sp>
        <p:nvSpPr>
          <p:cNvPr id="57349" name="Rectangle 3"/>
          <p:cNvSpPr>
            <a:spLocks noGrp="1" noChangeArrowheads="1"/>
          </p:cNvSpPr>
          <p:nvPr>
            <p:ph type="body" idx="1"/>
          </p:nvPr>
        </p:nvSpPr>
        <p:spPr>
          <a:xfrm>
            <a:off x="912813" y="4343400"/>
            <a:ext cx="5032375" cy="4116388"/>
          </a:xfrm>
          <a:solidFill>
            <a:srgbClr val="FFFFFF"/>
          </a:solidFill>
          <a:ln>
            <a:solidFill>
              <a:srgbClr val="000000"/>
            </a:solidFill>
          </a:ln>
        </p:spPr>
        <p:txBody>
          <a:bodyPr lIns="87682" tIns="43841" rIns="87682" bIns="43841"/>
          <a:lstStyle/>
          <a:p>
            <a:pPr eaLnBrk="1" hangingPunct="1"/>
            <a:r>
              <a:rPr lang="en-US">
                <a:latin typeface="Arial" charset="0"/>
                <a:ea typeface="ＭＳ Ｐゴシック" charset="-128"/>
                <a:cs typeface="ＭＳ Ｐゴシック" charset="-128"/>
              </a:rPr>
              <a:t>Money: stolen credit cards, change records, stolen property.</a:t>
            </a:r>
          </a:p>
          <a:p>
            <a:pPr eaLnBrk="1" hangingPunct="1"/>
            <a:r>
              <a:rPr lang="en-US">
                <a:latin typeface="Arial" charset="0"/>
                <a:ea typeface="ＭＳ Ｐゴシック" charset="-128"/>
                <a:cs typeface="ＭＳ Ｐゴシック" charset="-128"/>
              </a:rPr>
              <a:t>Political, military, economic.</a:t>
            </a:r>
          </a:p>
          <a:p>
            <a:pPr eaLnBrk="1" hangingPunct="1"/>
            <a:r>
              <a:rPr lang="en-US">
                <a:latin typeface="Arial" charset="0"/>
                <a:ea typeface="ＭＳ Ｐゴシック" charset="-128"/>
                <a:cs typeface="ＭＳ Ｐゴシック" charset="-128"/>
              </a:rPr>
              <a:t>Challenge, Revenge, Mean</a:t>
            </a:r>
          </a:p>
          <a:p>
            <a:pPr eaLnBrk="1" hangingPunct="1"/>
            <a:r>
              <a:rPr lang="en-US">
                <a:latin typeface="Arial" charset="0"/>
                <a:ea typeface="ＭＳ Ｐゴシック" charset="-128"/>
                <a:cs typeface="ＭＳ Ｐゴシック" charset="-128"/>
              </a:rPr>
              <a:t>Why do at all? Have motivation, think about it, think it will help, think it’s acceptable.</a:t>
            </a:r>
          </a:p>
          <a:p>
            <a:pPr eaLnBrk="1" hangingPunct="1"/>
            <a:r>
              <a:rPr lang="en-US">
                <a:latin typeface="Arial" charset="0"/>
                <a:ea typeface="ＭＳ Ｐゴシック" charset="-128"/>
                <a:cs typeface="ＭＳ Ｐゴシック" charset="-128"/>
              </a:rPr>
              <a:t>Feel forced. Don’t agree. Don’t care.</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dt" sz="quarter" idx="1"/>
          </p:nvPr>
        </p:nvSpPr>
        <p:spPr>
          <a:noFill/>
        </p:spPr>
        <p:txBody>
          <a:bodyPr/>
          <a:lstStyle/>
          <a:p>
            <a:fld id="{13AFCE52-CAFD-9F4E-9284-D2AEBB6DF65B}" type="datetime1">
              <a:rPr lang="en-US"/>
              <a:pPr/>
              <a:t>4/21/20</a:t>
            </a:fld>
            <a:endParaRPr lang="en-US"/>
          </a:p>
        </p:txBody>
      </p:sp>
      <p:sp>
        <p:nvSpPr>
          <p:cNvPr id="59395" name="Rectangle 7"/>
          <p:cNvSpPr>
            <a:spLocks noGrp="1" noChangeArrowheads="1"/>
          </p:cNvSpPr>
          <p:nvPr>
            <p:ph type="sldNum" sz="quarter" idx="5"/>
          </p:nvPr>
        </p:nvSpPr>
        <p:spPr>
          <a:noFill/>
        </p:spPr>
        <p:txBody>
          <a:bodyPr/>
          <a:lstStyle/>
          <a:p>
            <a:fld id="{0A572A9B-4E8D-E748-B6B5-7CB401A4AE31}" type="slidenum">
              <a:rPr lang="en-US"/>
              <a:pPr/>
              <a:t>45</a:t>
            </a:fld>
            <a:endParaRPr lang="en-US"/>
          </a:p>
        </p:txBody>
      </p:sp>
      <p:sp>
        <p:nvSpPr>
          <p:cNvPr id="59396" name="Rectangle 2"/>
          <p:cNvSpPr>
            <a:spLocks noGrp="1" noRot="1" noChangeAspect="1" noChangeArrowheads="1"/>
          </p:cNvSpPr>
          <p:nvPr>
            <p:ph type="sldImg"/>
          </p:nvPr>
        </p:nvSpPr>
        <p:spPr>
          <a:solidFill>
            <a:srgbClr val="FFFFFF"/>
          </a:solidFill>
          <a:ln/>
        </p:spPr>
      </p:sp>
      <p:sp>
        <p:nvSpPr>
          <p:cNvPr id="5939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128"/>
                <a:cs typeface="ＭＳ Ｐゴシック" charset="-128"/>
              </a:rPr>
              <a:t>More computers. Unsophisticated owners. More complex software. Greater connectivity. Easy access to cracking tools. Incentives. File-sharing</a:t>
            </a:r>
          </a:p>
          <a:p>
            <a:pPr eaLnBrk="1" hangingPunct="1"/>
            <a:r>
              <a:rPr lang="en-US">
                <a:latin typeface="Arial" charset="0"/>
                <a:ea typeface="ＭＳ Ｐゴシック" charset="-128"/>
                <a:cs typeface="ＭＳ Ｐゴシック" charset="-128"/>
              </a:rPr>
              <a:t>In ’60s and ’70s, access was mostly localized.</a:t>
            </a:r>
          </a:p>
          <a:p>
            <a:pPr eaLnBrk="1" hangingPunct="1"/>
            <a:r>
              <a:rPr lang="en-US">
                <a:latin typeface="Arial" charset="0"/>
                <a:ea typeface="ＭＳ Ｐゴシック" charset="-128"/>
                <a:cs typeface="ＭＳ Ｐゴシック" charset="-128"/>
              </a:rPr>
              <a:t>Modems. Wardialing.</a:t>
            </a:r>
          </a:p>
          <a:p>
            <a:pPr eaLnBrk="1" hangingPunct="1"/>
            <a:r>
              <a:rPr lang="en-US">
                <a:latin typeface="Arial" charset="0"/>
                <a:ea typeface="ＭＳ Ｐゴシック" charset="-128"/>
                <a:cs typeface="ＭＳ Ｐゴシック" charset="-128"/>
              </a:rPr>
              <a:t>Some Arpanet and Usenet.</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Find publish date</a:t>
            </a:r>
          </a:p>
          <a:p>
            <a:pPr marL="171450" indent="-171450">
              <a:buFontTx/>
              <a:buChar char="-"/>
            </a:pPr>
            <a:r>
              <a:rPr lang="en-US" dirty="0"/>
              <a:t>Note which really exist</a:t>
            </a:r>
          </a:p>
          <a:p>
            <a:pPr marL="171450" indent="-171450">
              <a:buFontTx/>
              <a:buChar char="-"/>
            </a:pPr>
            <a:r>
              <a:rPr lang="en-US" dirty="0"/>
              <a:t>Extra credit</a:t>
            </a:r>
          </a:p>
        </p:txBody>
      </p:sp>
      <p:sp>
        <p:nvSpPr>
          <p:cNvPr id="4" name="Slide Number Placeholder 3"/>
          <p:cNvSpPr>
            <a:spLocks noGrp="1"/>
          </p:cNvSpPr>
          <p:nvPr>
            <p:ph type="sldNum" sz="quarter" idx="5"/>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36342574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dt" sz="quarter" idx="1"/>
          </p:nvPr>
        </p:nvSpPr>
        <p:spPr>
          <a:noFill/>
        </p:spPr>
        <p:txBody>
          <a:bodyPr/>
          <a:lstStyle/>
          <a:p>
            <a:fld id="{31E81670-4D1A-C746-ACE7-E7FE8A6A94A5}" type="datetime1">
              <a:rPr lang="en-US"/>
              <a:pPr/>
              <a:t>4/21/20</a:t>
            </a:fld>
            <a:endParaRPr lang="en-US"/>
          </a:p>
        </p:txBody>
      </p:sp>
      <p:sp>
        <p:nvSpPr>
          <p:cNvPr id="61443" name="Rectangle 7"/>
          <p:cNvSpPr>
            <a:spLocks noGrp="1" noChangeArrowheads="1"/>
          </p:cNvSpPr>
          <p:nvPr>
            <p:ph type="sldNum" sz="quarter" idx="5"/>
          </p:nvPr>
        </p:nvSpPr>
        <p:spPr>
          <a:noFill/>
        </p:spPr>
        <p:txBody>
          <a:bodyPr/>
          <a:lstStyle/>
          <a:p>
            <a:fld id="{95595B30-617C-4D41-8CEF-627F36A62CFE}" type="slidenum">
              <a:rPr lang="en-US"/>
              <a:pPr/>
              <a:t>46</a:t>
            </a:fld>
            <a:endParaRPr lang="en-US"/>
          </a:p>
        </p:txBody>
      </p:sp>
      <p:sp>
        <p:nvSpPr>
          <p:cNvPr id="61444" name="Rectangle 2"/>
          <p:cNvSpPr>
            <a:spLocks noGrp="1" noRot="1" noChangeAspect="1" noChangeArrowheads="1"/>
          </p:cNvSpPr>
          <p:nvPr>
            <p:ph type="sldImg"/>
          </p:nvPr>
        </p:nvSpPr>
        <p:spPr>
          <a:solidFill>
            <a:srgbClr val="FFFFFF"/>
          </a:solidFill>
          <a:ln/>
        </p:spPr>
      </p:sp>
      <p:sp>
        <p:nvSpPr>
          <p:cNvPr id="6144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charset="0"/>
                <a:ea typeface="ＭＳ Ｐゴシック" charset="-128"/>
                <a:cs typeface="ＭＳ Ｐゴシック" charset="-128"/>
              </a:rPr>
              <a:t>Script kiddies</a:t>
            </a:r>
          </a:p>
          <a:p>
            <a:pPr eaLnBrk="1" hangingPunct="1"/>
            <a:r>
              <a:rPr lang="en-US" dirty="0" err="1">
                <a:latin typeface="Arial" charset="0"/>
                <a:ea typeface="ＭＳ Ｐゴシック" charset="-128"/>
                <a:cs typeface="ＭＳ Ｐゴシック" charset="-128"/>
              </a:rPr>
              <a:t>Phreakers</a:t>
            </a: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Security analysts</a:t>
            </a:r>
          </a:p>
          <a:p>
            <a:pPr eaLnBrk="1" hangingPunct="1"/>
            <a:r>
              <a:rPr lang="en-US" dirty="0">
                <a:latin typeface="Arial" charset="0"/>
                <a:ea typeface="ＭＳ Ｐゴシック" charset="-128"/>
                <a:cs typeface="ＭＳ Ｐゴシック" charset="-128"/>
              </a:rPr>
              <a:t>Packet monkey</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dt" sz="quarter" idx="1"/>
          </p:nvPr>
        </p:nvSpPr>
        <p:spPr>
          <a:noFill/>
        </p:spPr>
        <p:txBody>
          <a:bodyPr/>
          <a:lstStyle/>
          <a:p>
            <a:fld id="{1802CC8B-0F5C-E04E-A805-AD8ED888C008}" type="datetime1">
              <a:rPr lang="en-US"/>
              <a:pPr/>
              <a:t>4/21/20</a:t>
            </a:fld>
            <a:endParaRPr lang="en-US"/>
          </a:p>
        </p:txBody>
      </p:sp>
      <p:sp>
        <p:nvSpPr>
          <p:cNvPr id="63491" name="Rectangle 7"/>
          <p:cNvSpPr>
            <a:spLocks noGrp="1" noChangeArrowheads="1"/>
          </p:cNvSpPr>
          <p:nvPr>
            <p:ph type="sldNum" sz="quarter" idx="5"/>
          </p:nvPr>
        </p:nvSpPr>
        <p:spPr>
          <a:noFill/>
        </p:spPr>
        <p:txBody>
          <a:bodyPr/>
          <a:lstStyle/>
          <a:p>
            <a:fld id="{384A2750-F4F5-0045-9F65-BCFCF81AE8DD}" type="slidenum">
              <a:rPr lang="en-US"/>
              <a:pPr/>
              <a:t>47</a:t>
            </a:fld>
            <a:endParaRPr lang="en-US"/>
          </a:p>
        </p:txBody>
      </p:sp>
      <p:sp>
        <p:nvSpPr>
          <p:cNvPr id="63492" name="Rectangle 2"/>
          <p:cNvSpPr>
            <a:spLocks noGrp="1" noRot="1" noChangeAspect="1" noChangeArrowheads="1"/>
          </p:cNvSpPr>
          <p:nvPr>
            <p:ph type="sldImg"/>
          </p:nvPr>
        </p:nvSpPr>
        <p:spPr>
          <a:solidFill>
            <a:srgbClr val="FFFFFF"/>
          </a:solidFill>
          <a:ln/>
        </p:spPr>
      </p:sp>
      <p:sp>
        <p:nvSpPr>
          <p:cNvPr id="6349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128"/>
                <a:cs typeface="ＭＳ Ｐゴシック" charset="-128"/>
              </a:rPr>
              <a:t>Machines are unused. No harm done. Education. Exposes security holes. Exposes abuses.</a:t>
            </a:r>
          </a:p>
          <a:p>
            <a:pPr eaLnBrk="1" hangingPunct="1"/>
            <a:r>
              <a:rPr lang="en-US">
                <a:latin typeface="Arial" charset="0"/>
                <a:ea typeface="ＭＳ Ｐゴシック" charset="-128"/>
                <a:cs typeface="ＭＳ Ｐゴシック" charset="-128"/>
              </a:rPr>
              <a:t>Use computer and/or resources. Take data. Destroy data. Alter data. Lock out others. Attack other computers.</a:t>
            </a:r>
          </a:p>
          <a:p>
            <a:pPr eaLnBrk="1" hangingPunct="1"/>
            <a:r>
              <a:rPr lang="en-US">
                <a:latin typeface="Arial" charset="0"/>
                <a:ea typeface="ＭＳ Ｐゴシック" charset="-128"/>
                <a:cs typeface="ＭＳ Ｐゴシック" charset="-128"/>
              </a:rPr>
              <a:t>Equipment, Processor Time, Disk space, Printer time / paper, Bandwidth</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dt" sz="quarter" idx="1"/>
          </p:nvPr>
        </p:nvSpPr>
        <p:spPr>
          <a:noFill/>
        </p:spPr>
        <p:txBody>
          <a:bodyPr/>
          <a:lstStyle/>
          <a:p>
            <a:fld id="{76926696-22C3-0C40-B085-938139E437AF}" type="datetime1">
              <a:rPr lang="en-US"/>
              <a:pPr/>
              <a:t>4/21/20</a:t>
            </a:fld>
            <a:endParaRPr lang="en-US"/>
          </a:p>
        </p:txBody>
      </p:sp>
      <p:sp>
        <p:nvSpPr>
          <p:cNvPr id="65539" name="Rectangle 7"/>
          <p:cNvSpPr>
            <a:spLocks noGrp="1" noChangeArrowheads="1"/>
          </p:cNvSpPr>
          <p:nvPr>
            <p:ph type="sldNum" sz="quarter" idx="5"/>
          </p:nvPr>
        </p:nvSpPr>
        <p:spPr>
          <a:noFill/>
        </p:spPr>
        <p:txBody>
          <a:bodyPr/>
          <a:lstStyle/>
          <a:p>
            <a:fld id="{A6AFFA11-F2F9-C047-AAA1-508A65DD45D5}" type="slidenum">
              <a:rPr lang="en-US"/>
              <a:pPr/>
              <a:t>48</a:t>
            </a:fld>
            <a:endParaRPr lang="en-US"/>
          </a:p>
        </p:txBody>
      </p:sp>
      <p:sp>
        <p:nvSpPr>
          <p:cNvPr id="65540" name="Rectangle 2"/>
          <p:cNvSpPr>
            <a:spLocks noGrp="1" noRot="1" noChangeAspect="1" noChangeArrowheads="1"/>
          </p:cNvSpPr>
          <p:nvPr>
            <p:ph type="sldImg"/>
          </p:nvPr>
        </p:nvSpPr>
        <p:spPr>
          <a:solidFill>
            <a:srgbClr val="FFFFFF"/>
          </a:solidFill>
          <a:ln/>
        </p:spPr>
      </p:sp>
      <p:sp>
        <p:nvSpPr>
          <p:cNvPr id="6554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128"/>
                <a:cs typeface="ＭＳ Ｐゴシック" charset="-128"/>
              </a:rPr>
              <a:t>Are either of these laws still in effect? Have they been changed?</a:t>
            </a:r>
          </a:p>
          <a:p>
            <a:pPr eaLnBrk="1" hangingPunct="1"/>
            <a:r>
              <a:rPr lang="en-US">
                <a:latin typeface="Arial" charset="0"/>
                <a:ea typeface="ＭＳ Ｐゴシック" charset="-128"/>
                <a:cs typeface="ＭＳ Ｐゴシック" charset="-128"/>
              </a:rPr>
              <a:t>For additional legislation ask for presenting volunteers to brief recent incidents/cases.</a:t>
            </a:r>
          </a:p>
          <a:p>
            <a:pPr eaLnBrk="1" hangingPunct="1"/>
            <a:r>
              <a:rPr lang="en-US">
                <a:latin typeface="Arial" charset="0"/>
                <a:ea typeface="ＭＳ Ｐゴシック" charset="-128"/>
                <a:cs typeface="ＭＳ Ｐゴシック" charset="-128"/>
              </a:rPr>
              <a:t>Also ask for volunteers to find out laws from their home country/state.</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dt" sz="quarter" idx="1"/>
          </p:nvPr>
        </p:nvSpPr>
        <p:spPr>
          <a:noFill/>
        </p:spPr>
        <p:txBody>
          <a:bodyPr/>
          <a:lstStyle/>
          <a:p>
            <a:fld id="{C4DCDDFD-C10C-5C4E-AF41-68B2FC935340}" type="datetime1">
              <a:rPr lang="en-US"/>
              <a:pPr/>
              <a:t>4/21/20</a:t>
            </a:fld>
            <a:endParaRPr lang="en-US"/>
          </a:p>
        </p:txBody>
      </p:sp>
      <p:sp>
        <p:nvSpPr>
          <p:cNvPr id="67587" name="Rectangle 7"/>
          <p:cNvSpPr>
            <a:spLocks noGrp="1" noChangeArrowheads="1"/>
          </p:cNvSpPr>
          <p:nvPr>
            <p:ph type="sldNum" sz="quarter" idx="5"/>
          </p:nvPr>
        </p:nvSpPr>
        <p:spPr>
          <a:noFill/>
        </p:spPr>
        <p:txBody>
          <a:bodyPr/>
          <a:lstStyle/>
          <a:p>
            <a:fld id="{ABB49B77-8A72-294C-8C73-60CEADD5AAAC}" type="slidenum">
              <a:rPr lang="en-US"/>
              <a:pPr/>
              <a:t>49</a:t>
            </a:fld>
            <a:endParaRPr lang="en-US"/>
          </a:p>
        </p:txBody>
      </p:sp>
      <p:sp>
        <p:nvSpPr>
          <p:cNvPr id="67588" name="Rectangle 2"/>
          <p:cNvSpPr>
            <a:spLocks noGrp="1" noRot="1" noChangeAspect="1" noChangeArrowheads="1"/>
          </p:cNvSpPr>
          <p:nvPr>
            <p:ph type="sldImg"/>
          </p:nvPr>
        </p:nvSpPr>
        <p:spPr>
          <a:solidFill>
            <a:srgbClr val="FFFFFF"/>
          </a:solidFill>
          <a:ln/>
        </p:spPr>
      </p:sp>
      <p:sp>
        <p:nvSpPr>
          <p:cNvPr id="6758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charset="0"/>
                <a:ea typeface="ＭＳ Ｐゴシック" charset="-128"/>
                <a:cs typeface="ＭＳ Ｐゴシック" charset="-128"/>
              </a:rPr>
              <a:t>Encryption, Authentication, Biometrics, Anti-virus, File integrity checking (E.g. Tripwire), Virtual private networks, Point-to-point networking (Twisted-pair Ethernet vs. Coax vs. wireless)</a:t>
            </a:r>
          </a:p>
          <a:p>
            <a:pPr eaLnBrk="1" hangingPunct="1"/>
            <a:r>
              <a:rPr lang="en-US" dirty="0">
                <a:latin typeface="Arial" charset="0"/>
                <a:ea typeface="ＭＳ Ｐゴシック" charset="-128"/>
                <a:cs typeface="ＭＳ Ｐゴシック" charset="-128"/>
              </a:rPr>
              <a:t>Security through obscurity, physical access required, not on network, behind locked doors.</a:t>
            </a:r>
          </a:p>
          <a:p>
            <a:pPr eaLnBrk="1" hangingPunct="1"/>
            <a:r>
              <a:rPr lang="en-US" dirty="0">
                <a:latin typeface="Arial" charset="0"/>
                <a:ea typeface="ＭＳ Ｐゴシック" charset="-128"/>
                <a:cs typeface="ＭＳ Ｐゴシック" charset="-128"/>
              </a:rPr>
              <a:t>Remove desire, remove incentives</a:t>
            </a:r>
          </a:p>
          <a:p>
            <a:pPr eaLnBrk="1" hangingPunct="1"/>
            <a:r>
              <a:rPr lang="en-US" dirty="0">
                <a:latin typeface="Arial" charset="0"/>
                <a:ea typeface="ＭＳ Ｐゴシック" charset="-128"/>
                <a:cs typeface="ＭＳ Ｐゴシック" charset="-128"/>
              </a:rPr>
              <a:t>Legalize, increase penalties, increase chance of getting caught.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If time ask class about online voting in light of COVID-19 challenges.</a:t>
            </a: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Works well as small group exercise.</a:t>
            </a:r>
          </a:p>
          <a:p>
            <a:endParaRPr lang="en-US" dirty="0"/>
          </a:p>
          <a:p>
            <a:r>
              <a:rPr lang="en-US" dirty="0"/>
              <a:t>Note:</a:t>
            </a:r>
            <a:r>
              <a:rPr lang="en-US" baseline="0" dirty="0"/>
              <a:t> short answer format expected.</a:t>
            </a:r>
          </a:p>
          <a:p>
            <a:r>
              <a:rPr lang="en-US" baseline="0" dirty="0"/>
              <a:t>Note: 2. only one argument needed, should include logic for all parties</a:t>
            </a:r>
          </a:p>
          <a:p>
            <a:r>
              <a:rPr lang="en-US" baseline="0" dirty="0"/>
              <a:t>Note: 3. same law(s) should be applicable to all parties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395997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If guest</a:t>
            </a:r>
            <a:r>
              <a:rPr lang="en-US" baseline="0" dirty="0">
                <a:latin typeface="Arial" pitchFamily="-109" charset="0"/>
                <a:ea typeface="ＭＳ Ｐゴシック" pitchFamily="-109" charset="-128"/>
                <a:cs typeface="ＭＳ Ｐゴシック" pitchFamily="-109" charset="-128"/>
              </a:rPr>
              <a:t> presenter coming next class remind students to prepare questions for him.</a:t>
            </a:r>
          </a:p>
          <a:p>
            <a:pPr eaLnBrk="1" hangingPunct="1"/>
            <a:r>
              <a:rPr lang="en-US" baseline="0" dirty="0">
                <a:latin typeface="Arial" pitchFamily="-109" charset="0"/>
                <a:ea typeface="ＭＳ Ｐゴシック" pitchFamily="-109" charset="-128"/>
                <a:cs typeface="ＭＳ Ｐゴシック" pitchFamily="-109" charset="-128"/>
              </a:rPr>
              <a:t>Remember to work on groups projects.</a:t>
            </a:r>
          </a:p>
          <a:p>
            <a:pPr eaLnBrk="1" hangingPunct="1"/>
            <a:r>
              <a:rPr lang="en-US" baseline="0" dirty="0">
                <a:latin typeface="Arial" pitchFamily="-109" charset="0"/>
                <a:ea typeface="ＭＳ Ｐゴシック" pitchFamily="-109" charset="-128"/>
                <a:cs typeface="ＭＳ Ｐゴシック" pitchFamily="-109" charset="-128"/>
              </a:rPr>
              <a:t>Each group should have material on their sites for the topics we’ve covered so far.</a:t>
            </a:r>
          </a:p>
          <a:p>
            <a:pPr eaLnBrk="1" hangingPunct="1"/>
            <a:endParaRPr lang="en-US" baseline="0" dirty="0">
              <a:latin typeface="Arial" pitchFamily="-109" charset="0"/>
              <a:ea typeface="ＭＳ Ｐゴシック" pitchFamily="-109" charset="-128"/>
              <a:cs typeface="ＭＳ Ｐゴシック" pitchFamily="-109" charset="-128"/>
            </a:endParaRPr>
          </a:p>
          <a:p>
            <a:pPr eaLnBrk="1" hangingPunct="1"/>
            <a:r>
              <a:rPr lang="en-US" baseline="0" dirty="0">
                <a:latin typeface="Arial" pitchFamily="-109" charset="0"/>
                <a:ea typeface="ＭＳ Ｐゴシック" pitchFamily="-109" charset="-128"/>
                <a:cs typeface="ＭＳ Ｐゴシック" pitchFamily="-109" charset="-128"/>
              </a:rPr>
              <a:t>OLD Prompt:</a:t>
            </a:r>
          </a:p>
          <a:p>
            <a:r>
              <a:rPr lang="en-US" dirty="0"/>
              <a:t>Design tests for the code on the following slide.</a:t>
            </a:r>
          </a:p>
          <a:p>
            <a:r>
              <a:rPr lang="en-US" dirty="0"/>
              <a:t>Contains at least one major defect and several minor ones.</a:t>
            </a:r>
          </a:p>
          <a:p>
            <a:r>
              <a:rPr lang="en-US" dirty="0"/>
              <a:t>Write a paper (1 page not counting any source code) including :</a:t>
            </a:r>
          </a:p>
          <a:p>
            <a:pPr lvl="1"/>
            <a:r>
              <a:rPr lang="en-US" dirty="0"/>
              <a:t>Did you choose a good test strategy? (This is your conclusion.)</a:t>
            </a:r>
          </a:p>
          <a:p>
            <a:pPr lvl="1"/>
            <a:r>
              <a:rPr lang="en-US" dirty="0"/>
              <a:t>The inputs and expected outputs</a:t>
            </a:r>
          </a:p>
          <a:p>
            <a:pPr lvl="1"/>
            <a:r>
              <a:rPr lang="en-US" dirty="0"/>
              <a:t>What defects you found</a:t>
            </a:r>
          </a:p>
          <a:p>
            <a:pPr lvl="1"/>
            <a:r>
              <a:rPr lang="en-US" dirty="0"/>
              <a:t>How you would fix the defects (you may include fixed source)</a:t>
            </a:r>
          </a:p>
          <a:p>
            <a:pPr lvl="1"/>
            <a:r>
              <a:rPr lang="en-US" dirty="0"/>
              <a:t>Why would that fix the problems?</a:t>
            </a:r>
          </a:p>
          <a:p>
            <a:pPr lvl="1"/>
            <a:r>
              <a:rPr lang="en-US" dirty="0"/>
              <a:t>What could happen if the defects are not found before the code is put into production?</a:t>
            </a:r>
          </a:p>
          <a:p>
            <a:pPr eaLnBrk="1" hangingPunct="1"/>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r>
              <a:rPr lang="en-US" dirty="0">
                <a:latin typeface="Arial" pitchFamily="-109" charset="0"/>
                <a:ea typeface="ＭＳ Ｐゴシック" pitchFamily="-109" charset="-128"/>
                <a:cs typeface="ＭＳ Ｐゴシック" pitchFamily="-109" charset="-128"/>
              </a:rPr>
              <a:t>Bold lines are real</a:t>
            </a:r>
            <a:r>
              <a:rPr lang="en-US" baseline="0" dirty="0">
                <a:latin typeface="Arial" pitchFamily="-109" charset="0"/>
                <a:ea typeface="ＭＳ Ｐゴシック" pitchFamily="-109" charset="-128"/>
                <a:cs typeface="ＭＳ Ｐゴシック" pitchFamily="-109" charset="-128"/>
              </a:rPr>
              <a:t> focus.</a:t>
            </a:r>
            <a:endParaRPr lang="en-US" dirty="0">
              <a:latin typeface="Arial" pitchFamily="-109" charset="0"/>
              <a:ea typeface="ＭＳ Ｐゴシック" pitchFamily="-109" charset="-128"/>
              <a:cs typeface="ＭＳ Ｐゴシック" pitchFamily="-109" charset="-128"/>
            </a:endParaRPr>
          </a:p>
          <a:p>
            <a:pPr marL="514350" indent="-514350"/>
            <a:endParaRPr lang="en-US" dirty="0">
              <a:latin typeface="Arial" pitchFamily="-109" charset="0"/>
              <a:ea typeface="ＭＳ Ｐゴシック" pitchFamily="-109" charset="-128"/>
              <a:cs typeface="ＭＳ Ｐゴシック" pitchFamily="-109" charset="-128"/>
            </a:endParaRPr>
          </a:p>
          <a:p>
            <a:pPr marL="514350" indent="-514350"/>
            <a:r>
              <a:rPr lang="en-US" dirty="0">
                <a:latin typeface="Arial" pitchFamily="-109" charset="0"/>
                <a:ea typeface="ＭＳ Ｐゴシック" pitchFamily="-109" charset="-128"/>
                <a:cs typeface="ＭＳ Ｐゴシック" pitchFamily="-109" charset="-128"/>
              </a:rPr>
              <a:t>Example input:</a:t>
            </a:r>
          </a:p>
          <a:p>
            <a:pPr marL="514350" indent="-514350"/>
            <a:endParaRPr lang="en-US" dirty="0">
              <a:latin typeface="Arial" pitchFamily="-109" charset="0"/>
              <a:ea typeface="ＭＳ Ｐゴシック" pitchFamily="-109" charset="-128"/>
              <a:cs typeface="ＭＳ Ｐゴシック" pitchFamily="-109" charset="-128"/>
            </a:endParaRPr>
          </a:p>
          <a:p>
            <a:pPr marL="514350" indent="-514350"/>
            <a:r>
              <a:rPr lang="en-US" dirty="0">
                <a:latin typeface="Arial" pitchFamily="-109" charset="0"/>
                <a:ea typeface="ＭＳ Ｐゴシック" pitchFamily="-109" charset="-128"/>
                <a:cs typeface="ＭＳ Ｐゴシック" pitchFamily="-109" charset="-128"/>
              </a:rPr>
              <a:t>amount = 100.05; </a:t>
            </a:r>
          </a:p>
          <a:p>
            <a:pPr marL="514350" indent="-514350"/>
            <a:r>
              <a:rPr lang="en-US" dirty="0" err="1">
                <a:latin typeface="Arial" pitchFamily="-109" charset="0"/>
                <a:ea typeface="ＭＳ Ｐゴシック" pitchFamily="-109" charset="-128"/>
                <a:cs typeface="ＭＳ Ｐゴシック" pitchFamily="-109" charset="-128"/>
              </a:rPr>
              <a:t>discountRate</a:t>
            </a:r>
            <a:r>
              <a:rPr lang="en-US" dirty="0">
                <a:latin typeface="Arial" pitchFamily="-109" charset="0"/>
                <a:ea typeface="ＭＳ Ｐゴシック" pitchFamily="-109" charset="-128"/>
                <a:cs typeface="ＭＳ Ｐゴシック" pitchFamily="-109" charset="-128"/>
              </a:rPr>
              <a:t> = 0.10; </a:t>
            </a:r>
          </a:p>
          <a:p>
            <a:pPr marL="514350" indent="-514350"/>
            <a:r>
              <a:rPr lang="en-US" dirty="0" err="1">
                <a:latin typeface="Arial" pitchFamily="-109" charset="0"/>
                <a:ea typeface="ＭＳ Ｐゴシック" pitchFamily="-109" charset="-128"/>
                <a:cs typeface="ＭＳ Ｐゴシック" pitchFamily="-109" charset="-128"/>
              </a:rPr>
              <a:t>taxRate</a:t>
            </a:r>
            <a:r>
              <a:rPr lang="en-US" dirty="0">
                <a:latin typeface="Arial" pitchFamily="-109" charset="0"/>
                <a:ea typeface="ＭＳ Ｐゴシック" pitchFamily="-109" charset="-128"/>
                <a:cs typeface="ＭＳ Ｐゴシック" pitchFamily="-109" charset="-128"/>
              </a:rPr>
              <a:t> = 0.05; </a:t>
            </a:r>
          </a:p>
          <a:p>
            <a:pPr marL="514350" indent="-514350">
              <a:buFontTx/>
              <a:buChar char="•"/>
            </a:pPr>
            <a:endParaRPr lang="en-US" dirty="0">
              <a:latin typeface="Arial" pitchFamily="-109" charset="0"/>
              <a:ea typeface="ＭＳ Ｐゴシック" pitchFamily="-109" charset="-128"/>
              <a:cs typeface="ＭＳ Ｐゴシック" pitchFamily="-109" charset="-128"/>
            </a:endParaRPr>
          </a:p>
          <a:p>
            <a:pPr marL="514350" indent="-514350"/>
            <a:r>
              <a:rPr lang="en-US" dirty="0">
                <a:latin typeface="Arial" pitchFamily="-109" charset="0"/>
                <a:ea typeface="ＭＳ Ｐゴシック" pitchFamily="-109" charset="-128"/>
                <a:cs typeface="ＭＳ Ｐゴシック" pitchFamily="-109" charset="-128"/>
              </a:rPr>
              <a:t>OR</a:t>
            </a:r>
          </a:p>
          <a:p>
            <a:pPr marL="514350" indent="-514350"/>
            <a:r>
              <a:rPr lang="en-US" dirty="0">
                <a:latin typeface="Arial" pitchFamily="-109" charset="0"/>
                <a:ea typeface="ＭＳ Ｐゴシック" pitchFamily="-109" charset="-128"/>
                <a:cs typeface="ＭＳ Ｐゴシック" pitchFamily="-109" charset="-128"/>
              </a:rPr>
              <a:t>0.70, 0.0, 0.05</a:t>
            </a:r>
          </a:p>
          <a:p>
            <a:pPr marL="514350" indent="-514350"/>
            <a:r>
              <a:rPr lang="en-US" dirty="0">
                <a:latin typeface="Arial" pitchFamily="-109" charset="0"/>
                <a:ea typeface="ＭＳ Ｐゴシック" pitchFamily="-109" charset="-128"/>
                <a:cs typeface="ＭＳ Ｐゴシック" pitchFamily="-109" charset="-128"/>
              </a:rPr>
              <a:t>95.67, 0.20, 0.7</a:t>
            </a: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424521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2020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2020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2020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2020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2020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2020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techcrunch.com/2018/06/25/nsa-att-intercept-surveillance/" TargetMode="External"/><Relationship Id="rId7" Type="http://schemas.openxmlformats.org/officeDocument/2006/relationships/hyperlink" Target="https://techcrunch.com/2019/02/26/cloudflare-warrant-canary/" TargetMode="External"/><Relationship Id="rId2" Type="http://schemas.openxmlformats.org/officeDocument/2006/relationships/hyperlink" Target="https://epic.org/privacy/nsl/" TargetMode="External"/><Relationship Id="rId1" Type="http://schemas.openxmlformats.org/officeDocument/2006/relationships/slideLayout" Target="../slideLayouts/slideLayout2.xml"/><Relationship Id="rId6" Type="http://schemas.openxmlformats.org/officeDocument/2006/relationships/hyperlink" Target="https://blog.cloudflare.com/first-half-2019-transparency-report-and-an-update-on-a-warrant-canary/" TargetMode="External"/><Relationship Id="rId5" Type="http://schemas.openxmlformats.org/officeDocument/2006/relationships/hyperlink" Target="https://www.eff.org/who-has-your-back-2017#executive-summary" TargetMode="External"/><Relationship Id="rId4" Type="http://schemas.openxmlformats.org/officeDocument/2006/relationships/hyperlink" Target="https://www.eff.org/deeplinks/2014/04/warrant-canary-faq"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appen.com/blog/ai-in-police-work/" TargetMode="External"/><Relationship Id="rId7" Type="http://schemas.openxmlformats.org/officeDocument/2006/relationships/hyperlink" Target="https://www.bbc.com/future/article/20190228-how-ai-is-helping-to-fight-crime" TargetMode="External"/><Relationship Id="rId2" Type="http://schemas.openxmlformats.org/officeDocument/2006/relationships/hyperlink" Target="https://mindy-support.com/using-ai-to-fight-crime-how-police-use-ai/" TargetMode="External"/><Relationship Id="rId1" Type="http://schemas.openxmlformats.org/officeDocument/2006/relationships/slideLayout" Target="../slideLayouts/slideLayout2.xml"/><Relationship Id="rId6" Type="http://schemas.openxmlformats.org/officeDocument/2006/relationships/hyperlink" Target="https://www.ft.com/content/5753689c-d63e-11e9-a0bd-ab8ec6435630" TargetMode="External"/><Relationship Id="rId5" Type="http://schemas.openxmlformats.org/officeDocument/2006/relationships/hyperlink" Target="https://bernardmarr.com/default.asp?contentID=1170" TargetMode="External"/><Relationship Id="rId4" Type="http://schemas.openxmlformats.org/officeDocument/2006/relationships/hyperlink" Target="https://www.forbes.com/sites/cognitiveworld/2019/07/26/the-growth-of-ai-adoption-in-law-enforcement/#6df8b511435d"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hyperlink" Target="https://www.sierraclub.org/san-francisco-bay/blog/2018/08/two-bad-ballot-measures-deserve-no-november-ballot" TargetMode="External"/><Relationship Id="rId3" Type="http://schemas.openxmlformats.org/officeDocument/2006/relationships/hyperlink" Target="https://www.judiciary.senate.gov/press/rep/releases/graham-blumenthal-hawley-feinstein-introduce-earn-it-act-to-encourage-tech-industry-to-take-online-child-sexual-exploitation-seriously" TargetMode="External"/><Relationship Id="rId7" Type="http://schemas.openxmlformats.org/officeDocument/2006/relationships/hyperlink" Target="https://www.wired.com/story/earn-it-act-sneak-attack-on-encryption/" TargetMode="External"/><Relationship Id="rId2" Type="http://schemas.openxmlformats.org/officeDocument/2006/relationships/hyperlink" Target="https://www.congress.gov/bill/116th-congress/senate-bill/3398/text" TargetMode="External"/><Relationship Id="rId1" Type="http://schemas.openxmlformats.org/officeDocument/2006/relationships/slideLayout" Target="../slideLayouts/slideLayout2.xml"/><Relationship Id="rId6" Type="http://schemas.openxmlformats.org/officeDocument/2006/relationships/hyperlink" Target="https://www.theverge.com/interface/2020/3/12/21174815/earn-it-act-encryption-killer-lindsay-graham-match-group" TargetMode="External"/><Relationship Id="rId5" Type="http://schemas.openxmlformats.org/officeDocument/2006/relationships/hyperlink" Target="https://protonmail.com/blog/what-is-end-to-end-encryption/" TargetMode="External"/><Relationship Id="rId4" Type="http://schemas.openxmlformats.org/officeDocument/2006/relationships/hyperlink" Target="https://www.eff.org/deeplinks/2020/03/earn-it-act-violates-constitution"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ocialimps.keithpray.net/assignments/Test_Sales_Fu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8</a:t>
            </a:r>
            <a:br>
              <a:rPr lang="en-US" dirty="0"/>
            </a:br>
            <a:r>
              <a:rPr lang="en-US" dirty="0"/>
              <a:t>Crime</a:t>
            </a:r>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717476"/>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Survey</a:t>
            </a:r>
          </a:p>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158648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Warrant canaries</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Daniel </a:t>
            </a:r>
            <a:r>
              <a:rPr lang="en-US" dirty="0" err="1"/>
              <a:t>Stusalitus</a:t>
            </a:r>
            <a:endParaRPr lang="en-US" dirty="0"/>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11</a:t>
            </a:fld>
            <a:endParaRPr lang="en-US"/>
          </a:p>
        </p:txBody>
      </p:sp>
    </p:spTree>
    <p:extLst>
      <p:ext uri="{BB962C8B-B14F-4D97-AF65-F5344CB8AC3E}">
        <p14:creationId xmlns:p14="http://schemas.microsoft.com/office/powerpoint/2010/main" val="2772637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warrant canary?</a:t>
            </a:r>
          </a:p>
        </p:txBody>
      </p:sp>
      <p:sp>
        <p:nvSpPr>
          <p:cNvPr id="3" name="Content Placeholder 2"/>
          <p:cNvSpPr>
            <a:spLocks noGrp="1"/>
          </p:cNvSpPr>
          <p:nvPr>
            <p:ph sz="half" idx="1"/>
          </p:nvPr>
        </p:nvSpPr>
        <p:spPr/>
        <p:txBody>
          <a:bodyPr>
            <a:normAutofit lnSpcReduction="10000"/>
          </a:bodyPr>
          <a:lstStyle/>
          <a:p>
            <a:r>
              <a:rPr lang="en-US" dirty="0"/>
              <a:t>A warrant canary is a statement that a company has not received a legal process that they are not allowed to state they received.</a:t>
            </a:r>
          </a:p>
          <a:p>
            <a:r>
              <a:rPr lang="en-US" dirty="0"/>
              <a:t>Ex: Companies cannot state they have received a National Security Letter(NSL), can state they have never received an NSL</a:t>
            </a:r>
          </a:p>
          <a:p>
            <a:r>
              <a:rPr lang="en-US" dirty="0"/>
              <a:t>Ex: Cloudflare has never modified customer content at the request of law enforcement or another third party.</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Daniel </a:t>
            </a:r>
            <a:r>
              <a:rPr lang="en-US" sz="1400" dirty="0" err="1">
                <a:solidFill>
                  <a:schemeClr val="tx1"/>
                </a:solidFill>
                <a:latin typeface="+mj-lt"/>
              </a:rPr>
              <a:t>Stusalitus</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[3][5][6]</a:t>
            </a:r>
          </a:p>
        </p:txBody>
      </p:sp>
      <p:pic>
        <p:nvPicPr>
          <p:cNvPr id="1026" name="Picture 2">
            <a:extLst>
              <a:ext uri="{FF2B5EF4-FFF2-40B4-BE49-F238E27FC236}">
                <a16:creationId xmlns:a16="http://schemas.microsoft.com/office/drawing/2014/main" id="{07128731-9030-47BF-B4DD-1C5DB7649E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8010" y="1185161"/>
            <a:ext cx="3520190" cy="352019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9">
            <a:extLst>
              <a:ext uri="{FF2B5EF4-FFF2-40B4-BE49-F238E27FC236}">
                <a16:creationId xmlns:a16="http://schemas.microsoft.com/office/drawing/2014/main" id="{3057ED37-ABB1-4C64-8DD3-B584ABC06CEB}"/>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784935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has your back?</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Daniel </a:t>
            </a:r>
            <a:r>
              <a:rPr lang="en-US" sz="1400" dirty="0" err="1"/>
              <a:t>Stusalitus</a:t>
            </a:r>
            <a:endParaRPr lang="en-US" sz="1400" dirty="0"/>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[4]</a:t>
            </a:r>
          </a:p>
        </p:txBody>
      </p:sp>
      <p:pic>
        <p:nvPicPr>
          <p:cNvPr id="10" name="Picture 9" descr="A screenshot of a cell phone&#10;&#10;Description automatically generated">
            <a:extLst>
              <a:ext uri="{FF2B5EF4-FFF2-40B4-BE49-F238E27FC236}">
                <a16:creationId xmlns:a16="http://schemas.microsoft.com/office/drawing/2014/main" id="{58F823D0-C8C9-417E-9E32-456A195500B5}"/>
              </a:ext>
            </a:extLst>
          </p:cNvPr>
          <p:cNvPicPr>
            <a:picLocks noChangeAspect="1"/>
          </p:cNvPicPr>
          <p:nvPr/>
        </p:nvPicPr>
        <p:blipFill>
          <a:blip r:embed="rId3"/>
          <a:stretch>
            <a:fillRect/>
          </a:stretch>
        </p:blipFill>
        <p:spPr>
          <a:xfrm>
            <a:off x="1625672" y="1049789"/>
            <a:ext cx="5892656" cy="4058422"/>
          </a:xfrm>
          <a:prstGeom prst="rect">
            <a:avLst/>
          </a:prstGeom>
        </p:spPr>
      </p:pic>
      <p:sp>
        <p:nvSpPr>
          <p:cNvPr id="12" name="Content Placeholder 11">
            <a:extLst>
              <a:ext uri="{FF2B5EF4-FFF2-40B4-BE49-F238E27FC236}">
                <a16:creationId xmlns:a16="http://schemas.microsoft.com/office/drawing/2014/main" id="{377F6299-4014-436F-BB05-35A54AAD6C8A}"/>
              </a:ext>
            </a:extLst>
          </p:cNvPr>
          <p:cNvSpPr>
            <a:spLocks noGrp="1"/>
          </p:cNvSpPr>
          <p:nvPr>
            <p:ph sz="half" idx="1"/>
          </p:nvPr>
        </p:nvSpPr>
        <p:spPr/>
        <p:txBody>
          <a:bodyPr/>
          <a:lstStyle/>
          <a:p>
            <a:endParaRPr lang="en-US"/>
          </a:p>
        </p:txBody>
      </p:sp>
      <p:sp>
        <p:nvSpPr>
          <p:cNvPr id="14" name="Content Placeholder 13">
            <a:extLst>
              <a:ext uri="{FF2B5EF4-FFF2-40B4-BE49-F238E27FC236}">
                <a16:creationId xmlns:a16="http://schemas.microsoft.com/office/drawing/2014/main" id="{D5C56DBF-C43A-457B-88F2-9C5707066B85}"/>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533905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security letters</a:t>
            </a:r>
          </a:p>
        </p:txBody>
      </p:sp>
      <p:sp>
        <p:nvSpPr>
          <p:cNvPr id="3" name="Content Placeholder 2"/>
          <p:cNvSpPr>
            <a:spLocks noGrp="1"/>
          </p:cNvSpPr>
          <p:nvPr>
            <p:ph sz="half" idx="1"/>
          </p:nvPr>
        </p:nvSpPr>
        <p:spPr>
          <a:xfrm>
            <a:off x="685800" y="1352551"/>
            <a:ext cx="3443990" cy="3352800"/>
          </a:xfrm>
        </p:spPr>
        <p:txBody>
          <a:bodyPr/>
          <a:lstStyle/>
          <a:p>
            <a:r>
              <a:rPr lang="en-US" dirty="0"/>
              <a:t>Gives FBI power to compel disclosure of customer records</a:t>
            </a:r>
          </a:p>
          <a:p>
            <a:r>
              <a:rPr lang="en-US" dirty="0"/>
              <a:t>Usage expanded by Patriot Act</a:t>
            </a:r>
          </a:p>
          <a:p>
            <a:r>
              <a:rPr lang="en-US" dirty="0"/>
              <a:t>In the past the FBI has underreported the number of NSLs issued</a:t>
            </a:r>
          </a:p>
          <a:p>
            <a:r>
              <a:rPr lang="en-US" dirty="0"/>
              <a:t>The FBI has likely underreported violations related to NSLs</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Daniel </a:t>
            </a:r>
            <a:r>
              <a:rPr lang="en-US" sz="1400" dirty="0" err="1"/>
              <a:t>Stusalitus</a:t>
            </a:r>
            <a:endParaRPr lang="en-US" sz="1400" dirty="0"/>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[1][4]</a:t>
            </a:r>
          </a:p>
        </p:txBody>
      </p:sp>
      <p:pic>
        <p:nvPicPr>
          <p:cNvPr id="2050" name="Picture 2">
            <a:extLst>
              <a:ext uri="{FF2B5EF4-FFF2-40B4-BE49-F238E27FC236}">
                <a16:creationId xmlns:a16="http://schemas.microsoft.com/office/drawing/2014/main" id="{E93E7E54-9A42-491F-B362-14330FDCDB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4590" y="1546669"/>
            <a:ext cx="4572000" cy="2505075"/>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9">
            <a:extLst>
              <a:ext uri="{FF2B5EF4-FFF2-40B4-BE49-F238E27FC236}">
                <a16:creationId xmlns:a16="http://schemas.microsoft.com/office/drawing/2014/main" id="{63BC4742-4404-426C-A93D-5F1EA0E9BAB2}"/>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678673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collection</a:t>
            </a:r>
          </a:p>
        </p:txBody>
      </p:sp>
      <p:sp>
        <p:nvSpPr>
          <p:cNvPr id="3" name="Content Placeholder 2"/>
          <p:cNvSpPr>
            <a:spLocks noGrp="1"/>
          </p:cNvSpPr>
          <p:nvPr>
            <p:ph sz="half" idx="1"/>
          </p:nvPr>
        </p:nvSpPr>
        <p:spPr/>
        <p:txBody>
          <a:bodyPr/>
          <a:lstStyle/>
          <a:p>
            <a:r>
              <a:rPr lang="en-US" dirty="0"/>
              <a:t>AT&amp;T is involved in giving massive amounts of information to the NSA</a:t>
            </a:r>
          </a:p>
          <a:p>
            <a:r>
              <a:rPr lang="en-US" dirty="0"/>
              <a:t>Data from companies other than AT&amp;T is handed over</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Daniel </a:t>
            </a:r>
            <a:r>
              <a:rPr lang="en-US" sz="1400" dirty="0" err="1"/>
              <a:t>Stusalitus</a:t>
            </a:r>
            <a:endParaRPr lang="en-US" sz="1400" dirty="0"/>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[2]</a:t>
            </a:r>
          </a:p>
        </p:txBody>
      </p:sp>
      <p:pic>
        <p:nvPicPr>
          <p:cNvPr id="3076" name="Picture 4" descr="FILE PHOTO  NSA Compiles Massive Database Of Private Phone Calls">
            <a:extLst>
              <a:ext uri="{FF2B5EF4-FFF2-40B4-BE49-F238E27FC236}">
                <a16:creationId xmlns:a16="http://schemas.microsoft.com/office/drawing/2014/main" id="{6B57EF45-BACE-4EE8-A3B3-69F3D35F87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2402" y="1212927"/>
            <a:ext cx="4189178" cy="3138977"/>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9">
            <a:extLst>
              <a:ext uri="{FF2B5EF4-FFF2-40B4-BE49-F238E27FC236}">
                <a16:creationId xmlns:a16="http://schemas.microsoft.com/office/drawing/2014/main" id="{35955426-36AC-4B59-A570-D3E2C1B01E44}"/>
              </a:ext>
            </a:extLst>
          </p:cNvPr>
          <p:cNvSpPr>
            <a:spLocks noGrp="1"/>
          </p:cNvSpPr>
          <p:nvPr>
            <p:ph sz="half" idx="2"/>
          </p:nvPr>
        </p:nvSpPr>
        <p:spPr/>
        <p:txBody>
          <a:bodyPr/>
          <a:lstStyle/>
          <a:p>
            <a:endParaRPr lang="en-US" dirty="0"/>
          </a:p>
        </p:txBody>
      </p:sp>
    </p:spTree>
    <p:extLst>
      <p:ext uri="{BB962C8B-B14F-4D97-AF65-F5344CB8AC3E}">
        <p14:creationId xmlns:p14="http://schemas.microsoft.com/office/powerpoint/2010/main" val="1240774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sz="half" idx="1"/>
          </p:nvPr>
        </p:nvSpPr>
        <p:spPr>
          <a:xfrm>
            <a:off x="685799" y="1352551"/>
            <a:ext cx="7686207" cy="3352800"/>
          </a:xfrm>
        </p:spPr>
        <p:txBody>
          <a:bodyPr/>
          <a:lstStyle/>
          <a:p>
            <a:r>
              <a:rPr lang="en-US" dirty="0"/>
              <a:t>Warrant canaries are one of the few ways for people to know </a:t>
            </a:r>
            <a:r>
              <a:rPr lang="en-US" b="1" dirty="0"/>
              <a:t>if</a:t>
            </a:r>
            <a:r>
              <a:rPr lang="en-US" dirty="0"/>
              <a:t> their data </a:t>
            </a:r>
            <a:r>
              <a:rPr lang="en-US" b="1" dirty="0"/>
              <a:t>might</a:t>
            </a:r>
            <a:r>
              <a:rPr lang="en-US" dirty="0"/>
              <a:t> have been collected.</a:t>
            </a:r>
          </a:p>
          <a:p>
            <a:r>
              <a:rPr lang="en-US" dirty="0"/>
              <a:t>If the government can have privacy, why can’t we?</a:t>
            </a:r>
          </a:p>
          <a:p>
            <a:r>
              <a:rPr lang="en-US" dirty="0"/>
              <a:t>The government is collecting massive amounts of data from people, potentially without their consent and without notifying them.</a:t>
            </a:r>
          </a:p>
        </p:txBody>
      </p:sp>
      <p:sp>
        <p:nvSpPr>
          <p:cNvPr id="5" name="Footer Placeholder 4"/>
          <p:cNvSpPr>
            <a:spLocks noGrp="1"/>
          </p:cNvSpPr>
          <p:nvPr>
            <p:ph type="ftr" sz="quarter" idx="11"/>
          </p:nvPr>
        </p:nvSpPr>
        <p:spPr/>
        <p:txBody>
          <a:bodyPr/>
          <a:lstStyle/>
          <a:p>
            <a:r>
              <a:rPr lang="sk-SK" dirty="0"/>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Daniel </a:t>
            </a:r>
            <a:r>
              <a:rPr lang="en-US" sz="1400" dirty="0" err="1"/>
              <a:t>Stusalitus</a:t>
            </a:r>
            <a:endParaRPr lang="en-US" sz="1400" dirty="0"/>
          </a:p>
        </p:txBody>
      </p:sp>
    </p:spTree>
    <p:extLst>
      <p:ext uri="{BB962C8B-B14F-4D97-AF65-F5344CB8AC3E}">
        <p14:creationId xmlns:p14="http://schemas.microsoft.com/office/powerpoint/2010/main" val="1121370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62500" lnSpcReduction="20000"/>
          </a:bodyPr>
          <a:lstStyle/>
          <a:p>
            <a:pPr marL="0" indent="0">
              <a:buNone/>
            </a:pPr>
            <a:r>
              <a:rPr lang="en-US" dirty="0"/>
              <a:t>[1] Center, E. P. I. (n.d.). EPIC - National Security Letters. Retrieved April 20, 2020, from </a:t>
            </a:r>
            <a:r>
              <a:rPr lang="en-US" dirty="0">
                <a:hlinkClick r:id="rId2"/>
              </a:rPr>
              <a:t>https://epic.org/privacy/nsl/</a:t>
            </a:r>
            <a:r>
              <a:rPr lang="en-US" dirty="0"/>
              <a:t> </a:t>
            </a:r>
          </a:p>
          <a:p>
            <a:pPr marL="0" indent="0">
              <a:buNone/>
            </a:pPr>
            <a:r>
              <a:rPr lang="en-US" dirty="0"/>
              <a:t>[2] Hatmaker, T. (2018, June 25). AT&amp;T collaborates on NSA spying through a web of secretive buildings in the US. Retrieved April 20, 2020, from </a:t>
            </a:r>
            <a:r>
              <a:rPr lang="en-US" dirty="0">
                <a:hlinkClick r:id="rId3"/>
              </a:rPr>
              <a:t>https://techcrunch.com/2018/06/25/nsa-att-intercept-surveillance/</a:t>
            </a:r>
            <a:r>
              <a:rPr lang="en-US" dirty="0"/>
              <a:t> </a:t>
            </a:r>
          </a:p>
          <a:p>
            <a:pPr marL="0" indent="0">
              <a:buNone/>
            </a:pPr>
            <a:r>
              <a:rPr lang="en-US" dirty="0"/>
              <a:t>[3] </a:t>
            </a:r>
            <a:r>
              <a:rPr lang="en-US" dirty="0" err="1"/>
              <a:t>Opsahl</a:t>
            </a:r>
            <a:r>
              <a:rPr lang="en-US" dirty="0"/>
              <a:t>, K. (2015, January 30). Warrant Canary Frequently Asked Questions. Retrieved April 20, 2020, from </a:t>
            </a:r>
            <a:r>
              <a:rPr lang="en-US" dirty="0">
                <a:hlinkClick r:id="rId4"/>
              </a:rPr>
              <a:t>https://www.eff.org/deeplinks/2014/04/warrant-canary-faq</a:t>
            </a:r>
            <a:endParaRPr lang="en-US" dirty="0"/>
          </a:p>
          <a:p>
            <a:pPr marL="0" indent="0">
              <a:buNone/>
            </a:pPr>
            <a:r>
              <a:rPr lang="en-US" dirty="0"/>
              <a:t>[4] Reitman, </a:t>
            </a:r>
            <a:r>
              <a:rPr lang="en-US" dirty="0" err="1"/>
              <a:t>rainey</a:t>
            </a:r>
            <a:r>
              <a:rPr lang="en-US" dirty="0"/>
              <a:t>. (2019, June 10). Who Has Your Back? Government Data Requests 2017. Retrieved April 20, 2020, from </a:t>
            </a:r>
            <a:r>
              <a:rPr lang="en-US" dirty="0">
                <a:hlinkClick r:id="rId5"/>
              </a:rPr>
              <a:t>https://www.eff.org/who-has-your-back-2017#executive-summary</a:t>
            </a:r>
            <a:endParaRPr lang="en-US" dirty="0"/>
          </a:p>
          <a:p>
            <a:pPr marL="0" indent="0">
              <a:buNone/>
            </a:pPr>
            <a:r>
              <a:rPr lang="en-US" dirty="0"/>
              <a:t>[5] </a:t>
            </a:r>
            <a:r>
              <a:rPr lang="en-US" dirty="0" err="1"/>
              <a:t>Starzak</a:t>
            </a:r>
            <a:r>
              <a:rPr lang="en-US" dirty="0"/>
              <a:t>, A. (2019, December 21). First Half 2019 Transparency Report and an Update on a Warrant Canary. Retrieved April 20, 2020, from </a:t>
            </a:r>
            <a:r>
              <a:rPr lang="en-US" dirty="0">
                <a:hlinkClick r:id="rId6"/>
              </a:rPr>
              <a:t>https://blog.cloudflare.com/first-half-2019-transparency-report-and-an-update-on-a-warrant-canary/</a:t>
            </a:r>
            <a:endParaRPr lang="en-US" dirty="0"/>
          </a:p>
          <a:p>
            <a:pPr marL="0" indent="0">
              <a:buNone/>
            </a:pPr>
            <a:r>
              <a:rPr lang="en-US" dirty="0"/>
              <a:t>[6] Whittaker, Z. (2019, February 26). Cloudflare expands its government warrant canaries. Retrieved April 20, 2020, from </a:t>
            </a:r>
            <a:r>
              <a:rPr lang="en-US" dirty="0">
                <a:hlinkClick r:id="rId7"/>
              </a:rPr>
              <a:t>https://techcrunch.com/2019/02/26/cloudflare-warrant-canary/</a:t>
            </a:r>
            <a:r>
              <a:rPr lang="en-US" dirty="0"/>
              <a:t> </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17</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t>Daniel </a:t>
            </a:r>
            <a:r>
              <a:rPr lang="en-US" sz="1400" dirty="0" err="1"/>
              <a:t>Stusalitus</a:t>
            </a:r>
            <a:endParaRPr lang="en-US" sz="1400" dirty="0"/>
          </a:p>
        </p:txBody>
      </p:sp>
    </p:spTree>
    <p:extLst>
      <p:ext uri="{BB962C8B-B14F-4D97-AF65-F5344CB8AC3E}">
        <p14:creationId xmlns:p14="http://schemas.microsoft.com/office/powerpoint/2010/main" val="3449873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AI Crime Fighters</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Xuhao </a:t>
            </a:r>
            <a:r>
              <a:rPr lang="en-US" altLang="zh-CN" dirty="0"/>
              <a:t>Zhang</a:t>
            </a:r>
            <a:endParaRPr lang="en-US" dirty="0"/>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18</a:t>
            </a:fld>
            <a:endParaRPr lang="en-US"/>
          </a:p>
        </p:txBody>
      </p:sp>
    </p:spTree>
    <p:extLst>
      <p:ext uri="{BB962C8B-B14F-4D97-AF65-F5344CB8AC3E}">
        <p14:creationId xmlns:p14="http://schemas.microsoft.com/office/powerpoint/2010/main" val="2600063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 assists police to fight against crime</a:t>
            </a:r>
          </a:p>
        </p:txBody>
      </p:sp>
      <p:sp>
        <p:nvSpPr>
          <p:cNvPr id="3" name="Content Placeholder 2"/>
          <p:cNvSpPr>
            <a:spLocks noGrp="1"/>
          </p:cNvSpPr>
          <p:nvPr>
            <p:ph sz="half" idx="1"/>
          </p:nvPr>
        </p:nvSpPr>
        <p:spPr/>
        <p:txBody>
          <a:bodyPr/>
          <a:lstStyle/>
          <a:p>
            <a:r>
              <a:rPr lang="en-US" dirty="0"/>
              <a:t>Facial Recognition and Identifying suspects</a:t>
            </a:r>
          </a:p>
          <a:p>
            <a:r>
              <a:rPr lang="en-US" dirty="0"/>
              <a:t>Machine learning algorithms and crime scene investigation</a:t>
            </a:r>
          </a:p>
          <a:p>
            <a:r>
              <a:rPr lang="en-US" dirty="0"/>
              <a:t>Processing Police Databases </a:t>
            </a:r>
          </a:p>
          <a:p>
            <a:r>
              <a:rPr lang="en-US" dirty="0"/>
              <a:t>Drawbacks</a:t>
            </a:r>
          </a:p>
          <a:p>
            <a:r>
              <a:rPr lang="en-US" dirty="0"/>
              <a:t>Future of AI in police work</a:t>
            </a:r>
          </a:p>
          <a:p>
            <a:endParaRPr lang="en-US" dirty="0"/>
          </a:p>
          <a:p>
            <a:endParaRPr lang="en-US" dirty="0"/>
          </a:p>
        </p:txBody>
      </p:sp>
      <p:pic>
        <p:nvPicPr>
          <p:cNvPr id="9" name="Content Placeholder 8">
            <a:extLst>
              <a:ext uri="{FF2B5EF4-FFF2-40B4-BE49-F238E27FC236}">
                <a16:creationId xmlns:a16="http://schemas.microsoft.com/office/drawing/2014/main" id="{F30E9517-710E-4A92-B382-5FC85D69D7D6}"/>
              </a:ext>
            </a:extLst>
          </p:cNvPr>
          <p:cNvPicPr>
            <a:picLocks noGrp="1" noChangeAspect="1"/>
          </p:cNvPicPr>
          <p:nvPr>
            <p:ph sz="half" idx="2"/>
          </p:nvPr>
        </p:nvPicPr>
        <p:blipFill>
          <a:blip r:embed="rId3"/>
          <a:stretch>
            <a:fillRect/>
          </a:stretch>
        </p:blipFill>
        <p:spPr>
          <a:xfrm>
            <a:off x="4860560" y="1568195"/>
            <a:ext cx="3658600" cy="2055668"/>
          </a:xfrm>
          <a:prstGeom prst="rect">
            <a:avLst/>
          </a:prstGeom>
        </p:spPr>
      </p:pic>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Xuhao Zhang</a:t>
            </a:r>
          </a:p>
        </p:txBody>
      </p:sp>
    </p:spTree>
    <p:extLst>
      <p:ext uri="{BB962C8B-B14F-4D97-AF65-F5344CB8AC3E}">
        <p14:creationId xmlns:p14="http://schemas.microsoft.com/office/powerpoint/2010/main" val="3236572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Let’s keep track of what works well Online and Remote</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p:txBody>
          <a:bodyPr>
            <a:normAutofit fontScale="92500" lnSpcReduction="10000"/>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Chat is fine for questions</a:t>
            </a:r>
          </a:p>
          <a:p>
            <a:r>
              <a:rPr lang="en-US" dirty="0"/>
              <a:t>Turn your camera on if possible</a:t>
            </a:r>
          </a:p>
          <a:p>
            <a:r>
              <a:rPr lang="en-US" dirty="0"/>
              <a:t>Wait until the end of student presentations to ask questions</a:t>
            </a:r>
          </a:p>
          <a:p>
            <a:pPr lvl="1"/>
            <a:r>
              <a:rPr lang="en-US" dirty="0"/>
              <a:t>Write them down so you don’t forget</a:t>
            </a:r>
          </a:p>
          <a:p>
            <a:r>
              <a:rPr lang="en-US" dirty="0"/>
              <a:t>Others?</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2020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4043131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7CC7F-D88D-439F-9519-A841DC1F7B7B}"/>
              </a:ext>
            </a:extLst>
          </p:cNvPr>
          <p:cNvSpPr>
            <a:spLocks noGrp="1"/>
          </p:cNvSpPr>
          <p:nvPr>
            <p:ph type="title"/>
          </p:nvPr>
        </p:nvSpPr>
        <p:spPr/>
        <p:txBody>
          <a:bodyPr>
            <a:normAutofit/>
          </a:bodyPr>
          <a:lstStyle/>
          <a:p>
            <a:r>
              <a:rPr lang="en-US" dirty="0"/>
              <a:t>Facial Recognition</a:t>
            </a:r>
          </a:p>
        </p:txBody>
      </p:sp>
      <p:sp>
        <p:nvSpPr>
          <p:cNvPr id="3" name="Content Placeholder 2">
            <a:extLst>
              <a:ext uri="{FF2B5EF4-FFF2-40B4-BE49-F238E27FC236}">
                <a16:creationId xmlns:a16="http://schemas.microsoft.com/office/drawing/2014/main" id="{73953829-A128-4FFF-95A6-23580A71DDD7}"/>
              </a:ext>
            </a:extLst>
          </p:cNvPr>
          <p:cNvSpPr>
            <a:spLocks noGrp="1"/>
          </p:cNvSpPr>
          <p:nvPr>
            <p:ph sz="half" idx="1"/>
          </p:nvPr>
        </p:nvSpPr>
        <p:spPr/>
        <p:txBody>
          <a:bodyPr/>
          <a:lstStyle/>
          <a:p>
            <a:r>
              <a:rPr lang="en-US" dirty="0"/>
              <a:t>Identifying suspects</a:t>
            </a:r>
          </a:p>
          <a:p>
            <a:r>
              <a:rPr lang="en-US" dirty="0"/>
              <a:t>Spot the suspects on webpages</a:t>
            </a:r>
          </a:p>
          <a:p>
            <a:r>
              <a:rPr lang="en-US" dirty="0"/>
              <a:t>Help police monitor citizens, and catch petty crimes such as jaywalking</a:t>
            </a:r>
          </a:p>
          <a:p>
            <a:r>
              <a:rPr lang="en-US" dirty="0"/>
              <a:t>Identify and find missing person</a:t>
            </a:r>
          </a:p>
        </p:txBody>
      </p:sp>
      <p:sp>
        <p:nvSpPr>
          <p:cNvPr id="5" name="Footer Placeholder 4">
            <a:extLst>
              <a:ext uri="{FF2B5EF4-FFF2-40B4-BE49-F238E27FC236}">
                <a16:creationId xmlns:a16="http://schemas.microsoft.com/office/drawing/2014/main" id="{82853EA8-A0F4-4C09-AB3A-979136782192}"/>
              </a:ext>
            </a:extLst>
          </p:cNvPr>
          <p:cNvSpPr>
            <a:spLocks noGrp="1"/>
          </p:cNvSpPr>
          <p:nvPr>
            <p:ph type="ftr" sz="quarter" idx="11"/>
          </p:nvPr>
        </p:nvSpPr>
        <p:spPr/>
        <p:txBody>
          <a:bodyPr/>
          <a:lstStyle/>
          <a:p>
            <a:r>
              <a:rPr lang="sk-SK"/>
              <a:t>© 2020 Keith A. Pray</a:t>
            </a:r>
            <a:endParaRPr lang="en-US"/>
          </a:p>
        </p:txBody>
      </p:sp>
      <p:sp>
        <p:nvSpPr>
          <p:cNvPr id="6" name="Slide Number Placeholder 5">
            <a:extLst>
              <a:ext uri="{FF2B5EF4-FFF2-40B4-BE49-F238E27FC236}">
                <a16:creationId xmlns:a16="http://schemas.microsoft.com/office/drawing/2014/main" id="{0A043AF4-C071-419C-9243-38F2B49B9625}"/>
              </a:ext>
            </a:extLst>
          </p:cNvPr>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a:extLst>
              <a:ext uri="{FF2B5EF4-FFF2-40B4-BE49-F238E27FC236}">
                <a16:creationId xmlns:a16="http://schemas.microsoft.com/office/drawing/2014/main" id="{BD803FF1-AF52-4155-979B-FEB2DE363602}"/>
              </a:ext>
            </a:extLst>
          </p:cNvPr>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[1] [3]</a:t>
            </a:r>
          </a:p>
        </p:txBody>
      </p:sp>
      <p:pic>
        <p:nvPicPr>
          <p:cNvPr id="12" name="Content Placeholder 11">
            <a:extLst>
              <a:ext uri="{FF2B5EF4-FFF2-40B4-BE49-F238E27FC236}">
                <a16:creationId xmlns:a16="http://schemas.microsoft.com/office/drawing/2014/main" id="{D203609A-2683-4B90-AE1D-7C868C8EF62A}"/>
              </a:ext>
            </a:extLst>
          </p:cNvPr>
          <p:cNvPicPr>
            <a:picLocks noGrp="1" noChangeAspect="1"/>
          </p:cNvPicPr>
          <p:nvPr>
            <p:ph sz="half" idx="2"/>
          </p:nvPr>
        </p:nvPicPr>
        <p:blipFill>
          <a:blip r:embed="rId3"/>
          <a:stretch>
            <a:fillRect/>
          </a:stretch>
        </p:blipFill>
        <p:spPr>
          <a:xfrm>
            <a:off x="4785360" y="1352551"/>
            <a:ext cx="3733800" cy="2655665"/>
          </a:xfrm>
          <a:prstGeom prst="rect">
            <a:avLst/>
          </a:prstGeom>
        </p:spPr>
      </p:pic>
      <p:sp>
        <p:nvSpPr>
          <p:cNvPr id="15" name="TextBox 14">
            <a:extLst>
              <a:ext uri="{FF2B5EF4-FFF2-40B4-BE49-F238E27FC236}">
                <a16:creationId xmlns:a16="http://schemas.microsoft.com/office/drawing/2014/main" id="{CA7C4AD2-36D6-4883-94D0-995A1753F91B}"/>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Xuhao Zhang</a:t>
            </a:r>
          </a:p>
        </p:txBody>
      </p:sp>
    </p:spTree>
    <p:extLst>
      <p:ext uri="{BB962C8B-B14F-4D97-AF65-F5344CB8AC3E}">
        <p14:creationId xmlns:p14="http://schemas.microsoft.com/office/powerpoint/2010/main" val="2111730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E3A04-8372-4D72-8C19-475C56183D58}"/>
              </a:ext>
            </a:extLst>
          </p:cNvPr>
          <p:cNvSpPr>
            <a:spLocks noGrp="1"/>
          </p:cNvSpPr>
          <p:nvPr>
            <p:ph type="title"/>
          </p:nvPr>
        </p:nvSpPr>
        <p:spPr/>
        <p:txBody>
          <a:bodyPr/>
          <a:lstStyle/>
          <a:p>
            <a:r>
              <a:rPr lang="en-US" dirty="0"/>
              <a:t>Machine learning algorithms</a:t>
            </a:r>
          </a:p>
        </p:txBody>
      </p:sp>
      <p:sp>
        <p:nvSpPr>
          <p:cNvPr id="3" name="Content Placeholder 2">
            <a:extLst>
              <a:ext uri="{FF2B5EF4-FFF2-40B4-BE49-F238E27FC236}">
                <a16:creationId xmlns:a16="http://schemas.microsoft.com/office/drawing/2014/main" id="{E44C21D8-9644-4201-9CA9-E184CCE3BAE3}"/>
              </a:ext>
            </a:extLst>
          </p:cNvPr>
          <p:cNvSpPr>
            <a:spLocks noGrp="1"/>
          </p:cNvSpPr>
          <p:nvPr>
            <p:ph sz="half" idx="1"/>
          </p:nvPr>
        </p:nvSpPr>
        <p:spPr/>
        <p:txBody>
          <a:bodyPr/>
          <a:lstStyle/>
          <a:p>
            <a:r>
              <a:rPr lang="en-US" dirty="0"/>
              <a:t>Crime Scene Investigation</a:t>
            </a:r>
          </a:p>
          <a:p>
            <a:r>
              <a:rPr lang="en-US" dirty="0"/>
              <a:t>Feeding images from crime scenes into computer, calculate possible pattern used by criminals in different situations</a:t>
            </a:r>
          </a:p>
          <a:p>
            <a:r>
              <a:rPr lang="en-US" dirty="0"/>
              <a:t>Foot prints</a:t>
            </a:r>
          </a:p>
          <a:p>
            <a:pPr lvl="1"/>
            <a:r>
              <a:rPr lang="en-US" dirty="0"/>
              <a:t>Requires heavy annotation</a:t>
            </a:r>
          </a:p>
          <a:p>
            <a:r>
              <a:rPr lang="en-US" dirty="0"/>
              <a:t>Detect useful particles</a:t>
            </a:r>
          </a:p>
          <a:p>
            <a:pPr lvl="1"/>
            <a:r>
              <a:rPr lang="en-US" dirty="0"/>
              <a:t>Requires Medical professionals</a:t>
            </a:r>
          </a:p>
        </p:txBody>
      </p:sp>
      <p:pic>
        <p:nvPicPr>
          <p:cNvPr id="8" name="Content Placeholder 7">
            <a:extLst>
              <a:ext uri="{FF2B5EF4-FFF2-40B4-BE49-F238E27FC236}">
                <a16:creationId xmlns:a16="http://schemas.microsoft.com/office/drawing/2014/main" id="{C158CC54-B83E-4434-ADE7-1EFCBFB4A6C3}"/>
              </a:ext>
            </a:extLst>
          </p:cNvPr>
          <p:cNvPicPr>
            <a:picLocks noGrp="1" noChangeAspect="1"/>
          </p:cNvPicPr>
          <p:nvPr>
            <p:ph sz="half" idx="2"/>
          </p:nvPr>
        </p:nvPicPr>
        <p:blipFill>
          <a:blip r:embed="rId3"/>
          <a:stretch>
            <a:fillRect/>
          </a:stretch>
        </p:blipFill>
        <p:spPr>
          <a:xfrm>
            <a:off x="4535274" y="1874982"/>
            <a:ext cx="4296306" cy="2040745"/>
          </a:xfrm>
          <a:prstGeom prst="rect">
            <a:avLst/>
          </a:prstGeom>
        </p:spPr>
      </p:pic>
      <p:sp>
        <p:nvSpPr>
          <p:cNvPr id="5" name="Footer Placeholder 4">
            <a:extLst>
              <a:ext uri="{FF2B5EF4-FFF2-40B4-BE49-F238E27FC236}">
                <a16:creationId xmlns:a16="http://schemas.microsoft.com/office/drawing/2014/main" id="{A235EAC7-CC31-4C4F-B906-0C42D967F325}"/>
              </a:ext>
            </a:extLst>
          </p:cNvPr>
          <p:cNvSpPr>
            <a:spLocks noGrp="1"/>
          </p:cNvSpPr>
          <p:nvPr>
            <p:ph type="ftr" sz="quarter" idx="11"/>
          </p:nvPr>
        </p:nvSpPr>
        <p:spPr/>
        <p:txBody>
          <a:bodyPr/>
          <a:lstStyle/>
          <a:p>
            <a:r>
              <a:rPr lang="sk-SK"/>
              <a:t>© 2020 Keith A. Pray</a:t>
            </a:r>
            <a:endParaRPr lang="en-US"/>
          </a:p>
        </p:txBody>
      </p:sp>
      <p:sp>
        <p:nvSpPr>
          <p:cNvPr id="6" name="Slide Number Placeholder 5">
            <a:extLst>
              <a:ext uri="{FF2B5EF4-FFF2-40B4-BE49-F238E27FC236}">
                <a16:creationId xmlns:a16="http://schemas.microsoft.com/office/drawing/2014/main" id="{CB708824-F2F2-4270-903C-673D2161AD6D}"/>
              </a:ext>
            </a:extLst>
          </p:cNvPr>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a:extLst>
              <a:ext uri="{FF2B5EF4-FFF2-40B4-BE49-F238E27FC236}">
                <a16:creationId xmlns:a16="http://schemas.microsoft.com/office/drawing/2014/main" id="{255F989D-6435-4CBC-A6B2-22E31BBD11F4}"/>
              </a:ext>
            </a:extLst>
          </p:cNvPr>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[1] [4]</a:t>
            </a:r>
          </a:p>
        </p:txBody>
      </p:sp>
      <p:sp>
        <p:nvSpPr>
          <p:cNvPr id="9" name="TextBox 8">
            <a:extLst>
              <a:ext uri="{FF2B5EF4-FFF2-40B4-BE49-F238E27FC236}">
                <a16:creationId xmlns:a16="http://schemas.microsoft.com/office/drawing/2014/main" id="{88CC9F83-F874-4E78-A9C4-1956D158CD84}"/>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Xuhao Zhang</a:t>
            </a:r>
          </a:p>
        </p:txBody>
      </p:sp>
    </p:spTree>
    <p:extLst>
      <p:ext uri="{BB962C8B-B14F-4D97-AF65-F5344CB8AC3E}">
        <p14:creationId xmlns:p14="http://schemas.microsoft.com/office/powerpoint/2010/main" val="1405930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57109-7BE3-4AAA-976A-F7797F65878A}"/>
              </a:ext>
            </a:extLst>
          </p:cNvPr>
          <p:cNvSpPr>
            <a:spLocks noGrp="1"/>
          </p:cNvSpPr>
          <p:nvPr>
            <p:ph type="title"/>
          </p:nvPr>
        </p:nvSpPr>
        <p:spPr/>
        <p:txBody>
          <a:bodyPr/>
          <a:lstStyle/>
          <a:p>
            <a:r>
              <a:rPr lang="en-US" dirty="0"/>
              <a:t>Processing Police Databases </a:t>
            </a:r>
          </a:p>
        </p:txBody>
      </p:sp>
      <p:sp>
        <p:nvSpPr>
          <p:cNvPr id="3" name="Content Placeholder 2">
            <a:extLst>
              <a:ext uri="{FF2B5EF4-FFF2-40B4-BE49-F238E27FC236}">
                <a16:creationId xmlns:a16="http://schemas.microsoft.com/office/drawing/2014/main" id="{7A450850-4372-4634-B6A9-9202DF611BE2}"/>
              </a:ext>
            </a:extLst>
          </p:cNvPr>
          <p:cNvSpPr>
            <a:spLocks noGrp="1"/>
          </p:cNvSpPr>
          <p:nvPr>
            <p:ph sz="half" idx="1"/>
          </p:nvPr>
        </p:nvSpPr>
        <p:spPr/>
        <p:txBody>
          <a:bodyPr/>
          <a:lstStyle/>
          <a:p>
            <a:r>
              <a:rPr lang="en-US" dirty="0"/>
              <a:t>AI can make better use at the existing police database</a:t>
            </a:r>
          </a:p>
          <a:p>
            <a:r>
              <a:rPr lang="en-US" dirty="0"/>
              <a:t>Shorten the time for police officer to browse through the data and make connections</a:t>
            </a:r>
          </a:p>
          <a:p>
            <a:r>
              <a:rPr lang="en-US" dirty="0"/>
              <a:t>AI can either provide an exact answer or data that is relevant</a:t>
            </a:r>
          </a:p>
        </p:txBody>
      </p:sp>
      <p:pic>
        <p:nvPicPr>
          <p:cNvPr id="8" name="Content Placeholder 7">
            <a:extLst>
              <a:ext uri="{FF2B5EF4-FFF2-40B4-BE49-F238E27FC236}">
                <a16:creationId xmlns:a16="http://schemas.microsoft.com/office/drawing/2014/main" id="{70A706D5-A15C-4201-BB1C-C03EC83321F7}"/>
              </a:ext>
            </a:extLst>
          </p:cNvPr>
          <p:cNvPicPr>
            <a:picLocks noGrp="1" noChangeAspect="1"/>
          </p:cNvPicPr>
          <p:nvPr>
            <p:ph sz="half" idx="2"/>
          </p:nvPr>
        </p:nvPicPr>
        <p:blipFill>
          <a:blip r:embed="rId3"/>
          <a:stretch>
            <a:fillRect/>
          </a:stretch>
        </p:blipFill>
        <p:spPr>
          <a:xfrm>
            <a:off x="4881418" y="1684972"/>
            <a:ext cx="3733800" cy="1773555"/>
          </a:xfrm>
          <a:prstGeom prst="rect">
            <a:avLst/>
          </a:prstGeom>
        </p:spPr>
      </p:pic>
      <p:sp>
        <p:nvSpPr>
          <p:cNvPr id="5" name="Footer Placeholder 4">
            <a:extLst>
              <a:ext uri="{FF2B5EF4-FFF2-40B4-BE49-F238E27FC236}">
                <a16:creationId xmlns:a16="http://schemas.microsoft.com/office/drawing/2014/main" id="{4A974E66-8DCF-484F-B0C3-DDA4BA7C735E}"/>
              </a:ext>
            </a:extLst>
          </p:cNvPr>
          <p:cNvSpPr>
            <a:spLocks noGrp="1"/>
          </p:cNvSpPr>
          <p:nvPr>
            <p:ph type="ftr" sz="quarter" idx="11"/>
          </p:nvPr>
        </p:nvSpPr>
        <p:spPr/>
        <p:txBody>
          <a:bodyPr/>
          <a:lstStyle/>
          <a:p>
            <a:r>
              <a:rPr lang="sk-SK"/>
              <a:t>© 2020 Keith A. Pray</a:t>
            </a:r>
            <a:endParaRPr lang="en-US"/>
          </a:p>
        </p:txBody>
      </p:sp>
      <p:sp>
        <p:nvSpPr>
          <p:cNvPr id="6" name="Slide Number Placeholder 5">
            <a:extLst>
              <a:ext uri="{FF2B5EF4-FFF2-40B4-BE49-F238E27FC236}">
                <a16:creationId xmlns:a16="http://schemas.microsoft.com/office/drawing/2014/main" id="{974885D4-E152-49AA-8021-39394B149BB2}"/>
              </a:ext>
            </a:extLst>
          </p:cNvPr>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a:extLst>
              <a:ext uri="{FF2B5EF4-FFF2-40B4-BE49-F238E27FC236}">
                <a16:creationId xmlns:a16="http://schemas.microsoft.com/office/drawing/2014/main" id="{5B5C84F8-F0C0-4642-93E1-F54F2A2BEFD1}"/>
              </a:ext>
            </a:extLst>
          </p:cNvPr>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[1] </a:t>
            </a:r>
          </a:p>
        </p:txBody>
      </p:sp>
      <p:sp>
        <p:nvSpPr>
          <p:cNvPr id="9" name="TextBox 8">
            <a:extLst>
              <a:ext uri="{FF2B5EF4-FFF2-40B4-BE49-F238E27FC236}">
                <a16:creationId xmlns:a16="http://schemas.microsoft.com/office/drawing/2014/main" id="{E1F18AD1-638C-43DC-9357-97265C3CD9B0}"/>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Xuhao Zhang</a:t>
            </a:r>
          </a:p>
        </p:txBody>
      </p:sp>
    </p:spTree>
    <p:extLst>
      <p:ext uri="{BB962C8B-B14F-4D97-AF65-F5344CB8AC3E}">
        <p14:creationId xmlns:p14="http://schemas.microsoft.com/office/powerpoint/2010/main" val="785712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C594C-9B1D-43C3-BBB9-9C19FF848701}"/>
              </a:ext>
            </a:extLst>
          </p:cNvPr>
          <p:cNvSpPr>
            <a:spLocks noGrp="1"/>
          </p:cNvSpPr>
          <p:nvPr>
            <p:ph type="title"/>
          </p:nvPr>
        </p:nvSpPr>
        <p:spPr/>
        <p:txBody>
          <a:bodyPr/>
          <a:lstStyle/>
          <a:p>
            <a:r>
              <a:rPr lang="en-US" dirty="0"/>
              <a:t>Drawbacks and Concerns</a:t>
            </a:r>
          </a:p>
        </p:txBody>
      </p:sp>
      <p:sp>
        <p:nvSpPr>
          <p:cNvPr id="3" name="Content Placeholder 2">
            <a:extLst>
              <a:ext uri="{FF2B5EF4-FFF2-40B4-BE49-F238E27FC236}">
                <a16:creationId xmlns:a16="http://schemas.microsoft.com/office/drawing/2014/main" id="{6FA8E935-78EC-4670-A08B-7E761992927D}"/>
              </a:ext>
            </a:extLst>
          </p:cNvPr>
          <p:cNvSpPr>
            <a:spLocks noGrp="1"/>
          </p:cNvSpPr>
          <p:nvPr>
            <p:ph sz="half" idx="1"/>
          </p:nvPr>
        </p:nvSpPr>
        <p:spPr/>
        <p:txBody>
          <a:bodyPr/>
          <a:lstStyle/>
          <a:p>
            <a:r>
              <a:rPr lang="en-US" dirty="0"/>
              <a:t>Using the conclusion from software could be challenged by lawyers</a:t>
            </a:r>
          </a:p>
          <a:p>
            <a:pPr lvl="1"/>
            <a:r>
              <a:rPr lang="en-US" dirty="0"/>
              <a:t>Software owner will have to disclose all the inner algorithms or process</a:t>
            </a:r>
          </a:p>
          <a:p>
            <a:r>
              <a:rPr lang="en-US" dirty="0"/>
              <a:t>Bias</a:t>
            </a:r>
          </a:p>
          <a:p>
            <a:pPr lvl="1"/>
            <a:r>
              <a:rPr lang="en-US" dirty="0"/>
              <a:t>Raising the  risk of bias against those with disadvantaged backgrounds</a:t>
            </a:r>
          </a:p>
          <a:p>
            <a:pPr lvl="1"/>
            <a:r>
              <a:rPr lang="en-US" dirty="0"/>
              <a:t>People who have contact with public services will generate more data to train AI</a:t>
            </a:r>
          </a:p>
        </p:txBody>
      </p:sp>
      <p:pic>
        <p:nvPicPr>
          <p:cNvPr id="8" name="Content Placeholder 7">
            <a:extLst>
              <a:ext uri="{FF2B5EF4-FFF2-40B4-BE49-F238E27FC236}">
                <a16:creationId xmlns:a16="http://schemas.microsoft.com/office/drawing/2014/main" id="{34C1C27A-1909-4AE4-9D6D-D9EB39AD92EE}"/>
              </a:ext>
            </a:extLst>
          </p:cNvPr>
          <p:cNvPicPr>
            <a:picLocks noGrp="1" noChangeAspect="1"/>
          </p:cNvPicPr>
          <p:nvPr>
            <p:ph sz="half" idx="2"/>
          </p:nvPr>
        </p:nvPicPr>
        <p:blipFill rotWithShape="1">
          <a:blip r:embed="rId3"/>
          <a:srcRect l="18271" r="25221"/>
          <a:stretch/>
        </p:blipFill>
        <p:spPr>
          <a:xfrm>
            <a:off x="5377873" y="1418780"/>
            <a:ext cx="3080327" cy="2589312"/>
          </a:xfrm>
          <a:prstGeom prst="rect">
            <a:avLst/>
          </a:prstGeom>
        </p:spPr>
      </p:pic>
      <p:sp>
        <p:nvSpPr>
          <p:cNvPr id="5" name="Footer Placeholder 4">
            <a:extLst>
              <a:ext uri="{FF2B5EF4-FFF2-40B4-BE49-F238E27FC236}">
                <a16:creationId xmlns:a16="http://schemas.microsoft.com/office/drawing/2014/main" id="{794D693B-00C4-4D5D-BB7E-F274FDD9D41D}"/>
              </a:ext>
            </a:extLst>
          </p:cNvPr>
          <p:cNvSpPr>
            <a:spLocks noGrp="1"/>
          </p:cNvSpPr>
          <p:nvPr>
            <p:ph type="ftr" sz="quarter" idx="11"/>
          </p:nvPr>
        </p:nvSpPr>
        <p:spPr/>
        <p:txBody>
          <a:bodyPr/>
          <a:lstStyle/>
          <a:p>
            <a:r>
              <a:rPr lang="sk-SK"/>
              <a:t>© 2020 Keith A. Pray</a:t>
            </a:r>
            <a:endParaRPr lang="en-US"/>
          </a:p>
        </p:txBody>
      </p:sp>
      <p:sp>
        <p:nvSpPr>
          <p:cNvPr id="6" name="Slide Number Placeholder 5">
            <a:extLst>
              <a:ext uri="{FF2B5EF4-FFF2-40B4-BE49-F238E27FC236}">
                <a16:creationId xmlns:a16="http://schemas.microsoft.com/office/drawing/2014/main" id="{2898B6BE-84F5-4D06-B939-63B8B004ADC8}"/>
              </a:ext>
            </a:extLst>
          </p:cNvPr>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a:extLst>
              <a:ext uri="{FF2B5EF4-FFF2-40B4-BE49-F238E27FC236}">
                <a16:creationId xmlns:a16="http://schemas.microsoft.com/office/drawing/2014/main" id="{4293D1B2-2701-4FCF-A92D-E63E07ADEB81}"/>
              </a:ext>
            </a:extLst>
          </p:cNvPr>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[1] [5]</a:t>
            </a:r>
          </a:p>
        </p:txBody>
      </p:sp>
      <p:sp>
        <p:nvSpPr>
          <p:cNvPr id="9" name="TextBox 8">
            <a:extLst>
              <a:ext uri="{FF2B5EF4-FFF2-40B4-BE49-F238E27FC236}">
                <a16:creationId xmlns:a16="http://schemas.microsoft.com/office/drawing/2014/main" id="{24117863-CEA3-4CE6-B14F-769F342C9C89}"/>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Xuhao Zhang</a:t>
            </a:r>
          </a:p>
        </p:txBody>
      </p:sp>
    </p:spTree>
    <p:extLst>
      <p:ext uri="{BB962C8B-B14F-4D97-AF65-F5344CB8AC3E}">
        <p14:creationId xmlns:p14="http://schemas.microsoft.com/office/powerpoint/2010/main" val="3362829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58C02-BE81-4D94-89FF-234A46BDF6A4}"/>
              </a:ext>
            </a:extLst>
          </p:cNvPr>
          <p:cNvSpPr>
            <a:spLocks noGrp="1"/>
          </p:cNvSpPr>
          <p:nvPr>
            <p:ph type="title"/>
          </p:nvPr>
        </p:nvSpPr>
        <p:spPr/>
        <p:txBody>
          <a:bodyPr/>
          <a:lstStyle/>
          <a:p>
            <a:r>
              <a:rPr lang="en-US" dirty="0"/>
              <a:t>Future of the ai in police work</a:t>
            </a:r>
          </a:p>
        </p:txBody>
      </p:sp>
      <p:sp>
        <p:nvSpPr>
          <p:cNvPr id="3" name="Content Placeholder 2">
            <a:extLst>
              <a:ext uri="{FF2B5EF4-FFF2-40B4-BE49-F238E27FC236}">
                <a16:creationId xmlns:a16="http://schemas.microsoft.com/office/drawing/2014/main" id="{5CAF1C55-D7A1-4526-A6CB-7CE664613C00}"/>
              </a:ext>
            </a:extLst>
          </p:cNvPr>
          <p:cNvSpPr>
            <a:spLocks noGrp="1"/>
          </p:cNvSpPr>
          <p:nvPr>
            <p:ph sz="half" idx="1"/>
          </p:nvPr>
        </p:nvSpPr>
        <p:spPr/>
        <p:txBody>
          <a:bodyPr/>
          <a:lstStyle/>
          <a:p>
            <a:r>
              <a:rPr lang="en-US" dirty="0"/>
              <a:t>Predictive Policing</a:t>
            </a:r>
          </a:p>
          <a:p>
            <a:pPr lvl="1"/>
            <a:r>
              <a:rPr lang="en-US" dirty="0"/>
              <a:t>Predicting crime location</a:t>
            </a:r>
          </a:p>
          <a:p>
            <a:pPr lvl="1"/>
            <a:r>
              <a:rPr lang="en-US" dirty="0"/>
              <a:t>Analyze crime rates and develop a map of crime hot spots</a:t>
            </a:r>
          </a:p>
          <a:p>
            <a:r>
              <a:rPr lang="en-US" dirty="0"/>
              <a:t>Robots</a:t>
            </a:r>
          </a:p>
          <a:p>
            <a:pPr lvl="1"/>
            <a:r>
              <a:rPr lang="en-US" dirty="0"/>
              <a:t>Replacement police officers</a:t>
            </a:r>
          </a:p>
          <a:p>
            <a:pPr lvl="1"/>
            <a:r>
              <a:rPr lang="en-US" dirty="0"/>
              <a:t>Street robots: transmit data back to headquarters</a:t>
            </a:r>
          </a:p>
          <a:p>
            <a:pPr lvl="1"/>
            <a:r>
              <a:rPr lang="en-US" dirty="0"/>
              <a:t>Dangerous locations</a:t>
            </a:r>
          </a:p>
        </p:txBody>
      </p:sp>
      <p:pic>
        <p:nvPicPr>
          <p:cNvPr id="8" name="Content Placeholder 7">
            <a:extLst>
              <a:ext uri="{FF2B5EF4-FFF2-40B4-BE49-F238E27FC236}">
                <a16:creationId xmlns:a16="http://schemas.microsoft.com/office/drawing/2014/main" id="{1CB28208-3567-408E-8783-570B04362755}"/>
              </a:ext>
            </a:extLst>
          </p:cNvPr>
          <p:cNvPicPr>
            <a:picLocks noGrp="1" noChangeAspect="1"/>
          </p:cNvPicPr>
          <p:nvPr>
            <p:ph sz="half" idx="2"/>
          </p:nvPr>
        </p:nvPicPr>
        <p:blipFill>
          <a:blip r:embed="rId3"/>
          <a:stretch>
            <a:fillRect/>
          </a:stretch>
        </p:blipFill>
        <p:spPr>
          <a:xfrm>
            <a:off x="4724400" y="1631719"/>
            <a:ext cx="3733800" cy="2240280"/>
          </a:xfrm>
          <a:prstGeom prst="rect">
            <a:avLst/>
          </a:prstGeom>
        </p:spPr>
      </p:pic>
      <p:sp>
        <p:nvSpPr>
          <p:cNvPr id="5" name="Footer Placeholder 4">
            <a:extLst>
              <a:ext uri="{FF2B5EF4-FFF2-40B4-BE49-F238E27FC236}">
                <a16:creationId xmlns:a16="http://schemas.microsoft.com/office/drawing/2014/main" id="{77DF14B9-D527-4C9D-884D-D5D72A4316AD}"/>
              </a:ext>
            </a:extLst>
          </p:cNvPr>
          <p:cNvSpPr>
            <a:spLocks noGrp="1"/>
          </p:cNvSpPr>
          <p:nvPr>
            <p:ph type="ftr" sz="quarter" idx="11"/>
          </p:nvPr>
        </p:nvSpPr>
        <p:spPr/>
        <p:txBody>
          <a:bodyPr/>
          <a:lstStyle/>
          <a:p>
            <a:r>
              <a:rPr lang="sk-SK"/>
              <a:t>© 2020 Keith A. Pray</a:t>
            </a:r>
            <a:endParaRPr lang="en-US"/>
          </a:p>
        </p:txBody>
      </p:sp>
      <p:sp>
        <p:nvSpPr>
          <p:cNvPr id="6" name="Slide Number Placeholder 5">
            <a:extLst>
              <a:ext uri="{FF2B5EF4-FFF2-40B4-BE49-F238E27FC236}">
                <a16:creationId xmlns:a16="http://schemas.microsoft.com/office/drawing/2014/main" id="{43FEE8E5-A910-4152-B5A4-27C5208F05BE}"/>
              </a:ext>
            </a:extLst>
          </p:cNvPr>
          <p:cNvSpPr>
            <a:spLocks noGrp="1"/>
          </p:cNvSpPr>
          <p:nvPr>
            <p:ph type="sldNum" sz="quarter" idx="12"/>
          </p:nvPr>
        </p:nvSpPr>
        <p:spPr/>
        <p:txBody>
          <a:bodyPr/>
          <a:lstStyle/>
          <a:p>
            <a:fld id="{A2A17EAB-8B51-5C40-8776-6683E51FA7A0}" type="slidenum">
              <a:rPr lang="en-US" smtClean="0"/>
              <a:t>24</a:t>
            </a:fld>
            <a:endParaRPr lang="en-US"/>
          </a:p>
        </p:txBody>
      </p:sp>
      <p:sp>
        <p:nvSpPr>
          <p:cNvPr id="7" name="TextBox 6">
            <a:extLst>
              <a:ext uri="{FF2B5EF4-FFF2-40B4-BE49-F238E27FC236}">
                <a16:creationId xmlns:a16="http://schemas.microsoft.com/office/drawing/2014/main" id="{914B2DB2-4F2D-459B-B64C-B85CA414BB76}"/>
              </a:ext>
            </a:extLst>
          </p:cNvPr>
          <p:cNvSpPr txBox="1"/>
          <p:nvPr/>
        </p:nvSpPr>
        <p:spPr>
          <a:xfrm>
            <a:off x="0" y="4726877"/>
            <a:ext cx="9144000" cy="276999"/>
          </a:xfrm>
          <a:prstGeom prst="rect">
            <a:avLst/>
          </a:prstGeom>
          <a:noFill/>
        </p:spPr>
        <p:txBody>
          <a:bodyPr wrap="square" rtlCol="0">
            <a:spAutoFit/>
          </a:bodyPr>
          <a:lstStyle/>
          <a:p>
            <a:pPr algn="r"/>
            <a:r>
              <a:rPr lang="en-US" sz="1200" dirty="0"/>
              <a:t>[2] [4]</a:t>
            </a:r>
            <a:endParaRPr lang="en-US" sz="1200" dirty="0">
              <a:solidFill>
                <a:schemeClr val="tx1"/>
              </a:solidFill>
            </a:endParaRPr>
          </a:p>
        </p:txBody>
      </p:sp>
      <p:sp>
        <p:nvSpPr>
          <p:cNvPr id="9" name="TextBox 8">
            <a:extLst>
              <a:ext uri="{FF2B5EF4-FFF2-40B4-BE49-F238E27FC236}">
                <a16:creationId xmlns:a16="http://schemas.microsoft.com/office/drawing/2014/main" id="{92B2D6CC-DE79-4424-9059-BA743DB6098B}"/>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Xuhao Zhang</a:t>
            </a:r>
          </a:p>
        </p:txBody>
      </p:sp>
    </p:spTree>
    <p:extLst>
      <p:ext uri="{BB962C8B-B14F-4D97-AF65-F5344CB8AC3E}">
        <p14:creationId xmlns:p14="http://schemas.microsoft.com/office/powerpoint/2010/main" val="4273704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55000" lnSpcReduction="20000"/>
          </a:bodyPr>
          <a:lstStyle/>
          <a:p>
            <a:pPr marL="0" indent="0">
              <a:lnSpc>
                <a:spcPct val="120000"/>
              </a:lnSpc>
              <a:buNone/>
            </a:pPr>
            <a:r>
              <a:rPr lang="en-US" dirty="0"/>
              <a:t>[1] Mindy News Blog, Using AI to Fight Crime/ How police Use AI (</a:t>
            </a:r>
            <a:r>
              <a:rPr lang="en-US" dirty="0" err="1"/>
              <a:t>mindy</a:t>
            </a:r>
            <a:r>
              <a:rPr lang="en-US" dirty="0"/>
              <a:t>-support, 24 Oct. 2019), </a:t>
            </a:r>
            <a:r>
              <a:rPr lang="en-US" dirty="0">
                <a:hlinkClick r:id="rId2"/>
              </a:rPr>
              <a:t>https://mindy-support.com/using-ai-to-fight-crime-how-police-use-ai/</a:t>
            </a:r>
            <a:r>
              <a:rPr lang="en-US" dirty="0"/>
              <a:t> (accessed 20 Apr. 2020)</a:t>
            </a:r>
          </a:p>
          <a:p>
            <a:pPr marL="0" indent="0">
              <a:lnSpc>
                <a:spcPct val="120000"/>
              </a:lnSpc>
              <a:buNone/>
            </a:pPr>
            <a:r>
              <a:rPr lang="en-US" dirty="0"/>
              <a:t>[2] Appen., AI in Police Work, (Appen, 12 Nov. 2019), </a:t>
            </a:r>
            <a:r>
              <a:rPr lang="en-US" dirty="0">
                <a:hlinkClick r:id="rId3"/>
              </a:rPr>
              <a:t>https://appen.com/blog/ai-in-police-work/</a:t>
            </a:r>
            <a:r>
              <a:rPr lang="en-US" dirty="0"/>
              <a:t> (accessed 19 Apr. 2020)</a:t>
            </a:r>
          </a:p>
          <a:p>
            <a:pPr marL="0" indent="0">
              <a:lnSpc>
                <a:spcPct val="120000"/>
              </a:lnSpc>
              <a:buNone/>
            </a:pPr>
            <a:r>
              <a:rPr lang="en-US" dirty="0"/>
              <a:t>[3] Kathleen </a:t>
            </a:r>
            <a:r>
              <a:rPr lang="en-US" dirty="0" err="1"/>
              <a:t>Walch</a:t>
            </a:r>
            <a:r>
              <a:rPr lang="en-US" dirty="0"/>
              <a:t> and </a:t>
            </a:r>
            <a:r>
              <a:rPr lang="en-US" dirty="0" err="1"/>
              <a:t>Congnitive</a:t>
            </a:r>
            <a:r>
              <a:rPr lang="en-US" dirty="0"/>
              <a:t> World, The Growth Of AI Adoption in Law Enforcement (Forbes, 26 Jul. 2019), </a:t>
            </a:r>
            <a:r>
              <a:rPr lang="en-US" dirty="0">
                <a:hlinkClick r:id="rId4"/>
              </a:rPr>
              <a:t>https://www.forbes.com/sites/cognitiveworld/2019/07/26/the-growth-of-ai-adoption-in-law-enforcement/#6df8b511435d</a:t>
            </a:r>
            <a:r>
              <a:rPr lang="en-US" dirty="0"/>
              <a:t>, (accessed 20 Apr. 2020)</a:t>
            </a:r>
          </a:p>
          <a:p>
            <a:pPr marL="0" indent="0">
              <a:lnSpc>
                <a:spcPct val="120000"/>
              </a:lnSpc>
              <a:buNone/>
            </a:pPr>
            <a:r>
              <a:rPr lang="en-US" dirty="0"/>
              <a:t>[4] Bernard Marr, How Robots, IoT And Artificial Intelligence Are Transforming The Police, (Bernard Marr &amp; Co., n.d.), </a:t>
            </a:r>
            <a:r>
              <a:rPr lang="en-US" dirty="0">
                <a:hlinkClick r:id="rId5"/>
              </a:rPr>
              <a:t>https://bernardmarr.com/default.asp?contentID=1170</a:t>
            </a:r>
            <a:r>
              <a:rPr lang="en-US" dirty="0"/>
              <a:t> (accessed 20 Apr. 2020)</a:t>
            </a:r>
          </a:p>
          <a:p>
            <a:pPr marL="0" indent="0">
              <a:lnSpc>
                <a:spcPct val="120000"/>
              </a:lnSpc>
              <a:buNone/>
            </a:pPr>
            <a:r>
              <a:rPr lang="en-US" dirty="0"/>
              <a:t>[5] Patricia Nilsson, Police fear bias in use of artificial intelligence to fight crime, (Financial Times, 15 Sep. 2019), </a:t>
            </a:r>
            <a:r>
              <a:rPr lang="en-US" dirty="0">
                <a:hlinkClick r:id="rId6"/>
              </a:rPr>
              <a:t>https://www.ft.com/content/5753689c-d63e-11e9-a0bd-ab8ec6435630</a:t>
            </a:r>
            <a:r>
              <a:rPr lang="en-US" dirty="0"/>
              <a:t>, (accessed 20 Apr. 2020)</a:t>
            </a:r>
          </a:p>
          <a:p>
            <a:pPr marL="0" indent="0">
              <a:lnSpc>
                <a:spcPct val="120000"/>
              </a:lnSpc>
              <a:buNone/>
            </a:pPr>
            <a:r>
              <a:rPr lang="en-US" dirty="0"/>
              <a:t>[6] Chris </a:t>
            </a:r>
            <a:r>
              <a:rPr lang="en-US" dirty="0" err="1"/>
              <a:t>Baraniuk</a:t>
            </a:r>
            <a:r>
              <a:rPr lang="en-US" dirty="0"/>
              <a:t>, The new weapon in the fight against crime, (BBC Machine Minds, 3 Mar. 2019), </a:t>
            </a:r>
            <a:r>
              <a:rPr lang="en-US" dirty="0">
                <a:hlinkClick r:id="rId7"/>
              </a:rPr>
              <a:t>https://www.bbc.com/future/article/20190228-how-ai-is-helping-to-fight-crime</a:t>
            </a:r>
            <a:r>
              <a:rPr lang="en-US" dirty="0"/>
              <a:t>, (accessed 20 Apr. 2020)</a:t>
            </a:r>
          </a:p>
          <a:p>
            <a:pPr marL="0" indent="0">
              <a:buNone/>
            </a:pPr>
            <a:endParaRPr lang="en-US"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25</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Xuhao Zhang</a:t>
            </a:r>
          </a:p>
        </p:txBody>
      </p:sp>
    </p:spTree>
    <p:extLst>
      <p:ext uri="{BB962C8B-B14F-4D97-AF65-F5344CB8AC3E}">
        <p14:creationId xmlns:p14="http://schemas.microsoft.com/office/powerpoint/2010/main" val="77759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EARN IT Act of 2020</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Elie Hess</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26</a:t>
            </a:fld>
            <a:endParaRPr lang="en-US"/>
          </a:p>
        </p:txBody>
      </p:sp>
    </p:spTree>
    <p:extLst>
      <p:ext uri="{BB962C8B-B14F-4D97-AF65-F5344CB8AC3E}">
        <p14:creationId xmlns:p14="http://schemas.microsoft.com/office/powerpoint/2010/main" val="2631850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Earn it act</a:t>
            </a:r>
          </a:p>
        </p:txBody>
      </p:sp>
      <p:sp>
        <p:nvSpPr>
          <p:cNvPr id="3" name="Content Placeholder 2"/>
          <p:cNvSpPr>
            <a:spLocks noGrp="1"/>
          </p:cNvSpPr>
          <p:nvPr>
            <p:ph sz="half" idx="1"/>
          </p:nvPr>
        </p:nvSpPr>
        <p:spPr>
          <a:xfrm>
            <a:off x="685799" y="1352551"/>
            <a:ext cx="7705780" cy="3352800"/>
          </a:xfrm>
        </p:spPr>
        <p:txBody>
          <a:bodyPr/>
          <a:lstStyle/>
          <a:p>
            <a:r>
              <a:rPr lang="en-US" dirty="0"/>
              <a:t>Eliminating Abusive and Rampant Neglect of Interactive Technologies Act of 2020</a:t>
            </a:r>
          </a:p>
          <a:p>
            <a:r>
              <a:rPr lang="en-US" dirty="0"/>
              <a:t>Bipartisan bill proposed March 5, 2020 to the U.S. Senate</a:t>
            </a:r>
          </a:p>
          <a:p>
            <a:r>
              <a:rPr lang="en-US" dirty="0"/>
              <a:t>Companies must earn liability protection for violations of child sexual abuse laws</a:t>
            </a:r>
          </a:p>
          <a:p>
            <a:r>
              <a:rPr lang="en-US" dirty="0"/>
              <a:t>Establishes a bipartisan commission to prevent online sexual exploitation of children</a:t>
            </a:r>
          </a:p>
          <a:p>
            <a:r>
              <a:rPr lang="en-US" dirty="0"/>
              <a:t>Commission will establish “best practices” with which applicable companies must comply</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27</a:t>
            </a:fld>
            <a:endParaRPr lang="en-US"/>
          </a:p>
        </p:txBody>
      </p:sp>
      <p:sp>
        <p:nvSpPr>
          <p:cNvPr id="7" name="TextBox 6"/>
          <p:cNvSpPr txBox="1"/>
          <p:nvPr/>
        </p:nvSpPr>
        <p:spPr>
          <a:xfrm>
            <a:off x="6847114" y="511373"/>
            <a:ext cx="2179682" cy="307777"/>
          </a:xfrm>
          <a:prstGeom prst="rect">
            <a:avLst/>
          </a:prstGeom>
          <a:noFill/>
        </p:spPr>
        <p:txBody>
          <a:bodyPr wrap="square" rtlCol="0">
            <a:spAutoFit/>
          </a:bodyPr>
          <a:lstStyle/>
          <a:p>
            <a:pPr algn="r"/>
            <a:r>
              <a:rPr lang="en-US" sz="1400" dirty="0">
                <a:solidFill>
                  <a:schemeClr val="tx1"/>
                </a:solidFill>
                <a:latin typeface="+mj-lt"/>
              </a:rPr>
              <a:t>Elie Hess</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[1] [2]</a:t>
            </a:r>
            <a:endParaRPr lang="en-US" sz="1200" dirty="0">
              <a:solidFill>
                <a:schemeClr val="tx1"/>
              </a:solidFill>
            </a:endParaRPr>
          </a:p>
        </p:txBody>
      </p:sp>
    </p:spTree>
    <p:extLst>
      <p:ext uri="{BB962C8B-B14F-4D97-AF65-F5344CB8AC3E}">
        <p14:creationId xmlns:p14="http://schemas.microsoft.com/office/powerpoint/2010/main" val="38358049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with earn it</a:t>
            </a:r>
          </a:p>
        </p:txBody>
      </p:sp>
      <p:sp>
        <p:nvSpPr>
          <p:cNvPr id="3" name="Content Placeholder 2"/>
          <p:cNvSpPr>
            <a:spLocks noGrp="1"/>
          </p:cNvSpPr>
          <p:nvPr>
            <p:ph sz="half" idx="1"/>
          </p:nvPr>
        </p:nvSpPr>
        <p:spPr>
          <a:xfrm>
            <a:off x="685800" y="1352551"/>
            <a:ext cx="7700554" cy="3352800"/>
          </a:xfrm>
        </p:spPr>
        <p:txBody>
          <a:bodyPr/>
          <a:lstStyle/>
          <a:p>
            <a:r>
              <a:rPr lang="en-US" dirty="0"/>
              <a:t>What constitutes “best practices” is unknown - such a term is too broad.</a:t>
            </a:r>
          </a:p>
          <a:p>
            <a:r>
              <a:rPr lang="en-US" dirty="0"/>
              <a:t>Potential Constitutional issues:</a:t>
            </a:r>
          </a:p>
          <a:p>
            <a:pPr lvl="1"/>
            <a:r>
              <a:rPr lang="en-US" dirty="0"/>
              <a:t>“Best practices” cannot selectively apply Section 230 to coerce entities to give up their 1</a:t>
            </a:r>
            <a:r>
              <a:rPr lang="en-US" baseline="30000" dirty="0"/>
              <a:t>st</a:t>
            </a:r>
            <a:r>
              <a:rPr lang="en-US" dirty="0"/>
              <a:t> Amendment right to make editorial choices</a:t>
            </a:r>
          </a:p>
          <a:p>
            <a:pPr lvl="1"/>
            <a:r>
              <a:rPr lang="en-US" dirty="0"/>
              <a:t>“Best practices” also cannot coerce companies into scanning users’ data and giving it to the government under the 4</a:t>
            </a:r>
            <a:r>
              <a:rPr lang="en-US" baseline="30000" dirty="0"/>
              <a:t>th</a:t>
            </a:r>
            <a:r>
              <a:rPr lang="en-US" dirty="0"/>
              <a:t> Amendment</a:t>
            </a:r>
          </a:p>
          <a:p>
            <a:r>
              <a:rPr lang="en-US" dirty="0"/>
              <a:t>Ethical issues:</a:t>
            </a:r>
          </a:p>
          <a:p>
            <a:pPr lvl="1"/>
            <a:r>
              <a:rPr lang="en-US" dirty="0"/>
              <a:t>Government-dictated moderation infringes upon the principle of free speech</a:t>
            </a:r>
          </a:p>
          <a:p>
            <a:pPr lvl="1"/>
            <a:r>
              <a:rPr lang="en-US" dirty="0"/>
              <a:t>Downfall of end-to-end encryption</a:t>
            </a:r>
          </a:p>
          <a:p>
            <a:pPr lvl="1"/>
            <a:endParaRPr lang="en-US" dirty="0"/>
          </a:p>
          <a:p>
            <a:pPr lvl="1"/>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28</a:t>
            </a:fld>
            <a:endParaRPr lang="en-US"/>
          </a:p>
        </p:txBody>
      </p:sp>
      <p:sp>
        <p:nvSpPr>
          <p:cNvPr id="7" name="TextBox 6"/>
          <p:cNvSpPr txBox="1"/>
          <p:nvPr/>
        </p:nvSpPr>
        <p:spPr>
          <a:xfrm>
            <a:off x="6847114" y="511373"/>
            <a:ext cx="2179682" cy="307777"/>
          </a:xfrm>
          <a:prstGeom prst="rect">
            <a:avLst/>
          </a:prstGeom>
          <a:noFill/>
        </p:spPr>
        <p:txBody>
          <a:bodyPr wrap="square" rtlCol="0">
            <a:spAutoFit/>
          </a:bodyPr>
          <a:lstStyle/>
          <a:p>
            <a:pPr algn="r"/>
            <a:r>
              <a:rPr lang="en-US" sz="1400">
                <a:solidFill>
                  <a:schemeClr val="tx1"/>
                </a:solidFill>
                <a:latin typeface="+mj-lt"/>
              </a:rPr>
              <a:t>Elie Hess</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[3]</a:t>
            </a:r>
          </a:p>
        </p:txBody>
      </p:sp>
    </p:spTree>
    <p:extLst>
      <p:ext uri="{BB962C8B-B14F-4D97-AF65-F5344CB8AC3E}">
        <p14:creationId xmlns:p14="http://schemas.microsoft.com/office/powerpoint/2010/main" val="11462524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End-To-end encryption</a:t>
            </a:r>
          </a:p>
        </p:txBody>
      </p:sp>
      <p:sp>
        <p:nvSpPr>
          <p:cNvPr id="3" name="Content Placeholder 2"/>
          <p:cNvSpPr>
            <a:spLocks noGrp="1"/>
          </p:cNvSpPr>
          <p:nvPr>
            <p:ph sz="half" idx="1"/>
          </p:nvPr>
        </p:nvSpPr>
        <p:spPr>
          <a:xfrm>
            <a:off x="685800" y="1352551"/>
            <a:ext cx="3839174" cy="3352800"/>
          </a:xfrm>
        </p:spPr>
        <p:txBody>
          <a:bodyPr/>
          <a:lstStyle/>
          <a:p>
            <a:r>
              <a:rPr lang="en-US" dirty="0"/>
              <a:t>When sending a message, encrypt it with the recipient’s public key. The message can only be decrypted using the recipient’s private key.</a:t>
            </a:r>
          </a:p>
          <a:p>
            <a:r>
              <a:rPr lang="en-US" dirty="0"/>
              <a:t>Messages are never decrypted except by the recipient</a:t>
            </a:r>
          </a:p>
          <a:p>
            <a:r>
              <a:rPr lang="en-US" dirty="0"/>
              <a:t>Benefits:</a:t>
            </a:r>
          </a:p>
          <a:p>
            <a:pPr lvl="1"/>
            <a:r>
              <a:rPr lang="en-US" dirty="0"/>
              <a:t>Harder for hackers to access</a:t>
            </a:r>
          </a:p>
          <a:p>
            <a:pPr lvl="1"/>
            <a:r>
              <a:rPr lang="en-US" dirty="0"/>
              <a:t>Only the recipient can read messages</a:t>
            </a:r>
          </a:p>
          <a:p>
            <a:pPr lvl="1"/>
            <a:r>
              <a:rPr lang="en-US" dirty="0"/>
              <a:t>Good for democracy</a:t>
            </a:r>
          </a:p>
          <a:p>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29</a:t>
            </a:fld>
            <a:endParaRPr lang="en-US"/>
          </a:p>
        </p:txBody>
      </p:sp>
      <p:sp>
        <p:nvSpPr>
          <p:cNvPr id="7" name="TextBox 6"/>
          <p:cNvSpPr txBox="1"/>
          <p:nvPr/>
        </p:nvSpPr>
        <p:spPr>
          <a:xfrm>
            <a:off x="6847114" y="511373"/>
            <a:ext cx="2179682" cy="307777"/>
          </a:xfrm>
          <a:prstGeom prst="rect">
            <a:avLst/>
          </a:prstGeom>
          <a:noFill/>
        </p:spPr>
        <p:txBody>
          <a:bodyPr wrap="square" rtlCol="0">
            <a:spAutoFit/>
          </a:bodyPr>
          <a:lstStyle/>
          <a:p>
            <a:pPr algn="r"/>
            <a:r>
              <a:rPr lang="en-US" sz="1400" dirty="0">
                <a:solidFill>
                  <a:schemeClr val="tx1"/>
                </a:solidFill>
                <a:latin typeface="+mj-lt"/>
              </a:rPr>
              <a:t>Elie Hess</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[4]</a:t>
            </a:r>
            <a:endParaRPr lang="en-US" sz="1200" dirty="0">
              <a:solidFill>
                <a:schemeClr val="tx1"/>
              </a:solidFill>
            </a:endParaRPr>
          </a:p>
        </p:txBody>
      </p:sp>
      <p:pic>
        <p:nvPicPr>
          <p:cNvPr id="1026" name="Picture 2">
            <a:extLst>
              <a:ext uri="{FF2B5EF4-FFF2-40B4-BE49-F238E27FC236}">
                <a16:creationId xmlns:a16="http://schemas.microsoft.com/office/drawing/2014/main" id="{0E6FCB8A-B7A1-4D79-8124-CD25695A32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8775" y="1213388"/>
            <a:ext cx="3245684" cy="3087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102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Papers</a:t>
            </a:r>
          </a:p>
        </p:txBody>
      </p:sp>
      <p:sp>
        <p:nvSpPr>
          <p:cNvPr id="3" name="Content Placeholder 2"/>
          <p:cNvSpPr>
            <a:spLocks noGrp="1"/>
          </p:cNvSpPr>
          <p:nvPr>
            <p:ph sz="half" idx="1"/>
          </p:nvPr>
        </p:nvSpPr>
        <p:spPr>
          <a:xfrm>
            <a:off x="187036" y="1165514"/>
            <a:ext cx="3969328" cy="3352800"/>
          </a:xfrm>
        </p:spPr>
        <p:txBody>
          <a:bodyPr>
            <a:normAutofit/>
          </a:bodyPr>
          <a:lstStyle/>
          <a:p>
            <a:r>
              <a:rPr lang="en-US" dirty="0"/>
              <a:t>Quantify</a:t>
            </a:r>
          </a:p>
          <a:p>
            <a:pPr lvl="1"/>
            <a:r>
              <a:rPr lang="en-US" dirty="0"/>
              <a:t>Do not use terms like: less, more, a lot, huge, great, big, tiny, growing, etc.</a:t>
            </a:r>
          </a:p>
          <a:p>
            <a:r>
              <a:rPr lang="en-US" dirty="0"/>
              <a:t>Cite your sources in your paper</a:t>
            </a:r>
          </a:p>
          <a:p>
            <a:r>
              <a:rPr lang="en-US" dirty="0"/>
              <a:t>Read paper aloud to proof</a:t>
            </a:r>
          </a:p>
          <a:p>
            <a:r>
              <a:rPr lang="en-US" dirty="0"/>
              <a:t>http://</a:t>
            </a:r>
            <a:r>
              <a:rPr lang="en-US" dirty="0" err="1"/>
              <a:t>socialimps.keithpray.net</a:t>
            </a:r>
            <a:r>
              <a:rPr lang="en-US" dirty="0"/>
              <a:t>/assignments/paper-guidelines/</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a:t>
            </a:fld>
            <a:endParaRPr lang="en-US"/>
          </a:p>
        </p:txBody>
      </p:sp>
      <p:pic>
        <p:nvPicPr>
          <p:cNvPr id="6" name="Picture 5">
            <a:extLst>
              <a:ext uri="{FF2B5EF4-FFF2-40B4-BE49-F238E27FC236}">
                <a16:creationId xmlns:a16="http://schemas.microsoft.com/office/drawing/2014/main" id="{5495B681-91A0-9543-8FCC-4606FB2684CA}"/>
              </a:ext>
            </a:extLst>
          </p:cNvPr>
          <p:cNvPicPr>
            <a:picLocks noChangeAspect="1"/>
          </p:cNvPicPr>
          <p:nvPr/>
        </p:nvPicPr>
        <p:blipFill>
          <a:blip r:embed="rId3"/>
          <a:stretch>
            <a:fillRect/>
          </a:stretch>
        </p:blipFill>
        <p:spPr>
          <a:xfrm>
            <a:off x="4156364" y="436418"/>
            <a:ext cx="4987636" cy="4331891"/>
          </a:xfrm>
          <a:prstGeom prst="rect">
            <a:avLst/>
          </a:prstGeom>
        </p:spPr>
      </p:pic>
    </p:spTree>
    <p:extLst>
      <p:ext uri="{BB962C8B-B14F-4D97-AF65-F5344CB8AC3E}">
        <p14:creationId xmlns:p14="http://schemas.microsoft.com/office/powerpoint/2010/main" val="30965390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Earn it act and end-to-end encryption</a:t>
            </a:r>
          </a:p>
        </p:txBody>
      </p:sp>
      <p:sp>
        <p:nvSpPr>
          <p:cNvPr id="3" name="Content Placeholder 2"/>
          <p:cNvSpPr>
            <a:spLocks noGrp="1"/>
          </p:cNvSpPr>
          <p:nvPr>
            <p:ph sz="half" idx="1"/>
          </p:nvPr>
        </p:nvSpPr>
        <p:spPr>
          <a:xfrm>
            <a:off x="685799" y="1352551"/>
            <a:ext cx="7648303" cy="3352800"/>
          </a:xfrm>
        </p:spPr>
        <p:txBody>
          <a:bodyPr>
            <a:normAutofit/>
          </a:bodyPr>
          <a:lstStyle/>
          <a:p>
            <a:r>
              <a:rPr lang="en-US" dirty="0"/>
              <a:t>While the bill doesn’t explicitly mention encryption, its authors make their intent clear</a:t>
            </a:r>
          </a:p>
          <a:p>
            <a:pPr lvl="1"/>
            <a:r>
              <a:rPr lang="en-US" dirty="0"/>
              <a:t>“Facebook is talking about end-to-end encryption which means they go blind … We’re not going to go blind and let this abuse go forward in the name of any other freedom.” – Sen. Lindsey Graham </a:t>
            </a:r>
          </a:p>
          <a:p>
            <a:r>
              <a:rPr lang="en-US" dirty="0"/>
              <a:t>Reducing encryption also makes it easier for hackers to gain access to private and/or sensitive content</a:t>
            </a:r>
          </a:p>
          <a:p>
            <a:pPr lvl="1"/>
            <a:r>
              <a:rPr lang="en-US" dirty="0"/>
              <a:t>“The EARN It Act threatens the safety of activists, domestic violence victims, and millions of others who rely on strong encryption every day” – Kate Ruane, senior legislative counsel for the ACLU</a:t>
            </a:r>
          </a:p>
          <a:p>
            <a:r>
              <a:rPr lang="en-US" dirty="0"/>
              <a:t>Scanning messages for content related to sexual exploitation of minors allows for scanning of messages for any content</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30</a:t>
            </a:fld>
            <a:endParaRPr lang="en-US"/>
          </a:p>
        </p:txBody>
      </p:sp>
      <p:sp>
        <p:nvSpPr>
          <p:cNvPr id="7" name="TextBox 6"/>
          <p:cNvSpPr txBox="1"/>
          <p:nvPr/>
        </p:nvSpPr>
        <p:spPr>
          <a:xfrm>
            <a:off x="6847114" y="511373"/>
            <a:ext cx="2179682" cy="307777"/>
          </a:xfrm>
          <a:prstGeom prst="rect">
            <a:avLst/>
          </a:prstGeom>
          <a:noFill/>
        </p:spPr>
        <p:txBody>
          <a:bodyPr wrap="square" rtlCol="0">
            <a:spAutoFit/>
          </a:bodyPr>
          <a:lstStyle/>
          <a:p>
            <a:pPr algn="r"/>
            <a:r>
              <a:rPr lang="en-US" sz="1400" dirty="0">
                <a:solidFill>
                  <a:schemeClr val="tx1"/>
                </a:solidFill>
                <a:latin typeface="+mj-lt"/>
              </a:rPr>
              <a:t>Elie Hess</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[5] [6]</a:t>
            </a:r>
          </a:p>
        </p:txBody>
      </p:sp>
    </p:spTree>
    <p:extLst>
      <p:ext uri="{BB962C8B-B14F-4D97-AF65-F5344CB8AC3E}">
        <p14:creationId xmlns:p14="http://schemas.microsoft.com/office/powerpoint/2010/main" val="1263375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sz="half" idx="1"/>
          </p:nvPr>
        </p:nvSpPr>
        <p:spPr>
          <a:xfrm>
            <a:off x="685799" y="1352551"/>
            <a:ext cx="7648303" cy="3352800"/>
          </a:xfrm>
        </p:spPr>
        <p:txBody>
          <a:bodyPr>
            <a:normAutofit/>
          </a:bodyPr>
          <a:lstStyle/>
          <a:p>
            <a:r>
              <a:rPr lang="en-US" dirty="0"/>
              <a:t>The EARN IT Act of 2020 might be well-intentioned, but has more flaws than benefits:</a:t>
            </a:r>
          </a:p>
          <a:p>
            <a:pPr lvl="1"/>
            <a:r>
              <a:rPr lang="en-US" dirty="0"/>
              <a:t> Too vague</a:t>
            </a:r>
          </a:p>
          <a:p>
            <a:pPr lvl="1"/>
            <a:r>
              <a:rPr lang="en-US" dirty="0"/>
              <a:t>Removing end-to-end encryption would have far-reaching consequences</a:t>
            </a:r>
          </a:p>
          <a:p>
            <a:pPr lvl="1"/>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31</a:t>
            </a:fld>
            <a:endParaRPr lang="en-US"/>
          </a:p>
        </p:txBody>
      </p:sp>
      <p:sp>
        <p:nvSpPr>
          <p:cNvPr id="7" name="TextBox 6"/>
          <p:cNvSpPr txBox="1"/>
          <p:nvPr/>
        </p:nvSpPr>
        <p:spPr>
          <a:xfrm>
            <a:off x="6847114" y="511373"/>
            <a:ext cx="2179682" cy="307777"/>
          </a:xfrm>
          <a:prstGeom prst="rect">
            <a:avLst/>
          </a:prstGeom>
          <a:noFill/>
        </p:spPr>
        <p:txBody>
          <a:bodyPr wrap="square" rtlCol="0">
            <a:spAutoFit/>
          </a:bodyPr>
          <a:lstStyle/>
          <a:p>
            <a:pPr algn="r"/>
            <a:r>
              <a:rPr lang="en-US" sz="1400" dirty="0">
                <a:solidFill>
                  <a:schemeClr val="tx1"/>
                </a:solidFill>
                <a:latin typeface="+mj-lt"/>
              </a:rPr>
              <a:t>Elie Hess</a:t>
            </a:r>
          </a:p>
        </p:txBody>
      </p:sp>
      <p:pic>
        <p:nvPicPr>
          <p:cNvPr id="2050" name="Picture 2" descr="Two bad ballot measures deserve a NO on November ballot | Sierra Club">
            <a:extLst>
              <a:ext uri="{FF2B5EF4-FFF2-40B4-BE49-F238E27FC236}">
                <a16:creationId xmlns:a16="http://schemas.microsoft.com/office/drawing/2014/main" id="{2E1C3A7A-57D4-4A3F-B875-E4A460A43A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4472" y="2726310"/>
            <a:ext cx="3647769" cy="197904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6581B20-8856-4984-A014-AC4041C5ACBF}"/>
              </a:ext>
            </a:extLst>
          </p:cNvPr>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[7]</a:t>
            </a:r>
          </a:p>
        </p:txBody>
      </p:sp>
    </p:spTree>
    <p:extLst>
      <p:ext uri="{BB962C8B-B14F-4D97-AF65-F5344CB8AC3E}">
        <p14:creationId xmlns:p14="http://schemas.microsoft.com/office/powerpoint/2010/main" val="24625879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55000" lnSpcReduction="20000"/>
          </a:bodyPr>
          <a:lstStyle/>
          <a:p>
            <a:pPr marL="0" indent="0">
              <a:buNone/>
            </a:pPr>
            <a:r>
              <a:rPr lang="en-US" dirty="0"/>
              <a:t>[1] EARN IT Act of 2020</a:t>
            </a:r>
            <a:r>
              <a:rPr lang="en-US" dirty="0">
                <a:hlinkClick r:id="rId2"/>
              </a:rPr>
              <a:t> https://www.congress.gov/bill/116th-congress/senate-bill/3398/text</a:t>
            </a:r>
            <a:r>
              <a:rPr lang="en-US" dirty="0"/>
              <a:t> (19 April 2020)</a:t>
            </a:r>
          </a:p>
          <a:p>
            <a:pPr marL="0" indent="0">
              <a:buNone/>
            </a:pPr>
            <a:r>
              <a:rPr lang="en-US" dirty="0"/>
              <a:t>[2] Graham, Blumenthal, Hawley, Feinstein Introduce EARN IT Act to Encourage Tech Industry to Take Online Child Sexual Exploitation Seriously </a:t>
            </a:r>
            <a:r>
              <a:rPr lang="en-US" dirty="0">
                <a:hlinkClick r:id="rId3"/>
              </a:rPr>
              <a:t>https://www.judiciary.senate.gov/press/rep/releases/graham-blumenthal-hawley-feinstein-introduce-earn-it-act-to-encourage-tech-industry-to-take-online-child-sexual-exploitation-seriously</a:t>
            </a:r>
            <a:r>
              <a:rPr lang="en-US" dirty="0"/>
              <a:t> (19 April 2020)</a:t>
            </a:r>
          </a:p>
          <a:p>
            <a:pPr marL="0" indent="0">
              <a:buNone/>
            </a:pPr>
            <a:r>
              <a:rPr lang="en-US" dirty="0"/>
              <a:t>[3] The EARN IT Act Violates the Constitution </a:t>
            </a:r>
            <a:r>
              <a:rPr lang="en-US" dirty="0">
                <a:hlinkClick r:id="rId4"/>
              </a:rPr>
              <a:t> https://www.eff.org/deeplinks/2020/03/earn-it-act-violates-constitution</a:t>
            </a:r>
            <a:r>
              <a:rPr lang="en-US" dirty="0"/>
              <a:t> (19 April 2020)</a:t>
            </a:r>
          </a:p>
          <a:p>
            <a:pPr marL="0" indent="0">
              <a:buNone/>
            </a:pPr>
            <a:r>
              <a:rPr lang="en-US" dirty="0"/>
              <a:t>[4] What is end-to-end encryption and how does it work? </a:t>
            </a:r>
            <a:r>
              <a:rPr lang="en-US" dirty="0">
                <a:hlinkClick r:id="rId5"/>
              </a:rPr>
              <a:t>https://protonmail.com/blog/what-is-end-to-end-encryption/</a:t>
            </a:r>
            <a:r>
              <a:rPr lang="en-US" dirty="0"/>
              <a:t> (19 April 2020)</a:t>
            </a:r>
          </a:p>
          <a:p>
            <a:pPr marL="0" indent="0">
              <a:buNone/>
            </a:pPr>
            <a:r>
              <a:rPr lang="en-US" dirty="0"/>
              <a:t>[5] Newton, Casey. A sneaky attempt to end encryption is worming its way through Congress </a:t>
            </a:r>
            <a:r>
              <a:rPr lang="en-US" dirty="0">
                <a:hlinkClick r:id="rId6"/>
              </a:rPr>
              <a:t>https://www.theverge.com/interface/2020/3/12/21174815/earn-it-act-encryption-killer-lindsay-graham-match-group </a:t>
            </a:r>
            <a:r>
              <a:rPr lang="en-US" dirty="0"/>
              <a:t>(19 April 2020)</a:t>
            </a:r>
          </a:p>
          <a:p>
            <a:pPr marL="0" indent="0">
              <a:buNone/>
            </a:pPr>
            <a:r>
              <a:rPr lang="en-US" dirty="0"/>
              <a:t>[6] Newman, Lily Hay. The EARN IT Act Is a Sneak Attack on Encryption </a:t>
            </a:r>
            <a:r>
              <a:rPr lang="en-US" dirty="0">
                <a:hlinkClick r:id="rId7"/>
              </a:rPr>
              <a:t>https://www.wired.com/story/earn-it-act-sneak-attack-on-encryption/</a:t>
            </a:r>
            <a:r>
              <a:rPr lang="en-US" dirty="0"/>
              <a:t> (19 April 2020)</a:t>
            </a:r>
          </a:p>
          <a:p>
            <a:pPr marL="0" indent="0">
              <a:buNone/>
            </a:pPr>
            <a:r>
              <a:rPr lang="en-US" dirty="0"/>
              <a:t>[7] Phillips, Kathryn. Two bad ballot measures deserve a NO on November ballot </a:t>
            </a:r>
            <a:r>
              <a:rPr lang="en-US" dirty="0">
                <a:hlinkClick r:id="rId8"/>
              </a:rPr>
              <a:t>https://www.sierraclub.org/san-francisco-bay/blog/2018/08/two-bad-ballot-measures-deserve-no-november-ballot</a:t>
            </a:r>
            <a:r>
              <a:rPr lang="en-US" dirty="0"/>
              <a:t> (19 April 2020)</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32</a:t>
            </a:fld>
            <a:endParaRPr lang="en-US"/>
          </a:p>
        </p:txBody>
      </p:sp>
      <p:sp>
        <p:nvSpPr>
          <p:cNvPr id="6" name="TextBox 5"/>
          <p:cNvSpPr txBox="1"/>
          <p:nvPr/>
        </p:nvSpPr>
        <p:spPr>
          <a:xfrm>
            <a:off x="6847114" y="518644"/>
            <a:ext cx="2179682" cy="307777"/>
          </a:xfrm>
          <a:prstGeom prst="rect">
            <a:avLst/>
          </a:prstGeom>
          <a:noFill/>
        </p:spPr>
        <p:txBody>
          <a:bodyPr wrap="square" rtlCol="0">
            <a:spAutoFit/>
          </a:bodyPr>
          <a:lstStyle/>
          <a:p>
            <a:pPr algn="r"/>
            <a:r>
              <a:rPr lang="en-US" sz="1400" dirty="0">
                <a:solidFill>
                  <a:schemeClr val="tx1"/>
                </a:solidFill>
                <a:latin typeface="+mj-lt"/>
              </a:rPr>
              <a:t>Elie Hess</a:t>
            </a:r>
          </a:p>
        </p:txBody>
      </p:sp>
    </p:spTree>
    <p:extLst>
      <p:ext uri="{BB962C8B-B14F-4D97-AF65-F5344CB8AC3E}">
        <p14:creationId xmlns:p14="http://schemas.microsoft.com/office/powerpoint/2010/main" val="20679603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8</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Buffer Overrun</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6" name="Rectangle 4"/>
          <p:cNvSpPr>
            <a:spLocks noChangeArrowheads="1"/>
          </p:cNvSpPr>
          <p:nvPr/>
        </p:nvSpPr>
        <p:spPr bwMode="auto">
          <a:xfrm>
            <a:off x="0" y="1209479"/>
            <a:ext cx="9144000" cy="457200"/>
          </a:xfrm>
          <a:prstGeom prst="rect">
            <a:avLst/>
          </a:prstGeom>
          <a:solidFill>
            <a:schemeClr val="bg1">
              <a:lumMod val="50000"/>
              <a:lumOff val="5000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 name="TextBox 13"/>
          <p:cNvSpPr txBox="1">
            <a:spLocks noChangeArrowheads="1"/>
          </p:cNvSpPr>
          <p:nvPr/>
        </p:nvSpPr>
        <p:spPr bwMode="auto">
          <a:xfrm>
            <a:off x="2063750" y="1209479"/>
            <a:ext cx="2101850" cy="461963"/>
          </a:xfrm>
          <a:prstGeom prst="rect">
            <a:avLst/>
          </a:prstGeom>
          <a:solidFill>
            <a:schemeClr val="tx1"/>
          </a:solidFill>
          <a:ln w="9525">
            <a:solidFill>
              <a:schemeClr val="bg1"/>
            </a:solidFill>
            <a:miter lim="800000"/>
            <a:headEnd/>
            <a:tailEnd/>
          </a:ln>
        </p:spPr>
        <p:txBody>
          <a:bodyPr wrap="none">
            <a:prstTxWarp prst="textNoShape">
              <a:avLst/>
            </a:prstTxWarp>
            <a:noAutofit/>
          </a:bodyPr>
          <a:lstStyle/>
          <a:p>
            <a:pPr algn="ctr"/>
            <a:r>
              <a:rPr lang="en-US" dirty="0">
                <a:solidFill>
                  <a:schemeClr val="bg1"/>
                </a:solidFill>
              </a:rPr>
              <a:t>Local Variables</a:t>
            </a:r>
          </a:p>
        </p:txBody>
      </p:sp>
      <p:sp>
        <p:nvSpPr>
          <p:cNvPr id="8" name="TextBox 14"/>
          <p:cNvSpPr txBox="1">
            <a:spLocks noChangeArrowheads="1"/>
          </p:cNvSpPr>
          <p:nvPr/>
        </p:nvSpPr>
        <p:spPr bwMode="auto">
          <a:xfrm>
            <a:off x="4162425" y="1209479"/>
            <a:ext cx="2092325" cy="461963"/>
          </a:xfrm>
          <a:prstGeom prst="rect">
            <a:avLst/>
          </a:prstGeom>
          <a:solidFill>
            <a:schemeClr val="tx1"/>
          </a:solidFill>
          <a:ln w="9525">
            <a:solidFill>
              <a:schemeClr val="bg1"/>
            </a:solidFill>
            <a:miter lim="800000"/>
            <a:headEnd/>
            <a:tailEnd/>
          </a:ln>
        </p:spPr>
        <p:txBody>
          <a:bodyPr wrap="none">
            <a:prstTxWarp prst="textNoShape">
              <a:avLst/>
            </a:prstTxWarp>
            <a:noAutofit/>
          </a:bodyPr>
          <a:lstStyle/>
          <a:p>
            <a:pPr algn="ctr"/>
            <a:r>
              <a:rPr lang="en-US" dirty="0">
                <a:solidFill>
                  <a:schemeClr val="bg1"/>
                </a:solidFill>
              </a:rPr>
              <a:t>Return Address</a:t>
            </a:r>
          </a:p>
        </p:txBody>
      </p:sp>
      <p:sp>
        <p:nvSpPr>
          <p:cNvPr id="9" name="TextBox 15"/>
          <p:cNvSpPr txBox="1">
            <a:spLocks noChangeArrowheads="1"/>
          </p:cNvSpPr>
          <p:nvPr/>
        </p:nvSpPr>
        <p:spPr bwMode="auto">
          <a:xfrm>
            <a:off x="6219825" y="1209479"/>
            <a:ext cx="1552575" cy="461963"/>
          </a:xfrm>
          <a:prstGeom prst="rect">
            <a:avLst/>
          </a:prstGeom>
          <a:solidFill>
            <a:schemeClr val="tx1"/>
          </a:solidFill>
          <a:ln w="9525">
            <a:solidFill>
              <a:schemeClr val="bg1"/>
            </a:solidFill>
            <a:miter lim="800000"/>
            <a:headEnd/>
            <a:tailEnd/>
          </a:ln>
        </p:spPr>
        <p:txBody>
          <a:bodyPr wrap="none">
            <a:prstTxWarp prst="textNoShape">
              <a:avLst/>
            </a:prstTxWarp>
            <a:noAutofit/>
          </a:bodyPr>
          <a:lstStyle/>
          <a:p>
            <a:pPr algn="ctr"/>
            <a:r>
              <a:rPr lang="en-US" dirty="0">
                <a:solidFill>
                  <a:schemeClr val="bg1"/>
                </a:solidFill>
              </a:rPr>
              <a:t>Parameters</a:t>
            </a:r>
          </a:p>
        </p:txBody>
      </p:sp>
      <p:sp>
        <p:nvSpPr>
          <p:cNvPr id="10" name="Rectangle 4"/>
          <p:cNvSpPr>
            <a:spLocks noChangeArrowheads="1"/>
          </p:cNvSpPr>
          <p:nvPr/>
        </p:nvSpPr>
        <p:spPr bwMode="auto">
          <a:xfrm>
            <a:off x="0" y="2347717"/>
            <a:ext cx="9144000" cy="457200"/>
          </a:xfrm>
          <a:prstGeom prst="rect">
            <a:avLst/>
          </a:prstGeom>
          <a:solidFill>
            <a:srgbClr val="7F7F7F"/>
          </a:solidFill>
          <a:ln w="9525">
            <a:solidFill>
              <a:schemeClr val="tx1"/>
            </a:solidFill>
            <a:miter lim="800000"/>
            <a:headEnd/>
            <a:tailEnd/>
          </a:ln>
        </p:spPr>
        <p:txBody>
          <a:bodyPr wrap="none" anchor="ctr">
            <a:prstTxWarp prst="textNoShape">
              <a:avLst/>
            </a:prstTxWarp>
          </a:bodyPr>
          <a:lstStyle/>
          <a:p>
            <a:endParaRPr lang="en-US"/>
          </a:p>
        </p:txBody>
      </p:sp>
      <p:sp>
        <p:nvSpPr>
          <p:cNvPr id="11" name="TextBox 17"/>
          <p:cNvSpPr txBox="1">
            <a:spLocks noChangeArrowheads="1"/>
          </p:cNvSpPr>
          <p:nvPr/>
        </p:nvSpPr>
        <p:spPr bwMode="auto">
          <a:xfrm>
            <a:off x="838200" y="2347717"/>
            <a:ext cx="930275" cy="461962"/>
          </a:xfrm>
          <a:prstGeom prst="rect">
            <a:avLst/>
          </a:prstGeom>
          <a:solidFill>
            <a:srgbClr val="FFFFFF"/>
          </a:solidFill>
          <a:ln w="9525">
            <a:solidFill>
              <a:srgbClr val="000000"/>
            </a:solidFill>
            <a:miter lim="800000"/>
            <a:headEnd/>
            <a:tailEnd/>
          </a:ln>
        </p:spPr>
        <p:txBody>
          <a:bodyPr wrap="none">
            <a:prstTxWarp prst="textNoShape">
              <a:avLst/>
            </a:prstTxWarp>
            <a:noAutofit/>
          </a:bodyPr>
          <a:lstStyle/>
          <a:p>
            <a:pPr algn="ctr"/>
            <a:r>
              <a:rPr lang="en-US">
                <a:solidFill>
                  <a:srgbClr val="000000"/>
                </a:solidFill>
              </a:rPr>
              <a:t>buffer</a:t>
            </a:r>
          </a:p>
        </p:txBody>
      </p:sp>
      <p:sp>
        <p:nvSpPr>
          <p:cNvPr id="12" name="TextBox 18"/>
          <p:cNvSpPr txBox="1">
            <a:spLocks noChangeArrowheads="1"/>
          </p:cNvSpPr>
          <p:nvPr/>
        </p:nvSpPr>
        <p:spPr bwMode="auto">
          <a:xfrm>
            <a:off x="2122488" y="2347717"/>
            <a:ext cx="2057400" cy="461962"/>
          </a:xfrm>
          <a:prstGeom prst="rect">
            <a:avLst/>
          </a:prstGeom>
          <a:solidFill>
            <a:srgbClr val="FFFFFF"/>
          </a:solidFill>
          <a:ln w="9525">
            <a:solidFill>
              <a:srgbClr val="000000"/>
            </a:solidFill>
            <a:miter lim="800000"/>
            <a:headEnd/>
            <a:tailEnd/>
          </a:ln>
        </p:spPr>
        <p:txBody>
          <a:bodyPr wrap="none">
            <a:prstTxWarp prst="textNoShape">
              <a:avLst/>
            </a:prstTxWarp>
            <a:noAutofit/>
          </a:bodyPr>
          <a:lstStyle/>
          <a:p>
            <a:pPr algn="ctr"/>
            <a:r>
              <a:rPr lang="en-US">
                <a:solidFill>
                  <a:srgbClr val="000000"/>
                </a:solidFill>
              </a:rPr>
              <a:t>Target Variable</a:t>
            </a:r>
          </a:p>
        </p:txBody>
      </p:sp>
      <p:sp>
        <p:nvSpPr>
          <p:cNvPr id="13" name="TextBox 21"/>
          <p:cNvSpPr txBox="1">
            <a:spLocks noChangeArrowheads="1"/>
          </p:cNvSpPr>
          <p:nvPr/>
        </p:nvSpPr>
        <p:spPr bwMode="auto">
          <a:xfrm>
            <a:off x="854075" y="2352479"/>
            <a:ext cx="3352800" cy="461963"/>
          </a:xfrm>
          <a:prstGeom prst="rect">
            <a:avLst/>
          </a:prstGeom>
          <a:solidFill>
            <a:schemeClr val="bg2">
              <a:alpha val="50195"/>
            </a:schemeClr>
          </a:solidFill>
          <a:ln w="9525">
            <a:solidFill>
              <a:srgbClr val="000000"/>
            </a:solidFill>
            <a:miter lim="800000"/>
            <a:headEnd/>
            <a:tailEnd/>
          </a:ln>
        </p:spPr>
        <p:txBody>
          <a:bodyPr>
            <a:prstTxWarp prst="textNoShape">
              <a:avLst/>
            </a:prstTxWarp>
            <a:noAutofit/>
          </a:bodyPr>
          <a:lstStyle/>
          <a:p>
            <a:pPr algn="ctr"/>
            <a:r>
              <a:rPr lang="en-US">
                <a:solidFill>
                  <a:srgbClr val="000000"/>
                </a:solidFill>
              </a:rPr>
              <a:t>  </a:t>
            </a:r>
          </a:p>
        </p:txBody>
      </p:sp>
      <p:sp>
        <p:nvSpPr>
          <p:cNvPr id="14" name="Rectangle 4"/>
          <p:cNvSpPr>
            <a:spLocks noChangeArrowheads="1"/>
          </p:cNvSpPr>
          <p:nvPr/>
        </p:nvSpPr>
        <p:spPr bwMode="auto">
          <a:xfrm>
            <a:off x="0" y="3472212"/>
            <a:ext cx="9144000" cy="457200"/>
          </a:xfrm>
          <a:prstGeom prst="rect">
            <a:avLst/>
          </a:prstGeom>
          <a:solidFill>
            <a:srgbClr val="7F7F7F"/>
          </a:solidFill>
          <a:ln w="9525">
            <a:solidFill>
              <a:schemeClr val="tx1"/>
            </a:solidFill>
            <a:miter lim="800000"/>
            <a:headEnd/>
            <a:tailEnd/>
          </a:ln>
        </p:spPr>
        <p:txBody>
          <a:bodyPr wrap="none" anchor="ctr">
            <a:prstTxWarp prst="textNoShape">
              <a:avLst/>
            </a:prstTxWarp>
          </a:bodyPr>
          <a:lstStyle/>
          <a:p>
            <a:endParaRPr lang="en-US"/>
          </a:p>
        </p:txBody>
      </p:sp>
      <p:sp>
        <p:nvSpPr>
          <p:cNvPr id="15" name="TextBox 23"/>
          <p:cNvSpPr txBox="1">
            <a:spLocks noChangeArrowheads="1"/>
          </p:cNvSpPr>
          <p:nvPr/>
        </p:nvSpPr>
        <p:spPr bwMode="auto">
          <a:xfrm>
            <a:off x="2193925" y="3472212"/>
            <a:ext cx="1539875" cy="461963"/>
          </a:xfrm>
          <a:prstGeom prst="rect">
            <a:avLst/>
          </a:prstGeom>
          <a:solidFill>
            <a:schemeClr val="tx1"/>
          </a:solidFill>
          <a:ln w="9525">
            <a:solidFill>
              <a:srgbClr val="000000"/>
            </a:solidFill>
            <a:miter lim="800000"/>
            <a:headEnd/>
            <a:tailEnd/>
          </a:ln>
        </p:spPr>
        <p:txBody>
          <a:bodyPr>
            <a:prstTxWarp prst="textNoShape">
              <a:avLst/>
            </a:prstTxWarp>
            <a:noAutofit/>
          </a:bodyPr>
          <a:lstStyle/>
          <a:p>
            <a:pPr algn="ctr"/>
            <a:r>
              <a:rPr lang="en-US" dirty="0">
                <a:solidFill>
                  <a:srgbClr val="000000"/>
                </a:solidFill>
              </a:rPr>
              <a:t>buffer</a:t>
            </a:r>
          </a:p>
        </p:txBody>
      </p:sp>
      <p:sp>
        <p:nvSpPr>
          <p:cNvPr id="16" name="TextBox 27"/>
          <p:cNvSpPr txBox="1">
            <a:spLocks noChangeArrowheads="1"/>
          </p:cNvSpPr>
          <p:nvPr/>
        </p:nvSpPr>
        <p:spPr bwMode="auto">
          <a:xfrm>
            <a:off x="4267200" y="3481737"/>
            <a:ext cx="2090738" cy="460375"/>
          </a:xfrm>
          <a:prstGeom prst="rect">
            <a:avLst/>
          </a:prstGeom>
          <a:solidFill>
            <a:schemeClr val="tx1"/>
          </a:solidFill>
          <a:ln w="9525">
            <a:solidFill>
              <a:srgbClr val="000000"/>
            </a:solidFill>
            <a:miter lim="800000"/>
            <a:headEnd/>
            <a:tailEnd/>
          </a:ln>
        </p:spPr>
        <p:txBody>
          <a:bodyPr wrap="none">
            <a:prstTxWarp prst="textNoShape">
              <a:avLst/>
            </a:prstTxWarp>
            <a:noAutofit/>
          </a:bodyPr>
          <a:lstStyle/>
          <a:p>
            <a:pPr algn="ctr"/>
            <a:r>
              <a:rPr lang="en-US" dirty="0">
                <a:solidFill>
                  <a:srgbClr val="000000"/>
                </a:solidFill>
              </a:rPr>
              <a:t>Return Address</a:t>
            </a:r>
          </a:p>
        </p:txBody>
      </p:sp>
      <p:sp>
        <p:nvSpPr>
          <p:cNvPr id="17" name="Rectangle 4"/>
          <p:cNvSpPr>
            <a:spLocks noChangeArrowheads="1"/>
          </p:cNvSpPr>
          <p:nvPr/>
        </p:nvSpPr>
        <p:spPr bwMode="auto">
          <a:xfrm>
            <a:off x="0" y="4305650"/>
            <a:ext cx="9144000" cy="457200"/>
          </a:xfrm>
          <a:prstGeom prst="rect">
            <a:avLst/>
          </a:prstGeom>
          <a:solidFill>
            <a:srgbClr val="7F7F7F"/>
          </a:solidFill>
          <a:ln w="9525">
            <a:solidFill>
              <a:schemeClr val="tx1"/>
            </a:solidFill>
            <a:miter lim="800000"/>
            <a:headEnd/>
            <a:tailEnd/>
          </a:ln>
        </p:spPr>
        <p:txBody>
          <a:bodyPr wrap="none" anchor="ctr">
            <a:prstTxWarp prst="textNoShape">
              <a:avLst/>
            </a:prstTxWarp>
          </a:bodyPr>
          <a:lstStyle/>
          <a:p>
            <a:endParaRPr lang="en-US"/>
          </a:p>
        </p:txBody>
      </p:sp>
      <p:sp>
        <p:nvSpPr>
          <p:cNvPr id="18" name="TextBox 29"/>
          <p:cNvSpPr txBox="1">
            <a:spLocks noChangeArrowheads="1"/>
          </p:cNvSpPr>
          <p:nvPr/>
        </p:nvSpPr>
        <p:spPr bwMode="auto">
          <a:xfrm>
            <a:off x="2193925" y="4305650"/>
            <a:ext cx="1539875" cy="461962"/>
          </a:xfrm>
          <a:prstGeom prst="rect">
            <a:avLst/>
          </a:prstGeom>
          <a:solidFill>
            <a:srgbClr val="FFFFFF"/>
          </a:solidFill>
          <a:ln w="9525">
            <a:solidFill>
              <a:srgbClr val="000000"/>
            </a:solidFill>
            <a:miter lim="800000"/>
            <a:headEnd/>
            <a:tailEnd/>
          </a:ln>
        </p:spPr>
        <p:txBody>
          <a:bodyPr>
            <a:prstTxWarp prst="textNoShape">
              <a:avLst/>
            </a:prstTxWarp>
            <a:noAutofit/>
          </a:bodyPr>
          <a:lstStyle/>
          <a:p>
            <a:pPr algn="ctr"/>
            <a:r>
              <a:rPr lang="en-US">
                <a:solidFill>
                  <a:srgbClr val="000000"/>
                </a:solidFill>
              </a:rPr>
              <a:t>code</a:t>
            </a:r>
          </a:p>
        </p:txBody>
      </p:sp>
      <p:sp>
        <p:nvSpPr>
          <p:cNvPr id="19" name="TextBox 30"/>
          <p:cNvSpPr txBox="1">
            <a:spLocks noChangeArrowheads="1"/>
          </p:cNvSpPr>
          <p:nvPr/>
        </p:nvSpPr>
        <p:spPr bwMode="auto">
          <a:xfrm>
            <a:off x="4267200" y="4315175"/>
            <a:ext cx="2090738" cy="461962"/>
          </a:xfrm>
          <a:prstGeom prst="rect">
            <a:avLst/>
          </a:prstGeom>
          <a:solidFill>
            <a:srgbClr val="FFFFFF"/>
          </a:solidFill>
          <a:ln w="9525">
            <a:solidFill>
              <a:srgbClr val="000000"/>
            </a:solidFill>
            <a:miter lim="800000"/>
            <a:headEnd/>
            <a:tailEnd/>
          </a:ln>
        </p:spPr>
        <p:txBody>
          <a:bodyPr wrap="none">
            <a:prstTxWarp prst="textNoShape">
              <a:avLst/>
            </a:prstTxWarp>
            <a:noAutofit/>
          </a:bodyPr>
          <a:lstStyle/>
          <a:p>
            <a:pPr algn="ctr"/>
            <a:r>
              <a:rPr lang="en-US">
                <a:solidFill>
                  <a:srgbClr val="000000"/>
                </a:solidFill>
              </a:rPr>
              <a:t>Return Address</a:t>
            </a:r>
          </a:p>
        </p:txBody>
      </p:sp>
      <p:sp>
        <p:nvSpPr>
          <p:cNvPr id="20" name="TextBox 31"/>
          <p:cNvSpPr txBox="1">
            <a:spLocks noChangeArrowheads="1"/>
          </p:cNvSpPr>
          <p:nvPr/>
        </p:nvSpPr>
        <p:spPr bwMode="auto">
          <a:xfrm>
            <a:off x="2209800" y="4315175"/>
            <a:ext cx="4191000" cy="461962"/>
          </a:xfrm>
          <a:prstGeom prst="rect">
            <a:avLst/>
          </a:prstGeom>
          <a:solidFill>
            <a:srgbClr val="990033">
              <a:alpha val="50195"/>
            </a:srgbClr>
          </a:solidFill>
          <a:ln w="9525">
            <a:solidFill>
              <a:schemeClr val="tx1"/>
            </a:solidFill>
            <a:miter lim="800000"/>
            <a:headEnd/>
            <a:tailEnd/>
          </a:ln>
        </p:spPr>
        <p:txBody>
          <a:bodyPr>
            <a:prstTxWarp prst="textNoShape">
              <a:avLst/>
            </a:prstTxWarp>
            <a:noAutofit/>
          </a:bodyPr>
          <a:lstStyle/>
          <a:p>
            <a:r>
              <a:rPr lang="en-US">
                <a:solidFill>
                  <a:srgbClr val="000000"/>
                </a:solidFill>
              </a:rPr>
              <a:t>  </a:t>
            </a:r>
          </a:p>
        </p:txBody>
      </p:sp>
      <p:cxnSp>
        <p:nvCxnSpPr>
          <p:cNvPr id="21" name="Elbow Connector 33"/>
          <p:cNvCxnSpPr>
            <a:cxnSpLocks noChangeShapeType="1"/>
            <a:stCxn id="20" idx="3"/>
            <a:endCxn id="18" idx="1"/>
          </p:cNvCxnSpPr>
          <p:nvPr/>
        </p:nvCxnSpPr>
        <p:spPr bwMode="auto">
          <a:xfrm flipH="1" flipV="1">
            <a:off x="2193925" y="4537425"/>
            <a:ext cx="4206875" cy="7937"/>
          </a:xfrm>
          <a:prstGeom prst="bentConnector5">
            <a:avLst>
              <a:gd name="adj1" fmla="val -5435"/>
              <a:gd name="adj2" fmla="val -6559204"/>
              <a:gd name="adj3" fmla="val 105435"/>
            </a:avLst>
          </a:prstGeom>
          <a:noFill/>
          <a:ln w="9525">
            <a:solidFill>
              <a:schemeClr val="tx1"/>
            </a:solidFill>
            <a:round/>
            <a:headEnd/>
            <a:tailEnd type="arrow" w="med" len="med"/>
          </a:ln>
        </p:spPr>
      </p:cxnSp>
      <p:sp>
        <p:nvSpPr>
          <p:cNvPr id="22" name="TextBox 13"/>
          <p:cNvSpPr txBox="1">
            <a:spLocks noChangeArrowheads="1"/>
          </p:cNvSpPr>
          <p:nvPr/>
        </p:nvSpPr>
        <p:spPr bwMode="auto">
          <a:xfrm>
            <a:off x="6400800" y="853435"/>
            <a:ext cx="2743200" cy="461665"/>
          </a:xfrm>
          <a:prstGeom prst="rect">
            <a:avLst/>
          </a:prstGeom>
          <a:noFill/>
          <a:ln w="9525">
            <a:noFill/>
            <a:miter lim="800000"/>
            <a:headEnd/>
            <a:tailEnd/>
          </a:ln>
        </p:spPr>
        <p:txBody>
          <a:bodyPr wrap="square">
            <a:prstTxWarp prst="textNoShape">
              <a:avLst/>
            </a:prstTxWarp>
            <a:spAutoFit/>
          </a:bodyPr>
          <a:lstStyle/>
          <a:p>
            <a:r>
              <a:rPr lang="en-US" dirty="0">
                <a:solidFill>
                  <a:srgbClr val="000000"/>
                </a:solidFill>
              </a:rPr>
              <a:t>Run time stack</a:t>
            </a:r>
          </a:p>
        </p:txBody>
      </p:sp>
      <p:sp>
        <p:nvSpPr>
          <p:cNvPr id="23" name="TextBox 13"/>
          <p:cNvSpPr txBox="1">
            <a:spLocks noChangeArrowheads="1"/>
          </p:cNvSpPr>
          <p:nvPr/>
        </p:nvSpPr>
        <p:spPr bwMode="auto">
          <a:xfrm>
            <a:off x="6400800" y="1969491"/>
            <a:ext cx="2743200" cy="461665"/>
          </a:xfrm>
          <a:prstGeom prst="rect">
            <a:avLst/>
          </a:prstGeom>
          <a:noFill/>
          <a:ln w="9525">
            <a:noFill/>
            <a:miter lim="800000"/>
            <a:headEnd/>
            <a:tailEnd/>
          </a:ln>
        </p:spPr>
        <p:txBody>
          <a:bodyPr wrap="square">
            <a:prstTxWarp prst="textNoShape">
              <a:avLst/>
            </a:prstTxWarp>
            <a:spAutoFit/>
          </a:bodyPr>
          <a:lstStyle/>
          <a:p>
            <a:r>
              <a:rPr lang="en-US" dirty="0">
                <a:solidFill>
                  <a:srgbClr val="000000"/>
                </a:solidFill>
              </a:rPr>
              <a:t>Variable Attack</a:t>
            </a:r>
          </a:p>
        </p:txBody>
      </p:sp>
      <p:sp>
        <p:nvSpPr>
          <p:cNvPr id="24" name="TextBox 13"/>
          <p:cNvSpPr txBox="1">
            <a:spLocks noChangeArrowheads="1"/>
          </p:cNvSpPr>
          <p:nvPr/>
        </p:nvSpPr>
        <p:spPr bwMode="auto">
          <a:xfrm>
            <a:off x="6400800" y="3100463"/>
            <a:ext cx="2743200" cy="461665"/>
          </a:xfrm>
          <a:prstGeom prst="rect">
            <a:avLst/>
          </a:prstGeom>
          <a:noFill/>
          <a:ln w="9525">
            <a:noFill/>
            <a:miter lim="800000"/>
            <a:headEnd/>
            <a:tailEnd/>
          </a:ln>
        </p:spPr>
        <p:txBody>
          <a:bodyPr wrap="square">
            <a:prstTxWarp prst="textNoShape">
              <a:avLst/>
            </a:prstTxWarp>
            <a:spAutoFit/>
          </a:bodyPr>
          <a:lstStyle/>
          <a:p>
            <a:r>
              <a:rPr lang="en-US" dirty="0">
                <a:solidFill>
                  <a:srgbClr val="000000"/>
                </a:solidFill>
              </a:rPr>
              <a:t>Stack Attack</a:t>
            </a:r>
          </a:p>
        </p:txBody>
      </p:sp>
      <p:sp>
        <p:nvSpPr>
          <p:cNvPr id="3" name="Slide Number Placeholder 2"/>
          <p:cNvSpPr>
            <a:spLocks noGrp="1"/>
          </p:cNvSpPr>
          <p:nvPr>
            <p:ph type="sldNum" sz="quarter" idx="12"/>
          </p:nvPr>
        </p:nvSpPr>
        <p:spPr/>
        <p:txBody>
          <a:bodyPr/>
          <a:lstStyle/>
          <a:p>
            <a:fld id="{A2A17EAB-8B51-5C40-8776-6683E51FA7A0}" type="slidenum">
              <a:rPr lang="en-US" smtClean="0"/>
              <a:t>34</a:t>
            </a:fld>
            <a:endParaRPr lang="en-US"/>
          </a:p>
        </p:txBody>
      </p:sp>
    </p:spTree>
    <p:extLst>
      <p:ext uri="{BB962C8B-B14F-4D97-AF65-F5344CB8AC3E}">
        <p14:creationId xmlns:p14="http://schemas.microsoft.com/office/powerpoint/2010/main" val="21389440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35763"/>
            <a:ext cx="7315200" cy="1494448"/>
          </a:xfrm>
        </p:spPr>
        <p:txBody>
          <a:bodyPr/>
          <a:lstStyle/>
          <a:p>
            <a:r>
              <a:rPr lang="en-US" dirty="0"/>
              <a:t>Run Example Code</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35</a:t>
            </a:fld>
            <a:endParaRPr lang="en-US"/>
          </a:p>
        </p:txBody>
      </p:sp>
    </p:spTree>
    <p:extLst>
      <p:ext uri="{BB962C8B-B14F-4D97-AF65-F5344CB8AC3E}">
        <p14:creationId xmlns:p14="http://schemas.microsoft.com/office/powerpoint/2010/main" val="10652789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Buffer Overrun Code</a:t>
            </a:r>
          </a:p>
        </p:txBody>
      </p:sp>
      <p:sp>
        <p:nvSpPr>
          <p:cNvPr id="3" name="Content Placeholder 2"/>
          <p:cNvSpPr>
            <a:spLocks noGrp="1"/>
          </p:cNvSpPr>
          <p:nvPr>
            <p:ph idx="1"/>
          </p:nvPr>
        </p:nvSpPr>
        <p:spPr/>
        <p:txBody>
          <a:bodyPr>
            <a:normAutofit fontScale="85000" lnSpcReduction="20000"/>
          </a:bodyPr>
          <a:lstStyle/>
          <a:p>
            <a:pPr marL="457200" indent="-457200">
              <a:lnSpc>
                <a:spcPct val="120000"/>
              </a:lnSpc>
              <a:spcBef>
                <a:spcPts val="0"/>
              </a:spcBef>
              <a:buFont typeface="+mj-lt"/>
              <a:buAutoNum type="arabicPeriod"/>
            </a:pPr>
            <a:r>
              <a:rPr lang="en-US" dirty="0"/>
              <a:t>#include &lt;</a:t>
            </a:r>
            <a:r>
              <a:rPr lang="en-US" dirty="0" err="1"/>
              <a:t>stdio.h</a:t>
            </a:r>
            <a:r>
              <a:rPr lang="en-US" dirty="0"/>
              <a:t>&gt;</a:t>
            </a:r>
          </a:p>
          <a:p>
            <a:pPr marL="457200" indent="-457200">
              <a:lnSpc>
                <a:spcPct val="120000"/>
              </a:lnSpc>
              <a:spcBef>
                <a:spcPts val="0"/>
              </a:spcBef>
              <a:buFont typeface="+mj-lt"/>
              <a:buAutoNum type="arabicPeriod"/>
            </a:pPr>
            <a:r>
              <a:rPr lang="en-US" dirty="0"/>
              <a:t>#include &lt;</a:t>
            </a:r>
            <a:r>
              <a:rPr lang="en-US" dirty="0" err="1"/>
              <a:t>string.h</a:t>
            </a:r>
            <a:r>
              <a:rPr lang="en-US" dirty="0"/>
              <a:t>&gt;</a:t>
            </a:r>
          </a:p>
          <a:p>
            <a:pPr marL="457200" indent="-457200">
              <a:lnSpc>
                <a:spcPct val="120000"/>
              </a:lnSpc>
              <a:spcBef>
                <a:spcPts val="0"/>
              </a:spcBef>
              <a:buFont typeface="+mj-lt"/>
              <a:buAutoNum type="arabicPeriod"/>
            </a:pPr>
            <a:r>
              <a:rPr lang="en-US" dirty="0" err="1"/>
              <a:t>int</a:t>
            </a:r>
            <a:r>
              <a:rPr lang="en-US" dirty="0"/>
              <a:t> main ( void ) {</a:t>
            </a:r>
          </a:p>
          <a:p>
            <a:pPr marL="457200" indent="-457200">
              <a:lnSpc>
                <a:spcPct val="120000"/>
              </a:lnSpc>
              <a:spcBef>
                <a:spcPts val="0"/>
              </a:spcBef>
              <a:buFont typeface="+mj-lt"/>
              <a:buAutoNum type="arabicPeriod"/>
            </a:pPr>
            <a:r>
              <a:rPr lang="en-US" dirty="0"/>
              <a:t>  char buff [ 15 ]; </a:t>
            </a:r>
            <a:r>
              <a:rPr lang="en-US" dirty="0" err="1"/>
              <a:t>int</a:t>
            </a:r>
            <a:r>
              <a:rPr lang="en-US" dirty="0"/>
              <a:t> ace = 0;</a:t>
            </a:r>
          </a:p>
          <a:p>
            <a:pPr marL="457200" indent="-457200">
              <a:lnSpc>
                <a:spcPct val="120000"/>
              </a:lnSpc>
              <a:spcBef>
                <a:spcPts val="0"/>
              </a:spcBef>
              <a:buFont typeface="+mj-lt"/>
              <a:buAutoNum type="arabicPeriod"/>
            </a:pPr>
            <a:r>
              <a:rPr lang="en-US" dirty="0"/>
              <a:t>  </a:t>
            </a:r>
            <a:r>
              <a:rPr lang="en-US" dirty="0" err="1"/>
              <a:t>printf</a:t>
            </a:r>
            <a:r>
              <a:rPr lang="en-US" dirty="0"/>
              <a:t> ( "\n Enter best class ever : \n" );</a:t>
            </a:r>
          </a:p>
          <a:p>
            <a:pPr marL="457200" indent="-457200">
              <a:lnSpc>
                <a:spcPct val="120000"/>
              </a:lnSpc>
              <a:spcBef>
                <a:spcPts val="0"/>
              </a:spcBef>
              <a:buFont typeface="+mj-lt"/>
              <a:buAutoNum type="arabicPeriod"/>
            </a:pPr>
            <a:r>
              <a:rPr lang="en-US" dirty="0"/>
              <a:t> </a:t>
            </a:r>
            <a:r>
              <a:rPr lang="en-US" dirty="0">
                <a:solidFill>
                  <a:schemeClr val="bg1"/>
                </a:solidFill>
              </a:rPr>
              <a:t> gets ( buff );</a:t>
            </a:r>
          </a:p>
          <a:p>
            <a:pPr marL="457200" indent="-457200">
              <a:lnSpc>
                <a:spcPct val="120000"/>
              </a:lnSpc>
              <a:spcBef>
                <a:spcPts val="0"/>
              </a:spcBef>
              <a:buFont typeface="+mj-lt"/>
              <a:buAutoNum type="arabicPeriod"/>
            </a:pPr>
            <a:r>
              <a:rPr lang="en-US" dirty="0"/>
              <a:t>  if ( </a:t>
            </a:r>
            <a:r>
              <a:rPr lang="en-US" dirty="0" err="1"/>
              <a:t>strcmp</a:t>
            </a:r>
            <a:r>
              <a:rPr lang="en-US" dirty="0"/>
              <a:t> ( buff, "imps" ) ) {</a:t>
            </a:r>
          </a:p>
          <a:p>
            <a:pPr marL="457200" indent="-457200">
              <a:lnSpc>
                <a:spcPct val="120000"/>
              </a:lnSpc>
              <a:spcBef>
                <a:spcPts val="0"/>
              </a:spcBef>
              <a:buFont typeface="+mj-lt"/>
              <a:buAutoNum type="arabicPeriod"/>
            </a:pPr>
            <a:r>
              <a:rPr lang="en-US" dirty="0"/>
              <a:t>      </a:t>
            </a:r>
            <a:r>
              <a:rPr lang="en-US" dirty="0" err="1"/>
              <a:t>printf</a:t>
            </a:r>
            <a:r>
              <a:rPr lang="en-US" dirty="0"/>
              <a:t> ( "\n %s is wrong! You should FAIL! \n ace=%</a:t>
            </a:r>
            <a:r>
              <a:rPr lang="en-US" dirty="0" err="1"/>
              <a:t>i</a:t>
            </a:r>
            <a:r>
              <a:rPr lang="en-US" dirty="0"/>
              <a:t>\n", buff, ace ); }</a:t>
            </a:r>
          </a:p>
          <a:p>
            <a:pPr marL="457200" indent="-457200">
              <a:lnSpc>
                <a:spcPct val="120000"/>
              </a:lnSpc>
              <a:spcBef>
                <a:spcPts val="0"/>
              </a:spcBef>
              <a:buFont typeface="+mj-lt"/>
              <a:buAutoNum type="arabicPeriod"/>
            </a:pPr>
            <a:r>
              <a:rPr lang="en-US" dirty="0"/>
              <a:t>  else  { </a:t>
            </a:r>
            <a:r>
              <a:rPr lang="en-US" dirty="0" err="1"/>
              <a:t>printf</a:t>
            </a:r>
            <a:r>
              <a:rPr lang="en-US" dirty="0"/>
              <a:t> ( "Correct! \n") ; ace = 1; }</a:t>
            </a:r>
          </a:p>
          <a:p>
            <a:pPr marL="457200" indent="-457200">
              <a:lnSpc>
                <a:spcPct val="120000"/>
              </a:lnSpc>
              <a:spcBef>
                <a:spcPts val="0"/>
              </a:spcBef>
              <a:buFont typeface="+mj-lt"/>
              <a:buAutoNum type="arabicPeriod"/>
            </a:pPr>
            <a:r>
              <a:rPr lang="en-US" dirty="0"/>
              <a:t>  if ( ace ) {  </a:t>
            </a:r>
            <a:r>
              <a:rPr lang="en-US" dirty="0" err="1"/>
              <a:t>printf</a:t>
            </a:r>
            <a:r>
              <a:rPr lang="en-US" dirty="0"/>
              <a:t> ( "You get an A! \n" ); }</a:t>
            </a:r>
          </a:p>
          <a:p>
            <a:pPr marL="457200" indent="-457200">
              <a:lnSpc>
                <a:spcPct val="120000"/>
              </a:lnSpc>
              <a:spcBef>
                <a:spcPts val="0"/>
              </a:spcBef>
              <a:buFont typeface="+mj-lt"/>
              <a:buAutoNum type="arabicPeriod"/>
            </a:pPr>
            <a:r>
              <a:rPr lang="en-US" dirty="0"/>
              <a:t>  return 0; }</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6" name="TextBox 5"/>
          <p:cNvSpPr txBox="1"/>
          <p:nvPr/>
        </p:nvSpPr>
        <p:spPr>
          <a:xfrm>
            <a:off x="3856974" y="2469815"/>
            <a:ext cx="4343400" cy="707886"/>
          </a:xfrm>
          <a:prstGeom prst="rect">
            <a:avLst/>
          </a:prstGeom>
          <a:noFill/>
        </p:spPr>
        <p:txBody>
          <a:bodyPr wrap="square" rtlCol="0" anchor="t" anchorCtr="0">
            <a:spAutoFit/>
          </a:bodyPr>
          <a:lstStyle/>
          <a:p>
            <a:pPr algn="l"/>
            <a:r>
              <a:rPr lang="en-US" sz="2800" dirty="0">
                <a:solidFill>
                  <a:srgbClr val="000000"/>
                </a:solidFill>
              </a:rPr>
              <a:t>}</a:t>
            </a:r>
            <a:r>
              <a:rPr lang="en-US" sz="4000" dirty="0">
                <a:solidFill>
                  <a:srgbClr val="000000"/>
                </a:solidFill>
              </a:rPr>
              <a:t> </a:t>
            </a:r>
            <a:r>
              <a:rPr lang="en-US" sz="2400" dirty="0">
                <a:solidFill>
                  <a:srgbClr val="000000"/>
                </a:solidFill>
              </a:rPr>
              <a:t>The Naughty Line</a:t>
            </a:r>
            <a:endParaRPr lang="en-US" sz="1100" dirty="0">
              <a:solidFill>
                <a:srgbClr val="000000"/>
              </a:solidFill>
            </a:endParaRPr>
          </a:p>
        </p:txBody>
      </p:sp>
      <p:sp>
        <p:nvSpPr>
          <p:cNvPr id="5" name="Slide Number Placeholder 4"/>
          <p:cNvSpPr>
            <a:spLocks noGrp="1"/>
          </p:cNvSpPr>
          <p:nvPr>
            <p:ph type="sldNum" sz="quarter" idx="12"/>
          </p:nvPr>
        </p:nvSpPr>
        <p:spPr/>
        <p:txBody>
          <a:bodyPr/>
          <a:lstStyle/>
          <a:p>
            <a:fld id="{A2A17EAB-8B51-5C40-8776-6683E51FA7A0}" type="slidenum">
              <a:rPr lang="en-US" smtClean="0"/>
              <a:t>36</a:t>
            </a:fld>
            <a:endParaRPr lang="en-US"/>
          </a:p>
        </p:txBody>
      </p:sp>
    </p:spTree>
    <p:extLst>
      <p:ext uri="{BB962C8B-B14F-4D97-AF65-F5344CB8AC3E}">
        <p14:creationId xmlns:p14="http://schemas.microsoft.com/office/powerpoint/2010/main" val="36112398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TCP Three-way Handshake</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6" name="Cube 11"/>
          <p:cNvSpPr>
            <a:spLocks noChangeArrowheads="1"/>
          </p:cNvSpPr>
          <p:nvPr/>
        </p:nvSpPr>
        <p:spPr bwMode="auto">
          <a:xfrm>
            <a:off x="1981200" y="2247900"/>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7" name="Cube 12"/>
          <p:cNvSpPr>
            <a:spLocks noChangeArrowheads="1"/>
          </p:cNvSpPr>
          <p:nvPr/>
        </p:nvSpPr>
        <p:spPr bwMode="auto">
          <a:xfrm>
            <a:off x="6324600" y="1790700"/>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8" name="Right Arrow 20"/>
          <p:cNvSpPr>
            <a:spLocks noChangeArrowheads="1"/>
          </p:cNvSpPr>
          <p:nvPr/>
        </p:nvSpPr>
        <p:spPr bwMode="auto">
          <a:xfrm>
            <a:off x="3962400" y="1790700"/>
            <a:ext cx="1447800" cy="533400"/>
          </a:xfrm>
          <a:prstGeom prst="righ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SYN</a:t>
            </a:r>
          </a:p>
        </p:txBody>
      </p:sp>
      <p:sp>
        <p:nvSpPr>
          <p:cNvPr id="9" name="Right Arrow 24"/>
          <p:cNvSpPr>
            <a:spLocks noChangeArrowheads="1"/>
          </p:cNvSpPr>
          <p:nvPr/>
        </p:nvSpPr>
        <p:spPr bwMode="auto">
          <a:xfrm>
            <a:off x="3962400" y="3086100"/>
            <a:ext cx="1447800" cy="533400"/>
          </a:xfrm>
          <a:prstGeom prst="righ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ACK</a:t>
            </a:r>
          </a:p>
        </p:txBody>
      </p:sp>
      <p:sp>
        <p:nvSpPr>
          <p:cNvPr id="10" name="Left Arrow 25"/>
          <p:cNvSpPr>
            <a:spLocks noChangeArrowheads="1"/>
          </p:cNvSpPr>
          <p:nvPr/>
        </p:nvSpPr>
        <p:spPr bwMode="auto">
          <a:xfrm>
            <a:off x="3886200" y="2476500"/>
            <a:ext cx="1447800" cy="533400"/>
          </a:xfrm>
          <a:prstGeom prst="lef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SYN-ACK</a:t>
            </a:r>
          </a:p>
        </p:txBody>
      </p:sp>
      <p:sp>
        <p:nvSpPr>
          <p:cNvPr id="3" name="Slide Number Placeholder 2"/>
          <p:cNvSpPr>
            <a:spLocks noGrp="1"/>
          </p:cNvSpPr>
          <p:nvPr>
            <p:ph type="sldNum" sz="quarter" idx="12"/>
          </p:nvPr>
        </p:nvSpPr>
        <p:spPr/>
        <p:txBody>
          <a:bodyPr/>
          <a:lstStyle/>
          <a:p>
            <a:fld id="{A2A17EAB-8B51-5C40-8776-6683E51FA7A0}" type="slidenum">
              <a:rPr lang="en-US" smtClean="0"/>
              <a:t>37</a:t>
            </a:fld>
            <a:endParaRPr lang="en-US"/>
          </a:p>
        </p:txBody>
      </p:sp>
    </p:spTree>
    <p:extLst>
      <p:ext uri="{BB962C8B-B14F-4D97-AF65-F5344CB8AC3E}">
        <p14:creationId xmlns:p14="http://schemas.microsoft.com/office/powerpoint/2010/main" val="15912667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 Flood Attack</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6" name="Cube 11"/>
          <p:cNvSpPr>
            <a:spLocks noChangeArrowheads="1"/>
          </p:cNvSpPr>
          <p:nvPr/>
        </p:nvSpPr>
        <p:spPr bwMode="auto">
          <a:xfrm>
            <a:off x="1981200" y="2244850"/>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7" name="Cube 12"/>
          <p:cNvSpPr>
            <a:spLocks noChangeArrowheads="1"/>
          </p:cNvSpPr>
          <p:nvPr/>
        </p:nvSpPr>
        <p:spPr bwMode="auto">
          <a:xfrm>
            <a:off x="6324600" y="1787650"/>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8" name="Right Arrow 20"/>
          <p:cNvSpPr>
            <a:spLocks noChangeArrowheads="1"/>
          </p:cNvSpPr>
          <p:nvPr/>
        </p:nvSpPr>
        <p:spPr bwMode="auto">
          <a:xfrm>
            <a:off x="3962400" y="1787650"/>
            <a:ext cx="1447800" cy="533400"/>
          </a:xfrm>
          <a:prstGeom prst="righ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SYN</a:t>
            </a:r>
          </a:p>
        </p:txBody>
      </p:sp>
      <p:sp>
        <p:nvSpPr>
          <p:cNvPr id="10" name="Left Arrow 25"/>
          <p:cNvSpPr>
            <a:spLocks noChangeArrowheads="1"/>
          </p:cNvSpPr>
          <p:nvPr/>
        </p:nvSpPr>
        <p:spPr bwMode="auto">
          <a:xfrm rot="20057174">
            <a:off x="3886199" y="3102312"/>
            <a:ext cx="1447800" cy="533400"/>
          </a:xfrm>
          <a:prstGeom prst="lef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dirty="0">
                <a:solidFill>
                  <a:srgbClr val="000000"/>
                </a:solidFill>
              </a:rPr>
              <a:t>SYN-ACK</a:t>
            </a:r>
          </a:p>
        </p:txBody>
      </p:sp>
      <p:sp>
        <p:nvSpPr>
          <p:cNvPr id="11" name="Cube 11"/>
          <p:cNvSpPr>
            <a:spLocks noChangeArrowheads="1"/>
          </p:cNvSpPr>
          <p:nvPr/>
        </p:nvSpPr>
        <p:spPr bwMode="auto">
          <a:xfrm>
            <a:off x="1981200" y="3566164"/>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38</a:t>
            </a:fld>
            <a:endParaRPr lang="en-US"/>
          </a:p>
        </p:txBody>
      </p:sp>
    </p:spTree>
    <p:extLst>
      <p:ext uri="{BB962C8B-B14F-4D97-AF65-F5344CB8AC3E}">
        <p14:creationId xmlns:p14="http://schemas.microsoft.com/office/powerpoint/2010/main" val="9984493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Ping Attack</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6" name="Cube 11"/>
          <p:cNvSpPr>
            <a:spLocks noChangeArrowheads="1"/>
          </p:cNvSpPr>
          <p:nvPr/>
        </p:nvSpPr>
        <p:spPr bwMode="auto">
          <a:xfrm>
            <a:off x="304800" y="2590800"/>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7" name="Cube 12"/>
          <p:cNvSpPr>
            <a:spLocks noChangeArrowheads="1"/>
          </p:cNvSpPr>
          <p:nvPr/>
        </p:nvSpPr>
        <p:spPr bwMode="auto">
          <a:xfrm>
            <a:off x="3962400" y="614363"/>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8" name="Right Arrow 20"/>
          <p:cNvSpPr>
            <a:spLocks noChangeArrowheads="1"/>
          </p:cNvSpPr>
          <p:nvPr/>
        </p:nvSpPr>
        <p:spPr bwMode="auto">
          <a:xfrm rot="20562649">
            <a:off x="1447800" y="2438400"/>
            <a:ext cx="1447800" cy="533400"/>
          </a:xfrm>
          <a:prstGeom prst="rightArrow">
            <a:avLst>
              <a:gd name="adj1" fmla="val 50000"/>
              <a:gd name="adj2" fmla="val 50001"/>
            </a:avLst>
          </a:prstGeom>
          <a:solidFill>
            <a:srgbClr val="FFFFFF"/>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ping</a:t>
            </a:r>
          </a:p>
        </p:txBody>
      </p:sp>
      <p:sp>
        <p:nvSpPr>
          <p:cNvPr id="9" name="TextBox 13"/>
          <p:cNvSpPr txBox="1">
            <a:spLocks noChangeArrowheads="1"/>
          </p:cNvSpPr>
          <p:nvPr/>
        </p:nvSpPr>
        <p:spPr bwMode="auto">
          <a:xfrm>
            <a:off x="228600" y="2057400"/>
            <a:ext cx="1262063" cy="461963"/>
          </a:xfrm>
          <a:prstGeom prst="rect">
            <a:avLst/>
          </a:prstGeom>
          <a:noFill/>
          <a:ln w="9525">
            <a:noFill/>
            <a:miter lim="800000"/>
            <a:headEnd/>
            <a:tailEnd/>
          </a:ln>
        </p:spPr>
        <p:txBody>
          <a:bodyPr wrap="none">
            <a:prstTxWarp prst="textNoShape">
              <a:avLst/>
            </a:prstTxWarp>
            <a:spAutoFit/>
          </a:bodyPr>
          <a:lstStyle/>
          <a:p>
            <a:r>
              <a:rPr lang="en-US">
                <a:solidFill>
                  <a:srgbClr val="000000"/>
                </a:solidFill>
              </a:rPr>
              <a:t>Attacker</a:t>
            </a:r>
          </a:p>
        </p:txBody>
      </p:sp>
      <p:sp>
        <p:nvSpPr>
          <p:cNvPr id="10" name="Cube 14"/>
          <p:cNvSpPr>
            <a:spLocks noChangeArrowheads="1"/>
          </p:cNvSpPr>
          <p:nvPr/>
        </p:nvSpPr>
        <p:spPr bwMode="auto">
          <a:xfrm>
            <a:off x="3962400" y="2976563"/>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1" name="Cube 15"/>
          <p:cNvSpPr>
            <a:spLocks noChangeArrowheads="1"/>
          </p:cNvSpPr>
          <p:nvPr/>
        </p:nvSpPr>
        <p:spPr bwMode="auto">
          <a:xfrm>
            <a:off x="8153400" y="1828800"/>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2" name="Right Arrow 16"/>
          <p:cNvSpPr>
            <a:spLocks noChangeArrowheads="1"/>
          </p:cNvSpPr>
          <p:nvPr/>
        </p:nvSpPr>
        <p:spPr bwMode="auto">
          <a:xfrm rot="1047622">
            <a:off x="1524000" y="3124200"/>
            <a:ext cx="1447800" cy="533400"/>
          </a:xfrm>
          <a:prstGeom prst="rightArrow">
            <a:avLst>
              <a:gd name="adj1" fmla="val 50000"/>
              <a:gd name="adj2" fmla="val 50001"/>
            </a:avLst>
          </a:prstGeom>
          <a:solidFill>
            <a:srgbClr val="FFFFFF"/>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ping</a:t>
            </a:r>
          </a:p>
        </p:txBody>
      </p:sp>
      <p:sp>
        <p:nvSpPr>
          <p:cNvPr id="13" name="Cube 17"/>
          <p:cNvSpPr>
            <a:spLocks noChangeArrowheads="1"/>
          </p:cNvSpPr>
          <p:nvPr/>
        </p:nvSpPr>
        <p:spPr bwMode="auto">
          <a:xfrm>
            <a:off x="6096000" y="494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4" name="Cube 19"/>
          <p:cNvSpPr>
            <a:spLocks noChangeArrowheads="1"/>
          </p:cNvSpPr>
          <p:nvPr/>
        </p:nvSpPr>
        <p:spPr bwMode="auto">
          <a:xfrm>
            <a:off x="6096000" y="1637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5" name="Cube 21"/>
          <p:cNvSpPr>
            <a:spLocks noChangeArrowheads="1"/>
          </p:cNvSpPr>
          <p:nvPr/>
        </p:nvSpPr>
        <p:spPr bwMode="auto">
          <a:xfrm>
            <a:off x="6096000" y="2780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6" name="Cube 22"/>
          <p:cNvSpPr>
            <a:spLocks noChangeArrowheads="1"/>
          </p:cNvSpPr>
          <p:nvPr/>
        </p:nvSpPr>
        <p:spPr bwMode="auto">
          <a:xfrm>
            <a:off x="6096000" y="3923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cxnSp>
        <p:nvCxnSpPr>
          <p:cNvPr id="18" name="Straight Arrow Connector 26"/>
          <p:cNvCxnSpPr>
            <a:cxnSpLocks noChangeShapeType="1"/>
            <a:stCxn id="7" idx="5"/>
            <a:endCxn id="13" idx="2"/>
          </p:cNvCxnSpPr>
          <p:nvPr/>
        </p:nvCxnSpPr>
        <p:spPr bwMode="auto">
          <a:xfrm flipV="1">
            <a:off x="4800600" y="1113644"/>
            <a:ext cx="1295400" cy="348444"/>
          </a:xfrm>
          <a:prstGeom prst="straightConnector1">
            <a:avLst/>
          </a:prstGeom>
          <a:noFill/>
          <a:ln w="9525">
            <a:solidFill>
              <a:schemeClr val="tx1"/>
            </a:solidFill>
            <a:round/>
            <a:headEnd/>
            <a:tailEnd type="arrow" w="med" len="med"/>
          </a:ln>
        </p:spPr>
      </p:cxnSp>
      <p:cxnSp>
        <p:nvCxnSpPr>
          <p:cNvPr id="19" name="Straight Arrow Connector 28"/>
          <p:cNvCxnSpPr>
            <a:cxnSpLocks noChangeShapeType="1"/>
            <a:endCxn id="14" idx="2"/>
          </p:cNvCxnSpPr>
          <p:nvPr/>
        </p:nvCxnSpPr>
        <p:spPr bwMode="auto">
          <a:xfrm>
            <a:off x="4800600" y="1828800"/>
            <a:ext cx="1295400" cy="427844"/>
          </a:xfrm>
          <a:prstGeom prst="straightConnector1">
            <a:avLst/>
          </a:prstGeom>
          <a:noFill/>
          <a:ln w="9525">
            <a:solidFill>
              <a:schemeClr val="tx1"/>
            </a:solidFill>
            <a:round/>
            <a:headEnd/>
            <a:tailEnd type="arrow" w="med" len="med"/>
          </a:ln>
        </p:spPr>
      </p:cxnSp>
      <p:cxnSp>
        <p:nvCxnSpPr>
          <p:cNvPr id="20" name="Straight Arrow Connector 30"/>
          <p:cNvCxnSpPr>
            <a:cxnSpLocks noChangeShapeType="1"/>
            <a:stCxn id="10" idx="5"/>
            <a:endCxn id="15" idx="2"/>
          </p:cNvCxnSpPr>
          <p:nvPr/>
        </p:nvCxnSpPr>
        <p:spPr bwMode="auto">
          <a:xfrm flipV="1">
            <a:off x="4800600" y="3399644"/>
            <a:ext cx="1295400" cy="424644"/>
          </a:xfrm>
          <a:prstGeom prst="straightConnector1">
            <a:avLst/>
          </a:prstGeom>
          <a:noFill/>
          <a:ln w="9525">
            <a:solidFill>
              <a:schemeClr val="tx1"/>
            </a:solidFill>
            <a:round/>
            <a:headEnd/>
            <a:tailEnd type="arrow" w="med" len="med"/>
          </a:ln>
        </p:spPr>
      </p:cxnSp>
      <p:cxnSp>
        <p:nvCxnSpPr>
          <p:cNvPr id="21" name="Straight Arrow Connector 32"/>
          <p:cNvCxnSpPr>
            <a:cxnSpLocks noChangeShapeType="1"/>
            <a:endCxn id="16" idx="2"/>
          </p:cNvCxnSpPr>
          <p:nvPr/>
        </p:nvCxnSpPr>
        <p:spPr bwMode="auto">
          <a:xfrm>
            <a:off x="4800600" y="4124916"/>
            <a:ext cx="1295400" cy="417728"/>
          </a:xfrm>
          <a:prstGeom prst="straightConnector1">
            <a:avLst/>
          </a:prstGeom>
          <a:noFill/>
          <a:ln w="9525">
            <a:solidFill>
              <a:schemeClr val="tx1"/>
            </a:solidFill>
            <a:round/>
            <a:headEnd/>
            <a:tailEnd type="arrow" w="med" len="med"/>
          </a:ln>
        </p:spPr>
      </p:cxnSp>
      <p:cxnSp>
        <p:nvCxnSpPr>
          <p:cNvPr id="23" name="Straight Arrow Connector 37"/>
          <p:cNvCxnSpPr>
            <a:cxnSpLocks noChangeShapeType="1"/>
          </p:cNvCxnSpPr>
          <p:nvPr/>
        </p:nvCxnSpPr>
        <p:spPr bwMode="auto">
          <a:xfrm rot="16200000" flipH="1">
            <a:off x="6743700" y="876300"/>
            <a:ext cx="1752600" cy="1066800"/>
          </a:xfrm>
          <a:prstGeom prst="straightConnector1">
            <a:avLst/>
          </a:prstGeom>
          <a:noFill/>
          <a:ln w="9525">
            <a:solidFill>
              <a:schemeClr val="tx1"/>
            </a:solidFill>
            <a:round/>
            <a:headEnd/>
            <a:tailEnd type="arrow" w="med" len="med"/>
          </a:ln>
        </p:spPr>
      </p:cxnSp>
      <p:cxnSp>
        <p:nvCxnSpPr>
          <p:cNvPr id="24" name="Straight Arrow Connector 39"/>
          <p:cNvCxnSpPr>
            <a:cxnSpLocks noChangeShapeType="1"/>
            <a:stCxn id="14" idx="5"/>
          </p:cNvCxnSpPr>
          <p:nvPr/>
        </p:nvCxnSpPr>
        <p:spPr bwMode="auto">
          <a:xfrm>
            <a:off x="7086600" y="2008994"/>
            <a:ext cx="1066801" cy="581806"/>
          </a:xfrm>
          <a:prstGeom prst="straightConnector1">
            <a:avLst/>
          </a:prstGeom>
          <a:noFill/>
          <a:ln w="9525">
            <a:solidFill>
              <a:schemeClr val="tx1"/>
            </a:solidFill>
            <a:round/>
            <a:headEnd/>
            <a:tailEnd type="arrow" w="med" len="med"/>
          </a:ln>
        </p:spPr>
      </p:cxnSp>
      <p:cxnSp>
        <p:nvCxnSpPr>
          <p:cNvPr id="25" name="Straight Arrow Connector 41"/>
          <p:cNvCxnSpPr>
            <a:cxnSpLocks noChangeShapeType="1"/>
            <a:stCxn id="15" idx="5"/>
            <a:endCxn id="11" idx="2"/>
          </p:cNvCxnSpPr>
          <p:nvPr/>
        </p:nvCxnSpPr>
        <p:spPr bwMode="auto">
          <a:xfrm flipV="1">
            <a:off x="7086600" y="2886075"/>
            <a:ext cx="1066800" cy="265919"/>
          </a:xfrm>
          <a:prstGeom prst="straightConnector1">
            <a:avLst/>
          </a:prstGeom>
          <a:noFill/>
          <a:ln w="9525">
            <a:solidFill>
              <a:schemeClr val="tx1"/>
            </a:solidFill>
            <a:round/>
            <a:headEnd/>
            <a:tailEnd type="arrow" w="med" len="med"/>
          </a:ln>
        </p:spPr>
      </p:cxnSp>
      <p:cxnSp>
        <p:nvCxnSpPr>
          <p:cNvPr id="26" name="Straight Arrow Connector 43"/>
          <p:cNvCxnSpPr>
            <a:cxnSpLocks noChangeShapeType="1"/>
          </p:cNvCxnSpPr>
          <p:nvPr/>
        </p:nvCxnSpPr>
        <p:spPr bwMode="auto">
          <a:xfrm flipV="1">
            <a:off x="7010400" y="3200400"/>
            <a:ext cx="1143000" cy="762000"/>
          </a:xfrm>
          <a:prstGeom prst="straightConnector1">
            <a:avLst/>
          </a:prstGeom>
          <a:noFill/>
          <a:ln w="9525">
            <a:solidFill>
              <a:schemeClr val="tx1"/>
            </a:solidFill>
            <a:round/>
            <a:headEnd/>
            <a:tailEnd type="arrow" w="med" len="med"/>
          </a:ln>
        </p:spPr>
      </p:cxnSp>
      <p:sp>
        <p:nvSpPr>
          <p:cNvPr id="28" name="TextBox 13"/>
          <p:cNvSpPr txBox="1">
            <a:spLocks noChangeArrowheads="1"/>
          </p:cNvSpPr>
          <p:nvPr/>
        </p:nvSpPr>
        <p:spPr bwMode="auto">
          <a:xfrm>
            <a:off x="8077200" y="1219200"/>
            <a:ext cx="966931" cy="461665"/>
          </a:xfrm>
          <a:prstGeom prst="rect">
            <a:avLst/>
          </a:prstGeom>
          <a:noFill/>
          <a:ln w="9525">
            <a:noFill/>
            <a:miter lim="800000"/>
            <a:headEnd/>
            <a:tailEnd/>
          </a:ln>
        </p:spPr>
        <p:txBody>
          <a:bodyPr wrap="none">
            <a:prstTxWarp prst="textNoShape">
              <a:avLst/>
            </a:prstTxWarp>
            <a:spAutoFit/>
          </a:bodyPr>
          <a:lstStyle/>
          <a:p>
            <a:r>
              <a:rPr lang="en-US" dirty="0">
                <a:solidFill>
                  <a:srgbClr val="000000"/>
                </a:solidFill>
              </a:rPr>
              <a:t>Target</a:t>
            </a:r>
          </a:p>
        </p:txBody>
      </p:sp>
      <p:sp>
        <p:nvSpPr>
          <p:cNvPr id="3" name="Slide Number Placeholder 2"/>
          <p:cNvSpPr>
            <a:spLocks noGrp="1"/>
          </p:cNvSpPr>
          <p:nvPr>
            <p:ph type="sldNum" sz="quarter" idx="12"/>
          </p:nvPr>
        </p:nvSpPr>
        <p:spPr/>
        <p:txBody>
          <a:bodyPr/>
          <a:lstStyle/>
          <a:p>
            <a:fld id="{A2A17EAB-8B51-5C40-8776-6683E51FA7A0}" type="slidenum">
              <a:rPr lang="en-US" smtClean="0"/>
              <a:t>39</a:t>
            </a:fld>
            <a:endParaRPr lang="en-US"/>
          </a:p>
        </p:txBody>
      </p:sp>
    </p:spTree>
    <p:extLst>
      <p:ext uri="{BB962C8B-B14F-4D97-AF65-F5344CB8AC3E}">
        <p14:creationId xmlns:p14="http://schemas.microsoft.com/office/powerpoint/2010/main" val="808874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4</a:t>
            </a:fld>
            <a:endParaRPr lang="en-US"/>
          </a:p>
        </p:txBody>
      </p:sp>
      <p:pic>
        <p:nvPicPr>
          <p:cNvPr id="10" name="Picture 9"/>
          <p:cNvPicPr>
            <a:picLocks noChangeAspect="1"/>
          </p:cNvPicPr>
          <p:nvPr/>
        </p:nvPicPr>
        <p:blipFill>
          <a:blip r:embed="rId3"/>
          <a:stretch>
            <a:fillRect/>
          </a:stretch>
        </p:blipFill>
        <p:spPr>
          <a:xfrm>
            <a:off x="3378200" y="1454977"/>
            <a:ext cx="5689600" cy="3479800"/>
          </a:xfrm>
          <a:prstGeom prst="rect">
            <a:avLst/>
          </a:prstGeom>
        </p:spPr>
      </p:pic>
      <p:sp>
        <p:nvSpPr>
          <p:cNvPr id="11" name="TextBox 10"/>
          <p:cNvSpPr txBox="1"/>
          <p:nvPr/>
        </p:nvSpPr>
        <p:spPr>
          <a:xfrm>
            <a:off x="0" y="4579549"/>
            <a:ext cx="3418424" cy="318036"/>
          </a:xfrm>
          <a:prstGeom prst="rect">
            <a:avLst/>
          </a:prstGeom>
          <a:noFill/>
        </p:spPr>
        <p:txBody>
          <a:bodyPr wrap="none" rtlCol="0">
            <a:spAutoFit/>
          </a:bodyPr>
          <a:lstStyle/>
          <a:p>
            <a:pPr>
              <a:lnSpc>
                <a:spcPct val="90000"/>
              </a:lnSpc>
            </a:pPr>
            <a:r>
              <a:rPr lang="en-US" sz="1600" dirty="0"/>
              <a:t>http://</a:t>
            </a:r>
            <a:r>
              <a:rPr lang="en-US" sz="1600" dirty="0" err="1"/>
              <a:t>xkcd.com</a:t>
            </a:r>
            <a:r>
              <a:rPr lang="en-US" sz="1600" dirty="0"/>
              <a:t>/538/ (2010-11-14)</a:t>
            </a:r>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6" name="Shape 56"/>
          <p:cNvPicPr preferRelativeResize="0"/>
          <p:nvPr/>
        </p:nvPicPr>
        <p:blipFill>
          <a:blip r:embed="rId3">
            <a:alphaModFix/>
          </a:blip>
          <a:stretch>
            <a:fillRect/>
          </a:stretch>
        </p:blipFill>
        <p:spPr>
          <a:xfrm>
            <a:off x="5380461" y="2862919"/>
            <a:ext cx="3367426" cy="2280581"/>
          </a:xfrm>
          <a:prstGeom prst="rect">
            <a:avLst/>
          </a:prstGeom>
          <a:noFill/>
          <a:ln>
            <a:noFill/>
          </a:ln>
        </p:spPr>
      </p:pic>
      <p:sp>
        <p:nvSpPr>
          <p:cNvPr id="54" name="Shape 54"/>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dirty="0"/>
              <a:t>What is Denial of Service (DoS)</a:t>
            </a:r>
          </a:p>
        </p:txBody>
      </p:sp>
      <p:sp>
        <p:nvSpPr>
          <p:cNvPr id="55" name="Shape 55"/>
          <p:cNvSpPr txBox="1">
            <a:spLocks noGrp="1"/>
          </p:cNvSpPr>
          <p:nvPr>
            <p:ph idx="1"/>
          </p:nvPr>
        </p:nvSpPr>
        <p:spPr>
          <a:prstGeom prst="rect">
            <a:avLst/>
          </a:prstGeom>
        </p:spPr>
        <p:txBody>
          <a:bodyPr lIns="91425" tIns="91425" rIns="91425" bIns="91425" anchor="t" anchorCtr="0">
            <a:noAutofit/>
          </a:bodyPr>
          <a:lstStyle/>
          <a:p>
            <a:pPr marL="457200" indent="-228600">
              <a:lnSpc>
                <a:spcPct val="100000"/>
              </a:lnSpc>
            </a:pPr>
            <a:r>
              <a:rPr lang="en" dirty="0"/>
              <a:t>Attempts to make target unavailable by flooding with traffic</a:t>
            </a:r>
          </a:p>
          <a:p>
            <a:pPr marL="457200" lvl="0" indent="-228600" rtl="0">
              <a:lnSpc>
                <a:spcPct val="100000"/>
              </a:lnSpc>
              <a:spcBef>
                <a:spcPts val="0"/>
              </a:spcBef>
            </a:pPr>
            <a:r>
              <a:rPr lang="en" dirty="0"/>
              <a:t>If victim has to filter attack, it’s too late</a:t>
            </a:r>
          </a:p>
          <a:p>
            <a:pPr marL="457200" lvl="0" indent="-228600" rtl="0">
              <a:lnSpc>
                <a:spcPct val="100000"/>
              </a:lnSpc>
              <a:spcBef>
                <a:spcPts val="0"/>
              </a:spcBef>
            </a:pPr>
            <a:r>
              <a:rPr lang="en" dirty="0"/>
              <a:t>Internet Providers have no incentive to help</a:t>
            </a:r>
          </a:p>
          <a:p>
            <a:pPr marL="914400" lvl="1" indent="-228600" rtl="0">
              <a:lnSpc>
                <a:spcPct val="100000"/>
              </a:lnSpc>
              <a:spcBef>
                <a:spcPts val="0"/>
              </a:spcBef>
            </a:pPr>
            <a:r>
              <a:rPr lang="en" dirty="0"/>
              <a:t>Businesses get affected, but would not</a:t>
            </a:r>
            <a:r>
              <a:rPr lang="en-US" dirty="0"/>
              <a:t> </a:t>
            </a:r>
            <a:r>
              <a:rPr lang="en" dirty="0"/>
              <a:t>pay provider enough to make worthwhile</a:t>
            </a:r>
          </a:p>
          <a:p>
            <a:pPr marL="914400" lvl="1" indent="-228600" rtl="0">
              <a:lnSpc>
                <a:spcPct val="100000"/>
              </a:lnSpc>
              <a:spcBef>
                <a:spcPts val="0"/>
              </a:spcBef>
            </a:pPr>
            <a:r>
              <a:rPr lang="en" dirty="0"/>
              <a:t>This is why Cloudflare, e.g., exists</a:t>
            </a:r>
          </a:p>
          <a:p>
            <a:pPr marL="457200" lvl="0" indent="-228600" rtl="0">
              <a:lnSpc>
                <a:spcPct val="100000"/>
              </a:lnSpc>
              <a:spcBef>
                <a:spcPts val="0"/>
              </a:spcBef>
            </a:pPr>
            <a:r>
              <a:rPr lang="en" dirty="0"/>
              <a:t>Many ways to perform this attack</a:t>
            </a:r>
          </a:p>
          <a:p>
            <a:pPr marL="457200" lvl="0" indent="0">
              <a:lnSpc>
                <a:spcPct val="100000"/>
              </a:lnSpc>
              <a:spcBef>
                <a:spcPts val="0"/>
              </a:spcBef>
              <a:buNone/>
            </a:pPr>
            <a:endParaRPr dirty="0"/>
          </a:p>
        </p:txBody>
      </p:sp>
      <p:sp>
        <p:nvSpPr>
          <p:cNvPr id="2" name="Slide Number Placeholder 1"/>
          <p:cNvSpPr>
            <a:spLocks noGrp="1"/>
          </p:cNvSpPr>
          <p:nvPr>
            <p:ph type="sldNum" sz="quarter" idx="12"/>
          </p:nvPr>
        </p:nvSpPr>
        <p:spPr/>
        <p:txBody>
          <a:bodyPr/>
          <a:lstStyle/>
          <a:p>
            <a:pPr lvl="0">
              <a:spcBef>
                <a:spcPts val="0"/>
              </a:spcBef>
              <a:buNone/>
            </a:pPr>
            <a:fld id="{00000000-1234-1234-1234-123412341234}" type="slidenum">
              <a:rPr lang="en" smtClean="0"/>
              <a:t>40</a:t>
            </a:fld>
            <a:endParaRPr lang="en"/>
          </a:p>
        </p:txBody>
      </p:sp>
      <p:sp>
        <p:nvSpPr>
          <p:cNvPr id="3" name="Footer Placeholder 2"/>
          <p:cNvSpPr>
            <a:spLocks noGrp="1"/>
          </p:cNvSpPr>
          <p:nvPr>
            <p:ph type="ftr" sz="quarter" idx="11"/>
          </p:nvPr>
        </p:nvSpPr>
        <p:spPr/>
        <p:txBody>
          <a:bodyPr/>
          <a:lstStyle/>
          <a:p>
            <a:r>
              <a:rPr lang="sk-SK"/>
              <a:t>© 2020 Keith A. Pray</a:t>
            </a:r>
            <a:endParaRPr lang="en-US"/>
          </a:p>
        </p:txBody>
      </p:sp>
    </p:spTree>
    <p:extLst>
      <p:ext uri="{BB962C8B-B14F-4D97-AF65-F5344CB8AC3E}">
        <p14:creationId xmlns:p14="http://schemas.microsoft.com/office/powerpoint/2010/main" val="1600300821"/>
      </p:ext>
    </p:extLst>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dirty="0"/>
              <a:t>Distributed DoS Vectors</a:t>
            </a:r>
          </a:p>
        </p:txBody>
      </p:sp>
      <p:sp>
        <p:nvSpPr>
          <p:cNvPr id="62" name="Shape 62"/>
          <p:cNvSpPr txBox="1">
            <a:spLocks noGrp="1"/>
          </p:cNvSpPr>
          <p:nvPr>
            <p:ph sz="half" idx="1"/>
          </p:nvPr>
        </p:nvSpPr>
        <p:spPr>
          <a:prstGeom prst="rect">
            <a:avLst/>
          </a:prstGeom>
        </p:spPr>
        <p:txBody>
          <a:bodyPr lIns="91425" tIns="91425" rIns="91425" bIns="91425" anchor="t" anchorCtr="0">
            <a:noAutofit/>
          </a:bodyPr>
          <a:lstStyle/>
          <a:p>
            <a:pPr marL="457200" lvl="0" indent="-228600" rtl="0">
              <a:spcBef>
                <a:spcPts val="0"/>
              </a:spcBef>
            </a:pPr>
            <a:r>
              <a:rPr lang="en" dirty="0"/>
              <a:t>TCP SYN attack</a:t>
            </a:r>
          </a:p>
          <a:p>
            <a:pPr marL="914400" lvl="1" indent="-228600" rtl="0">
              <a:spcBef>
                <a:spcPts val="0"/>
              </a:spcBef>
            </a:pPr>
            <a:r>
              <a:rPr lang="en" dirty="0"/>
              <a:t>SYN packets are small, low difficulty for attacker</a:t>
            </a:r>
          </a:p>
          <a:p>
            <a:pPr marL="914400" lvl="1" indent="-228600" rtl="0">
              <a:spcBef>
                <a:spcPts val="0"/>
              </a:spcBef>
            </a:pPr>
            <a:r>
              <a:rPr lang="en" dirty="0"/>
              <a:t>Leaves half-open connections on server</a:t>
            </a:r>
          </a:p>
          <a:p>
            <a:pPr marL="914400" lvl="1" indent="-228600" rtl="0">
              <a:spcBef>
                <a:spcPts val="0"/>
              </a:spcBef>
            </a:pPr>
            <a:r>
              <a:rPr lang="en" dirty="0"/>
              <a:t>SYN cookies mitigate this</a:t>
            </a:r>
            <a:endParaRPr lang="en-US" dirty="0"/>
          </a:p>
          <a:p>
            <a:pPr marL="457200" lvl="0" indent="-228600">
              <a:spcBef>
                <a:spcPts val="0"/>
              </a:spcBef>
            </a:pPr>
            <a:r>
              <a:rPr lang="en" dirty="0"/>
              <a:t>DNS amplification attack</a:t>
            </a:r>
          </a:p>
          <a:p>
            <a:pPr marL="914400" lvl="1" indent="-228600">
              <a:spcBef>
                <a:spcPts val="0"/>
              </a:spcBef>
            </a:pPr>
            <a:r>
              <a:rPr lang="en" dirty="0"/>
              <a:t>DNS requests are small</a:t>
            </a:r>
          </a:p>
          <a:p>
            <a:pPr marL="914400" lvl="1" indent="-228600">
              <a:spcBef>
                <a:spcPts val="0"/>
              </a:spcBef>
            </a:pPr>
            <a:r>
              <a:rPr lang="en" dirty="0"/>
              <a:t>Can request all records on server</a:t>
            </a:r>
          </a:p>
          <a:p>
            <a:pPr marL="914400" lvl="1" indent="-228600">
              <a:spcBef>
                <a:spcPts val="0"/>
              </a:spcBef>
            </a:pPr>
            <a:r>
              <a:rPr lang="en" dirty="0"/>
              <a:t>Crippled by proper configuration</a:t>
            </a:r>
          </a:p>
        </p:txBody>
      </p:sp>
      <p:sp>
        <p:nvSpPr>
          <p:cNvPr id="4" name="Content Placeholder 3"/>
          <p:cNvSpPr>
            <a:spLocks noGrp="1"/>
          </p:cNvSpPr>
          <p:nvPr>
            <p:ph sz="half" idx="2"/>
          </p:nvPr>
        </p:nvSpPr>
        <p:spPr/>
        <p:txBody>
          <a:bodyPr/>
          <a:lstStyle/>
          <a:p>
            <a:pPr marL="457200" lvl="0" indent="-228600">
              <a:spcBef>
                <a:spcPts val="0"/>
              </a:spcBef>
            </a:pPr>
            <a:r>
              <a:rPr lang="en" dirty="0"/>
              <a:t>Ingress/egress filtering will reduce effect</a:t>
            </a:r>
          </a:p>
        </p:txBody>
      </p:sp>
      <p:sp>
        <p:nvSpPr>
          <p:cNvPr id="3" name="Footer Placeholder 2"/>
          <p:cNvSpPr>
            <a:spLocks noGrp="1"/>
          </p:cNvSpPr>
          <p:nvPr>
            <p:ph type="ftr" sz="quarter" idx="11"/>
          </p:nvPr>
        </p:nvSpPr>
        <p:spPr/>
        <p:txBody>
          <a:bodyPr/>
          <a:lstStyle/>
          <a:p>
            <a:r>
              <a:rPr lang="sk-SK"/>
              <a:t>© 2020 Keith A. Pray</a:t>
            </a:r>
            <a:endParaRPr lang="en-US"/>
          </a:p>
        </p:txBody>
      </p:sp>
      <p:sp>
        <p:nvSpPr>
          <p:cNvPr id="2" name="Slide Number Placeholder 1"/>
          <p:cNvSpPr>
            <a:spLocks noGrp="1"/>
          </p:cNvSpPr>
          <p:nvPr>
            <p:ph type="sldNum" sz="quarter" idx="12"/>
          </p:nvPr>
        </p:nvSpPr>
        <p:spPr/>
        <p:txBody>
          <a:bodyPr/>
          <a:lstStyle/>
          <a:p>
            <a:pPr lvl="0">
              <a:spcBef>
                <a:spcPts val="0"/>
              </a:spcBef>
              <a:buNone/>
            </a:pPr>
            <a:fld id="{00000000-1234-1234-1234-123412341234}" type="slidenum">
              <a:rPr lang="en" smtClean="0"/>
              <a:t>41</a:t>
            </a:fld>
            <a:endParaRPr lang="en"/>
          </a:p>
        </p:txBody>
      </p:sp>
      <p:pic>
        <p:nvPicPr>
          <p:cNvPr id="63" name="Shape 63"/>
          <p:cNvPicPr preferRelativeResize="0"/>
          <p:nvPr/>
        </p:nvPicPr>
        <p:blipFill>
          <a:blip r:embed="rId3">
            <a:alphaModFix/>
          </a:blip>
          <a:stretch>
            <a:fillRect/>
          </a:stretch>
        </p:blipFill>
        <p:spPr>
          <a:xfrm>
            <a:off x="2521600" y="2521163"/>
            <a:ext cx="6286500" cy="2590800"/>
          </a:xfrm>
          <a:prstGeom prst="rect">
            <a:avLst/>
          </a:prstGeom>
          <a:noFill/>
          <a:ln>
            <a:noFill/>
          </a:ln>
        </p:spPr>
      </p:pic>
    </p:spTree>
    <p:extLst>
      <p:ext uri="{BB962C8B-B14F-4D97-AF65-F5344CB8AC3E}">
        <p14:creationId xmlns:p14="http://schemas.microsoft.com/office/powerpoint/2010/main" val="1643976888"/>
      </p:ext>
    </p:extLst>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How</a:t>
            </a:r>
          </a:p>
        </p:txBody>
      </p:sp>
      <p:sp>
        <p:nvSpPr>
          <p:cNvPr id="45062" name="Rectangle 3"/>
          <p:cNvSpPr>
            <a:spLocks noGrp="1" noChangeArrowheads="1"/>
          </p:cNvSpPr>
          <p:nvPr>
            <p:ph idx="1"/>
          </p:nvPr>
        </p:nvSpPr>
        <p:spPr/>
        <p:txBody>
          <a:bodyPr/>
          <a:lstStyle/>
          <a:p>
            <a:pPr eaLnBrk="1" hangingPunct="1">
              <a:lnSpc>
                <a:spcPct val="90000"/>
              </a:lnSpc>
            </a:pPr>
            <a:r>
              <a:rPr lang="en-US">
                <a:ea typeface="ＭＳ Ｐゴシック" charset="-128"/>
                <a:cs typeface="ＭＳ Ｐゴシック" charset="-128"/>
              </a:rPr>
              <a:t>Technical and Non-Technical</a:t>
            </a:r>
          </a:p>
          <a:p>
            <a:pPr lvl="1" eaLnBrk="1" hangingPunct="1">
              <a:lnSpc>
                <a:spcPct val="90000"/>
              </a:lnSpc>
            </a:pPr>
            <a:r>
              <a:rPr lang="en-US"/>
              <a:t>Break into computer.</a:t>
            </a:r>
          </a:p>
          <a:p>
            <a:pPr lvl="1" eaLnBrk="1" hangingPunct="1">
              <a:lnSpc>
                <a:spcPct val="90000"/>
              </a:lnSpc>
            </a:pPr>
            <a:r>
              <a:rPr lang="en-US"/>
              <a:t>Prevent access to computer.</a:t>
            </a:r>
          </a:p>
          <a:p>
            <a:pPr lvl="1" eaLnBrk="1" hangingPunct="1">
              <a:lnSpc>
                <a:spcPct val="90000"/>
              </a:lnSpc>
            </a:pPr>
            <a:endParaRPr lang="en-US"/>
          </a:p>
          <a:p>
            <a:pPr eaLnBrk="1" hangingPunct="1">
              <a:lnSpc>
                <a:spcPct val="90000"/>
              </a:lnSpc>
            </a:pPr>
            <a:r>
              <a:rPr lang="en-US">
                <a:ea typeface="ＭＳ Ｐゴシック" charset="-128"/>
                <a:cs typeface="ＭＳ Ｐゴシック" charset="-128"/>
              </a:rPr>
              <a:t>What things make computer related crime easy?</a:t>
            </a:r>
          </a:p>
          <a:p>
            <a:pPr eaLnBrk="1" hangingPunct="1">
              <a:lnSpc>
                <a:spcPct val="90000"/>
              </a:lnSpc>
            </a:pPr>
            <a:endParaRPr lang="en-US">
              <a:ea typeface="ＭＳ Ｐゴシック" charset="-128"/>
              <a:cs typeface="ＭＳ Ｐゴシック" charset="-128"/>
            </a:endParaRPr>
          </a:p>
        </p:txBody>
      </p:sp>
      <p:sp>
        <p:nvSpPr>
          <p:cNvPr id="2" name="Footer Placeholder 1"/>
          <p:cNvSpPr>
            <a:spLocks noGrp="1"/>
          </p:cNvSpPr>
          <p:nvPr>
            <p:ph type="ftr" sz="quarter" idx="11"/>
          </p:nvPr>
        </p:nvSpPr>
        <p:spPr/>
        <p:txBody>
          <a:bodyPr/>
          <a:lstStyle/>
          <a:p>
            <a:r>
              <a:rPr lang="sk-SK"/>
              <a:t>© 2020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42</a:t>
            </a:fld>
            <a:endParaRPr lang="en-US"/>
          </a:p>
        </p:txBody>
      </p:sp>
    </p:spTree>
    <p:extLst>
      <p:ext uri="{BB962C8B-B14F-4D97-AF65-F5344CB8AC3E}">
        <p14:creationId xmlns:p14="http://schemas.microsoft.com/office/powerpoint/2010/main" val="9134826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Bane</a:t>
            </a:r>
          </a:p>
        </p:txBody>
      </p:sp>
      <p:sp>
        <p:nvSpPr>
          <p:cNvPr id="47107" name="Rectangle 3"/>
          <p:cNvSpPr>
            <a:spLocks noGrp="1" noChangeArrowheads="1"/>
          </p:cNvSpPr>
          <p:nvPr>
            <p:ph sz="half" idx="1"/>
          </p:nvPr>
        </p:nvSpPr>
        <p:spPr/>
        <p:txBody>
          <a:bodyPr/>
          <a:lstStyle/>
          <a:p>
            <a:pPr eaLnBrk="1" hangingPunct="1"/>
            <a:r>
              <a:rPr lang="en-US" dirty="0">
                <a:ea typeface="ＭＳ Ｐゴシック" charset="-128"/>
                <a:cs typeface="ＭＳ Ｐゴシック" charset="-128"/>
              </a:rPr>
              <a:t>Trojan Horse</a:t>
            </a:r>
          </a:p>
          <a:p>
            <a:pPr eaLnBrk="1" hangingPunct="1"/>
            <a:r>
              <a:rPr lang="en-US" dirty="0">
                <a:ea typeface="ＭＳ Ｐゴシック" charset="-128"/>
                <a:cs typeface="ＭＳ Ｐゴシック" charset="-128"/>
              </a:rPr>
              <a:t>Virus</a:t>
            </a:r>
          </a:p>
          <a:p>
            <a:pPr eaLnBrk="1" hangingPunct="1"/>
            <a:r>
              <a:rPr lang="en-US" dirty="0">
                <a:ea typeface="ＭＳ Ｐゴシック" charset="-128"/>
                <a:cs typeface="ＭＳ Ｐゴシック" charset="-128"/>
              </a:rPr>
              <a:t>Worm</a:t>
            </a:r>
          </a:p>
          <a:p>
            <a:pPr eaLnBrk="1" hangingPunct="1"/>
            <a:r>
              <a:rPr lang="en-US" dirty="0">
                <a:ea typeface="ＭＳ Ｐゴシック" charset="-128"/>
                <a:cs typeface="ＭＳ Ｐゴシック" charset="-128"/>
              </a:rPr>
              <a:t>Bot Network</a:t>
            </a:r>
          </a:p>
          <a:p>
            <a:pPr eaLnBrk="1" hangingPunct="1"/>
            <a:r>
              <a:rPr lang="en-US" dirty="0">
                <a:ea typeface="ＭＳ Ｐゴシック" charset="-128"/>
                <a:cs typeface="ＭＳ Ｐゴシック" charset="-128"/>
              </a:rPr>
              <a:t>Buffer Overrun </a:t>
            </a:r>
          </a:p>
          <a:p>
            <a:pPr eaLnBrk="1" hangingPunct="1"/>
            <a:r>
              <a:rPr lang="en-US" dirty="0">
                <a:ea typeface="ＭＳ Ｐゴシック" charset="-128"/>
                <a:cs typeface="ＭＳ Ｐゴシック" charset="-128"/>
              </a:rPr>
              <a:t>(Distributed) Denial Of Service Attack</a:t>
            </a:r>
          </a:p>
        </p:txBody>
      </p:sp>
      <p:sp>
        <p:nvSpPr>
          <p:cNvPr id="47108" name="Content Placeholder 6"/>
          <p:cNvSpPr>
            <a:spLocks noGrp="1"/>
          </p:cNvSpPr>
          <p:nvPr>
            <p:ph sz="half" idx="2"/>
          </p:nvPr>
        </p:nvSpPr>
        <p:spPr/>
        <p:txBody>
          <a:bodyPr/>
          <a:lstStyle/>
          <a:p>
            <a:r>
              <a:rPr lang="en-US">
                <a:ea typeface="ＭＳ Ｐゴシック" charset="-128"/>
                <a:cs typeface="ＭＳ Ｐゴシック" charset="-128"/>
              </a:rPr>
              <a:t>How do they work?</a:t>
            </a:r>
          </a:p>
          <a:p>
            <a:r>
              <a:rPr lang="en-US">
                <a:ea typeface="ＭＳ Ｐゴシック" charset="-128"/>
                <a:cs typeface="ＭＳ Ｐゴシック" charset="-128"/>
              </a:rPr>
              <a:t>How harmful are they?</a:t>
            </a:r>
          </a:p>
        </p:txBody>
      </p:sp>
      <p:sp>
        <p:nvSpPr>
          <p:cNvPr id="2" name="Footer Placeholder 1"/>
          <p:cNvSpPr>
            <a:spLocks noGrp="1"/>
          </p:cNvSpPr>
          <p:nvPr>
            <p:ph type="ftr" sz="quarter" idx="11"/>
          </p:nvPr>
        </p:nvSpPr>
        <p:spPr/>
        <p:txBody>
          <a:bodyPr/>
          <a:lstStyle/>
          <a:p>
            <a:r>
              <a:rPr lang="sk-SK"/>
              <a:t>© 2020 Keith A. Pray</a:t>
            </a:r>
            <a:endParaRPr lang="en-US" dirty="0"/>
          </a:p>
        </p:txBody>
      </p:sp>
      <p:sp>
        <p:nvSpPr>
          <p:cNvPr id="3" name="Slide Number Placeholder 2"/>
          <p:cNvSpPr>
            <a:spLocks noGrp="1"/>
          </p:cNvSpPr>
          <p:nvPr>
            <p:ph type="sldNum" sz="quarter" idx="12"/>
          </p:nvPr>
        </p:nvSpPr>
        <p:spPr/>
        <p:txBody>
          <a:bodyPr/>
          <a:lstStyle/>
          <a:p>
            <a:fld id="{A2A17EAB-8B51-5C40-8776-6683E51FA7A0}" type="slidenum">
              <a:rPr lang="en-US" smtClean="0"/>
              <a:t>43</a:t>
            </a:fld>
            <a:endParaRPr lang="en-US"/>
          </a:p>
        </p:txBody>
      </p:sp>
    </p:spTree>
    <p:extLst>
      <p:ext uri="{BB962C8B-B14F-4D97-AF65-F5344CB8AC3E}">
        <p14:creationId xmlns:p14="http://schemas.microsoft.com/office/powerpoint/2010/main" val="21523322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Why</a:t>
            </a:r>
          </a:p>
        </p:txBody>
      </p:sp>
      <p:sp>
        <p:nvSpPr>
          <p:cNvPr id="56326" name="Rectangle 3"/>
          <p:cNvSpPr>
            <a:spLocks noGrp="1" noChangeArrowheads="1"/>
          </p:cNvSpPr>
          <p:nvPr>
            <p:ph idx="1"/>
          </p:nvPr>
        </p:nvSpPr>
        <p:spPr/>
        <p:txBody>
          <a:bodyPr/>
          <a:lstStyle/>
          <a:p>
            <a:pPr eaLnBrk="1" hangingPunct="1"/>
            <a:r>
              <a:rPr lang="en-US">
                <a:ea typeface="ＭＳ Ｐゴシック" charset="-128"/>
                <a:cs typeface="ＭＳ Ｐゴシック" charset="-128"/>
              </a:rPr>
              <a:t>Why?</a:t>
            </a:r>
          </a:p>
        </p:txBody>
      </p:sp>
      <p:sp>
        <p:nvSpPr>
          <p:cNvPr id="2" name="Footer Placeholder 1"/>
          <p:cNvSpPr>
            <a:spLocks noGrp="1"/>
          </p:cNvSpPr>
          <p:nvPr>
            <p:ph type="ftr" sz="quarter" idx="11"/>
          </p:nvPr>
        </p:nvSpPr>
        <p:spPr/>
        <p:txBody>
          <a:bodyPr/>
          <a:lstStyle/>
          <a:p>
            <a:r>
              <a:rPr lang="sk-SK"/>
              <a:t>© 2020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44</a:t>
            </a:fld>
            <a:endParaRPr lang="en-US"/>
          </a:p>
        </p:txBody>
      </p:sp>
    </p:spTree>
    <p:extLst>
      <p:ext uri="{BB962C8B-B14F-4D97-AF65-F5344CB8AC3E}">
        <p14:creationId xmlns:p14="http://schemas.microsoft.com/office/powerpoint/2010/main" val="23638508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Time</a:t>
            </a:r>
            <a:endParaRPr lang="en-US" sz="3200">
              <a:ea typeface="ＭＳ Ｐゴシック" charset="-128"/>
              <a:cs typeface="ＭＳ Ｐゴシック" charset="-128"/>
            </a:endParaRPr>
          </a:p>
        </p:txBody>
      </p:sp>
      <p:sp>
        <p:nvSpPr>
          <p:cNvPr id="58374" name="Rectangle 3"/>
          <p:cNvSpPr>
            <a:spLocks noGrp="1" noChangeArrowheads="1"/>
          </p:cNvSpPr>
          <p:nvPr>
            <p:ph idx="1"/>
          </p:nvPr>
        </p:nvSpPr>
        <p:spPr/>
        <p:txBody>
          <a:bodyPr/>
          <a:lstStyle/>
          <a:p>
            <a:pPr eaLnBrk="1" hangingPunct="1"/>
            <a:r>
              <a:rPr lang="en-US" dirty="0">
                <a:ea typeface="ＭＳ Ｐゴシック" charset="-128"/>
                <a:cs typeface="ＭＳ Ｐゴシック" charset="-128"/>
              </a:rPr>
              <a:t>What is different now compared to:</a:t>
            </a:r>
          </a:p>
          <a:p>
            <a:pPr lvl="1" eaLnBrk="1" hangingPunct="1"/>
            <a:r>
              <a:rPr lang="en-US" dirty="0"/>
              <a:t>10 years ago?</a:t>
            </a:r>
          </a:p>
          <a:p>
            <a:pPr lvl="1" eaLnBrk="1" hangingPunct="1"/>
            <a:r>
              <a:rPr lang="en-US" dirty="0"/>
              <a:t>20 years ago?</a:t>
            </a:r>
          </a:p>
          <a:p>
            <a:pPr lvl="1" eaLnBrk="1" hangingPunct="1"/>
            <a:r>
              <a:rPr lang="en-US" dirty="0"/>
              <a:t>30 years ago?</a:t>
            </a:r>
          </a:p>
          <a:p>
            <a:pPr lvl="1"/>
            <a:r>
              <a:rPr lang="en-US" dirty="0"/>
              <a:t>40 years ago?</a:t>
            </a:r>
          </a:p>
        </p:txBody>
      </p:sp>
      <p:sp>
        <p:nvSpPr>
          <p:cNvPr id="2" name="Footer Placeholder 1"/>
          <p:cNvSpPr>
            <a:spLocks noGrp="1"/>
          </p:cNvSpPr>
          <p:nvPr>
            <p:ph type="ftr" sz="quarter" idx="11"/>
          </p:nvPr>
        </p:nvSpPr>
        <p:spPr/>
        <p:txBody>
          <a:bodyPr/>
          <a:lstStyle/>
          <a:p>
            <a:r>
              <a:rPr lang="sk-SK"/>
              <a:t>© 2020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45</a:t>
            </a:fld>
            <a:endParaRPr lang="en-US"/>
          </a:p>
        </p:txBody>
      </p:sp>
    </p:spTree>
    <p:extLst>
      <p:ext uri="{BB962C8B-B14F-4D97-AF65-F5344CB8AC3E}">
        <p14:creationId xmlns:p14="http://schemas.microsoft.com/office/powerpoint/2010/main" val="16200571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Doers</a:t>
            </a:r>
          </a:p>
        </p:txBody>
      </p:sp>
      <p:sp>
        <p:nvSpPr>
          <p:cNvPr id="60422" name="Rectangle 3"/>
          <p:cNvSpPr>
            <a:spLocks noGrp="1" noChangeArrowheads="1"/>
          </p:cNvSpPr>
          <p:nvPr>
            <p:ph idx="1"/>
          </p:nvPr>
        </p:nvSpPr>
        <p:spPr/>
        <p:txBody>
          <a:bodyPr/>
          <a:lstStyle/>
          <a:p>
            <a:pPr eaLnBrk="1" hangingPunct="1"/>
            <a:r>
              <a:rPr lang="en-US">
                <a:ea typeface="ＭＳ Ｐゴシック" charset="-128"/>
                <a:cs typeface="ＭＳ Ｐゴシック" charset="-128"/>
              </a:rPr>
              <a:t>Hacker or Cracker</a:t>
            </a:r>
          </a:p>
          <a:p>
            <a:pPr lvl="1" eaLnBrk="1" hangingPunct="1"/>
            <a:r>
              <a:rPr lang="en-US"/>
              <a:t>Pre-1980 - Golden Age </a:t>
            </a:r>
            <a:r>
              <a:rPr lang="en-US">
                <a:sym typeface="Wingdings" charset="2"/>
              </a:rPr>
              <a:t> ?</a:t>
            </a:r>
          </a:p>
          <a:p>
            <a:pPr lvl="1" eaLnBrk="1" hangingPunct="1"/>
            <a:r>
              <a:rPr lang="en-US">
                <a:sym typeface="Wingdings" charset="2"/>
              </a:rPr>
              <a:t>Eighties</a:t>
            </a:r>
          </a:p>
          <a:p>
            <a:pPr lvl="1" eaLnBrk="1" hangingPunct="1"/>
            <a:r>
              <a:rPr lang="en-US">
                <a:sym typeface="Wingdings" charset="2"/>
              </a:rPr>
              <a:t>Nineties</a:t>
            </a:r>
          </a:p>
          <a:p>
            <a:pPr lvl="1" eaLnBrk="1" hangingPunct="1"/>
            <a:r>
              <a:rPr lang="en-US">
                <a:sym typeface="Wingdings" charset="2"/>
              </a:rPr>
              <a:t>Naughts</a:t>
            </a:r>
          </a:p>
          <a:p>
            <a:pPr lvl="1" eaLnBrk="1" hangingPunct="1"/>
            <a:endParaRPr lang="en-US">
              <a:sym typeface="Wingdings" charset="2"/>
            </a:endParaRPr>
          </a:p>
          <a:p>
            <a:pPr eaLnBrk="1" hangingPunct="1"/>
            <a:r>
              <a:rPr lang="en-US">
                <a:ea typeface="ＭＳ Ｐゴシック" charset="-128"/>
                <a:cs typeface="ＭＳ Ｐゴシック" charset="-128"/>
              </a:rPr>
              <a:t>Criminal Hacking == Cracking?</a:t>
            </a:r>
          </a:p>
          <a:p>
            <a:pPr eaLnBrk="1" hangingPunct="1"/>
            <a:endParaRPr lang="en-US">
              <a:ea typeface="ＭＳ Ｐゴシック" charset="-128"/>
              <a:cs typeface="ＭＳ Ｐゴシック" charset="-128"/>
            </a:endParaRPr>
          </a:p>
        </p:txBody>
      </p:sp>
      <p:sp>
        <p:nvSpPr>
          <p:cNvPr id="2" name="Footer Placeholder 1"/>
          <p:cNvSpPr>
            <a:spLocks noGrp="1"/>
          </p:cNvSpPr>
          <p:nvPr>
            <p:ph type="ftr" sz="quarter" idx="11"/>
          </p:nvPr>
        </p:nvSpPr>
        <p:spPr/>
        <p:txBody>
          <a:bodyPr/>
          <a:lstStyle/>
          <a:p>
            <a:r>
              <a:rPr lang="sk-SK"/>
              <a:t>© 2020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46</a:t>
            </a:fld>
            <a:endParaRPr lang="en-US"/>
          </a:p>
        </p:txBody>
      </p:sp>
    </p:spTree>
    <p:extLst>
      <p:ext uri="{BB962C8B-B14F-4D97-AF65-F5344CB8AC3E}">
        <p14:creationId xmlns:p14="http://schemas.microsoft.com/office/powerpoint/2010/main" val="25377892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Gain</a:t>
            </a:r>
            <a:endParaRPr lang="en-US" sz="3200">
              <a:ea typeface="ＭＳ Ｐゴシック" charset="-128"/>
              <a:cs typeface="ＭＳ Ｐゴシック" charset="-128"/>
            </a:endParaRPr>
          </a:p>
        </p:txBody>
      </p:sp>
      <p:sp>
        <p:nvSpPr>
          <p:cNvPr id="62470" name="Rectangle 3"/>
          <p:cNvSpPr>
            <a:spLocks noGrp="1" noChangeArrowheads="1"/>
          </p:cNvSpPr>
          <p:nvPr>
            <p:ph idx="1"/>
          </p:nvPr>
        </p:nvSpPr>
        <p:spPr/>
        <p:txBody>
          <a:bodyPr/>
          <a:lstStyle/>
          <a:p>
            <a:pPr eaLnBrk="1" hangingPunct="1"/>
            <a:r>
              <a:rPr lang="en-US">
                <a:ea typeface="ＭＳ Ｐゴシック" charset="-128"/>
                <a:cs typeface="ＭＳ Ｐゴシック" charset="-128"/>
              </a:rPr>
              <a:t>Justifications for Computing Crimes?</a:t>
            </a:r>
          </a:p>
          <a:p>
            <a:pPr eaLnBrk="1" hangingPunct="1"/>
            <a:r>
              <a:rPr lang="en-US">
                <a:ea typeface="ＭＳ Ｐゴシック" charset="-128"/>
                <a:cs typeface="ＭＳ Ｐゴシック" charset="-128"/>
              </a:rPr>
              <a:t>What can be done after access is gained?</a:t>
            </a:r>
          </a:p>
          <a:p>
            <a:pPr lvl="1" eaLnBrk="1" hangingPunct="1"/>
            <a:r>
              <a:rPr lang="en-US"/>
              <a:t>What resources are available?</a:t>
            </a:r>
          </a:p>
          <a:p>
            <a:pPr lvl="1" eaLnBrk="1" hangingPunct="1"/>
            <a:r>
              <a:rPr lang="en-US"/>
              <a:t>How valuable are they?</a:t>
            </a:r>
          </a:p>
        </p:txBody>
      </p:sp>
      <p:sp>
        <p:nvSpPr>
          <p:cNvPr id="2" name="Footer Placeholder 1"/>
          <p:cNvSpPr>
            <a:spLocks noGrp="1"/>
          </p:cNvSpPr>
          <p:nvPr>
            <p:ph type="ftr" sz="quarter" idx="11"/>
          </p:nvPr>
        </p:nvSpPr>
        <p:spPr/>
        <p:txBody>
          <a:bodyPr/>
          <a:lstStyle/>
          <a:p>
            <a:r>
              <a:rPr lang="sk-SK"/>
              <a:t>© 2020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47</a:t>
            </a:fld>
            <a:endParaRPr lang="en-US"/>
          </a:p>
        </p:txBody>
      </p:sp>
    </p:spTree>
    <p:extLst>
      <p:ext uri="{BB962C8B-B14F-4D97-AF65-F5344CB8AC3E}">
        <p14:creationId xmlns:p14="http://schemas.microsoft.com/office/powerpoint/2010/main" val="27643946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Pay</a:t>
            </a:r>
          </a:p>
        </p:txBody>
      </p:sp>
      <p:sp>
        <p:nvSpPr>
          <p:cNvPr id="64518" name="Rectangle 3"/>
          <p:cNvSpPr>
            <a:spLocks noGrp="1" noChangeArrowheads="1"/>
          </p:cNvSpPr>
          <p:nvPr>
            <p:ph idx="1"/>
          </p:nvPr>
        </p:nvSpPr>
        <p:spPr>
          <a:xfrm>
            <a:off x="457200" y="1200150"/>
            <a:ext cx="8178800" cy="3657600"/>
          </a:xfrm>
        </p:spPr>
        <p:txBody>
          <a:bodyPr>
            <a:normAutofit fontScale="92500" lnSpcReduction="20000"/>
          </a:bodyPr>
          <a:lstStyle/>
          <a:p>
            <a:pPr eaLnBrk="1" hangingPunct="1">
              <a:lnSpc>
                <a:spcPct val="90000"/>
              </a:lnSpc>
            </a:pPr>
            <a:r>
              <a:rPr lang="en-US" sz="2000" dirty="0">
                <a:ea typeface="ＭＳ Ｐゴシック" charset="-128"/>
                <a:cs typeface="ＭＳ Ｐゴシック" charset="-128"/>
              </a:rPr>
              <a:t>Computer Fraud and Abuse Act (1986)</a:t>
            </a:r>
          </a:p>
          <a:p>
            <a:pPr lvl="1" eaLnBrk="1" hangingPunct="1">
              <a:lnSpc>
                <a:spcPct val="90000"/>
              </a:lnSpc>
            </a:pPr>
            <a:r>
              <a:rPr lang="en-US" sz="1400" dirty="0"/>
              <a:t>Bans :</a:t>
            </a:r>
          </a:p>
          <a:p>
            <a:pPr lvl="2" eaLnBrk="1" hangingPunct="1">
              <a:lnSpc>
                <a:spcPct val="90000"/>
              </a:lnSpc>
            </a:pPr>
            <a:r>
              <a:rPr lang="en-US" sz="1600" dirty="0">
                <a:ea typeface="ＭＳ Ｐゴシック" charset="-128"/>
              </a:rPr>
              <a:t>unauthorized access or use of computers, copying, modifying, or destroying data, disclosing of passwords.</a:t>
            </a:r>
          </a:p>
          <a:p>
            <a:pPr lvl="2" eaLnBrk="1" hangingPunct="1">
              <a:lnSpc>
                <a:spcPct val="90000"/>
              </a:lnSpc>
            </a:pPr>
            <a:r>
              <a:rPr lang="en-US" sz="1600" dirty="0">
                <a:ea typeface="ＭＳ Ｐゴシック" charset="-128"/>
              </a:rPr>
              <a:t>disrupting government and utilities.</a:t>
            </a:r>
          </a:p>
          <a:p>
            <a:pPr lvl="1" eaLnBrk="1" hangingPunct="1">
              <a:lnSpc>
                <a:spcPct val="90000"/>
              </a:lnSpc>
            </a:pPr>
            <a:r>
              <a:rPr lang="en-US" sz="1400" dirty="0"/>
              <a:t>Covers government, financial, medical, and interstate systems.</a:t>
            </a:r>
          </a:p>
          <a:p>
            <a:pPr eaLnBrk="1" hangingPunct="1">
              <a:lnSpc>
                <a:spcPct val="90000"/>
              </a:lnSpc>
            </a:pPr>
            <a:r>
              <a:rPr lang="en-US" sz="2000" dirty="0">
                <a:ea typeface="ＭＳ Ｐゴシック" charset="-128"/>
                <a:cs typeface="ＭＳ Ｐゴシック" charset="-128"/>
              </a:rPr>
              <a:t>USA Patriot Act (2001)</a:t>
            </a:r>
          </a:p>
          <a:p>
            <a:pPr lvl="1" eaLnBrk="1" hangingPunct="1">
              <a:lnSpc>
                <a:spcPct val="90000"/>
              </a:lnSpc>
            </a:pPr>
            <a:r>
              <a:rPr lang="en-US" sz="1400" dirty="0"/>
              <a:t>Raised penalties.</a:t>
            </a:r>
          </a:p>
          <a:p>
            <a:pPr lvl="1" eaLnBrk="1" hangingPunct="1">
              <a:lnSpc>
                <a:spcPct val="90000"/>
              </a:lnSpc>
            </a:pPr>
            <a:r>
              <a:rPr lang="en-US" sz="1400" dirty="0"/>
              <a:t>Permits freer surveillance and monitoring to detect illegal activity.</a:t>
            </a:r>
            <a:endParaRPr lang="en-US" sz="2400" dirty="0"/>
          </a:p>
          <a:p>
            <a:pPr eaLnBrk="1" hangingPunct="1">
              <a:lnSpc>
                <a:spcPct val="90000"/>
              </a:lnSpc>
            </a:pPr>
            <a:r>
              <a:rPr lang="en-US" sz="2000" dirty="0">
                <a:ea typeface="ＭＳ Ｐゴシック" charset="-128"/>
                <a:cs typeface="ＭＳ Ｐゴシック" charset="-128"/>
              </a:rPr>
              <a:t>Electronic Communications Privacy Act</a:t>
            </a:r>
          </a:p>
          <a:p>
            <a:pPr lvl="1" eaLnBrk="1" hangingPunct="1">
              <a:lnSpc>
                <a:spcPct val="90000"/>
              </a:lnSpc>
            </a:pPr>
            <a:r>
              <a:rPr lang="en-US" sz="1400" dirty="0"/>
              <a:t>Illegal to intercept telephone, email, other data transmissions, access stored email messages without authorization</a:t>
            </a:r>
          </a:p>
          <a:p>
            <a:pPr eaLnBrk="1" hangingPunct="1">
              <a:lnSpc>
                <a:spcPct val="90000"/>
              </a:lnSpc>
            </a:pPr>
            <a:r>
              <a:rPr lang="en-US" sz="2000" dirty="0">
                <a:ea typeface="ＭＳ Ｐゴシック" charset="-128"/>
                <a:cs typeface="ＭＳ Ｐゴシック" charset="-128"/>
              </a:rPr>
              <a:t>Assign Cybercrime Treaty (2006), Wire Fraud Act, National Stolen Property Act, Identity Theft and Assumption Deterrence Act</a:t>
            </a:r>
          </a:p>
        </p:txBody>
      </p:sp>
      <p:sp>
        <p:nvSpPr>
          <p:cNvPr id="2" name="Footer Placeholder 1"/>
          <p:cNvSpPr>
            <a:spLocks noGrp="1"/>
          </p:cNvSpPr>
          <p:nvPr>
            <p:ph type="ftr" sz="quarter" idx="11"/>
          </p:nvPr>
        </p:nvSpPr>
        <p:spPr/>
        <p:txBody>
          <a:bodyPr/>
          <a:lstStyle/>
          <a:p>
            <a:r>
              <a:rPr lang="sk-SK"/>
              <a:t>© 2020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48</a:t>
            </a:fld>
            <a:endParaRPr lang="en-US"/>
          </a:p>
        </p:txBody>
      </p:sp>
    </p:spTree>
    <p:extLst>
      <p:ext uri="{BB962C8B-B14F-4D97-AF65-F5344CB8AC3E}">
        <p14:creationId xmlns:p14="http://schemas.microsoft.com/office/powerpoint/2010/main" val="8076892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Stop</a:t>
            </a:r>
          </a:p>
        </p:txBody>
      </p:sp>
      <p:sp>
        <p:nvSpPr>
          <p:cNvPr id="66566" name="Rectangle 3"/>
          <p:cNvSpPr>
            <a:spLocks noGrp="1" noChangeArrowheads="1"/>
          </p:cNvSpPr>
          <p:nvPr>
            <p:ph idx="1"/>
          </p:nvPr>
        </p:nvSpPr>
        <p:spPr/>
        <p:txBody>
          <a:bodyPr/>
          <a:lstStyle/>
          <a:p>
            <a:pPr eaLnBrk="1" hangingPunct="1"/>
            <a:r>
              <a:rPr lang="en-US">
                <a:ea typeface="ＭＳ Ｐゴシック" charset="-128"/>
                <a:cs typeface="ＭＳ Ｐゴシック" charset="-128"/>
              </a:rPr>
              <a:t>Technical</a:t>
            </a:r>
          </a:p>
          <a:p>
            <a:pPr lvl="1" eaLnBrk="1" hangingPunct="1"/>
            <a:r>
              <a:rPr lang="en-US"/>
              <a:t>Protect Data</a:t>
            </a:r>
          </a:p>
          <a:p>
            <a:pPr lvl="1" eaLnBrk="1" hangingPunct="1"/>
            <a:r>
              <a:rPr lang="en-US"/>
              <a:t>Protect Machine</a:t>
            </a:r>
          </a:p>
          <a:p>
            <a:pPr lvl="1" eaLnBrk="1" hangingPunct="1"/>
            <a:r>
              <a:rPr lang="en-US"/>
              <a:t>Protect Access</a:t>
            </a:r>
          </a:p>
          <a:p>
            <a:pPr eaLnBrk="1" hangingPunct="1"/>
            <a:r>
              <a:rPr lang="en-US">
                <a:ea typeface="ＭＳ Ｐゴシック" charset="-128"/>
                <a:cs typeface="ＭＳ Ｐゴシック" charset="-128"/>
              </a:rPr>
              <a:t>Non-technical?</a:t>
            </a:r>
          </a:p>
          <a:p>
            <a:pPr lvl="1" eaLnBrk="1" hangingPunct="1"/>
            <a:r>
              <a:rPr lang="en-US"/>
              <a:t>Social? </a:t>
            </a:r>
          </a:p>
          <a:p>
            <a:pPr lvl="1" eaLnBrk="1" hangingPunct="1"/>
            <a:r>
              <a:rPr lang="en-US"/>
              <a:t>Legal?</a:t>
            </a:r>
          </a:p>
        </p:txBody>
      </p:sp>
      <p:sp>
        <p:nvSpPr>
          <p:cNvPr id="2" name="Footer Placeholder 1"/>
          <p:cNvSpPr>
            <a:spLocks noGrp="1"/>
          </p:cNvSpPr>
          <p:nvPr>
            <p:ph type="ftr" sz="quarter" idx="11"/>
          </p:nvPr>
        </p:nvSpPr>
        <p:spPr/>
        <p:txBody>
          <a:bodyPr/>
          <a:lstStyle/>
          <a:p>
            <a:r>
              <a:rPr lang="sk-SK"/>
              <a:t>© 2020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49</a:t>
            </a:fld>
            <a:endParaRPr lang="en-US"/>
          </a:p>
        </p:txBody>
      </p:sp>
    </p:spTree>
    <p:extLst>
      <p:ext uri="{BB962C8B-B14F-4D97-AF65-F5344CB8AC3E}">
        <p14:creationId xmlns:p14="http://schemas.microsoft.com/office/powerpoint/2010/main" val="2515936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A4C08A3-2E22-BC41-B6CE-060FE9056722}"/>
              </a:ext>
            </a:extLst>
          </p:cNvPr>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A027194A-2C8C-B24C-8508-6E2F814C4AA5}"/>
              </a:ext>
            </a:extLst>
          </p:cNvPr>
          <p:cNvSpPr>
            <a:spLocks noGrp="1"/>
          </p:cNvSpPr>
          <p:nvPr>
            <p:ph type="sldNum" sz="quarter" idx="12"/>
          </p:nvPr>
        </p:nvSpPr>
        <p:spPr/>
        <p:txBody>
          <a:bodyPr/>
          <a:lstStyle/>
          <a:p>
            <a:fld id="{A2A17EAB-8B51-5C40-8776-6683E51FA7A0}" type="slidenum">
              <a:rPr lang="en-US" smtClean="0"/>
              <a:t>5</a:t>
            </a:fld>
            <a:endParaRPr lang="en-US"/>
          </a:p>
        </p:txBody>
      </p:sp>
      <p:pic>
        <p:nvPicPr>
          <p:cNvPr id="6" name="Picture 5">
            <a:extLst>
              <a:ext uri="{FF2B5EF4-FFF2-40B4-BE49-F238E27FC236}">
                <a16:creationId xmlns:a16="http://schemas.microsoft.com/office/drawing/2014/main" id="{F264E5C5-0925-B24B-ADAD-72E709EE4448}"/>
              </a:ext>
            </a:extLst>
          </p:cNvPr>
          <p:cNvPicPr>
            <a:picLocks noChangeAspect="1"/>
          </p:cNvPicPr>
          <p:nvPr/>
        </p:nvPicPr>
        <p:blipFill>
          <a:blip r:embed="rId3"/>
          <a:stretch>
            <a:fillRect/>
          </a:stretch>
        </p:blipFill>
        <p:spPr>
          <a:xfrm>
            <a:off x="1519506" y="320934"/>
            <a:ext cx="6104988" cy="5370739"/>
          </a:xfrm>
          <a:prstGeom prst="rect">
            <a:avLst/>
          </a:prstGeom>
        </p:spPr>
      </p:pic>
      <p:sp>
        <p:nvSpPr>
          <p:cNvPr id="7" name="TextBox 6">
            <a:extLst>
              <a:ext uri="{FF2B5EF4-FFF2-40B4-BE49-F238E27FC236}">
                <a16:creationId xmlns:a16="http://schemas.microsoft.com/office/drawing/2014/main" id="{B4F6EF76-1FC3-DE41-8ABB-F47A1D085C3B}"/>
              </a:ext>
            </a:extLst>
          </p:cNvPr>
          <p:cNvSpPr txBox="1"/>
          <p:nvPr/>
        </p:nvSpPr>
        <p:spPr>
          <a:xfrm rot="16200000">
            <a:off x="5301196" y="2644233"/>
            <a:ext cx="4863581" cy="216982"/>
          </a:xfrm>
          <a:prstGeom prst="rect">
            <a:avLst/>
          </a:prstGeom>
          <a:noFill/>
        </p:spPr>
        <p:txBody>
          <a:bodyPr wrap="square" rtlCol="0">
            <a:spAutoFit/>
          </a:bodyPr>
          <a:lstStyle/>
          <a:p>
            <a:pPr>
              <a:lnSpc>
                <a:spcPct val="90000"/>
              </a:lnSpc>
            </a:pPr>
            <a:r>
              <a:rPr lang="en-US" sz="900" dirty="0"/>
              <a:t>https://cointelegraph.com/storage/uploads/view/5e8f6e0d3a029807dfe181dc3d160cf0.png</a:t>
            </a:r>
          </a:p>
        </p:txBody>
      </p:sp>
    </p:spTree>
    <p:extLst>
      <p:ext uri="{BB962C8B-B14F-4D97-AF65-F5344CB8AC3E}">
        <p14:creationId xmlns:p14="http://schemas.microsoft.com/office/powerpoint/2010/main" val="441977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fontScale="85000" lnSpcReduction="10000"/>
          </a:bodyPr>
          <a:lstStyle/>
          <a:p>
            <a:r>
              <a:rPr lang="en-US" dirty="0"/>
              <a:t>pp. 323 Might be interesting to compare password guidance over the years.</a:t>
            </a:r>
          </a:p>
          <a:p>
            <a:r>
              <a:rPr lang="en-US" dirty="0"/>
              <a:t>pp. 325 plenty not sent with HTTP </a:t>
            </a:r>
          </a:p>
          <a:p>
            <a:r>
              <a:rPr lang="en-US" dirty="0"/>
              <a:t>pp. 328 Getting on TV much more difficult than releasing software</a:t>
            </a:r>
          </a:p>
          <a:p>
            <a:r>
              <a:rPr lang="en-US" dirty="0"/>
              <a:t>pp. 330 Virus could be new</a:t>
            </a:r>
          </a:p>
          <a:p>
            <a:r>
              <a:rPr lang="en-US" dirty="0"/>
              <a:t>pp. 332 Goals include infect 3 machine per LAN and as many computers as possible? Never make last minute changes before release. Were they related to the defects?</a:t>
            </a:r>
          </a:p>
          <a:p>
            <a:r>
              <a:rPr lang="en-US" dirty="0"/>
              <a:t>pp. 333 Testing w/out DEBUG often neglected</a:t>
            </a:r>
          </a:p>
        </p:txBody>
      </p:sp>
      <p:sp>
        <p:nvSpPr>
          <p:cNvPr id="11" name="Content Placeholder 10"/>
          <p:cNvSpPr>
            <a:spLocks noGrp="1"/>
          </p:cNvSpPr>
          <p:nvPr>
            <p:ph sz="half" idx="2"/>
          </p:nvPr>
        </p:nvSpPr>
        <p:spPr/>
        <p:txBody>
          <a:bodyPr>
            <a:normAutofit fontScale="85000" lnSpcReduction="10000"/>
          </a:bodyPr>
          <a:lstStyle/>
          <a:p>
            <a:r>
              <a:rPr lang="en-US" dirty="0"/>
              <a:t>pp. 335 Do people use the Internet as an experimental laboratory these days? Shutdown right after booting, “benign” doesn’t seem like the right word.</a:t>
            </a:r>
          </a:p>
          <a:p>
            <a:r>
              <a:rPr lang="en-US" dirty="0"/>
              <a:t>pp. 337 “send reports back to a </a:t>
            </a:r>
            <a:r>
              <a:rPr lang="en-US" b="1" dirty="0"/>
              <a:t>host</a:t>
            </a:r>
            <a:r>
              <a:rPr lang="en-US" dirty="0"/>
              <a:t> computer”?</a:t>
            </a:r>
          </a:p>
          <a:p>
            <a:r>
              <a:rPr lang="en-US" dirty="0"/>
              <a:t>pp. 338 Firewalls often not running on same machine as malware, routers?</a:t>
            </a:r>
          </a:p>
          <a:p>
            <a:r>
              <a:rPr lang="en-US" dirty="0"/>
              <a:t>pp. 339 Have 2003 fears of cyber terrorist attacks been realized?</a:t>
            </a:r>
          </a:p>
          <a:p>
            <a:r>
              <a:rPr lang="en-US" dirty="0"/>
              <a:t>pp. 347 How is online voting a moral issue?</a:t>
            </a:r>
          </a:p>
          <a:p>
            <a:r>
              <a:rPr lang="en-US" dirty="0"/>
              <a:t>End of Chapter questions: 14. 25. 29.</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2108164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Quiz</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A denial of service attack shuts down a bunch of retailer, stock brokerage, large corporate entertainment and information web sites. Possible guilty parties:</a:t>
            </a:r>
          </a:p>
          <a:p>
            <a:pPr marL="662968" lvl="1" indent="-457200">
              <a:buFont typeface="+mj-lt"/>
              <a:buAutoNum type="alphaLcPeriod"/>
            </a:pPr>
            <a:r>
              <a:rPr lang="en-US" dirty="0"/>
              <a:t>Terrorist who aimed to cause billions of damage to U.S. economy.</a:t>
            </a:r>
          </a:p>
          <a:p>
            <a:pPr marL="662968" lvl="1" indent="-457200">
              <a:buFont typeface="+mj-lt"/>
              <a:buAutoNum type="alphaLcPeriod"/>
            </a:pPr>
            <a:r>
              <a:rPr lang="en-US" dirty="0"/>
              <a:t>Protest organization opposing commercialization of the web and corporate manipulation of consumers.</a:t>
            </a:r>
          </a:p>
          <a:p>
            <a:pPr marL="662968" lvl="1" indent="-457200">
              <a:buFont typeface="+mj-lt"/>
              <a:buAutoNum type="alphaLcPeriod"/>
            </a:pPr>
            <a:r>
              <a:rPr lang="en-US" dirty="0"/>
              <a:t>Script kiddie (a minor) just having fun with tools he found on the web.</a:t>
            </a:r>
          </a:p>
          <a:p>
            <a:pPr marL="662968" lvl="1" indent="-457200">
              <a:buFont typeface="+mj-lt"/>
              <a:buAutoNum type="alphaLcPeriod"/>
            </a:pPr>
            <a:r>
              <a:rPr lang="en-US" dirty="0"/>
              <a:t>Show off hacker in search of bragging rights.</a:t>
            </a:r>
          </a:p>
          <a:p>
            <a:pPr marL="457200" indent="-457200">
              <a:buFont typeface="+mj-lt"/>
              <a:buAutoNum type="arabicPeriod"/>
            </a:pPr>
            <a:r>
              <a:rPr lang="en-US" dirty="0"/>
              <a:t>State what penalties are appropriate for each.</a:t>
            </a:r>
          </a:p>
          <a:p>
            <a:pPr marL="457200" indent="-457200">
              <a:buFont typeface="+mj-lt"/>
              <a:buAutoNum type="arabicPeriod"/>
            </a:pPr>
            <a:r>
              <a:rPr lang="en-US" dirty="0"/>
              <a:t>Explain your answer to 1. using a single Ethical Theory for all.</a:t>
            </a:r>
          </a:p>
          <a:p>
            <a:pPr marL="457200" indent="-457200">
              <a:buFont typeface="+mj-lt"/>
              <a:buAutoNum type="arabicPeriod"/>
            </a:pPr>
            <a:r>
              <a:rPr lang="en-US" dirty="0"/>
              <a:t>Name the laws/acts under which these parties could be prosecuted.</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1504764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br>
              <a:rPr lang="en-US" dirty="0"/>
            </a:br>
            <a:r>
              <a:rPr lang="en-US" dirty="0"/>
              <a:t>Code Testing 1 Page Paper 1/2</a:t>
            </a:r>
          </a:p>
        </p:txBody>
      </p:sp>
      <p:sp>
        <p:nvSpPr>
          <p:cNvPr id="3" name="Content Placeholder 2"/>
          <p:cNvSpPr>
            <a:spLocks noGrp="1"/>
          </p:cNvSpPr>
          <p:nvPr>
            <p:ph idx="1"/>
          </p:nvPr>
        </p:nvSpPr>
        <p:spPr/>
        <p:txBody>
          <a:bodyPr>
            <a:normAutofit fontScale="92500" lnSpcReduction="20000"/>
          </a:bodyPr>
          <a:lstStyle/>
          <a:p>
            <a:r>
              <a:rPr lang="en-US" sz="1800" dirty="0"/>
              <a:t>Test the given code</a:t>
            </a:r>
          </a:p>
          <a:p>
            <a:r>
              <a:rPr lang="en-US" sz="1800" dirty="0"/>
              <a:t>Find as many defects possible</a:t>
            </a:r>
          </a:p>
          <a:p>
            <a:r>
              <a:rPr lang="en-US" sz="1800" dirty="0"/>
              <a:t>There are major and minor defects to find</a:t>
            </a:r>
          </a:p>
          <a:p>
            <a:r>
              <a:rPr lang="en-US" sz="1800" dirty="0"/>
              <a:t>Once testing is done write paper with conclusion: testing strategy was adequate</a:t>
            </a:r>
          </a:p>
          <a:p>
            <a:r>
              <a:rPr lang="en-US" sz="1800" dirty="0"/>
              <a:t>Things that might be useful in your argument:</a:t>
            </a:r>
          </a:p>
          <a:p>
            <a:pPr lvl="1"/>
            <a:r>
              <a:rPr lang="en-US" sz="1600" dirty="0"/>
              <a:t>Rationale for testing strategy used </a:t>
            </a:r>
            <a:r>
              <a:rPr lang="en-US" sz="1600" b="1" dirty="0"/>
              <a:t>(use data and sources)</a:t>
            </a:r>
          </a:p>
          <a:p>
            <a:pPr lvl="1"/>
            <a:r>
              <a:rPr lang="en-US" sz="1600" dirty="0"/>
              <a:t>Explanations of defects found </a:t>
            </a:r>
            <a:r>
              <a:rPr lang="en-US" sz="1600" b="1" dirty="0"/>
              <a:t>(use data and sources)</a:t>
            </a:r>
          </a:p>
          <a:p>
            <a:pPr lvl="1"/>
            <a:r>
              <a:rPr lang="en-US" sz="1600" dirty="0"/>
              <a:t>How to fix them </a:t>
            </a:r>
            <a:r>
              <a:rPr lang="en-US" sz="1600" b="1" dirty="0"/>
              <a:t>(use data and sources)</a:t>
            </a:r>
          </a:p>
          <a:p>
            <a:pPr lvl="1"/>
            <a:r>
              <a:rPr lang="en-US" sz="1600" dirty="0"/>
              <a:t>Consequences of leaving defects in production code </a:t>
            </a:r>
            <a:r>
              <a:rPr lang="en-US" sz="1600" b="1" dirty="0"/>
              <a:t>(use data and sources)</a:t>
            </a:r>
          </a:p>
          <a:p>
            <a:r>
              <a:rPr lang="en-US" sz="1800" dirty="0"/>
              <a:t>Use a weakness in testing strategy as counter point </a:t>
            </a:r>
            <a:r>
              <a:rPr lang="en-US" sz="1800" b="1" dirty="0"/>
              <a:t>(use data and sources)</a:t>
            </a:r>
          </a:p>
          <a:p>
            <a:r>
              <a:rPr lang="en-US" sz="1800" dirty="0"/>
              <a:t>Working example: </a:t>
            </a:r>
            <a:r>
              <a:rPr lang="en-US" sz="1800" dirty="0">
                <a:hlinkClick r:id="rId3"/>
              </a:rPr>
              <a:t>http://socialimps.keithpray.net/assignments/Test_Sales_Fun</a:t>
            </a:r>
            <a:endParaRPr lang="en-US" sz="1800"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663296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br>
              <a:rPr lang="en-US" dirty="0"/>
            </a:br>
            <a:r>
              <a:rPr lang="en-US" dirty="0"/>
              <a:t>Code Testing 2/2</a:t>
            </a:r>
          </a:p>
        </p:txBody>
      </p:sp>
      <p:sp>
        <p:nvSpPr>
          <p:cNvPr id="3" name="Content Placeholder 2"/>
          <p:cNvSpPr>
            <a:spLocks noGrp="1"/>
          </p:cNvSpPr>
          <p:nvPr>
            <p:ph idx="1"/>
          </p:nvPr>
        </p:nvSpPr>
        <p:spPr/>
        <p:txBody>
          <a:bodyPr>
            <a:normAutofit fontScale="62500" lnSpcReduction="20000"/>
          </a:bodyPr>
          <a:lstStyle/>
          <a:p>
            <a:pPr marL="457200" indent="-457200">
              <a:lnSpc>
                <a:spcPct val="120000"/>
              </a:lnSpc>
              <a:spcBef>
                <a:spcPts val="0"/>
              </a:spcBef>
              <a:buFont typeface="+mj-lt"/>
              <a:buAutoNum type="arabicPeriod"/>
            </a:pPr>
            <a:r>
              <a:rPr lang="en-US" dirty="0"/>
              <a:t>import </a:t>
            </a:r>
            <a:r>
              <a:rPr lang="en-US" dirty="0" err="1"/>
              <a:t>java.text.NumberFormat</a:t>
            </a:r>
            <a:r>
              <a:rPr lang="en-US" dirty="0"/>
              <a:t>;</a:t>
            </a:r>
          </a:p>
          <a:p>
            <a:pPr marL="457200" indent="-457200">
              <a:lnSpc>
                <a:spcPct val="120000"/>
              </a:lnSpc>
              <a:spcBef>
                <a:spcPts val="0"/>
              </a:spcBef>
              <a:buFont typeface="+mj-lt"/>
              <a:buAutoNum type="arabicPeriod"/>
            </a:pPr>
            <a:r>
              <a:rPr lang="en-US" dirty="0"/>
              <a:t>public class </a:t>
            </a:r>
            <a:r>
              <a:rPr lang="en-US" dirty="0" err="1"/>
              <a:t>SalesFun</a:t>
            </a:r>
            <a:r>
              <a:rPr lang="en-US" dirty="0"/>
              <a:t> { </a:t>
            </a:r>
          </a:p>
          <a:p>
            <a:pPr marL="457200" indent="-457200">
              <a:lnSpc>
                <a:spcPct val="120000"/>
              </a:lnSpc>
              <a:spcBef>
                <a:spcPts val="0"/>
              </a:spcBef>
              <a:buFont typeface="+mj-lt"/>
              <a:buAutoNum type="arabicPeriod"/>
            </a:pPr>
            <a:r>
              <a:rPr lang="en-US" dirty="0"/>
              <a:t>  public static double </a:t>
            </a:r>
            <a:r>
              <a:rPr lang="en-US" dirty="0" err="1"/>
              <a:t>calculateSalesTotal</a:t>
            </a:r>
            <a:r>
              <a:rPr lang="en-US" dirty="0"/>
              <a:t> ( double amount, double </a:t>
            </a:r>
            <a:r>
              <a:rPr lang="en-US" dirty="0" err="1"/>
              <a:t>discountRate</a:t>
            </a:r>
            <a:r>
              <a:rPr lang="en-US" dirty="0"/>
              <a:t>, double </a:t>
            </a:r>
            <a:r>
              <a:rPr lang="en-US" dirty="0" err="1"/>
              <a:t>taxRate</a:t>
            </a:r>
            <a:r>
              <a:rPr lang="en-US" dirty="0"/>
              <a:t> ) { </a:t>
            </a:r>
          </a:p>
          <a:p>
            <a:pPr marL="457200" indent="-457200">
              <a:lnSpc>
                <a:spcPct val="120000"/>
              </a:lnSpc>
              <a:spcBef>
                <a:spcPts val="0"/>
              </a:spcBef>
              <a:buFont typeface="+mj-lt"/>
              <a:buAutoNum type="arabicPeriod"/>
            </a:pPr>
            <a:r>
              <a:rPr lang="en-US" dirty="0">
                <a:solidFill>
                  <a:srgbClr val="000000"/>
                </a:solidFill>
              </a:rPr>
              <a:t>   </a:t>
            </a:r>
            <a:r>
              <a:rPr lang="en-US" b="1" dirty="0">
                <a:solidFill>
                  <a:srgbClr val="000000"/>
                </a:solidFill>
              </a:rPr>
              <a:t> double discount = amount * </a:t>
            </a:r>
            <a:r>
              <a:rPr lang="en-US" b="1" dirty="0" err="1">
                <a:solidFill>
                  <a:srgbClr val="000000"/>
                </a:solidFill>
              </a:rPr>
              <a:t>discountRate</a:t>
            </a:r>
            <a:r>
              <a:rPr lang="en-US" b="1" dirty="0">
                <a:solidFill>
                  <a:srgbClr val="000000"/>
                </a:solidFill>
              </a:rPr>
              <a:t>; </a:t>
            </a:r>
          </a:p>
          <a:p>
            <a:pPr marL="457200" indent="-457200">
              <a:lnSpc>
                <a:spcPct val="120000"/>
              </a:lnSpc>
              <a:spcBef>
                <a:spcPts val="0"/>
              </a:spcBef>
              <a:buFont typeface="+mj-lt"/>
              <a:buAutoNum type="arabicPeriod"/>
            </a:pPr>
            <a:r>
              <a:rPr lang="en-US" b="1" dirty="0">
                <a:solidFill>
                  <a:srgbClr val="000000"/>
                </a:solidFill>
              </a:rPr>
              <a:t>    double total = amount - discount; </a:t>
            </a:r>
          </a:p>
          <a:p>
            <a:pPr marL="457200" indent="-457200">
              <a:lnSpc>
                <a:spcPct val="120000"/>
              </a:lnSpc>
              <a:spcBef>
                <a:spcPts val="0"/>
              </a:spcBef>
              <a:buFont typeface="+mj-lt"/>
              <a:buAutoNum type="arabicPeriod"/>
            </a:pPr>
            <a:r>
              <a:rPr lang="en-US" b="1" dirty="0">
                <a:solidFill>
                  <a:srgbClr val="000000"/>
                </a:solidFill>
              </a:rPr>
              <a:t>    double tax = total * </a:t>
            </a:r>
            <a:r>
              <a:rPr lang="en-US" b="1" dirty="0" err="1">
                <a:solidFill>
                  <a:srgbClr val="000000"/>
                </a:solidFill>
              </a:rPr>
              <a:t>taxRate</a:t>
            </a:r>
            <a:r>
              <a:rPr lang="en-US" b="1" dirty="0">
                <a:solidFill>
                  <a:srgbClr val="000000"/>
                </a:solidFill>
              </a:rPr>
              <a:t>; </a:t>
            </a:r>
          </a:p>
          <a:p>
            <a:pPr marL="457200" indent="-457200">
              <a:lnSpc>
                <a:spcPct val="120000"/>
              </a:lnSpc>
              <a:spcBef>
                <a:spcPts val="0"/>
              </a:spcBef>
              <a:buFont typeface="+mj-lt"/>
              <a:buAutoNum type="arabicPeriod"/>
            </a:pPr>
            <a:r>
              <a:rPr lang="en-US" b="1" dirty="0">
                <a:solidFill>
                  <a:srgbClr val="000000"/>
                </a:solidFill>
              </a:rPr>
              <a:t>    double </a:t>
            </a:r>
            <a:r>
              <a:rPr lang="en-US" b="1" dirty="0" err="1">
                <a:solidFill>
                  <a:srgbClr val="000000"/>
                </a:solidFill>
              </a:rPr>
              <a:t>taxedTotal</a:t>
            </a:r>
            <a:r>
              <a:rPr lang="en-US" b="1" dirty="0">
                <a:solidFill>
                  <a:srgbClr val="000000"/>
                </a:solidFill>
              </a:rPr>
              <a:t> = tax + total; </a:t>
            </a:r>
          </a:p>
          <a:p>
            <a:pPr marL="457200" indent="-457200">
              <a:lnSpc>
                <a:spcPct val="120000"/>
              </a:lnSpc>
              <a:spcBef>
                <a:spcPts val="0"/>
              </a:spcBef>
              <a:buFont typeface="+mj-lt"/>
              <a:buAutoNum type="arabicPeriod"/>
            </a:pPr>
            <a:r>
              <a:rPr lang="en-US" dirty="0"/>
              <a:t>    </a:t>
            </a:r>
            <a:r>
              <a:rPr lang="en-US" dirty="0" err="1"/>
              <a:t>NumberFormat</a:t>
            </a:r>
            <a:r>
              <a:rPr lang="en-US" dirty="0"/>
              <a:t> </a:t>
            </a:r>
            <a:r>
              <a:rPr lang="en-US" dirty="0" err="1"/>
              <a:t>numberFormat</a:t>
            </a:r>
            <a:r>
              <a:rPr lang="en-US" dirty="0"/>
              <a:t> = </a:t>
            </a:r>
            <a:r>
              <a:rPr lang="en-US" dirty="0" err="1"/>
              <a:t>NumberFormat.getCurrencyInstance</a:t>
            </a:r>
            <a:r>
              <a:rPr lang="en-US" dirty="0"/>
              <a:t>(); </a:t>
            </a:r>
          </a:p>
          <a:p>
            <a:pPr marL="457200" indent="-457200">
              <a:lnSpc>
                <a:spcPct val="120000"/>
              </a:lnSpc>
              <a:spcBef>
                <a:spcPts val="0"/>
              </a:spcBef>
              <a:buFont typeface="+mj-lt"/>
              <a:buAutoNum type="arabicPeriod"/>
            </a:pPr>
            <a:r>
              <a:rPr lang="en-US" dirty="0"/>
              <a:t>    </a:t>
            </a:r>
            <a:r>
              <a:rPr lang="en-US" dirty="0" err="1"/>
              <a:t>System.out.println</a:t>
            </a:r>
            <a:r>
              <a:rPr lang="en-US" dirty="0"/>
              <a:t> ( "Subtotal : " + </a:t>
            </a:r>
            <a:r>
              <a:rPr lang="en-US" dirty="0" err="1"/>
              <a:t>numberFormat.format</a:t>
            </a:r>
            <a:r>
              <a:rPr lang="en-US" dirty="0"/>
              <a:t> ( amount ) ); </a:t>
            </a:r>
          </a:p>
          <a:p>
            <a:pPr marL="457200" indent="-457200">
              <a:lnSpc>
                <a:spcPct val="120000"/>
              </a:lnSpc>
              <a:spcBef>
                <a:spcPts val="0"/>
              </a:spcBef>
              <a:buFont typeface="+mj-lt"/>
              <a:buAutoNum type="arabicPeriod"/>
            </a:pPr>
            <a:r>
              <a:rPr lang="en-US" dirty="0"/>
              <a:t>    </a:t>
            </a:r>
            <a:r>
              <a:rPr lang="en-US" dirty="0" err="1"/>
              <a:t>System.out.println</a:t>
            </a:r>
            <a:r>
              <a:rPr lang="en-US" dirty="0"/>
              <a:t> ( "Discount : " + </a:t>
            </a:r>
            <a:r>
              <a:rPr lang="en-US" dirty="0" err="1"/>
              <a:t>numberFormat.format</a:t>
            </a:r>
            <a:r>
              <a:rPr lang="en-US" dirty="0"/>
              <a:t> ( discount ) ); </a:t>
            </a:r>
          </a:p>
          <a:p>
            <a:pPr marL="457200" indent="-457200">
              <a:lnSpc>
                <a:spcPct val="120000"/>
              </a:lnSpc>
              <a:spcBef>
                <a:spcPts val="0"/>
              </a:spcBef>
              <a:buFont typeface="+mj-lt"/>
              <a:buAutoNum type="arabicPeriod"/>
            </a:pPr>
            <a:r>
              <a:rPr lang="en-US" dirty="0"/>
              <a:t>    </a:t>
            </a:r>
            <a:r>
              <a:rPr lang="en-US" dirty="0" err="1"/>
              <a:t>System.out.println</a:t>
            </a:r>
            <a:r>
              <a:rPr lang="en-US" dirty="0"/>
              <a:t> ( "Total : " + </a:t>
            </a:r>
            <a:r>
              <a:rPr lang="en-US" dirty="0" err="1"/>
              <a:t>numberFormat.format</a:t>
            </a:r>
            <a:r>
              <a:rPr lang="en-US" dirty="0"/>
              <a:t> ( total ) ); </a:t>
            </a:r>
          </a:p>
          <a:p>
            <a:pPr marL="457200" indent="-457200">
              <a:lnSpc>
                <a:spcPct val="120000"/>
              </a:lnSpc>
              <a:spcBef>
                <a:spcPts val="0"/>
              </a:spcBef>
              <a:buFont typeface="+mj-lt"/>
              <a:buAutoNum type="arabicPeriod"/>
            </a:pPr>
            <a:r>
              <a:rPr lang="en-US" dirty="0"/>
              <a:t>    </a:t>
            </a:r>
            <a:r>
              <a:rPr lang="en-US" dirty="0" err="1"/>
              <a:t>System.out.println</a:t>
            </a:r>
            <a:r>
              <a:rPr lang="en-US" dirty="0"/>
              <a:t> ( "Tax : " + </a:t>
            </a:r>
            <a:r>
              <a:rPr lang="en-US" dirty="0" err="1"/>
              <a:t>numberFormat.format</a:t>
            </a:r>
            <a:r>
              <a:rPr lang="en-US" dirty="0"/>
              <a:t> ( tax ) ); </a:t>
            </a:r>
          </a:p>
          <a:p>
            <a:pPr marL="457200" indent="-457200">
              <a:lnSpc>
                <a:spcPct val="120000"/>
              </a:lnSpc>
              <a:spcBef>
                <a:spcPts val="0"/>
              </a:spcBef>
              <a:buFont typeface="+mj-lt"/>
              <a:buAutoNum type="arabicPeriod"/>
            </a:pPr>
            <a:r>
              <a:rPr lang="en-US" dirty="0"/>
              <a:t>    </a:t>
            </a:r>
            <a:r>
              <a:rPr lang="en-US" dirty="0" err="1"/>
              <a:t>System.out.println</a:t>
            </a:r>
            <a:r>
              <a:rPr lang="en-US" dirty="0"/>
              <a:t> ( "</a:t>
            </a:r>
            <a:r>
              <a:rPr lang="en-US" dirty="0" err="1"/>
              <a:t>Tax+Total</a:t>
            </a:r>
            <a:r>
              <a:rPr lang="en-US" dirty="0"/>
              <a:t>: " + </a:t>
            </a:r>
            <a:r>
              <a:rPr lang="en-US" dirty="0" err="1"/>
              <a:t>numberFormat.format</a:t>
            </a:r>
            <a:r>
              <a:rPr lang="en-US" dirty="0"/>
              <a:t> ( </a:t>
            </a:r>
            <a:r>
              <a:rPr lang="en-US" dirty="0" err="1"/>
              <a:t>taxedTotal</a:t>
            </a:r>
            <a:r>
              <a:rPr lang="en-US" dirty="0"/>
              <a:t> ) ); </a:t>
            </a:r>
          </a:p>
          <a:p>
            <a:pPr marL="457200" indent="-457200">
              <a:lnSpc>
                <a:spcPct val="120000"/>
              </a:lnSpc>
              <a:spcBef>
                <a:spcPts val="0"/>
              </a:spcBef>
              <a:buFont typeface="+mj-lt"/>
              <a:buAutoNum type="arabicPeriod"/>
            </a:pPr>
            <a:r>
              <a:rPr lang="en-US" dirty="0"/>
              <a:t>    return </a:t>
            </a:r>
            <a:r>
              <a:rPr lang="en-US" dirty="0" err="1"/>
              <a:t>taxedTotal</a:t>
            </a:r>
            <a:r>
              <a:rPr lang="en-US" dirty="0"/>
              <a:t>;</a:t>
            </a:r>
          </a:p>
          <a:p>
            <a:pPr marL="457200" indent="-457200">
              <a:lnSpc>
                <a:spcPct val="120000"/>
              </a:lnSpc>
              <a:spcBef>
                <a:spcPts val="0"/>
              </a:spcBef>
              <a:buFont typeface="+mj-lt"/>
              <a:buAutoNum type="arabicPeriod"/>
            </a:pPr>
            <a:r>
              <a:rPr lang="en-US" dirty="0"/>
              <a:t>  } </a:t>
            </a:r>
          </a:p>
          <a:p>
            <a:pPr marL="457200" indent="-457200">
              <a:lnSpc>
                <a:spcPct val="120000"/>
              </a:lnSpc>
              <a:spcBef>
                <a:spcPts val="0"/>
              </a:spcBef>
              <a:buFont typeface="+mj-lt"/>
              <a:buAutoNum type="arabicPeriod"/>
            </a:pPr>
            <a:r>
              <a:rPr lang="en-US" dirty="0"/>
              <a: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8" name="TextBox 7"/>
          <p:cNvSpPr txBox="1"/>
          <p:nvPr/>
        </p:nvSpPr>
        <p:spPr>
          <a:xfrm>
            <a:off x="4565194" y="1444365"/>
            <a:ext cx="4343400" cy="1446550"/>
          </a:xfrm>
          <a:prstGeom prst="rect">
            <a:avLst/>
          </a:prstGeom>
          <a:noFill/>
        </p:spPr>
        <p:txBody>
          <a:bodyPr wrap="square" rtlCol="0" anchor="t" anchorCtr="0">
            <a:spAutoFit/>
          </a:bodyPr>
          <a:lstStyle/>
          <a:p>
            <a:pPr algn="l"/>
            <a:r>
              <a:rPr lang="en-US" sz="6600" dirty="0">
                <a:solidFill>
                  <a:srgbClr val="000000"/>
                </a:solidFill>
              </a:rPr>
              <a:t>}</a:t>
            </a:r>
            <a:r>
              <a:rPr lang="en-US" sz="8800" dirty="0">
                <a:solidFill>
                  <a:srgbClr val="000000"/>
                </a:solidFill>
              </a:rPr>
              <a:t> </a:t>
            </a:r>
            <a:r>
              <a:rPr lang="en-US" sz="3200" dirty="0">
                <a:solidFill>
                  <a:srgbClr val="000000"/>
                </a:solidFill>
              </a:rPr>
              <a:t>Lines of interest</a:t>
            </a:r>
          </a:p>
        </p:txBody>
      </p:sp>
      <p:sp>
        <p:nvSpPr>
          <p:cNvPr id="5" name="Slide Number Placeholder 4"/>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3574800159"/>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31837</TotalTime>
  <Words>6092</Words>
  <Application>Microsoft Macintosh PowerPoint</Application>
  <PresentationFormat>On-screen Show (16:9)</PresentationFormat>
  <Paragraphs>627</Paragraphs>
  <Slides>49</Slides>
  <Notes>43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ＭＳ Ｐゴシック</vt:lpstr>
      <vt:lpstr>Arial</vt:lpstr>
      <vt:lpstr>Calibri</vt:lpstr>
      <vt:lpstr>Cambria</vt:lpstr>
      <vt:lpstr>Wingdings</vt:lpstr>
      <vt:lpstr>幼圆</vt:lpstr>
      <vt:lpstr>Red Radial 16x9</vt:lpstr>
      <vt:lpstr>Class 8 Crime</vt:lpstr>
      <vt:lpstr>Let’s keep track of what works well Online and Remote</vt:lpstr>
      <vt:lpstr>Papers</vt:lpstr>
      <vt:lpstr>Overview</vt:lpstr>
      <vt:lpstr>PowerPoint Presentation</vt:lpstr>
      <vt:lpstr>My Reading Notes</vt:lpstr>
      <vt:lpstr>Group Quiz</vt:lpstr>
      <vt:lpstr>Assignment Code Testing 1 Page Paper 1/2</vt:lpstr>
      <vt:lpstr>Assignment Code Testing 2/2</vt:lpstr>
      <vt:lpstr>Overview</vt:lpstr>
      <vt:lpstr>Warrant canaries</vt:lpstr>
      <vt:lpstr>What is a warrant canary?</vt:lpstr>
      <vt:lpstr>Who has your back?</vt:lpstr>
      <vt:lpstr>National security letters</vt:lpstr>
      <vt:lpstr>Data collection</vt:lpstr>
      <vt:lpstr>Conclusion</vt:lpstr>
      <vt:lpstr>References</vt:lpstr>
      <vt:lpstr>AI Crime Fighters</vt:lpstr>
      <vt:lpstr>AI assists police to fight against crime</vt:lpstr>
      <vt:lpstr>Facial Recognition</vt:lpstr>
      <vt:lpstr>Machine learning algorithms</vt:lpstr>
      <vt:lpstr>Processing Police Databases </vt:lpstr>
      <vt:lpstr>Drawbacks and Concerns</vt:lpstr>
      <vt:lpstr>Future of the ai in police work</vt:lpstr>
      <vt:lpstr>References</vt:lpstr>
      <vt:lpstr>EARN IT Act of 2020</vt:lpstr>
      <vt:lpstr>Earn it act</vt:lpstr>
      <vt:lpstr>Problems with earn it</vt:lpstr>
      <vt:lpstr>End-To-end encryption</vt:lpstr>
      <vt:lpstr>Earn it act and end-to-end encryption</vt:lpstr>
      <vt:lpstr>Conclusion</vt:lpstr>
      <vt:lpstr>References</vt:lpstr>
      <vt:lpstr>Class 8 The End</vt:lpstr>
      <vt:lpstr>Buffer Overrun</vt:lpstr>
      <vt:lpstr>Run Example Code</vt:lpstr>
      <vt:lpstr>Buffer Overrun Code</vt:lpstr>
      <vt:lpstr>TCP Three-way Handshake</vt:lpstr>
      <vt:lpstr>SYN Flood Attack</vt:lpstr>
      <vt:lpstr>Ping Attack</vt:lpstr>
      <vt:lpstr>What is Denial of Service (DoS)</vt:lpstr>
      <vt:lpstr>Distributed DoS Vectors</vt:lpstr>
      <vt:lpstr>Crime How</vt:lpstr>
      <vt:lpstr>Crime Bane</vt:lpstr>
      <vt:lpstr>Crime Why</vt:lpstr>
      <vt:lpstr>Crime Time</vt:lpstr>
      <vt:lpstr>Crime Doers</vt:lpstr>
      <vt:lpstr>Crime Gain</vt:lpstr>
      <vt:lpstr>Crime Pay</vt:lpstr>
      <vt:lpstr>Crime Stop</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434</cp:revision>
  <dcterms:created xsi:type="dcterms:W3CDTF">2014-08-25T02:19:16Z</dcterms:created>
  <dcterms:modified xsi:type="dcterms:W3CDTF">2020-04-21T22:40:21Z</dcterms:modified>
</cp:coreProperties>
</file>