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315" r:id="rId3"/>
    <p:sldId id="306" r:id="rId4"/>
    <p:sldId id="259" r:id="rId5"/>
    <p:sldId id="261" r:id="rId6"/>
    <p:sldId id="267" r:id="rId7"/>
    <p:sldId id="307" r:id="rId8"/>
    <p:sldId id="316" r:id="rId9"/>
    <p:sldId id="268" r:id="rId10"/>
    <p:sldId id="274" r:id="rId11"/>
    <p:sldId id="270" r:id="rId12"/>
    <p:sldId id="275" r:id="rId13"/>
    <p:sldId id="271" r:id="rId14"/>
    <p:sldId id="272" r:id="rId15"/>
    <p:sldId id="317" r:id="rId16"/>
    <p:sldId id="325" r:id="rId17"/>
    <p:sldId id="326" r:id="rId18"/>
    <p:sldId id="327" r:id="rId19"/>
    <p:sldId id="328" r:id="rId20"/>
    <p:sldId id="329" r:id="rId21"/>
    <p:sldId id="330" r:id="rId22"/>
    <p:sldId id="318" r:id="rId23"/>
    <p:sldId id="319" r:id="rId24"/>
    <p:sldId id="320" r:id="rId25"/>
    <p:sldId id="321" r:id="rId26"/>
    <p:sldId id="273" r:id="rId27"/>
    <p:sldId id="322" r:id="rId28"/>
    <p:sldId id="323" r:id="rId29"/>
    <p:sldId id="324" r:id="rId30"/>
    <p:sldId id="26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15"/>
            <p14:sldId id="306"/>
            <p14:sldId id="259"/>
            <p14:sldId id="261"/>
            <p14:sldId id="267"/>
            <p14:sldId id="307"/>
          </p14:sldIdLst>
        </p14:section>
        <p14:section name="Students" id="{5E347295-266A-9B4D-A0DF-4703719F5CBB}">
          <p14:sldIdLst>
            <p14:sldId id="316"/>
            <p14:sldId id="268"/>
            <p14:sldId id="274"/>
            <p14:sldId id="270"/>
            <p14:sldId id="275"/>
            <p14:sldId id="271"/>
            <p14:sldId id="272"/>
            <p14:sldId id="317"/>
            <p14:sldId id="325"/>
            <p14:sldId id="326"/>
            <p14:sldId id="327"/>
            <p14:sldId id="328"/>
            <p14:sldId id="329"/>
            <p14:sldId id="330"/>
            <p14:sldId id="318"/>
            <p14:sldId id="319"/>
            <p14:sldId id="320"/>
            <p14:sldId id="321"/>
            <p14:sldId id="273"/>
            <p14:sldId id="322"/>
            <p14:sldId id="323"/>
            <p14:sldId id="324"/>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2" autoAdjust="0"/>
    <p:restoredTop sz="79670" autoAdjust="0"/>
  </p:normalViewPr>
  <p:slideViewPr>
    <p:cSldViewPr snapToGrid="0" snapToObjects="1">
      <p:cViewPr varScale="1">
        <p:scale>
          <a:sx n="133" d="100"/>
          <a:sy n="133" d="100"/>
        </p:scale>
        <p:origin x="456"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1: The behavior of following trends often leads to the exposure of personal information. When examining the number of various posts under certain hashtags on Instagram or sounds on </a:t>
            </a:r>
            <a:r>
              <a:rPr lang="en-US" dirty="0" err="1"/>
              <a:t>TikTok</a:t>
            </a:r>
            <a:r>
              <a:rPr lang="en-US" dirty="0"/>
              <a:t> this point is supported. People use the hashtag #</a:t>
            </a:r>
            <a:r>
              <a:rPr lang="en-US" dirty="0" err="1"/>
              <a:t>mybirthday</a:t>
            </a:r>
            <a:r>
              <a:rPr lang="en-US" dirty="0"/>
              <a:t> and #</a:t>
            </a:r>
            <a:r>
              <a:rPr lang="en-US" dirty="0" err="1"/>
              <a:t>happybirthdaytome</a:t>
            </a:r>
            <a:r>
              <a:rPr lang="en-US" dirty="0"/>
              <a:t> to post their birthday pictures as it is a common thing to do seeing as over 8 million people have done it. However, many of these posts are made on the persons actual birthday, which is exposing their birthdate to all who view the post. Even if this only gives away the month and day, many people put their age in their bio and from this the birth year could also be figured out. Similarly, over 2 million people have used the #</a:t>
            </a:r>
            <a:r>
              <a:rPr lang="en-US" dirty="0" err="1"/>
              <a:t>mystory</a:t>
            </a:r>
            <a:r>
              <a:rPr lang="en-US" dirty="0"/>
              <a:t> hashtag and share a shortened version of their life stories, many of them revealing very personal experiences, even more so under the #</a:t>
            </a:r>
            <a:r>
              <a:rPr lang="en-US" dirty="0" err="1"/>
              <a:t>personalstory</a:t>
            </a:r>
            <a:r>
              <a:rPr lang="en-US" dirty="0"/>
              <a:t> hashtag. There is also the #hometown hashtag under which many people write the name of their hometown, some even including a geotag of the exact location of the town. Further, there is a sound on </a:t>
            </a:r>
            <a:r>
              <a:rPr lang="en-US" dirty="0" err="1"/>
              <a:t>TikTok</a:t>
            </a:r>
            <a:r>
              <a:rPr lang="en-US" dirty="0"/>
              <a:t> which over 2 million people have </a:t>
            </a:r>
            <a:r>
              <a:rPr lang="en-US" dirty="0" err="1"/>
              <a:t>dueted</a:t>
            </a:r>
            <a:r>
              <a:rPr lang="en-US" dirty="0"/>
              <a:t> in which they list their name, age, favorite color, height, and more personal information about themselves. Although these may seem like harmless trends, people are exposing their personal information which puts their privacy at risk. So why do people follow these trends? Psychology studies have shown that it is for the release of dopamine and oxytocin. It is also for social currency, which is when stock in your social media content goes up, and a sense of connectedness through having a community of other people doing the same thing as you.</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05364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2: Social media also influences peoples shopping behaviors. This is due to the rapid spread of information from influencers, reviews and referrals. A study shows that 83% of American consumers have stated that social media interaction increases their likelihood of a purchase. 81% of consumers look at their friends posts before buying something, and 78% were influenced by company posts. Many people are looking to the opinions of others before buying something for themselves. Instead of following their own thought process to decide if they should buy a product, their thought process is being interrupted by the opinions of friends, strangers, and influencers on the internet. This can lead to them making decisions and purchasing products they may not have without that external influence.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1558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3: There is also a trend in which many people develop a dependency to online interactions. Research shows that around 67% of social network app downloads are actually reinstalls if the app. This shows that many people have deleted social media apps and then later, redownloaded them. One possible explanation for this is that the person has developed a dependency to social media, it has become a part of their natural habits, their instincts. One quote from someone who deleted Instagram stated that every time they were doing something cool they would reach for their phone to take a picture for Instagram, even though they did not have the app anymore. Psychological studies have theorized that the dependency on social media ties into a persons psychological state. They stated that many people who have low self-esteem, anxiety, depression or narcissism, feel a need for admiration or validation, which can often be found on social media. Another study shows that as people post more, they tend to exaggerate the positives in their lives to gain admiration. This then leads to an increase in self-esteem, but it decreases their self-control. They develop a dependency on these superficial means. This also ties back into the release of dopamine and oxytocin as well which also cause addictions in the brain.</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7377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Argument: On the contrary, some people could ask “but it’s just an app, can’t people just choose not to post or share information? Can’t they just delete it and walk away?” While this may be true for some, for others they have developed a very real addiction to social media. A study done over twitter asked user if they feel they have a social media </a:t>
            </a:r>
            <a:r>
              <a:rPr lang="en-US" dirty="0" err="1"/>
              <a:t>addicion</a:t>
            </a:r>
            <a:r>
              <a:rPr lang="en-US" dirty="0"/>
              <a:t>. In November of 2015, over 3,000 people of about 39,000 admitted to having an addiction to social media. Similarly, statistics show that 18% of users can’t go more than a few hours without checking </a:t>
            </a:r>
            <a:r>
              <a:rPr lang="en-US" dirty="0" err="1"/>
              <a:t>facebook</a:t>
            </a:r>
            <a:r>
              <a:rPr lang="en-US" dirty="0"/>
              <a:t>. Further, 28% of iPhone users check Twitter every morning before getting out of bed. Finally, this also again ties into how social media triggers the release of dopamine and oxytocin in the brain which are two very real chemicals which cause very real addictions to things, even virtual.</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3695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9876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Projected vision of a smart home involves autonomous homes including</a:t>
            </a:r>
          </a:p>
          <a:p>
            <a:pPr marL="171450" indent="-171450">
              <a:buFontTx/>
              <a:buChar char="-"/>
            </a:pPr>
            <a:r>
              <a:rPr lang="en-US" dirty="0"/>
              <a:t>Energy management</a:t>
            </a:r>
          </a:p>
          <a:p>
            <a:pPr marL="171450" indent="-171450">
              <a:buFontTx/>
              <a:buChar char="-"/>
            </a:pPr>
            <a:r>
              <a:rPr lang="en-US" dirty="0"/>
              <a:t>Security</a:t>
            </a:r>
          </a:p>
          <a:p>
            <a:pPr marL="171450" indent="-171450">
              <a:buFontTx/>
              <a:buChar char="-"/>
            </a:pPr>
            <a:r>
              <a:rPr lang="en-US" dirty="0"/>
              <a:t>Personalization</a:t>
            </a:r>
          </a:p>
          <a:p>
            <a:pPr marL="0" indent="0">
              <a:buFontTx/>
              <a:buNone/>
            </a:pPr>
            <a:r>
              <a:rPr lang="en-US" dirty="0"/>
              <a:t>Either through central hub or a distributed system</a:t>
            </a:r>
          </a:p>
          <a:p>
            <a:pPr marL="0" indent="0">
              <a:buFontTx/>
              <a:buNone/>
            </a:pPr>
            <a:r>
              <a:rPr lang="en-US" dirty="0"/>
              <a:t>With sensors in every part of the home, there are more than a million data points generated every minute which has brought the opportunity for data analysis and usage with a few different external agencies. </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60388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research conducted with 11 households it was found that people welcomed IoT devices as they trust manufacturers to take care of their privacy. When it comes to data from individual sensors like a digital thermostat, people vastly underestimate the potential of data extraction from these. </a:t>
            </a:r>
          </a:p>
          <a:p>
            <a:r>
              <a:rPr lang="en-US" dirty="0"/>
              <a:t>And like most of us they were skeptical of government access to the data. The big question is how will this data be used?</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615584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Policy makers intend to make adoption of smart technology widespread</a:t>
            </a:r>
          </a:p>
          <a:p>
            <a:r>
              <a:rPr lang="en-US" dirty="0"/>
              <a:t>- It is unclear how this data will be used and what the outcomes will be as companies do not disclose information asked by governmental agencies</a:t>
            </a:r>
          </a:p>
          <a:p>
            <a:r>
              <a:rPr lang="en-US" dirty="0"/>
              <a:t>- Transparency reports describe how user data collected is used. These are currently not mandated. Only recently have the big 3 companies (Amazon, Google, Facebook) disclosed if and when government demands customer data.</a:t>
            </a:r>
          </a:p>
          <a:p>
            <a:pPr marL="171450" indent="-171450">
              <a:buFontTx/>
              <a:buChar char="-"/>
            </a:pPr>
            <a:r>
              <a:rPr lang="en-US" dirty="0"/>
              <a:t>As a result of massive consumer flow at the hands of large corporations, small companies have limited data and are unable to operate at a data driven scale</a:t>
            </a:r>
          </a:p>
          <a:p>
            <a:pPr marL="171450" indent="-171450">
              <a:buFontTx/>
              <a:buChar char="-"/>
            </a:pPr>
            <a:r>
              <a:rPr lang="en-US"/>
              <a:t>Example policies</a:t>
            </a:r>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80735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the pleasure of doing my IQP in the area of smart cities and its data collection!</a:t>
            </a:r>
          </a:p>
          <a:p>
            <a:r>
              <a:rPr lang="en-US" dirty="0"/>
              <a:t>Small companies are vastly disadvantaged as they are unable to operate in a data driven manner. Large corporations control data and are mostly unwilling to share. But with policy and regulation to decentralize data possession it is possible to have open data.</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55051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Sebastian </a:t>
            </a:r>
            <a:r>
              <a:rPr lang="en-US" dirty="0" err="1"/>
              <a:t>pineda</a:t>
            </a:r>
            <a:r>
              <a:rPr lang="en-US" dirty="0"/>
              <a:t> and today I am going to be presenting about the extent of government surveillance possible that we may not even know of</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19858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data from the pew research center from 2018 outlining how Americans feel about the government collecting data on them. As we can see, a little more than half believe that federal courts are not limiting the government enough, and a much higher amount of people think that the government is indeed using collected data for other uses besides anti terror. The complacency of the possibility of surveillance is clear and shows that many Americans do not truly know what can be seen and what can not be seen. This can stem from many causes, one of which being what we have discussed earlier: that many people do not actually know how much technology surrounds them.</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55313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compare these figures to this data right here. As we can see here from another data collection from pew research center, a large majority of adults in America use at least one social media outlet. Keep in mind that this is only social media, and this data only accounts for adults. This does not include the large number of high school and middle school kids who use social media on a day to day basis. Everyone uses a large amount of technology in their day to day lives. Everything from the phones in our pockets to the navigation systems in our cars uses technology even if we can not see it. This exactly is the problem. We are too accepting of what is being collected.</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78412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misconception about the subject of data collection by the government is that it is old news. Yes, the huge news of Edward Snowden exposing the NSA was in 2013, and that still affects us to this day. However, The government has many powers of data collection besides telephone data, including internet data and social media data. The wiretapping of 2013 is just one of the examples of what they can do. The EPPA (employee polygraph protection act) even excludes all level of governments, meaning that government employees can be subjected to polygraph tests if it is deemed reasonable. As we know, “reasonable” can be bent to the use of whoever needs it, whether it be your own local government or the white house in Washington. The government can also access what is called meta data (which is very descriptive information about the data In question)  from your internet information and your call history. And as most of you know, those terms and conditions that we always accept without reading usually always outlines the type of data the service is collecting. This was a big point in the Snowden scandal in 2013. Verizon had apparently been ordered by the government to hand over this so called “metadata” to see who people have been calling and who they have been called by. </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34261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 US census has evolved and grown through the use of technology to fit the needs of the government. After the Pearl Harbor attack in 1941, The US Census Bureau gave information to the Justice department aiding the Japanese internment camp process. Even lesser known:</a:t>
            </a:r>
          </a:p>
          <a:p>
            <a:r>
              <a:rPr lang="en-US" dirty="0"/>
              <a:t>During world war one, the bureau also gave information to the military to aid them in the search for men who were trying to evade the draft (another can of worms entirely)</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054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Patriot Act is well known for its establishment after 9/11. It increased the </a:t>
            </a:r>
            <a:r>
              <a:rPr lang="en-US" dirty="0" err="1"/>
              <a:t>gov’s</a:t>
            </a:r>
            <a:r>
              <a:rPr lang="en-US" dirty="0"/>
              <a:t> power of surveillance in the name of national security. It was criticized for the possibility of the invasion of innocent citizens’ privacy. This is verified further when looking at the NSA program PRISM. PRISM allows the government to legally collect information from data giants such as google. When many of us are using services from companies such as apple, amazon, google, </a:t>
            </a:r>
            <a:r>
              <a:rPr lang="en-US" dirty="0" err="1"/>
              <a:t>etc</a:t>
            </a:r>
            <a:r>
              <a:rPr lang="en-US" dirty="0"/>
              <a:t>, the power the government holds is staggering. FISA is the Foreign Intelligence Surveillance Act. FISA allows the government to monitor communications that either start or end oversees. That means international phone calls, emails, and any other form of communication you can think of. This grants the government a lot of leeway to surveil people who otherwise thought they had complete privacy</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788407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what I want to say is that By simply educating more people of the extent of technology in their lives and how that can be used to watch them, we can keep the balance of power between the people and the government. Simply ceasing what we use in our lives would be nearly impossible. We will continue to use google, amazon, and </a:t>
            </a:r>
            <a:r>
              <a:rPr lang="en-US" dirty="0" err="1"/>
              <a:t>youtube</a:t>
            </a:r>
            <a:r>
              <a:rPr lang="en-US" dirty="0"/>
              <a:t> on a regular basis. However, We have systems in place where we can petition and vote for new legislation, but if only a small percentage of people understand how accessible our data is to the government, there isn’t much that can be done. </a:t>
            </a:r>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518365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Papers:</a:t>
            </a:r>
          </a:p>
          <a:p>
            <a:pPr marL="457200" indent="-457200">
              <a:buFont typeface="+mj-lt"/>
              <a:buAutoNum type="arabicPeriod"/>
            </a:pPr>
            <a:r>
              <a:rPr lang="en-US" dirty="0"/>
              <a:t>Prepare for class debate: Is a National ID System a good thing?</a:t>
            </a:r>
          </a:p>
          <a:p>
            <a:pPr lvl="1"/>
            <a:r>
              <a:rPr lang="en-US" dirty="0"/>
              <a:t>Come prepared with notes, facts, dates, high quality sources</a:t>
            </a:r>
          </a:p>
          <a:p>
            <a:pPr lvl="1"/>
            <a:r>
              <a:rPr lang="en-US" dirty="0"/>
              <a:t>You can build upon your self search work</a:t>
            </a:r>
          </a:p>
          <a:p>
            <a:pPr lvl="1"/>
            <a:r>
              <a:rPr lang="en-US" dirty="0"/>
              <a:t>Optional One Page Paper on the topic, lowest paper grade will be dropped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How does social media put user's privacy at risk beyond data mining?</a:t>
            </a:r>
          </a:p>
          <a:p>
            <a:r>
              <a:rPr lang="en-US" dirty="0"/>
              <a:t>Conclusion: Peoples experiences online, specifically social media, influence their behavior and most people fall into this unspoken norm, or collective consciousness, of how to conduct themselves.</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6235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current year, 75 % of the U.S. population is on some social media platform.</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973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world, 3.8 billion people are on social media, this is just under half of the entire world population. On average, these users spend 2 hours and 24 minutes on social media everyday. This is 10% of the day. If you factor in 8 hours of sleep into the day and 6 hours of work or school, that number then becomes 24%. So, roughly on average 24% of peoples free time is spent on social media. Now that you have an idea of just how large the reach of social media is I will move into my first argument.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84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en/" TargetMode="External"/><Relationship Id="rId13" Type="http://schemas.openxmlformats.org/officeDocument/2006/relationships/hyperlink" Target="https://histoplayblog.wordpress.com/2016/12/07/social-media-addiction/" TargetMode="External"/><Relationship Id="rId3" Type="http://schemas.openxmlformats.org/officeDocument/2006/relationships/hyperlink" Target="https://www.statista.com/statistics/278409/number-of-social-network-users-in-the-united-states/" TargetMode="External"/><Relationship Id="rId7" Type="http://schemas.openxmlformats.org/officeDocument/2006/relationships/hyperlink" Target="https://www.instagram.com/" TargetMode="External"/><Relationship Id="rId12" Type="http://schemas.openxmlformats.org/officeDocument/2006/relationships/hyperlink" Target="https://algonquincollegesocialmedia.wordpress.com/2018/06/17/are-you-addicted-to-social-medi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uffer.com/resources/psychology-of-social-media" TargetMode="External"/><Relationship Id="rId11" Type="http://schemas.openxmlformats.org/officeDocument/2006/relationships/hyperlink" Target="https://www.tune.com/blog/install-or-reinstall-42-of-mobile-app-installs-are-actually-reinstalls-and-in-some-categories-its-75/" TargetMode="External"/><Relationship Id="rId5" Type="http://schemas.openxmlformats.org/officeDocument/2006/relationships/hyperlink" Target="https://wearesocial.com/blog/2020/01/digital-2020-3-8-billion-people-use-social-media" TargetMode="External"/><Relationship Id="rId10" Type="http://schemas.openxmlformats.org/officeDocument/2006/relationships/hyperlink" Target="https://blog.usejournal.com/the-psychology-of-social-media-why-we-feel-the-need-to-share-18c7d2d1236" TargetMode="External"/><Relationship Id="rId4" Type="http://schemas.openxmlformats.org/officeDocument/2006/relationships/hyperlink" Target="https://www.statista.com/statistics/263762/total-population-of-the-united-states/" TargetMode="External"/><Relationship Id="rId9" Type="http://schemas.openxmlformats.org/officeDocument/2006/relationships/hyperlink" Target="http://www.brandanew.co/how-does-social-media-impact-consumer-purchas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hicagopolicyreview.org/2019/05/15/how-can-policymakers-increase-the-adoption-of-smart-home-technologies/" TargetMode="External"/><Relationship Id="rId7" Type="http://schemas.openxmlformats.org/officeDocument/2006/relationships/hyperlink" Target="https://arxiv.org/pdf/1802.08182.pdf" TargetMode="External"/><Relationship Id="rId2" Type="http://schemas.openxmlformats.org/officeDocument/2006/relationships/hyperlink" Target="https://www.leveluphomeinspections.com/post/wireless-vs-connected-smart-home-tech-for-homeowners" TargetMode="External"/><Relationship Id="rId1" Type="http://schemas.openxmlformats.org/officeDocument/2006/relationships/slideLayout" Target="../slideLayouts/slideLayout2.xml"/><Relationship Id="rId6" Type="http://schemas.openxmlformats.org/officeDocument/2006/relationships/hyperlink" Target="https://staceyoniot.com/what-happens-when-your-smart-home-data-is-used-against-you/" TargetMode="External"/><Relationship Id="rId5" Type="http://schemas.openxmlformats.org/officeDocument/2006/relationships/hyperlink" Target="https://securityledger.com/2019/05/new-iot-security-regulations-on-tap-in-u-s-u-k/" TargetMode="External"/><Relationship Id="rId4" Type="http://schemas.openxmlformats.org/officeDocument/2006/relationships/hyperlink" Target="https://social.techcrunch.com/2019/12/11/smart-home-tech-user-data-govern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brennancenter.org/our-work/analysis-opinion/government-expanding-its-social-media-surveillance-capabilit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wpi.edu/courses/18085/groups#tab-50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8050946" cy="914400"/>
          </a:xfrm>
        </p:spPr>
        <p:txBody>
          <a:bodyPr/>
          <a:lstStyle/>
          <a:p>
            <a:r>
              <a:rPr lang="en-US" dirty="0"/>
              <a:t>How Many People Actually use Social media?</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7" name="Content Placeholder 16">
            <a:extLst>
              <a:ext uri="{FF2B5EF4-FFF2-40B4-BE49-F238E27FC236}">
                <a16:creationId xmlns:a16="http://schemas.microsoft.com/office/drawing/2014/main" id="{89C57485-4FA1-4F15-8197-DF997190461F}"/>
              </a:ext>
            </a:extLst>
          </p:cNvPr>
          <p:cNvPicPr>
            <a:picLocks noGrp="1" noChangeAspect="1"/>
          </p:cNvPicPr>
          <p:nvPr>
            <p:ph sz="half" idx="1"/>
          </p:nvPr>
        </p:nvPicPr>
        <p:blipFill>
          <a:blip r:embed="rId3"/>
          <a:stretch>
            <a:fillRect/>
          </a:stretch>
        </p:blipFill>
        <p:spPr>
          <a:xfrm>
            <a:off x="232574" y="1352550"/>
            <a:ext cx="1589689" cy="3352800"/>
          </a:xfrm>
          <a:prstGeom prst="rect">
            <a:avLst/>
          </a:prstGeom>
        </p:spPr>
      </p:pic>
      <p:pic>
        <p:nvPicPr>
          <p:cNvPr id="18" name="Content Placeholder 17">
            <a:extLst>
              <a:ext uri="{FF2B5EF4-FFF2-40B4-BE49-F238E27FC236}">
                <a16:creationId xmlns:a16="http://schemas.microsoft.com/office/drawing/2014/main" id="{67B37A90-737D-4454-A158-8ED938F5192E}"/>
              </a:ext>
            </a:extLst>
          </p:cNvPr>
          <p:cNvPicPr>
            <a:picLocks noGrp="1" noChangeAspect="1"/>
          </p:cNvPicPr>
          <p:nvPr>
            <p:ph sz="half" idx="2"/>
          </p:nvPr>
        </p:nvPicPr>
        <p:blipFill>
          <a:blip r:embed="rId4"/>
          <a:stretch>
            <a:fillRect/>
          </a:stretch>
        </p:blipFill>
        <p:spPr>
          <a:xfrm>
            <a:off x="1884812" y="1352550"/>
            <a:ext cx="6730208" cy="3352800"/>
          </a:xfrm>
          <a:prstGeom prst="rect">
            <a:avLst/>
          </a:prstGeom>
        </p:spPr>
      </p:pic>
    </p:spTree>
    <p:extLst>
      <p:ext uri="{BB962C8B-B14F-4D97-AF65-F5344CB8AC3E}">
        <p14:creationId xmlns:p14="http://schemas.microsoft.com/office/powerpoint/2010/main" val="6423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5840"/>
            <a:ext cx="7772400" cy="914400"/>
          </a:xfrm>
        </p:spPr>
        <p:txBody>
          <a:bodyPr/>
          <a:lstStyle/>
          <a:p>
            <a:r>
              <a:rPr lang="en-US" dirty="0"/>
              <a:t>People Expose Information Through Following trends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 [6]</a:t>
            </a:r>
          </a:p>
        </p:txBody>
      </p:sp>
      <p:pic>
        <p:nvPicPr>
          <p:cNvPr id="9" name="Picture 8">
            <a:extLst>
              <a:ext uri="{FF2B5EF4-FFF2-40B4-BE49-F238E27FC236}">
                <a16:creationId xmlns:a16="http://schemas.microsoft.com/office/drawing/2014/main" id="{5CC40C9C-B96F-4345-B590-7359E93B3A0C}"/>
              </a:ext>
            </a:extLst>
          </p:cNvPr>
          <p:cNvPicPr>
            <a:picLocks noChangeAspect="1"/>
          </p:cNvPicPr>
          <p:nvPr/>
        </p:nvPicPr>
        <p:blipFill>
          <a:blip r:embed="rId3"/>
          <a:stretch>
            <a:fillRect/>
          </a:stretch>
        </p:blipFill>
        <p:spPr>
          <a:xfrm>
            <a:off x="6500693" y="1685701"/>
            <a:ext cx="2512679" cy="701436"/>
          </a:xfrm>
          <a:prstGeom prst="rect">
            <a:avLst/>
          </a:prstGeom>
        </p:spPr>
      </p:pic>
      <p:pic>
        <p:nvPicPr>
          <p:cNvPr id="12" name="Picture 11">
            <a:extLst>
              <a:ext uri="{FF2B5EF4-FFF2-40B4-BE49-F238E27FC236}">
                <a16:creationId xmlns:a16="http://schemas.microsoft.com/office/drawing/2014/main" id="{32F053BF-6686-4EA3-8C6D-99D2CE9DC73E}"/>
              </a:ext>
            </a:extLst>
          </p:cNvPr>
          <p:cNvPicPr>
            <a:picLocks noChangeAspect="1"/>
          </p:cNvPicPr>
          <p:nvPr/>
        </p:nvPicPr>
        <p:blipFill>
          <a:blip r:embed="rId4"/>
          <a:stretch>
            <a:fillRect/>
          </a:stretch>
        </p:blipFill>
        <p:spPr>
          <a:xfrm>
            <a:off x="4571999" y="1685701"/>
            <a:ext cx="1809591" cy="710716"/>
          </a:xfrm>
          <a:prstGeom prst="rect">
            <a:avLst/>
          </a:prstGeom>
        </p:spPr>
      </p:pic>
      <p:pic>
        <p:nvPicPr>
          <p:cNvPr id="13" name="Picture 12">
            <a:extLst>
              <a:ext uri="{FF2B5EF4-FFF2-40B4-BE49-F238E27FC236}">
                <a16:creationId xmlns:a16="http://schemas.microsoft.com/office/drawing/2014/main" id="{62AFBC2B-13BA-4502-88D9-0442ED443C96}"/>
              </a:ext>
            </a:extLst>
          </p:cNvPr>
          <p:cNvPicPr>
            <a:picLocks noChangeAspect="1"/>
          </p:cNvPicPr>
          <p:nvPr/>
        </p:nvPicPr>
        <p:blipFill>
          <a:blip r:embed="rId5"/>
          <a:stretch>
            <a:fillRect/>
          </a:stretch>
        </p:blipFill>
        <p:spPr>
          <a:xfrm>
            <a:off x="4571999" y="3331303"/>
            <a:ext cx="1888909" cy="937019"/>
          </a:xfrm>
          <a:prstGeom prst="rect">
            <a:avLst/>
          </a:prstGeom>
        </p:spPr>
      </p:pic>
      <p:pic>
        <p:nvPicPr>
          <p:cNvPr id="14" name="Picture 13">
            <a:extLst>
              <a:ext uri="{FF2B5EF4-FFF2-40B4-BE49-F238E27FC236}">
                <a16:creationId xmlns:a16="http://schemas.microsoft.com/office/drawing/2014/main" id="{FEC87768-901C-4040-BA47-940AE539EFEB}"/>
              </a:ext>
            </a:extLst>
          </p:cNvPr>
          <p:cNvPicPr>
            <a:picLocks noChangeAspect="1"/>
          </p:cNvPicPr>
          <p:nvPr/>
        </p:nvPicPr>
        <p:blipFill>
          <a:blip r:embed="rId6"/>
          <a:stretch>
            <a:fillRect/>
          </a:stretch>
        </p:blipFill>
        <p:spPr>
          <a:xfrm>
            <a:off x="4571999" y="2494973"/>
            <a:ext cx="2169779" cy="734926"/>
          </a:xfrm>
          <a:prstGeom prst="rect">
            <a:avLst/>
          </a:prstGeom>
        </p:spPr>
      </p:pic>
      <p:pic>
        <p:nvPicPr>
          <p:cNvPr id="15" name="Picture 14">
            <a:extLst>
              <a:ext uri="{FF2B5EF4-FFF2-40B4-BE49-F238E27FC236}">
                <a16:creationId xmlns:a16="http://schemas.microsoft.com/office/drawing/2014/main" id="{09C602C5-7B78-4A46-8342-D26BD12F4E86}"/>
              </a:ext>
            </a:extLst>
          </p:cNvPr>
          <p:cNvPicPr>
            <a:picLocks noChangeAspect="1"/>
          </p:cNvPicPr>
          <p:nvPr/>
        </p:nvPicPr>
        <p:blipFill>
          <a:blip r:embed="rId7"/>
          <a:stretch>
            <a:fillRect/>
          </a:stretch>
        </p:blipFill>
        <p:spPr>
          <a:xfrm>
            <a:off x="7153835" y="2494973"/>
            <a:ext cx="1859537" cy="752240"/>
          </a:xfrm>
          <a:prstGeom prst="rect">
            <a:avLst/>
          </a:prstGeom>
        </p:spPr>
      </p:pic>
      <p:pic>
        <p:nvPicPr>
          <p:cNvPr id="1026" name="Picture 2" descr="Image preview">
            <a:extLst>
              <a:ext uri="{FF2B5EF4-FFF2-40B4-BE49-F238E27FC236}">
                <a16:creationId xmlns:a16="http://schemas.microsoft.com/office/drawing/2014/main" id="{E6B71CE4-777A-4568-94C0-FC041CF94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4117" y="3331304"/>
            <a:ext cx="2512679" cy="93701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2B0B1FFB-B340-404C-9383-4DA07D17EDDE}"/>
              </a:ext>
            </a:extLst>
          </p:cNvPr>
          <p:cNvSpPr txBox="1">
            <a:spLocks/>
          </p:cNvSpPr>
          <p:nvPr/>
        </p:nvSpPr>
        <p:spPr>
          <a:xfrm>
            <a:off x="130628" y="1382454"/>
            <a:ext cx="4607218"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sz="2400" dirty="0"/>
              <a:t>Why do we Follow Trends?</a:t>
            </a:r>
          </a:p>
        </p:txBody>
      </p:sp>
      <p:sp>
        <p:nvSpPr>
          <p:cNvPr id="21" name="Content Placeholder 2">
            <a:extLst>
              <a:ext uri="{FF2B5EF4-FFF2-40B4-BE49-F238E27FC236}">
                <a16:creationId xmlns:a16="http://schemas.microsoft.com/office/drawing/2014/main" id="{A370F581-95FF-4052-B968-D507654468B7}"/>
              </a:ext>
            </a:extLst>
          </p:cNvPr>
          <p:cNvSpPr>
            <a:spLocks noGrp="1"/>
          </p:cNvSpPr>
          <p:nvPr>
            <p:ph sz="half" idx="1"/>
          </p:nvPr>
        </p:nvSpPr>
        <p:spPr>
          <a:xfrm>
            <a:off x="719096" y="2240449"/>
            <a:ext cx="3733800" cy="2346804"/>
          </a:xfrm>
        </p:spPr>
        <p:txBody>
          <a:bodyPr>
            <a:normAutofit/>
          </a:bodyPr>
          <a:lstStyle/>
          <a:p>
            <a:r>
              <a:rPr lang="en-US" sz="2400" dirty="0"/>
              <a:t>Dopamine </a:t>
            </a:r>
          </a:p>
          <a:p>
            <a:r>
              <a:rPr lang="en-US" sz="2400" dirty="0"/>
              <a:t>Oxytocin</a:t>
            </a:r>
          </a:p>
          <a:p>
            <a:r>
              <a:rPr lang="en-US" sz="2400" dirty="0"/>
              <a:t>Social Currency</a:t>
            </a:r>
          </a:p>
          <a:p>
            <a:r>
              <a:rPr lang="en-US" sz="2400" dirty="0"/>
              <a:t>Connectedness</a:t>
            </a:r>
          </a:p>
        </p:txBody>
      </p:sp>
    </p:spTree>
    <p:extLst>
      <p:ext uri="{BB962C8B-B14F-4D97-AF65-F5344CB8AC3E}">
        <p14:creationId xmlns:p14="http://schemas.microsoft.com/office/powerpoint/2010/main" val="236760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1387"/>
            <a:ext cx="7934325" cy="914400"/>
          </a:xfrm>
        </p:spPr>
        <p:txBody>
          <a:bodyPr/>
          <a:lstStyle/>
          <a:p>
            <a:r>
              <a:rPr lang="en-US" dirty="0"/>
              <a:t>Social Media influences Shopping Behaviors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2050" name="Picture 2" descr="How Does Social Media Impact Consumer Purchases">
            <a:extLst>
              <a:ext uri="{FF2B5EF4-FFF2-40B4-BE49-F238E27FC236}">
                <a16:creationId xmlns:a16="http://schemas.microsoft.com/office/drawing/2014/main" id="{57FC718A-3721-4DFE-8474-C9AA1F1B0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90" b="39630"/>
          <a:stretch/>
        </p:blipFill>
        <p:spPr bwMode="auto">
          <a:xfrm>
            <a:off x="248739" y="1771650"/>
            <a:ext cx="4323261" cy="2365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Does Social Media Impact Consumer Purchases">
            <a:extLst>
              <a:ext uri="{FF2B5EF4-FFF2-40B4-BE49-F238E27FC236}">
                <a16:creationId xmlns:a16="http://schemas.microsoft.com/office/drawing/2014/main" id="{EBF16AD5-07FB-4B45-801C-32858B61A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000" b="2269"/>
          <a:stretch/>
        </p:blipFill>
        <p:spPr bwMode="auto">
          <a:xfrm>
            <a:off x="4766139" y="1771650"/>
            <a:ext cx="4161950" cy="23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4" y="399284"/>
            <a:ext cx="7772400" cy="914400"/>
          </a:xfrm>
        </p:spPr>
        <p:txBody>
          <a:bodyPr/>
          <a:lstStyle/>
          <a:p>
            <a:r>
              <a:rPr lang="en-US" dirty="0"/>
              <a:t>People Develop a Dependency to online Interactions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[8] 														[9]</a:t>
            </a:r>
            <a:endParaRPr lang="en-US" sz="1200" dirty="0">
              <a:solidFill>
                <a:schemeClr val="tx1"/>
              </a:solidFill>
            </a:endParaRPr>
          </a:p>
        </p:txBody>
      </p:sp>
      <p:pic>
        <p:nvPicPr>
          <p:cNvPr id="3074" name="Picture 2">
            <a:extLst>
              <a:ext uri="{FF2B5EF4-FFF2-40B4-BE49-F238E27FC236}">
                <a16:creationId xmlns:a16="http://schemas.microsoft.com/office/drawing/2014/main" id="{C59AD9BE-A3F5-4118-A3F6-60C865D29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759"/>
          <a:stretch/>
        </p:blipFill>
        <p:spPr bwMode="auto">
          <a:xfrm>
            <a:off x="3035797" y="2468816"/>
            <a:ext cx="6010049" cy="219529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8FDE678A-0011-4DA1-A00D-19270CAEB71B}"/>
              </a:ext>
            </a:extLst>
          </p:cNvPr>
          <p:cNvSpPr>
            <a:spLocks noGrp="1"/>
          </p:cNvSpPr>
          <p:nvPr>
            <p:ph sz="half" idx="1"/>
          </p:nvPr>
        </p:nvSpPr>
        <p:spPr>
          <a:xfrm>
            <a:off x="276181" y="1522172"/>
            <a:ext cx="7667669" cy="2616441"/>
          </a:xfrm>
        </p:spPr>
        <p:txBody>
          <a:bodyPr>
            <a:normAutofit fontScale="92500" lnSpcReduction="10000"/>
          </a:bodyPr>
          <a:lstStyle/>
          <a:p>
            <a:r>
              <a:rPr lang="en-US" sz="2400" dirty="0"/>
              <a:t>“When I found myself doing something cool, I automatically reached for my phone to take a picture, [yet] I did not have Instagram anymore.” </a:t>
            </a:r>
          </a:p>
          <a:p>
            <a:pPr marL="0" indent="0">
              <a:buNone/>
            </a:pPr>
            <a:endParaRPr lang="en-US" sz="2400" dirty="0"/>
          </a:p>
          <a:p>
            <a:r>
              <a:rPr lang="en-US" sz="2400" dirty="0"/>
              <a:t>Psychological State</a:t>
            </a:r>
          </a:p>
          <a:p>
            <a:r>
              <a:rPr lang="en-US" sz="2400" dirty="0"/>
              <a:t>Self Esteem </a:t>
            </a:r>
          </a:p>
          <a:p>
            <a:pPr marL="0" indent="0">
              <a:buNone/>
            </a:pPr>
            <a:r>
              <a:rPr lang="en-US" sz="2400" dirty="0"/>
              <a:t>        vs. self control</a:t>
            </a:r>
          </a:p>
        </p:txBody>
      </p:sp>
    </p:spTree>
    <p:extLst>
      <p:ext uri="{BB962C8B-B14F-4D97-AF65-F5344CB8AC3E}">
        <p14:creationId xmlns:p14="http://schemas.microsoft.com/office/powerpoint/2010/main" val="199279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97602"/>
            <a:ext cx="7072312" cy="914400"/>
          </a:xfrm>
        </p:spPr>
        <p:txBody>
          <a:bodyPr/>
          <a:lstStyle/>
          <a:p>
            <a:r>
              <a:rPr lang="en-US" dirty="0"/>
              <a:t>But it’s just an App, people can choose to not post or share information</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[10] 														[11]</a:t>
            </a:r>
            <a:endParaRPr lang="en-US" sz="1200" dirty="0">
              <a:solidFill>
                <a:schemeClr val="tx1"/>
              </a:solidFill>
            </a:endParaRPr>
          </a:p>
        </p:txBody>
      </p:sp>
      <p:pic>
        <p:nvPicPr>
          <p:cNvPr id="4098" name="Picture 2" descr="Do you suffer from Social Media Addiction? – Algonquin College ...">
            <a:extLst>
              <a:ext uri="{FF2B5EF4-FFF2-40B4-BE49-F238E27FC236}">
                <a16:creationId xmlns:a16="http://schemas.microsoft.com/office/drawing/2014/main" id="{4CD36FF7-4133-4305-8995-7DEAD6CF9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6" y="1266825"/>
            <a:ext cx="2728054" cy="3303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ddict-chart">
            <a:extLst>
              <a:ext uri="{FF2B5EF4-FFF2-40B4-BE49-F238E27FC236}">
                <a16:creationId xmlns:a16="http://schemas.microsoft.com/office/drawing/2014/main" id="{A08B56F5-D1F1-408D-884C-374D53C52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45" y="1266825"/>
            <a:ext cx="6100351" cy="306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2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a:t>
            </a:r>
            <a:r>
              <a:rPr lang="en-US" dirty="0">
                <a:hlinkClick r:id="rId3"/>
              </a:rPr>
              <a:t>https://www.statista.com/statistics/278409/number-of-social-network-users-in-the-united-states/</a:t>
            </a:r>
            <a:endParaRPr lang="en-US" dirty="0"/>
          </a:p>
          <a:p>
            <a:pPr marL="0" indent="0">
              <a:buNone/>
            </a:pPr>
            <a:r>
              <a:rPr lang="en-US" dirty="0"/>
              <a:t>[2] </a:t>
            </a:r>
            <a:r>
              <a:rPr lang="en-US" dirty="0">
                <a:hlinkClick r:id="rId4"/>
              </a:rPr>
              <a:t>https://www.statista.com/statistics/263762/total-population-of-the-united-states/</a:t>
            </a:r>
            <a:endParaRPr lang="en-US" dirty="0"/>
          </a:p>
          <a:p>
            <a:pPr marL="0" indent="0">
              <a:buNone/>
            </a:pPr>
            <a:r>
              <a:rPr lang="en-US" dirty="0"/>
              <a:t>[3] </a:t>
            </a:r>
            <a:r>
              <a:rPr lang="en-US" dirty="0">
                <a:hlinkClick r:id="rId5"/>
              </a:rPr>
              <a:t>https://wearesocial.com/blog/2020/01/digital-2020-3-8-billion-people-use-social-media</a:t>
            </a:r>
            <a:endParaRPr lang="en-US" dirty="0"/>
          </a:p>
          <a:p>
            <a:pPr marL="0" indent="0">
              <a:buNone/>
            </a:pPr>
            <a:r>
              <a:rPr lang="en-US" dirty="0"/>
              <a:t>[4] </a:t>
            </a:r>
            <a:r>
              <a:rPr lang="en-US" dirty="0">
                <a:hlinkClick r:id="rId6"/>
              </a:rPr>
              <a:t>https://buffer.com/resources/psychology-of-social-media</a:t>
            </a:r>
            <a:endParaRPr lang="en-US" dirty="0"/>
          </a:p>
          <a:p>
            <a:pPr marL="0" indent="0">
              <a:buNone/>
            </a:pPr>
            <a:r>
              <a:rPr lang="en-US" dirty="0"/>
              <a:t>[5] </a:t>
            </a:r>
            <a:r>
              <a:rPr lang="en-US" dirty="0">
                <a:hlinkClick r:id="rId7"/>
              </a:rPr>
              <a:t>https://www.instagram.com/</a:t>
            </a:r>
            <a:endParaRPr lang="en-US" dirty="0"/>
          </a:p>
          <a:p>
            <a:pPr marL="0" indent="0">
              <a:buNone/>
            </a:pPr>
            <a:r>
              <a:rPr lang="en-US" dirty="0"/>
              <a:t>[6] </a:t>
            </a:r>
            <a:r>
              <a:rPr lang="en-US" dirty="0">
                <a:hlinkClick r:id="rId8"/>
              </a:rPr>
              <a:t>https://www.tiktok.com/en/</a:t>
            </a:r>
            <a:endParaRPr lang="en-US" dirty="0"/>
          </a:p>
          <a:p>
            <a:pPr marL="0" indent="0">
              <a:buNone/>
            </a:pPr>
            <a:r>
              <a:rPr lang="en-US" dirty="0"/>
              <a:t>[7] </a:t>
            </a:r>
            <a:r>
              <a:rPr lang="en-US" dirty="0">
                <a:hlinkClick r:id="rId9"/>
              </a:rPr>
              <a:t>http://www.brandanew.co/how-does-social-media-impact-consumer-purchases/</a:t>
            </a:r>
            <a:endParaRPr lang="en-US" dirty="0"/>
          </a:p>
          <a:p>
            <a:pPr marL="0" indent="0">
              <a:buNone/>
            </a:pPr>
            <a:r>
              <a:rPr lang="en-US" dirty="0"/>
              <a:t>[8] </a:t>
            </a:r>
            <a:r>
              <a:rPr lang="en-US" dirty="0">
                <a:hlinkClick r:id="rId10"/>
              </a:rPr>
              <a:t>https://blog.usejournal.com/the-psychology-of-social-media-why-we-feel-the-need-to-share-18c7d2d1236</a:t>
            </a:r>
            <a:endParaRPr lang="en-US" dirty="0"/>
          </a:p>
          <a:p>
            <a:pPr marL="0" indent="0">
              <a:buNone/>
            </a:pPr>
            <a:r>
              <a:rPr lang="en-US" dirty="0"/>
              <a:t>[9] </a:t>
            </a:r>
            <a:r>
              <a:rPr lang="en-US" dirty="0">
                <a:hlinkClick r:id="rId11"/>
              </a:rPr>
              <a:t>https://www.tune.com/blog/install-or-reinstall-42-of-mobile-app-installs-are-actually-reinstalls-and-in-some-categories-its-75/</a:t>
            </a:r>
            <a:endParaRPr lang="en-US" dirty="0"/>
          </a:p>
          <a:p>
            <a:pPr marL="0" indent="0">
              <a:buNone/>
            </a:pPr>
            <a:r>
              <a:rPr lang="en-US" dirty="0"/>
              <a:t>[10] </a:t>
            </a:r>
            <a:r>
              <a:rPr lang="en-US" dirty="0">
                <a:hlinkClick r:id="rId12"/>
              </a:rPr>
              <a:t>https://algonquincollegesocialmedia.wordpress.com/2018/06/17/are-you-addicted-to-social-media/</a:t>
            </a:r>
            <a:endParaRPr lang="en-US" dirty="0"/>
          </a:p>
          <a:p>
            <a:pPr marL="0" indent="0">
              <a:buNone/>
            </a:pPr>
            <a:r>
              <a:rPr lang="en-US" dirty="0"/>
              <a:t>[11] </a:t>
            </a:r>
            <a:r>
              <a:rPr lang="en-US" dirty="0">
                <a:hlinkClick r:id="rId13"/>
              </a:rPr>
              <a:t>https://histoplayblog.wordpress.com/2016/12/07/social-media-addiction/</a:t>
            </a:r>
            <a:endParaRPr lang="en-US" dirty="0"/>
          </a:p>
          <a:p>
            <a:pPr marL="0" indent="0">
              <a:buNone/>
            </a:pPr>
            <a:r>
              <a:rPr lang="en-US" dirty="0"/>
              <a:t>All References were accessed on April 11, 2020</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Tree>
    <p:extLst>
      <p:ext uri="{BB962C8B-B14F-4D97-AF65-F5344CB8AC3E}">
        <p14:creationId xmlns:p14="http://schemas.microsoft.com/office/powerpoint/2010/main" val="276524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532660" y="1213104"/>
            <a:ext cx="8078680" cy="1494448"/>
          </a:xfrm>
        </p:spPr>
        <p:txBody>
          <a:bodyPr/>
          <a:lstStyle/>
          <a:p>
            <a:pPr>
              <a:lnSpc>
                <a:spcPct val="100000"/>
              </a:lnSpc>
            </a:pPr>
            <a:r>
              <a:rPr lang="en-US" dirty="0"/>
              <a:t>Smart homes: eyes everywhere</a:t>
            </a:r>
            <a:br>
              <a:rPr lang="en-US" dirty="0"/>
            </a:br>
            <a:br>
              <a:rPr lang="en-US" sz="1800" dirty="0"/>
            </a:br>
            <a:r>
              <a:rPr lang="en-US" sz="1800" dirty="0"/>
              <a:t>how is data affecting policymakers, consumers and companies?</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1003177" y="3381097"/>
            <a:ext cx="7315200" cy="762000"/>
          </a:xfrm>
        </p:spPr>
        <p:txBody>
          <a:bodyPr/>
          <a:lstStyle/>
          <a:p>
            <a:r>
              <a:rPr lang="en-US" dirty="0"/>
              <a:t>Sri Kalimani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92784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0929"/>
            <a:ext cx="7772400" cy="914400"/>
          </a:xfrm>
        </p:spPr>
        <p:txBody>
          <a:bodyPr/>
          <a:lstStyle/>
          <a:p>
            <a:r>
              <a:rPr lang="en-US" dirty="0"/>
              <a:t>Smart home utopia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Sri Kalimani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1028" name="Picture 4" descr="Wireless vs. Connected Smart Home Tech for Homeowners">
            <a:extLst>
              <a:ext uri="{FF2B5EF4-FFF2-40B4-BE49-F238E27FC236}">
                <a16:creationId xmlns:a16="http://schemas.microsoft.com/office/drawing/2014/main" id="{DCDC8B0F-5682-49AB-BCAE-DB11F3019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26" y="986773"/>
            <a:ext cx="6158945" cy="402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Public perception</a:t>
            </a:r>
          </a:p>
        </p:txBody>
      </p:sp>
      <p:graphicFrame>
        <p:nvGraphicFramePr>
          <p:cNvPr id="11" name="Table 11">
            <a:extLst>
              <a:ext uri="{FF2B5EF4-FFF2-40B4-BE49-F238E27FC236}">
                <a16:creationId xmlns:a16="http://schemas.microsoft.com/office/drawing/2014/main" id="{24850219-10D2-43B0-8AAD-DD32C94F11B4}"/>
              </a:ext>
            </a:extLst>
          </p:cNvPr>
          <p:cNvGraphicFramePr>
            <a:graphicFrameLocks noGrp="1"/>
          </p:cNvGraphicFramePr>
          <p:nvPr>
            <p:ph sz="half" idx="2"/>
            <p:extLst/>
          </p:nvPr>
        </p:nvGraphicFramePr>
        <p:xfrm>
          <a:off x="4510280" y="1352551"/>
          <a:ext cx="4516516" cy="2192592"/>
        </p:xfrm>
        <a:graphic>
          <a:graphicData uri="http://schemas.openxmlformats.org/drawingml/2006/table">
            <a:tbl>
              <a:tblPr firstRow="1" bandRow="1">
                <a:tableStyleId>{5C22544A-7EE6-4342-B048-85BDC9FD1C3A}</a:tableStyleId>
              </a:tblPr>
              <a:tblGrid>
                <a:gridCol w="2380695">
                  <a:extLst>
                    <a:ext uri="{9D8B030D-6E8A-4147-A177-3AD203B41FA5}">
                      <a16:colId xmlns:a16="http://schemas.microsoft.com/office/drawing/2014/main" val="546987513"/>
                    </a:ext>
                  </a:extLst>
                </a:gridCol>
                <a:gridCol w="2135821">
                  <a:extLst>
                    <a:ext uri="{9D8B030D-6E8A-4147-A177-3AD203B41FA5}">
                      <a16:colId xmlns:a16="http://schemas.microsoft.com/office/drawing/2014/main" val="2197302909"/>
                    </a:ext>
                  </a:extLst>
                </a:gridCol>
              </a:tblGrid>
              <a:tr h="370840">
                <a:tc>
                  <a:txBody>
                    <a:bodyPr/>
                    <a:lstStyle/>
                    <a:p>
                      <a:r>
                        <a:rPr lang="en-US" dirty="0"/>
                        <a:t>External Entity</a:t>
                      </a:r>
                    </a:p>
                  </a:txBody>
                  <a:tcPr/>
                </a:tc>
                <a:tc>
                  <a:txBody>
                    <a:bodyPr/>
                    <a:lstStyle/>
                    <a:p>
                      <a:r>
                        <a:rPr lang="en-US" dirty="0"/>
                        <a:t>Comfort with Data Access</a:t>
                      </a:r>
                    </a:p>
                  </a:txBody>
                  <a:tcPr/>
                </a:tc>
                <a:extLst>
                  <a:ext uri="{0D108BD9-81ED-4DB2-BD59-A6C34878D82A}">
                    <a16:rowId xmlns:a16="http://schemas.microsoft.com/office/drawing/2014/main" val="86213045"/>
                  </a:ext>
                </a:extLst>
              </a:tr>
              <a:tr h="370840">
                <a:tc>
                  <a:txBody>
                    <a:bodyPr/>
                    <a:lstStyle/>
                    <a:p>
                      <a:pPr marL="0" marR="0">
                        <a:lnSpc>
                          <a:spcPct val="107000"/>
                        </a:lnSpc>
                        <a:spcBef>
                          <a:spcPts val="0"/>
                        </a:spcBef>
                        <a:spcAft>
                          <a:spcPts val="0"/>
                        </a:spcAft>
                      </a:pPr>
                      <a:r>
                        <a:rPr lang="en-US" sz="1400" b="1" kern="1200" dirty="0">
                          <a:solidFill>
                            <a:schemeClr val="bg1">
                              <a:lumMod val="65000"/>
                              <a:lumOff val="35000"/>
                            </a:schemeClr>
                          </a:solidFill>
                          <a:latin typeface="+mn-lt"/>
                          <a:ea typeface="+mn-ea"/>
                          <a:cs typeface="+mn-cs"/>
                        </a:rPr>
                        <a:t>Manufacturer</a:t>
                      </a:r>
                    </a:p>
                  </a:txBody>
                  <a:tcPr marL="68580" marR="68580" marT="0" marB="0"/>
                </a:tc>
                <a:tc>
                  <a:txBody>
                    <a:bodyPr/>
                    <a:lstStyle/>
                    <a:p>
                      <a:pPr marL="0" marR="0">
                        <a:lnSpc>
                          <a:spcPct val="107000"/>
                        </a:lnSpc>
                        <a:spcBef>
                          <a:spcPts val="0"/>
                        </a:spcBef>
                        <a:spcAft>
                          <a:spcPts val="0"/>
                        </a:spcAft>
                      </a:pPr>
                      <a:r>
                        <a:rPr lang="en-US" sz="1400" b="1" kern="1200">
                          <a:solidFill>
                            <a:schemeClr val="bg1">
                              <a:lumMod val="65000"/>
                              <a:lumOff val="35000"/>
                            </a:schemeClr>
                          </a:solidFill>
                          <a:latin typeface="+mn-lt"/>
                          <a:ea typeface="+mn-ea"/>
                          <a:cs typeface="+mn-cs"/>
                        </a:rPr>
                        <a:t>10/11</a:t>
                      </a:r>
                    </a:p>
                  </a:txBody>
                  <a:tcPr marL="68580" marR="68580" marT="0" marB="0"/>
                </a:tc>
                <a:extLst>
                  <a:ext uri="{0D108BD9-81ED-4DB2-BD59-A6C34878D82A}">
                    <a16:rowId xmlns:a16="http://schemas.microsoft.com/office/drawing/2014/main" val="1887911843"/>
                  </a:ext>
                </a:extLst>
              </a:tr>
              <a:tr h="370840">
                <a:tc>
                  <a:txBody>
                    <a:bodyPr/>
                    <a:lstStyle/>
                    <a:p>
                      <a:pPr marL="0" marR="0">
                        <a:lnSpc>
                          <a:spcPct val="107000"/>
                        </a:lnSpc>
                        <a:spcBef>
                          <a:spcPts val="0"/>
                        </a:spcBef>
                        <a:spcAft>
                          <a:spcPts val="0"/>
                        </a:spcAft>
                      </a:pPr>
                      <a:r>
                        <a:rPr lang="en-US" sz="1400" b="1" kern="1200" dirty="0">
                          <a:solidFill>
                            <a:schemeClr val="bg1">
                              <a:lumMod val="65000"/>
                              <a:lumOff val="35000"/>
                            </a:schemeClr>
                          </a:solidFill>
                          <a:latin typeface="+mn-lt"/>
                          <a:ea typeface="+mn-ea"/>
                          <a:cs typeface="+mn-cs"/>
                        </a:rPr>
                        <a:t>Advertiser</a:t>
                      </a:r>
                    </a:p>
                  </a:txBody>
                  <a:tcPr marL="68580" marR="68580" marT="0" marB="0"/>
                </a:tc>
                <a:tc>
                  <a:txBody>
                    <a:bodyPr/>
                    <a:lstStyle/>
                    <a:p>
                      <a:pPr marL="0" marR="0">
                        <a:lnSpc>
                          <a:spcPct val="107000"/>
                        </a:lnSpc>
                        <a:spcBef>
                          <a:spcPts val="0"/>
                        </a:spcBef>
                        <a:spcAft>
                          <a:spcPts val="0"/>
                        </a:spcAft>
                      </a:pPr>
                      <a:r>
                        <a:rPr lang="en-US" sz="1400" b="1" kern="1200">
                          <a:solidFill>
                            <a:schemeClr val="bg1">
                              <a:lumMod val="65000"/>
                              <a:lumOff val="35000"/>
                            </a:schemeClr>
                          </a:solidFill>
                          <a:latin typeface="+mn-lt"/>
                          <a:ea typeface="+mn-ea"/>
                          <a:cs typeface="+mn-cs"/>
                        </a:rPr>
                        <a:t>6/11</a:t>
                      </a:r>
                    </a:p>
                  </a:txBody>
                  <a:tcPr marL="68580" marR="68580" marT="0" marB="0"/>
                </a:tc>
                <a:extLst>
                  <a:ext uri="{0D108BD9-81ED-4DB2-BD59-A6C34878D82A}">
                    <a16:rowId xmlns:a16="http://schemas.microsoft.com/office/drawing/2014/main" val="1172005066"/>
                  </a:ext>
                </a:extLst>
              </a:tr>
              <a:tr h="370840">
                <a:tc>
                  <a:txBody>
                    <a:bodyPr/>
                    <a:lstStyle/>
                    <a:p>
                      <a:pPr marL="0" marR="0">
                        <a:lnSpc>
                          <a:spcPct val="107000"/>
                        </a:lnSpc>
                        <a:spcBef>
                          <a:spcPts val="0"/>
                        </a:spcBef>
                        <a:spcAft>
                          <a:spcPts val="0"/>
                        </a:spcAft>
                      </a:pPr>
                      <a:r>
                        <a:rPr lang="en-US" sz="1400" b="1" kern="1200" dirty="0">
                          <a:solidFill>
                            <a:schemeClr val="bg1">
                              <a:lumMod val="65000"/>
                              <a:lumOff val="35000"/>
                            </a:schemeClr>
                          </a:solidFill>
                          <a:latin typeface="+mn-lt"/>
                          <a:ea typeface="+mn-ea"/>
                          <a:cs typeface="+mn-cs"/>
                        </a:rPr>
                        <a:t>Internet Service Providers (ISP)</a:t>
                      </a:r>
                    </a:p>
                  </a:txBody>
                  <a:tcPr marL="68580" marR="68580" marT="0" marB="0"/>
                </a:tc>
                <a:tc>
                  <a:txBody>
                    <a:bodyPr/>
                    <a:lstStyle/>
                    <a:p>
                      <a:pPr marL="0" marR="0">
                        <a:lnSpc>
                          <a:spcPct val="107000"/>
                        </a:lnSpc>
                        <a:spcBef>
                          <a:spcPts val="0"/>
                        </a:spcBef>
                        <a:spcAft>
                          <a:spcPts val="0"/>
                        </a:spcAft>
                      </a:pPr>
                      <a:r>
                        <a:rPr lang="en-US" sz="1400" b="1" kern="1200">
                          <a:solidFill>
                            <a:schemeClr val="bg1">
                              <a:lumMod val="65000"/>
                              <a:lumOff val="35000"/>
                            </a:schemeClr>
                          </a:solidFill>
                          <a:latin typeface="+mn-lt"/>
                          <a:ea typeface="+mn-ea"/>
                          <a:cs typeface="+mn-cs"/>
                        </a:rPr>
                        <a:t>0/11</a:t>
                      </a:r>
                    </a:p>
                  </a:txBody>
                  <a:tcPr marL="68580" marR="68580" marT="0" marB="0"/>
                </a:tc>
                <a:extLst>
                  <a:ext uri="{0D108BD9-81ED-4DB2-BD59-A6C34878D82A}">
                    <a16:rowId xmlns:a16="http://schemas.microsoft.com/office/drawing/2014/main" val="919727274"/>
                  </a:ext>
                </a:extLst>
              </a:tr>
              <a:tr h="370840">
                <a:tc>
                  <a:txBody>
                    <a:bodyPr/>
                    <a:lstStyle/>
                    <a:p>
                      <a:pPr marL="0" marR="0">
                        <a:lnSpc>
                          <a:spcPct val="107000"/>
                        </a:lnSpc>
                        <a:spcBef>
                          <a:spcPts val="0"/>
                        </a:spcBef>
                        <a:spcAft>
                          <a:spcPts val="0"/>
                        </a:spcAft>
                      </a:pPr>
                      <a:r>
                        <a:rPr lang="en-US" sz="1400" b="1" kern="1200" dirty="0">
                          <a:solidFill>
                            <a:schemeClr val="bg1">
                              <a:lumMod val="65000"/>
                              <a:lumOff val="35000"/>
                            </a:schemeClr>
                          </a:solidFill>
                          <a:latin typeface="+mn-lt"/>
                          <a:ea typeface="+mn-ea"/>
                          <a:cs typeface="+mn-cs"/>
                        </a:rPr>
                        <a:t>Government </a:t>
                      </a:r>
                    </a:p>
                  </a:txBody>
                  <a:tcPr marL="68580" marR="68580" marT="0" marB="0"/>
                </a:tc>
                <a:tc>
                  <a:txBody>
                    <a:bodyPr/>
                    <a:lstStyle/>
                    <a:p>
                      <a:pPr marL="0" marR="0">
                        <a:lnSpc>
                          <a:spcPct val="107000"/>
                        </a:lnSpc>
                        <a:spcBef>
                          <a:spcPts val="0"/>
                        </a:spcBef>
                        <a:spcAft>
                          <a:spcPts val="0"/>
                        </a:spcAft>
                      </a:pPr>
                      <a:r>
                        <a:rPr lang="en-US" sz="1400" b="1" kern="1200" dirty="0">
                          <a:solidFill>
                            <a:schemeClr val="bg1">
                              <a:lumMod val="65000"/>
                              <a:lumOff val="35000"/>
                            </a:schemeClr>
                          </a:solidFill>
                          <a:latin typeface="+mn-lt"/>
                          <a:ea typeface="+mn-ea"/>
                          <a:cs typeface="+mn-cs"/>
                        </a:rPr>
                        <a:t>0/11</a:t>
                      </a:r>
                    </a:p>
                  </a:txBody>
                  <a:tcPr marL="68580" marR="68580" marT="0" marB="0"/>
                </a:tc>
                <a:extLst>
                  <a:ext uri="{0D108BD9-81ED-4DB2-BD59-A6C34878D82A}">
                    <a16:rowId xmlns:a16="http://schemas.microsoft.com/office/drawing/2014/main" val="1018400482"/>
                  </a:ext>
                </a:extLst>
              </a:tr>
            </a:tbl>
          </a:graphicData>
        </a:graphic>
      </p:graphicFrame>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Sri Kalimani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a:t>
            </a:r>
          </a:p>
        </p:txBody>
      </p:sp>
      <p:sp>
        <p:nvSpPr>
          <p:cNvPr id="14" name="Content Placeholder 13">
            <a:extLst>
              <a:ext uri="{FF2B5EF4-FFF2-40B4-BE49-F238E27FC236}">
                <a16:creationId xmlns:a16="http://schemas.microsoft.com/office/drawing/2014/main" id="{7D079EE0-EF3A-45C6-A3C5-2F4E9D2AA1F9}"/>
              </a:ext>
            </a:extLst>
          </p:cNvPr>
          <p:cNvSpPr>
            <a:spLocks noGrp="1"/>
          </p:cNvSpPr>
          <p:nvPr>
            <p:ph sz="half" idx="1"/>
          </p:nvPr>
        </p:nvSpPr>
        <p:spPr/>
        <p:txBody>
          <a:bodyPr/>
          <a:lstStyle/>
          <a:p>
            <a:pPr>
              <a:lnSpc>
                <a:spcPct val="150000"/>
              </a:lnSpc>
              <a:buFont typeface="Wingdings" panose="05000000000000000000" pitchFamily="2" charset="2"/>
              <a:buChar char="q"/>
            </a:pPr>
            <a:r>
              <a:rPr lang="en-US" dirty="0"/>
              <a:t> Prioritize convenience and connectedness</a:t>
            </a:r>
          </a:p>
          <a:p>
            <a:pPr>
              <a:lnSpc>
                <a:spcPct val="150000"/>
              </a:lnSpc>
              <a:buFont typeface="Wingdings" panose="05000000000000000000" pitchFamily="2" charset="2"/>
              <a:buChar char="q"/>
            </a:pPr>
            <a:r>
              <a:rPr lang="en-US" dirty="0"/>
              <a:t>Trust IoT manufacturers</a:t>
            </a:r>
          </a:p>
          <a:p>
            <a:pPr>
              <a:lnSpc>
                <a:spcPct val="150000"/>
              </a:lnSpc>
              <a:buFont typeface="Wingdings" panose="05000000000000000000" pitchFamily="2" charset="2"/>
              <a:buChar char="q"/>
            </a:pPr>
            <a:r>
              <a:rPr lang="en-US" dirty="0"/>
              <a:t> Limited user understanding </a:t>
            </a:r>
          </a:p>
          <a:p>
            <a:pPr lvl="1">
              <a:lnSpc>
                <a:spcPct val="150000"/>
              </a:lnSpc>
              <a:buFont typeface="Wingdings" panose="05000000000000000000" pitchFamily="2" charset="2"/>
              <a:buChar char="q"/>
            </a:pPr>
            <a:r>
              <a:rPr lang="en-US" dirty="0"/>
              <a:t>Unaware of revealing info through ML interference</a:t>
            </a:r>
          </a:p>
          <a:p>
            <a:pPr>
              <a:lnSpc>
                <a:spcPct val="150000"/>
              </a:lnSpc>
              <a:buFont typeface="Wingdings" panose="05000000000000000000" pitchFamily="2" charset="2"/>
              <a:buChar char="q"/>
            </a:pPr>
            <a:endParaRPr lang="en-US" dirty="0"/>
          </a:p>
        </p:txBody>
      </p:sp>
      <p:sp>
        <p:nvSpPr>
          <p:cNvPr id="15" name="TextBox 14">
            <a:extLst>
              <a:ext uri="{FF2B5EF4-FFF2-40B4-BE49-F238E27FC236}">
                <a16:creationId xmlns:a16="http://schemas.microsoft.com/office/drawing/2014/main" id="{3B08DB70-9417-4ACC-8B6C-7C995127447C}"/>
              </a:ext>
            </a:extLst>
          </p:cNvPr>
          <p:cNvSpPr txBox="1"/>
          <p:nvPr/>
        </p:nvSpPr>
        <p:spPr>
          <a:xfrm>
            <a:off x="4572000" y="3790765"/>
            <a:ext cx="4287915" cy="258532"/>
          </a:xfrm>
          <a:prstGeom prst="rect">
            <a:avLst/>
          </a:prstGeom>
          <a:noFill/>
        </p:spPr>
        <p:txBody>
          <a:bodyPr wrap="square" rtlCol="0">
            <a:spAutoFit/>
          </a:bodyPr>
          <a:lstStyle/>
          <a:p>
            <a:pPr algn="ctr">
              <a:lnSpc>
                <a:spcPct val="90000"/>
              </a:lnSpc>
            </a:pPr>
            <a:r>
              <a:rPr lang="en-US" sz="1200" dirty="0"/>
              <a:t>Table 1: Public Perception [7]</a:t>
            </a:r>
          </a:p>
        </p:txBody>
      </p:sp>
    </p:spTree>
    <p:extLst>
      <p:ext uri="{BB962C8B-B14F-4D97-AF65-F5344CB8AC3E}">
        <p14:creationId xmlns:p14="http://schemas.microsoft.com/office/powerpoint/2010/main" val="283871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Policymakers and corporations</a:t>
            </a:r>
          </a:p>
        </p:txBody>
      </p:sp>
      <p:sp>
        <p:nvSpPr>
          <p:cNvPr id="3" name="Content Placeholder 2"/>
          <p:cNvSpPr>
            <a:spLocks noGrp="1"/>
          </p:cNvSpPr>
          <p:nvPr>
            <p:ph sz="half" idx="1"/>
          </p:nvPr>
        </p:nvSpPr>
        <p:spPr>
          <a:xfrm>
            <a:off x="685799" y="1286737"/>
            <a:ext cx="6877975" cy="3352800"/>
          </a:xfrm>
        </p:spPr>
        <p:txBody>
          <a:bodyPr>
            <a:normAutofit fontScale="92500" lnSpcReduction="10000"/>
          </a:bodyPr>
          <a:lstStyle/>
          <a:p>
            <a:pPr>
              <a:lnSpc>
                <a:spcPct val="150000"/>
              </a:lnSpc>
              <a:buFont typeface="Wingdings" panose="05000000000000000000" pitchFamily="2" charset="2"/>
              <a:buChar char="q"/>
            </a:pPr>
            <a:r>
              <a:rPr lang="en-US" dirty="0"/>
              <a:t> Adoption of smart home tech a priority </a:t>
            </a:r>
          </a:p>
          <a:p>
            <a:pPr>
              <a:lnSpc>
                <a:spcPct val="150000"/>
              </a:lnSpc>
              <a:buFont typeface="Wingdings" panose="05000000000000000000" pitchFamily="2" charset="2"/>
              <a:buChar char="q"/>
            </a:pPr>
            <a:r>
              <a:rPr lang="en-US" dirty="0"/>
              <a:t> User info at government hands unclear </a:t>
            </a:r>
          </a:p>
          <a:p>
            <a:pPr>
              <a:lnSpc>
                <a:spcPct val="150000"/>
              </a:lnSpc>
              <a:buFont typeface="Wingdings" panose="05000000000000000000" pitchFamily="2" charset="2"/>
              <a:buChar char="q"/>
            </a:pPr>
            <a:r>
              <a:rPr lang="en-US" dirty="0"/>
              <a:t> Not everyone publishes Transparency Report</a:t>
            </a:r>
          </a:p>
          <a:p>
            <a:pPr>
              <a:lnSpc>
                <a:spcPct val="150000"/>
              </a:lnSpc>
              <a:buFont typeface="Wingdings" panose="05000000000000000000" pitchFamily="2" charset="2"/>
              <a:buChar char="q"/>
            </a:pPr>
            <a:r>
              <a:rPr lang="en-US" dirty="0"/>
              <a:t> Small companies unhappy </a:t>
            </a:r>
          </a:p>
          <a:p>
            <a:pPr>
              <a:lnSpc>
                <a:spcPct val="150000"/>
              </a:lnSpc>
              <a:buFont typeface="Wingdings" panose="05000000000000000000" pitchFamily="2" charset="2"/>
              <a:buChar char="q"/>
            </a:pPr>
            <a:r>
              <a:rPr lang="en-US" dirty="0"/>
              <a:t> Policy Examples:</a:t>
            </a:r>
          </a:p>
          <a:p>
            <a:pPr lvl="1">
              <a:lnSpc>
                <a:spcPct val="150000"/>
              </a:lnSpc>
              <a:buFont typeface="Wingdings" panose="05000000000000000000" pitchFamily="2" charset="2"/>
              <a:buChar char="q"/>
            </a:pPr>
            <a:r>
              <a:rPr lang="en-US" dirty="0"/>
              <a:t>Consumer focused policy: UK &amp; US </a:t>
            </a:r>
          </a:p>
          <a:p>
            <a:pPr lvl="1">
              <a:lnSpc>
                <a:spcPct val="150000"/>
              </a:lnSpc>
              <a:buFont typeface="Wingdings" panose="05000000000000000000" pitchFamily="2" charset="2"/>
              <a:buChar char="q"/>
            </a:pPr>
            <a:r>
              <a:rPr lang="en-US" dirty="0"/>
              <a:t>Social credit score: China </a:t>
            </a:r>
          </a:p>
          <a:p>
            <a:pPr marL="0" indent="0">
              <a:lnSpc>
                <a:spcPct val="150000"/>
              </a:lnSpc>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Sri Kalimani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 [3] [4] [5] [6]</a:t>
            </a:r>
          </a:p>
        </p:txBody>
      </p:sp>
    </p:spTree>
    <p:extLst>
      <p:ext uri="{BB962C8B-B14F-4D97-AF65-F5344CB8AC3E}">
        <p14:creationId xmlns:p14="http://schemas.microsoft.com/office/powerpoint/2010/main" val="308605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 if possible</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968037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6225"/>
            <a:ext cx="7772400" cy="914400"/>
          </a:xfrm>
        </p:spPr>
        <p:txBody>
          <a:bodyPr/>
          <a:lstStyle/>
          <a:p>
            <a:r>
              <a:rPr lang="en-US" dirty="0"/>
              <a:t>Call to action: Open data &amp; transparency</a:t>
            </a:r>
          </a:p>
        </p:txBody>
      </p:sp>
      <p:sp>
        <p:nvSpPr>
          <p:cNvPr id="3" name="Content Placeholder 2"/>
          <p:cNvSpPr>
            <a:spLocks noGrp="1"/>
          </p:cNvSpPr>
          <p:nvPr>
            <p:ph sz="half" idx="1"/>
          </p:nvPr>
        </p:nvSpPr>
        <p:spPr>
          <a:xfrm>
            <a:off x="685799" y="1352551"/>
            <a:ext cx="7833361" cy="3352800"/>
          </a:xfrm>
        </p:spPr>
        <p:txBody>
          <a:bodyPr/>
          <a:lstStyle/>
          <a:p>
            <a:pPr marL="0" indent="0">
              <a:lnSpc>
                <a:spcPct val="200000"/>
              </a:lnSpc>
              <a:buNone/>
            </a:pPr>
            <a:r>
              <a:rPr lang="en-US" i="1" dirty="0"/>
              <a:t>“Data of the public belongs to the public” ~</a:t>
            </a:r>
            <a:r>
              <a:rPr lang="en-US" dirty="0"/>
              <a:t>Smart City Coordinator, </a:t>
            </a:r>
            <a:r>
              <a:rPr lang="en-US" dirty="0" err="1"/>
              <a:t>Eilat</a:t>
            </a:r>
            <a:r>
              <a:rPr lang="en-US" dirty="0"/>
              <a:t>, Israel</a:t>
            </a:r>
          </a:p>
          <a:p>
            <a:pPr>
              <a:lnSpc>
                <a:spcPct val="200000"/>
              </a:lnSpc>
              <a:buFont typeface="Wingdings" panose="05000000000000000000" pitchFamily="2" charset="2"/>
              <a:buChar char="q"/>
            </a:pPr>
            <a:r>
              <a:rPr lang="en-US" dirty="0"/>
              <a:t>Open data = More research, Less monopoly</a:t>
            </a:r>
          </a:p>
          <a:p>
            <a:pPr>
              <a:lnSpc>
                <a:spcPct val="200000"/>
              </a:lnSpc>
              <a:buFont typeface="Wingdings" panose="05000000000000000000" pitchFamily="2" charset="2"/>
              <a:buChar char="q"/>
            </a:pPr>
            <a:r>
              <a:rPr lang="en-US" dirty="0"/>
              <a:t> Higher consumer awareness of products</a:t>
            </a:r>
          </a:p>
          <a:p>
            <a:pPr>
              <a:lnSpc>
                <a:spcPct val="200000"/>
              </a:lnSpc>
              <a:buFont typeface="Wingdings" panose="05000000000000000000" pitchFamily="2" charset="2"/>
              <a:buChar char="q"/>
            </a:pPr>
            <a:r>
              <a:rPr lang="en-US" dirty="0"/>
              <a:t> Consumer focused Transparency Reports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Sri Kalimani</a:t>
            </a:r>
          </a:p>
        </p:txBody>
      </p:sp>
      <p:sp>
        <p:nvSpPr>
          <p:cNvPr id="8" name="TextBox 7"/>
          <p:cNvSpPr txBox="1"/>
          <p:nvPr/>
        </p:nvSpPr>
        <p:spPr>
          <a:xfrm>
            <a:off x="8878"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spTree>
    <p:extLst>
      <p:ext uri="{BB962C8B-B14F-4D97-AF65-F5344CB8AC3E}">
        <p14:creationId xmlns:p14="http://schemas.microsoft.com/office/powerpoint/2010/main" val="268796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sz="1200" dirty="0"/>
              <a:t>[1] Inspections, L. U. H. (2018). Wireless vs. connected smart home tech for homeowners. Retrieved from </a:t>
            </a:r>
            <a:r>
              <a:rPr lang="en-US" sz="1200" dirty="0">
                <a:hlinkClick r:id="rId2"/>
              </a:rPr>
              <a:t>https://www.leveluphomeinspections.com/post/wireless-vs-connected-smart-home-tech-for-homeowners</a:t>
            </a:r>
            <a:r>
              <a:rPr lang="en-US" sz="1200" dirty="0"/>
              <a:t> (Access Date 4/13/2020)</a:t>
            </a:r>
          </a:p>
          <a:p>
            <a:pPr marL="0" indent="0">
              <a:buNone/>
            </a:pPr>
            <a:r>
              <a:rPr lang="en-US" sz="1200" dirty="0"/>
              <a:t>[2] Crisp, C. (2019-05-15). How can policymakers increase the adoption of smart home technologies? Retrieved from </a:t>
            </a:r>
            <a:r>
              <a:rPr lang="en-US" sz="1200" dirty="0">
                <a:hlinkClick r:id="rId3"/>
              </a:rPr>
              <a:t>https://chicagopolicyreview.org/2019/05/15/how-can-policymakers-increase-the-adoption-of-smart-home-technologies/</a:t>
            </a:r>
            <a:r>
              <a:rPr lang="en-US" sz="1200" dirty="0"/>
              <a:t> (Access Date 4/13/2020)</a:t>
            </a:r>
          </a:p>
          <a:p>
            <a:pPr marL="0" indent="0">
              <a:buNone/>
            </a:pPr>
            <a:r>
              <a:rPr lang="en-US" sz="1200" dirty="0"/>
              <a:t>[3] Smart device makers won’t say if they give governments user data. (). Retrieved from </a:t>
            </a:r>
            <a:r>
              <a:rPr lang="en-US" sz="1200" dirty="0">
                <a:hlinkClick r:id="rId4"/>
              </a:rPr>
              <a:t>https://social.techcrunch.com/2019/12/11/smart-home-tech-user-data-government/</a:t>
            </a:r>
            <a:r>
              <a:rPr lang="en-US" sz="1200" dirty="0"/>
              <a:t> (Access Date 4/13/2020)</a:t>
            </a:r>
          </a:p>
          <a:p>
            <a:pPr marL="0" indent="0">
              <a:buNone/>
            </a:pPr>
            <a:r>
              <a:rPr lang="en-US" sz="1200" dirty="0"/>
              <a:t>[4] Montalbano, E. (2019). New IoT security regulations on tap in U.S., U.K. Retrieved from </a:t>
            </a:r>
            <a:r>
              <a:rPr lang="en-US" sz="1200" dirty="0">
                <a:hlinkClick r:id="rId5"/>
              </a:rPr>
              <a:t>https://securityledger.com/2019/05/new-iot-security-regulations-on-tap-in-u-s-u-k/</a:t>
            </a:r>
            <a:r>
              <a:rPr lang="en-US" sz="1200" dirty="0"/>
              <a:t> (Access Date 4/13/2020)</a:t>
            </a:r>
          </a:p>
          <a:p>
            <a:pPr marL="0" indent="0">
              <a:buNone/>
            </a:pPr>
            <a:r>
              <a:rPr lang="en-US" sz="1200" dirty="0"/>
              <a:t>[5] </a:t>
            </a:r>
            <a:r>
              <a:rPr lang="en-US" sz="1200" dirty="0" err="1"/>
              <a:t>Tofel</a:t>
            </a:r>
            <a:r>
              <a:rPr lang="en-US" sz="1200" dirty="0"/>
              <a:t>, K. C. (2019, -08-28T15:04:44+00:00). What happens when your smart home data is used against you? Retrieved from </a:t>
            </a:r>
            <a:r>
              <a:rPr lang="en-US" sz="1200" dirty="0">
                <a:hlinkClick r:id="rId6"/>
              </a:rPr>
              <a:t>https://staceyoniot.com/what-happens-when-your-smart-home-data-is-used-against-you/</a:t>
            </a:r>
            <a:r>
              <a:rPr lang="en-US" sz="1200" dirty="0"/>
              <a:t> (Access Date 4/13/2020)</a:t>
            </a:r>
          </a:p>
          <a:p>
            <a:pPr marL="0" indent="0">
              <a:buNone/>
            </a:pPr>
            <a:r>
              <a:rPr lang="en-US" sz="1200" dirty="0"/>
              <a:t>[6] Sullivan Boyd, Nicholas </a:t>
            </a:r>
            <a:r>
              <a:rPr lang="en-US" sz="1200" dirty="0" err="1"/>
              <a:t>Eusman</a:t>
            </a:r>
            <a:r>
              <a:rPr lang="en-US" sz="1200" dirty="0"/>
              <a:t>, Sriranjani Kalimani, Julia </a:t>
            </a:r>
            <a:r>
              <a:rPr lang="en-US" sz="1200" dirty="0" err="1"/>
              <a:t>Vanderstreet</a:t>
            </a:r>
            <a:r>
              <a:rPr lang="en-US" sz="1200" dirty="0"/>
              <a:t>, Design of a Database Platform for </a:t>
            </a:r>
            <a:r>
              <a:rPr lang="en-US" sz="1200" dirty="0" err="1"/>
              <a:t>Eilat</a:t>
            </a:r>
            <a:r>
              <a:rPr lang="en-US" sz="1200" dirty="0"/>
              <a:t> (WPI, 3/6/2020) (Access Date 4/13/2020)</a:t>
            </a:r>
          </a:p>
          <a:p>
            <a:pPr marL="0" indent="0">
              <a:buNone/>
            </a:pPr>
            <a:r>
              <a:rPr lang="en-US" sz="1200" dirty="0"/>
              <a:t>[7] Serena Zheng, Noah </a:t>
            </a:r>
            <a:r>
              <a:rPr lang="en-US" sz="1200" dirty="0" err="1"/>
              <a:t>Apthorpe</a:t>
            </a:r>
            <a:r>
              <a:rPr lang="en-US" sz="1200" dirty="0"/>
              <a:t>, </a:t>
            </a:r>
            <a:r>
              <a:rPr lang="en-US" sz="1200" dirty="0" err="1"/>
              <a:t>Marshini</a:t>
            </a:r>
            <a:r>
              <a:rPr lang="en-US" sz="1200" dirty="0"/>
              <a:t> Chetty, Nick </a:t>
            </a:r>
            <a:r>
              <a:rPr lang="en-US" sz="1200" dirty="0" err="1"/>
              <a:t>Feamster</a:t>
            </a:r>
            <a:r>
              <a:rPr lang="en-US" sz="1200" dirty="0"/>
              <a:t>, User Perceptions of Smart Home IoT Privacy, (ACM, November 2018), </a:t>
            </a:r>
            <a:r>
              <a:rPr lang="en-US" sz="1200" dirty="0">
                <a:hlinkClick r:id="rId7"/>
              </a:rPr>
              <a:t>https://arxiv.org/pdf/1802.08182.pdf</a:t>
            </a:r>
            <a:r>
              <a:rPr lang="en-US" sz="1200" dirty="0"/>
              <a:t> (Access Date 4/13/2020)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Sri Kalimani</a:t>
            </a:r>
          </a:p>
        </p:txBody>
      </p:sp>
    </p:spTree>
    <p:extLst>
      <p:ext uri="{BB962C8B-B14F-4D97-AF65-F5344CB8AC3E}">
        <p14:creationId xmlns:p14="http://schemas.microsoft.com/office/powerpoint/2010/main" val="58441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Privacy from government surveillance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Sebastian Pineda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18382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average perception underestimates</a:t>
            </a:r>
          </a:p>
        </p:txBody>
      </p:sp>
      <p:sp>
        <p:nvSpPr>
          <p:cNvPr id="3" name="Content Placeholder 2"/>
          <p:cNvSpPr>
            <a:spLocks noGrp="1"/>
          </p:cNvSpPr>
          <p:nvPr>
            <p:ph sz="half" idx="1"/>
          </p:nvPr>
        </p:nvSpPr>
        <p:spPr/>
        <p:txBody>
          <a:bodyPr/>
          <a:lstStyle/>
          <a:p>
            <a:r>
              <a:rPr lang="en-US" dirty="0"/>
              <a:t>Almost a 50/50 split </a:t>
            </a:r>
          </a:p>
          <a:p>
            <a:r>
              <a:rPr lang="en-US" dirty="0"/>
              <a:t>Many believe data is used for other purposes besides anti-terror</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0" name="Picture 9">
            <a:extLst>
              <a:ext uri="{FF2B5EF4-FFF2-40B4-BE49-F238E27FC236}">
                <a16:creationId xmlns:a16="http://schemas.microsoft.com/office/drawing/2014/main" id="{55ED8D9F-C483-3F48-987A-DDAE2BEF388B}"/>
              </a:ext>
            </a:extLst>
          </p:cNvPr>
          <p:cNvPicPr>
            <a:picLocks noChangeAspect="1"/>
          </p:cNvPicPr>
          <p:nvPr/>
        </p:nvPicPr>
        <p:blipFill rotWithShape="1">
          <a:blip r:embed="rId3"/>
          <a:srcRect b="33162"/>
          <a:stretch/>
        </p:blipFill>
        <p:spPr>
          <a:xfrm>
            <a:off x="4610100" y="1181793"/>
            <a:ext cx="4076700" cy="3498158"/>
          </a:xfrm>
          <a:prstGeom prst="rect">
            <a:avLst/>
          </a:prstGeom>
        </p:spPr>
      </p:pic>
    </p:spTree>
    <p:extLst>
      <p:ext uri="{BB962C8B-B14F-4D97-AF65-F5344CB8AC3E}">
        <p14:creationId xmlns:p14="http://schemas.microsoft.com/office/powerpoint/2010/main" val="259541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00EE-6D83-1D49-98B1-3E846DF7811F}"/>
              </a:ext>
            </a:extLst>
          </p:cNvPr>
          <p:cNvSpPr>
            <a:spLocks noGrp="1"/>
          </p:cNvSpPr>
          <p:nvPr>
            <p:ph type="title"/>
          </p:nvPr>
        </p:nvSpPr>
        <p:spPr/>
        <p:txBody>
          <a:bodyPr/>
          <a:lstStyle/>
          <a:p>
            <a:r>
              <a:rPr lang="en-US" dirty="0"/>
              <a:t>Lets compare</a:t>
            </a:r>
          </a:p>
        </p:txBody>
      </p:sp>
      <p:sp>
        <p:nvSpPr>
          <p:cNvPr id="3" name="Content Placeholder 2">
            <a:extLst>
              <a:ext uri="{FF2B5EF4-FFF2-40B4-BE49-F238E27FC236}">
                <a16:creationId xmlns:a16="http://schemas.microsoft.com/office/drawing/2014/main" id="{BA29F52A-9AFA-5343-9759-0970F992AC08}"/>
              </a:ext>
            </a:extLst>
          </p:cNvPr>
          <p:cNvSpPr>
            <a:spLocks noGrp="1"/>
          </p:cNvSpPr>
          <p:nvPr>
            <p:ph sz="half" idx="1"/>
          </p:nvPr>
        </p:nvSpPr>
        <p:spPr/>
        <p:txBody>
          <a:bodyPr/>
          <a:lstStyle/>
          <a:p>
            <a:r>
              <a:rPr lang="en-US" dirty="0"/>
              <a:t>The proportion of people who use just social media is much higher</a:t>
            </a:r>
          </a:p>
          <a:p>
            <a:r>
              <a:rPr lang="en-US" dirty="0"/>
              <a:t>This only includes adults</a:t>
            </a:r>
          </a:p>
        </p:txBody>
      </p:sp>
      <p:pic>
        <p:nvPicPr>
          <p:cNvPr id="8" name="Content Placeholder 7">
            <a:extLst>
              <a:ext uri="{FF2B5EF4-FFF2-40B4-BE49-F238E27FC236}">
                <a16:creationId xmlns:a16="http://schemas.microsoft.com/office/drawing/2014/main" id="{1EBAD341-AA29-B942-81F7-3D20012DABE7}"/>
              </a:ext>
            </a:extLst>
          </p:cNvPr>
          <p:cNvPicPr>
            <a:picLocks noGrp="1" noChangeAspect="1"/>
          </p:cNvPicPr>
          <p:nvPr>
            <p:ph sz="half" idx="2"/>
          </p:nvPr>
        </p:nvPicPr>
        <p:blipFill>
          <a:blip r:embed="rId3"/>
          <a:stretch>
            <a:fillRect/>
          </a:stretch>
        </p:blipFill>
        <p:spPr>
          <a:xfrm>
            <a:off x="4419600" y="1809081"/>
            <a:ext cx="4652526" cy="2439739"/>
          </a:xfrm>
        </p:spPr>
      </p:pic>
      <p:sp>
        <p:nvSpPr>
          <p:cNvPr id="5" name="Footer Placeholder 4">
            <a:extLst>
              <a:ext uri="{FF2B5EF4-FFF2-40B4-BE49-F238E27FC236}">
                <a16:creationId xmlns:a16="http://schemas.microsoft.com/office/drawing/2014/main" id="{FD8A8DD5-D95A-9D45-8004-756CAE18C720}"/>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239E628-3C39-F640-A494-D2ABAF7C0DDB}"/>
              </a:ext>
            </a:extLst>
          </p:cNvPr>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a:extLst>
              <a:ext uri="{FF2B5EF4-FFF2-40B4-BE49-F238E27FC236}">
                <a16:creationId xmlns:a16="http://schemas.microsoft.com/office/drawing/2014/main" id="{174CF858-E74E-624A-BD9B-08C00727BFA5}"/>
              </a:ext>
            </a:extLst>
          </p:cNvPr>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sp>
        <p:nvSpPr>
          <p:cNvPr id="9" name="TextBox 8">
            <a:extLst>
              <a:ext uri="{FF2B5EF4-FFF2-40B4-BE49-F238E27FC236}">
                <a16:creationId xmlns:a16="http://schemas.microsoft.com/office/drawing/2014/main" id="{2579D685-0A42-B340-B52A-10D8CB4CC85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1249686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F3FE-5A0A-8340-9442-477DC6CFEC6C}"/>
              </a:ext>
            </a:extLst>
          </p:cNvPr>
          <p:cNvSpPr>
            <a:spLocks noGrp="1"/>
          </p:cNvSpPr>
          <p:nvPr>
            <p:ph type="title"/>
          </p:nvPr>
        </p:nvSpPr>
        <p:spPr/>
        <p:txBody>
          <a:bodyPr/>
          <a:lstStyle/>
          <a:p>
            <a:r>
              <a:rPr lang="en-US" dirty="0"/>
              <a:t>It is not just wiretapping from 2013</a:t>
            </a:r>
          </a:p>
        </p:txBody>
      </p:sp>
      <p:sp>
        <p:nvSpPr>
          <p:cNvPr id="3" name="Content Placeholder 2">
            <a:extLst>
              <a:ext uri="{FF2B5EF4-FFF2-40B4-BE49-F238E27FC236}">
                <a16:creationId xmlns:a16="http://schemas.microsoft.com/office/drawing/2014/main" id="{1EC92F83-32F4-7D42-8E94-4DBE65C68DF5}"/>
              </a:ext>
            </a:extLst>
          </p:cNvPr>
          <p:cNvSpPr>
            <a:spLocks noGrp="1"/>
          </p:cNvSpPr>
          <p:nvPr>
            <p:ph sz="half" idx="1"/>
          </p:nvPr>
        </p:nvSpPr>
        <p:spPr/>
        <p:txBody>
          <a:bodyPr/>
          <a:lstStyle/>
          <a:p>
            <a:r>
              <a:rPr lang="en-US" dirty="0"/>
              <a:t>The government adapts to the times</a:t>
            </a:r>
          </a:p>
          <a:p>
            <a:r>
              <a:rPr lang="en-US" dirty="0"/>
              <a:t>It isn’t just phones</a:t>
            </a:r>
          </a:p>
          <a:p>
            <a:r>
              <a:rPr lang="en-US" dirty="0"/>
              <a:t>You most likely agreed to it</a:t>
            </a:r>
          </a:p>
          <a:p>
            <a:endParaRPr lang="en-US" dirty="0"/>
          </a:p>
          <a:p>
            <a:endParaRPr lang="en-US" dirty="0"/>
          </a:p>
        </p:txBody>
      </p:sp>
      <p:pic>
        <p:nvPicPr>
          <p:cNvPr id="7" name="Content Placeholder 6">
            <a:extLst>
              <a:ext uri="{FF2B5EF4-FFF2-40B4-BE49-F238E27FC236}">
                <a16:creationId xmlns:a16="http://schemas.microsoft.com/office/drawing/2014/main" id="{849F6818-5234-D94C-AFD0-3280684E9594}"/>
              </a:ext>
            </a:extLst>
          </p:cNvPr>
          <p:cNvPicPr>
            <a:picLocks noGrp="1" noChangeAspect="1"/>
          </p:cNvPicPr>
          <p:nvPr>
            <p:ph sz="half" idx="2"/>
          </p:nvPr>
        </p:nvPicPr>
        <p:blipFill>
          <a:blip r:embed="rId3"/>
          <a:stretch>
            <a:fillRect/>
          </a:stretch>
        </p:blipFill>
        <p:spPr>
          <a:xfrm>
            <a:off x="5721350" y="2846952"/>
            <a:ext cx="2797810" cy="1858399"/>
          </a:xfrm>
          <a:prstGeom prst="rect">
            <a:avLst/>
          </a:prstGeom>
        </p:spPr>
      </p:pic>
      <p:sp>
        <p:nvSpPr>
          <p:cNvPr id="5" name="Footer Placeholder 4">
            <a:extLst>
              <a:ext uri="{FF2B5EF4-FFF2-40B4-BE49-F238E27FC236}">
                <a16:creationId xmlns:a16="http://schemas.microsoft.com/office/drawing/2014/main" id="{F1EC20FC-1E68-E646-9C70-026B3EBDA4FC}"/>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C5EAB3A-F573-9B4B-B8DA-2C876B2815D0}"/>
              </a:ext>
            </a:extLst>
          </p:cNvPr>
          <p:cNvSpPr>
            <a:spLocks noGrp="1"/>
          </p:cNvSpPr>
          <p:nvPr>
            <p:ph type="sldNum" sz="quarter" idx="12"/>
          </p:nvPr>
        </p:nvSpPr>
        <p:spPr/>
        <p:txBody>
          <a:bodyPr/>
          <a:lstStyle/>
          <a:p>
            <a:fld id="{A2A17EAB-8B51-5C40-8776-6683E51FA7A0}" type="slidenum">
              <a:rPr lang="en-US" smtClean="0"/>
              <a:t>25</a:t>
            </a:fld>
            <a:endParaRPr lang="en-US"/>
          </a:p>
        </p:txBody>
      </p:sp>
      <p:pic>
        <p:nvPicPr>
          <p:cNvPr id="8" name="Picture 7">
            <a:extLst>
              <a:ext uri="{FF2B5EF4-FFF2-40B4-BE49-F238E27FC236}">
                <a16:creationId xmlns:a16="http://schemas.microsoft.com/office/drawing/2014/main" id="{DF1A4258-9D8A-2948-A10A-3E77C1AB6B87}"/>
              </a:ext>
            </a:extLst>
          </p:cNvPr>
          <p:cNvPicPr>
            <a:picLocks noChangeAspect="1"/>
          </p:cNvPicPr>
          <p:nvPr/>
        </p:nvPicPr>
        <p:blipFill>
          <a:blip r:embed="rId4"/>
          <a:stretch>
            <a:fillRect/>
          </a:stretch>
        </p:blipFill>
        <p:spPr>
          <a:xfrm>
            <a:off x="5721350" y="1080958"/>
            <a:ext cx="2797810" cy="1765994"/>
          </a:xfrm>
          <a:prstGeom prst="rect">
            <a:avLst/>
          </a:prstGeom>
        </p:spPr>
      </p:pic>
      <p:sp>
        <p:nvSpPr>
          <p:cNvPr id="9" name="TextBox 8">
            <a:extLst>
              <a:ext uri="{FF2B5EF4-FFF2-40B4-BE49-F238E27FC236}">
                <a16:creationId xmlns:a16="http://schemas.microsoft.com/office/drawing/2014/main" id="{EFB2DD3E-AD53-294C-B5B9-0514B56F3215}"/>
              </a:ext>
            </a:extLst>
          </p:cNvPr>
          <p:cNvSpPr txBox="1"/>
          <p:nvPr/>
        </p:nvSpPr>
        <p:spPr>
          <a:xfrm>
            <a:off x="0" y="4726877"/>
            <a:ext cx="9144000" cy="276999"/>
          </a:xfrm>
          <a:prstGeom prst="rect">
            <a:avLst/>
          </a:prstGeom>
          <a:noFill/>
        </p:spPr>
        <p:txBody>
          <a:bodyPr wrap="square" rtlCol="0">
            <a:spAutoFit/>
          </a:bodyPr>
          <a:lstStyle/>
          <a:p>
            <a:pPr algn="r"/>
            <a:r>
              <a:rPr lang="en-US" sz="1200" dirty="0"/>
              <a:t>[3][4][5]</a:t>
            </a:r>
            <a:endParaRPr lang="en-US" sz="1200" dirty="0">
              <a:solidFill>
                <a:schemeClr val="tx1"/>
              </a:solidFill>
            </a:endParaRPr>
          </a:p>
        </p:txBody>
      </p:sp>
      <p:sp>
        <p:nvSpPr>
          <p:cNvPr id="10" name="TextBox 9">
            <a:extLst>
              <a:ext uri="{FF2B5EF4-FFF2-40B4-BE49-F238E27FC236}">
                <a16:creationId xmlns:a16="http://schemas.microsoft.com/office/drawing/2014/main" id="{334EB36A-D4F6-E648-8632-F257572FA4F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360508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24F2-272C-E341-9298-08451A843F3B}"/>
              </a:ext>
            </a:extLst>
          </p:cNvPr>
          <p:cNvSpPr>
            <a:spLocks noGrp="1"/>
          </p:cNvSpPr>
          <p:nvPr>
            <p:ph type="title"/>
          </p:nvPr>
        </p:nvSpPr>
        <p:spPr/>
        <p:txBody>
          <a:bodyPr/>
          <a:lstStyle/>
          <a:p>
            <a:r>
              <a:rPr lang="en-US" dirty="0"/>
              <a:t>“Legal” uses</a:t>
            </a:r>
          </a:p>
        </p:txBody>
      </p:sp>
      <p:sp>
        <p:nvSpPr>
          <p:cNvPr id="3" name="Content Placeholder 2">
            <a:extLst>
              <a:ext uri="{FF2B5EF4-FFF2-40B4-BE49-F238E27FC236}">
                <a16:creationId xmlns:a16="http://schemas.microsoft.com/office/drawing/2014/main" id="{3EDC207F-256A-0B4F-95A9-0F00BB96BAD5}"/>
              </a:ext>
            </a:extLst>
          </p:cNvPr>
          <p:cNvSpPr>
            <a:spLocks noGrp="1"/>
          </p:cNvSpPr>
          <p:nvPr>
            <p:ph sz="half" idx="1"/>
          </p:nvPr>
        </p:nvSpPr>
        <p:spPr>
          <a:xfrm>
            <a:off x="685800" y="1352551"/>
            <a:ext cx="7833360" cy="3352800"/>
          </a:xfrm>
        </p:spPr>
        <p:txBody>
          <a:bodyPr/>
          <a:lstStyle/>
          <a:p>
            <a:r>
              <a:rPr lang="en-US" dirty="0"/>
              <a:t>Even data collection methods that are legal can be abused</a:t>
            </a:r>
          </a:p>
          <a:p>
            <a:r>
              <a:rPr lang="en-US" dirty="0"/>
              <a:t>Confidential info can sometimes be released </a:t>
            </a:r>
          </a:p>
        </p:txBody>
      </p:sp>
      <p:sp>
        <p:nvSpPr>
          <p:cNvPr id="5" name="Footer Placeholder 4">
            <a:extLst>
              <a:ext uri="{FF2B5EF4-FFF2-40B4-BE49-F238E27FC236}">
                <a16:creationId xmlns:a16="http://schemas.microsoft.com/office/drawing/2014/main" id="{2FFDF4A5-8F98-0D42-9AA9-83D9459C8576}"/>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08694C76-30FD-6340-A7F4-B4884C6500E4}"/>
              </a:ext>
            </a:extLst>
          </p:cNvPr>
          <p:cNvSpPr>
            <a:spLocks noGrp="1"/>
          </p:cNvSpPr>
          <p:nvPr>
            <p:ph type="sldNum" sz="quarter" idx="12"/>
          </p:nvPr>
        </p:nvSpPr>
        <p:spPr/>
        <p:txBody>
          <a:bodyPr/>
          <a:lstStyle/>
          <a:p>
            <a:fld id="{A2A17EAB-8B51-5C40-8776-6683E51FA7A0}" type="slidenum">
              <a:rPr lang="en-US" smtClean="0"/>
              <a:t>26</a:t>
            </a:fld>
            <a:endParaRPr lang="en-US"/>
          </a:p>
        </p:txBody>
      </p:sp>
      <p:pic>
        <p:nvPicPr>
          <p:cNvPr id="7" name="Picture 6">
            <a:extLst>
              <a:ext uri="{FF2B5EF4-FFF2-40B4-BE49-F238E27FC236}">
                <a16:creationId xmlns:a16="http://schemas.microsoft.com/office/drawing/2014/main" id="{E51050CC-8056-E343-B1A4-3E64D6F39FCB}"/>
              </a:ext>
            </a:extLst>
          </p:cNvPr>
          <p:cNvPicPr>
            <a:picLocks noChangeAspect="1"/>
          </p:cNvPicPr>
          <p:nvPr/>
        </p:nvPicPr>
        <p:blipFill>
          <a:blip r:embed="rId3"/>
          <a:stretch>
            <a:fillRect/>
          </a:stretch>
        </p:blipFill>
        <p:spPr>
          <a:xfrm>
            <a:off x="4889410" y="2808514"/>
            <a:ext cx="3629750" cy="1896837"/>
          </a:xfrm>
          <a:prstGeom prst="rect">
            <a:avLst/>
          </a:prstGeom>
        </p:spPr>
      </p:pic>
      <p:sp>
        <p:nvSpPr>
          <p:cNvPr id="8" name="TextBox 7">
            <a:extLst>
              <a:ext uri="{FF2B5EF4-FFF2-40B4-BE49-F238E27FC236}">
                <a16:creationId xmlns:a16="http://schemas.microsoft.com/office/drawing/2014/main" id="{B0E43148-4854-5447-8A62-E7A5258C188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157447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CD45-0C64-524A-B1F0-BFC5133024DF}"/>
              </a:ext>
            </a:extLst>
          </p:cNvPr>
          <p:cNvSpPr>
            <a:spLocks noGrp="1"/>
          </p:cNvSpPr>
          <p:nvPr>
            <p:ph type="title"/>
          </p:nvPr>
        </p:nvSpPr>
        <p:spPr/>
        <p:txBody>
          <a:bodyPr/>
          <a:lstStyle/>
          <a:p>
            <a:r>
              <a:rPr lang="en-US" dirty="0"/>
              <a:t>FISA, Prism, and the Patriot Act</a:t>
            </a:r>
          </a:p>
        </p:txBody>
      </p:sp>
      <p:sp>
        <p:nvSpPr>
          <p:cNvPr id="3" name="Content Placeholder 2">
            <a:extLst>
              <a:ext uri="{FF2B5EF4-FFF2-40B4-BE49-F238E27FC236}">
                <a16:creationId xmlns:a16="http://schemas.microsoft.com/office/drawing/2014/main" id="{C032901C-14FA-4D46-8AEE-584BE526F058}"/>
              </a:ext>
            </a:extLst>
          </p:cNvPr>
          <p:cNvSpPr>
            <a:spLocks noGrp="1"/>
          </p:cNvSpPr>
          <p:nvPr>
            <p:ph sz="half" idx="1"/>
          </p:nvPr>
        </p:nvSpPr>
        <p:spPr>
          <a:xfrm>
            <a:off x="685799" y="1352551"/>
            <a:ext cx="8131629" cy="3352800"/>
          </a:xfrm>
        </p:spPr>
        <p:txBody>
          <a:bodyPr/>
          <a:lstStyle/>
          <a:p>
            <a:r>
              <a:rPr lang="en-US" dirty="0"/>
              <a:t>The Patriot Act increased the power the government has for surveillance</a:t>
            </a:r>
          </a:p>
          <a:p>
            <a:r>
              <a:rPr lang="en-US" dirty="0"/>
              <a:t>The lesser known PRISM allows the government to ask companies for communication data</a:t>
            </a:r>
          </a:p>
          <a:p>
            <a:r>
              <a:rPr lang="en-US" dirty="0"/>
              <a:t>FISA allows the government to monitor foreign coms</a:t>
            </a:r>
          </a:p>
          <a:p>
            <a:endParaRPr lang="en-US" dirty="0"/>
          </a:p>
        </p:txBody>
      </p:sp>
      <p:sp>
        <p:nvSpPr>
          <p:cNvPr id="5" name="Footer Placeholder 4">
            <a:extLst>
              <a:ext uri="{FF2B5EF4-FFF2-40B4-BE49-F238E27FC236}">
                <a16:creationId xmlns:a16="http://schemas.microsoft.com/office/drawing/2014/main" id="{8D0392AC-499E-C84B-A78D-ED4B40A9ABDB}"/>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24C3E9C-C47A-684F-BFC8-F090AD3021ED}"/>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a:extLst>
              <a:ext uri="{FF2B5EF4-FFF2-40B4-BE49-F238E27FC236}">
                <a16:creationId xmlns:a16="http://schemas.microsoft.com/office/drawing/2014/main" id="{F0C56FD7-3930-4F4E-BD0E-40BDFFE1E306}"/>
              </a:ext>
            </a:extLst>
          </p:cNvPr>
          <p:cNvSpPr txBox="1"/>
          <p:nvPr/>
        </p:nvSpPr>
        <p:spPr>
          <a:xfrm>
            <a:off x="0" y="4726877"/>
            <a:ext cx="9144000" cy="276999"/>
          </a:xfrm>
          <a:prstGeom prst="rect">
            <a:avLst/>
          </a:prstGeom>
          <a:noFill/>
        </p:spPr>
        <p:txBody>
          <a:bodyPr wrap="square" rtlCol="0">
            <a:spAutoFit/>
          </a:bodyPr>
          <a:lstStyle/>
          <a:p>
            <a:pPr algn="r"/>
            <a:r>
              <a:rPr lang="en-US" sz="1200" dirty="0"/>
              <a:t>[1][2][4]</a:t>
            </a:r>
            <a:endParaRPr lang="en-US" sz="1200" dirty="0">
              <a:solidFill>
                <a:schemeClr val="tx1"/>
              </a:solidFill>
            </a:endParaRPr>
          </a:p>
        </p:txBody>
      </p:sp>
      <p:sp>
        <p:nvSpPr>
          <p:cNvPr id="8" name="TextBox 7">
            <a:extLst>
              <a:ext uri="{FF2B5EF4-FFF2-40B4-BE49-F238E27FC236}">
                <a16:creationId xmlns:a16="http://schemas.microsoft.com/office/drawing/2014/main" id="{F6011845-F528-9F4C-939D-E0EA6A89A12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255928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129D-9FC0-C94E-A5A2-22315CB77F8F}"/>
              </a:ext>
            </a:extLst>
          </p:cNvPr>
          <p:cNvSpPr>
            <a:spLocks noGrp="1"/>
          </p:cNvSpPr>
          <p:nvPr>
            <p:ph type="title"/>
          </p:nvPr>
        </p:nvSpPr>
        <p:spPr/>
        <p:txBody>
          <a:bodyPr/>
          <a:lstStyle/>
          <a:p>
            <a:r>
              <a:rPr lang="en-US" dirty="0"/>
              <a:t>Don’t simply accept</a:t>
            </a:r>
          </a:p>
        </p:txBody>
      </p:sp>
      <p:sp>
        <p:nvSpPr>
          <p:cNvPr id="3" name="Content Placeholder 2">
            <a:extLst>
              <a:ext uri="{FF2B5EF4-FFF2-40B4-BE49-F238E27FC236}">
                <a16:creationId xmlns:a16="http://schemas.microsoft.com/office/drawing/2014/main" id="{8D76A9BD-C1F3-C54A-8997-8D08FDBFF734}"/>
              </a:ext>
            </a:extLst>
          </p:cNvPr>
          <p:cNvSpPr>
            <a:spLocks noGrp="1"/>
          </p:cNvSpPr>
          <p:nvPr>
            <p:ph sz="half" idx="1"/>
          </p:nvPr>
        </p:nvSpPr>
        <p:spPr>
          <a:xfrm>
            <a:off x="685799" y="1352551"/>
            <a:ext cx="7957457" cy="3352800"/>
          </a:xfrm>
        </p:spPr>
        <p:txBody>
          <a:bodyPr/>
          <a:lstStyle/>
          <a:p>
            <a:r>
              <a:rPr lang="en-US" dirty="0"/>
              <a:t>Although completely dropping what we use on a day to day basis, we can make progress by informing</a:t>
            </a:r>
          </a:p>
        </p:txBody>
      </p:sp>
      <p:sp>
        <p:nvSpPr>
          <p:cNvPr id="5" name="Footer Placeholder 4">
            <a:extLst>
              <a:ext uri="{FF2B5EF4-FFF2-40B4-BE49-F238E27FC236}">
                <a16:creationId xmlns:a16="http://schemas.microsoft.com/office/drawing/2014/main" id="{BCA4EE70-B1A7-A24F-BE7C-79577126257A}"/>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F8ABADB-6B02-9A44-8D32-8B43BEC53CF7}"/>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a:extLst>
              <a:ext uri="{FF2B5EF4-FFF2-40B4-BE49-F238E27FC236}">
                <a16:creationId xmlns:a16="http://schemas.microsoft.com/office/drawing/2014/main" id="{E7D02C99-819D-C044-A0C5-A7EE3CBE733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215885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t>[1] “NSA Surveillance.” </a:t>
            </a:r>
            <a:r>
              <a:rPr lang="en-US" i="1" dirty="0"/>
              <a:t>American Civil Liberties Union</a:t>
            </a:r>
            <a:r>
              <a:rPr lang="en-US" dirty="0"/>
              <a:t>, </a:t>
            </a:r>
            <a:r>
              <a:rPr lang="en-US" dirty="0" err="1"/>
              <a:t>www.aclu.org</a:t>
            </a:r>
            <a:r>
              <a:rPr lang="en-US" dirty="0"/>
              <a:t>/issues/national-security/privacy-and-surveillance/</a:t>
            </a:r>
            <a:r>
              <a:rPr lang="en-US" dirty="0" err="1"/>
              <a:t>nsa</a:t>
            </a:r>
            <a:r>
              <a:rPr lang="en-US" dirty="0"/>
              <a:t>-surveillance.</a:t>
            </a:r>
          </a:p>
          <a:p>
            <a:pPr marL="0" indent="0">
              <a:buNone/>
            </a:pPr>
            <a:r>
              <a:rPr lang="en-US" dirty="0"/>
              <a:t>[2] “Edward Snowden: Leaks That Exposed US Spy </a:t>
            </a:r>
            <a:r>
              <a:rPr lang="en-US" dirty="0" err="1"/>
              <a:t>Programme</a:t>
            </a:r>
            <a:r>
              <a:rPr lang="en-US" dirty="0"/>
              <a:t>.” </a:t>
            </a:r>
            <a:r>
              <a:rPr lang="en-US" i="1" dirty="0"/>
              <a:t>BBC News</a:t>
            </a:r>
            <a:r>
              <a:rPr lang="en-US" dirty="0"/>
              <a:t>, BBC, 17 Jan. 2014, </a:t>
            </a:r>
            <a:r>
              <a:rPr lang="en-US" dirty="0" err="1"/>
              <a:t>www.bbc.com</a:t>
            </a:r>
            <a:r>
              <a:rPr lang="en-US" dirty="0"/>
              <a:t>/news/world-us-canada-23123964.</a:t>
            </a:r>
          </a:p>
          <a:p>
            <a:pPr marL="0" indent="0">
              <a:buNone/>
            </a:pPr>
            <a:r>
              <a:rPr lang="en-US" dirty="0"/>
              <a:t>[3] Weinstein, Adam. “The Government’s Phone, Text, and Email Spying, Explained.” </a:t>
            </a:r>
            <a:r>
              <a:rPr lang="en-US" i="1" dirty="0"/>
              <a:t>ABC News</a:t>
            </a:r>
            <a:r>
              <a:rPr lang="en-US" dirty="0"/>
              <a:t>, ABC News Network, 2013, </a:t>
            </a:r>
            <a:r>
              <a:rPr lang="en-US" dirty="0" err="1"/>
              <a:t>abcnews.go.com</a:t>
            </a:r>
            <a:r>
              <a:rPr lang="en-US" dirty="0"/>
              <a:t>/</a:t>
            </a:r>
            <a:r>
              <a:rPr lang="en-US" dirty="0" err="1"/>
              <a:t>ABC_Univision</a:t>
            </a:r>
            <a:r>
              <a:rPr lang="en-US" dirty="0"/>
              <a:t>/governments-phone-text-email-spying-explained/</a:t>
            </a:r>
            <a:r>
              <a:rPr lang="en-US" dirty="0" err="1"/>
              <a:t>story?id</a:t>
            </a:r>
            <a:r>
              <a:rPr lang="en-US" dirty="0"/>
              <a:t>=19347440.</a:t>
            </a:r>
          </a:p>
          <a:p>
            <a:pPr marL="0" indent="0">
              <a:buNone/>
            </a:pPr>
            <a:r>
              <a:rPr lang="en-US" dirty="0"/>
              <a:t>[4] Gellman, Barton, and Ashkan </a:t>
            </a:r>
            <a:r>
              <a:rPr lang="en-US" dirty="0" err="1"/>
              <a:t>Soltani</a:t>
            </a:r>
            <a:r>
              <a:rPr lang="en-US" dirty="0"/>
              <a:t>. “NSA Infiltrates Links to Yahoo, Google Data Centers Worldwide, Snowden Documents Say.” </a:t>
            </a:r>
            <a:r>
              <a:rPr lang="en-US" i="1" dirty="0"/>
              <a:t>The Washington Post</a:t>
            </a:r>
            <a:r>
              <a:rPr lang="en-US" dirty="0"/>
              <a:t>, WP Company, 30 Oct. 2013, </a:t>
            </a:r>
            <a:r>
              <a:rPr lang="en-US" dirty="0" err="1"/>
              <a:t>www.washingtonpost.com</a:t>
            </a:r>
            <a:r>
              <a:rPr lang="en-US" dirty="0"/>
              <a:t>/world/national-security/nsa-infiltrates-links-to-yahoo-google-data-centers-worldwide-snowden-documents-say/2013/10/30/e51d661e-4166-11e3-8b74-d89d714ca4dd_story.html.</a:t>
            </a:r>
          </a:p>
          <a:p>
            <a:pPr marL="0" indent="0">
              <a:buNone/>
            </a:pPr>
            <a:r>
              <a:rPr lang="en-US" dirty="0"/>
              <a:t>[5] </a:t>
            </a:r>
            <a:r>
              <a:rPr lang="en-US" dirty="0" err="1"/>
              <a:t>Broache</a:t>
            </a:r>
            <a:r>
              <a:rPr lang="en-US" dirty="0"/>
              <a:t>, Anne. “FBI Wants Widespread Monitoring of 'Illegal' Internet Activity.” </a:t>
            </a:r>
            <a:r>
              <a:rPr lang="en-US" i="1" dirty="0"/>
              <a:t>CNET</a:t>
            </a:r>
            <a:r>
              <a:rPr lang="en-US" dirty="0"/>
              <a:t>, CNET, 24 Apr. 2008, </a:t>
            </a:r>
            <a:r>
              <a:rPr lang="en-US" dirty="0" err="1"/>
              <a:t>www.cnet.com</a:t>
            </a:r>
            <a:r>
              <a:rPr lang="en-US" dirty="0"/>
              <a:t>/news/</a:t>
            </a:r>
            <a:r>
              <a:rPr lang="en-US" dirty="0" err="1"/>
              <a:t>fbi</a:t>
            </a:r>
            <a:r>
              <a:rPr lang="en-US" dirty="0"/>
              <a:t>-wants-widespread-monitoring-of-illegal-internet-activity/.</a:t>
            </a:r>
          </a:p>
          <a:p>
            <a:pPr marL="0" indent="0">
              <a:buNone/>
            </a:pPr>
            <a:r>
              <a:rPr lang="en-US" dirty="0"/>
              <a:t>[6] Lau, Tim. “The Government Is Expanding Its Social Media Surveillance Capabilities.” </a:t>
            </a:r>
            <a:r>
              <a:rPr lang="en-US" i="1" dirty="0"/>
              <a:t>Brennan Center for Justice</a:t>
            </a:r>
            <a:r>
              <a:rPr lang="en-US" dirty="0"/>
              <a:t>, 2019, </a:t>
            </a:r>
            <a:r>
              <a:rPr lang="en-US" dirty="0">
                <a:hlinkClick r:id="rId2"/>
              </a:rPr>
              <a:t>www.brennancenter.org/our-work/analysis-opinion/government-expanding-its-social-media-surveillance-capabilities</a:t>
            </a:r>
            <a:r>
              <a:rPr lang="en-US" dirty="0"/>
              <a:t>.</a:t>
            </a:r>
          </a:p>
          <a:p>
            <a:pPr marL="0" indent="0">
              <a:buNone/>
            </a:pPr>
            <a:r>
              <a:rPr lang="en-US" dirty="0"/>
              <a:t>[7] Geiger, A.W. “How Americans Have Viewed Surveillance and Privacy since Snowden Leaks.” </a:t>
            </a:r>
            <a:r>
              <a:rPr lang="en-US" i="1" dirty="0"/>
              <a:t>Pew Research Center</a:t>
            </a:r>
            <a:r>
              <a:rPr lang="en-US" dirty="0"/>
              <a:t>, Pew Research Center, 4 June 2018, </a:t>
            </a:r>
            <a:r>
              <a:rPr lang="en-US" dirty="0" err="1"/>
              <a:t>www.pewresearch.org</a:t>
            </a:r>
            <a:r>
              <a:rPr lang="en-US" dirty="0"/>
              <a:t>/fact-tank/2018/06/04/how-americans-have-viewed-government-surveillance-and-privacy-since-snowden-leaks/.</a:t>
            </a:r>
          </a:p>
          <a:p>
            <a:pPr marL="0" indent="0">
              <a:buNone/>
            </a:pPr>
            <a:endParaRPr lang="en-US" dirty="0"/>
          </a:p>
          <a:p>
            <a:pPr marL="0" indent="0">
              <a:buNone/>
            </a:pPr>
            <a:endParaRPr lang="en-US" dirty="0"/>
          </a:p>
          <a:p>
            <a:pPr marL="0" indent="0">
              <a:buNone/>
            </a:pP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9" name="TextBox 8">
            <a:extLst>
              <a:ext uri="{FF2B5EF4-FFF2-40B4-BE49-F238E27FC236}">
                <a16:creationId xmlns:a16="http://schemas.microsoft.com/office/drawing/2014/main" id="{D3916EC1-F812-1F46-A2C9-17938E942AB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Sebastian Pineda</a:t>
            </a:r>
          </a:p>
        </p:txBody>
      </p:sp>
    </p:spTree>
    <p:extLst>
      <p:ext uri="{BB962C8B-B14F-4D97-AF65-F5344CB8AC3E}">
        <p14:creationId xmlns:p14="http://schemas.microsoft.com/office/powerpoint/2010/main" val="95289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endParaRPr lang="en-US" dirty="0"/>
          </a:p>
          <a:p>
            <a:r>
              <a:rPr lang="en-US" dirty="0"/>
              <a:t>Any course logistic questions?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Prepare for class debate: </a:t>
            </a:r>
          </a:p>
          <a:p>
            <a:pPr marL="0" indent="0" algn="ctr">
              <a:buNone/>
            </a:pPr>
            <a:r>
              <a:rPr lang="en-US" dirty="0"/>
              <a:t>Should law require you to identify yourself for Internet access?</a:t>
            </a:r>
          </a:p>
          <a:p>
            <a:pPr marL="0" indent="0" algn="ctr">
              <a:buNone/>
            </a:pPr>
            <a:r>
              <a:rPr lang="en-US" dirty="0"/>
              <a:t>In other words you would not be anonymous online.</a:t>
            </a:r>
          </a:p>
          <a:p>
            <a:pPr lvl="1"/>
            <a:endParaRPr lang="en-US" dirty="0"/>
          </a:p>
          <a:p>
            <a:pPr lvl="1"/>
            <a:r>
              <a:rPr lang="en-US" dirty="0"/>
              <a:t>Once you’ve done the research and have decided “Yes” or “No” assign yourself to the appropriate group on Canvas:</a:t>
            </a:r>
          </a:p>
          <a:p>
            <a:pPr lvl="2"/>
            <a:r>
              <a:rPr lang="en-US" dirty="0">
                <a:hlinkClick r:id="rId3"/>
              </a:rPr>
              <a:t>https://canvas.wpi.edu/courses/18085/groups#tab-5027</a:t>
            </a:r>
            <a:endParaRPr lang="en-US" dirty="0"/>
          </a:p>
          <a:p>
            <a:pPr lvl="2"/>
            <a:r>
              <a:rPr lang="en-US" dirty="0"/>
              <a:t>Feel free to use the groups to share your research</a:t>
            </a:r>
          </a:p>
          <a:p>
            <a:pPr lvl="2"/>
            <a:endParaRPr lang="en-US" dirty="0"/>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Virtual Collective Consciousness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Antoinette Mavrotheris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4120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8050946" cy="914400"/>
          </a:xfrm>
        </p:spPr>
        <p:txBody>
          <a:bodyPr/>
          <a:lstStyle/>
          <a:p>
            <a:r>
              <a:rPr lang="en-US" dirty="0"/>
              <a:t>How Many People Actually use Social media?</a:t>
            </a:r>
          </a:p>
        </p:txBody>
      </p:sp>
      <p:pic>
        <p:nvPicPr>
          <p:cNvPr id="12" name="Content Placeholder 11">
            <a:extLst>
              <a:ext uri="{FF2B5EF4-FFF2-40B4-BE49-F238E27FC236}">
                <a16:creationId xmlns:a16="http://schemas.microsoft.com/office/drawing/2014/main" id="{467F3734-141A-4E75-8FBE-8863A75C54DA}"/>
              </a:ext>
            </a:extLst>
          </p:cNvPr>
          <p:cNvPicPr>
            <a:picLocks noGrp="1" noChangeAspect="1"/>
          </p:cNvPicPr>
          <p:nvPr>
            <p:ph sz="half" idx="2"/>
          </p:nvPr>
        </p:nvPicPr>
        <p:blipFill>
          <a:blip r:embed="rId3"/>
          <a:stretch>
            <a:fillRect/>
          </a:stretch>
        </p:blipFill>
        <p:spPr>
          <a:xfrm>
            <a:off x="4636037" y="1608702"/>
            <a:ext cx="4422154" cy="2775973"/>
          </a:xfrm>
          <a:prstGeom prst="rect">
            <a:avLst/>
          </a:prstGeo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Antoinette Mavrotheris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a:t>
            </a:r>
          </a:p>
        </p:txBody>
      </p:sp>
      <p:pic>
        <p:nvPicPr>
          <p:cNvPr id="11" name="Content Placeholder 10">
            <a:extLst>
              <a:ext uri="{FF2B5EF4-FFF2-40B4-BE49-F238E27FC236}">
                <a16:creationId xmlns:a16="http://schemas.microsoft.com/office/drawing/2014/main" id="{1091F90E-528E-48F2-9E12-A8EC684969E4}"/>
              </a:ext>
            </a:extLst>
          </p:cNvPr>
          <p:cNvPicPr>
            <a:picLocks noGrp="1" noChangeAspect="1"/>
          </p:cNvPicPr>
          <p:nvPr>
            <p:ph sz="half" idx="1"/>
          </p:nvPr>
        </p:nvPicPr>
        <p:blipFill>
          <a:blip r:embed="rId4"/>
          <a:stretch>
            <a:fillRect/>
          </a:stretch>
        </p:blipFill>
        <p:spPr>
          <a:xfrm>
            <a:off x="110362" y="1618551"/>
            <a:ext cx="4422154" cy="2766124"/>
          </a:xfrm>
          <a:prstGeom prst="rect">
            <a:avLst/>
          </a:prstGeom>
        </p:spPr>
      </p:pic>
      <p:sp>
        <p:nvSpPr>
          <p:cNvPr id="14" name="TextBox 13">
            <a:extLst>
              <a:ext uri="{FF2B5EF4-FFF2-40B4-BE49-F238E27FC236}">
                <a16:creationId xmlns:a16="http://schemas.microsoft.com/office/drawing/2014/main" id="{D06F80F3-DC28-47C2-AAB8-178154D3946D}"/>
              </a:ext>
            </a:extLst>
          </p:cNvPr>
          <p:cNvSpPr txBox="1"/>
          <p:nvPr/>
        </p:nvSpPr>
        <p:spPr>
          <a:xfrm>
            <a:off x="575833" y="1312490"/>
            <a:ext cx="3491211" cy="307777"/>
          </a:xfrm>
          <a:prstGeom prst="rect">
            <a:avLst/>
          </a:prstGeom>
          <a:noFill/>
        </p:spPr>
        <p:txBody>
          <a:bodyPr wrap="square" rtlCol="0">
            <a:spAutoFit/>
          </a:bodyPr>
          <a:lstStyle/>
          <a:p>
            <a:pPr algn="r"/>
            <a:r>
              <a:rPr lang="en-US" sz="1400" dirty="0">
                <a:solidFill>
                  <a:schemeClr val="tx1"/>
                </a:solidFill>
                <a:latin typeface="+mj-lt"/>
              </a:rPr>
              <a:t>Social Network Users in the U.S. Projections </a:t>
            </a:r>
          </a:p>
        </p:txBody>
      </p:sp>
      <p:sp>
        <p:nvSpPr>
          <p:cNvPr id="15" name="TextBox 14">
            <a:extLst>
              <a:ext uri="{FF2B5EF4-FFF2-40B4-BE49-F238E27FC236}">
                <a16:creationId xmlns:a16="http://schemas.microsoft.com/office/drawing/2014/main" id="{658593E8-3D3A-455C-911E-04BB64292D39}"/>
              </a:ext>
            </a:extLst>
          </p:cNvPr>
          <p:cNvSpPr txBox="1"/>
          <p:nvPr/>
        </p:nvSpPr>
        <p:spPr>
          <a:xfrm>
            <a:off x="5731598" y="1278978"/>
            <a:ext cx="2231032" cy="307777"/>
          </a:xfrm>
          <a:prstGeom prst="rect">
            <a:avLst/>
          </a:prstGeom>
          <a:noFill/>
        </p:spPr>
        <p:txBody>
          <a:bodyPr wrap="square" rtlCol="0">
            <a:spAutoFit/>
          </a:bodyPr>
          <a:lstStyle/>
          <a:p>
            <a:pPr algn="r"/>
            <a:r>
              <a:rPr lang="en-US" sz="1400" dirty="0">
                <a:solidFill>
                  <a:schemeClr val="tx1"/>
                </a:solidFill>
                <a:latin typeface="+mj-lt"/>
              </a:rPr>
              <a:t>U.S. Population Projections</a:t>
            </a:r>
          </a:p>
        </p:txBody>
      </p:sp>
    </p:spTree>
    <p:extLst>
      <p:ext uri="{BB962C8B-B14F-4D97-AF65-F5344CB8AC3E}">
        <p14:creationId xmlns:p14="http://schemas.microsoft.com/office/powerpoint/2010/main" val="282780760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27904</TotalTime>
  <Words>4585</Words>
  <Application>Microsoft Macintosh PowerPoint</Application>
  <PresentationFormat>On-screen Show (16:9)</PresentationFormat>
  <Paragraphs>345</Paragraphs>
  <Slides>30</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Cambria</vt:lpstr>
      <vt:lpstr>Wingdings</vt:lpstr>
      <vt:lpstr>Red Radial 16x9</vt:lpstr>
      <vt:lpstr>Class 6 Information Privacy</vt:lpstr>
      <vt:lpstr>Let’s keep track of what works well Online and Remote</vt:lpstr>
      <vt:lpstr>Logistics</vt:lpstr>
      <vt:lpstr>Overview</vt:lpstr>
      <vt:lpstr>My Reading Notes</vt:lpstr>
      <vt:lpstr>Assignment</vt:lpstr>
      <vt:lpstr>Overview</vt:lpstr>
      <vt:lpstr>Virtual Collective Consciousness </vt:lpstr>
      <vt:lpstr>How Many People Actually use Social media?</vt:lpstr>
      <vt:lpstr>How Many People Actually use Social media?</vt:lpstr>
      <vt:lpstr>People Expose Information Through Following trends</vt:lpstr>
      <vt:lpstr>Social Media influences Shopping Behaviors</vt:lpstr>
      <vt:lpstr>People Develop a Dependency to online Interactions</vt:lpstr>
      <vt:lpstr>But it’s just an App, people can choose to not post or share information</vt:lpstr>
      <vt:lpstr>References</vt:lpstr>
      <vt:lpstr>Smart homes: eyes everywhere  how is data affecting policymakers, consumers and companies?</vt:lpstr>
      <vt:lpstr>Smart home utopia </vt:lpstr>
      <vt:lpstr>Public perception</vt:lpstr>
      <vt:lpstr>Policymakers and corporations</vt:lpstr>
      <vt:lpstr>Call to action: Open data &amp; transparency</vt:lpstr>
      <vt:lpstr>References</vt:lpstr>
      <vt:lpstr>Privacy from government surveillance</vt:lpstr>
      <vt:lpstr>The average perception underestimates</vt:lpstr>
      <vt:lpstr>Lets compare</vt:lpstr>
      <vt:lpstr>It is not just wiretapping from 2013</vt:lpstr>
      <vt:lpstr>“Legal” uses</vt:lpstr>
      <vt:lpstr>FISA, Prism, and the Patriot Act</vt:lpstr>
      <vt:lpstr>Don’t simply accept</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331</cp:revision>
  <dcterms:created xsi:type="dcterms:W3CDTF">2014-08-25T02:19:16Z</dcterms:created>
  <dcterms:modified xsi:type="dcterms:W3CDTF">2020-04-14T22:31:59Z</dcterms:modified>
</cp:coreProperties>
</file>