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4"/>
  </p:notesMasterIdLst>
  <p:handoutMasterIdLst>
    <p:handoutMasterId r:id="rId25"/>
  </p:handoutMasterIdLst>
  <p:sldIdLst>
    <p:sldId id="256" r:id="rId2"/>
    <p:sldId id="306" r:id="rId3"/>
    <p:sldId id="259" r:id="rId4"/>
    <p:sldId id="261" r:id="rId5"/>
    <p:sldId id="267" r:id="rId6"/>
    <p:sldId id="307" r:id="rId7"/>
    <p:sldId id="310" r:id="rId8"/>
    <p:sldId id="311" r:id="rId9"/>
    <p:sldId id="274" r:id="rId10"/>
    <p:sldId id="312" r:id="rId11"/>
    <p:sldId id="313" r:id="rId12"/>
    <p:sldId id="273" r:id="rId13"/>
    <p:sldId id="276" r:id="rId14"/>
    <p:sldId id="275" r:id="rId15"/>
    <p:sldId id="314" r:id="rId16"/>
    <p:sldId id="308" r:id="rId17"/>
    <p:sldId id="268" r:id="rId18"/>
    <p:sldId id="270" r:id="rId19"/>
    <p:sldId id="271" r:id="rId20"/>
    <p:sldId id="272" r:id="rId21"/>
    <p:sldId id="309" r:id="rId22"/>
    <p:sldId id="269"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2714F95A-C778-8F41-8307-97E029A1817E}">
          <p14:sldIdLst>
            <p14:sldId id="256"/>
            <p14:sldId id="306"/>
            <p14:sldId id="259"/>
            <p14:sldId id="261"/>
            <p14:sldId id="267"/>
            <p14:sldId id="307"/>
          </p14:sldIdLst>
        </p14:section>
        <p14:section name="Students" id="{5E347295-266A-9B4D-A0DF-4703719F5CBB}">
          <p14:sldIdLst>
            <p14:sldId id="310"/>
            <p14:sldId id="311"/>
            <p14:sldId id="274"/>
            <p14:sldId id="312"/>
            <p14:sldId id="313"/>
            <p14:sldId id="273"/>
            <p14:sldId id="276"/>
            <p14:sldId id="275"/>
            <p14:sldId id="314"/>
            <p14:sldId id="308"/>
            <p14:sldId id="268"/>
            <p14:sldId id="270"/>
            <p14:sldId id="271"/>
            <p14:sldId id="272"/>
            <p14:sldId id="309"/>
          </p14:sldIdLst>
        </p14:section>
        <p14:section name="Common" id="{10B69295-0A48-354F-B63A-644E9F339516}">
          <p14:sldIdLst>
            <p14:sldId id="269"/>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82" autoAdjust="0"/>
    <p:restoredTop sz="79670" autoAdjust="0"/>
  </p:normalViewPr>
  <p:slideViewPr>
    <p:cSldViewPr snapToGrid="0" snapToObjects="1">
      <p:cViewPr varScale="1">
        <p:scale>
          <a:sx n="133" d="100"/>
          <a:sy n="133" d="100"/>
        </p:scale>
        <p:origin x="456" y="184"/>
      </p:cViewPr>
      <p:guideLst>
        <p:guide orient="horz" pos="162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9/10/19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9/10/19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Here’s the title slide. Excited already, aren’t you?</a:t>
            </a:r>
          </a:p>
          <a:p>
            <a:pPr eaLnBrk="1" hangingPunct="1"/>
            <a:r>
              <a:rPr lang="en-US" dirty="0">
                <a:latin typeface="Arial" pitchFamily="-109" charset="0"/>
                <a:ea typeface="ＭＳ Ｐゴシック" pitchFamily="-109" charset="-128"/>
                <a:cs typeface="ＭＳ Ｐゴシック" pitchFamily="-109" charset="-128"/>
              </a:rPr>
              <a:t>How did the self search</a:t>
            </a:r>
            <a:r>
              <a:rPr lang="en-US" baseline="0" dirty="0">
                <a:latin typeface="Arial" pitchFamily="-109" charset="0"/>
                <a:ea typeface="ＭＳ Ｐゴシック" pitchFamily="-109" charset="-128"/>
                <a:cs typeface="ＭＳ Ｐゴシック" pitchFamily="-109" charset="-128"/>
              </a:rPr>
              <a:t> paper go? Offer small group discussion instead of class wide.</a:t>
            </a:r>
          </a:p>
          <a:p>
            <a:pPr eaLnBrk="1" hangingPunct="1"/>
            <a:r>
              <a:rPr lang="en-US" baseline="0" dirty="0">
                <a:latin typeface="Arial" pitchFamily="-109" charset="0"/>
                <a:ea typeface="ＭＳ Ｐゴシック" pitchFamily="-109" charset="-128"/>
                <a:cs typeface="ＭＳ Ｐゴシック" pitchFamily="-109" charset="-128"/>
              </a:rPr>
              <a:t>Who: found a lot, very little, surprised, not surprised, creepy, share conclusions</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page someone would see when buying a Facebook ad</a:t>
            </a:r>
          </a:p>
          <a:p>
            <a:r>
              <a:rPr lang="en-US" dirty="0"/>
              <a:t>-People would use companies like Cambridge Analytica so they could choose the right settings to maximize the influence of their ad</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2829948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-Study lead by Michal Kosinski, a </a:t>
            </a:r>
            <a:r>
              <a:rPr lang="en-US" sz="1200" b="0" i="0" kern="1200" dirty="0">
                <a:solidFill>
                  <a:schemeClr val="tx1"/>
                </a:solidFill>
                <a:effectLst/>
                <a:latin typeface="+mn-lt"/>
                <a:ea typeface="+mn-ea"/>
                <a:cs typeface="+mn-cs"/>
              </a:rPr>
              <a:t>psychologist and assistant professor of organizational behavior at Stanford Graduate School of Business</a:t>
            </a:r>
          </a:p>
          <a:p>
            <a:endParaRPr lang="en-US" sz="1200" b="0" i="0" kern="1200" dirty="0">
              <a:solidFill>
                <a:schemeClr val="tx1"/>
              </a:solidFill>
              <a:effectLst/>
              <a:latin typeface="+mn-lt"/>
              <a:ea typeface="+mn-ea"/>
              <a:cs typeface="+mn-cs"/>
            </a:endParaRPr>
          </a:p>
          <a:p>
            <a:r>
              <a:rPr lang="en-US" dirty="0"/>
              <a:t>-Changed text in a pre-existing ad for a video game that appeals to introverts</a:t>
            </a:r>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7345002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only is big data a serious invasion of privacy for anyone who uses the internet, but it has enabled the psychological targeting of personalized ads, and normalized digital propaganda.</a:t>
            </a:r>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3981806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2592850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7901146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I will be talking to you all about Targeted Ads. </a:t>
            </a:r>
          </a:p>
          <a:p>
            <a:r>
              <a:rPr lang="en-US" dirty="0"/>
              <a:t>I’ll be arguing that users of Google, Facebook, and countless other free online services have no right to complain about targeted ads or their information being collected</a:t>
            </a:r>
          </a:p>
        </p:txBody>
      </p:sp>
      <p:sp>
        <p:nvSpPr>
          <p:cNvPr id="4" name="Slide Number Placeholder 3"/>
          <p:cNvSpPr>
            <a:spLocks noGrp="1"/>
          </p:cNvSpPr>
          <p:nvPr>
            <p:ph type="sldNum" sz="quarter" idx="5"/>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2547739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off questioning audience:</a:t>
            </a:r>
          </a:p>
          <a:p>
            <a:endParaRPr lang="en-US" dirty="0"/>
          </a:p>
          <a:p>
            <a:r>
              <a:rPr lang="en-US" dirty="0"/>
              <a:t>“Who here uses free internet services such as Facebook or Google? Who here feels all their information shouldn’t be gathered and used by the service?”</a:t>
            </a:r>
          </a:p>
          <a:p>
            <a:endParaRPr lang="en-US" dirty="0"/>
          </a:p>
          <a:p>
            <a:r>
              <a:rPr lang="en-US" dirty="0"/>
              <a:t>It is simply not practical for these services to not gather your information for profit.</a:t>
            </a:r>
          </a:p>
          <a:p>
            <a:endParaRPr lang="en-US" dirty="0"/>
          </a:p>
          <a:p>
            <a:r>
              <a:rPr lang="en-US" dirty="0"/>
              <a:t>These companies often have a slew of expenses, such as paying employees, basic maintenance fees or anything else that would result in the service being bettered.</a:t>
            </a:r>
          </a:p>
          <a:p>
            <a:endParaRPr lang="en-US" dirty="0"/>
          </a:p>
          <a:p>
            <a:r>
              <a:rPr lang="en-US" dirty="0"/>
              <a:t>Its not reasonable for the company to run off a model which doesn’t use its users’ data for profit or even self sufficiency to simply continue its existence.</a:t>
            </a:r>
          </a:p>
          <a:p>
            <a:endParaRPr lang="en-US" dirty="0"/>
          </a:p>
          <a:p>
            <a:r>
              <a:rPr lang="en-US" dirty="0"/>
              <a:t>To use Facebook as an example from June 30</a:t>
            </a:r>
            <a:r>
              <a:rPr lang="en-US" baseline="30000" dirty="0"/>
              <a:t>th</a:t>
            </a:r>
            <a:r>
              <a:rPr lang="en-US" dirty="0"/>
              <a:t> of 2018 to June 30</a:t>
            </a:r>
            <a:r>
              <a:rPr lang="en-US" baseline="30000" dirty="0"/>
              <a:t>th</a:t>
            </a:r>
            <a:r>
              <a:rPr lang="en-US" dirty="0"/>
              <a:t> of 2019, it had a total of 41 billion dollars as its operating cost.</a:t>
            </a:r>
          </a:p>
          <a:p>
            <a:endParaRPr lang="en-US" dirty="0"/>
          </a:p>
          <a:p>
            <a:r>
              <a:rPr lang="en-US" dirty="0"/>
              <a:t>Its total 2018 Ad Revenue, however, was 42.3 billion dollars, allowing it to continue to operate.</a:t>
            </a:r>
          </a:p>
          <a:p>
            <a:endParaRPr lang="en-US" dirty="0"/>
          </a:p>
          <a:p>
            <a:r>
              <a:rPr lang="en-US" dirty="0"/>
              <a:t>Facebook’s ad revenue has been rising every year in order to keep up with its operating costs, as seen in the table. From looking at the relationship between the operating cost and the ad revenue, the ad revenue has maintained a fairly linear relationship with yearly operating costs.</a:t>
            </a:r>
          </a:p>
          <a:p>
            <a:endParaRPr lang="en-US" dirty="0"/>
          </a:p>
          <a:p>
            <a:r>
              <a:rPr lang="en-US" dirty="0"/>
              <a:t>The idea of Targeting Ads is bettering the ability to show the right ads to users in order to generate more income, a process that these services should try to make more efficient and more profitable</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1792768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Going with a system that targets ads to consumers can end up being an efficient system that is superior to its alternatives, for both the consumers and vendors.</a:t>
            </a:r>
          </a:p>
          <a:p>
            <a:endParaRPr lang="en-US" dirty="0"/>
          </a:p>
          <a:p>
            <a:r>
              <a:rPr lang="en-US" dirty="0"/>
              <a:t>For the consumer there is the obvious increase in the relevance of the ads they are seeing, something we will talk about more in the next slide.</a:t>
            </a:r>
          </a:p>
          <a:p>
            <a:endParaRPr lang="en-US" dirty="0"/>
          </a:p>
          <a:p>
            <a:r>
              <a:rPr lang="en-US" dirty="0"/>
              <a:t>Additionally, consumers are given the opportunity to discover new products they may have not known of previously which they would be interested in.</a:t>
            </a:r>
          </a:p>
          <a:p>
            <a:endParaRPr lang="en-US" dirty="0"/>
          </a:p>
          <a:p>
            <a:r>
              <a:rPr lang="en-US" dirty="0"/>
              <a:t>For the vendor it is often cheaper to advertise or at least more profitable as your ad is being shown to individuals who are more likely to be interested in it.</a:t>
            </a:r>
          </a:p>
          <a:p>
            <a:endParaRPr lang="en-US" dirty="0"/>
          </a:p>
          <a:p>
            <a:r>
              <a:rPr lang="en-US" dirty="0"/>
              <a:t>It significantly reduces the amount of advertising wasted considering if a user’s profile indicates they would have no interest at all in a product, they wouldn’t be shown the ad ideally</a:t>
            </a:r>
          </a:p>
          <a:p>
            <a:endParaRPr lang="en-US" dirty="0"/>
          </a:p>
          <a:p>
            <a:r>
              <a:rPr lang="en-US" dirty="0"/>
              <a:t>Lastly, targeting ads have the very interesting and unique effect of changing the consumers’ opinion of themselves</a:t>
            </a:r>
          </a:p>
          <a:p>
            <a:endParaRPr lang="en-US" dirty="0"/>
          </a:p>
          <a:p>
            <a:r>
              <a:rPr lang="en-US" dirty="0"/>
              <a:t>Several studies have been conducted that show that consumers see themselves as being more of a certain trait if they think the ad was targeted to them in a certain manner based off of their interests</a:t>
            </a:r>
          </a:p>
          <a:p>
            <a:endParaRPr lang="en-US" dirty="0"/>
          </a:p>
          <a:p>
            <a:r>
              <a:rPr lang="en-US" dirty="0"/>
              <a:t>For example, one study conducted tested a hot chocolate ad that connected the product with the outdoors.</a:t>
            </a:r>
          </a:p>
          <a:p>
            <a:endParaRPr lang="en-US" dirty="0"/>
          </a:p>
          <a:p>
            <a:r>
              <a:rPr lang="en-US" dirty="0"/>
              <a:t>For the participants of the study that had interest in outdoors, they felt and more “outdoorsy” and were more likely to purchase the product.</a:t>
            </a:r>
          </a:p>
          <a:p>
            <a:endParaRPr lang="en-US" dirty="0"/>
          </a:p>
          <a:p>
            <a:r>
              <a:rPr lang="en-US" dirty="0"/>
              <a:t>The image on this slide can show such behavior in areas such as the person having a dog or enjoying the outdoors</a:t>
            </a:r>
          </a:p>
        </p:txBody>
      </p:sp>
      <p:sp>
        <p:nvSpPr>
          <p:cNvPr id="4" name="Slide Number Placeholder 3"/>
          <p:cNvSpPr>
            <a:spLocks noGrp="1"/>
          </p:cNvSpPr>
          <p:nvPr>
            <p:ph type="sldNum" sz="quarter" idx="10"/>
          </p:nvPr>
        </p:nvSpPr>
        <p:spPr/>
        <p:txBody>
          <a:bodyPr/>
          <a:lstStyle/>
          <a:p>
            <a:fld id="{270700B2-88B9-1642-B8EB-F86842378D04}" type="slidenum">
              <a:rPr lang="en-US" smtClean="0"/>
              <a:t>18</a:t>
            </a:fld>
            <a:endParaRPr lang="en-US"/>
          </a:p>
        </p:txBody>
      </p:sp>
    </p:spTree>
    <p:extLst>
      <p:ext uri="{BB962C8B-B14F-4D97-AF65-F5344CB8AC3E}">
        <p14:creationId xmlns:p14="http://schemas.microsoft.com/office/powerpoint/2010/main" val="28309008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Along with the fact that targeted ads are more practical, efficient, and superior overall, they are preferred to the standard method of mostly random advertising on the consumer end.</a:t>
            </a:r>
          </a:p>
          <a:p>
            <a:endParaRPr lang="en-US" dirty="0"/>
          </a:p>
          <a:p>
            <a:r>
              <a:rPr lang="en-US" dirty="0"/>
              <a:t>A study was conducted in which 71% of those surveyed said they would prefer targeted ads over random ads.</a:t>
            </a:r>
          </a:p>
          <a:p>
            <a:endParaRPr lang="en-US" dirty="0"/>
          </a:p>
          <a:p>
            <a:r>
              <a:rPr lang="en-US" dirty="0"/>
              <a:t>They believed it would reduce irrelevant ads, would function as a way to discover new products, and would just making online shopping in general easier</a:t>
            </a:r>
          </a:p>
          <a:p>
            <a:endParaRPr lang="en-US" dirty="0"/>
          </a:p>
          <a:p>
            <a:r>
              <a:rPr lang="en-US" dirty="0"/>
              <a:t>Along with this, 32% would be willing to rate ads they received, furthering the process for targeting ads.</a:t>
            </a:r>
          </a:p>
          <a:p>
            <a:endParaRPr lang="en-US" dirty="0"/>
          </a:p>
          <a:p>
            <a:r>
              <a:rPr lang="en-US" dirty="0"/>
              <a:t>Of course this isn’t necessary but it would better the ability to target ads towards individuals</a:t>
            </a:r>
          </a:p>
          <a:p>
            <a:endParaRPr lang="en-US" dirty="0"/>
          </a:p>
          <a:p>
            <a:r>
              <a:rPr lang="en-US" dirty="0"/>
              <a:t>The most important to all of these statistics is that 44% of those surveyed would be willing to give personal info to a service for targeted ads</a:t>
            </a:r>
          </a:p>
          <a:p>
            <a:endParaRPr lang="en-US" dirty="0"/>
          </a:p>
          <a:p>
            <a:r>
              <a:rPr lang="en-US" dirty="0"/>
              <a:t>Granted, this information can be collected without the user directly inputting it for targeted ads but it would better the process more</a:t>
            </a:r>
          </a:p>
          <a:p>
            <a:endParaRPr lang="en-US" dirty="0"/>
          </a:p>
          <a:p>
            <a:r>
              <a:rPr lang="en-US" dirty="0"/>
              <a:t>It also reveals an interesting contradiction that 71% of individuals want targeted ads but only 44% would give personal information</a:t>
            </a:r>
          </a:p>
          <a:p>
            <a:endParaRPr lang="en-US" dirty="0"/>
          </a:p>
          <a:p>
            <a:r>
              <a:rPr lang="en-US" dirty="0"/>
              <a:t>Targeted ads can’t function without personal information and the user’s habits so its interesting that some would like to have ads relevant to them to magically appear without their information being collected</a:t>
            </a:r>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0856514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study was conducted by Ted Rogers School of Ryerson Management University which found privacy was heavily valued.</a:t>
            </a:r>
          </a:p>
          <a:p>
            <a:endParaRPr lang="en-US" dirty="0"/>
          </a:p>
          <a:p>
            <a:r>
              <a:rPr lang="en-US" dirty="0"/>
              <a:t>73% of the participants believed that it is a right for an individual to have when it comes to the internet</a:t>
            </a:r>
          </a:p>
          <a:p>
            <a:endParaRPr lang="en-US" dirty="0"/>
          </a:p>
          <a:p>
            <a:r>
              <a:rPr lang="en-US" dirty="0"/>
              <a:t>68% found that it was an invasion of privacy to keep track of a user’s online activities at any point</a:t>
            </a:r>
          </a:p>
          <a:p>
            <a:endParaRPr lang="en-US" dirty="0"/>
          </a:p>
          <a:p>
            <a:r>
              <a:rPr lang="en-US" dirty="0"/>
              <a:t>Then of course 34% of the participants of the study said they would stop using a website that had targeted ads or behavioral advertising</a:t>
            </a:r>
          </a:p>
          <a:p>
            <a:endParaRPr lang="en-US" dirty="0"/>
          </a:p>
          <a:p>
            <a:r>
              <a:rPr lang="en-US" dirty="0"/>
              <a:t>This study seems to show that privacy is heavily valued and the majority of people don’t want any of their online activities to be known</a:t>
            </a:r>
          </a:p>
          <a:p>
            <a:endParaRPr lang="en-US" dirty="0"/>
          </a:p>
          <a:p>
            <a:r>
              <a:rPr lang="en-US" dirty="0"/>
              <a:t>Some would go as far to stop using a website that tracks their activities</a:t>
            </a:r>
          </a:p>
          <a:p>
            <a:endParaRPr lang="en-US" dirty="0"/>
          </a:p>
          <a:p>
            <a:r>
              <a:rPr lang="en-US" dirty="0"/>
              <a:t>At the same time this argument seems to be made irrelevant through websites such as Facebook which blatantly say they collect your info.</a:t>
            </a:r>
          </a:p>
          <a:p>
            <a:endParaRPr lang="en-US" dirty="0"/>
          </a:p>
          <a:p>
            <a:r>
              <a:rPr lang="en-US" dirty="0"/>
              <a:t>In the second paragraph of the terms of service it states “We use your personal data to help determine which ads to show you”</a:t>
            </a:r>
          </a:p>
          <a:p>
            <a:endParaRPr lang="en-US" dirty="0"/>
          </a:p>
          <a:p>
            <a:r>
              <a:rPr lang="en-US" dirty="0"/>
              <a:t>The reason I wanted to show an image of the terms of service is how clear this line is displayed, not being hidden several pages down but blatantly being mentioned in the beginning of the text. There is no reason not to see it unless you completely neglected to read the terms of service.</a:t>
            </a:r>
          </a:p>
          <a:p>
            <a:endParaRPr lang="en-US" dirty="0"/>
          </a:p>
          <a:p>
            <a:r>
              <a:rPr lang="en-US" dirty="0"/>
              <a:t>This is a pretty standard statement for targeted ads, granted most people would not take the time to read it</a:t>
            </a:r>
          </a:p>
          <a:p>
            <a:endParaRPr lang="en-US" dirty="0"/>
          </a:p>
          <a:p>
            <a:r>
              <a:rPr lang="en-US" dirty="0"/>
              <a:t>It seems nearly impossible that if privacy is so heavily valued and people don’t want their online activities to be tracked that Facebook could be so popular</a:t>
            </a:r>
          </a:p>
          <a:p>
            <a:endParaRPr lang="en-US" dirty="0"/>
          </a:p>
          <a:p>
            <a:r>
              <a:rPr lang="en-US" dirty="0"/>
              <a:t>Either most individuals do not truly value their privacy or instead will not put in any effort to ensure their privacy is protected</a:t>
            </a:r>
          </a:p>
          <a:p>
            <a:endParaRPr lang="en-US" dirty="0"/>
          </a:p>
          <a:p>
            <a:r>
              <a:rPr lang="en-US" dirty="0"/>
              <a:t>Any of these websites can be avoided if someone is against their data being collected but most would not pay a monthly fee for such services</a:t>
            </a:r>
          </a:p>
          <a:p>
            <a:endParaRPr lang="en-US" dirty="0"/>
          </a:p>
          <a:p>
            <a:r>
              <a:rPr lang="en-US" dirty="0"/>
              <a:t>A widespread desire for privacy exists but most either never will act on it or would rather take the easier route</a:t>
            </a:r>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77620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pitchFamily="-109" charset="0"/>
                <a:ea typeface="ＭＳ Ｐゴシック" pitchFamily="-109" charset="-128"/>
                <a:cs typeface="ＭＳ Ｐゴシック" pitchFamily="-109" charset="-128"/>
              </a:rPr>
              <a:t>Not needed this time:</a:t>
            </a:r>
          </a:p>
          <a:p>
            <a:pPr marL="171450" marR="0" indent="-171450" algn="l" defTabSz="457200" rtl="0" eaLnBrk="1" fontAlgn="auto" latinLnBrk="0" hangingPunct="1">
              <a:lnSpc>
                <a:spcPct val="100000"/>
              </a:lnSpc>
              <a:spcBef>
                <a:spcPts val="0"/>
              </a:spcBef>
              <a:spcAft>
                <a:spcPts val="0"/>
              </a:spcAft>
              <a:buClrTx/>
              <a:buSzTx/>
              <a:buFont typeface="Arial" charset="0"/>
              <a:buChar char="•"/>
              <a:tabLst/>
              <a:defRPr/>
            </a:pPr>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Send presentations</a:t>
            </a:r>
            <a:r>
              <a:rPr lang="en-US" baseline="0" dirty="0">
                <a:latin typeface="Arial" pitchFamily="-109" charset="0"/>
                <a:ea typeface="ＭＳ Ｐゴシック" pitchFamily="-109" charset="-128"/>
                <a:cs typeface="ＭＳ Ｐゴシック" pitchFamily="-109" charset="-128"/>
              </a:rPr>
              <a:t> via email as attachment.</a:t>
            </a:r>
          </a:p>
          <a:p>
            <a:pPr marL="171450" indent="-171450" eaLnBrk="1" hangingPunct="1">
              <a:buFont typeface="Arial"/>
              <a:buChar char="•"/>
            </a:pPr>
            <a:r>
              <a:rPr lang="en-US" dirty="0">
                <a:latin typeface="Arial" pitchFamily="-109" charset="0"/>
                <a:ea typeface="ＭＳ Ｐゴシック" pitchFamily="-109" charset="-128"/>
                <a:cs typeface="ＭＳ Ｐゴシック" pitchFamily="-109" charset="-128"/>
              </a:rPr>
              <a:t>Do not change the format, footers,</a:t>
            </a:r>
            <a:r>
              <a:rPr lang="en-US" baseline="0" dirty="0">
                <a:latin typeface="Arial" pitchFamily="-109" charset="0"/>
                <a:ea typeface="ＭＳ Ｐゴシック" pitchFamily="-109" charset="-128"/>
                <a:cs typeface="ＭＳ Ｐゴシック" pitchFamily="-109" charset="-128"/>
              </a:rPr>
              <a:t> etc. in the template slides.</a:t>
            </a:r>
          </a:p>
          <a:p>
            <a:pPr marL="171450" indent="-171450" eaLnBrk="1" hangingPunct="1">
              <a:buFont typeface="Arial"/>
              <a:buChar char="•"/>
            </a:pPr>
            <a:r>
              <a:rPr lang="en-US" baseline="0" dirty="0">
                <a:latin typeface="Arial" pitchFamily="-109" charset="0"/>
                <a:ea typeface="ＭＳ Ｐゴシック" pitchFamily="-109" charset="-128"/>
                <a:cs typeface="ＭＳ Ｐゴシック" pitchFamily="-109" charset="-128"/>
              </a:rPr>
              <a:t>Paper writing process: Sources </a:t>
            </a:r>
            <a:r>
              <a:rPr lang="en-US" baseline="0" dirty="0">
                <a:latin typeface="Arial" pitchFamily="-109" charset="0"/>
                <a:ea typeface="ＭＳ Ｐゴシック" pitchFamily="-109" charset="-128"/>
                <a:cs typeface="ＭＳ Ｐゴシック" pitchFamily="-109" charset="-128"/>
                <a:sym typeface="Wingdings"/>
              </a:rPr>
              <a:t></a:t>
            </a:r>
            <a:r>
              <a:rPr lang="en-US" baseline="0" dirty="0">
                <a:latin typeface="Arial" pitchFamily="-109" charset="0"/>
                <a:ea typeface="ＭＳ Ｐゴシック" pitchFamily="-109" charset="-128"/>
                <a:cs typeface="ＭＳ Ｐゴシック" pitchFamily="-109" charset="-128"/>
              </a:rPr>
              <a:t> Notes </a:t>
            </a:r>
            <a:r>
              <a:rPr lang="en-US" baseline="0" dirty="0">
                <a:latin typeface="Arial" pitchFamily="-109" charset="0"/>
                <a:ea typeface="ＭＳ Ｐゴシック" pitchFamily="-109" charset="-128"/>
                <a:cs typeface="ＭＳ Ｐゴシック" pitchFamily="-109" charset="-128"/>
                <a:sym typeface="Wingdings"/>
              </a:rPr>
              <a:t> Conclusion  Argument  Counter Point  Response</a:t>
            </a:r>
          </a:p>
          <a:p>
            <a:pPr marL="171450" indent="-171450" eaLnBrk="1" hangingPunct="1">
              <a:buFont typeface="Arial"/>
              <a:buChar char="•"/>
            </a:pPr>
            <a:r>
              <a:rPr lang="en-US" dirty="0"/>
              <a:t>Turn extra credit paper in on myWPI/Canvas and hard copy in class like regular papers</a:t>
            </a:r>
          </a:p>
          <a:p>
            <a:pPr marL="171450" indent="-171450" eaLnBrk="1" hangingPunct="1">
              <a:buFont typeface="Arial"/>
              <a:buChar char="•"/>
            </a:pPr>
            <a:r>
              <a:rPr lang="en-US" dirty="0"/>
              <a:t>Presentations are due 24 hours before class</a:t>
            </a:r>
          </a:p>
          <a:p>
            <a:pPr marL="171450" indent="-171450" eaLnBrk="1" hangingPunct="1">
              <a:buFont typeface="Arial"/>
              <a:buChar char="•"/>
            </a:pPr>
            <a:r>
              <a:rPr lang="en-US" dirty="0"/>
              <a:t>Use Presentation Guidelines on course web site</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318905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p:txBody>
      </p:sp>
      <p:sp>
        <p:nvSpPr>
          <p:cNvPr id="4" name="Slide Number Placeholder 3"/>
          <p:cNvSpPr>
            <a:spLocks noGrp="1"/>
          </p:cNvSpPr>
          <p:nvPr>
            <p:ph type="sldNum" sz="quarter" idx="5"/>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10172268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p>
          <a:p>
            <a:pPr eaLnBrk="1" hangingPunct="1"/>
            <a:endParaRPr lang="en-US" dirty="0">
              <a:latin typeface="Arial" charset="0"/>
              <a:ea typeface="ＭＳ Ｐゴシック" charset="-128"/>
              <a:cs typeface="ＭＳ Ｐゴシック" charset="-128"/>
            </a:endParaRPr>
          </a:p>
          <a:p>
            <a:pPr eaLnBrk="1" hangingPunct="1"/>
            <a:r>
              <a:rPr lang="en-US" dirty="0">
                <a:latin typeface="Arial" charset="0"/>
                <a:ea typeface="ＭＳ Ｐゴシック" charset="-128"/>
                <a:cs typeface="ＭＳ Ｐゴシック" charset="-128"/>
              </a:rPr>
              <a:t>If</a:t>
            </a:r>
            <a:r>
              <a:rPr lang="en-US" baseline="0" dirty="0">
                <a:latin typeface="Arial" charset="0"/>
                <a:ea typeface="ＭＳ Ｐゴシック" charset="-128"/>
                <a:cs typeface="ＭＳ Ｐゴシック" charset="-128"/>
              </a:rPr>
              <a:t> there’s time and we didn’t already l</a:t>
            </a:r>
            <a:r>
              <a:rPr lang="en-US" dirty="0">
                <a:latin typeface="Arial" charset="0"/>
                <a:ea typeface="ＭＳ Ｐゴシック" charset="-128"/>
                <a:cs typeface="ＭＳ Ｐゴシック" charset="-128"/>
              </a:rPr>
              <a:t>ook at:</a:t>
            </a:r>
          </a:p>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a:t>
            </a:r>
            <a:r>
              <a:rPr lang="en-US" baseline="0" dirty="0"/>
              <a:t> –</a:t>
            </a:r>
            <a:r>
              <a:rPr lang="en-US" dirty="0"/>
              <a:t> Accessed 2014-04-14</a:t>
            </a:r>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Find out what your DNA says about you and your family.</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https://www.23andme.com/</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motherboard.vice.com</a:t>
            </a:r>
            <a:r>
              <a:rPr lang="en-US" b="0" dirty="0"/>
              <a:t>/</a:t>
            </a:r>
            <a:r>
              <a:rPr lang="en-US" b="0" dirty="0" err="1"/>
              <a:t>en_us</a:t>
            </a:r>
            <a:r>
              <a:rPr lang="en-US" b="0" dirty="0"/>
              <a:t>/article/xwkaz3/23andme-sold-access-to-your-dna-library-to-big-pharma-but-you-can-opt-out?utm_source=</a:t>
            </a:r>
            <a:r>
              <a:rPr lang="en-US" b="0" dirty="0" err="1"/>
              <a:t>vicefbus</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Jimmy Kimmel Live – What is your password? (2:49)</a:t>
            </a:r>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https://</a:t>
            </a:r>
            <a:r>
              <a:rPr lang="en-US" b="0" dirty="0" err="1"/>
              <a:t>www.youtube.com</a:t>
            </a:r>
            <a:r>
              <a:rPr lang="en-US" b="0" dirty="0"/>
              <a:t>/</a:t>
            </a:r>
            <a:r>
              <a:rPr lang="en-US" b="0" dirty="0" err="1"/>
              <a:t>watch?v</a:t>
            </a:r>
            <a:r>
              <a:rPr lang="en-US" b="0" dirty="0"/>
              <a:t>=</a:t>
            </a:r>
            <a:r>
              <a:rPr lang="en-US" b="0" dirty="0" err="1"/>
              <a:t>opRMrEfAIiI</a:t>
            </a: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0" dirty="0"/>
          </a:p>
          <a:p>
            <a:pPr marL="0" marR="0" indent="0" algn="l" defTabSz="457200" rtl="0" eaLnBrk="1" fontAlgn="auto" latinLnBrk="0" hangingPunct="1">
              <a:lnSpc>
                <a:spcPct val="100000"/>
              </a:lnSpc>
              <a:spcBef>
                <a:spcPts val="0"/>
              </a:spcBef>
              <a:spcAft>
                <a:spcPts val="0"/>
              </a:spcAft>
              <a:buClrTx/>
              <a:buSzTx/>
              <a:buFontTx/>
              <a:buNone/>
              <a:tabLst/>
              <a:defRPr/>
            </a:pPr>
            <a:r>
              <a:rPr lang="en-US" b="0" dirty="0"/>
              <a:t>Notes updated: 2018-04-03</a:t>
            </a: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latin typeface="Arial" pitchFamily="-109" charset="0"/>
                <a:ea typeface="ＭＳ Ｐゴシック" pitchFamily="-109" charset="-128"/>
                <a:cs typeface="ＭＳ Ｐゴシック" pitchFamily="-109" charset="-128"/>
              </a:rPr>
              <a:t>Previous Papers:</a:t>
            </a:r>
          </a:p>
          <a:p>
            <a:pPr marL="457200" indent="-457200">
              <a:buFont typeface="+mj-lt"/>
              <a:buAutoNum type="arabicPeriod"/>
            </a:pPr>
            <a:r>
              <a:rPr lang="en-US" dirty="0"/>
              <a:t>Prepare for class debate: Is a National ID System a good thing?</a:t>
            </a:r>
          </a:p>
          <a:p>
            <a:pPr lvl="1"/>
            <a:r>
              <a:rPr lang="en-US" dirty="0"/>
              <a:t>Come prepared with notes, facts, dates, high quality sources</a:t>
            </a:r>
          </a:p>
          <a:p>
            <a:pPr lvl="1"/>
            <a:r>
              <a:rPr lang="en-US" dirty="0"/>
              <a:t>You can build upon your self search work</a:t>
            </a:r>
          </a:p>
          <a:p>
            <a:pPr lvl="1"/>
            <a:r>
              <a:rPr lang="en-US" dirty="0"/>
              <a:t>Optional One Page Paper on the topic, lowest paper grade will be dropped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traditional study with 87 million participants would be a huge deal, yet data studies of this scale are common</a:t>
            </a:r>
          </a:p>
          <a:p>
            <a:r>
              <a:rPr lang="en-US" dirty="0"/>
              <a:t>-No need for consent to use data, users already agreed in Terms of Agreement</a:t>
            </a:r>
          </a:p>
          <a:p>
            <a:endParaRPr 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-People who “liked” Battlestar Galactica were likely to be introverts, for example, while people who “liked” Lady Gaga were likely to be extroverts. [1]</a:t>
            </a:r>
            <a:endParaRPr lang="en-US" dirty="0"/>
          </a:p>
          <a:p>
            <a:r>
              <a:rPr lang="en-US" dirty="0"/>
              <a:t>-Some correlations are less obvious, for example Cambridge Analytica researchers found that having alcohol in your profile picture correlates to being more hard-working. [2]</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772576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-120 question personality test, calculates score of “Big 5 Personality Traits”</a:t>
            </a:r>
          </a:p>
          <a:p>
            <a:r>
              <a:rPr lang="en-US" dirty="0"/>
              <a:t>-this image shows an example of one of the questions. While it doesn’t seem like any seriously personal or confidential data is being revealed, as we learned in previous slide, information like this can hint towards many other aspects of who you are, and with 120 questions, researchers were able to dig pretty deep</a:t>
            </a:r>
          </a:p>
          <a:p>
            <a:endParaRPr lang="en-US" dirty="0"/>
          </a:p>
          <a:p>
            <a:r>
              <a:rPr lang="en-US" dirty="0"/>
              <a:t>-also, these quiz results, along with polls, voting records, and online activity, were used to create personality profile to help Cambridge Analytics determine the most effective way to influence the target audience</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39314443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-using data analytics companies for targeted ads is a common practice</a:t>
            </a:r>
          </a:p>
          <a:p>
            <a:r>
              <a:rPr lang="en-US" dirty="0"/>
              <a:t>-Clarity Campaigns worked for Obama, Targeted Victory worked for Mitt Romney</a:t>
            </a:r>
          </a:p>
          <a:p>
            <a:r>
              <a:rPr lang="en-US" dirty="0"/>
              <a:t>-Many companies do what they did, the only difference is that weren’t hired by Trump</a:t>
            </a:r>
          </a:p>
          <a:p>
            <a:endParaRPr lang="en-US" dirty="0"/>
          </a:p>
          <a:p>
            <a:pPr fontAlgn="base"/>
            <a:r>
              <a:rPr lang="en-US" dirty="0"/>
              <a:t>-DONE ILLEGALLY: </a:t>
            </a:r>
            <a:r>
              <a:rPr lang="en-US" sz="1200" b="0" i="0" kern="1200" dirty="0">
                <a:solidFill>
                  <a:schemeClr val="tx1"/>
                </a:solidFill>
                <a:effectLst/>
                <a:latin typeface="+mn-lt"/>
                <a:ea typeface="+mn-ea"/>
                <a:cs typeface="+mn-cs"/>
              </a:rPr>
              <a:t>An outside researcher affiliated with Cambridge University, Aleksandr Kogan, developed an app in which users logged in with Facebook.</a:t>
            </a:r>
          </a:p>
          <a:p>
            <a:pPr fontAlgn="base"/>
            <a:r>
              <a:rPr lang="en-US" sz="1200" b="0" i="0" kern="1200" dirty="0">
                <a:solidFill>
                  <a:schemeClr val="tx1"/>
                </a:solidFill>
                <a:effectLst/>
                <a:latin typeface="+mn-lt"/>
                <a:ea typeface="+mn-ea"/>
                <a:cs typeface="+mn-cs"/>
              </a:rPr>
              <a:t>Kogan was allowed by Facebook to collect data about the user, AND their friends, for academic purposes. However, he was not allowed to share the data with a third party, which Kogan did with Cambridge Analytics</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-Also took it f</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-Goes to show that even when Terms and Conditions seem reasonable, you can never be sure that the data won’t end up in the wrong hands</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4856863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extLst>
      <p:ext uri="{BB962C8B-B14F-4D97-AF65-F5344CB8AC3E}">
        <p14:creationId xmlns:p14="http://schemas.microsoft.com/office/powerpoint/2010/main" val="20763039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sk-SK"/>
              <a:t>© 2019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sk-SK"/>
              <a:t>© 2019 Keith A. Pray</a:t>
            </a:r>
            <a:endParaRPr lang="en-US"/>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sk-SK"/>
              <a:t>© 2019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sk-SK"/>
              <a:t>© 2019 Keith A. Pray</a:t>
            </a:r>
            <a:endParaRPr lang="en-US"/>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800">
                <a:solidFill>
                  <a:schemeClr val="tx1"/>
                </a:solidFill>
              </a:defRPr>
            </a:lvl1pPr>
          </a:lstStyle>
          <a:p>
            <a:endParaRPr lang="en-US" noProof="0"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800">
                <a:solidFill>
                  <a:schemeClr val="tx1"/>
                </a:solidFill>
              </a:defRPr>
            </a:lvl1pPr>
          </a:lstStyle>
          <a:p>
            <a:r>
              <a:rPr lang="sk-SK"/>
              <a:t>© 2019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800">
                <a:solidFill>
                  <a:schemeClr val="tx1"/>
                </a:solidFill>
              </a:defRPr>
            </a:lvl1pPr>
          </a:lstStyle>
          <a:p>
            <a:fld id="{A2A17EAB-8B51-5C40-8776-6683E51FA7A0}" type="slidenum">
              <a:rPr lang="en-US" smtClean="0"/>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a:solidFill>
                    <a:schemeClr val="tx1"/>
                  </a:solidFill>
                </a:rPr>
                <a:t>CS 3043 Social Implications Of Computing</a:t>
              </a: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datasciencecentral.com/profiles/blogs/top-politics-focused-data-science-analytics-organizations"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hyperlink" Target="https://medium.com/applied-data-science/56-070-165-facebook-ad-spend-of-us-presidential-candidates-broken-down-by-age-and-gender-2dcc32fe2c02"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datasciencecentral.com/profiles/blogs/top-politics-focused-data-science-analytics-organizations"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jstor.org/stable/23599035?Search=yes&amp;resultItemClick=true&amp;searchText=michal&amp;searchText=kosinski&amp;searchUri=%2Faction%2FdoBasicSearch%3FQuery%3Dmichal%2Bkosinski&amp;ab_segments=0%2Fbasic_SYC-4341%2Ftest&amp;refreqid=search%3Afd1c2a15e88212d5b596cae27ad79163&amp;seq=1#metadata_info_tab_content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hyperlink" Target="https://thepsychologist.bps.org.uk/volume-30/june-2017/fact-we-have-access-so-many-different-opinions-driving-us-believe-were"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sb.stanford.edu/insights/science-behind-cambridge-analytica-does-psychological-profiling-work" TargetMode="External"/><Relationship Id="rId7" Type="http://schemas.openxmlformats.org/officeDocument/2006/relationships/hyperlink" Target="https://www.datasciencecentral.com/profiles/blogs/top-politics-focused-data-science-analytics-organiz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www.businessinsider.com/facebook-personality-test-cambridge-analytica-data-trump-election-2018-3" TargetMode="External"/><Relationship Id="rId5" Type="http://schemas.openxmlformats.org/officeDocument/2006/relationships/hyperlink" Target="https://www.npr.org/2018/03/20/595338116/what-did-cambridge-analytica-do-during-the-2016-election" TargetMode="External"/><Relationship Id="rId4" Type="http://schemas.openxmlformats.org/officeDocument/2006/relationships/hyperlink" Target="https://www.theguardian.com/commentisfree/2018/mar/23/plenty-more-like-cambridge-analytica-data-faceboo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medium.com/applied-data-science/56-070-165-facebook-ad-spend-of-us-presidential-candidates-broken-down-by-age-and-gender-2dcc32fe2c02"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hyperlink" Target="https://thepsychologist.bps.org.uk/volume-30/june-2017/fact-we-have-access-so-many-different-opinions-driving-us-believe-were" TargetMode="External"/><Relationship Id="rId4" Type="http://schemas.openxmlformats.org/officeDocument/2006/relationships/hyperlink" Target="https://www.jstor.org/stable/23599035?Search=yes&amp;resultItemClick=true&amp;searchText=michal&amp;searchText=kosinski&amp;searchUri=%2Faction%2FdoBasicSearch%3FQuery%3Dmichal%2Bkosinski&amp;ab_segments=0%2Fbasic_SYC-4341%2Ftest&amp;refreqid=search%3Afd1c2a15e88212d5b596cae27ad79163&amp;seq=1#metadata_info_tab_content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hyperlink" Target="https://www.ourcommons.ca/Content/Committee/411/ETHI/WebDoc/WD5706433/411_ETHI_PSM_Briefs/LevinAvnerE.pdf" TargetMode="External"/><Relationship Id="rId3" Type="http://schemas.openxmlformats.org/officeDocument/2006/relationships/hyperlink" Target="https://www.macrotrends.net/stocks/charts/FB/facebook/operating-expenses" TargetMode="External"/><Relationship Id="rId7" Type="http://schemas.openxmlformats.org/officeDocument/2006/relationships/hyperlink" Target="https://www.adlucent.com/blog/2016/71-of-consumers-prefer-personalized-ads"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academic.oup.com/jcr/article-abstract/43/1/156/2379732?redirectedFrom=PDF" TargetMode="External"/><Relationship Id="rId5" Type="http://schemas.openxmlformats.org/officeDocument/2006/relationships/hyperlink" Target="https://hbr.org/2016/04/targeted-ads-dont-just-make-you-more-likely-to-buy-they-can-change-how-you-think-about-yourself" TargetMode="External"/><Relationship Id="rId4" Type="http://schemas.openxmlformats.org/officeDocument/2006/relationships/hyperlink" Target="https://martechtoday.com/despite-ongoing-criticism-facebook-generates-16-6-billion-in-ad-revenue-during-q4-up-30-yoy-230261" TargetMode="External"/><Relationship Id="rId9" Type="http://schemas.openxmlformats.org/officeDocument/2006/relationships/hyperlink" Target="https://www.facebook.com/terms.php"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opRMrEfAIiI"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gsb.stanford.edu/insights/science-behind-cambridge-analytica-does-psychological-profiling-work"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hyperlink" Target="https://www.theguardian.com/commentisfree/2018/mar/23/plenty-more-like-cambridge-analytica-data-facebook" TargetMode="External"/><Relationship Id="rId4" Type="http://schemas.openxmlformats.org/officeDocument/2006/relationships/hyperlink" Target="https://www.businessinsider.com/facebook-personality-test-cambridge-analytica-data-trump-election-2018-3"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npr.org/2018/03/20/595338116/what-did-cambridge-analytica-do-during-the-2016-election"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hyperlink" Target="https://www.businessinsider.com/facebook-personality-test-cambridge-analytica-data-trump-election-2018-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a:br>
            <a:r>
              <a:rPr lang="en-US"/>
              <a:t>Information Privacy</a:t>
            </a:r>
            <a:endParaRPr lang="en-US" dirty="0"/>
          </a:p>
        </p:txBody>
      </p:sp>
    </p:spTree>
    <p:extLst>
      <p:ext uri="{BB962C8B-B14F-4D97-AF65-F5344CB8AC3E}">
        <p14:creationId xmlns:p14="http://schemas.microsoft.com/office/powerpoint/2010/main" val="24493412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votes be bought?</a:t>
            </a:r>
          </a:p>
        </p:txBody>
      </p:sp>
      <p:sp>
        <p:nvSpPr>
          <p:cNvPr id="3" name="Content Placeholder 2"/>
          <p:cNvSpPr>
            <a:spLocks noGrp="1"/>
          </p:cNvSpPr>
          <p:nvPr>
            <p:ph sz="half" idx="1"/>
          </p:nvPr>
        </p:nvSpPr>
        <p:spPr>
          <a:xfrm>
            <a:off x="685800" y="1443991"/>
            <a:ext cx="4113285" cy="2728998"/>
          </a:xfrm>
        </p:spPr>
        <p:txBody>
          <a:bodyPr>
            <a:normAutofit/>
          </a:bodyPr>
          <a:lstStyle/>
          <a:p>
            <a:r>
              <a:rPr lang="en-US" dirty="0"/>
              <a:t>Other Data Analytics Companies: [5]</a:t>
            </a:r>
          </a:p>
          <a:p>
            <a:pPr lvl="1"/>
            <a:r>
              <a:rPr lang="en-US" dirty="0"/>
              <a:t>Democratic: </a:t>
            </a:r>
            <a:r>
              <a:rPr lang="en-US" dirty="0" err="1"/>
              <a:t>BlueLabs</a:t>
            </a:r>
            <a:r>
              <a:rPr lang="en-US" dirty="0"/>
              <a:t>, Clarity Campaigns, </a:t>
            </a:r>
            <a:r>
              <a:rPr lang="en-US" dirty="0" err="1"/>
              <a:t>Civis</a:t>
            </a:r>
            <a:r>
              <a:rPr lang="en-US" dirty="0"/>
              <a:t> Analytics</a:t>
            </a:r>
          </a:p>
          <a:p>
            <a:pPr lvl="1"/>
            <a:r>
              <a:rPr lang="en-US" dirty="0"/>
              <a:t>Republican: Targeted Victory, Optimus, Deep Root Analytics</a:t>
            </a:r>
          </a:p>
          <a:p>
            <a:r>
              <a:rPr lang="en-US" dirty="0"/>
              <a:t>So why is Cambridge unique?</a:t>
            </a:r>
          </a:p>
          <a:p>
            <a:pPr lvl="1"/>
            <a:r>
              <a:rPr lang="en-US" dirty="0"/>
              <a:t>Done illegally [3]</a:t>
            </a:r>
          </a:p>
          <a:p>
            <a:pPr lvl="1"/>
            <a:r>
              <a:rPr lang="en-US" dirty="0"/>
              <a:t>Hired by Trump</a:t>
            </a:r>
          </a:p>
          <a:p>
            <a:pPr marL="205768" lvl="1" indent="0">
              <a:buNone/>
            </a:pPr>
            <a:endParaRPr lang="en-US" dirty="0"/>
          </a:p>
          <a:p>
            <a:pPr marL="205768" lvl="1"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Mairead O’Neill</a:t>
            </a:r>
            <a:endParaRPr lang="en-US" sz="1400" dirty="0">
              <a:solidFill>
                <a:schemeClr val="tx1"/>
              </a:solidFill>
              <a:latin typeface="+mj-lt"/>
            </a:endParaRPr>
          </a:p>
        </p:txBody>
      </p:sp>
      <p:sp>
        <p:nvSpPr>
          <p:cNvPr id="8" name="TextBox 7"/>
          <p:cNvSpPr txBox="1"/>
          <p:nvPr/>
        </p:nvSpPr>
        <p:spPr>
          <a:xfrm>
            <a:off x="0" y="4544687"/>
            <a:ext cx="9144000" cy="276999"/>
          </a:xfrm>
          <a:prstGeom prst="rect">
            <a:avLst/>
          </a:prstGeom>
          <a:noFill/>
        </p:spPr>
        <p:txBody>
          <a:bodyPr wrap="square" rtlCol="0">
            <a:spAutoFit/>
          </a:bodyPr>
          <a:lstStyle/>
          <a:p>
            <a:pPr algn="r"/>
            <a:r>
              <a:rPr lang="en-US" sz="1200" dirty="0">
                <a:hlinkClick r:id="rId3"/>
              </a:rPr>
              <a:t>[5] https://www.datasciencecentral.com/profiles/blogs/top-politics-focused-data-science-analytics-organizations</a:t>
            </a:r>
            <a:endParaRPr lang="en-US" sz="1200" dirty="0"/>
          </a:p>
        </p:txBody>
      </p:sp>
      <p:pic>
        <p:nvPicPr>
          <p:cNvPr id="3076" name="Picture 4" descr="Image result for cambridge analytica">
            <a:extLst>
              <a:ext uri="{FF2B5EF4-FFF2-40B4-BE49-F238E27FC236}">
                <a16:creationId xmlns:a16="http://schemas.microsoft.com/office/drawing/2014/main" id="{B1E6DAED-5BDF-4E5D-B8AE-B269E13158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9085" y="1443991"/>
            <a:ext cx="4096057" cy="272899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6B5196A-746B-45B1-B066-3188B87DE14B}"/>
              </a:ext>
            </a:extLst>
          </p:cNvPr>
          <p:cNvSpPr txBox="1"/>
          <p:nvPr/>
        </p:nvSpPr>
        <p:spPr>
          <a:xfrm>
            <a:off x="8478156" y="4193821"/>
            <a:ext cx="548640" cy="701731"/>
          </a:xfrm>
          <a:prstGeom prst="rect">
            <a:avLst/>
          </a:prstGeom>
          <a:noFill/>
        </p:spPr>
        <p:txBody>
          <a:bodyPr wrap="square" rtlCol="0">
            <a:spAutoFit/>
          </a:bodyPr>
          <a:lstStyle/>
          <a:p>
            <a:pPr>
              <a:lnSpc>
                <a:spcPct val="90000"/>
              </a:lnSpc>
            </a:pPr>
            <a:r>
              <a:rPr lang="en-US" sz="1600" dirty="0"/>
              <a:t>[3]</a:t>
            </a:r>
          </a:p>
          <a:p>
            <a:pPr>
              <a:lnSpc>
                <a:spcPct val="90000"/>
              </a:lnSpc>
            </a:pPr>
            <a:endParaRPr lang="en-US" sz="2800" dirty="0"/>
          </a:p>
        </p:txBody>
      </p:sp>
    </p:spTree>
    <p:extLst>
      <p:ext uri="{BB962C8B-B14F-4D97-AF65-F5344CB8AC3E}">
        <p14:creationId xmlns:p14="http://schemas.microsoft.com/office/powerpoint/2010/main" val="3165905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Mairead O’Neill</a:t>
            </a:r>
            <a:endParaRPr lang="en-US" sz="1400" dirty="0">
              <a:solidFill>
                <a:schemeClr val="tx1"/>
              </a:solidFill>
              <a:latin typeface="+mj-lt"/>
            </a:endParaRPr>
          </a:p>
        </p:txBody>
      </p:sp>
      <p:sp>
        <p:nvSpPr>
          <p:cNvPr id="8" name="TextBox 7"/>
          <p:cNvSpPr txBox="1"/>
          <p:nvPr/>
        </p:nvSpPr>
        <p:spPr>
          <a:xfrm>
            <a:off x="0" y="4555375"/>
            <a:ext cx="9144000" cy="646331"/>
          </a:xfrm>
          <a:prstGeom prst="rect">
            <a:avLst/>
          </a:prstGeom>
          <a:noFill/>
        </p:spPr>
        <p:txBody>
          <a:bodyPr wrap="square" rtlCol="0">
            <a:spAutoFit/>
          </a:bodyPr>
          <a:lstStyle/>
          <a:p>
            <a:pPr algn="r"/>
            <a:r>
              <a:rPr lang="en-US" sz="1200" dirty="0">
                <a:hlinkClick r:id="rId3"/>
              </a:rPr>
              <a:t>[6] https://medium.com/applied-data-science/56-070-165-facebook-ad-spend-of-us-presidential-candidates-broken-down-by-age-and-gender-2dcc32fe2c02</a:t>
            </a:r>
            <a:endParaRPr lang="en-US" sz="1200" dirty="0">
              <a:hlinkClick r:id="rId4"/>
            </a:endParaRPr>
          </a:p>
          <a:p>
            <a:pPr algn="r"/>
            <a:endParaRPr lang="en-US" sz="1200" dirty="0">
              <a:solidFill>
                <a:schemeClr val="tx1"/>
              </a:solidFill>
            </a:endParaRPr>
          </a:p>
        </p:txBody>
      </p:sp>
      <p:pic>
        <p:nvPicPr>
          <p:cNvPr id="16" name="Picture 15">
            <a:extLst>
              <a:ext uri="{FF2B5EF4-FFF2-40B4-BE49-F238E27FC236}">
                <a16:creationId xmlns:a16="http://schemas.microsoft.com/office/drawing/2014/main" id="{B30DED5C-1FEC-4B19-A9D4-7154C3C924D4}"/>
              </a:ext>
            </a:extLst>
          </p:cNvPr>
          <p:cNvPicPr>
            <a:picLocks noChangeAspect="1"/>
          </p:cNvPicPr>
          <p:nvPr/>
        </p:nvPicPr>
        <p:blipFill>
          <a:blip r:embed="rId5"/>
          <a:stretch>
            <a:fillRect/>
          </a:stretch>
        </p:blipFill>
        <p:spPr>
          <a:xfrm>
            <a:off x="1128302" y="680114"/>
            <a:ext cx="6887395" cy="3875261"/>
          </a:xfrm>
          <a:prstGeom prst="rect">
            <a:avLst/>
          </a:prstGeom>
        </p:spPr>
      </p:pic>
      <p:sp>
        <p:nvSpPr>
          <p:cNvPr id="17" name="TextBox 16">
            <a:extLst>
              <a:ext uri="{FF2B5EF4-FFF2-40B4-BE49-F238E27FC236}">
                <a16:creationId xmlns:a16="http://schemas.microsoft.com/office/drawing/2014/main" id="{05B5435A-82D1-44CB-8D84-3C51BB67CAD4}"/>
              </a:ext>
            </a:extLst>
          </p:cNvPr>
          <p:cNvSpPr txBox="1"/>
          <p:nvPr/>
        </p:nvSpPr>
        <p:spPr>
          <a:xfrm>
            <a:off x="7936955" y="4019826"/>
            <a:ext cx="847898" cy="313932"/>
          </a:xfrm>
          <a:prstGeom prst="rect">
            <a:avLst/>
          </a:prstGeom>
          <a:noFill/>
        </p:spPr>
        <p:txBody>
          <a:bodyPr wrap="square" rtlCol="0">
            <a:spAutoFit/>
          </a:bodyPr>
          <a:lstStyle/>
          <a:p>
            <a:pPr>
              <a:lnSpc>
                <a:spcPct val="90000"/>
              </a:lnSpc>
            </a:pPr>
            <a:r>
              <a:rPr lang="en-US" sz="1600" dirty="0"/>
              <a:t>[6]</a:t>
            </a:r>
          </a:p>
        </p:txBody>
      </p:sp>
    </p:spTree>
    <p:extLst>
      <p:ext uri="{BB962C8B-B14F-4D97-AF65-F5344CB8AC3E}">
        <p14:creationId xmlns:p14="http://schemas.microsoft.com/office/powerpoint/2010/main" val="849683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Kosinski’s study</a:t>
            </a:r>
          </a:p>
        </p:txBody>
      </p:sp>
      <p:sp>
        <p:nvSpPr>
          <p:cNvPr id="3" name="Content Placeholder 2"/>
          <p:cNvSpPr>
            <a:spLocks noGrp="1"/>
          </p:cNvSpPr>
          <p:nvPr>
            <p:ph sz="half" idx="1"/>
          </p:nvPr>
        </p:nvSpPr>
        <p:spPr>
          <a:xfrm>
            <a:off x="685801" y="955549"/>
            <a:ext cx="3733800" cy="3308880"/>
          </a:xfrm>
        </p:spPr>
        <p:txBody>
          <a:bodyPr>
            <a:normAutofit/>
          </a:bodyPr>
          <a:lstStyle/>
          <a:p>
            <a:pPr marL="205768" lvl="1" indent="0">
              <a:buNone/>
            </a:pPr>
            <a:endParaRPr lang="en-US" dirty="0"/>
          </a:p>
          <a:p>
            <a:pPr lvl="1"/>
            <a:r>
              <a:rPr lang="en-US" dirty="0"/>
              <a:t>Mimicked Cambridge Analytica’s personality quiz</a:t>
            </a:r>
          </a:p>
          <a:p>
            <a:pPr marL="205768" lvl="1" indent="0">
              <a:buNone/>
            </a:pPr>
            <a:endParaRPr lang="en-US" dirty="0"/>
          </a:p>
          <a:p>
            <a:pPr lvl="1"/>
            <a:r>
              <a:rPr lang="en-US" dirty="0"/>
              <a:t>People who saw tailored ads were 30% more likely to buy a product [1]</a:t>
            </a:r>
          </a:p>
          <a:p>
            <a:pPr marL="205768" lvl="1" indent="0">
              <a:buNone/>
            </a:pPr>
            <a:endParaRPr lang="en-US" dirty="0"/>
          </a:p>
          <a:p>
            <a:pPr lvl="1"/>
            <a:r>
              <a:rPr lang="en-US" dirty="0"/>
              <a:t>Video game example [1]</a:t>
            </a:r>
          </a:p>
          <a:p>
            <a:pPr lvl="2"/>
            <a:r>
              <a:rPr lang="en-US" dirty="0"/>
              <a:t>Changed ad from “Ready? Fire!...” to “Phew! Hard day? How about a puzzle to wind down with?”</a:t>
            </a:r>
          </a:p>
          <a:p>
            <a:pPr lvl="2"/>
            <a:r>
              <a:rPr lang="en-US" dirty="0"/>
              <a:t>30% more clicks and 20% more downloads from introverts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Mairead O’Neill</a:t>
            </a:r>
            <a:endParaRPr lang="en-US" sz="1400" dirty="0">
              <a:solidFill>
                <a:schemeClr val="tx1"/>
              </a:solidFill>
              <a:latin typeface="+mj-lt"/>
            </a:endParaRPr>
          </a:p>
        </p:txBody>
      </p:sp>
      <p:sp>
        <p:nvSpPr>
          <p:cNvPr id="8" name="TextBox 7"/>
          <p:cNvSpPr txBox="1"/>
          <p:nvPr/>
        </p:nvSpPr>
        <p:spPr>
          <a:xfrm>
            <a:off x="0" y="4211697"/>
            <a:ext cx="9144000" cy="646331"/>
          </a:xfrm>
          <a:prstGeom prst="rect">
            <a:avLst/>
          </a:prstGeom>
          <a:noFill/>
        </p:spPr>
        <p:txBody>
          <a:bodyPr wrap="square" rtlCol="0">
            <a:spAutoFit/>
          </a:bodyPr>
          <a:lstStyle/>
          <a:p>
            <a:pPr algn="r"/>
            <a:r>
              <a:rPr lang="en-US" sz="1200" dirty="0">
                <a:hlinkClick r:id="rId3"/>
              </a:rPr>
              <a:t>[7]https://www.jstor.org/stable/23599035?Search=yes&amp;resultItemClick=true&amp;searchText=michal&amp;searchText=kosinski&amp;searchUri=%2Faction%2FdoBasicSearch%3FQuery%3Dmichal%2Bkosinski&amp;ab_segments=0%2Fbasic_SYC-4341%2Ftest&amp;refreqid=search%3Afd1c2a15e88212d5b596cae27ad79163&amp;seq=1#metadata_info_tab_contents</a:t>
            </a:r>
            <a:endParaRPr lang="en-US" sz="1200" dirty="0">
              <a:solidFill>
                <a:schemeClr val="tx1"/>
              </a:solidFill>
            </a:endParaRPr>
          </a:p>
        </p:txBody>
      </p:sp>
      <p:pic>
        <p:nvPicPr>
          <p:cNvPr id="13" name="Content Placeholder 12">
            <a:extLst>
              <a:ext uri="{FF2B5EF4-FFF2-40B4-BE49-F238E27FC236}">
                <a16:creationId xmlns:a16="http://schemas.microsoft.com/office/drawing/2014/main" id="{926B4784-C13C-451A-92FC-E5AD2F6953F1}"/>
              </a:ext>
            </a:extLst>
          </p:cNvPr>
          <p:cNvPicPr>
            <a:picLocks noGrp="1" noChangeAspect="1"/>
          </p:cNvPicPr>
          <p:nvPr>
            <p:ph sz="half" idx="2"/>
          </p:nvPr>
        </p:nvPicPr>
        <p:blipFill>
          <a:blip r:embed="rId4"/>
          <a:stretch>
            <a:fillRect/>
          </a:stretch>
        </p:blipFill>
        <p:spPr>
          <a:xfrm>
            <a:off x="4724400" y="1111309"/>
            <a:ext cx="3733800" cy="2817636"/>
          </a:xfrm>
          <a:prstGeom prst="rect">
            <a:avLst/>
          </a:prstGeom>
        </p:spPr>
      </p:pic>
      <p:sp>
        <p:nvSpPr>
          <p:cNvPr id="15" name="TextBox 14">
            <a:extLst>
              <a:ext uri="{FF2B5EF4-FFF2-40B4-BE49-F238E27FC236}">
                <a16:creationId xmlns:a16="http://schemas.microsoft.com/office/drawing/2014/main" id="{A63C939D-44CB-4C3A-80EC-C4FDA3CA9DB1}"/>
              </a:ext>
            </a:extLst>
          </p:cNvPr>
          <p:cNvSpPr txBox="1"/>
          <p:nvPr/>
        </p:nvSpPr>
        <p:spPr>
          <a:xfrm>
            <a:off x="8458200" y="3599430"/>
            <a:ext cx="847898" cy="313932"/>
          </a:xfrm>
          <a:prstGeom prst="rect">
            <a:avLst/>
          </a:prstGeom>
          <a:noFill/>
        </p:spPr>
        <p:txBody>
          <a:bodyPr wrap="square" rtlCol="0">
            <a:spAutoFit/>
          </a:bodyPr>
          <a:lstStyle/>
          <a:p>
            <a:pPr>
              <a:lnSpc>
                <a:spcPct val="90000"/>
              </a:lnSpc>
            </a:pPr>
            <a:r>
              <a:rPr lang="en-US" sz="1600" dirty="0"/>
              <a:t>[7]</a:t>
            </a:r>
          </a:p>
        </p:txBody>
      </p:sp>
    </p:spTree>
    <p:extLst>
      <p:ext uri="{BB962C8B-B14F-4D97-AF65-F5344CB8AC3E}">
        <p14:creationId xmlns:p14="http://schemas.microsoft.com/office/powerpoint/2010/main" val="37631102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Kosinski’s study</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Mairead O’Neill</a:t>
            </a:r>
            <a:endParaRPr lang="en-US" sz="1400" dirty="0">
              <a:solidFill>
                <a:schemeClr val="tx1"/>
              </a:solidFill>
              <a:latin typeface="+mj-lt"/>
            </a:endParaRPr>
          </a:p>
        </p:txBody>
      </p:sp>
      <p:sp>
        <p:nvSpPr>
          <p:cNvPr id="8" name="TextBox 7"/>
          <p:cNvSpPr txBox="1"/>
          <p:nvPr/>
        </p:nvSpPr>
        <p:spPr>
          <a:xfrm>
            <a:off x="0" y="4530397"/>
            <a:ext cx="9144000" cy="276999"/>
          </a:xfrm>
          <a:prstGeom prst="rect">
            <a:avLst/>
          </a:prstGeom>
          <a:noFill/>
        </p:spPr>
        <p:txBody>
          <a:bodyPr wrap="square" rtlCol="0">
            <a:spAutoFit/>
          </a:bodyPr>
          <a:lstStyle/>
          <a:p>
            <a:pPr algn="r"/>
            <a:r>
              <a:rPr lang="en-US" sz="1200" dirty="0">
                <a:hlinkClick r:id="rId3"/>
              </a:rPr>
              <a:t>[8] https://thepsychologist.bps.org.uk/volume-30/june-2017/fact-we-have-access-so-many-different-opinions-driving-us-believe-were</a:t>
            </a:r>
            <a:endParaRPr lang="en-US" sz="1200" dirty="0">
              <a:solidFill>
                <a:schemeClr val="tx1"/>
              </a:solidFill>
            </a:endParaRPr>
          </a:p>
        </p:txBody>
      </p:sp>
      <p:sp>
        <p:nvSpPr>
          <p:cNvPr id="9" name="Content Placeholder 8">
            <a:extLst>
              <a:ext uri="{FF2B5EF4-FFF2-40B4-BE49-F238E27FC236}">
                <a16:creationId xmlns:a16="http://schemas.microsoft.com/office/drawing/2014/main" id="{66336660-B418-485D-BEE8-9257EAE28F0E}"/>
              </a:ext>
            </a:extLst>
          </p:cNvPr>
          <p:cNvSpPr>
            <a:spLocks noGrp="1"/>
          </p:cNvSpPr>
          <p:nvPr>
            <p:ph sz="half" idx="2"/>
          </p:nvPr>
        </p:nvSpPr>
        <p:spPr>
          <a:xfrm>
            <a:off x="601287" y="987797"/>
            <a:ext cx="7917873" cy="3352800"/>
          </a:xfrm>
        </p:spPr>
        <p:txBody>
          <a:bodyPr>
            <a:normAutofit/>
          </a:bodyPr>
          <a:lstStyle/>
          <a:p>
            <a:pPr marL="0" indent="0" algn="ctr">
              <a:lnSpc>
                <a:spcPct val="150000"/>
              </a:lnSpc>
              <a:buNone/>
            </a:pPr>
            <a:r>
              <a:rPr lang="en-US" dirty="0"/>
              <a:t>“The big problem is that in the past, editorial policy was obvious. You could see if you were looking at a left-leaning or right-leaning paper… Now, a guy in the back-room, an engineer, can tweak a tiny thing that will affect the online environment for 1.6 billion people and no one would know. If Facebook decided to be liberal-leaning, nobody would even know because everyone sees a different thing. It’s creating different results for billions of people so it’s sort of difficult to measure, even for the owner of Facebook. </a:t>
            </a:r>
            <a:r>
              <a:rPr lang="en-US" b="1" dirty="0">
                <a:solidFill>
                  <a:srgbClr val="FFFF00"/>
                </a:solidFill>
              </a:rPr>
              <a:t>No single person can claim to know how it works.” </a:t>
            </a:r>
            <a:r>
              <a:rPr lang="en-US" dirty="0"/>
              <a:t>– Michal Kosinski [8]</a:t>
            </a:r>
            <a:endParaRPr lang="en-US" dirty="0">
              <a:solidFill>
                <a:srgbClr val="FFFF00"/>
              </a:solidFill>
            </a:endParaRPr>
          </a:p>
        </p:txBody>
      </p:sp>
    </p:spTree>
    <p:extLst>
      <p:ext uri="{BB962C8B-B14F-4D97-AF65-F5344CB8AC3E}">
        <p14:creationId xmlns:p14="http://schemas.microsoft.com/office/powerpoint/2010/main" val="1735578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048160"/>
            <a:ext cx="7772400" cy="4321862"/>
          </a:xfrm>
        </p:spPr>
        <p:txBody>
          <a:bodyPr lIns="91440">
            <a:noAutofit/>
          </a:bodyPr>
          <a:lstStyle/>
          <a:p>
            <a:pPr marL="0" indent="0">
              <a:buNone/>
            </a:pPr>
            <a:r>
              <a:rPr lang="en-US" sz="1600" dirty="0"/>
              <a:t>[1] Edmund L. Andrews, “The Science Behind Cambridge Analytica: Does Psychological Profiling Work?,” </a:t>
            </a:r>
            <a:r>
              <a:rPr lang="en-US" sz="1600" dirty="0">
                <a:hlinkClick r:id="rId3"/>
              </a:rPr>
              <a:t>https://www.gsb.stanford.edu/insights/science-behind-cambridge-analytica-does-psychological-profiling-work</a:t>
            </a:r>
            <a:r>
              <a:rPr lang="en-US" sz="1600" dirty="0"/>
              <a:t> (August 5th, 2019)</a:t>
            </a:r>
          </a:p>
          <a:p>
            <a:pPr marL="0" indent="0">
              <a:buNone/>
            </a:pPr>
            <a:r>
              <a:rPr lang="en-US" sz="1600" dirty="0"/>
              <a:t>[2] Poppy Noor, “There are plenty more like Cambridge Analytica. I know – I've used the data,</a:t>
            </a:r>
            <a:r>
              <a:rPr lang="en-US" sz="1600" dirty="0">
                <a:hlinkClick r:id="rId4"/>
              </a:rPr>
              <a:t>” https://www.theguardian.com/commentisfree/2018/mar/23/plenty-more-like-cambridge-analytica-data-facebook</a:t>
            </a:r>
            <a:r>
              <a:rPr lang="en-US" sz="1600" dirty="0"/>
              <a:t> (August 5th, 2019)</a:t>
            </a:r>
          </a:p>
          <a:p>
            <a:pPr marL="0" indent="0">
              <a:buNone/>
            </a:pPr>
            <a:r>
              <a:rPr lang="en-US" sz="1600" dirty="0"/>
              <a:t>[3] Scott </a:t>
            </a:r>
            <a:r>
              <a:rPr lang="en-US" sz="1600" dirty="0" err="1"/>
              <a:t>Detrow</a:t>
            </a:r>
            <a:r>
              <a:rPr lang="en-US" sz="1600" dirty="0"/>
              <a:t>, “What Did Cambridge Analytica Do During The 2016 Election?”, </a:t>
            </a:r>
            <a:r>
              <a:rPr lang="en-US" sz="1600" dirty="0">
                <a:hlinkClick r:id="rId5"/>
              </a:rPr>
              <a:t>https://www.npr.org/2018/03/20/595338116/what-did-cambridge-analytica-do-during-the-2016-election</a:t>
            </a:r>
            <a:r>
              <a:rPr lang="en-US" sz="1600" dirty="0"/>
              <a:t> (August 5th, 2019)</a:t>
            </a:r>
          </a:p>
          <a:p>
            <a:pPr marL="0" indent="0">
              <a:buNone/>
            </a:pPr>
            <a:r>
              <a:rPr lang="en-US" sz="1600" dirty="0"/>
              <a:t>[4] Eric Brodwin, “Here’s the personality test Cambridge Analytica had Facebook users take,” </a:t>
            </a:r>
            <a:r>
              <a:rPr lang="en-US" sz="1600" dirty="0">
                <a:hlinkClick r:id="rId6"/>
              </a:rPr>
              <a:t>https://www.businessinsider.com/facebook-personality-test-cambridge-analytica-data-trump-election-2018-3</a:t>
            </a:r>
            <a:r>
              <a:rPr lang="en-US" sz="1600" dirty="0"/>
              <a:t> (August 5th, 2019)</a:t>
            </a:r>
          </a:p>
          <a:p>
            <a:pPr marL="0" indent="0">
              <a:buNone/>
            </a:pPr>
            <a:r>
              <a:rPr lang="en-US" sz="1600" dirty="0"/>
              <a:t>[5] </a:t>
            </a:r>
            <a:r>
              <a:rPr lang="en-US" sz="1600" dirty="0" err="1"/>
              <a:t>Banjog</a:t>
            </a:r>
            <a:r>
              <a:rPr lang="en-US" sz="1600" dirty="0"/>
              <a:t>, “Top Politics-Focused Data Science &amp; Analytics Organizations,” </a:t>
            </a:r>
            <a:r>
              <a:rPr lang="en-US" sz="1600" dirty="0">
                <a:hlinkClick r:id="rId7"/>
              </a:rPr>
              <a:t>https://www.datasciencecentral.com/profiles/blogs/top-politics-focused-data-science-analytics-organizations</a:t>
            </a:r>
            <a:r>
              <a:rPr lang="en-US" sz="1600" dirty="0"/>
              <a:t> (August 6th, 2019)</a:t>
            </a:r>
          </a:p>
          <a:p>
            <a:pPr marL="0" indent="0">
              <a:buNone/>
            </a:pPr>
            <a:endParaRPr lang="en-US" sz="1600"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Mairead O’Neill</a:t>
            </a:r>
          </a:p>
        </p:txBody>
      </p:sp>
    </p:spTree>
    <p:extLst>
      <p:ext uri="{BB962C8B-B14F-4D97-AF65-F5344CB8AC3E}">
        <p14:creationId xmlns:p14="http://schemas.microsoft.com/office/powerpoint/2010/main" val="4131889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223483"/>
            <a:ext cx="7772400" cy="4321862"/>
          </a:xfrm>
        </p:spPr>
        <p:txBody>
          <a:bodyPr lIns="91440">
            <a:noAutofit/>
          </a:bodyPr>
          <a:lstStyle/>
          <a:p>
            <a:pPr marL="0" indent="0">
              <a:buNone/>
            </a:pPr>
            <a:r>
              <a:rPr lang="en-US" sz="1600" dirty="0"/>
              <a:t>[6] David Foster, “We </a:t>
            </a:r>
            <a:r>
              <a:rPr lang="en-US" sz="1600" dirty="0" err="1"/>
              <a:t>Analysed</a:t>
            </a:r>
            <a:r>
              <a:rPr lang="en-US" sz="1600" dirty="0"/>
              <a:t> the 527,350 Facebook Ads placed by the US Presidential Candidates. Here Are The Results,” </a:t>
            </a:r>
            <a:r>
              <a:rPr lang="en-US" sz="1600" dirty="0">
                <a:hlinkClick r:id="rId3"/>
              </a:rPr>
              <a:t>https://medium.com/applied-data-science/56-070-165-facebook-ad-spend-of-us-presidential-candidates-broken-down-by-age-and-gender-2dcc32fe2c02</a:t>
            </a:r>
            <a:r>
              <a:rPr lang="en-US" sz="1600" dirty="0"/>
              <a:t> (August 5th, 2019)</a:t>
            </a:r>
          </a:p>
          <a:p>
            <a:pPr marL="0" indent="0">
              <a:buNone/>
            </a:pPr>
            <a:r>
              <a:rPr lang="en-US" sz="1600" dirty="0"/>
              <a:t>[7]Rachel Ehrenberg, “What a Facebook ‘Like’ Reveals,”  </a:t>
            </a:r>
            <a:r>
              <a:rPr lang="en-US" sz="1600" dirty="0">
                <a:hlinkClick r:id="rId4"/>
              </a:rPr>
              <a:t>https://www.jstor.org/stable/23599035?Search=yes&amp;resultItemClick=true&amp;searchText=michal&amp;searchText=kosinski&amp;searchUri=%2Faction%2FdoBasicSearch%3FQuery%3Dmichal%2Bkosinski&amp;ab_segments=0%2Fbasic_SYC-4341%2Ftest&amp;refreqid=search%3Afd1c2a15e88212d5b596cae27ad79163&amp;seq=1#metadata_info_tab_contents</a:t>
            </a:r>
            <a:r>
              <a:rPr lang="en-US" sz="1600" dirty="0"/>
              <a:t> (August 5th, 2019)</a:t>
            </a:r>
          </a:p>
          <a:p>
            <a:pPr marL="0" indent="0">
              <a:buNone/>
            </a:pPr>
            <a:r>
              <a:rPr lang="en-US" sz="1600" dirty="0"/>
              <a:t>[8] Poppy Noor, “’The fact that we have access to so many different opinions is driving us to believe that we’re in information bubbles,’” </a:t>
            </a:r>
            <a:r>
              <a:rPr lang="en-US" sz="1600" dirty="0">
                <a:hlinkClick r:id="rId5"/>
              </a:rPr>
              <a:t>https://thepsychologist.bps.org.uk/volume-30/june-2017/fact-we-have-access-so-many-different-opinions-driving-us-believe-were</a:t>
            </a:r>
            <a:r>
              <a:rPr lang="en-US" sz="1600" dirty="0"/>
              <a:t> (August 4th, 2019)</a:t>
            </a:r>
          </a:p>
          <a:p>
            <a:pPr marL="0" indent="0">
              <a:buNone/>
            </a:pPr>
            <a:endParaRPr lang="en-US" sz="1600" dirty="0"/>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15</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Mairead O’Neill</a:t>
            </a:r>
          </a:p>
        </p:txBody>
      </p:sp>
    </p:spTree>
    <p:extLst>
      <p:ext uri="{BB962C8B-B14F-4D97-AF65-F5344CB8AC3E}">
        <p14:creationId xmlns:p14="http://schemas.microsoft.com/office/powerpoint/2010/main" val="30697679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Targeted Ads</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a:t>By Christopher Vieira</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16</a:t>
            </a:fld>
            <a:endParaRPr lang="en-US"/>
          </a:p>
        </p:txBody>
      </p:sp>
    </p:spTree>
    <p:extLst>
      <p:ext uri="{BB962C8B-B14F-4D97-AF65-F5344CB8AC3E}">
        <p14:creationId xmlns:p14="http://schemas.microsoft.com/office/powerpoint/2010/main" val="3925882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Practicality</a:t>
            </a:r>
          </a:p>
        </p:txBody>
      </p:sp>
      <p:sp>
        <p:nvSpPr>
          <p:cNvPr id="3" name="Content Placeholder 2"/>
          <p:cNvSpPr>
            <a:spLocks noGrp="1"/>
          </p:cNvSpPr>
          <p:nvPr>
            <p:ph sz="half" idx="1"/>
          </p:nvPr>
        </p:nvSpPr>
        <p:spPr>
          <a:xfrm>
            <a:off x="685800" y="1352551"/>
            <a:ext cx="3733800" cy="3352800"/>
          </a:xfrm>
        </p:spPr>
        <p:txBody>
          <a:bodyPr/>
          <a:lstStyle/>
          <a:p>
            <a:r>
              <a:rPr lang="en-US" sz="2000" dirty="0"/>
              <a:t>Service Costs</a:t>
            </a:r>
          </a:p>
          <a:p>
            <a:pPr lvl="1"/>
            <a:r>
              <a:rPr lang="en-US" sz="1800" dirty="0"/>
              <a:t>Paying Employees</a:t>
            </a:r>
          </a:p>
          <a:p>
            <a:pPr lvl="1"/>
            <a:r>
              <a:rPr lang="en-US" sz="1800" dirty="0"/>
              <a:t>Basic Maintenance Fees</a:t>
            </a:r>
          </a:p>
          <a:p>
            <a:pPr lvl="1"/>
            <a:r>
              <a:rPr lang="en-US" sz="1800" dirty="0"/>
              <a:t>Bettering the Service</a:t>
            </a:r>
          </a:p>
          <a:p>
            <a:r>
              <a:rPr lang="en-US" sz="2000" dirty="0"/>
              <a:t>Facebook Example</a:t>
            </a:r>
          </a:p>
          <a:p>
            <a:pPr lvl="1"/>
            <a:r>
              <a:rPr lang="en-US" sz="1800" dirty="0"/>
              <a:t>$41 Billion Yearly Operating Cost [1]</a:t>
            </a:r>
          </a:p>
          <a:p>
            <a:pPr lvl="1"/>
            <a:r>
              <a:rPr lang="en-US" sz="1800" dirty="0"/>
              <a:t>2018 Ad Revenue is Roughly $42.3 Billion [2]</a:t>
            </a:r>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solidFill>
                  <a:schemeClr val="tx1"/>
                </a:solidFill>
                <a:latin typeface="+mj-lt"/>
              </a:rPr>
              <a:t>Christopher Vieira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https://martechtoday.com/despite-ongoing-criticism-facebook-generates-16-6-billion-in-ad-revenue-during-q4-up-30-yoy-230261</a:t>
            </a:r>
            <a:endParaRPr lang="en-US" sz="1200" dirty="0">
              <a:solidFill>
                <a:schemeClr val="tx1"/>
              </a:solidFill>
            </a:endParaRPr>
          </a:p>
        </p:txBody>
      </p:sp>
      <p:pic>
        <p:nvPicPr>
          <p:cNvPr id="1026" name="Picture 2" descr="https://lh3.googleusercontent.com/DistuM1lKQCJvqaAqJZU5KkM3cwfdvliY-UT6nmJpWjspzVSElA8IHyT4QZ-aQaEpMtQp1bv4ET2sUUhN0iIzpHkrg3dZ87KbEzv1TZGNK6ealtwgFGSzbwOec1ITtvWDuuS15rw">
            <a:extLst>
              <a:ext uri="{FF2B5EF4-FFF2-40B4-BE49-F238E27FC236}">
                <a16:creationId xmlns:a16="http://schemas.microsoft.com/office/drawing/2014/main" id="{4CE0B196-9D99-4CB0-83BB-7A9C03DED7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5118" y="1546670"/>
            <a:ext cx="4286783" cy="3158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135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ads are superior</a:t>
            </a:r>
          </a:p>
        </p:txBody>
      </p:sp>
      <p:sp>
        <p:nvSpPr>
          <p:cNvPr id="3" name="Content Placeholder 2"/>
          <p:cNvSpPr>
            <a:spLocks noGrp="1"/>
          </p:cNvSpPr>
          <p:nvPr>
            <p:ph sz="half" idx="1"/>
          </p:nvPr>
        </p:nvSpPr>
        <p:spPr>
          <a:xfrm>
            <a:off x="685800" y="1352551"/>
            <a:ext cx="3733800" cy="3515284"/>
          </a:xfrm>
        </p:spPr>
        <p:txBody>
          <a:bodyPr>
            <a:normAutofit/>
          </a:bodyPr>
          <a:lstStyle/>
          <a:p>
            <a:r>
              <a:rPr lang="en-US" sz="2000" dirty="0"/>
              <a:t>Beneficial to Consumer</a:t>
            </a:r>
          </a:p>
          <a:p>
            <a:pPr lvl="1"/>
            <a:r>
              <a:rPr lang="en-US" sz="1800" dirty="0"/>
              <a:t>More relevant ads</a:t>
            </a:r>
          </a:p>
          <a:p>
            <a:pPr lvl="1"/>
            <a:r>
              <a:rPr lang="en-US" sz="1800" dirty="0"/>
              <a:t>Discover new related products</a:t>
            </a:r>
          </a:p>
          <a:p>
            <a:r>
              <a:rPr lang="en-US" sz="2000" dirty="0"/>
              <a:t>Beneficial to Vendor</a:t>
            </a:r>
          </a:p>
          <a:p>
            <a:pPr lvl="1"/>
            <a:r>
              <a:rPr lang="en-US" sz="1800" dirty="0"/>
              <a:t>Cheaper to advertise</a:t>
            </a:r>
          </a:p>
          <a:p>
            <a:pPr lvl="1"/>
            <a:r>
              <a:rPr lang="en-US" sz="1800" dirty="0"/>
              <a:t>Advertising to correct audience</a:t>
            </a:r>
            <a:endParaRPr lang="en-US" dirty="0"/>
          </a:p>
          <a:p>
            <a:r>
              <a:rPr lang="en-US" sz="2000" dirty="0"/>
              <a:t>Change the Consumers’ Opinion of Themselves</a:t>
            </a:r>
          </a:p>
          <a:p>
            <a:pPr lvl="1"/>
            <a:r>
              <a:rPr lang="en-US" sz="1800" dirty="0"/>
              <a:t>Especially if it is known that it is targeted [3][4]</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Vieira</a:t>
            </a:r>
          </a:p>
        </p:txBody>
      </p:sp>
      <p:sp>
        <p:nvSpPr>
          <p:cNvPr id="8" name="TextBox 7"/>
          <p:cNvSpPr txBox="1"/>
          <p:nvPr/>
        </p:nvSpPr>
        <p:spPr>
          <a:xfrm>
            <a:off x="0" y="4726877"/>
            <a:ext cx="9144000" cy="369332"/>
          </a:xfrm>
          <a:prstGeom prst="rect">
            <a:avLst/>
          </a:prstGeom>
          <a:noFill/>
        </p:spPr>
        <p:txBody>
          <a:bodyPr wrap="square" rtlCol="0">
            <a:spAutoFit/>
          </a:bodyPr>
          <a:lstStyle/>
          <a:p>
            <a:pPr algn="r"/>
            <a:r>
              <a:rPr lang="en-US" i="1" dirty="0"/>
              <a:t>Outside</a:t>
            </a:r>
            <a:r>
              <a:rPr lang="en-US" dirty="0"/>
              <a:t>: August 2000, p. 39</a:t>
            </a:r>
            <a:endParaRPr lang="en-US" sz="1200" dirty="0">
              <a:solidFill>
                <a:schemeClr val="tx1"/>
              </a:solidFill>
            </a:endParaRPr>
          </a:p>
        </p:txBody>
      </p:sp>
      <p:pic>
        <p:nvPicPr>
          <p:cNvPr id="10" name="Picture 9">
            <a:extLst>
              <a:ext uri="{FF2B5EF4-FFF2-40B4-BE49-F238E27FC236}">
                <a16:creationId xmlns:a16="http://schemas.microsoft.com/office/drawing/2014/main" id="{84EF149B-F643-442C-918F-EA093A63147A}"/>
              </a:ext>
            </a:extLst>
          </p:cNvPr>
          <p:cNvPicPr>
            <a:picLocks noChangeAspect="1"/>
          </p:cNvPicPr>
          <p:nvPr/>
        </p:nvPicPr>
        <p:blipFill>
          <a:blip r:embed="rId3"/>
          <a:stretch>
            <a:fillRect/>
          </a:stretch>
        </p:blipFill>
        <p:spPr>
          <a:xfrm>
            <a:off x="5994514" y="946961"/>
            <a:ext cx="2857500" cy="3848100"/>
          </a:xfrm>
          <a:prstGeom prst="rect">
            <a:avLst/>
          </a:prstGeom>
        </p:spPr>
      </p:pic>
    </p:spTree>
    <p:extLst>
      <p:ext uri="{BB962C8B-B14F-4D97-AF65-F5344CB8AC3E}">
        <p14:creationId xmlns:p14="http://schemas.microsoft.com/office/powerpoint/2010/main" val="1744193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Consumers prefer relevant ads</a:t>
            </a:r>
          </a:p>
        </p:txBody>
      </p:sp>
      <p:sp>
        <p:nvSpPr>
          <p:cNvPr id="3" name="Content Placeholder 2"/>
          <p:cNvSpPr>
            <a:spLocks noGrp="1"/>
          </p:cNvSpPr>
          <p:nvPr>
            <p:ph sz="half" idx="1"/>
          </p:nvPr>
        </p:nvSpPr>
        <p:spPr>
          <a:xfrm>
            <a:off x="573578" y="1352551"/>
            <a:ext cx="4258398" cy="3352800"/>
          </a:xfrm>
        </p:spPr>
        <p:txBody>
          <a:bodyPr/>
          <a:lstStyle/>
          <a:p>
            <a:r>
              <a:rPr lang="en-US" sz="2000" dirty="0"/>
              <a:t>71% prefer targeted ads [6]</a:t>
            </a:r>
          </a:p>
          <a:p>
            <a:r>
              <a:rPr lang="en-US" sz="2000" dirty="0"/>
              <a:t>32% want the ability to rate ads [6]</a:t>
            </a:r>
          </a:p>
          <a:p>
            <a:r>
              <a:rPr lang="en-US" sz="2000" dirty="0"/>
              <a:t>44% are willing to provide info [6]</a:t>
            </a:r>
          </a:p>
          <a:p>
            <a:pPr lvl="1"/>
            <a:r>
              <a:rPr lang="en-US" sz="1800" dirty="0"/>
              <a:t>Name</a:t>
            </a:r>
          </a:p>
          <a:p>
            <a:pPr lvl="1"/>
            <a:r>
              <a:rPr lang="en-US" sz="1800" dirty="0"/>
              <a:t>Email</a:t>
            </a:r>
          </a:p>
          <a:p>
            <a:pPr lvl="1"/>
            <a:r>
              <a:rPr lang="en-US" sz="1800" dirty="0"/>
              <a:t>Product Preferences</a:t>
            </a:r>
          </a:p>
          <a:p>
            <a:pPr lvl="1"/>
            <a:r>
              <a:rPr lang="en-US" sz="1800" dirty="0"/>
              <a:t>Address</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Vieira</a:t>
            </a:r>
          </a:p>
        </p:txBody>
      </p:sp>
    </p:spTree>
    <p:extLst>
      <p:ext uri="{BB962C8B-B14F-4D97-AF65-F5344CB8AC3E}">
        <p14:creationId xmlns:p14="http://schemas.microsoft.com/office/powerpoint/2010/main" val="3756059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Logistics</a:t>
            </a:r>
          </a:p>
        </p:txBody>
      </p:sp>
      <p:sp>
        <p:nvSpPr>
          <p:cNvPr id="3" name="Content Placeholder 2"/>
          <p:cNvSpPr>
            <a:spLocks noGrp="1"/>
          </p:cNvSpPr>
          <p:nvPr>
            <p:ph idx="1"/>
          </p:nvPr>
        </p:nvSpPr>
        <p:spPr/>
        <p:txBody>
          <a:bodyPr/>
          <a:lstStyle/>
          <a:p>
            <a:r>
              <a:rPr lang="en-US" dirty="0"/>
              <a:t>Address email to entire course staff for quickest response time</a:t>
            </a:r>
            <a:endParaRPr lang="en-US" dirty="0">
              <a:latin typeface="Arial" pitchFamily="-109" charset="0"/>
              <a:ea typeface="ＭＳ Ｐゴシック" pitchFamily="-109" charset="-128"/>
              <a:cs typeface="ＭＳ Ｐゴシック" pitchFamily="-109" charset="-128"/>
            </a:endParaRPr>
          </a:p>
          <a:p>
            <a:endParaRPr lang="en-US" dirty="0"/>
          </a:p>
          <a:p>
            <a:r>
              <a:rPr lang="en-US" dirty="0"/>
              <a:t>Any course logistic questions?</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a:t>
            </a:fld>
            <a:endParaRPr lang="en-US"/>
          </a:p>
        </p:txBody>
      </p:sp>
    </p:spTree>
    <p:extLst>
      <p:ext uri="{BB962C8B-B14F-4D97-AF65-F5344CB8AC3E}">
        <p14:creationId xmlns:p14="http://schemas.microsoft.com/office/powerpoint/2010/main" val="1738194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Terms of service</a:t>
            </a:r>
          </a:p>
        </p:txBody>
      </p:sp>
      <p:sp>
        <p:nvSpPr>
          <p:cNvPr id="3" name="Content Placeholder 2"/>
          <p:cNvSpPr>
            <a:spLocks noGrp="1"/>
          </p:cNvSpPr>
          <p:nvPr>
            <p:ph sz="half" idx="1"/>
          </p:nvPr>
        </p:nvSpPr>
        <p:spPr>
          <a:xfrm>
            <a:off x="685800" y="1352550"/>
            <a:ext cx="3733800" cy="3644645"/>
          </a:xfrm>
        </p:spPr>
        <p:txBody>
          <a:bodyPr>
            <a:normAutofit fontScale="92500" lnSpcReduction="10000"/>
          </a:bodyPr>
          <a:lstStyle/>
          <a:p>
            <a:r>
              <a:rPr lang="en-US" sz="2000" dirty="0"/>
              <a:t>Study found privacy is heavily valued [7]</a:t>
            </a:r>
          </a:p>
          <a:p>
            <a:pPr lvl="1"/>
            <a:r>
              <a:rPr lang="en-US" sz="1800" dirty="0"/>
              <a:t>Privacy is a right – 73%</a:t>
            </a:r>
          </a:p>
          <a:p>
            <a:pPr lvl="1"/>
            <a:r>
              <a:rPr lang="en-US" sz="1800" dirty="0"/>
              <a:t>An invasion of privacy to keep track of online activities – 68%</a:t>
            </a:r>
          </a:p>
          <a:p>
            <a:pPr lvl="1"/>
            <a:r>
              <a:rPr lang="en-US" sz="1800" dirty="0"/>
              <a:t>Would stop using a website that had targeted ads – 34%</a:t>
            </a:r>
          </a:p>
          <a:p>
            <a:r>
              <a:rPr lang="en-US" sz="2000" dirty="0"/>
              <a:t>Facebook Terms of Service Ex</a:t>
            </a:r>
          </a:p>
          <a:p>
            <a:pPr lvl="1"/>
            <a:r>
              <a:rPr lang="en-US" sz="1800" dirty="0"/>
              <a:t>The last line of the second paragraph:</a:t>
            </a:r>
          </a:p>
          <a:p>
            <a:pPr lvl="1"/>
            <a:r>
              <a:rPr lang="en-US" sz="1800" dirty="0"/>
              <a:t>“We use your personal data to help determine which ads to show you” [8]</a:t>
            </a:r>
          </a:p>
        </p:txBody>
      </p:sp>
      <p:sp>
        <p:nvSpPr>
          <p:cNvPr id="4" name="Content Placeholder 3"/>
          <p:cNvSpPr>
            <a:spLocks noGrp="1"/>
          </p:cNvSpPr>
          <p:nvPr>
            <p:ph sz="half" idx="2"/>
          </p:nvPr>
        </p:nvSpPr>
        <p:spPr>
          <a:ln>
            <a:solidFill>
              <a:schemeClr val="bg1"/>
            </a:solidFill>
          </a:ln>
        </p:spPr>
        <p:txBody>
          <a:bodyPr anchor="ctr">
            <a:normAutofit fontScale="92500" lnSpcReduction="10000"/>
          </a:bodyPr>
          <a:lstStyle/>
          <a:p>
            <a:pPr marL="0" indent="0" algn="ctr">
              <a:buNone/>
            </a:pPr>
            <a:r>
              <a:rPr lang="en-US" dirty="0"/>
              <a:t>&lt;Graphic as big as will fit&gt;</a:t>
            </a:r>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t>Christopher Vieira</a:t>
            </a: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https://www.facebook.com/terms.php</a:t>
            </a:r>
            <a:endParaRPr lang="en-US" sz="1200" dirty="0">
              <a:solidFill>
                <a:schemeClr val="tx1"/>
              </a:solidFill>
            </a:endParaRPr>
          </a:p>
        </p:txBody>
      </p:sp>
      <p:pic>
        <p:nvPicPr>
          <p:cNvPr id="12" name="Picture 11">
            <a:extLst>
              <a:ext uri="{FF2B5EF4-FFF2-40B4-BE49-F238E27FC236}">
                <a16:creationId xmlns:a16="http://schemas.microsoft.com/office/drawing/2014/main" id="{06D650AE-2AEA-47CF-86D4-2311C5196B7D}"/>
              </a:ext>
            </a:extLst>
          </p:cNvPr>
          <p:cNvPicPr>
            <a:picLocks noChangeAspect="1"/>
          </p:cNvPicPr>
          <p:nvPr/>
        </p:nvPicPr>
        <p:blipFill>
          <a:blip r:embed="rId3"/>
          <a:stretch>
            <a:fillRect/>
          </a:stretch>
        </p:blipFill>
        <p:spPr>
          <a:xfrm>
            <a:off x="4491476" y="798022"/>
            <a:ext cx="3966724" cy="3907329"/>
          </a:xfrm>
          <a:prstGeom prst="rect">
            <a:avLst/>
          </a:prstGeom>
        </p:spPr>
      </p:pic>
    </p:spTree>
    <p:extLst>
      <p:ext uri="{BB962C8B-B14F-4D97-AF65-F5344CB8AC3E}">
        <p14:creationId xmlns:p14="http://schemas.microsoft.com/office/powerpoint/2010/main" val="19132978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a:xfrm>
            <a:off x="685800" y="1183340"/>
            <a:ext cx="7772400" cy="3747247"/>
          </a:xfrm>
        </p:spPr>
        <p:txBody>
          <a:bodyPr lIns="91440">
            <a:normAutofit fontScale="92500"/>
          </a:bodyPr>
          <a:lstStyle/>
          <a:p>
            <a:pPr marL="0" indent="0">
              <a:buNone/>
            </a:pPr>
            <a:r>
              <a:rPr lang="en-US" sz="1200" dirty="0"/>
              <a:t>[1] Macrotrends, Facebook Operating Expenses 2009-2019 | FB, </a:t>
            </a:r>
            <a:r>
              <a:rPr lang="en-US" sz="1200" dirty="0">
                <a:hlinkClick r:id="rId3"/>
              </a:rPr>
              <a:t>https://www.macrotrends.net/stocks/charts/FB/facebook/operating-expenses</a:t>
            </a:r>
            <a:r>
              <a:rPr lang="en-US" sz="1200" dirty="0"/>
              <a:t> (September 4th, 2019)</a:t>
            </a:r>
          </a:p>
          <a:p>
            <a:pPr marL="0" indent="0">
              <a:buNone/>
            </a:pPr>
            <a:r>
              <a:rPr lang="en-US" sz="1200" dirty="0"/>
              <a:t>[2] </a:t>
            </a:r>
            <a:r>
              <a:rPr lang="en-US" sz="1200" dirty="0" err="1"/>
              <a:t>Martech</a:t>
            </a:r>
            <a:r>
              <a:rPr lang="en-US" sz="1200" dirty="0"/>
              <a:t> Today, Facebook ad revenue tops $16.6 billion, driven by Instagram, Stories, </a:t>
            </a:r>
            <a:r>
              <a:rPr lang="en-US" sz="1200" dirty="0">
                <a:hlinkClick r:id="rId4"/>
              </a:rPr>
              <a:t>https://martechtoday.com/despite-ongoing-criticism-facebook-generates-16-6-billion-in-ad-revenue-during-q4-up-30-yoy-230261</a:t>
            </a:r>
            <a:r>
              <a:rPr lang="en-US" sz="1200" dirty="0"/>
              <a:t> (September 4th, 2019)</a:t>
            </a:r>
          </a:p>
          <a:p>
            <a:pPr marL="0" indent="0">
              <a:buNone/>
            </a:pPr>
            <a:r>
              <a:rPr lang="en-US" sz="1200" dirty="0"/>
              <a:t>[3] Christopher A. Summers, Robert W. Smith,  and Rebecca Walker </a:t>
            </a:r>
            <a:r>
              <a:rPr lang="en-US" sz="1200" dirty="0" err="1"/>
              <a:t>Reczek</a:t>
            </a:r>
            <a:r>
              <a:rPr lang="en-US" sz="1200" dirty="0"/>
              <a:t>, Targeted Ads Don’t Just Make You More Likely to Buy — They Can Change How You Think About Yourself </a:t>
            </a:r>
            <a:r>
              <a:rPr lang="en-US" sz="1200" dirty="0">
                <a:hlinkClick r:id="rId5"/>
              </a:rPr>
              <a:t>https://hbr.org/2016/04/targeted-ads-dont-just-make-you-more-likely-to-buy-they-can-change-how-you-think-about-yourself</a:t>
            </a:r>
            <a:r>
              <a:rPr lang="en-US" sz="1200" dirty="0"/>
              <a:t> (September 5th 2019)</a:t>
            </a:r>
          </a:p>
          <a:p>
            <a:pPr marL="0" indent="0">
              <a:buNone/>
            </a:pPr>
            <a:r>
              <a:rPr lang="en-US" sz="1200" dirty="0"/>
              <a:t>[4] Christopher A. Summers, Robert W. Smith,  and Rebecca Walker </a:t>
            </a:r>
            <a:r>
              <a:rPr lang="en-US" sz="1200" dirty="0" err="1"/>
              <a:t>Reczek</a:t>
            </a:r>
            <a:r>
              <a:rPr lang="en-US" sz="1200" dirty="0"/>
              <a:t>, An Audience of One: Behaviorally Targeted Ads as Implied Social Labels, </a:t>
            </a:r>
            <a:r>
              <a:rPr lang="en-US" sz="1200" dirty="0">
                <a:hlinkClick r:id="rId6"/>
              </a:rPr>
              <a:t>https://academic.oup.com/jcr/article-abstract/43/1/156/2379732?redirectedFrom=PDF</a:t>
            </a:r>
            <a:r>
              <a:rPr lang="en-US" sz="1200" dirty="0"/>
              <a:t> (September 4th 2019)</a:t>
            </a:r>
          </a:p>
          <a:p>
            <a:pPr marL="0" indent="0">
              <a:buNone/>
            </a:pPr>
            <a:r>
              <a:rPr lang="en-US" sz="1200" dirty="0"/>
              <a:t>[5]</a:t>
            </a:r>
            <a:r>
              <a:rPr lang="en-US" sz="1200" i="1" dirty="0"/>
              <a:t> Outside</a:t>
            </a:r>
            <a:r>
              <a:rPr lang="en-US" sz="1200" dirty="0"/>
              <a:t>: August 2000, p. 39</a:t>
            </a:r>
          </a:p>
          <a:p>
            <a:pPr marL="0" indent="0">
              <a:buNone/>
            </a:pPr>
            <a:r>
              <a:rPr lang="en-US" sz="1200" dirty="0"/>
              <a:t>[6] Holly </a:t>
            </a:r>
            <a:r>
              <a:rPr lang="en-US" sz="1200" dirty="0" err="1"/>
              <a:t>Pauzer</a:t>
            </a:r>
            <a:r>
              <a:rPr lang="en-US" sz="1200" dirty="0"/>
              <a:t>, 71% of Consumers Prefer Personalized Ads, </a:t>
            </a:r>
            <a:r>
              <a:rPr lang="en-US" sz="1200" u="sng" dirty="0">
                <a:hlinkClick r:id="rId7"/>
              </a:rPr>
              <a:t>https://www.adlucent.com/blog/2016/71-of-consumers-prefer-personalized-ads</a:t>
            </a:r>
            <a:r>
              <a:rPr lang="en-US" sz="1200" dirty="0"/>
              <a:t> (September 6th 2019)</a:t>
            </a:r>
          </a:p>
          <a:p>
            <a:pPr marL="0" indent="0">
              <a:buNone/>
            </a:pPr>
            <a:r>
              <a:rPr lang="en-US" sz="1200" dirty="0"/>
              <a:t>[7] Avner Levin, Privacy, Targeted Advertising &amp; Social Media: How Big a Concern? Some Disconcerting Observations </a:t>
            </a:r>
            <a:r>
              <a:rPr lang="en-US" sz="1200" dirty="0">
                <a:hlinkClick r:id="rId8"/>
              </a:rPr>
              <a:t>https://www.ourcommons.ca/Content/Committee/411/ETHI/WebDoc/WD5706433/411_ETHI_PSM_Briefs/LevinAvnerE.pdf</a:t>
            </a:r>
            <a:r>
              <a:rPr lang="en-US" sz="1200" dirty="0"/>
              <a:t> (September 5th 2019)</a:t>
            </a:r>
          </a:p>
          <a:p>
            <a:pPr marL="0" indent="0">
              <a:buNone/>
            </a:pPr>
            <a:r>
              <a:rPr lang="en-US" sz="1200" dirty="0"/>
              <a:t>[8] Facebook Terms of Service (September 7th 2019) </a:t>
            </a:r>
            <a:r>
              <a:rPr lang="en-US" sz="1200" dirty="0">
                <a:hlinkClick r:id="rId9"/>
              </a:rPr>
              <a:t>https://www.facebook.com/terms.php</a:t>
            </a:r>
            <a:r>
              <a:rPr lang="en-US" sz="1200" dirty="0"/>
              <a:t> </a:t>
            </a:r>
          </a:p>
        </p:txBody>
      </p:sp>
      <p:sp>
        <p:nvSpPr>
          <p:cNvPr id="4" name="Footer Placeholder 3"/>
          <p:cNvSpPr>
            <a:spLocks noGrp="1"/>
          </p:cNvSpPr>
          <p:nvPr>
            <p:ph type="ftr" sz="quarter" idx="11"/>
          </p:nvPr>
        </p:nvSpPr>
        <p:spPr/>
        <p:txBody>
          <a:bodyPr/>
          <a:lstStyle/>
          <a:p>
            <a:r>
              <a:rPr lang="sk-SK" dirty="0"/>
              <a:t>© 2019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21</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a:t>Christopher Vieira</a:t>
            </a:r>
          </a:p>
        </p:txBody>
      </p:sp>
    </p:spTree>
    <p:extLst>
      <p:ext uri="{BB962C8B-B14F-4D97-AF65-F5344CB8AC3E}">
        <p14:creationId xmlns:p14="http://schemas.microsoft.com/office/powerpoint/2010/main" val="9854979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a:t>Keith A. Pray</a:t>
            </a:r>
          </a:p>
          <a:p>
            <a:pPr algn="r"/>
            <a:r>
              <a:rPr lang="en-US" dirty="0"/>
              <a:t>Instructor</a:t>
            </a:r>
          </a:p>
          <a:p>
            <a:pPr algn="r"/>
            <a:endParaRPr lang="en-US" dirty="0"/>
          </a:p>
          <a:p>
            <a:r>
              <a:rPr lang="en-US" sz="2000" dirty="0" err="1"/>
              <a:t>socialimps.keithpray.net</a:t>
            </a:r>
            <a:endParaRPr lang="en-US" sz="2000" dirty="0"/>
          </a:p>
        </p:txBody>
      </p:sp>
      <p:sp>
        <p:nvSpPr>
          <p:cNvPr id="2" name="Title 1"/>
          <p:cNvSpPr>
            <a:spLocks noGrp="1"/>
          </p:cNvSpPr>
          <p:nvPr>
            <p:ph type="ctrTitle"/>
          </p:nvPr>
        </p:nvSpPr>
        <p:spPr/>
        <p:txBody>
          <a:bodyPr/>
          <a:lstStyle/>
          <a:p>
            <a:pPr algn="l"/>
            <a:r>
              <a:rPr lang="en-US" dirty="0"/>
              <a:t>Class 6</a:t>
            </a:r>
            <a:br>
              <a:rPr lang="en-US" dirty="0"/>
            </a:br>
            <a:r>
              <a:rPr lang="en-US" dirty="0"/>
              <a:t>The End</a:t>
            </a:r>
          </a:p>
        </p:txBody>
      </p:sp>
    </p:spTree>
    <p:extLst>
      <p:ext uri="{BB962C8B-B14F-4D97-AF65-F5344CB8AC3E}">
        <p14:creationId xmlns:p14="http://schemas.microsoft.com/office/powerpoint/2010/main" val="3675797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pic>
        <p:nvPicPr>
          <p:cNvPr id="9" name="Picture 8"/>
          <p:cNvPicPr>
            <a:picLocks noChangeAspect="1"/>
          </p:cNvPicPr>
          <p:nvPr/>
        </p:nvPicPr>
        <p:blipFill>
          <a:blip r:embed="rId3"/>
          <a:stretch>
            <a:fillRect/>
          </a:stretch>
        </p:blipFill>
        <p:spPr>
          <a:xfrm>
            <a:off x="4335240" y="342594"/>
            <a:ext cx="4532905" cy="4754186"/>
          </a:xfrm>
          <a:prstGeom prst="rect">
            <a:avLst/>
          </a:prstGeom>
        </p:spPr>
      </p:pic>
      <p:sp>
        <p:nvSpPr>
          <p:cNvPr id="10" name="TextBox 9"/>
          <p:cNvSpPr txBox="1"/>
          <p:nvPr/>
        </p:nvSpPr>
        <p:spPr>
          <a:xfrm>
            <a:off x="1641052" y="4718067"/>
            <a:ext cx="2547542" cy="346249"/>
          </a:xfrm>
          <a:prstGeom prst="rect">
            <a:avLst/>
          </a:prstGeom>
          <a:noFill/>
        </p:spPr>
        <p:txBody>
          <a:bodyPr wrap="none" rtlCol="0">
            <a:spAutoFit/>
          </a:bodyPr>
          <a:lstStyle/>
          <a:p>
            <a:pPr>
              <a:lnSpc>
                <a:spcPct val="90000"/>
              </a:lnSpc>
            </a:pPr>
            <a:r>
              <a:rPr lang="en-US" dirty="0"/>
              <a:t>http://</a:t>
            </a:r>
            <a:r>
              <a:rPr lang="en-US" dirty="0" err="1"/>
              <a:t>xkcd.com</a:t>
            </a:r>
            <a:r>
              <a:rPr lang="en-US" dirty="0"/>
              <a:t>/1269/</a:t>
            </a:r>
          </a:p>
        </p:txBody>
      </p:sp>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271150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Reading Notes</a:t>
            </a:r>
          </a:p>
        </p:txBody>
      </p:sp>
      <p:sp>
        <p:nvSpPr>
          <p:cNvPr id="3" name="Content Placeholder 2"/>
          <p:cNvSpPr>
            <a:spLocks noGrp="1"/>
          </p:cNvSpPr>
          <p:nvPr>
            <p:ph sz="half" idx="1"/>
          </p:nvPr>
        </p:nvSpPr>
        <p:spPr/>
        <p:txBody>
          <a:bodyPr>
            <a:normAutofit fontScale="85000" lnSpcReduction="10000"/>
          </a:bodyPr>
          <a:lstStyle/>
          <a:p>
            <a:r>
              <a:rPr lang="en-US" dirty="0"/>
              <a:t>pp. 229 means to end?</a:t>
            </a:r>
          </a:p>
          <a:p>
            <a:r>
              <a:rPr lang="en-US" dirty="0"/>
              <a:t>pp. 230 who videotapes anymore?</a:t>
            </a:r>
          </a:p>
          <a:p>
            <a:r>
              <a:rPr lang="en-US" dirty="0"/>
              <a:t>pp. 231 “businesswoman” nice change. Moral capitol – source published in 1984, “taking away” “1984”</a:t>
            </a:r>
          </a:p>
          <a:p>
            <a:r>
              <a:rPr lang="en-US" dirty="0"/>
              <a:t>pp. 234 Hilton consent to pic being in book?</a:t>
            </a:r>
          </a:p>
          <a:p>
            <a:r>
              <a:rPr lang="en-US" dirty="0"/>
              <a:t>pp. 237 Many daycares monitor, any studies yet?</a:t>
            </a:r>
          </a:p>
          <a:p>
            <a:r>
              <a:rPr lang="en-US" dirty="0"/>
              <a:t>pp. 238 “…privacy…in their own homes…” != nanny to expect privacy “…when… insides </a:t>
            </a:r>
            <a:r>
              <a:rPr lang="en-US" dirty="0" err="1"/>
              <a:t>Sullivans</a:t>
            </a:r>
            <a:r>
              <a:rPr lang="en-US" dirty="0"/>
              <a:t>’ home.</a:t>
            </a:r>
          </a:p>
        </p:txBody>
      </p:sp>
      <p:sp>
        <p:nvSpPr>
          <p:cNvPr id="11" name="Content Placeholder 10"/>
          <p:cNvSpPr>
            <a:spLocks noGrp="1"/>
          </p:cNvSpPr>
          <p:nvPr>
            <p:ph sz="half" idx="2"/>
          </p:nvPr>
        </p:nvSpPr>
        <p:spPr/>
        <p:txBody>
          <a:bodyPr lIns="91440">
            <a:normAutofit fontScale="85000" lnSpcReduction="10000"/>
          </a:bodyPr>
          <a:lstStyle/>
          <a:p>
            <a:r>
              <a:rPr lang="en-US" dirty="0"/>
              <a:t>pp. 244 Human chip implant sources getting old, 2002, 2004, 2007, 2010</a:t>
            </a:r>
          </a:p>
          <a:p>
            <a:r>
              <a:rPr lang="en-US" dirty="0"/>
              <a:t>pp. 250 2012 source same year Target outed pregnant teen to parents</a:t>
            </a:r>
          </a:p>
          <a:p>
            <a:r>
              <a:rPr lang="en-US" dirty="0"/>
              <a:t>pp. 255 Why did Apple not enforce policy of asking permission in the API?</a:t>
            </a:r>
          </a:p>
          <a:p>
            <a:r>
              <a:rPr lang="en-US" dirty="0"/>
              <a:t>pp. 245 “</a:t>
            </a:r>
            <a:r>
              <a:rPr lang="is-IS" dirty="0"/>
              <a:t>…by 2015” did it happen?</a:t>
            </a:r>
            <a:endParaRPr lang="en-US" dirty="0"/>
          </a:p>
          <a:p>
            <a:r>
              <a:rPr lang="en-US" dirty="0"/>
              <a:t>pp. 246 Web Browsers put cookies on on your hard drive, not Web Servers.</a:t>
            </a:r>
          </a:p>
          <a:p>
            <a:r>
              <a:rPr lang="en-US" dirty="0"/>
              <a:t>pp. 250 why is bills – responsibility assumption flawed?</a:t>
            </a:r>
          </a:p>
          <a:p>
            <a:r>
              <a:rPr lang="en-US" dirty="0"/>
              <a:t>pp. 268 Why WPI not in list?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4</a:t>
            </a:fld>
            <a:endParaRPr lang="en-US"/>
          </a:p>
        </p:txBody>
      </p:sp>
      <p:sp>
        <p:nvSpPr>
          <p:cNvPr id="7" name="Action Button: Movie 6">
            <a:hlinkClick r:id="rId3" highlightClick="1"/>
            <a:extLst>
              <a:ext uri="{FF2B5EF4-FFF2-40B4-BE49-F238E27FC236}">
                <a16:creationId xmlns:a16="http://schemas.microsoft.com/office/drawing/2014/main" id="{3A640EDB-B0C4-1C4C-ADAF-6ACF51260160}"/>
              </a:ext>
            </a:extLst>
          </p:cNvPr>
          <p:cNvSpPr/>
          <p:nvPr/>
        </p:nvSpPr>
        <p:spPr>
          <a:xfrm>
            <a:off x="4220972" y="4760983"/>
            <a:ext cx="395926" cy="321887"/>
          </a:xfrm>
          <a:prstGeom prst="actionButtonMovi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8164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Assignment</a:t>
            </a:r>
          </a:p>
        </p:txBody>
      </p:sp>
      <p:sp>
        <p:nvSpPr>
          <p:cNvPr id="3" name="Content Placeholder 2"/>
          <p:cNvSpPr>
            <a:spLocks noGrp="1"/>
          </p:cNvSpPr>
          <p:nvPr>
            <p:ph idx="1"/>
          </p:nvPr>
        </p:nvSpPr>
        <p:spPr/>
        <p:txBody>
          <a:bodyPr>
            <a:normAutofit/>
          </a:bodyPr>
          <a:lstStyle/>
          <a:p>
            <a:pPr marL="0" indent="0">
              <a:buNone/>
            </a:pPr>
            <a:r>
              <a:rPr lang="en-US" dirty="0"/>
              <a:t>Prepare for class debate: </a:t>
            </a:r>
          </a:p>
          <a:p>
            <a:pPr marL="0" indent="0" algn="ctr">
              <a:buNone/>
            </a:pPr>
            <a:r>
              <a:rPr lang="en-US" dirty="0"/>
              <a:t>Should law require you to identify yourself for Internet access?</a:t>
            </a:r>
          </a:p>
          <a:p>
            <a:pPr lvl="1"/>
            <a:endParaRPr lang="en-US" dirty="0"/>
          </a:p>
          <a:p>
            <a:pPr lvl="1"/>
            <a:r>
              <a:rPr lang="en-US" dirty="0"/>
              <a:t>Come prepared with notes, facts, dates, high quality sources</a:t>
            </a:r>
          </a:p>
          <a:p>
            <a:pPr lvl="1"/>
            <a:r>
              <a:rPr lang="en-US" dirty="0"/>
              <a:t>Optional One Page Paper on the topic, lowest paper grade will be dropped</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663296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82900"/>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a:t>Overview</a:t>
            </a:r>
          </a:p>
        </p:txBody>
      </p:sp>
      <p:sp>
        <p:nvSpPr>
          <p:cNvPr id="7" name="Content Placeholder 6"/>
          <p:cNvSpPr>
            <a:spLocks noGrp="1"/>
          </p:cNvSpPr>
          <p:nvPr>
            <p:ph idx="1"/>
          </p:nvPr>
        </p:nvSpPr>
        <p:spPr/>
        <p:txBody>
          <a:bodyPr/>
          <a:lstStyle/>
          <a:p>
            <a:pPr marL="457200" indent="-457200">
              <a:buFont typeface="+mj-lt"/>
              <a:buAutoNum type="arabicPeriod"/>
            </a:pPr>
            <a:r>
              <a:rPr lang="en-US" dirty="0"/>
              <a:t>Review</a:t>
            </a:r>
          </a:p>
          <a:p>
            <a:pPr marL="457200" indent="-457200">
              <a:buFont typeface="+mj-lt"/>
              <a:buAutoNum type="arabicPeriod"/>
            </a:pPr>
            <a:r>
              <a:rPr lang="en-US" dirty="0"/>
              <a:t>Assignment</a:t>
            </a:r>
          </a:p>
          <a:p>
            <a:pPr marL="457200" indent="-457200">
              <a:buFont typeface="+mj-lt"/>
              <a:buAutoNum type="arabicPeriod"/>
            </a:pPr>
            <a:r>
              <a:rPr lang="en-US" dirty="0"/>
              <a:t>Students Present</a:t>
            </a:r>
          </a:p>
        </p:txBody>
      </p:sp>
      <p:sp>
        <p:nvSpPr>
          <p:cNvPr id="4" name="Footer Placeholder 3"/>
          <p:cNvSpPr>
            <a:spLocks noGrp="1"/>
          </p:cNvSpPr>
          <p:nvPr>
            <p:ph type="ftr" sz="quarter" idx="11"/>
          </p:nvPr>
        </p:nvSpPr>
        <p:spPr/>
        <p:txBody>
          <a:bodyPr/>
          <a:lstStyle/>
          <a:p>
            <a:r>
              <a:rPr lang="sk-SK"/>
              <a:t>© 2019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51504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B4D9C-AE86-E14D-BE53-A2EF34300D01}"/>
              </a:ext>
            </a:extLst>
          </p:cNvPr>
          <p:cNvSpPr>
            <a:spLocks noGrp="1"/>
          </p:cNvSpPr>
          <p:nvPr>
            <p:ph type="title"/>
          </p:nvPr>
        </p:nvSpPr>
        <p:spPr/>
        <p:txBody>
          <a:bodyPr/>
          <a:lstStyle/>
          <a:p>
            <a:r>
              <a:rPr lang="en-US" dirty="0"/>
              <a:t>Big data: an invasion of privacy and enabler of mass persuasion</a:t>
            </a:r>
          </a:p>
        </p:txBody>
      </p:sp>
      <p:sp>
        <p:nvSpPr>
          <p:cNvPr id="3" name="Text Placeholder 2">
            <a:extLst>
              <a:ext uri="{FF2B5EF4-FFF2-40B4-BE49-F238E27FC236}">
                <a16:creationId xmlns:a16="http://schemas.microsoft.com/office/drawing/2014/main" id="{FF1992AE-DEBA-C041-8327-4AC1FB130AE9}"/>
              </a:ext>
            </a:extLst>
          </p:cNvPr>
          <p:cNvSpPr>
            <a:spLocks noGrp="1"/>
          </p:cNvSpPr>
          <p:nvPr>
            <p:ph type="body" idx="1"/>
          </p:nvPr>
        </p:nvSpPr>
        <p:spPr/>
        <p:txBody>
          <a:bodyPr/>
          <a:lstStyle/>
          <a:p>
            <a:r>
              <a:rPr lang="en-US" dirty="0" err="1"/>
              <a:t>Mairéad</a:t>
            </a:r>
            <a:r>
              <a:rPr lang="en-US" dirty="0"/>
              <a:t> O’Neill</a:t>
            </a:r>
          </a:p>
        </p:txBody>
      </p:sp>
      <p:sp>
        <p:nvSpPr>
          <p:cNvPr id="4" name="Footer Placeholder 3">
            <a:extLst>
              <a:ext uri="{FF2B5EF4-FFF2-40B4-BE49-F238E27FC236}">
                <a16:creationId xmlns:a16="http://schemas.microsoft.com/office/drawing/2014/main" id="{373A31F2-FBFC-2C43-802D-1D451EE68E8A}"/>
              </a:ext>
            </a:extLst>
          </p:cNvPr>
          <p:cNvSpPr>
            <a:spLocks noGrp="1"/>
          </p:cNvSpPr>
          <p:nvPr>
            <p:ph type="ftr" sz="quarter" idx="11"/>
          </p:nvPr>
        </p:nvSpPr>
        <p:spPr/>
        <p:txBody>
          <a:bodyPr/>
          <a:lstStyle/>
          <a:p>
            <a:r>
              <a:rPr lang="sk-SK"/>
              <a:t>© 2019 Keith A. Pray</a:t>
            </a:r>
            <a:endParaRPr lang="en-US"/>
          </a:p>
        </p:txBody>
      </p:sp>
      <p:sp>
        <p:nvSpPr>
          <p:cNvPr id="5" name="Slide Number Placeholder 4">
            <a:extLst>
              <a:ext uri="{FF2B5EF4-FFF2-40B4-BE49-F238E27FC236}">
                <a16:creationId xmlns:a16="http://schemas.microsoft.com/office/drawing/2014/main" id="{5CB4B1B5-09B5-5844-A1D0-76C23D2CA987}"/>
              </a:ext>
            </a:extLst>
          </p:cNvPr>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82470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Cambridge </a:t>
            </a:r>
            <a:r>
              <a:rPr lang="en-US" dirty="0" err="1"/>
              <a:t>analytica</a:t>
            </a:r>
            <a:endParaRPr lang="en-US" dirty="0"/>
          </a:p>
        </p:txBody>
      </p:sp>
      <p:sp>
        <p:nvSpPr>
          <p:cNvPr id="3" name="Content Placeholder 2"/>
          <p:cNvSpPr>
            <a:spLocks noGrp="1"/>
          </p:cNvSpPr>
          <p:nvPr>
            <p:ph sz="half" idx="1"/>
          </p:nvPr>
        </p:nvSpPr>
        <p:spPr>
          <a:xfrm>
            <a:off x="685800" y="1315838"/>
            <a:ext cx="3733800" cy="3140720"/>
          </a:xfrm>
        </p:spPr>
        <p:txBody>
          <a:bodyPr>
            <a:normAutofit/>
          </a:bodyPr>
          <a:lstStyle/>
          <a:p>
            <a:r>
              <a:rPr lang="en-US" dirty="0"/>
              <a:t>Gained access to data from 87 million profiles [1]</a:t>
            </a:r>
          </a:p>
          <a:p>
            <a:pPr lvl="1"/>
            <a:r>
              <a:rPr lang="en-US" dirty="0"/>
              <a:t>Larger than any psychological study</a:t>
            </a:r>
          </a:p>
          <a:p>
            <a:pPr lvl="1"/>
            <a:r>
              <a:rPr lang="en-US" dirty="0"/>
              <a:t>No need to ask for permission</a:t>
            </a:r>
          </a:p>
          <a:p>
            <a:r>
              <a:rPr lang="en-US" dirty="0"/>
              <a:t>Took advantage of data correlations </a:t>
            </a:r>
          </a:p>
          <a:p>
            <a:pPr lvl="1"/>
            <a:r>
              <a:rPr lang="en-US" dirty="0"/>
              <a:t>Likes</a:t>
            </a:r>
          </a:p>
          <a:p>
            <a:pPr lvl="1"/>
            <a:r>
              <a:rPr lang="en-US" dirty="0"/>
              <a:t>Profile pictures [2]</a:t>
            </a:r>
          </a:p>
          <a:p>
            <a:pPr marL="205768" lvl="1" indent="0">
              <a:buNone/>
            </a:pPr>
            <a:endParaRPr lang="en-US" dirty="0"/>
          </a:p>
          <a:p>
            <a:pPr lvl="1"/>
            <a:endParaRPr lang="en-US" dirty="0"/>
          </a:p>
          <a:p>
            <a:pPr lvl="1"/>
            <a:endParaRPr lang="en-US" dirty="0"/>
          </a:p>
          <a:p>
            <a:pPr marL="0" indent="0">
              <a:buNone/>
            </a:pPr>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Mairead O’Neill</a:t>
            </a:r>
            <a:endParaRPr lang="en-US" sz="1400" dirty="0">
              <a:solidFill>
                <a:schemeClr val="tx1"/>
              </a:solidFill>
              <a:latin typeface="+mj-lt"/>
            </a:endParaRPr>
          </a:p>
        </p:txBody>
      </p:sp>
      <p:sp>
        <p:nvSpPr>
          <p:cNvPr id="8" name="TextBox 7"/>
          <p:cNvSpPr txBox="1"/>
          <p:nvPr/>
        </p:nvSpPr>
        <p:spPr>
          <a:xfrm>
            <a:off x="0" y="4496044"/>
            <a:ext cx="9144000" cy="461665"/>
          </a:xfrm>
          <a:prstGeom prst="rect">
            <a:avLst/>
          </a:prstGeom>
          <a:noFill/>
        </p:spPr>
        <p:txBody>
          <a:bodyPr wrap="square" rtlCol="0">
            <a:spAutoFit/>
          </a:bodyPr>
          <a:lstStyle/>
          <a:p>
            <a:pPr algn="r"/>
            <a:r>
              <a:rPr lang="en-US" sz="1200" dirty="0">
                <a:hlinkClick r:id="rId3"/>
              </a:rPr>
              <a:t>[1] https://www.gsb.stanford.edu/insights/science-behind-cambridge-analytica-does-psychological-profiling-work</a:t>
            </a:r>
            <a:endParaRPr lang="en-US" sz="1200" dirty="0"/>
          </a:p>
          <a:p>
            <a:pPr algn="r"/>
            <a:r>
              <a:rPr lang="en-US" sz="1200" u="sng" dirty="0">
                <a:hlinkClick r:id="rId4"/>
              </a:rPr>
              <a:t>[2] </a:t>
            </a:r>
            <a:r>
              <a:rPr lang="en-US" sz="1200" dirty="0">
                <a:hlinkClick r:id="rId5"/>
              </a:rPr>
              <a:t>https://www.theguardian.com/commentisfree/2018/mar/23/plenty-more-like-cambridge-analytica-data-facebook</a:t>
            </a:r>
            <a:endParaRPr lang="en-US" sz="1200" u="sng" dirty="0">
              <a:hlinkClick r:id="rId4"/>
            </a:endParaRPr>
          </a:p>
        </p:txBody>
      </p:sp>
      <p:pic>
        <p:nvPicPr>
          <p:cNvPr id="10" name="Content Placeholder 9">
            <a:extLst>
              <a:ext uri="{FF2B5EF4-FFF2-40B4-BE49-F238E27FC236}">
                <a16:creationId xmlns:a16="http://schemas.microsoft.com/office/drawing/2014/main" id="{51DB4BD7-34B5-4DD1-A2C4-FC0A78FFD0E6}"/>
              </a:ext>
            </a:extLst>
          </p:cNvPr>
          <p:cNvPicPr>
            <a:picLocks noGrp="1" noChangeAspect="1"/>
          </p:cNvPicPr>
          <p:nvPr>
            <p:ph sz="half" idx="2"/>
          </p:nvPr>
        </p:nvPicPr>
        <p:blipFill>
          <a:blip r:embed="rId6"/>
          <a:stretch>
            <a:fillRect/>
          </a:stretch>
        </p:blipFill>
        <p:spPr>
          <a:xfrm>
            <a:off x="4572000" y="1507965"/>
            <a:ext cx="3733800" cy="2273181"/>
          </a:xfrm>
          <a:prstGeom prst="rect">
            <a:avLst/>
          </a:prstGeom>
        </p:spPr>
      </p:pic>
      <p:sp>
        <p:nvSpPr>
          <p:cNvPr id="11" name="TextBox 10">
            <a:extLst>
              <a:ext uri="{FF2B5EF4-FFF2-40B4-BE49-F238E27FC236}">
                <a16:creationId xmlns:a16="http://schemas.microsoft.com/office/drawing/2014/main" id="{BA021E3A-2C3E-4956-B869-A5166744785C}"/>
              </a:ext>
            </a:extLst>
          </p:cNvPr>
          <p:cNvSpPr txBox="1"/>
          <p:nvPr/>
        </p:nvSpPr>
        <p:spPr>
          <a:xfrm>
            <a:off x="8328660" y="3532909"/>
            <a:ext cx="502920" cy="341632"/>
          </a:xfrm>
          <a:prstGeom prst="rect">
            <a:avLst/>
          </a:prstGeom>
          <a:noFill/>
        </p:spPr>
        <p:txBody>
          <a:bodyPr wrap="square" rtlCol="0">
            <a:spAutoFit/>
          </a:bodyPr>
          <a:lstStyle/>
          <a:p>
            <a:pPr>
              <a:lnSpc>
                <a:spcPct val="90000"/>
              </a:lnSpc>
            </a:pPr>
            <a:r>
              <a:rPr lang="en-US" dirty="0"/>
              <a:t>[2]</a:t>
            </a:r>
          </a:p>
        </p:txBody>
      </p:sp>
    </p:spTree>
    <p:extLst>
      <p:ext uri="{BB962C8B-B14F-4D97-AF65-F5344CB8AC3E}">
        <p14:creationId xmlns:p14="http://schemas.microsoft.com/office/powerpoint/2010/main" val="252191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Cambridge analytics (continued)</a:t>
            </a:r>
          </a:p>
        </p:txBody>
      </p:sp>
      <p:sp>
        <p:nvSpPr>
          <p:cNvPr id="3" name="Content Placeholder 2"/>
          <p:cNvSpPr>
            <a:spLocks noGrp="1"/>
          </p:cNvSpPr>
          <p:nvPr>
            <p:ph sz="half" idx="1"/>
          </p:nvPr>
        </p:nvSpPr>
        <p:spPr>
          <a:xfrm>
            <a:off x="685800" y="1428750"/>
            <a:ext cx="3733800" cy="2835679"/>
          </a:xfrm>
        </p:spPr>
        <p:txBody>
          <a:bodyPr/>
          <a:lstStyle/>
          <a:p>
            <a:r>
              <a:rPr lang="en-US" dirty="0"/>
              <a:t>Personality Test</a:t>
            </a:r>
          </a:p>
          <a:p>
            <a:pPr lvl="1"/>
            <a:r>
              <a:rPr lang="en-US" dirty="0"/>
              <a:t>“Big 5 Personality Traits” [3]</a:t>
            </a:r>
          </a:p>
          <a:p>
            <a:pPr lvl="1"/>
            <a:r>
              <a:rPr lang="en-US" dirty="0"/>
              <a:t>Data correlations</a:t>
            </a:r>
          </a:p>
          <a:p>
            <a:pPr marL="0" indent="0">
              <a:buNone/>
            </a:pPr>
            <a:endParaRPr lang="en-US" dirty="0"/>
          </a:p>
          <a:p>
            <a:r>
              <a:rPr lang="en-US" dirty="0"/>
              <a:t>Used to generate Personality Profiles</a:t>
            </a:r>
          </a:p>
          <a:p>
            <a:pPr lvl="1"/>
            <a:r>
              <a:rPr lang="en-US" dirty="0"/>
              <a:t>Test results used in combination with polls, voting records, and online activity [3]</a:t>
            </a:r>
          </a:p>
          <a:p>
            <a:pPr marL="205768" lvl="1" indent="0">
              <a:buNone/>
            </a:pPr>
            <a:endParaRPr lang="en-US" dirty="0"/>
          </a:p>
          <a:p>
            <a:pPr marL="205768" lvl="1" indent="0">
              <a:buNone/>
            </a:pPr>
            <a:endParaRPr lang="en-US" dirty="0"/>
          </a:p>
          <a:p>
            <a:pPr lvl="1"/>
            <a:endParaRPr lang="en-US" dirty="0"/>
          </a:p>
        </p:txBody>
      </p:sp>
      <p:sp>
        <p:nvSpPr>
          <p:cNvPr id="5" name="Footer Placeholder 4"/>
          <p:cNvSpPr>
            <a:spLocks noGrp="1"/>
          </p:cNvSpPr>
          <p:nvPr>
            <p:ph type="ftr" sz="quarter" idx="11"/>
          </p:nvPr>
        </p:nvSpPr>
        <p:spPr/>
        <p:txBody>
          <a:bodyPr/>
          <a:lstStyle/>
          <a:p>
            <a:r>
              <a:rPr lang="sk-SK"/>
              <a:t>© 2019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a:latin typeface="+mj-lt"/>
              </a:rPr>
              <a:t>Mairead O’Neill</a:t>
            </a:r>
            <a:endParaRPr lang="en-US" sz="1400" dirty="0">
              <a:solidFill>
                <a:schemeClr val="tx1"/>
              </a:solidFill>
              <a:latin typeface="+mj-lt"/>
            </a:endParaRPr>
          </a:p>
        </p:txBody>
      </p:sp>
      <p:sp>
        <p:nvSpPr>
          <p:cNvPr id="8" name="TextBox 7"/>
          <p:cNvSpPr txBox="1"/>
          <p:nvPr/>
        </p:nvSpPr>
        <p:spPr>
          <a:xfrm>
            <a:off x="0" y="4496044"/>
            <a:ext cx="9144000" cy="461665"/>
          </a:xfrm>
          <a:prstGeom prst="rect">
            <a:avLst/>
          </a:prstGeom>
          <a:noFill/>
        </p:spPr>
        <p:txBody>
          <a:bodyPr wrap="square" rtlCol="0">
            <a:spAutoFit/>
          </a:bodyPr>
          <a:lstStyle/>
          <a:p>
            <a:pPr algn="r"/>
            <a:r>
              <a:rPr lang="en-US" sz="1200" dirty="0">
                <a:hlinkClick r:id="rId3"/>
              </a:rPr>
              <a:t>[3] https://www.npr.org/2018/03/20/595338116/what-did-cambridge-analytica-do-during-the-2016-election</a:t>
            </a:r>
            <a:endParaRPr lang="en-US" sz="1200" dirty="0"/>
          </a:p>
          <a:p>
            <a:pPr algn="r"/>
            <a:r>
              <a:rPr lang="en-US" sz="1200" dirty="0">
                <a:hlinkClick r:id="rId4"/>
              </a:rPr>
              <a:t>[4] https://www.businessinsider.com/facebook-personality-test-cambridge-analytica-data-trump-election-2018-3</a:t>
            </a:r>
            <a:endParaRPr lang="en-US" sz="1200" dirty="0">
              <a:solidFill>
                <a:schemeClr val="tx1"/>
              </a:solidFill>
            </a:endParaRPr>
          </a:p>
        </p:txBody>
      </p:sp>
      <p:pic>
        <p:nvPicPr>
          <p:cNvPr id="1026" name="Picture 2" descr="https://lh3.googleusercontent.com/3v5bFP1IIru84Dv3r4OMEy9mWLwany0JeBXDOdeBYcArda12ityjBrjo8KwQCo0HVPJGFFyPPgey4QqZB_4t7SkGjm1XCHF5mbQOVAuEw6yQGARAdeMyGQ6o5jvVHo-dpLZwH_li">
            <a:extLst>
              <a:ext uri="{FF2B5EF4-FFF2-40B4-BE49-F238E27FC236}">
                <a16:creationId xmlns:a16="http://schemas.microsoft.com/office/drawing/2014/main" id="{62034F40-0932-4748-8031-7D85041C08CA}"/>
              </a:ext>
            </a:extLst>
          </p:cNvPr>
          <p:cNvPicPr>
            <a:picLocks noGrp="1" noChangeAspect="1" noChangeArrowheads="1"/>
          </p:cNvPicPr>
          <p:nvPr>
            <p:ph sz="half" idx="2"/>
          </p:nvPr>
        </p:nvPicPr>
        <p:blipFill rotWithShape="1">
          <a:blip r:embed="rId5">
            <a:extLst>
              <a:ext uri="{28A0092B-C50C-407E-A947-70E740481C1C}">
                <a14:useLocalDpi xmlns:a14="http://schemas.microsoft.com/office/drawing/2010/main" val="0"/>
              </a:ext>
            </a:extLst>
          </a:blip>
          <a:srcRect l="1360"/>
          <a:stretch/>
        </p:blipFill>
        <p:spPr bwMode="auto">
          <a:xfrm>
            <a:off x="4480560" y="1212927"/>
            <a:ext cx="4421022" cy="264106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BBCFD35B-9479-439D-B7E3-C38EDD9023E3}"/>
              </a:ext>
            </a:extLst>
          </p:cNvPr>
          <p:cNvSpPr txBox="1"/>
          <p:nvPr/>
        </p:nvSpPr>
        <p:spPr>
          <a:xfrm>
            <a:off x="8472091" y="3853994"/>
            <a:ext cx="490451" cy="701731"/>
          </a:xfrm>
          <a:prstGeom prst="rect">
            <a:avLst/>
          </a:prstGeom>
          <a:noFill/>
        </p:spPr>
        <p:txBody>
          <a:bodyPr wrap="square" rtlCol="0">
            <a:spAutoFit/>
          </a:bodyPr>
          <a:lstStyle/>
          <a:p>
            <a:pPr>
              <a:lnSpc>
                <a:spcPct val="90000"/>
              </a:lnSpc>
            </a:pPr>
            <a:r>
              <a:rPr lang="en-US" sz="1600" dirty="0"/>
              <a:t>[4]</a:t>
            </a:r>
          </a:p>
          <a:p>
            <a:pPr>
              <a:lnSpc>
                <a:spcPct val="90000"/>
              </a:lnSpc>
            </a:pPr>
            <a:endParaRPr lang="en-US" sz="2800" dirty="0"/>
          </a:p>
        </p:txBody>
      </p:sp>
    </p:spTree>
    <p:extLst>
      <p:ext uri="{BB962C8B-B14F-4D97-AF65-F5344CB8AC3E}">
        <p14:creationId xmlns:p14="http://schemas.microsoft.com/office/powerpoint/2010/main" val="1866158577"/>
      </p:ext>
    </p:extLst>
  </p:cSld>
  <p:clrMapOvr>
    <a:masterClrMapping/>
  </p:clrMapOvr>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26506</TotalTime>
  <Words>3817</Words>
  <Application>Microsoft Macintosh PowerPoint</Application>
  <PresentationFormat>On-screen Show (16:9)</PresentationFormat>
  <Paragraphs>368</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ＭＳ Ｐゴシック</vt:lpstr>
      <vt:lpstr>Arial</vt:lpstr>
      <vt:lpstr>Calibri</vt:lpstr>
      <vt:lpstr>Cambria</vt:lpstr>
      <vt:lpstr>Wingdings</vt:lpstr>
      <vt:lpstr>Red Radial 16x9</vt:lpstr>
      <vt:lpstr>Class 6 Information Privacy</vt:lpstr>
      <vt:lpstr>Logistics</vt:lpstr>
      <vt:lpstr>Overview</vt:lpstr>
      <vt:lpstr>My Reading Notes</vt:lpstr>
      <vt:lpstr>Assignment</vt:lpstr>
      <vt:lpstr>Overview</vt:lpstr>
      <vt:lpstr>Big data: an invasion of privacy and enabler of mass persuasion</vt:lpstr>
      <vt:lpstr>Cambridge analytica</vt:lpstr>
      <vt:lpstr>Cambridge analytics (continued)</vt:lpstr>
      <vt:lpstr>Can votes be bought?</vt:lpstr>
      <vt:lpstr>PowerPoint Presentation</vt:lpstr>
      <vt:lpstr>Kosinski’s study</vt:lpstr>
      <vt:lpstr>Kosinski’s study</vt:lpstr>
      <vt:lpstr>References</vt:lpstr>
      <vt:lpstr>References</vt:lpstr>
      <vt:lpstr>Targeted Ads</vt:lpstr>
      <vt:lpstr>Practicality</vt:lpstr>
      <vt:lpstr>Targeted ads are superior</vt:lpstr>
      <vt:lpstr>Consumers prefer relevant ads</vt:lpstr>
      <vt:lpstr>Terms of service</vt:lpstr>
      <vt:lpstr>References</vt:lpstr>
      <vt:lpstr>Class 6 The End</vt:lpstr>
    </vt:vector>
  </TitlesOfParts>
  <Company>WPI</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Pray</cp:lastModifiedBy>
  <cp:revision>322</cp:revision>
  <dcterms:created xsi:type="dcterms:W3CDTF">2014-08-25T02:19:16Z</dcterms:created>
  <dcterms:modified xsi:type="dcterms:W3CDTF">2019-09-11T03:21:02Z</dcterms:modified>
</cp:coreProperties>
</file>