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0"/>
  </p:notesMasterIdLst>
  <p:handoutMasterIdLst>
    <p:handoutMasterId r:id="rId41"/>
  </p:handoutMasterIdLst>
  <p:sldIdLst>
    <p:sldId id="256" r:id="rId2"/>
    <p:sldId id="332" r:id="rId3"/>
    <p:sldId id="259" r:id="rId4"/>
    <p:sldId id="277" r:id="rId5"/>
    <p:sldId id="261" r:id="rId6"/>
    <p:sldId id="264" r:id="rId7"/>
    <p:sldId id="320" r:id="rId8"/>
    <p:sldId id="321" r:id="rId9"/>
    <p:sldId id="323" r:id="rId10"/>
    <p:sldId id="322" r:id="rId11"/>
    <p:sldId id="325" r:id="rId12"/>
    <p:sldId id="324" r:id="rId13"/>
    <p:sldId id="327" r:id="rId14"/>
    <p:sldId id="326" r:id="rId15"/>
    <p:sldId id="318" r:id="rId16"/>
    <p:sldId id="304" r:id="rId17"/>
    <p:sldId id="267" r:id="rId18"/>
    <p:sldId id="303" r:id="rId19"/>
    <p:sldId id="305" r:id="rId20"/>
    <p:sldId id="335" r:id="rId21"/>
    <p:sldId id="336" r:id="rId22"/>
    <p:sldId id="337" r:id="rId23"/>
    <p:sldId id="338" r:id="rId24"/>
    <p:sldId id="339" r:id="rId25"/>
    <p:sldId id="340" r:id="rId26"/>
    <p:sldId id="274" r:id="rId27"/>
    <p:sldId id="275" r:id="rId28"/>
    <p:sldId id="276" r:id="rId29"/>
    <p:sldId id="341" r:id="rId30"/>
    <p:sldId id="342" r:id="rId31"/>
    <p:sldId id="343" r:id="rId32"/>
    <p:sldId id="270" r:id="rId33"/>
    <p:sldId id="268" r:id="rId34"/>
    <p:sldId id="271" r:id="rId35"/>
    <p:sldId id="272" r:id="rId36"/>
    <p:sldId id="344" r:id="rId37"/>
    <p:sldId id="273" r:id="rId38"/>
    <p:sldId id="269"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32"/>
            <p14:sldId id="259"/>
            <p14:sldId id="277"/>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335"/>
            <p14:sldId id="336"/>
            <p14:sldId id="337"/>
            <p14:sldId id="338"/>
            <p14:sldId id="339"/>
            <p14:sldId id="340"/>
            <p14:sldId id="274"/>
            <p14:sldId id="275"/>
            <p14:sldId id="276"/>
            <p14:sldId id="341"/>
            <p14:sldId id="342"/>
            <p14:sldId id="343"/>
            <p14:sldId id="270"/>
            <p14:sldId id="268"/>
            <p14:sldId id="271"/>
            <p14:sldId id="272"/>
            <p14:sldId id="344"/>
            <p14:sldId id="273"/>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9" autoAdjust="0"/>
    <p:restoredTop sz="74725" autoAdjust="0"/>
  </p:normalViewPr>
  <p:slideViewPr>
    <p:cSldViewPr snapToGrid="0" snapToObjects="1">
      <p:cViewPr varScale="1">
        <p:scale>
          <a:sx n="124" d="100"/>
          <a:sy n="124" d="100"/>
        </p:scale>
        <p:origin x="1096" y="176"/>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16050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Clearly state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No strawman fallacy in counter point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779770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Brennan and I am going to be talking to you today about digital online fair use. Specifically, should we alter our fair use laws to better accommodate the involvement of the internet. </a:t>
            </a: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68309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many people here have a Tumblr or a Twitter? How many people have ever </a:t>
            </a:r>
            <a:r>
              <a:rPr lang="en-US" dirty="0" err="1"/>
              <a:t>reblogged</a:t>
            </a:r>
            <a:r>
              <a:rPr lang="en-US" dirty="0"/>
              <a:t> or retweeted something? Just think about what that is for a moment, in relation to the four factors that determine fair use. I’ll pick on Tumblr since because it’s an easier target. If it’s fanart it is most likely not being used for an informational purpose, and if the person </a:t>
            </a:r>
            <a:r>
              <a:rPr lang="en-US" dirty="0" err="1"/>
              <a:t>reblogging</a:t>
            </a:r>
            <a:r>
              <a:rPr lang="en-US" dirty="0"/>
              <a:t> has a </a:t>
            </a:r>
            <a:r>
              <a:rPr lang="en-US" dirty="0" err="1"/>
              <a:t>Patreon</a:t>
            </a:r>
            <a:r>
              <a:rPr lang="en-US" dirty="0"/>
              <a:t> then you could even argue it is commercial use, so against fair use. It is a creative work of art so it is also against fair use. The entire post is being copied so that is also against fair use. That’s three out of the four already checked. Is it fair use?</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5463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yes, it is definitely fair use. Both Tumblr and Twitter include a line about it in their Terms of Service. Tumblr puts it a little more concisely than Twitter does, but they are ultimately the same. Consider what it would mean if these weren’t included though. A fundamental function of these programs would be dangerous and potentially illegal to use. </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28821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next point I am going to talk about this court case between Capitol Records LLC v. </a:t>
            </a:r>
            <a:r>
              <a:rPr lang="en-US" dirty="0" err="1"/>
              <a:t>ReDigi</a:t>
            </a:r>
            <a:r>
              <a:rPr lang="en-US" dirty="0"/>
              <a:t> Inc. </a:t>
            </a:r>
            <a:r>
              <a:rPr lang="en-US" dirty="0" err="1"/>
              <a:t>ReDigi</a:t>
            </a:r>
            <a:r>
              <a:rPr lang="en-US" dirty="0"/>
              <a:t> was a service that allowed people to sell digital copies of music that they no longer wanted. They had a program to ensure that the music being uploaded was legally purchased and they even made sure that when a song was being sold, it was never on the original owner’s computer and the </a:t>
            </a:r>
            <a:r>
              <a:rPr lang="en-US" dirty="0" err="1"/>
              <a:t>ReDigi</a:t>
            </a:r>
            <a:r>
              <a:rPr lang="en-US" dirty="0"/>
              <a:t> server at the same time. Is this fair use?</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080163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no. According to the Second Circuit Court there was no fair use found for the resale of digital music. One of their primary arguments interested me. They said that because </a:t>
            </a:r>
            <a:r>
              <a:rPr lang="en-US" dirty="0" err="1"/>
              <a:t>ReDigi</a:t>
            </a:r>
            <a:r>
              <a:rPr lang="en-US" dirty="0"/>
              <a:t> </a:t>
            </a:r>
            <a:r>
              <a:rPr lang="en-US" i="1" dirty="0"/>
              <a:t>copied</a:t>
            </a:r>
            <a:r>
              <a:rPr lang="en-US" i="0" dirty="0"/>
              <a:t> the file from the original owner to their servers, even though they were never in both places at once, it was not considered fair use because it is the right of the copyright holder alone to create copies of their music. I find this strange because the same rule wouldn’t apply with a physical piece of artwork, or even a physical CD of music. So why apply it to digital music?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677776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move on now to another court case: Russell Brammer v. Violent Hues Productions LLC, which I will call VHP. Basically VHP used one of Brammer’s photographs on their website without his permission. He sued and they claimed fair use. The court found fair use, stating that it was there for non-commercial informational purposes, it was not considered a creative work, it was not the full picture as it had been scaled, and there was no market for the photograph anyway. After this, Brammer appealed. </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601388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appeal, every single one of the four factors was decided to be </a:t>
            </a:r>
            <a:r>
              <a:rPr lang="en-US" i="1" dirty="0"/>
              <a:t>against</a:t>
            </a:r>
            <a:r>
              <a:rPr lang="en-US" i="0" dirty="0"/>
              <a:t> fair use. I don’t have time to go into the details of it, but it was now non-informational commercial, a creative work, used the most important part of the photo, and destroyed whatever market the photo could have had. This kind of reversal is just completely ridiculous. There is just such a complete lack of precedent when it comes to these cases that it depends just as much on how the judge is feeling that day as what evidence there actually is.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626857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counterpoint that is sometimes made against a less restrictive but more defined set of fair use laws is that we should not allow offensive parodies or recreations of things. One example I saw was a parody of the Cabbage Patch Kids called the “Garbage Pail Kids”. Although this particular parody lost in its court case, offensiveness is not a factor when considering fair use, which is upsetting to people or companies who see offensive copies of their products. </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21219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response to this would be the original purpose of fair use. That being: to allow for the lawful use of another person’s product or content, allowing for creativity and the spread of knowledge. People should not be worried about getting sued over poking fun at someone else’s creation. There should be fewer restrictions on fair use in our current digital age, not more, but have them be well defined to ensure that they are justly executed whenever cases may arise. </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287431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any 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2855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creating smarter </a:t>
            </a:r>
            <a:r>
              <a:rPr lang="en-US" dirty="0" err="1"/>
              <a:t>Ais</a:t>
            </a:r>
            <a:r>
              <a:rPr lang="en-US" dirty="0"/>
              <a:t> (Go, Deep Blue)</a:t>
            </a:r>
          </a:p>
          <a:p>
            <a:r>
              <a:rPr lang="en-US" dirty="0"/>
              <a:t>Patent and Copyright: to provide an inventor with an exclusive right to a piece of intellectual property -&gt; acknowledge and reward their hard work put into the invention</a:t>
            </a:r>
          </a:p>
          <a:p>
            <a:r>
              <a:rPr lang="en-US" dirty="0"/>
              <a:t>Usually: end products or patterns that can directly be used</a:t>
            </a:r>
          </a:p>
          <a:p>
            <a:r>
              <a:rPr lang="en-US" dirty="0"/>
              <a:t>If AI comes up with a novel, useful idea, do they own it?</a:t>
            </a:r>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618674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Device for the Autonomous Bootstrapping of Unified Sentience. One benefit is that several containers can be fitted together more tightly to help them be transported safely. Another is that it should be easier for robotic arms to pick them up and grip them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2185675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Device for the Autonomous Bootstrapping of Unified Sentience. One benefit is that several containers can be fitted together more tightly to help them be transported safely. Another is that it should be easier for robotic arms to pick them up and grip them</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3288192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UK and Europe, inventorship is restricted to “natural persons”. In the US, patent laws refer only to “individuals”</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410090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 alternative is to make the inventor the human who made the machine. But anyone obtaining a patent must sign a declaration stating they are the original inventor. If the machine comes up with a concept without humans’ training or inputs, then evaluates it and deems it usable, human, even the inventor of this machine cannot reasonably say he takes part in this invention.</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654800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this from an ethical perspective. Attorney General</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814511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While ownership rights for machines is beyond the scope of this discussion, </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830275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6409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IFe9wiDfb0E&amp;feature=youtu.b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nam03.safelinks.protection.outlook.com/?url=https%3A%2F%2Fwww.vox.com%2Fplatform%2Famp%2F2018%2F5%2F15%2F17351806%2Fis-this-a-pigeon-anime-butterfly-meme-explained&amp;data=02%7C01%7Cbjaubuchon%40wpi.edu%7C1ab901b51a7b43522b2808d732250ca7%7C589c76f5ca1541f9884b55ec15a0672a%7C0%7C0%7C637033007018622437&amp;sdata=qUGKRbQZI7J16dXsITNhtILhdLk3K6UqmH5ip1m7Nig%3D&amp;reserved=0"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twitter.com/en/tos" TargetMode="External"/><Relationship Id="rId4" Type="http://schemas.openxmlformats.org/officeDocument/2006/relationships/hyperlink" Target="https://www.tumblr.com/policy/en/terms-of-servi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12508224@N02/5426125324" TargetMode="External"/><Relationship Id="rId7"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ccsearch.creativecommons.org/photos/92b42db5-979c-4f66-a44e-ba3df6c31215" TargetMode="External"/><Relationship Id="rId5" Type="http://schemas.openxmlformats.org/officeDocument/2006/relationships/hyperlink" Target="https://creativecommons.org/licenses/by-nc-sa/2.0/?ref=ccsearch&amp;atype=rich" TargetMode="External"/><Relationship Id="rId4" Type="http://schemas.openxmlformats.org/officeDocument/2006/relationships/hyperlink" Target="https://www.flickr.com/photos/12508224@N0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copyright.gov/fair-use/summaries/russellbrammer-violenthuesllc-4thcir2018.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copyright.gov/fair-use/summaries/brammer-violenthues-4thcir2019.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lickr.com/photos/61301322@N08/6793571124" TargetMode="External"/><Relationship Id="rId7"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ccsearch.creativecommons.org/photos/a3865d1a-c0cc-45b1-ae7b-f28d31137bdd" TargetMode="External"/><Relationship Id="rId5" Type="http://schemas.openxmlformats.org/officeDocument/2006/relationships/hyperlink" Target="https://creativecommons.org/licenses/by-nc/2.0/?ref=ccsearch&amp;atype=rich" TargetMode="External"/><Relationship Id="rId4" Type="http://schemas.openxmlformats.org/officeDocument/2006/relationships/hyperlink" Target="https://www.flickr.com/photos/61301322@N0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behance.net/gallery/27408677/Fanart-The-Lord-of-the-Ring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s://ccsearch.creativecommons.org/photos/117ce2b5-d8bb-4098-b5dd-3abfc0bc7250" TargetMode="External"/><Relationship Id="rId4" Type="http://schemas.openxmlformats.org/officeDocument/2006/relationships/hyperlink" Target="https://creativecommons.org/licenses/by-nc/4.0/?ref=ccsearch&amp;atype=rich"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fairuse.stanford.edu/overview/fair-use/four-factors/" TargetMode="External"/><Relationship Id="rId3" Type="http://schemas.openxmlformats.org/officeDocument/2006/relationships/hyperlink" Target="https://www.tumblr.com/policy/en/terms-of-service" TargetMode="External"/><Relationship Id="rId7" Type="http://schemas.openxmlformats.org/officeDocument/2006/relationships/hyperlink" Target="https://www.copyright.gov/fair-use/summaries/brammer-violenthues-4thcir2019.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copyright.gov/fair-use/summaries/russellbrammer-violenthuesllc-4thcir2018.pdf" TargetMode="External"/><Relationship Id="rId5" Type="http://schemas.openxmlformats.org/officeDocument/2006/relationships/hyperlink" Target="https://www.copyright.gov/fair-use/summaries/capitol-records-llc-redigi-inc-no.16-2321-2nd-cir.dec.12.2018.pdf" TargetMode="External"/><Relationship Id="rId4" Type="http://schemas.openxmlformats.org/officeDocument/2006/relationships/hyperlink" Target="https://twitter.com/en/tos" TargetMode="External"/><Relationship Id="rId9" Type="http://schemas.openxmlformats.org/officeDocument/2006/relationships/hyperlink" Target="https://www-jstor-org.ezproxy.wpi.edu/stable/1123397?Search=yes&amp;resultItemClick=true&amp;searchText=%22fair+use%22&amp;searchUri=%2Faction%2FdoBasicSearch%3FQuery%3D%2522fair%2Buse%2522%26amp%3Bacc%3Don%26amp%3Bwc%3Don%26amp%3Bfc%3Doff%26amp%3Bgroup%3Dcontrol&amp;ab_segments=0%2Fl2b_100k_with_tbsub%2Ftest&amp;refreqid=search%3A791fac96b2add7de32d5b185d9495d01&amp;seq=48#metadata_info_tab_conten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pwc.com/us/en/industry/entertainment-media/publications/consumer-intelligence-series/assets/pwc-botme-booklet.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hyperlink" Target="http://artificialinventor.com/?p=149"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uspto.gov/sites/default/files/101_step1_refresher.pdf"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uspto.gov/sites/default/files/documents/aia0001.pdf" TargetMode="External"/><Relationship Id="rId4" Type="http://schemas.openxmlformats.org/officeDocument/2006/relationships/hyperlink" Target="https://www.law.cornell.edu/uscode/text/35/10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uspto.gov/sites/default/files/documents/aia0001.pdf"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artificialinventor.com/?p=14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papers.ssrn.com/sol3/cf_dev/AbsByAuth.cfm?per_id=646621"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hyperlink" Target="https://www.cnn.com/2018/04/24/us/monkey-selfie-peta-appeal/index.html" TargetMode="External"/><Relationship Id="rId4" Type="http://schemas.openxmlformats.org/officeDocument/2006/relationships/hyperlink" Target="https://papers.ssrn.com/sol3/papers.cfm?abstract_id=2918085"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pwc.com/us/en/industry/entertainment-media/publications/consumer-intelligence-series/assets/pwc-botme-booklet.pdf" TargetMode="External"/><Relationship Id="rId3" Type="http://schemas.openxmlformats.org/officeDocument/2006/relationships/hyperlink" Target="https://www.bbc.com/news/technology-49191645" TargetMode="External"/><Relationship Id="rId7" Type="http://schemas.openxmlformats.org/officeDocument/2006/relationships/hyperlink" Target="https://www.osborneclarke.com/insights/artificial-intelligence-who-owns-the-invention/" TargetMode="External"/><Relationship Id="rId2" Type="http://schemas.openxmlformats.org/officeDocument/2006/relationships/hyperlink" Target="http://artificialinventor.com/?p=149" TargetMode="External"/><Relationship Id="rId1" Type="http://schemas.openxmlformats.org/officeDocument/2006/relationships/slideLayout" Target="../slideLayouts/slideLayout2.xml"/><Relationship Id="rId6" Type="http://schemas.openxmlformats.org/officeDocument/2006/relationships/hyperlink" Target="https://www.ft.com/content/9c114014-b373-11e9-bec9-fdcab53d6959" TargetMode="External"/><Relationship Id="rId5" Type="http://schemas.openxmlformats.org/officeDocument/2006/relationships/hyperlink" Target="https://ssrn.com/abstract=2918085" TargetMode="External"/><Relationship Id="rId4" Type="http://schemas.openxmlformats.org/officeDocument/2006/relationships/hyperlink" Target="https://uspto.gov/sites/default/files/101_step1_refresher.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sp>
        <p:nvSpPr>
          <p:cNvPr id="4" name="Action Button: Movie 3">
            <a:hlinkClick r:id="" action="ppaction://noaction" highlightClick="1"/>
            <a:extLst>
              <a:ext uri="{FF2B5EF4-FFF2-40B4-BE49-F238E27FC236}">
                <a16:creationId xmlns:a16="http://schemas.microsoft.com/office/drawing/2014/main" id="{0B5FBC03-FE8D-C546-8C86-ABDAC851671C}"/>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5859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14</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 - Average Group Happiness </a:t>
            </a:r>
            <a:r>
              <a:rPr lang="en-US" b="1" dirty="0"/>
              <a:t>1.25</a:t>
            </a:r>
            <a:endParaRPr lang="en-US" dirty="0"/>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891786" y="47609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3355343091"/>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4521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class</a:t>
            </a:r>
          </a:p>
          <a:p>
            <a:r>
              <a:rPr lang="en-US" dirty="0"/>
              <a:t>Filter first profile so that the information is for you.</a:t>
            </a:r>
          </a:p>
          <a:p>
            <a:r>
              <a:rPr lang="en-US" dirty="0"/>
              <a:t>Provide as appendix</a:t>
            </a:r>
          </a:p>
          <a:p>
            <a:pPr lvl="1"/>
            <a:r>
              <a:rPr lang="en-US" dirty="0"/>
              <a:t>Provide a brief description if you’d rather not list the details</a:t>
            </a:r>
          </a:p>
        </p:txBody>
      </p:sp>
      <p:sp>
        <p:nvSpPr>
          <p:cNvPr id="6" name="Content Placeholder 5"/>
          <p:cNvSpPr>
            <a:spLocks noGrp="1"/>
          </p:cNvSpPr>
          <p:nvPr>
            <p:ph sz="half" idx="2"/>
          </p:nvPr>
        </p:nvSpPr>
        <p:spPr/>
        <p:txBody>
          <a:bodyPr>
            <a:normAutofit/>
          </a:bodyPr>
          <a:lstStyle/>
          <a:p>
            <a:r>
              <a:rPr lang="en-US" dirty="0"/>
              <a:t>For search result 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a:bodyPr>
          <a:lstStyle/>
          <a:p>
            <a:r>
              <a:rPr lang="en-US" dirty="0"/>
              <a:t>Refer to search results to support your conclusion</a:t>
            </a:r>
          </a:p>
          <a:p>
            <a:r>
              <a:rPr lang="en-US" dirty="0"/>
              <a:t>Subscribe to the Discussion Board</a:t>
            </a:r>
          </a:p>
          <a:p>
            <a:r>
              <a:rPr lang="en-US" dirty="0"/>
              <a:t>Conclusion idea examples (not comprehensive):</a:t>
            </a:r>
          </a:p>
          <a:p>
            <a:pPr lvl="1"/>
            <a:r>
              <a:rPr lang="en-US" dirty="0"/>
              <a:t>What impression would the profile make on a potential employer?</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r>
              <a:rPr lang="en-US" dirty="0"/>
              <a:t>5 High quality sources still required</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7933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fontScale="92500" lnSpcReduction="20000"/>
          </a:bodyPr>
          <a:lstStyle/>
          <a:p>
            <a:r>
              <a:rPr lang="en-US" dirty="0"/>
              <a:t>http://</a:t>
            </a:r>
            <a:r>
              <a:rPr lang="en-US" dirty="0" err="1"/>
              <a:t>socialimps.keithpray.net</a:t>
            </a:r>
            <a:r>
              <a:rPr lang="en-US" dirty="0"/>
              <a:t>/assignments/paper-guidelines/</a:t>
            </a:r>
          </a:p>
          <a:p>
            <a:r>
              <a:rPr lang="en-US" dirty="0"/>
              <a:t>Quantify</a:t>
            </a:r>
          </a:p>
          <a:p>
            <a:pPr lvl="1"/>
            <a:r>
              <a:rPr lang="en-US" dirty="0"/>
              <a:t>Not terms like: less, more, a lot, huge, great, big, tiny, etc.</a:t>
            </a:r>
          </a:p>
          <a:p>
            <a:r>
              <a:rPr lang="en-US" dirty="0"/>
              <a:t>State a strong, clear conclusion </a:t>
            </a:r>
          </a:p>
          <a:p>
            <a:r>
              <a:rPr lang="en-US" dirty="0"/>
              <a:t>Read paper aloud to proof</a:t>
            </a:r>
          </a:p>
          <a:p>
            <a:r>
              <a:rPr lang="en-US" dirty="0"/>
              <a:t>Use template, saves time (and -1 point)</a:t>
            </a:r>
          </a:p>
          <a:p>
            <a:r>
              <a:rPr lang="en-US" dirty="0"/>
              <a:t>Cite as suggested [1]</a:t>
            </a:r>
          </a:p>
          <a:p>
            <a:r>
              <a:rPr lang="en-US" dirty="0"/>
              <a:t>Provide Counter Point and Response</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8" name="Picture 7">
            <a:extLst>
              <a:ext uri="{FF2B5EF4-FFF2-40B4-BE49-F238E27FC236}">
                <a16:creationId xmlns:a16="http://schemas.microsoft.com/office/drawing/2014/main" id="{C643E95E-B2FB-1D43-86FA-C3BBED7E34FA}"/>
              </a:ext>
            </a:extLst>
          </p:cNvPr>
          <p:cNvPicPr>
            <a:picLocks noChangeAspect="1"/>
          </p:cNvPicPr>
          <p:nvPr/>
        </p:nvPicPr>
        <p:blipFill>
          <a:blip r:embed="rId3"/>
          <a:stretch>
            <a:fillRect/>
          </a:stretch>
        </p:blipFill>
        <p:spPr>
          <a:xfrm>
            <a:off x="4345740" y="653157"/>
            <a:ext cx="4798260" cy="4041648"/>
          </a:xfrm>
          <a:prstGeom prst="rect">
            <a:avLst/>
          </a:prstGeom>
        </p:spPr>
      </p:pic>
    </p:spTree>
    <p:extLst>
      <p:ext uri="{BB962C8B-B14F-4D97-AF65-F5344CB8AC3E}">
        <p14:creationId xmlns:p14="http://schemas.microsoft.com/office/powerpoint/2010/main" val="4158278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Digital Online Fair Use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Brennan Aubuchon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143578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Reblogging</a:t>
            </a:r>
            <a:r>
              <a:rPr lang="en-US" dirty="0"/>
              <a:t>/Retweeting</a:t>
            </a:r>
          </a:p>
        </p:txBody>
      </p:sp>
      <p:sp>
        <p:nvSpPr>
          <p:cNvPr id="3" name="Content Placeholder 2"/>
          <p:cNvSpPr>
            <a:spLocks noGrp="1"/>
          </p:cNvSpPr>
          <p:nvPr>
            <p:ph sz="half" idx="1"/>
          </p:nvPr>
        </p:nvSpPr>
        <p:spPr/>
        <p:txBody>
          <a:bodyPr/>
          <a:lstStyle/>
          <a:p>
            <a:r>
              <a:rPr lang="en-US" dirty="0"/>
              <a:t>Copies the original post</a:t>
            </a:r>
          </a:p>
          <a:p>
            <a:pPr lvl="1"/>
            <a:r>
              <a:rPr lang="en-US" dirty="0"/>
              <a:t>Typically not educational</a:t>
            </a:r>
          </a:p>
          <a:p>
            <a:pPr lvl="1"/>
            <a:r>
              <a:rPr lang="en-US" dirty="0"/>
              <a:t>Typically not informational</a:t>
            </a:r>
          </a:p>
          <a:p>
            <a:pPr lvl="1"/>
            <a:r>
              <a:rPr lang="en-US" dirty="0"/>
              <a:t>Copies entire post</a:t>
            </a:r>
          </a:p>
          <a:p>
            <a:r>
              <a:rPr lang="en-US" dirty="0"/>
              <a:t>Is this still considered fair use?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Brennan Aubuchon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tooltip="Original URL: https://www.vox.com/platform/amp/2018/5/15/17351806/is-this-a-pigeon-anime-butterfly-meme-explained. Click or tap if you trust this link."/>
              </a:rPr>
              <a:t>https://www.vox.com/platform/amp/2018/5/15/17351806/is-this-a-pigeon-anime-butterfly-meme-explained</a:t>
            </a:r>
            <a:endParaRPr lang="en-US" sz="1200" dirty="0">
              <a:solidFill>
                <a:schemeClr val="tx1"/>
              </a:solidFill>
            </a:endParaRPr>
          </a:p>
        </p:txBody>
      </p:sp>
      <p:pic>
        <p:nvPicPr>
          <p:cNvPr id="1028" name="Picture 4">
            <a:extLst>
              <a:ext uri="{FF2B5EF4-FFF2-40B4-BE49-F238E27FC236}">
                <a16:creationId xmlns:a16="http://schemas.microsoft.com/office/drawing/2014/main" id="{7B46C771-FE8F-4C58-A0EB-BB94BDA5488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72001" y="1352551"/>
            <a:ext cx="4262788" cy="318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35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Reblogging</a:t>
            </a:r>
            <a:r>
              <a:rPr lang="en-US" dirty="0"/>
              <a:t>/Retweeting</a:t>
            </a:r>
          </a:p>
        </p:txBody>
      </p:sp>
      <p:sp>
        <p:nvSpPr>
          <p:cNvPr id="3" name="Content Placeholder 2"/>
          <p:cNvSpPr>
            <a:spLocks noGrp="1"/>
          </p:cNvSpPr>
          <p:nvPr>
            <p:ph sz="half" idx="1"/>
          </p:nvPr>
        </p:nvSpPr>
        <p:spPr/>
        <p:txBody>
          <a:bodyPr/>
          <a:lstStyle/>
          <a:p>
            <a:r>
              <a:rPr lang="en-US" dirty="0"/>
              <a:t>Thankfully, yes</a:t>
            </a:r>
          </a:p>
          <a:p>
            <a:r>
              <a:rPr lang="en-US" dirty="0"/>
              <a:t>Stated in Tumblr’s and Twitter’s Terms of Service [1] [2]</a:t>
            </a:r>
          </a:p>
        </p:txBody>
      </p:sp>
      <p:pic>
        <p:nvPicPr>
          <p:cNvPr id="10" name="Content Placeholder 9">
            <a:extLst>
              <a:ext uri="{FF2B5EF4-FFF2-40B4-BE49-F238E27FC236}">
                <a16:creationId xmlns:a16="http://schemas.microsoft.com/office/drawing/2014/main" id="{41E162CB-FB15-4025-B591-EDEDF40F23D8}"/>
              </a:ext>
            </a:extLst>
          </p:cNvPr>
          <p:cNvPicPr>
            <a:picLocks noGrp="1" noChangeAspect="1"/>
          </p:cNvPicPr>
          <p:nvPr>
            <p:ph sz="half" idx="2"/>
          </p:nvPr>
        </p:nvPicPr>
        <p:blipFill>
          <a:blip r:embed="rId3"/>
          <a:stretch>
            <a:fillRect/>
          </a:stretch>
        </p:blipFill>
        <p:spPr>
          <a:xfrm>
            <a:off x="5193293" y="1630670"/>
            <a:ext cx="2743662" cy="497388"/>
          </a:xfrm>
          <a:ln>
            <a:solidFill>
              <a:schemeClr val="bg1"/>
            </a:solidFill>
          </a:ln>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Brennan Aubuchon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4"/>
              </a:rPr>
              <a:t>https://www.tumblr.com/policy/en/terms-of-service</a:t>
            </a:r>
            <a:r>
              <a:rPr lang="en-US" sz="1200" dirty="0"/>
              <a:t>, </a:t>
            </a:r>
            <a:r>
              <a:rPr lang="en-US" sz="1200" dirty="0">
                <a:hlinkClick r:id="rId5"/>
              </a:rPr>
              <a:t>https://twitter.com/en/tos</a:t>
            </a:r>
            <a:endParaRPr lang="en-US" sz="1200" dirty="0">
              <a:solidFill>
                <a:schemeClr val="tx1"/>
              </a:solidFill>
            </a:endParaRPr>
          </a:p>
        </p:txBody>
      </p:sp>
      <p:pic>
        <p:nvPicPr>
          <p:cNvPr id="12" name="Picture 11" descr="A screenshot of a cell phone&#10;&#10;Description automatically generated">
            <a:extLst>
              <a:ext uri="{FF2B5EF4-FFF2-40B4-BE49-F238E27FC236}">
                <a16:creationId xmlns:a16="http://schemas.microsoft.com/office/drawing/2014/main" id="{E4C24979-7934-4F25-A6FA-09BD34BD8015}"/>
              </a:ext>
            </a:extLst>
          </p:cNvPr>
          <p:cNvPicPr>
            <a:picLocks noChangeAspect="1"/>
          </p:cNvPicPr>
          <p:nvPr/>
        </p:nvPicPr>
        <p:blipFill>
          <a:blip r:embed="rId6"/>
          <a:stretch>
            <a:fillRect/>
          </a:stretch>
        </p:blipFill>
        <p:spPr>
          <a:xfrm>
            <a:off x="685800" y="3009666"/>
            <a:ext cx="7986452" cy="381033"/>
          </a:xfrm>
          <a:prstGeom prst="rect">
            <a:avLst/>
          </a:prstGeom>
        </p:spPr>
      </p:pic>
    </p:spTree>
    <p:extLst>
      <p:ext uri="{BB962C8B-B14F-4D97-AF65-F5344CB8AC3E}">
        <p14:creationId xmlns:p14="http://schemas.microsoft.com/office/powerpoint/2010/main" val="1997481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the Transfer</a:t>
            </a:r>
          </a:p>
        </p:txBody>
      </p:sp>
      <p:sp>
        <p:nvSpPr>
          <p:cNvPr id="3" name="Content Placeholder 2"/>
          <p:cNvSpPr>
            <a:spLocks noGrp="1"/>
          </p:cNvSpPr>
          <p:nvPr>
            <p:ph sz="half" idx="1"/>
          </p:nvPr>
        </p:nvSpPr>
        <p:spPr/>
        <p:txBody>
          <a:bodyPr/>
          <a:lstStyle/>
          <a:p>
            <a:r>
              <a:rPr lang="en-US" dirty="0"/>
              <a:t>Capitol Records, LLC v. </a:t>
            </a:r>
            <a:r>
              <a:rPr lang="en-US" dirty="0" err="1"/>
              <a:t>ReDigi</a:t>
            </a:r>
            <a:r>
              <a:rPr lang="en-US" dirty="0"/>
              <a:t> Inc. </a:t>
            </a:r>
          </a:p>
          <a:p>
            <a:r>
              <a:rPr lang="en-US" dirty="0" err="1"/>
              <a:t>ReDigi</a:t>
            </a:r>
            <a:r>
              <a:rPr lang="en-US" dirty="0"/>
              <a:t> allowed people to sell old music that they no longer wanted</a:t>
            </a:r>
          </a:p>
          <a:p>
            <a:pPr lvl="1"/>
            <a:r>
              <a:rPr lang="en-US" dirty="0"/>
              <a:t>Made sure music was legally purchased [3]</a:t>
            </a:r>
          </a:p>
          <a:p>
            <a:pPr lvl="1"/>
            <a:r>
              <a:rPr lang="en-US" dirty="0"/>
              <a:t>Deleted the music  on the owner’s computer once they went to sell it</a:t>
            </a:r>
          </a:p>
          <a:p>
            <a:r>
              <a:rPr lang="en-US" dirty="0"/>
              <a:t>Is this fair use?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Brennan Aubuchon</a:t>
            </a:r>
          </a:p>
        </p:txBody>
      </p:sp>
      <p:sp>
        <p:nvSpPr>
          <p:cNvPr id="8" name="TextBox 7"/>
          <p:cNvSpPr txBox="1"/>
          <p:nvPr/>
        </p:nvSpPr>
        <p:spPr>
          <a:xfrm>
            <a:off x="0" y="4566310"/>
            <a:ext cx="9144000" cy="553998"/>
          </a:xfrm>
          <a:prstGeom prst="rect">
            <a:avLst/>
          </a:prstGeom>
          <a:noFill/>
        </p:spPr>
        <p:txBody>
          <a:bodyPr wrap="square" rtlCol="0">
            <a:spAutoFit/>
          </a:bodyPr>
          <a:lstStyle/>
          <a:p>
            <a:pPr algn="r"/>
            <a:r>
              <a:rPr lang="en-US" sz="1200" i="1" dirty="0">
                <a:hlinkClick r:id="rId3"/>
              </a:rPr>
              <a:t>"Music Note Bokeh"</a:t>
            </a:r>
            <a:r>
              <a:rPr lang="en-US" sz="1200" i="1" dirty="0"/>
              <a:t> by </a:t>
            </a:r>
            <a:r>
              <a:rPr lang="en-US" sz="1200" i="1" dirty="0">
                <a:hlinkClick r:id="rId4"/>
              </a:rPr>
              <a:t>all that improbable blue</a:t>
            </a:r>
            <a:r>
              <a:rPr lang="en-US" sz="1200" i="1" dirty="0"/>
              <a:t> is licensed under </a:t>
            </a:r>
            <a:r>
              <a:rPr lang="en-US" sz="1200" i="1" cap="all" dirty="0">
                <a:hlinkClick r:id="rId5"/>
              </a:rPr>
              <a:t>CC BY-NC-SA 2.0</a:t>
            </a:r>
            <a:r>
              <a:rPr lang="en-US" i="1" cap="all" dirty="0">
                <a:hlinkClick r:id="rId5"/>
              </a:rPr>
              <a:t> </a:t>
            </a:r>
            <a:r>
              <a:rPr lang="en-US" sz="1200" i="1" cap="all" dirty="0"/>
              <a:t>, </a:t>
            </a:r>
            <a:r>
              <a:rPr lang="en-US" sz="1200" dirty="0">
                <a:hlinkClick r:id="rId6"/>
              </a:rPr>
              <a:t>https://ccsearch.creativecommons.org/photos/92b42db5-979c-4f66-a44e-ba3df6c31215</a:t>
            </a:r>
            <a:endParaRPr lang="en-US" sz="1200" dirty="0">
              <a:solidFill>
                <a:schemeClr val="tx1"/>
              </a:solidFill>
            </a:endParaRPr>
          </a:p>
        </p:txBody>
      </p:sp>
      <p:pic>
        <p:nvPicPr>
          <p:cNvPr id="2050" name="Picture 2" descr="Music Note Bokeh">
            <a:extLst>
              <a:ext uri="{FF2B5EF4-FFF2-40B4-BE49-F238E27FC236}">
                <a16:creationId xmlns:a16="http://schemas.microsoft.com/office/drawing/2014/main" id="{3F9A1307-6994-42DC-8125-E899423074D6}"/>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601892" y="1463040"/>
            <a:ext cx="4337126" cy="289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02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the Transfer</a:t>
            </a:r>
          </a:p>
        </p:txBody>
      </p:sp>
      <p:sp>
        <p:nvSpPr>
          <p:cNvPr id="3" name="Content Placeholder 2"/>
          <p:cNvSpPr>
            <a:spLocks noGrp="1"/>
          </p:cNvSpPr>
          <p:nvPr>
            <p:ph sz="half" idx="1"/>
          </p:nvPr>
        </p:nvSpPr>
        <p:spPr/>
        <p:txBody>
          <a:bodyPr/>
          <a:lstStyle/>
          <a:p>
            <a:r>
              <a:rPr lang="en-US" dirty="0"/>
              <a:t>No… it is not</a:t>
            </a:r>
          </a:p>
          <a:p>
            <a:r>
              <a:rPr lang="en-US" dirty="0"/>
              <a:t>Files were copied from the owner to </a:t>
            </a:r>
            <a:r>
              <a:rPr lang="en-US" dirty="0" err="1"/>
              <a:t>ReDigi’s</a:t>
            </a:r>
            <a:r>
              <a:rPr lang="en-US" dirty="0"/>
              <a:t> server</a:t>
            </a:r>
          </a:p>
          <a:p>
            <a:r>
              <a:rPr lang="en-US" dirty="0"/>
              <a:t>Second Circuit Court found no fair use for resale of digital music [3]</a:t>
            </a:r>
          </a:p>
          <a:p>
            <a:endParaRPr lang="en-US" dirty="0"/>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sz="9600" dirty="0"/>
              <a:t>NO</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Brennan Aubuchon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&lt;Citation&gt;</a:t>
            </a:r>
          </a:p>
        </p:txBody>
      </p:sp>
    </p:spTree>
    <p:extLst>
      <p:ext uri="{BB962C8B-B14F-4D97-AF65-F5344CB8AC3E}">
        <p14:creationId xmlns:p14="http://schemas.microsoft.com/office/powerpoint/2010/main" val="3495014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914400"/>
          </a:xfrm>
        </p:spPr>
        <p:txBody>
          <a:bodyPr/>
          <a:lstStyle/>
          <a:p>
            <a:r>
              <a:rPr lang="en-US" dirty="0"/>
              <a:t>Lack of Precedent</a:t>
            </a:r>
          </a:p>
        </p:txBody>
      </p:sp>
      <p:sp>
        <p:nvSpPr>
          <p:cNvPr id="3" name="Content Placeholder 2"/>
          <p:cNvSpPr>
            <a:spLocks noGrp="1"/>
          </p:cNvSpPr>
          <p:nvPr>
            <p:ph sz="half" idx="1"/>
          </p:nvPr>
        </p:nvSpPr>
        <p:spPr/>
        <p:txBody>
          <a:bodyPr/>
          <a:lstStyle/>
          <a:p>
            <a:r>
              <a:rPr lang="en-US" dirty="0"/>
              <a:t>Russell Brammer v. Violent Hues Productions, LLC (VHP)</a:t>
            </a:r>
          </a:p>
          <a:p>
            <a:r>
              <a:rPr lang="en-US" dirty="0"/>
              <a:t>VHP used a photograph taken by Brammer on their website</a:t>
            </a:r>
          </a:p>
          <a:p>
            <a:r>
              <a:rPr lang="en-US" dirty="0"/>
              <a:t>All four criteria were in favor of fair use [4]</a:t>
            </a:r>
          </a:p>
        </p:txBody>
      </p:sp>
      <p:pic>
        <p:nvPicPr>
          <p:cNvPr id="10" name="Content Placeholder 9">
            <a:extLst>
              <a:ext uri="{FF2B5EF4-FFF2-40B4-BE49-F238E27FC236}">
                <a16:creationId xmlns:a16="http://schemas.microsoft.com/office/drawing/2014/main" id="{83DC7753-C376-4B04-B7B1-BB16DB113FEE}"/>
              </a:ext>
            </a:extLst>
          </p:cNvPr>
          <p:cNvPicPr>
            <a:picLocks noGrp="1" noChangeAspect="1"/>
          </p:cNvPicPr>
          <p:nvPr>
            <p:ph sz="half" idx="2"/>
          </p:nvPr>
        </p:nvPicPr>
        <p:blipFill>
          <a:blip r:embed="rId3"/>
          <a:stretch>
            <a:fillRect/>
          </a:stretch>
        </p:blipFill>
        <p:spPr>
          <a:xfrm>
            <a:off x="5454803" y="1555618"/>
            <a:ext cx="2350991" cy="200797"/>
          </a:xfrm>
          <a:ln>
            <a:solidFill>
              <a:schemeClr val="bg1"/>
            </a:solidFill>
          </a:ln>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Brennan Aubuchon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4"/>
              </a:rPr>
              <a:t>https://www.copyright.gov/fair-use/summaries/russellbrammer-violenthuesllc-4thcir2018.pdf</a:t>
            </a:r>
            <a:endParaRPr lang="en-US" sz="1200" dirty="0">
              <a:solidFill>
                <a:schemeClr val="tx1"/>
              </a:solidFill>
            </a:endParaRPr>
          </a:p>
        </p:txBody>
      </p:sp>
      <p:pic>
        <p:nvPicPr>
          <p:cNvPr id="12" name="Picture 11">
            <a:extLst>
              <a:ext uri="{FF2B5EF4-FFF2-40B4-BE49-F238E27FC236}">
                <a16:creationId xmlns:a16="http://schemas.microsoft.com/office/drawing/2014/main" id="{086512D4-86A6-4BF1-A106-602D16999F2B}"/>
              </a:ext>
            </a:extLst>
          </p:cNvPr>
          <p:cNvPicPr>
            <a:picLocks noChangeAspect="1"/>
          </p:cNvPicPr>
          <p:nvPr/>
        </p:nvPicPr>
        <p:blipFill>
          <a:blip r:embed="rId5"/>
          <a:stretch>
            <a:fillRect/>
          </a:stretch>
        </p:blipFill>
        <p:spPr>
          <a:xfrm>
            <a:off x="5809164" y="2059915"/>
            <a:ext cx="1572905" cy="200797"/>
          </a:xfrm>
          <a:prstGeom prst="rect">
            <a:avLst/>
          </a:prstGeom>
        </p:spPr>
      </p:pic>
      <p:pic>
        <p:nvPicPr>
          <p:cNvPr id="14" name="Picture 13">
            <a:extLst>
              <a:ext uri="{FF2B5EF4-FFF2-40B4-BE49-F238E27FC236}">
                <a16:creationId xmlns:a16="http://schemas.microsoft.com/office/drawing/2014/main" id="{FF9C3372-0870-4B76-831B-0DC2FF6D78B7}"/>
              </a:ext>
            </a:extLst>
          </p:cNvPr>
          <p:cNvPicPr>
            <a:picLocks noChangeAspect="1"/>
          </p:cNvPicPr>
          <p:nvPr/>
        </p:nvPicPr>
        <p:blipFill>
          <a:blip r:embed="rId6"/>
          <a:stretch>
            <a:fillRect/>
          </a:stretch>
        </p:blipFill>
        <p:spPr>
          <a:xfrm>
            <a:off x="5531011" y="2564212"/>
            <a:ext cx="2267326" cy="200797"/>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6D8921E1-1B14-403F-8D33-BB5EAFF2D099}"/>
              </a:ext>
            </a:extLst>
          </p:cNvPr>
          <p:cNvPicPr>
            <a:picLocks noChangeAspect="1"/>
          </p:cNvPicPr>
          <p:nvPr/>
        </p:nvPicPr>
        <p:blipFill>
          <a:blip r:embed="rId7"/>
          <a:stretch>
            <a:fillRect/>
          </a:stretch>
        </p:blipFill>
        <p:spPr>
          <a:xfrm>
            <a:off x="5630079" y="3066017"/>
            <a:ext cx="1966131" cy="175697"/>
          </a:xfrm>
          <a:prstGeom prst="rect">
            <a:avLst/>
          </a:prstGeom>
        </p:spPr>
      </p:pic>
    </p:spTree>
    <p:extLst>
      <p:ext uri="{BB962C8B-B14F-4D97-AF65-F5344CB8AC3E}">
        <p14:creationId xmlns:p14="http://schemas.microsoft.com/office/powerpoint/2010/main" val="267787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Precedent</a:t>
            </a:r>
          </a:p>
        </p:txBody>
      </p:sp>
      <p:sp>
        <p:nvSpPr>
          <p:cNvPr id="3" name="Content Placeholder 2"/>
          <p:cNvSpPr>
            <a:spLocks noGrp="1"/>
          </p:cNvSpPr>
          <p:nvPr>
            <p:ph sz="half" idx="1"/>
          </p:nvPr>
        </p:nvSpPr>
        <p:spPr/>
        <p:txBody>
          <a:bodyPr/>
          <a:lstStyle/>
          <a:p>
            <a:r>
              <a:rPr lang="en-US" dirty="0"/>
              <a:t>Brammer appealed</a:t>
            </a:r>
          </a:p>
          <a:p>
            <a:r>
              <a:rPr lang="en-US" dirty="0"/>
              <a:t>All four criteria were found AGAINST fair use [5]</a:t>
            </a:r>
          </a:p>
          <a:p>
            <a:pPr lvl="1"/>
            <a:r>
              <a:rPr lang="en-US" dirty="0"/>
              <a:t>Shows a severe lack of precedent</a:t>
            </a:r>
          </a:p>
        </p:txBody>
      </p:sp>
      <p:pic>
        <p:nvPicPr>
          <p:cNvPr id="10" name="Content Placeholder 9">
            <a:extLst>
              <a:ext uri="{FF2B5EF4-FFF2-40B4-BE49-F238E27FC236}">
                <a16:creationId xmlns:a16="http://schemas.microsoft.com/office/drawing/2014/main" id="{070EF1F5-EF2D-4B48-A310-273450131263}"/>
              </a:ext>
            </a:extLst>
          </p:cNvPr>
          <p:cNvPicPr>
            <a:picLocks noGrp="1" noChangeAspect="1"/>
          </p:cNvPicPr>
          <p:nvPr>
            <p:ph sz="half" idx="2"/>
          </p:nvPr>
        </p:nvPicPr>
        <p:blipFill>
          <a:blip r:embed="rId3"/>
          <a:stretch>
            <a:fillRect/>
          </a:stretch>
        </p:blipFill>
        <p:spPr>
          <a:xfrm>
            <a:off x="5661247" y="1619288"/>
            <a:ext cx="1333694" cy="215443"/>
          </a:xfrm>
          <a:ln>
            <a:solidFill>
              <a:schemeClr val="bg1"/>
            </a:solidFill>
          </a:ln>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Brennan Aubuchon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4"/>
              </a:rPr>
              <a:t>https://www.copyright.gov/fair-use/summaries/brammer-violenthues-4thcir2019.pdf</a:t>
            </a:r>
            <a:endParaRPr lang="en-US" sz="1200" dirty="0">
              <a:solidFill>
                <a:schemeClr val="tx1"/>
              </a:solidFill>
            </a:endParaRPr>
          </a:p>
        </p:txBody>
      </p:sp>
      <p:pic>
        <p:nvPicPr>
          <p:cNvPr id="14" name="Picture 13">
            <a:extLst>
              <a:ext uri="{FF2B5EF4-FFF2-40B4-BE49-F238E27FC236}">
                <a16:creationId xmlns:a16="http://schemas.microsoft.com/office/drawing/2014/main" id="{C1712768-6FD1-42C7-B62D-E35AE5AF5B18}"/>
              </a:ext>
            </a:extLst>
          </p:cNvPr>
          <p:cNvPicPr>
            <a:picLocks noChangeAspect="1"/>
          </p:cNvPicPr>
          <p:nvPr/>
        </p:nvPicPr>
        <p:blipFill>
          <a:blip r:embed="rId5"/>
          <a:stretch>
            <a:fillRect/>
          </a:stretch>
        </p:blipFill>
        <p:spPr>
          <a:xfrm>
            <a:off x="5383092" y="2616893"/>
            <a:ext cx="2051835" cy="256480"/>
          </a:xfrm>
          <a:prstGeom prst="rect">
            <a:avLst/>
          </a:prstGeom>
        </p:spPr>
      </p:pic>
      <p:pic>
        <p:nvPicPr>
          <p:cNvPr id="18" name="Picture 17">
            <a:extLst>
              <a:ext uri="{FF2B5EF4-FFF2-40B4-BE49-F238E27FC236}">
                <a16:creationId xmlns:a16="http://schemas.microsoft.com/office/drawing/2014/main" id="{62FBFD7A-D6D5-4DA9-B1C4-B674505D62DD}"/>
              </a:ext>
            </a:extLst>
          </p:cNvPr>
          <p:cNvPicPr>
            <a:picLocks noChangeAspect="1"/>
          </p:cNvPicPr>
          <p:nvPr/>
        </p:nvPicPr>
        <p:blipFill>
          <a:blip r:embed="rId6"/>
          <a:stretch>
            <a:fillRect/>
          </a:stretch>
        </p:blipFill>
        <p:spPr>
          <a:xfrm>
            <a:off x="5223058" y="2104028"/>
            <a:ext cx="2472458" cy="266738"/>
          </a:xfrm>
          <a:prstGeom prst="rect">
            <a:avLst/>
          </a:prstGeom>
        </p:spPr>
      </p:pic>
      <p:pic>
        <p:nvPicPr>
          <p:cNvPr id="20" name="Picture 19" descr="A picture containing clipart&#10;&#10;Description automatically generated">
            <a:extLst>
              <a:ext uri="{FF2B5EF4-FFF2-40B4-BE49-F238E27FC236}">
                <a16:creationId xmlns:a16="http://schemas.microsoft.com/office/drawing/2014/main" id="{8AD65AFD-AF68-4D1A-9E1D-C72E9DFD477A}"/>
              </a:ext>
            </a:extLst>
          </p:cNvPr>
          <p:cNvPicPr>
            <a:picLocks noChangeAspect="1"/>
          </p:cNvPicPr>
          <p:nvPr/>
        </p:nvPicPr>
        <p:blipFill>
          <a:blip r:embed="rId7"/>
          <a:stretch>
            <a:fillRect/>
          </a:stretch>
        </p:blipFill>
        <p:spPr>
          <a:xfrm>
            <a:off x="5084557" y="3140667"/>
            <a:ext cx="2749459" cy="276998"/>
          </a:xfrm>
          <a:prstGeom prst="rect">
            <a:avLst/>
          </a:prstGeom>
        </p:spPr>
      </p:pic>
    </p:spTree>
    <p:extLst>
      <p:ext uri="{BB962C8B-B14F-4D97-AF65-F5344CB8AC3E}">
        <p14:creationId xmlns:p14="http://schemas.microsoft.com/office/powerpoint/2010/main" val="3265207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Counterpoint: Offensiveness</a:t>
            </a:r>
          </a:p>
        </p:txBody>
      </p:sp>
      <p:sp>
        <p:nvSpPr>
          <p:cNvPr id="3" name="Content Placeholder 2"/>
          <p:cNvSpPr>
            <a:spLocks noGrp="1"/>
          </p:cNvSpPr>
          <p:nvPr>
            <p:ph sz="half" idx="1"/>
          </p:nvPr>
        </p:nvSpPr>
        <p:spPr/>
        <p:txBody>
          <a:bodyPr/>
          <a:lstStyle/>
          <a:p>
            <a:r>
              <a:rPr lang="en-US" dirty="0"/>
              <a:t>Offensiveness is not a fair use factor [6]</a:t>
            </a:r>
          </a:p>
          <a:p>
            <a:r>
              <a:rPr lang="en-US" dirty="0"/>
              <a:t>Parodies can be offensive and still fall under fair use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Brennan Aubuchon</a:t>
            </a:r>
          </a:p>
        </p:txBody>
      </p:sp>
      <p:sp>
        <p:nvSpPr>
          <p:cNvPr id="8" name="TextBox 7"/>
          <p:cNvSpPr txBox="1"/>
          <p:nvPr/>
        </p:nvSpPr>
        <p:spPr>
          <a:xfrm>
            <a:off x="0" y="4681835"/>
            <a:ext cx="9144000" cy="461665"/>
          </a:xfrm>
          <a:prstGeom prst="rect">
            <a:avLst/>
          </a:prstGeom>
          <a:noFill/>
        </p:spPr>
        <p:txBody>
          <a:bodyPr wrap="square" rtlCol="0">
            <a:spAutoFit/>
          </a:bodyPr>
          <a:lstStyle/>
          <a:p>
            <a:pPr algn="r"/>
            <a:r>
              <a:rPr lang="en-US" sz="1200" i="1" dirty="0">
                <a:hlinkClick r:id="rId3"/>
              </a:rPr>
              <a:t>"Creek Garbage"</a:t>
            </a:r>
            <a:r>
              <a:rPr lang="en-US" sz="1200" i="1" dirty="0"/>
              <a:t> by </a:t>
            </a:r>
            <a:r>
              <a:rPr lang="en-US" sz="1200" i="1" dirty="0" err="1">
                <a:hlinkClick r:id="rId4"/>
              </a:rPr>
              <a:t>stinkenroboter</a:t>
            </a:r>
            <a:r>
              <a:rPr lang="en-US" sz="1200" i="1" dirty="0"/>
              <a:t> is licensed under </a:t>
            </a:r>
            <a:r>
              <a:rPr lang="en-US" sz="1200" i="1" cap="all" dirty="0">
                <a:hlinkClick r:id="rId5"/>
              </a:rPr>
              <a:t>CC BY-NC 2.0 </a:t>
            </a:r>
            <a:r>
              <a:rPr lang="en-US" sz="1200" i="1" cap="all" dirty="0"/>
              <a:t>, </a:t>
            </a:r>
            <a:r>
              <a:rPr lang="en-US" sz="1200" dirty="0">
                <a:hlinkClick r:id="rId6"/>
              </a:rPr>
              <a:t>https://ccsearch.creativecommons.org/photos/a3865d1a-c0cc-45b1-ae7b-f28d31137bdd</a:t>
            </a:r>
            <a:endParaRPr lang="en-US" sz="1200" dirty="0">
              <a:solidFill>
                <a:schemeClr val="tx1"/>
              </a:solidFill>
            </a:endParaRPr>
          </a:p>
        </p:txBody>
      </p:sp>
      <p:pic>
        <p:nvPicPr>
          <p:cNvPr id="3074" name="Picture 2" descr="Creek Garbage">
            <a:extLst>
              <a:ext uri="{FF2B5EF4-FFF2-40B4-BE49-F238E27FC236}">
                <a16:creationId xmlns:a16="http://schemas.microsoft.com/office/drawing/2014/main" id="{71FC48C3-6231-4BC2-9C68-5461F5A316AB}"/>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572001" y="1352550"/>
            <a:ext cx="4254498" cy="319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8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Counterpoint Response</a:t>
            </a:r>
          </a:p>
        </p:txBody>
      </p:sp>
      <p:sp>
        <p:nvSpPr>
          <p:cNvPr id="3" name="Content Placeholder 2"/>
          <p:cNvSpPr>
            <a:spLocks noGrp="1"/>
          </p:cNvSpPr>
          <p:nvPr>
            <p:ph sz="half" idx="1"/>
          </p:nvPr>
        </p:nvSpPr>
        <p:spPr/>
        <p:txBody>
          <a:bodyPr/>
          <a:lstStyle/>
          <a:p>
            <a:r>
              <a:rPr lang="en-US" dirty="0"/>
              <a:t>Fair use allows for more creative expression</a:t>
            </a:r>
          </a:p>
          <a:p>
            <a:r>
              <a:rPr lang="en-US" dirty="0"/>
              <a:t>Should encourage new ideas rather than restrict them [7]</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Brennan Aubuchon</a:t>
            </a:r>
          </a:p>
        </p:txBody>
      </p:sp>
      <p:sp>
        <p:nvSpPr>
          <p:cNvPr id="8" name="TextBox 7"/>
          <p:cNvSpPr txBox="1"/>
          <p:nvPr/>
        </p:nvSpPr>
        <p:spPr>
          <a:xfrm>
            <a:off x="0" y="4670457"/>
            <a:ext cx="9144000" cy="461665"/>
          </a:xfrm>
          <a:prstGeom prst="rect">
            <a:avLst/>
          </a:prstGeom>
          <a:noFill/>
        </p:spPr>
        <p:txBody>
          <a:bodyPr wrap="square" rtlCol="0">
            <a:spAutoFit/>
          </a:bodyPr>
          <a:lstStyle/>
          <a:p>
            <a:pPr algn="r"/>
            <a:r>
              <a:rPr lang="en-US" sz="1200" i="1" dirty="0">
                <a:hlinkClick r:id="rId3"/>
              </a:rPr>
              <a:t>"Fanart : The Lord of the Rings"</a:t>
            </a:r>
            <a:r>
              <a:rPr lang="en-US" sz="1200" i="1" dirty="0"/>
              <a:t> by </a:t>
            </a:r>
            <a:r>
              <a:rPr lang="en-US" sz="1200" i="1" dirty="0" err="1"/>
              <a:t>Wanchana</a:t>
            </a:r>
            <a:r>
              <a:rPr lang="en-US" sz="1200" i="1" dirty="0"/>
              <a:t> </a:t>
            </a:r>
            <a:r>
              <a:rPr lang="en-US" sz="1200" i="1" dirty="0" err="1"/>
              <a:t>Intrasombat</a:t>
            </a:r>
            <a:r>
              <a:rPr lang="en-US" sz="1200" i="1" dirty="0"/>
              <a:t> is licensed under </a:t>
            </a:r>
            <a:r>
              <a:rPr lang="en-US" sz="1200" i="1" cap="all" dirty="0">
                <a:hlinkClick r:id="rId4"/>
              </a:rPr>
              <a:t>CC BY-NC 4.0 </a:t>
            </a:r>
            <a:r>
              <a:rPr lang="en-US" sz="1200" i="1" cap="all" dirty="0"/>
              <a:t>, </a:t>
            </a:r>
            <a:r>
              <a:rPr lang="en-US" sz="1200" dirty="0">
                <a:hlinkClick r:id="rId5"/>
              </a:rPr>
              <a:t>https://ccsearch.creativecommons.org/photos/117ce2b5-d8bb-4098-b5dd-3abfc0bc7250</a:t>
            </a:r>
            <a:endParaRPr lang="en-US" sz="1200" dirty="0">
              <a:solidFill>
                <a:schemeClr val="tx1"/>
              </a:solidFill>
            </a:endParaRPr>
          </a:p>
        </p:txBody>
      </p:sp>
      <p:pic>
        <p:nvPicPr>
          <p:cNvPr id="4098" name="Picture 2" descr="Fanart : The Lord of the Rings">
            <a:extLst>
              <a:ext uri="{FF2B5EF4-FFF2-40B4-BE49-F238E27FC236}">
                <a16:creationId xmlns:a16="http://schemas.microsoft.com/office/drawing/2014/main" id="{38328518-5E2A-4382-A42E-0EF7148E7A93}"/>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4213737" y="1945178"/>
            <a:ext cx="4670663" cy="212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59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sz="1600" dirty="0"/>
              <a:t>[1] Tumblr, Terms of Service, Retrieved September 4</a:t>
            </a:r>
            <a:r>
              <a:rPr lang="en-US" sz="1600" baseline="30000" dirty="0"/>
              <a:t>th</a:t>
            </a:r>
            <a:r>
              <a:rPr lang="en-US" sz="1600" dirty="0"/>
              <a:t> 2019 from </a:t>
            </a:r>
            <a:r>
              <a:rPr lang="en-US" sz="1600" dirty="0">
                <a:hlinkClick r:id="rId3"/>
              </a:rPr>
              <a:t>https://www.tumblr.com/policy/en/terms-of-service</a:t>
            </a:r>
            <a:endParaRPr lang="en-US" sz="1600" dirty="0"/>
          </a:p>
          <a:p>
            <a:pPr marL="0" indent="0">
              <a:buNone/>
            </a:pPr>
            <a:r>
              <a:rPr lang="en-US" sz="1600" dirty="0"/>
              <a:t>[2] Twitter, Twitter Terms of Service, Retrieved </a:t>
            </a:r>
            <a:r>
              <a:rPr lang="en-US" sz="1600" dirty="0" err="1"/>
              <a:t>Sptember</a:t>
            </a:r>
            <a:r>
              <a:rPr lang="en-US" sz="1600" dirty="0"/>
              <a:t> 4</a:t>
            </a:r>
            <a:r>
              <a:rPr lang="en-US" sz="1600" baseline="30000" dirty="0"/>
              <a:t>th</a:t>
            </a:r>
            <a:r>
              <a:rPr lang="en-US" sz="1600" dirty="0"/>
              <a:t> 2019 from </a:t>
            </a:r>
            <a:r>
              <a:rPr lang="en-US" sz="1600" dirty="0">
                <a:hlinkClick r:id="rId4"/>
              </a:rPr>
              <a:t>https://twitter.com/en/tos</a:t>
            </a:r>
            <a:endParaRPr lang="en-US" sz="1600" dirty="0"/>
          </a:p>
          <a:p>
            <a:pPr marL="0" indent="0">
              <a:buNone/>
            </a:pPr>
            <a:r>
              <a:rPr lang="en-US" sz="1600" dirty="0"/>
              <a:t>[3] U.S. Copyright Office Fair Use Index, Capitol Records, LLC v. </a:t>
            </a:r>
            <a:r>
              <a:rPr lang="en-US" sz="1600" dirty="0" err="1"/>
              <a:t>ReDigi</a:t>
            </a:r>
            <a:r>
              <a:rPr lang="en-US" sz="1600" dirty="0"/>
              <a:t> Inc., Retrieved September 4</a:t>
            </a:r>
            <a:r>
              <a:rPr lang="en-US" sz="1600" baseline="30000" dirty="0"/>
              <a:t>th</a:t>
            </a:r>
            <a:r>
              <a:rPr lang="en-US" sz="1600" dirty="0"/>
              <a:t> 2019 from </a:t>
            </a:r>
            <a:r>
              <a:rPr lang="en-US" sz="1600" dirty="0">
                <a:hlinkClick r:id="rId5"/>
              </a:rPr>
              <a:t>https://www.copyright.gov/fair-use/summaries/capitol-records-llc-redigi-inc-no.16-2321-2nd-cir.dec.12.2018.pdf</a:t>
            </a:r>
            <a:endParaRPr lang="en-US" sz="1600" dirty="0"/>
          </a:p>
          <a:p>
            <a:pPr marL="0" indent="0">
              <a:buNone/>
            </a:pPr>
            <a:r>
              <a:rPr lang="en-US" sz="1600" dirty="0"/>
              <a:t>[4] U.S. Copyright Office Fair Use Index, Russell Brammer v. Violent Hues Productions, LLC, Retrieved September 4</a:t>
            </a:r>
            <a:r>
              <a:rPr lang="en-US" sz="1600" baseline="30000" dirty="0"/>
              <a:t>th</a:t>
            </a:r>
            <a:r>
              <a:rPr lang="en-US" sz="1600" dirty="0"/>
              <a:t> 2019 from </a:t>
            </a:r>
            <a:r>
              <a:rPr lang="en-US" sz="1600" dirty="0">
                <a:hlinkClick r:id="rId6"/>
              </a:rPr>
              <a:t>https://www.copyright.gov/fair-use/summaries/russellbrammer-violenthuesllc-4thcir2018.pdf</a:t>
            </a:r>
            <a:endParaRPr lang="en-US" sz="1600" dirty="0"/>
          </a:p>
          <a:p>
            <a:pPr marL="0" indent="0">
              <a:buNone/>
            </a:pPr>
            <a:r>
              <a:rPr lang="en-US" sz="1600" dirty="0"/>
              <a:t>[5] U.S. Copyright Office Fair Use Index, Brammer v. Violent Hues Productions, LLC, Retrieved September 4</a:t>
            </a:r>
            <a:r>
              <a:rPr lang="en-US" sz="1600" baseline="30000" dirty="0"/>
              <a:t>th</a:t>
            </a:r>
            <a:r>
              <a:rPr lang="en-US" sz="1600" dirty="0"/>
              <a:t> 2019 from </a:t>
            </a:r>
            <a:r>
              <a:rPr lang="en-US" sz="1600" dirty="0">
                <a:hlinkClick r:id="rId7"/>
              </a:rPr>
              <a:t>https://www.copyright.gov/fair-use/summaries/brammer-violenthues-4thcir2019.pdf</a:t>
            </a:r>
            <a:endParaRPr lang="en-US" sz="1600" dirty="0"/>
          </a:p>
          <a:p>
            <a:pPr marL="0" indent="0">
              <a:buNone/>
            </a:pPr>
            <a:r>
              <a:rPr lang="en-US" sz="1600" dirty="0"/>
              <a:t>[6] Rich Stim, Measuring Fair Use: The Four Factors, Retrieved September 5</a:t>
            </a:r>
            <a:r>
              <a:rPr lang="en-US" sz="1600" baseline="30000" dirty="0"/>
              <a:t>th</a:t>
            </a:r>
            <a:r>
              <a:rPr lang="en-US" sz="1600" dirty="0"/>
              <a:t> 2019 from </a:t>
            </a:r>
            <a:r>
              <a:rPr lang="en-US" sz="1600" dirty="0">
                <a:hlinkClick r:id="rId8"/>
              </a:rPr>
              <a:t>https://fairuse.stanford.edu/overview/fair-use/four-factors/</a:t>
            </a:r>
            <a:endParaRPr lang="en-US" sz="1600" dirty="0"/>
          </a:p>
          <a:p>
            <a:pPr marL="0" indent="0">
              <a:buNone/>
            </a:pPr>
            <a:r>
              <a:rPr lang="en-US" sz="1600" dirty="0"/>
              <a:t>[7] </a:t>
            </a:r>
            <a:r>
              <a:rPr lang="en-US" sz="1600" dirty="0" err="1"/>
              <a:t>DanThu</a:t>
            </a:r>
            <a:r>
              <a:rPr lang="en-US" sz="1600" dirty="0"/>
              <a:t> </a:t>
            </a:r>
            <a:r>
              <a:rPr lang="en-US" sz="1600" dirty="0" err="1"/>
              <a:t>Thi</a:t>
            </a:r>
            <a:r>
              <a:rPr lang="en-US" sz="1600" dirty="0"/>
              <a:t> Phan, Will Fair Use Function on the Internet?, Retrieved September 5</a:t>
            </a:r>
            <a:r>
              <a:rPr lang="en-US" sz="1600" baseline="30000" dirty="0"/>
              <a:t>th</a:t>
            </a:r>
            <a:r>
              <a:rPr lang="en-US" sz="1600" dirty="0"/>
              <a:t> 2019 from </a:t>
            </a:r>
            <a:r>
              <a:rPr lang="en-US" sz="1600" dirty="0">
                <a:hlinkClick r:id="rId9"/>
              </a:rPr>
              <a:t>https://www-jstor-org.ezproxy.wpi.edu/stable/1123397?Search=yes&amp;resultItemClick=true&amp;searchText=%22fair+use%22&amp;searchUri=%2Faction%2FdoBasicSearch%3FQuery%3D%2522fair%2Buse%2522%26amp%3Bacc%3Don%26amp%3Bwc%3Don%26amp%3Bfc%3Doff%26amp%3Bgroup%3Dcontrol&amp;ab_segments=0%2Fl2b_100k_with_tbsub%2Ftest&amp;refreqid=search%3A791fac96b2add7de32d5b185d9495d01&amp;seq=48#metadata_info_tab_contents</a:t>
            </a:r>
            <a:endParaRPr lang="en-US" sz="1600"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Brennan Aubuchon</a:t>
            </a:r>
          </a:p>
        </p:txBody>
      </p:sp>
    </p:spTree>
    <p:extLst>
      <p:ext uri="{BB962C8B-B14F-4D97-AF65-F5344CB8AC3E}">
        <p14:creationId xmlns:p14="http://schemas.microsoft.com/office/powerpoint/2010/main" val="301473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457200" indent="-457200">
              <a:buFont typeface="+mj-lt"/>
              <a:buAutoNum type="arabicPeriod"/>
            </a:pPr>
            <a:r>
              <a:rPr lang="en-US" strike="sngStrike" dirty="0"/>
              <a:t>Guest Speaker </a:t>
            </a:r>
            <a:r>
              <a:rPr lang="en-US" dirty="0"/>
              <a:t>–</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Do we invent our invention’s inventions?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Trang Ha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2778511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a:t>
            </a:r>
          </a:p>
        </p:txBody>
      </p:sp>
      <p:sp>
        <p:nvSpPr>
          <p:cNvPr id="3" name="Content Placeholder 2"/>
          <p:cNvSpPr>
            <a:spLocks noGrp="1"/>
          </p:cNvSpPr>
          <p:nvPr>
            <p:ph sz="half" idx="1"/>
          </p:nvPr>
        </p:nvSpPr>
        <p:spPr>
          <a:xfrm>
            <a:off x="4289773" y="3702087"/>
            <a:ext cx="5003288" cy="914401"/>
          </a:xfrm>
        </p:spPr>
        <p:txBody>
          <a:bodyPr>
            <a:normAutofit/>
          </a:bodyPr>
          <a:lstStyle/>
          <a:p>
            <a:pPr marL="0" indent="0" algn="ctr">
              <a:lnSpc>
                <a:spcPts val="2040"/>
              </a:lnSpc>
              <a:buNone/>
            </a:pPr>
            <a:r>
              <a:rPr lang="en-US" sz="1200" dirty="0"/>
              <a:t>Graph from PwC CISAI, </a:t>
            </a:r>
            <a:r>
              <a:rPr lang="en-US" sz="1200" i="1" dirty="0" err="1"/>
              <a:t>Bot.Me</a:t>
            </a:r>
            <a:r>
              <a:rPr lang="en-US" sz="1200" i="1" dirty="0"/>
              <a:t>: A revolutionary partnership How AI is pushing man and machine closer together</a:t>
            </a:r>
            <a:r>
              <a:rPr lang="en-US" sz="1200" dirty="0"/>
              <a:t>, April 2017</a:t>
            </a:r>
            <a:endParaRPr lang="en-US" sz="1200" i="1"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Trang Ha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https://www.pwc.com/us/en/industry/entertainment-media/publications/consumer-intelligence-series/assets/pwc-botme-booklet.pdf</a:t>
            </a:r>
            <a:endParaRPr lang="en-US" sz="1200" dirty="0">
              <a:solidFill>
                <a:schemeClr val="tx1"/>
              </a:solidFill>
            </a:endParaRPr>
          </a:p>
        </p:txBody>
      </p:sp>
      <p:pic>
        <p:nvPicPr>
          <p:cNvPr id="10" name="Picture 9">
            <a:extLst>
              <a:ext uri="{FF2B5EF4-FFF2-40B4-BE49-F238E27FC236}">
                <a16:creationId xmlns:a16="http://schemas.microsoft.com/office/drawing/2014/main" id="{9CE5F828-BA43-4FA2-8F07-2DADF35891FD}"/>
              </a:ext>
            </a:extLst>
          </p:cNvPr>
          <p:cNvPicPr>
            <a:picLocks noChangeAspect="1"/>
          </p:cNvPicPr>
          <p:nvPr/>
        </p:nvPicPr>
        <p:blipFill>
          <a:blip r:embed="rId4"/>
          <a:stretch>
            <a:fillRect/>
          </a:stretch>
        </p:blipFill>
        <p:spPr>
          <a:xfrm>
            <a:off x="4610888" y="1480312"/>
            <a:ext cx="4361059" cy="2212715"/>
          </a:xfrm>
          <a:prstGeom prst="rect">
            <a:avLst/>
          </a:prstGeom>
        </p:spPr>
      </p:pic>
      <p:sp>
        <p:nvSpPr>
          <p:cNvPr id="13" name="Content Placeholder 2">
            <a:extLst>
              <a:ext uri="{FF2B5EF4-FFF2-40B4-BE49-F238E27FC236}">
                <a16:creationId xmlns:a16="http://schemas.microsoft.com/office/drawing/2014/main" id="{CC6E6F61-7E5B-4F0C-9453-ACEB3804975D}"/>
              </a:ext>
            </a:extLst>
          </p:cNvPr>
          <p:cNvSpPr txBox="1">
            <a:spLocks/>
          </p:cNvSpPr>
          <p:nvPr/>
        </p:nvSpPr>
        <p:spPr>
          <a:xfrm>
            <a:off x="574911" y="1470104"/>
            <a:ext cx="3863924" cy="2996817"/>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a:lnSpc>
                <a:spcPts val="2040"/>
              </a:lnSpc>
            </a:pPr>
            <a:r>
              <a:rPr lang="en-US" sz="1600" dirty="0"/>
              <a:t>72% of business execs believe AI will be the business advantage of the future.  </a:t>
            </a:r>
          </a:p>
          <a:p>
            <a:pPr>
              <a:lnSpc>
                <a:spcPts val="2040"/>
              </a:lnSpc>
            </a:pPr>
            <a:r>
              <a:rPr lang="en-US" sz="1600" dirty="0"/>
              <a:t>63 percent of consumers believe AI will help solve complex problems that plague modern societies.</a:t>
            </a:r>
          </a:p>
          <a:p>
            <a:pPr>
              <a:lnSpc>
                <a:spcPts val="2040"/>
              </a:lnSpc>
            </a:pPr>
            <a:r>
              <a:rPr lang="en-US" sz="1600" dirty="0"/>
              <a:t>AI market is projected to reach $70 billion by 2020</a:t>
            </a:r>
          </a:p>
          <a:p>
            <a:pPr>
              <a:lnSpc>
                <a:spcPts val="2040"/>
              </a:lnSpc>
            </a:pPr>
            <a:endParaRPr lang="en-US" sz="1600" dirty="0"/>
          </a:p>
        </p:txBody>
      </p:sp>
    </p:spTree>
    <p:extLst>
      <p:ext uri="{BB962C8B-B14F-4D97-AF65-F5344CB8AC3E}">
        <p14:creationId xmlns:p14="http://schemas.microsoft.com/office/powerpoint/2010/main" val="2904789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Case study</a:t>
            </a:r>
          </a:p>
        </p:txBody>
      </p:sp>
      <p:sp>
        <p:nvSpPr>
          <p:cNvPr id="3" name="Content Placeholder 2"/>
          <p:cNvSpPr>
            <a:spLocks noGrp="1"/>
          </p:cNvSpPr>
          <p:nvPr>
            <p:ph sz="half" idx="1"/>
          </p:nvPr>
        </p:nvSpPr>
        <p:spPr>
          <a:xfrm>
            <a:off x="749298" y="1337941"/>
            <a:ext cx="4097910" cy="3352800"/>
          </a:xfrm>
        </p:spPr>
        <p:txBody>
          <a:bodyPr>
            <a:normAutofit/>
          </a:bodyPr>
          <a:lstStyle/>
          <a:p>
            <a:pPr>
              <a:lnSpc>
                <a:spcPts val="2040"/>
              </a:lnSpc>
            </a:pPr>
            <a:r>
              <a:rPr lang="en-US" dirty="0"/>
              <a:t>DABUS: AI system that “invented” 2 innovative designs. </a:t>
            </a:r>
          </a:p>
          <a:p>
            <a:pPr lvl="1">
              <a:lnSpc>
                <a:spcPts val="3000"/>
              </a:lnSpc>
            </a:pPr>
            <a:r>
              <a:rPr lang="en-US" dirty="0"/>
              <a:t>Fractal-like interlocking container system</a:t>
            </a:r>
          </a:p>
          <a:p>
            <a:pPr>
              <a:lnSpc>
                <a:spcPts val="2040"/>
              </a:lnSpc>
            </a:pPr>
            <a:r>
              <a:rPr lang="en-US" dirty="0"/>
              <a:t>Two professors from the University of Surrey and inventor of DABUS AI file patents in the system's name with the authorities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Trang Ha</a:t>
            </a:r>
          </a:p>
        </p:txBody>
      </p:sp>
      <p:sp>
        <p:nvSpPr>
          <p:cNvPr id="8" name="TextBox 7"/>
          <p:cNvSpPr txBox="1"/>
          <p:nvPr/>
        </p:nvSpPr>
        <p:spPr>
          <a:xfrm>
            <a:off x="0" y="4726877"/>
            <a:ext cx="9144000" cy="646331"/>
          </a:xfrm>
          <a:prstGeom prst="rect">
            <a:avLst/>
          </a:prstGeom>
          <a:noFill/>
        </p:spPr>
        <p:txBody>
          <a:bodyPr wrap="square" rtlCol="0">
            <a:spAutoFit/>
          </a:bodyPr>
          <a:lstStyle/>
          <a:p>
            <a:pPr algn="r"/>
            <a:r>
              <a:rPr lang="en-US" sz="1200" dirty="0">
                <a:hlinkClick r:id="rId3"/>
              </a:rPr>
              <a:t>http://artificialinventor.com/?p=149</a:t>
            </a:r>
            <a:endParaRPr lang="en-US" sz="1200" dirty="0">
              <a:hlinkClick r:id=""/>
            </a:endParaRPr>
          </a:p>
          <a:p>
            <a:pPr algn="r"/>
            <a:r>
              <a:rPr lang="en-US" sz="1200" dirty="0">
                <a:hlinkClick r:id=""/>
              </a:rPr>
              <a:t>https://www.bbc.com/news/technology-49191645</a:t>
            </a:r>
            <a:endParaRPr lang="en-US" sz="1200" dirty="0"/>
          </a:p>
          <a:p>
            <a:pPr algn="r"/>
            <a:endParaRPr lang="en-US" sz="1200" dirty="0">
              <a:solidFill>
                <a:schemeClr val="tx1"/>
              </a:solidFill>
            </a:endParaRPr>
          </a:p>
        </p:txBody>
      </p:sp>
      <p:pic>
        <p:nvPicPr>
          <p:cNvPr id="2050" name="Picture 2">
            <a:extLst>
              <a:ext uri="{FF2B5EF4-FFF2-40B4-BE49-F238E27FC236}">
                <a16:creationId xmlns:a16="http://schemas.microsoft.com/office/drawing/2014/main" id="{A5EB8E8A-9A9E-4CED-ABDE-F455A5D7E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199" y="1330428"/>
            <a:ext cx="3481830" cy="248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56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 legal perspective</a:t>
            </a:r>
          </a:p>
        </p:txBody>
      </p:sp>
      <p:sp>
        <p:nvSpPr>
          <p:cNvPr id="3" name="Content Placeholder 2"/>
          <p:cNvSpPr>
            <a:spLocks noGrp="1"/>
          </p:cNvSpPr>
          <p:nvPr>
            <p:ph sz="half" idx="1"/>
          </p:nvPr>
        </p:nvSpPr>
        <p:spPr>
          <a:xfrm>
            <a:off x="685799" y="1352551"/>
            <a:ext cx="7126551" cy="3352800"/>
          </a:xfrm>
        </p:spPr>
        <p:txBody>
          <a:bodyPr>
            <a:normAutofit/>
          </a:bodyPr>
          <a:lstStyle/>
          <a:p>
            <a:pPr>
              <a:lnSpc>
                <a:spcPct val="150000"/>
              </a:lnSpc>
            </a:pPr>
            <a:r>
              <a:rPr lang="en-US" dirty="0"/>
              <a:t>Patent laws in both Europe including UK and the US require the inventor to be “persons”.</a:t>
            </a:r>
          </a:p>
          <a:p>
            <a:pPr lvl="2">
              <a:lnSpc>
                <a:spcPct val="150000"/>
              </a:lnSpc>
            </a:pPr>
            <a:r>
              <a:rPr lang="en-US" i="1" dirty="0"/>
              <a:t>“</a:t>
            </a:r>
            <a:r>
              <a:rPr lang="en-US" b="1" i="1" dirty="0"/>
              <a:t>Whoever</a:t>
            </a:r>
            <a:r>
              <a:rPr lang="en-US" i="1" dirty="0"/>
              <a:t> invents or discovers any new and useful process, machine, manufacture, or composition of matter, or any new and useful improvement thereof, may obtain a patent therefor, subject to the conditions and requirements of this title” </a:t>
            </a:r>
            <a:r>
              <a:rPr lang="en-US" dirty="0"/>
              <a:t>(35 U.S.C. 101)</a:t>
            </a:r>
          </a:p>
          <a:p>
            <a:pPr lvl="2">
              <a:lnSpc>
                <a:spcPct val="150000"/>
              </a:lnSpc>
            </a:pPr>
            <a:r>
              <a:rPr lang="en-US" dirty="0"/>
              <a:t>Whoever = “The person who engages in the act of inventing” </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Trang Ha</a:t>
            </a:r>
          </a:p>
        </p:txBody>
      </p:sp>
      <p:sp>
        <p:nvSpPr>
          <p:cNvPr id="8" name="TextBox 7"/>
          <p:cNvSpPr txBox="1"/>
          <p:nvPr/>
        </p:nvSpPr>
        <p:spPr>
          <a:xfrm>
            <a:off x="0" y="4705351"/>
            <a:ext cx="9144000" cy="461665"/>
          </a:xfrm>
          <a:prstGeom prst="rect">
            <a:avLst/>
          </a:prstGeom>
          <a:noFill/>
        </p:spPr>
        <p:txBody>
          <a:bodyPr wrap="square" rtlCol="0">
            <a:spAutoFit/>
          </a:bodyPr>
          <a:lstStyle/>
          <a:p>
            <a:pPr algn="r"/>
            <a:r>
              <a:rPr lang="en-US" sz="1200" dirty="0">
                <a:hlinkClick r:id="rId3"/>
              </a:rPr>
              <a:t>https://uspto.gov/sites/default/files/101_step1_refresher.pdf</a:t>
            </a:r>
            <a:endParaRPr lang="en-US" sz="1200" dirty="0">
              <a:hlinkClick r:id="rId4"/>
            </a:endParaRPr>
          </a:p>
          <a:p>
            <a:pPr algn="r"/>
            <a:r>
              <a:rPr lang="en-US" sz="1200" dirty="0">
                <a:hlinkClick r:id="rId5"/>
              </a:rPr>
              <a:t>https://www.uspto.gov/sites/default/files/documents/aia0001.pdf</a:t>
            </a:r>
            <a:endParaRPr lang="en-US" sz="1200" dirty="0">
              <a:solidFill>
                <a:schemeClr val="tx1"/>
              </a:solidFill>
            </a:endParaRPr>
          </a:p>
        </p:txBody>
      </p:sp>
    </p:spTree>
    <p:extLst>
      <p:ext uri="{BB962C8B-B14F-4D97-AF65-F5344CB8AC3E}">
        <p14:creationId xmlns:p14="http://schemas.microsoft.com/office/powerpoint/2010/main" val="772390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 legal perspective</a:t>
            </a:r>
          </a:p>
        </p:txBody>
      </p:sp>
      <p:sp>
        <p:nvSpPr>
          <p:cNvPr id="3" name="Content Placeholder 2"/>
          <p:cNvSpPr>
            <a:spLocks noGrp="1"/>
          </p:cNvSpPr>
          <p:nvPr>
            <p:ph sz="half" idx="1"/>
          </p:nvPr>
        </p:nvSpPr>
        <p:spPr>
          <a:xfrm>
            <a:off x="685799" y="1352551"/>
            <a:ext cx="7126551" cy="3352800"/>
          </a:xfrm>
        </p:spPr>
        <p:txBody>
          <a:bodyPr>
            <a:normAutofit fontScale="92500" lnSpcReduction="10000"/>
          </a:bodyPr>
          <a:lstStyle/>
          <a:p>
            <a:pPr>
              <a:lnSpc>
                <a:spcPct val="150000"/>
              </a:lnSpc>
            </a:pPr>
            <a:r>
              <a:rPr lang="en-US" dirty="0"/>
              <a:t>Does it make sense to credit human as the inventor?</a:t>
            </a:r>
          </a:p>
          <a:p>
            <a:pPr>
              <a:lnSpc>
                <a:spcPct val="150000"/>
              </a:lnSpc>
            </a:pPr>
            <a:r>
              <a:rPr lang="en-US" dirty="0"/>
              <a:t>Counter arguments: AI doesn’t have rights to own properties, so it’s pointless to give inventorship of patents to them</a:t>
            </a:r>
          </a:p>
          <a:p>
            <a:pPr lvl="2">
              <a:lnSpc>
                <a:spcPct val="150000"/>
              </a:lnSpc>
            </a:pPr>
            <a:r>
              <a:rPr lang="en-US" dirty="0"/>
              <a:t>Ownership != Inventorship</a:t>
            </a:r>
          </a:p>
          <a:p>
            <a:pPr lvl="2">
              <a:lnSpc>
                <a:spcPct val="150000"/>
              </a:lnSpc>
            </a:pPr>
            <a:r>
              <a:rPr lang="en-US" dirty="0"/>
              <a:t>Patent inventorship to humans?</a:t>
            </a:r>
          </a:p>
          <a:p>
            <a:pPr lvl="2">
              <a:lnSpc>
                <a:spcPct val="150000"/>
              </a:lnSpc>
            </a:pPr>
            <a:r>
              <a:rPr lang="en-US" dirty="0"/>
              <a:t>No patent then? Invention lost</a:t>
            </a:r>
          </a:p>
          <a:p>
            <a:pPr>
              <a:lnSpc>
                <a:spcPct val="150000"/>
              </a:lnSpc>
            </a:pPr>
            <a:r>
              <a:rPr lang="en-US" dirty="0"/>
              <a:t>Solution: Inventorship = AI, Ownership = human!!</a:t>
            </a:r>
          </a:p>
          <a:p>
            <a:pPr lvl="2">
              <a:lnSpc>
                <a:spcPct val="150000"/>
              </a:lnSpc>
            </a:pPr>
            <a:r>
              <a:rPr lang="en-US" dirty="0"/>
              <a:t>Might change drastically if/when AI obtains rights to own properties.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Trang Ha</a:t>
            </a:r>
          </a:p>
        </p:txBody>
      </p:sp>
      <p:sp>
        <p:nvSpPr>
          <p:cNvPr id="8" name="TextBox 7"/>
          <p:cNvSpPr txBox="1"/>
          <p:nvPr/>
        </p:nvSpPr>
        <p:spPr>
          <a:xfrm>
            <a:off x="0" y="4705351"/>
            <a:ext cx="9144000" cy="461665"/>
          </a:xfrm>
          <a:prstGeom prst="rect">
            <a:avLst/>
          </a:prstGeom>
          <a:noFill/>
        </p:spPr>
        <p:txBody>
          <a:bodyPr wrap="square" rtlCol="0">
            <a:spAutoFit/>
          </a:bodyPr>
          <a:lstStyle/>
          <a:p>
            <a:pPr algn="r"/>
            <a:r>
              <a:rPr lang="en-US" sz="1200" dirty="0">
                <a:hlinkClick r:id="rId3"/>
              </a:rPr>
              <a:t>https://www.uspto.gov/sites/default/files/documents/aia0001.pdf</a:t>
            </a:r>
            <a:endParaRPr lang="en-US" sz="1200" dirty="0"/>
          </a:p>
          <a:p>
            <a:pPr algn="r"/>
            <a:r>
              <a:rPr lang="en-US" sz="1200" dirty="0">
                <a:hlinkClick r:id="rId4"/>
              </a:rPr>
              <a:t>http://artificialinventor.com/?p=149</a:t>
            </a:r>
            <a:endParaRPr lang="en-US" sz="1200" dirty="0">
              <a:solidFill>
                <a:schemeClr val="tx1"/>
              </a:solidFill>
            </a:endParaRPr>
          </a:p>
        </p:txBody>
      </p:sp>
    </p:spTree>
    <p:extLst>
      <p:ext uri="{BB962C8B-B14F-4D97-AF65-F5344CB8AC3E}">
        <p14:creationId xmlns:p14="http://schemas.microsoft.com/office/powerpoint/2010/main" val="3690263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an ethical perspective</a:t>
            </a:r>
          </a:p>
        </p:txBody>
      </p:sp>
      <p:sp>
        <p:nvSpPr>
          <p:cNvPr id="3" name="Content Placeholder 2"/>
          <p:cNvSpPr>
            <a:spLocks noGrp="1"/>
          </p:cNvSpPr>
          <p:nvPr>
            <p:ph sz="half" idx="1"/>
          </p:nvPr>
        </p:nvSpPr>
        <p:spPr>
          <a:xfrm>
            <a:off x="685799" y="1352551"/>
            <a:ext cx="7561556" cy="3352800"/>
          </a:xfrm>
        </p:spPr>
        <p:txBody>
          <a:bodyPr>
            <a:normAutofit/>
          </a:bodyPr>
          <a:lstStyle/>
          <a:p>
            <a:pPr>
              <a:lnSpc>
                <a:spcPct val="150000"/>
              </a:lnSpc>
            </a:pPr>
            <a:r>
              <a:rPr lang="en-US" dirty="0"/>
              <a:t>As a child is conceived and taught by her parents, should they be credited for what she creates?</a:t>
            </a:r>
          </a:p>
          <a:p>
            <a:pPr>
              <a:lnSpc>
                <a:spcPct val="150000"/>
              </a:lnSpc>
            </a:pPr>
            <a:r>
              <a:rPr lang="en-US" dirty="0"/>
              <a:t>Invention of a Slave (1858): a slave owner could not patent a machine invented by his slave</a:t>
            </a:r>
          </a:p>
          <a:p>
            <a:pPr lvl="2">
              <a:lnSpc>
                <a:spcPct val="150000"/>
              </a:lnSpc>
            </a:pPr>
            <a:r>
              <a:rPr lang="en-US" i="1" dirty="0"/>
              <a:t>“Slave owners justified slavery by denying the humanity and creativity of African-Americans, but still wanted to claim ownership of valuable inventions created by their slaves” </a:t>
            </a:r>
            <a:r>
              <a:rPr lang="en-US" dirty="0"/>
              <a:t>(</a:t>
            </a:r>
            <a:r>
              <a:rPr lang="en-US" dirty="0">
                <a:hlinkClick r:id="rId3" tooltip="View other papers by this author"/>
              </a:rPr>
              <a:t>Brian L. Frye</a:t>
            </a:r>
            <a:r>
              <a:rPr lang="en-US" dirty="0"/>
              <a:t>, Invention of a slave, 2017)</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Trang Ha</a:t>
            </a:r>
          </a:p>
        </p:txBody>
      </p:sp>
      <p:sp>
        <p:nvSpPr>
          <p:cNvPr id="8" name="TextBox 7"/>
          <p:cNvSpPr txBox="1"/>
          <p:nvPr/>
        </p:nvSpPr>
        <p:spPr>
          <a:xfrm>
            <a:off x="0" y="4866501"/>
            <a:ext cx="9144000" cy="276999"/>
          </a:xfrm>
          <a:prstGeom prst="rect">
            <a:avLst/>
          </a:prstGeom>
          <a:noFill/>
        </p:spPr>
        <p:txBody>
          <a:bodyPr wrap="square" rtlCol="0">
            <a:spAutoFit/>
          </a:bodyPr>
          <a:lstStyle/>
          <a:p>
            <a:pPr algn="r"/>
            <a:r>
              <a:rPr lang="en-US" sz="1200" dirty="0">
                <a:hlinkClick r:id="rId4"/>
              </a:rPr>
              <a:t>https://papers.ssrn.com/sol3/papers.cfm?abstract_id=2918085</a:t>
            </a:r>
            <a:endParaRPr lang="en-US" sz="1200" dirty="0">
              <a:hlinkClick r:id="rId5"/>
            </a:endParaRPr>
          </a:p>
        </p:txBody>
      </p:sp>
    </p:spTree>
    <p:extLst>
      <p:ext uri="{BB962C8B-B14F-4D97-AF65-F5344CB8AC3E}">
        <p14:creationId xmlns:p14="http://schemas.microsoft.com/office/powerpoint/2010/main" val="3746239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685800" y="1656419"/>
            <a:ext cx="7772400" cy="3352800"/>
          </a:xfrm>
        </p:spPr>
        <p:txBody>
          <a:bodyPr lIns="91440"/>
          <a:lstStyle/>
          <a:p>
            <a:pPr>
              <a:lnSpc>
                <a:spcPct val="150000"/>
              </a:lnSpc>
            </a:pPr>
            <a:r>
              <a:rPr lang="en-US" dirty="0"/>
              <a:t>AI should be credited as the inventor for its inventions in the patent, regardless of who should be the owners of this patent.</a:t>
            </a:r>
          </a:p>
          <a:p>
            <a:pPr marL="0" indent="0">
              <a:buNone/>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Trang Ha</a:t>
            </a:r>
          </a:p>
        </p:txBody>
      </p:sp>
    </p:spTree>
    <p:extLst>
      <p:ext uri="{BB962C8B-B14F-4D97-AF65-F5344CB8AC3E}">
        <p14:creationId xmlns:p14="http://schemas.microsoft.com/office/powerpoint/2010/main" val="1230968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t>[1] Ryan Abbott, “Should an AI System be credited as an inventor?”, Aug 24 2019, </a:t>
            </a:r>
            <a:r>
              <a:rPr lang="en-US" dirty="0">
                <a:hlinkClick r:id="rId2"/>
              </a:rPr>
              <a:t>http://artificialinventor.com/?p=149</a:t>
            </a:r>
            <a:endParaRPr lang="en-US" dirty="0"/>
          </a:p>
          <a:p>
            <a:pPr marL="0" indent="0">
              <a:buNone/>
            </a:pPr>
            <a:r>
              <a:rPr lang="en-US" dirty="0"/>
              <a:t>[2] Leo </a:t>
            </a:r>
            <a:r>
              <a:rPr lang="en-US" dirty="0" err="1"/>
              <a:t>Kelion</a:t>
            </a:r>
            <a:r>
              <a:rPr lang="en-US" dirty="0"/>
              <a:t>, “AI system 'should be </a:t>
            </a:r>
            <a:r>
              <a:rPr lang="en-US" dirty="0" err="1"/>
              <a:t>recognised</a:t>
            </a:r>
            <a:r>
              <a:rPr lang="en-US" dirty="0"/>
              <a:t> as inventor’”, Aug 1 2019,</a:t>
            </a:r>
          </a:p>
          <a:p>
            <a:pPr marL="0" indent="0">
              <a:buNone/>
            </a:pPr>
            <a:r>
              <a:rPr lang="en-US" dirty="0"/>
              <a:t> </a:t>
            </a:r>
            <a:r>
              <a:rPr lang="en-US" dirty="0">
                <a:hlinkClick r:id="rId3"/>
              </a:rPr>
              <a:t>https://www.bbc.com/news/technology-49191645</a:t>
            </a:r>
            <a:r>
              <a:rPr lang="en-US" dirty="0"/>
              <a:t> </a:t>
            </a:r>
          </a:p>
          <a:p>
            <a:pPr marL="0" indent="0">
              <a:buNone/>
            </a:pPr>
            <a:r>
              <a:rPr lang="en-US" dirty="0"/>
              <a:t>[3] USPTO, 35 USC § 101: Statutory Requirements and Four Categories of Invention, Sept 2019 </a:t>
            </a:r>
            <a:r>
              <a:rPr lang="en-US" dirty="0">
                <a:hlinkClick r:id="rId4"/>
              </a:rPr>
              <a:t>https://uspto.gov/sites/default/files/101_step1_refresher.pdf</a:t>
            </a:r>
            <a:r>
              <a:rPr lang="en-US" dirty="0"/>
              <a:t> </a:t>
            </a:r>
          </a:p>
          <a:p>
            <a:pPr marL="0" indent="0">
              <a:buNone/>
            </a:pPr>
            <a:r>
              <a:rPr lang="en-US" dirty="0"/>
              <a:t>[4] Frye, Brian L., Invention of a Slave (February 15, 2017). 68 Syracuse Law Review 181 (2018). </a:t>
            </a:r>
            <a:r>
              <a:rPr lang="en-US" u="sng" dirty="0">
                <a:hlinkClick r:id="rId5"/>
              </a:rPr>
              <a:t>https://ssrn.com/abstract=2918085</a:t>
            </a:r>
            <a:endParaRPr lang="en-US" u="sng" dirty="0"/>
          </a:p>
          <a:p>
            <a:pPr marL="0" indent="0">
              <a:buNone/>
            </a:pPr>
            <a:r>
              <a:rPr lang="en-US" dirty="0"/>
              <a:t>[5] Financial Times, Patent agencies challenged to accept AI inventor, 2019</a:t>
            </a:r>
          </a:p>
          <a:p>
            <a:pPr marL="0" indent="0">
              <a:buNone/>
            </a:pPr>
            <a:r>
              <a:rPr lang="en-US" dirty="0">
                <a:hlinkClick r:id="rId6"/>
              </a:rPr>
              <a:t>https://www.ft.com/content/9c114014-b373-11e9-bec9-fdcab53d6959</a:t>
            </a:r>
            <a:endParaRPr lang="en-US" dirty="0"/>
          </a:p>
          <a:p>
            <a:pPr marL="0" indent="0">
              <a:buNone/>
            </a:pPr>
            <a:r>
              <a:rPr lang="en-US" dirty="0"/>
              <a:t>[6] Osborne Clarke, Artificial intelligence – who owns the invention, Sept 6 2019, </a:t>
            </a:r>
            <a:r>
              <a:rPr lang="en-US" dirty="0">
                <a:hlinkClick r:id="rId7"/>
              </a:rPr>
              <a:t>https://www.osborneclarke.com/insights/artificial-intelligence-who-owns-the-invention/</a:t>
            </a:r>
            <a:endParaRPr lang="en-US" dirty="0"/>
          </a:p>
          <a:p>
            <a:pPr marL="0" indent="0">
              <a:buNone/>
            </a:pPr>
            <a:r>
              <a:rPr lang="en-US" dirty="0"/>
              <a:t>[7] PwC Consumer Intelligence Series, “</a:t>
            </a:r>
            <a:r>
              <a:rPr lang="en-US" dirty="0" err="1"/>
              <a:t>Bot.Me</a:t>
            </a:r>
            <a:r>
              <a:rPr lang="en-US" dirty="0"/>
              <a:t>: A revolutionary partnership How AI is pushing man and machine closer together”, 2017, </a:t>
            </a:r>
            <a:r>
              <a:rPr lang="en-US" sz="2400" dirty="0">
                <a:hlinkClick r:id="rId8"/>
              </a:rPr>
              <a:t>https://www.pwc.com/us/en/industry/entertainment-media/publications/consumer-intelligence-series/assets/pwc-botme-booklet.pdf</a:t>
            </a:r>
            <a:endParaRPr lang="en-US" sz="2400" dirty="0"/>
          </a:p>
          <a:p>
            <a:pPr marL="0" indent="0">
              <a:buNone/>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Trang Ha</a:t>
            </a:r>
          </a:p>
        </p:txBody>
      </p:sp>
    </p:spTree>
    <p:extLst>
      <p:ext uri="{BB962C8B-B14F-4D97-AF65-F5344CB8AC3E}">
        <p14:creationId xmlns:p14="http://schemas.microsoft.com/office/powerpoint/2010/main" val="1240873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8" name="Picture 7"/>
          <p:cNvPicPr>
            <a:picLocks noChangeAspect="1"/>
          </p:cNvPicPr>
          <p:nvPr/>
        </p:nvPicPr>
        <p:blipFill>
          <a:blip r:embed="rId3"/>
          <a:stretch>
            <a:fillRect/>
          </a:stretch>
        </p:blipFill>
        <p:spPr>
          <a:xfrm>
            <a:off x="508000" y="1308100"/>
            <a:ext cx="8128000" cy="2527300"/>
          </a:xfrm>
          <a:prstGeom prst="rect">
            <a:avLst/>
          </a:prstGeom>
        </p:spPr>
      </p:pic>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77500" lnSpcReduction="20000"/>
          </a:bodyPr>
          <a:lstStyle/>
          <a:p>
            <a:r>
              <a:rPr lang="en-US" dirty="0"/>
              <a:t>pp. 165 </a:t>
            </a:r>
            <a:r>
              <a:rPr lang="is-IS" dirty="0"/>
              <a:t>“...ownership of ideas...” not quite right</a:t>
            </a:r>
          </a:p>
          <a:p>
            <a:r>
              <a:rPr lang="is-IS" dirty="0"/>
              <a:t>pp. 168 public domain year 1997/1999 from source published in 1996?</a:t>
            </a:r>
            <a:endParaRPr lang="en-US" dirty="0"/>
          </a:p>
          <a:p>
            <a:r>
              <a:rPr lang="en-US" dirty="0"/>
              <a:t>pp. 170 </a:t>
            </a:r>
            <a:r>
              <a:rPr lang="en-US" dirty="0" err="1"/>
              <a:t>SaaS</a:t>
            </a:r>
            <a:r>
              <a:rPr lang="en-US" dirty="0"/>
              <a:t>, Google Search example? “…before he </a:t>
            </a:r>
            <a:r>
              <a:rPr lang="en-US" b="1" dirty="0"/>
              <a:t>gave</a:t>
            </a:r>
            <a:r>
              <a:rPr lang="en-US" dirty="0"/>
              <a:t> them the plot.”? “</a:t>
            </a:r>
            <a:r>
              <a:rPr lang="is-IS" dirty="0"/>
              <a:t>…cannot erase the memories...” Paycheck (2003)</a:t>
            </a:r>
            <a:endParaRPr lang="en-US" dirty="0"/>
          </a:p>
          <a:p>
            <a:r>
              <a:rPr lang="en-US" dirty="0"/>
              <a:t>pp. 180 4.4 #2 preferred?</a:t>
            </a:r>
          </a:p>
          <a:p>
            <a:r>
              <a:rPr lang="en-US" dirty="0"/>
              <a:t>pp. 186/196 revenue != profit</a:t>
            </a:r>
          </a:p>
          <a:p>
            <a:r>
              <a:rPr lang="en-US" dirty="0"/>
              <a:t>pp. 190 blocking 100% seems impossible</a:t>
            </a:r>
          </a:p>
          <a:p>
            <a:r>
              <a:rPr lang="en-US" dirty="0"/>
              <a:t>pp. 194 Any legitimate </a:t>
            </a:r>
            <a:r>
              <a:rPr lang="en-US" dirty="0" err="1"/>
              <a:t>BitTorrent</a:t>
            </a:r>
            <a:r>
              <a:rPr lang="en-US" dirty="0"/>
              <a:t> use examples since 2005?</a:t>
            </a:r>
          </a:p>
          <a:p>
            <a:r>
              <a:rPr lang="en-US" dirty="0"/>
              <a:t>pp. 197 “licensing agreement </a:t>
            </a:r>
            <a:r>
              <a:rPr lang="is-IS" dirty="0"/>
              <a:t>… hardware”? Confidential source code very outdated.</a:t>
            </a:r>
            <a:endParaRPr lang="en-US" dirty="0"/>
          </a:p>
        </p:txBody>
      </p:sp>
      <p:sp>
        <p:nvSpPr>
          <p:cNvPr id="11" name="Content Placeholder 10"/>
          <p:cNvSpPr>
            <a:spLocks noGrp="1"/>
          </p:cNvSpPr>
          <p:nvPr>
            <p:ph sz="half" idx="2"/>
          </p:nvPr>
        </p:nvSpPr>
        <p:spPr/>
        <p:txBody>
          <a:bodyPr>
            <a:normAutofit fontScale="77500" lnSpcReduction="20000"/>
          </a:bodyPr>
          <a:lstStyle/>
          <a:p>
            <a:r>
              <a:rPr lang="en-US" dirty="0"/>
              <a:t>pp. 198 4.7.3 references?</a:t>
            </a:r>
          </a:p>
          <a:p>
            <a:r>
              <a:rPr lang="en-US" dirty="0"/>
              <a:t>pp. 205 Perhaps friends should not ask you to break the law? </a:t>
            </a:r>
          </a:p>
          <a:p>
            <a:r>
              <a:rPr lang="en-US" dirty="0"/>
              <a:t>Any successful businesses operate as a support service?</a:t>
            </a:r>
          </a:p>
          <a:p>
            <a:r>
              <a:rPr lang="en-US" dirty="0"/>
              <a:t>pp. 207 Is Perl still most popular? Quality study from 2003, change?</a:t>
            </a:r>
          </a:p>
          <a:p>
            <a:r>
              <a:rPr lang="en-US" dirty="0"/>
              <a:t>pp. 209 who uses tape?</a:t>
            </a:r>
          </a:p>
          <a:p>
            <a:r>
              <a:rPr lang="en-US" dirty="0"/>
              <a:t>pp. 210 “human-readable, lawyer-readable</a:t>
            </a:r>
            <a:r>
              <a:rPr lang="is-IS" dirty="0"/>
              <a:t>…”</a:t>
            </a:r>
          </a:p>
          <a:p>
            <a:r>
              <a:rPr lang="is-IS" dirty="0"/>
              <a:t>pp. 223 Interview has nothing to do with computing</a:t>
            </a: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What qualifications have to be met?</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r>
              <a:rPr lang="en-US" dirty="0"/>
              <a:t>Give a 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71059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of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1878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41240930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19760</TotalTime>
  <Words>4922</Words>
  <Application>Microsoft Macintosh PowerPoint</Application>
  <PresentationFormat>On-screen Show (16:9)</PresentationFormat>
  <Paragraphs>553</Paragraphs>
  <Slides>38</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Calibri</vt:lpstr>
      <vt:lpstr>Cambria</vt:lpstr>
      <vt:lpstr>Times New Roman</vt:lpstr>
      <vt:lpstr>Wingdings</vt:lpstr>
      <vt:lpstr>Red Radial 16x9</vt:lpstr>
      <vt:lpstr>Class 5 Intellectual Property</vt:lpstr>
      <vt:lpstr>Papers</vt:lpstr>
      <vt:lpstr>Overview</vt:lpstr>
      <vt:lpstr>PowerPoint Presentation</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Digital Online Fair Use</vt:lpstr>
      <vt:lpstr>Reblogging/Retweeting</vt:lpstr>
      <vt:lpstr>Reblogging/Retweeting</vt:lpstr>
      <vt:lpstr>Nature of the Transfer</vt:lpstr>
      <vt:lpstr>Nature of the Transfer</vt:lpstr>
      <vt:lpstr>Lack of Precedent</vt:lpstr>
      <vt:lpstr>Lack of Precedent</vt:lpstr>
      <vt:lpstr>Counterpoint: Offensiveness</vt:lpstr>
      <vt:lpstr>Counterpoint Response</vt:lpstr>
      <vt:lpstr>References</vt:lpstr>
      <vt:lpstr>Do we invent our invention’s inventions?</vt:lpstr>
      <vt:lpstr>Statistics</vt:lpstr>
      <vt:lpstr>A Case study</vt:lpstr>
      <vt:lpstr>From a legal perspective</vt:lpstr>
      <vt:lpstr>From a legal perspective</vt:lpstr>
      <vt:lpstr>From an ethical perspective</vt:lpstr>
      <vt:lpstr>Conclusion</vt:lpstr>
      <vt:lpstr>References</vt:lpstr>
      <vt:lpstr>Class 5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267</cp:revision>
  <dcterms:created xsi:type="dcterms:W3CDTF">2014-08-25T02:19:16Z</dcterms:created>
  <dcterms:modified xsi:type="dcterms:W3CDTF">2019-09-06T19:50:43Z</dcterms:modified>
</cp:coreProperties>
</file>