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handoutMasterIdLst>
    <p:handoutMasterId r:id="rId25"/>
  </p:handoutMasterIdLst>
  <p:sldIdLst>
    <p:sldId id="256" r:id="rId2"/>
    <p:sldId id="259" r:id="rId3"/>
    <p:sldId id="277" r:id="rId4"/>
    <p:sldId id="291" r:id="rId5"/>
    <p:sldId id="261" r:id="rId6"/>
    <p:sldId id="264" r:id="rId7"/>
    <p:sldId id="323" r:id="rId8"/>
    <p:sldId id="267" r:id="rId9"/>
    <p:sldId id="297" r:id="rId10"/>
    <p:sldId id="333" r:id="rId11"/>
    <p:sldId id="268" r:id="rId12"/>
    <p:sldId id="276" r:id="rId13"/>
    <p:sldId id="270" r:id="rId14"/>
    <p:sldId id="271" r:id="rId15"/>
    <p:sldId id="272" r:id="rId16"/>
    <p:sldId id="334" r:id="rId17"/>
    <p:sldId id="335" r:id="rId18"/>
    <p:sldId id="336" r:id="rId19"/>
    <p:sldId id="337" r:id="rId20"/>
    <p:sldId id="338" r:id="rId21"/>
    <p:sldId id="339" r:id="rId22"/>
    <p:sldId id="269" r:id="rId23"/>
  </p:sldIdLst>
  <p:sldSz cx="9144000" cy="5143500" type="screen16x9"/>
  <p:notesSz cx="6858000" cy="9144000"/>
  <p:defaultText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5"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4"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F3E45242-6DC9-0143-B165-EEFF1A919F42}">
          <p14:sldIdLst>
            <p14:sldId id="256"/>
            <p14:sldId id="259"/>
            <p14:sldId id="277"/>
            <p14:sldId id="291"/>
            <p14:sldId id="261"/>
            <p14:sldId id="264"/>
            <p14:sldId id="323"/>
            <p14:sldId id="267"/>
            <p14:sldId id="297"/>
          </p14:sldIdLst>
        </p14:section>
        <p14:section name="Students" id="{03AE23C9-21E0-8F4A-B153-0900C2F809BC}">
          <p14:sldIdLst>
            <p14:sldId id="333"/>
            <p14:sldId id="268"/>
            <p14:sldId id="276"/>
            <p14:sldId id="270"/>
            <p14:sldId id="271"/>
            <p14:sldId id="272"/>
            <p14:sldId id="334"/>
            <p14:sldId id="335"/>
            <p14:sldId id="336"/>
            <p14:sldId id="337"/>
            <p14:sldId id="338"/>
            <p14:sldId id="339"/>
          </p14:sldIdLst>
        </p14:section>
        <p14:section name="Common" id="{62B1AA91-D93D-9C4F-8ABE-6423F5BD3A6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80632" autoAdjust="0"/>
  </p:normalViewPr>
  <p:slideViewPr>
    <p:cSldViewPr snapToGrid="0" snapToObjects="1">
      <p:cViewPr varScale="1">
        <p:scale>
          <a:sx n="135" d="100"/>
          <a:sy n="135" d="100"/>
        </p:scale>
        <p:origin x="776" y="168"/>
      </p:cViewPr>
      <p:guideLst>
        <p:guide orient="horz" pos="1620"/>
        <p:guide pos="2880"/>
      </p:guideLst>
    </p:cSldViewPr>
  </p:slideViewPr>
  <p:notesTextViewPr>
    <p:cViewPr>
      <p:scale>
        <a:sx n="100" d="100"/>
        <a:sy n="100" d="100"/>
      </p:scale>
      <p:origin x="0" y="0"/>
    </p:cViewPr>
  </p:notesTextViewPr>
  <p:sorterViewPr>
    <p:cViewPr>
      <p:scale>
        <a:sx n="175" d="100"/>
        <a:sy n="175" d="100"/>
      </p:scale>
      <p:origin x="0" y="56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9/3/19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178" rtl="0" eaLnBrk="1" latinLnBrk="0" hangingPunct="1">
      <a:defRPr sz="1200" kern="1200">
        <a:solidFill>
          <a:schemeClr val="tx1"/>
        </a:solidFill>
        <a:latin typeface="+mn-lt"/>
        <a:ea typeface="+mn-ea"/>
        <a:cs typeface="+mn-cs"/>
      </a:defRPr>
    </a:lvl1pPr>
    <a:lvl2pPr marL="457178" algn="l" defTabSz="457178" rtl="0" eaLnBrk="1" latinLnBrk="0" hangingPunct="1">
      <a:defRPr sz="1200" kern="1200">
        <a:solidFill>
          <a:schemeClr val="tx1"/>
        </a:solidFill>
        <a:latin typeface="+mn-lt"/>
        <a:ea typeface="+mn-ea"/>
        <a:cs typeface="+mn-cs"/>
      </a:defRPr>
    </a:lvl2pPr>
    <a:lvl3pPr marL="914355" algn="l" defTabSz="457178" rtl="0" eaLnBrk="1" latinLnBrk="0" hangingPunct="1">
      <a:defRPr sz="1200" kern="1200">
        <a:solidFill>
          <a:schemeClr val="tx1"/>
        </a:solidFill>
        <a:latin typeface="+mn-lt"/>
        <a:ea typeface="+mn-ea"/>
        <a:cs typeface="+mn-cs"/>
      </a:defRPr>
    </a:lvl3pPr>
    <a:lvl4pPr marL="1371532" algn="l" defTabSz="457178" rtl="0" eaLnBrk="1" latinLnBrk="0" hangingPunct="1">
      <a:defRPr sz="1200" kern="1200">
        <a:solidFill>
          <a:schemeClr val="tx1"/>
        </a:solidFill>
        <a:latin typeface="+mn-lt"/>
        <a:ea typeface="+mn-ea"/>
        <a:cs typeface="+mn-cs"/>
      </a:defRPr>
    </a:lvl4pPr>
    <a:lvl5pPr marL="1828709" algn="l" defTabSz="457178" rtl="0" eaLnBrk="1" latinLnBrk="0" hangingPunct="1">
      <a:defRPr sz="1200" kern="1200">
        <a:solidFill>
          <a:schemeClr val="tx1"/>
        </a:solidFill>
        <a:latin typeface="+mn-lt"/>
        <a:ea typeface="+mn-ea"/>
        <a:cs typeface="+mn-cs"/>
      </a:defRPr>
    </a:lvl5pPr>
    <a:lvl6pPr marL="2285886" algn="l" defTabSz="457178" rtl="0" eaLnBrk="1" latinLnBrk="0" hangingPunct="1">
      <a:defRPr sz="1200" kern="1200">
        <a:solidFill>
          <a:schemeClr val="tx1"/>
        </a:solidFill>
        <a:latin typeface="+mn-lt"/>
        <a:ea typeface="+mn-ea"/>
        <a:cs typeface="+mn-cs"/>
      </a:defRPr>
    </a:lvl6pPr>
    <a:lvl7pPr marL="2743064" algn="l" defTabSz="457178" rtl="0" eaLnBrk="1" latinLnBrk="0" hangingPunct="1">
      <a:defRPr sz="1200" kern="1200">
        <a:solidFill>
          <a:schemeClr val="tx1"/>
        </a:solidFill>
        <a:latin typeface="+mn-lt"/>
        <a:ea typeface="+mn-ea"/>
        <a:cs typeface="+mn-cs"/>
      </a:defRPr>
    </a:lvl7pPr>
    <a:lvl8pPr marL="3200240" algn="l" defTabSz="457178" rtl="0" eaLnBrk="1" latinLnBrk="0" hangingPunct="1">
      <a:defRPr sz="1200" kern="1200">
        <a:solidFill>
          <a:schemeClr val="tx1"/>
        </a:solidFill>
        <a:latin typeface="+mn-lt"/>
        <a:ea typeface="+mn-ea"/>
        <a:cs typeface="+mn-cs"/>
      </a:defRPr>
    </a:lvl8pPr>
    <a:lvl9pPr marL="3657418" algn="l" defTabSz="457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again, aren’t you? You should be.</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Anthony Galgano </a:t>
            </a:r>
            <a:r>
              <a:rPr lang="en-US"/>
              <a:t>a Sophomore </a:t>
            </a:r>
            <a:r>
              <a:rPr lang="en-US" dirty="0"/>
              <a:t>Robotics Engineering Major. </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176462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for social media to be popular, people must use it. </a:t>
            </a:r>
          </a:p>
          <a:p>
            <a:r>
              <a:rPr lang="en-US" dirty="0"/>
              <a:t>Myspace allowed for users to have unlimited amounts of friends. This was very appealing as people could reach out to many other people with their ideas and posts. </a:t>
            </a:r>
          </a:p>
          <a:p>
            <a:endParaRPr lang="en-US" dirty="0"/>
          </a:p>
          <a:p>
            <a:r>
              <a:rPr lang="en-US" dirty="0"/>
              <a:t>Myspace tried to be a platform where people could live their lives. People were drawn to the idea of being able to listen to music, posts anything they wanted, and watch videos. </a:t>
            </a:r>
          </a:p>
          <a:p>
            <a:endParaRPr lang="en-US" dirty="0"/>
          </a:p>
          <a:p>
            <a:r>
              <a:rPr lang="en-US" dirty="0"/>
              <a:t>It was built with ColdFusion which was a very simple programming language at the time. Engineers referred to it as the micky mouse language at the time. It had a syntax that was easy to pickup. </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172592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MySpace is being used for people of all ages. The popularity curve shows that the majority of people that use MySpace are 23-35 years old. </a:t>
            </a:r>
          </a:p>
          <a:p>
            <a:endParaRPr lang="en-US" dirty="0"/>
          </a:p>
          <a:p>
            <a:r>
              <a:rPr lang="en-US" dirty="0"/>
              <a:t>This statistic can be backed up also by the idea of emotional intellect. </a:t>
            </a:r>
          </a:p>
          <a:p>
            <a:r>
              <a:rPr lang="en-US" dirty="0"/>
              <a:t>Emotional intelligence (EI) is an individual’s ability to understand and regulate his or her emotional responses both internally and in others” [4]. </a:t>
            </a:r>
          </a:p>
          <a:p>
            <a:endParaRPr lang="en-US" dirty="0"/>
          </a:p>
          <a:p>
            <a:r>
              <a:rPr lang="en-US" dirty="0"/>
              <a:t>People use MySpace for getting into relationships, and the age of can be argued to be the ages in life where most people are going to get married or start a family. This is why people could be looking for relationships.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359587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Myspace tried to create every application themselves, while Facebook opened up to allow other developers access to making their programs. </a:t>
            </a:r>
          </a:p>
          <a:p>
            <a:r>
              <a:rPr lang="en-US" dirty="0"/>
              <a:t>Facebook had 600 million active users in 2019 [3]. </a:t>
            </a:r>
          </a:p>
          <a:p>
            <a:r>
              <a:rPr lang="en-US" dirty="0"/>
              <a:t>Facebook’s </a:t>
            </a:r>
            <a:r>
              <a:rPr lang="en-US" sz="1200" b="0" i="0" kern="1200" dirty="0">
                <a:solidFill>
                  <a:schemeClr val="tx1"/>
                </a:solidFill>
                <a:effectLst/>
                <a:latin typeface="+mn-lt"/>
                <a:ea typeface="+mn-ea"/>
                <a:cs typeface="+mn-cs"/>
              </a:rPr>
              <a:t>founders kept pushing the technology to do anything users wanted [3]. </a:t>
            </a:r>
          </a:p>
          <a:p>
            <a:r>
              <a:rPr lang="en-US" sz="1200" b="0" i="0" kern="1200" dirty="0">
                <a:solidFill>
                  <a:schemeClr val="tx1"/>
                </a:solidFill>
                <a:effectLst/>
                <a:latin typeface="+mn-lt"/>
                <a:ea typeface="+mn-ea"/>
                <a:cs typeface="+mn-cs"/>
              </a:rPr>
              <a:t>Facebooks platform was cleaner with fewer advertisement initially and less bugs. [2].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dirty="0"/>
          </a:p>
        </p:txBody>
      </p:sp>
    </p:spTree>
    <p:extLst>
      <p:ext uri="{BB962C8B-B14F-4D97-AF65-F5344CB8AC3E}">
        <p14:creationId xmlns:p14="http://schemas.microsoft.com/office/powerpoint/2010/main" val="304792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Friendship strength is defined as how close someone is to someone they are friends with on social media. It is reported that the maximum number of people one can have a strong friendship with is 150. [1].</a:t>
            </a:r>
          </a:p>
          <a:p>
            <a:r>
              <a:rPr lang="en-US" dirty="0"/>
              <a:t>MySpace did not want to test and used the idea that if they were first to market and kept pushing out content and programs they would continue to grow indefinitely. This was not the case. </a:t>
            </a:r>
          </a:p>
          <a:p>
            <a:r>
              <a:rPr lang="en-US" dirty="0"/>
              <a:t>MySpace started to become buggy and users responded negatively to this</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dirty="0"/>
          </a:p>
        </p:txBody>
      </p:sp>
    </p:spTree>
    <p:extLst>
      <p:ext uri="{BB962C8B-B14F-4D97-AF65-F5344CB8AC3E}">
        <p14:creationId xmlns:p14="http://schemas.microsoft.com/office/powerpoint/2010/main" val="78102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Connects to what the book talks about with children safety and predators online.</a:t>
            </a:r>
          </a:p>
          <a:p>
            <a:r>
              <a:rPr lang="en-US" dirty="0"/>
              <a:t>Officials needed to step in and force MySpace to have more ways to protect children from viewing pornography or adult content [5].</a:t>
            </a:r>
          </a:p>
          <a:p>
            <a:endParaRPr lang="en-US" dirty="0"/>
          </a:p>
          <a:p>
            <a:r>
              <a:rPr lang="en-US" dirty="0"/>
              <a:t>The media had a case against myspace that said they were involved in children seeing inappropriate content in 2006. The Connecticut attorney general Richard Blumenthal launched an investigation and came to the conclusion that MySpace was a dangerous place. Forced them to put safety measures in place [2]. </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153244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Tumblr’s users weren’t afraid to be </a:t>
            </a:r>
            <a:r>
              <a:rPr lang="en-US" i="1" dirty="0"/>
              <a:t>weird</a:t>
            </a:r>
            <a:r>
              <a:rPr lang="en-US" i="0" dirty="0"/>
              <a:t>. It is difficult to gain recognition on Tumblr- follower and following counts are kept private, unlike most forms of social media, so it’s impossible to find out how “popular” a user is unless by way of screenshot or hearsay. Posts that appear on a user’s dashboard (Tumblr’s form of feed) were often circulated thousands of times to the point where their origins were often obscured or removed. This is another feature of Tumblr’s design- users can edit or entirely delete the sources to posts when “</a:t>
            </a:r>
            <a:r>
              <a:rPr lang="en-US" i="0" dirty="0" err="1"/>
              <a:t>reblogging</a:t>
            </a:r>
            <a:r>
              <a:rPr lang="en-US" i="0" dirty="0"/>
              <a:t>” them- reposting them to their followers’ feed. And yet, it wasn’t a completely anonymous platform- users can still directly message each other, and create biography pages with information about themselves, and customize both the appearance and content of their blog with access to a full HTML editor. So what this created was an environment where socially outcast people could express their sexualities, identities, and fandoms without fear of judgement or decreasing social clout [1]. Tumblr has a bit of a reputation for being a dominated by LGBT+ youth to discuss their favorite TV shows, and this is accurate. Tumblr fandoms have an extremely high population of socially marginalized kids, so Tumblr fandoms would often talk about LGBT characters and share personal thoughts about media that other platforms with a stronger sense of identity or social hierarchy would discourage sharing. That’s not to say it’s perfect, though: its relative anonymity and the culture of unabashedly praising media allows anonymous bullies to harass and target individual users over minor, fandom-related things. A famous case is the bullying of a Steven Universe </a:t>
            </a:r>
            <a:r>
              <a:rPr lang="en-US" i="0" dirty="0" err="1"/>
              <a:t>fanartist</a:t>
            </a:r>
            <a:r>
              <a:rPr lang="en-US" i="0" dirty="0"/>
              <a:t> to attempted suicide because of disagreements about her art within the Tumblr fandom [4].</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41339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4chan takes Tumblr’s anonymity to the extreme. It’s divided into several boards, each with dedicated topics. You don’t need to pick a username to post on 4chan, nor do you need to create a user profile- your identity is kept anonymous, and you can’t message anyone directly. Every thread is also deleted from the site’s servers after a certain amount of time, lending to a sense of “impermanence” about discussions [2]. This makes conversations hard to have, because you never know what posts are from which person, and the entire discussion will be deleted after a time. Since conversations are nigh impossible, most ‘discussion’ ends up looking like the above thread, where every single post relies on a short in-joke to entertain other users as the poster’s way of communicating with others. It can also take the form of posts which I will not show with extremely inflammatory contents, as to make their opinions heard and memorable among the nonsense. This is how extremist beliefs are able to propagate on the site. Since rational discussions are almost impossible, and users do not face accountability for their words since posts are temporary, their identities are anonymous, and there is little moderation, radicals are encouraged by the design of the site itself to yell as loudly and as often as possible [3].</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9561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an appropriate avenue to discuss how Reddit’s fandoms work is by discussing how Reddit’s more controversial parts work. Reddit is divided into an innumerable amount of “subreddits,” each with their own self-contained moderation team. Reddit relies completely on its users to “upvote” or “downvote” posts to adjust a post’s “score”, which, in turn, adjusts the post’s visibility on its subreddit. This means that a subreddit’s users have complete control of what content is visible to the rest of the community- they can make other users see content, or hide content they want silenced [5]. Recently, Reddit has received criticism for its communities of </a:t>
            </a:r>
            <a:r>
              <a:rPr lang="en-US" dirty="0" err="1"/>
              <a:t>Anti-semites</a:t>
            </a:r>
            <a:r>
              <a:rPr lang="en-US" dirty="0"/>
              <a:t>, racists, misogynists, conspiracy theorists, and other hateful groups which possess their own subreddits moderated and curated by their own kind [6]. It’s easy to see how leaving the content in each community at the hands of its users can create single-minded groups of people that fail to police their own hate speech, and this process can be extended to fandoms. Because the site encourages the like-minded community to vote on posts to either promote or silence them, those with dissenting opinions usually find themselves unable to find a platform for discussion. Indeed, the voting system can act as a quality filter, denying the inflammatory posters and harassers that would be welcome on Tumblr and 4chan the ability to speak, but it also discourages deviation from the community mindset.</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41812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Use remaining time to form groups, approve group topics, etc.</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i="0" dirty="0"/>
              <a:t>Show syllabus updates if any</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Censorship (religious, governmental, private). Adult authentication. Global dissemination.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latin typeface="Arial" pitchFamily="-109" charset="0"/>
                <a:ea typeface="ＭＳ Ｐゴシック" pitchFamily="-109" charset="-128"/>
                <a:cs typeface="ＭＳ Ｐゴシック" pitchFamily="-109" charset="-128"/>
              </a:rPr>
              <a:t>Freedom of Speech not an absolute right.</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i="0" dirty="0"/>
              <a:t>But before that:</a:t>
            </a:r>
          </a:p>
          <a:p>
            <a:pPr eaLnBrk="1" hangingPunct="1"/>
            <a:endParaRPr lang="en-US" b="1" i="0" dirty="0"/>
          </a:p>
          <a:p>
            <a:pPr eaLnBrk="1" hangingPunct="1"/>
            <a:r>
              <a:rPr lang="en-US" b="1" i="0" dirty="0"/>
              <a:t>CPG Grey - This Video Will Make You Angry [Thought Germs] (7:25)</a:t>
            </a:r>
          </a:p>
          <a:p>
            <a:pPr eaLnBrk="1" hangingPunct="1"/>
            <a:r>
              <a:rPr lang="en-US" i="0" dirty="0"/>
              <a:t>https://</a:t>
            </a:r>
            <a:r>
              <a:rPr lang="en-US" i="0" dirty="0" err="1"/>
              <a:t>www.youtube.com</a:t>
            </a:r>
            <a:r>
              <a:rPr lang="en-US" i="0" dirty="0"/>
              <a:t>/</a:t>
            </a:r>
            <a:r>
              <a:rPr lang="en-US" i="0" dirty="0" err="1"/>
              <a:t>watch?v</a:t>
            </a:r>
            <a:r>
              <a:rPr lang="en-US" i="0" dirty="0"/>
              <a:t>=rE3j_RHkqJc</a:t>
            </a:r>
          </a:p>
          <a:p>
            <a:pPr eaLnBrk="1" hangingPunct="1"/>
            <a:endParaRPr lang="en-US" i="0" dirty="0"/>
          </a:p>
          <a:p>
            <a:pPr eaLnBrk="1" hangingPunct="1"/>
            <a:r>
              <a:rPr lang="en-US" i="0" dirty="0"/>
              <a:t>If not shown yet: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pPr eaLnBrk="1" hangingPunct="1"/>
            <a:endParaRPr lang="en-US" i="0" dirty="0"/>
          </a:p>
          <a:p>
            <a:pPr eaLnBrk="1" hangingPunct="1"/>
            <a:endParaRPr lang="en-US" i="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Cedric </a:t>
            </a:r>
            <a:r>
              <a:rPr lang="en-US" b="1" dirty="0" err="1"/>
              <a:t>Gervais</a:t>
            </a:r>
            <a:r>
              <a:rPr lang="en-US" b="1" dirty="0"/>
              <a:t> - </a:t>
            </a:r>
            <a:r>
              <a:rPr lang="en-US" b="1" dirty="0" err="1"/>
              <a:t>Hashtag</a:t>
            </a:r>
            <a:r>
              <a:rPr lang="en-US" b="1" dirty="0"/>
              <a:t> (Original Mix) (3:58)</a:t>
            </a:r>
          </a:p>
          <a:p>
            <a:pPr eaLnBrk="1" hangingPunct="1"/>
            <a:r>
              <a:rPr lang="en-US" i="0" dirty="0"/>
              <a:t>https://</a:t>
            </a:r>
            <a:r>
              <a:rPr lang="en-US" i="0" dirty="0" err="1"/>
              <a:t>www.youtube.com</a:t>
            </a:r>
            <a:r>
              <a:rPr lang="en-US" i="0" dirty="0"/>
              <a:t>/</a:t>
            </a:r>
            <a:r>
              <a:rPr lang="en-US" i="0" dirty="0" err="1"/>
              <a:t>watch?v</a:t>
            </a:r>
            <a:r>
              <a:rPr lang="en-US" i="0" dirty="0"/>
              <a:t>=6OmBKd7X7EE</a:t>
            </a:r>
          </a:p>
          <a:p>
            <a:pPr eaLnBrk="1" hangingPunct="1"/>
            <a:endParaRPr lang="en-US" b="1"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Dave </a:t>
            </a:r>
            <a:r>
              <a:rPr lang="en-US" b="1" dirty="0" err="1">
                <a:latin typeface="Arial" charset="0"/>
                <a:ea typeface="ＭＳ Ｐゴシック" charset="-128"/>
                <a:cs typeface="ＭＳ Ｐゴシック" charset="-128"/>
              </a:rPr>
              <a:t>Audé</a:t>
            </a:r>
            <a:r>
              <a:rPr lang="en-US" b="1" dirty="0">
                <a:latin typeface="Arial" charset="0"/>
                <a:ea typeface="ＭＳ Ｐゴシック" charset="-128"/>
                <a:cs typeface="ＭＳ Ｐゴシック" charset="-128"/>
              </a:rPr>
              <a:t> </a:t>
            </a:r>
            <a:r>
              <a:rPr lang="en-US" b="1" dirty="0" err="1">
                <a:latin typeface="Arial" charset="0"/>
                <a:ea typeface="ＭＳ Ｐゴシック" charset="-128"/>
                <a:cs typeface="ＭＳ Ｐゴシック" charset="-128"/>
              </a:rPr>
              <a:t>vs</a:t>
            </a:r>
            <a:r>
              <a:rPr lang="en-US" b="1" dirty="0">
                <a:latin typeface="Arial" charset="0"/>
                <a:ea typeface="ＭＳ Ｐゴシック" charset="-128"/>
                <a:cs typeface="ＭＳ Ｐゴシック" charset="-128"/>
              </a:rPr>
              <a:t> Luciana - You Only Talk In #HASHTAG (3:36)</a:t>
            </a:r>
          </a:p>
          <a:p>
            <a:pPr eaLnBrk="1" hangingPunct="1"/>
            <a:r>
              <a:rPr lang="en-US" i="0" dirty="0"/>
              <a:t>http://</a:t>
            </a:r>
            <a:r>
              <a:rPr lang="en-US" i="0" dirty="0" err="1"/>
              <a:t>www.youtube.com</a:t>
            </a:r>
            <a:r>
              <a:rPr lang="en-US" i="0" dirty="0"/>
              <a:t>/</a:t>
            </a:r>
            <a:r>
              <a:rPr lang="en-US" i="0" dirty="0" err="1"/>
              <a:t>watch?v</a:t>
            </a:r>
            <a:r>
              <a:rPr lang="en-US" i="0" dirty="0"/>
              <a:t>=53wIN87lJn0</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 Or review group project and individual presentation guidelines right now.</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a:t>
            </a:r>
            <a:r>
              <a:rPr lang="en-US" dirty="0"/>
              <a:t>Respond with top 3 choices by noon tomorrow</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r>
              <a:rPr lang="en-US" dirty="0"/>
              <a:t>Possible One page paper:</a:t>
            </a:r>
          </a:p>
          <a:p>
            <a:pPr lvl="1"/>
            <a:r>
              <a:rPr lang="en-US" dirty="0"/>
              <a:t>Global intellectual property laws, friends or foes?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Group Happiness 1 = everyone got first pick, 2 = everyone got second pick, etc.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Average Group Happiness </a:t>
            </a:r>
            <a:r>
              <a:rPr lang="en-US" b="1" dirty="0"/>
              <a:t>1.21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57" indent="0" algn="ctr">
              <a:buNone/>
              <a:defRPr>
                <a:solidFill>
                  <a:schemeClr val="tx1">
                    <a:tint val="75000"/>
                  </a:schemeClr>
                </a:solidFill>
              </a:defRPr>
            </a:lvl2pPr>
            <a:lvl3pPr marL="914316" indent="0" algn="ctr">
              <a:buNone/>
              <a:defRPr>
                <a:solidFill>
                  <a:schemeClr val="tx1">
                    <a:tint val="75000"/>
                  </a:schemeClr>
                </a:solidFill>
              </a:defRPr>
            </a:lvl3pPr>
            <a:lvl4pPr marL="1371475" indent="0" algn="ctr">
              <a:buNone/>
              <a:defRPr>
                <a:solidFill>
                  <a:schemeClr val="tx1">
                    <a:tint val="75000"/>
                  </a:schemeClr>
                </a:solidFill>
              </a:defRPr>
            </a:lvl4pPr>
            <a:lvl5pPr marL="1828634" indent="0" algn="ctr">
              <a:buNone/>
              <a:defRPr>
                <a:solidFill>
                  <a:schemeClr val="tx1">
                    <a:tint val="75000"/>
                  </a:schemeClr>
                </a:solidFill>
              </a:defRPr>
            </a:lvl5pPr>
            <a:lvl6pPr marL="2285791" indent="0" algn="ctr">
              <a:buNone/>
              <a:defRPr>
                <a:solidFill>
                  <a:schemeClr val="tx1">
                    <a:tint val="75000"/>
                  </a:schemeClr>
                </a:solidFill>
              </a:defRPr>
            </a:lvl6pPr>
            <a:lvl7pPr marL="2742950" indent="0" algn="ctr">
              <a:buNone/>
              <a:defRPr>
                <a:solidFill>
                  <a:schemeClr val="tx1">
                    <a:tint val="75000"/>
                  </a:schemeClr>
                </a:solidFill>
              </a:defRPr>
            </a:lvl7pPr>
            <a:lvl8pPr marL="3200106" indent="0" algn="ctr">
              <a:buNone/>
              <a:defRPr>
                <a:solidFill>
                  <a:schemeClr val="tx1">
                    <a:tint val="75000"/>
                  </a:schemeClr>
                </a:solidFill>
              </a:defRPr>
            </a:lvl8pPr>
            <a:lvl9pPr marL="3657265"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2"/>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3"/>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2" y="361952"/>
            <a:ext cx="4953001" cy="4381501"/>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353">
              <a:defRPr baseline="0"/>
            </a:lvl6pPr>
            <a:lvl7pPr marL="2002353">
              <a:defRPr baseline="0"/>
            </a:lvl7pPr>
            <a:lvl8pPr marL="2002353">
              <a:defRPr baseline="0"/>
            </a:lvl8pPr>
            <a:lvl9pPr marL="20023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6" y="361952"/>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2"/>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57" indent="0">
              <a:buNone/>
              <a:defRPr sz="1800">
                <a:solidFill>
                  <a:schemeClr val="tx1">
                    <a:tint val="75000"/>
                  </a:schemeClr>
                </a:solidFill>
              </a:defRPr>
            </a:lvl2pPr>
            <a:lvl3pPr marL="914316" indent="0">
              <a:buNone/>
              <a:defRPr sz="1600">
                <a:solidFill>
                  <a:schemeClr val="tx1">
                    <a:tint val="75000"/>
                  </a:schemeClr>
                </a:solidFill>
              </a:defRPr>
            </a:lvl3pPr>
            <a:lvl4pPr marL="1371475" indent="0">
              <a:buNone/>
              <a:defRPr sz="1400">
                <a:solidFill>
                  <a:schemeClr val="tx1">
                    <a:tint val="75000"/>
                  </a:schemeClr>
                </a:solidFill>
              </a:defRPr>
            </a:lvl4pPr>
            <a:lvl5pPr marL="1828634" indent="0">
              <a:buNone/>
              <a:defRPr sz="1400">
                <a:solidFill>
                  <a:schemeClr val="tx1">
                    <a:tint val="75000"/>
                  </a:schemeClr>
                </a:solidFill>
              </a:defRPr>
            </a:lvl5pPr>
            <a:lvl6pPr marL="2285791" indent="0">
              <a:buNone/>
              <a:defRPr sz="1400">
                <a:solidFill>
                  <a:schemeClr val="tx1">
                    <a:tint val="75000"/>
                  </a:schemeClr>
                </a:solidFill>
              </a:defRPr>
            </a:lvl6pPr>
            <a:lvl7pPr marL="2742950" indent="0">
              <a:buNone/>
              <a:defRPr sz="1400">
                <a:solidFill>
                  <a:schemeClr val="tx1">
                    <a:tint val="75000"/>
                  </a:schemeClr>
                </a:solidFill>
              </a:defRPr>
            </a:lvl7pPr>
            <a:lvl8pPr marL="3200106" indent="0">
              <a:buNone/>
              <a:defRPr sz="1400">
                <a:solidFill>
                  <a:schemeClr val="tx1">
                    <a:tint val="75000"/>
                  </a:schemeClr>
                </a:solidFill>
              </a:defRPr>
            </a:lvl8pPr>
            <a:lvl9pPr marL="36572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353">
              <a:defRPr sz="1100" baseline="0"/>
            </a:lvl6pPr>
            <a:lvl7pPr marL="2002353">
              <a:defRPr sz="1100" baseline="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a:lvl8pPr>
            <a:lvl9pPr marL="20023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57" indent="0">
              <a:buNone/>
              <a:defRPr sz="2000" b="1"/>
            </a:lvl2pPr>
            <a:lvl3pPr marL="914316" indent="0">
              <a:buNone/>
              <a:defRPr sz="1800" b="1"/>
            </a:lvl3pPr>
            <a:lvl4pPr marL="1371475" indent="0">
              <a:buNone/>
              <a:defRPr sz="1600" b="1"/>
            </a:lvl4pPr>
            <a:lvl5pPr marL="1828634" indent="0">
              <a:buNone/>
              <a:defRPr sz="1600" b="1"/>
            </a:lvl5pPr>
            <a:lvl6pPr marL="2285791" indent="0">
              <a:buNone/>
              <a:defRPr sz="1600" b="1"/>
            </a:lvl6pPr>
            <a:lvl7pPr marL="2742950" indent="0">
              <a:buNone/>
              <a:defRPr sz="1600" b="1"/>
            </a:lvl7pPr>
            <a:lvl8pPr marL="3200106" indent="0">
              <a:buNone/>
              <a:defRPr sz="1600" b="1"/>
            </a:lvl8pPr>
            <a:lvl9pPr marL="36572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353">
              <a:defRPr sz="1100"/>
            </a:lvl6pPr>
            <a:lvl7pPr marL="2002353">
              <a:defRPr sz="1100"/>
            </a:lvl7pPr>
            <a:lvl8pPr marL="2002353">
              <a:defRPr sz="1100" baseline="0"/>
            </a:lvl8pPr>
            <a:lvl9pPr marL="20023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2"/>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3" y="361951"/>
            <a:ext cx="3809386" cy="4397030"/>
          </a:xfrm>
          <a:noFill/>
          <a:ln w="9525">
            <a:noFill/>
            <a:miter lim="800000"/>
          </a:ln>
          <a:effectLst/>
        </p:spPr>
        <p:txBody>
          <a:bodyPr>
            <a:normAutofit/>
          </a:bodyPr>
          <a:lstStyle>
            <a:lvl1pPr marL="0" indent="0" algn="ctr">
              <a:buNone/>
              <a:defRPr sz="2000"/>
            </a:lvl1pPr>
            <a:lvl2pPr marL="457157" indent="0">
              <a:buNone/>
              <a:defRPr sz="2800"/>
            </a:lvl2pPr>
            <a:lvl3pPr marL="914316" indent="0">
              <a:buNone/>
              <a:defRPr sz="2400"/>
            </a:lvl3pPr>
            <a:lvl4pPr marL="1371475" indent="0">
              <a:buNone/>
              <a:defRPr sz="2000"/>
            </a:lvl4pPr>
            <a:lvl5pPr marL="1828634" indent="0">
              <a:buNone/>
              <a:defRPr sz="2000"/>
            </a:lvl5pPr>
            <a:lvl6pPr marL="2285791" indent="0">
              <a:buNone/>
              <a:defRPr sz="2000"/>
            </a:lvl6pPr>
            <a:lvl7pPr marL="2742950" indent="0">
              <a:buNone/>
              <a:defRPr sz="2000"/>
            </a:lvl7pPr>
            <a:lvl8pPr marL="3200106" indent="0">
              <a:buNone/>
              <a:defRPr sz="2000"/>
            </a:lvl8pPr>
            <a:lvl9pPr marL="3657265"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57" indent="0">
              <a:buNone/>
              <a:defRPr sz="1200"/>
            </a:lvl2pPr>
            <a:lvl3pPr marL="914316" indent="0">
              <a:buNone/>
              <a:defRPr sz="1000"/>
            </a:lvl3pPr>
            <a:lvl4pPr marL="1371475" indent="0">
              <a:buNone/>
              <a:defRPr sz="900"/>
            </a:lvl4pPr>
            <a:lvl5pPr marL="1828634" indent="0">
              <a:buNone/>
              <a:defRPr sz="900"/>
            </a:lvl5pPr>
            <a:lvl6pPr marL="2285791" indent="0">
              <a:buNone/>
              <a:defRPr sz="900"/>
            </a:lvl6pPr>
            <a:lvl7pPr marL="2742950" indent="0">
              <a:buNone/>
              <a:defRPr sz="900"/>
            </a:lvl7pPr>
            <a:lvl8pPr marL="3200106" indent="0">
              <a:buNone/>
              <a:defRPr sz="900"/>
            </a:lvl8pPr>
            <a:lvl9pPr marL="3657265"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2" tIns="45716" rIns="91432" bIns="45716"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2" tIns="45716" rIns="91432" bIns="4571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2" tIns="45716" rIns="91432" bIns="45716"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2" tIns="45716" rIns="91432" bIns="45716" rtlCol="0" anchor="ctr"/>
          <a:lstStyle>
            <a:lvl1pPr marL="0" marR="0" indent="0" algn="l" defTabSz="457178"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2" tIns="45716" rIns="91432" bIns="45716"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5" y="21344"/>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16"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57" indent="-205757" algn="l" defTabSz="914316"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15" indent="-205757" algn="l" defTabSz="914316"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272" indent="-205757" algn="l" defTabSz="914316"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28" indent="-205757" algn="l" defTabSz="914316"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786"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544"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00"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057" indent="-205757" algn="l" defTabSz="914316"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815" indent="-205757" algn="l" defTabSz="914316"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16" rtl="0" eaLnBrk="1" latinLnBrk="0" hangingPunct="1">
        <a:defRPr sz="1800" kern="1200">
          <a:solidFill>
            <a:schemeClr val="tx1"/>
          </a:solidFill>
          <a:latin typeface="+mn-lt"/>
          <a:ea typeface="+mn-ea"/>
          <a:cs typeface="+mn-cs"/>
        </a:defRPr>
      </a:lvl1pPr>
      <a:lvl2pPr marL="457157"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4"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50" algn="l" defTabSz="914316" rtl="0" eaLnBrk="1" latinLnBrk="0" hangingPunct="1">
        <a:defRPr sz="1800" kern="1200">
          <a:solidFill>
            <a:schemeClr val="tx1"/>
          </a:solidFill>
          <a:latin typeface="+mn-lt"/>
          <a:ea typeface="+mn-ea"/>
          <a:cs typeface="+mn-cs"/>
        </a:defRPr>
      </a:lvl7pPr>
      <a:lvl8pPr marL="3200106" algn="l" defTabSz="914316" rtl="0" eaLnBrk="1" latinLnBrk="0" hangingPunct="1">
        <a:defRPr sz="1800" kern="1200">
          <a:solidFill>
            <a:schemeClr val="tx1"/>
          </a:solidFill>
          <a:latin typeface="+mn-lt"/>
          <a:ea typeface="+mn-ea"/>
          <a:cs typeface="+mn-cs"/>
        </a:defRPr>
      </a:lvl8pPr>
      <a:lvl9pPr marL="3657265" algn="l" defTabSz="91431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atista.com/statistics/192699/age-distribution-of-users-on-myspace-in-the-united-state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JonErlichman/status/1009407220143087618"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eb.a.ebscohost.com.ezproxy.wpi.edu/ehost/detail/detail?vid=0&amp;sid=220dfcc4-c3d6-478b-a013-8e92aae70512%40sdc-v-sessmgr02&amp;bdata=JnNpdGU9ZWhvc3QtbGl2ZQ%3d%3d#AN=61890850&amp;db=bsh" TargetMode="External"/><Relationship Id="rId2" Type="http://schemas.openxmlformats.org/officeDocument/2006/relationships/hyperlink" Target="https://arxiv.org/pdf/1403.5617.pdf" TargetMode="External"/><Relationship Id="rId1" Type="http://schemas.openxmlformats.org/officeDocument/2006/relationships/slideLayout" Target="../slideLayouts/slideLayout2.xml"/><Relationship Id="rId6" Type="http://schemas.openxmlformats.org/officeDocument/2006/relationships/hyperlink" Target="https://search-proquest-com.ezproxy.wpi.edu/docview/216091673?accountid=29120&amp;rfr_id=info%3Axri%2Fsid%3Aprimo" TargetMode="External"/><Relationship Id="rId5" Type="http://schemas.openxmlformats.org/officeDocument/2006/relationships/hyperlink" Target="https://www-liebertpub-com.ezproxy.wpi.edu/doi/pdf/10.1089/cpb.2007.0154" TargetMode="External"/><Relationship Id="rId4" Type="http://schemas.openxmlformats.org/officeDocument/2006/relationships/hyperlink" Target="https://www.forbes.com/sites/adamhartung/2011/01/14/why-facebook-beat-myspace/#15b4ca80147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theconversation.com/theres-something-queer-about-tumblr-73520"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boards.4channel.org/a/thread/192752123"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old.reddit.com/r/Kappa/comments/cysebg/bruh_momento/"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vice.com/en_us/article/3da838/an-attempted-suicide-forced-a-tumblr-community-to-open-its-eyes-about-bullying" TargetMode="External"/><Relationship Id="rId2" Type="http://schemas.openxmlformats.org/officeDocument/2006/relationships/hyperlink" Target="https://www.washingtonpost.com/news/the-intersect/wp/2014/09/25/absolutely-everything-you-need-to-know-to-understand-4chan-the-internets-own-bogeyman/?noredirect=on" TargetMode="External"/><Relationship Id="rId1" Type="http://schemas.openxmlformats.org/officeDocument/2006/relationships/slideLayout" Target="../slideLayouts/slideLayout2.xml"/><Relationship Id="rId4" Type="http://schemas.openxmlformats.org/officeDocument/2006/relationships/hyperlink" Target="https://www.dailydot.com/layer8/against-hate-subreddits-reddi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Wikipedia:Citing_Wikipedia"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rE3j_RHkqJ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ed.ted.com/lessons/what-orwellian-really-means-noah-tavli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Freedom Of Speech</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What about Myspace?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Anthony Galgano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dirty="0"/>
          </a:p>
        </p:txBody>
      </p:sp>
    </p:spTree>
    <p:extLst>
      <p:ext uri="{BB962C8B-B14F-4D97-AF65-F5344CB8AC3E}">
        <p14:creationId xmlns:p14="http://schemas.microsoft.com/office/powerpoint/2010/main" val="23128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Popularity</a:t>
            </a:r>
          </a:p>
        </p:txBody>
      </p:sp>
      <p:sp>
        <p:nvSpPr>
          <p:cNvPr id="3" name="Content Placeholder 2"/>
          <p:cNvSpPr>
            <a:spLocks noGrp="1"/>
          </p:cNvSpPr>
          <p:nvPr>
            <p:ph sz="half" idx="1"/>
          </p:nvPr>
        </p:nvSpPr>
        <p:spPr>
          <a:xfrm>
            <a:off x="685799" y="1352551"/>
            <a:ext cx="8030497" cy="3352800"/>
          </a:xfrm>
        </p:spPr>
        <p:txBody>
          <a:bodyPr>
            <a:normAutofit/>
          </a:bodyPr>
          <a:lstStyle/>
          <a:p>
            <a:r>
              <a:rPr lang="en-US" dirty="0"/>
              <a:t>Friendship</a:t>
            </a:r>
          </a:p>
          <a:p>
            <a:pPr lvl="1"/>
            <a:r>
              <a:rPr lang="en-US" dirty="0"/>
              <a:t>People join due to presence of friends</a:t>
            </a:r>
          </a:p>
          <a:p>
            <a:pPr lvl="1"/>
            <a:r>
              <a:rPr lang="en-US" dirty="0"/>
              <a:t>There is no restriction on the number of friends a user can have [1]</a:t>
            </a:r>
          </a:p>
          <a:p>
            <a:r>
              <a:rPr lang="en-US" dirty="0"/>
              <a:t>More than a social network [2]</a:t>
            </a:r>
          </a:p>
          <a:p>
            <a:pPr lvl="1"/>
            <a:r>
              <a:rPr lang="en-US" dirty="0"/>
              <a:t>Listen to music and watch videos</a:t>
            </a:r>
          </a:p>
          <a:p>
            <a:pPr lvl="1"/>
            <a:r>
              <a:rPr lang="en-US" dirty="0"/>
              <a:t>Customize home page to include favorite music, shows, books, etc. [4]</a:t>
            </a:r>
          </a:p>
          <a:p>
            <a:pPr lvl="1"/>
            <a:r>
              <a:rPr lang="en-US" dirty="0"/>
              <a:t>Designed for people of all ages</a:t>
            </a:r>
          </a:p>
          <a:p>
            <a:r>
              <a:rPr lang="en-US" dirty="0"/>
              <a:t>Built with ColdFusion</a:t>
            </a:r>
          </a:p>
          <a:p>
            <a:pPr lvl="1"/>
            <a:r>
              <a:rPr lang="en-US" dirty="0"/>
              <a:t>Simple programming language [2]</a:t>
            </a:r>
          </a:p>
          <a:p>
            <a:pPr lvl="1"/>
            <a:r>
              <a:rPr lang="en-US" dirty="0"/>
              <a:t>Good for being quick to market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Anthony Galgano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&lt;Citation&gt;</a:t>
            </a:r>
          </a:p>
        </p:txBody>
      </p:sp>
    </p:spTree>
    <p:extLst>
      <p:ext uri="{BB962C8B-B14F-4D97-AF65-F5344CB8AC3E}">
        <p14:creationId xmlns:p14="http://schemas.microsoft.com/office/powerpoint/2010/main" val="260737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Anthony Galgano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Statusta Research Department, </a:t>
            </a:r>
            <a:r>
              <a:rPr lang="en-US" sz="1200" dirty="0">
                <a:hlinkClick r:id="rId3"/>
              </a:rPr>
              <a:t>https://www.statista.com/statistics/192699/age-distribution-of-users-on-myspace-in-the-united-states/</a:t>
            </a:r>
            <a:endParaRPr lang="en-US" sz="1200" dirty="0">
              <a:solidFill>
                <a:schemeClr val="tx1"/>
              </a:solidFill>
            </a:endParaRPr>
          </a:p>
        </p:txBody>
      </p:sp>
      <p:pic>
        <p:nvPicPr>
          <p:cNvPr id="10" name="Picture 9">
            <a:extLst>
              <a:ext uri="{FF2B5EF4-FFF2-40B4-BE49-F238E27FC236}">
                <a16:creationId xmlns:a16="http://schemas.microsoft.com/office/drawing/2014/main" id="{A8DE982D-A9E9-41F6-A769-082585A9E95A}"/>
              </a:ext>
            </a:extLst>
          </p:cNvPr>
          <p:cNvPicPr>
            <a:picLocks noChangeAspect="1"/>
          </p:cNvPicPr>
          <p:nvPr/>
        </p:nvPicPr>
        <p:blipFill>
          <a:blip r:embed="rId4"/>
          <a:stretch>
            <a:fillRect/>
          </a:stretch>
        </p:blipFill>
        <p:spPr>
          <a:xfrm>
            <a:off x="1472031" y="420189"/>
            <a:ext cx="5791550" cy="4303121"/>
          </a:xfrm>
          <a:prstGeom prst="rect">
            <a:avLst/>
          </a:prstGeom>
        </p:spPr>
      </p:pic>
    </p:spTree>
    <p:extLst>
      <p:ext uri="{BB962C8B-B14F-4D97-AF65-F5344CB8AC3E}">
        <p14:creationId xmlns:p14="http://schemas.microsoft.com/office/powerpoint/2010/main" val="1303152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Passing myspace</a:t>
            </a:r>
          </a:p>
        </p:txBody>
      </p:sp>
      <p:sp>
        <p:nvSpPr>
          <p:cNvPr id="3" name="Content Placeholder 2"/>
          <p:cNvSpPr>
            <a:spLocks noGrp="1"/>
          </p:cNvSpPr>
          <p:nvPr>
            <p:ph sz="half" idx="1"/>
          </p:nvPr>
        </p:nvSpPr>
        <p:spPr/>
        <p:txBody>
          <a:bodyPr/>
          <a:lstStyle/>
          <a:p>
            <a:r>
              <a:rPr lang="en-US" dirty="0"/>
              <a:t>On June 20, 2008, Facebook passed MySpace in total number of users [3]</a:t>
            </a:r>
          </a:p>
          <a:p>
            <a:pPr lvl="1"/>
            <a:r>
              <a:rPr lang="en-US" dirty="0"/>
              <a:t>Facebook was designed to shift with the market [3]</a:t>
            </a:r>
          </a:p>
          <a:p>
            <a:pPr lvl="1"/>
            <a:r>
              <a:rPr lang="en-US" dirty="0"/>
              <a:t>Facebook was built with other developers in mind</a:t>
            </a:r>
          </a:p>
          <a:p>
            <a:r>
              <a:rPr lang="en-US" dirty="0"/>
              <a:t>MySpace used a tradition business plan</a:t>
            </a:r>
          </a:p>
          <a:p>
            <a:pPr lvl="1"/>
            <a:r>
              <a:rPr lang="en-US" dirty="0"/>
              <a:t>Used smart MBAs</a:t>
            </a:r>
          </a:p>
          <a:p>
            <a:pPr lvl="1"/>
            <a:r>
              <a:rPr lang="en-US" dirty="0"/>
              <a:t>Forecasted and Planned, but did not deviate or change with market [3]</a:t>
            </a:r>
          </a:p>
          <a:p>
            <a:pPr lvl="1"/>
            <a:endParaRPr lang="en-US" dirty="0"/>
          </a:p>
          <a:p>
            <a:pPr lvl="1"/>
            <a:endParaRPr lang="en-US" dirty="0"/>
          </a:p>
          <a:p>
            <a:pPr lvl="1"/>
            <a:endParaRPr lang="en-US" dirty="0"/>
          </a:p>
          <a:p>
            <a:pPr marL="205768" lvl="1" indent="0">
              <a:buNone/>
            </a:pPr>
            <a:endParaRPr lang="en-US" dirty="0"/>
          </a:p>
          <a:p>
            <a:pPr lvl="1"/>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Anthony Galgano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Jon Erlichman, </a:t>
            </a:r>
            <a:r>
              <a:rPr lang="en-US" sz="1200" dirty="0">
                <a:hlinkClick r:id="rId3"/>
              </a:rPr>
              <a:t>https://twitter.com/JonErlichman/status/1009407220143087618</a:t>
            </a:r>
            <a:endParaRPr lang="en-US" sz="1200" dirty="0">
              <a:solidFill>
                <a:schemeClr val="tx1"/>
              </a:solidFill>
            </a:endParaRPr>
          </a:p>
        </p:txBody>
      </p:sp>
      <p:pic>
        <p:nvPicPr>
          <p:cNvPr id="17" name="Picture 16">
            <a:extLst>
              <a:ext uri="{FF2B5EF4-FFF2-40B4-BE49-F238E27FC236}">
                <a16:creationId xmlns:a16="http://schemas.microsoft.com/office/drawing/2014/main" id="{F7134FCD-20C5-4B39-882A-9519A346779E}"/>
              </a:ext>
            </a:extLst>
          </p:cNvPr>
          <p:cNvPicPr>
            <a:picLocks noChangeAspect="1"/>
          </p:cNvPicPr>
          <p:nvPr/>
        </p:nvPicPr>
        <p:blipFill rotWithShape="1">
          <a:blip r:embed="rId4"/>
          <a:srcRect r="14307"/>
          <a:stretch/>
        </p:blipFill>
        <p:spPr>
          <a:xfrm>
            <a:off x="4461875" y="1156287"/>
            <a:ext cx="4395285" cy="3273426"/>
          </a:xfrm>
          <a:prstGeom prst="rect">
            <a:avLst/>
          </a:prstGeom>
        </p:spPr>
      </p:pic>
    </p:spTree>
    <p:extLst>
      <p:ext uri="{BB962C8B-B14F-4D97-AF65-F5344CB8AC3E}">
        <p14:creationId xmlns:p14="http://schemas.microsoft.com/office/powerpoint/2010/main" val="296616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a:t>
            </a:r>
          </a:p>
        </p:txBody>
      </p:sp>
      <p:sp>
        <p:nvSpPr>
          <p:cNvPr id="3" name="Content Placeholder 2"/>
          <p:cNvSpPr>
            <a:spLocks noGrp="1"/>
          </p:cNvSpPr>
          <p:nvPr>
            <p:ph sz="half" idx="1"/>
          </p:nvPr>
        </p:nvSpPr>
        <p:spPr>
          <a:xfrm>
            <a:off x="685800" y="1352551"/>
            <a:ext cx="7692292" cy="3352800"/>
          </a:xfrm>
        </p:spPr>
        <p:txBody>
          <a:bodyPr/>
          <a:lstStyle/>
          <a:p>
            <a:r>
              <a:rPr lang="en-US" dirty="0"/>
              <a:t>Friendship Strength</a:t>
            </a:r>
          </a:p>
          <a:p>
            <a:pPr lvl="1"/>
            <a:r>
              <a:rPr lang="en-US" dirty="0"/>
              <a:t>Users would be friends with many people they did not know</a:t>
            </a:r>
          </a:p>
          <a:p>
            <a:pPr lvl="1"/>
            <a:r>
              <a:rPr lang="en-US" dirty="0"/>
              <a:t>Abandoned MySpace after users had few strong friendships left [1]</a:t>
            </a:r>
          </a:p>
          <a:p>
            <a:r>
              <a:rPr lang="en-US" dirty="0"/>
              <a:t>New products were buggy</a:t>
            </a:r>
          </a:p>
          <a:p>
            <a:pPr lvl="1"/>
            <a:r>
              <a:rPr lang="en-US" dirty="0"/>
              <a:t>Not enough testing, measuring, and iterating [2]</a:t>
            </a:r>
          </a:p>
          <a:p>
            <a:pPr lvl="1"/>
            <a:r>
              <a:rPr lang="en-US" dirty="0"/>
              <a:t>Went with quantity over quality</a:t>
            </a:r>
          </a:p>
          <a:p>
            <a:r>
              <a:rPr lang="en-US" dirty="0"/>
              <a:t>Poor Development</a:t>
            </a:r>
          </a:p>
          <a:p>
            <a:pPr lvl="1"/>
            <a:r>
              <a:rPr lang="en-US" dirty="0"/>
              <a:t>Switched to .NET in 2005</a:t>
            </a:r>
          </a:p>
          <a:p>
            <a:pPr lvl="1"/>
            <a:r>
              <a:rPr lang="en-US" dirty="0"/>
              <a:t>Developers wanted an“ open-source-code software” instead so the became unhappy[2]</a:t>
            </a:r>
          </a:p>
          <a:p>
            <a:pPr lvl="1"/>
            <a:r>
              <a:rPr lang="en-US" dirty="0"/>
              <a:t>Poor spam filters</a:t>
            </a:r>
          </a:p>
          <a:p>
            <a:pPr lvl="1"/>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Anthony Galgano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&lt;Citation&gt;</a:t>
            </a:r>
          </a:p>
        </p:txBody>
      </p:sp>
    </p:spTree>
    <p:extLst>
      <p:ext uri="{BB962C8B-B14F-4D97-AF65-F5344CB8AC3E}">
        <p14:creationId xmlns:p14="http://schemas.microsoft.com/office/powerpoint/2010/main" val="102917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Socially</a:t>
            </a:r>
          </a:p>
        </p:txBody>
      </p:sp>
      <p:sp>
        <p:nvSpPr>
          <p:cNvPr id="3" name="Content Placeholder 2"/>
          <p:cNvSpPr>
            <a:spLocks noGrp="1"/>
          </p:cNvSpPr>
          <p:nvPr>
            <p:ph sz="half" idx="1"/>
          </p:nvPr>
        </p:nvSpPr>
        <p:spPr/>
        <p:txBody>
          <a:bodyPr/>
          <a:lstStyle/>
          <a:p>
            <a:r>
              <a:rPr lang="en-US" dirty="0"/>
              <a:t>Worries about children safety</a:t>
            </a:r>
          </a:p>
          <a:p>
            <a:pPr lvl="1"/>
            <a:r>
              <a:rPr lang="en-US" dirty="0"/>
              <a:t>In 2008, MySpace added 60 new features to protect against online predators [5]</a:t>
            </a:r>
          </a:p>
          <a:p>
            <a:pPr lvl="1"/>
            <a:r>
              <a:rPr lang="en-US" dirty="0"/>
              <a:t>Created a panel called Internet Safety Technical Task Force [5]</a:t>
            </a:r>
          </a:p>
          <a:p>
            <a:r>
              <a:rPr lang="en-US" dirty="0"/>
              <a:t>Public Perception</a:t>
            </a:r>
          </a:p>
          <a:p>
            <a:pPr lvl="1"/>
            <a:r>
              <a:rPr lang="en-US" dirty="0"/>
              <a:t>All social medias are reflective of how they are reported in media </a:t>
            </a:r>
          </a:p>
          <a:p>
            <a:r>
              <a:rPr lang="en-US" dirty="0"/>
              <a:t>MySpace shows that social media is volatile and can change at any minute</a:t>
            </a:r>
          </a:p>
          <a:p>
            <a:pPr lvl="1"/>
            <a:endParaRPr lang="en-US" dirty="0"/>
          </a:p>
          <a:p>
            <a:endParaRPr lang="en-US" dirty="0"/>
          </a:p>
          <a:p>
            <a:pPr lvl="1"/>
            <a:endParaRPr lang="en-US" dirty="0"/>
          </a:p>
        </p:txBody>
      </p:sp>
      <p:sp>
        <p:nvSpPr>
          <p:cNvPr id="5" name="Footer Placeholder 4"/>
          <p:cNvSpPr>
            <a:spLocks noGrp="1"/>
          </p:cNvSpPr>
          <p:nvPr>
            <p:ph type="ftr" sz="quarter" idx="11"/>
          </p:nvPr>
        </p:nvSpPr>
        <p:spPr/>
        <p:txBody>
          <a:bodyPr/>
          <a:lstStyle/>
          <a:p>
            <a:r>
              <a:rPr lang="sk-SK" dirty="0"/>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Anthony Galgano</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https://www.memesmonkey.com/topic/myspace#&amp;gid=1&amp;pid=1</a:t>
            </a:r>
            <a:endParaRPr lang="en-US" sz="1200" dirty="0">
              <a:solidFill>
                <a:schemeClr val="tx1"/>
              </a:solidFill>
            </a:endParaRPr>
          </a:p>
        </p:txBody>
      </p:sp>
      <p:pic>
        <p:nvPicPr>
          <p:cNvPr id="11" name="Picture 10">
            <a:extLst>
              <a:ext uri="{FF2B5EF4-FFF2-40B4-BE49-F238E27FC236}">
                <a16:creationId xmlns:a16="http://schemas.microsoft.com/office/drawing/2014/main" id="{73D682B1-1113-457C-BE40-E02BBEFAA50F}"/>
              </a:ext>
            </a:extLst>
          </p:cNvPr>
          <p:cNvPicPr>
            <a:picLocks noChangeAspect="1"/>
          </p:cNvPicPr>
          <p:nvPr/>
        </p:nvPicPr>
        <p:blipFill>
          <a:blip r:embed="rId3"/>
          <a:stretch>
            <a:fillRect/>
          </a:stretch>
        </p:blipFill>
        <p:spPr>
          <a:xfrm>
            <a:off x="4724402" y="1286737"/>
            <a:ext cx="3944237" cy="2862484"/>
          </a:xfrm>
          <a:prstGeom prst="rect">
            <a:avLst/>
          </a:prstGeom>
        </p:spPr>
      </p:pic>
    </p:spTree>
    <p:extLst>
      <p:ext uri="{BB962C8B-B14F-4D97-AF65-F5344CB8AC3E}">
        <p14:creationId xmlns:p14="http://schemas.microsoft.com/office/powerpoint/2010/main" val="1946603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Simrat Chhabra, Ajit Brundavanam, Saswata Shannigrahi, An Alternative Explanation for the Rise and Fall of MySpace, </a:t>
            </a:r>
            <a:r>
              <a:rPr lang="en-US" dirty="0">
                <a:hlinkClick r:id="rId2"/>
              </a:rPr>
              <a:t>https://arxiv.org/pdf/1403.5617.pdf</a:t>
            </a:r>
            <a:r>
              <a:rPr lang="en-US" dirty="0"/>
              <a:t> (Access Date 9/1/2019)</a:t>
            </a:r>
          </a:p>
          <a:p>
            <a:pPr marL="0" indent="0">
              <a:buNone/>
            </a:pPr>
            <a:r>
              <a:rPr lang="en-US" dirty="0"/>
              <a:t>[2] Felix, Gillette, The Rise and Inglorious Fall of Myspace, </a:t>
            </a:r>
            <a:r>
              <a:rPr lang="en-US" dirty="0">
                <a:hlinkClick r:id="rId3"/>
              </a:rPr>
              <a:t>http://web.a.ebscohost.com.ezproxy.wpi.edu/ehost/detail/detail?vid=0&amp;sid=220dfcc4-c3d6-478b-a013-8e92aae70512%40sdc-v-sessmgr02&amp;bdata=JnNpdGU9ZWhvc3QtbGl2ZQ%3d%3d#AN=61890850&amp;db=bsh</a:t>
            </a:r>
            <a:r>
              <a:rPr lang="en-US" dirty="0"/>
              <a:t>, (Access Date 9/2/2019)</a:t>
            </a:r>
          </a:p>
          <a:p>
            <a:pPr marL="0" indent="0">
              <a:buNone/>
            </a:pPr>
            <a:r>
              <a:rPr lang="en-US" dirty="0"/>
              <a:t>[3] Adam Hartung, How Facebook Beat MySpace, </a:t>
            </a:r>
            <a:r>
              <a:rPr lang="en-US" dirty="0">
                <a:hlinkClick r:id="rId4"/>
              </a:rPr>
              <a:t>https://www.forbes.com/sites/adamhartung/2011/01/14/why-facebook-beat-myspace/#15b4ca80147e</a:t>
            </a:r>
            <a:r>
              <a:rPr lang="en-US" dirty="0"/>
              <a:t>, (Access Date 9/2/2019)</a:t>
            </a:r>
          </a:p>
          <a:p>
            <a:pPr marL="0" indent="0">
              <a:buNone/>
            </a:pPr>
            <a:r>
              <a:rPr lang="en-US" dirty="0"/>
              <a:t>[4] Qingwen Dong, Mark Urista, Dunane Gundrum, The Impact of Emotional Intelligence, Self-Esteem,and Self-Image on Romantic Communication over MySpace, </a:t>
            </a:r>
            <a:r>
              <a:rPr lang="en-US" dirty="0">
                <a:hlinkClick r:id="rId5"/>
              </a:rPr>
              <a:t>https://www-liebertpub-com.ezproxy.wpi.edu/doi/pdf/10.1089/cpb.2007.0154</a:t>
            </a:r>
            <a:r>
              <a:rPr lang="en-US" dirty="0"/>
              <a:t> , (Access Date 9/2/2019)</a:t>
            </a:r>
          </a:p>
          <a:p>
            <a:pPr marL="0" indent="0">
              <a:buNone/>
            </a:pPr>
            <a:r>
              <a:rPr lang="en-US" dirty="0"/>
              <a:t>[5]Heather Havenstein, MySpace States Sign Kids Online Safety Pact, </a:t>
            </a:r>
            <a:r>
              <a:rPr lang="en-US" dirty="0">
                <a:hlinkClick r:id="rId6"/>
              </a:rPr>
              <a:t>https://search-proquest-com.ezproxy.wpi.edu/docview/216091673?accountid=29120&amp;rfr_id=info%3Axri%2Fsid%3Aprimo</a:t>
            </a:r>
            <a:r>
              <a:rPr lang="en-US" dirty="0"/>
              <a:t>, (Access Date 9/2/2019)</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dirty="0"/>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Anthony Galgano</a:t>
            </a:r>
          </a:p>
        </p:txBody>
      </p:sp>
    </p:spTree>
    <p:extLst>
      <p:ext uri="{BB962C8B-B14F-4D97-AF65-F5344CB8AC3E}">
        <p14:creationId xmlns:p14="http://schemas.microsoft.com/office/powerpoint/2010/main" val="316942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Fandoms and Discussion behavior in social media</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Parker Coady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1848192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Tumblr’s DESIGN lets people express themselves without fear of judgement </a:t>
            </a:r>
          </a:p>
        </p:txBody>
      </p:sp>
      <p:sp>
        <p:nvSpPr>
          <p:cNvPr id="3" name="Content Placeholder 2"/>
          <p:cNvSpPr>
            <a:spLocks noGrp="1"/>
          </p:cNvSpPr>
          <p:nvPr>
            <p:ph sz="half" idx="1"/>
          </p:nvPr>
        </p:nvSpPr>
        <p:spPr/>
        <p:txBody>
          <a:bodyPr/>
          <a:lstStyle/>
          <a:p>
            <a:r>
              <a:rPr lang="en-US" dirty="0"/>
              <a:t>Tumblr allows users to obscure their identities with </a:t>
            </a:r>
            <a:r>
              <a:rPr lang="en-US" dirty="0" err="1"/>
              <a:t>psuedonyms</a:t>
            </a:r>
            <a:endParaRPr lang="en-US" dirty="0"/>
          </a:p>
          <a:p>
            <a:pPr lvl="1"/>
            <a:r>
              <a:rPr lang="en-US" dirty="0"/>
              <a:t>Typical social hierarchy by real-life identity/follower count removed</a:t>
            </a:r>
          </a:p>
          <a:p>
            <a:r>
              <a:rPr lang="en-US" dirty="0"/>
              <a:t>Identity is still present in the form of blog layout/avatars</a:t>
            </a:r>
          </a:p>
          <a:p>
            <a:r>
              <a:rPr lang="en-US" dirty="0"/>
              <a:t>Fandom culture reflects this</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Parker Coady</a:t>
            </a:r>
            <a:endParaRPr lang="en-US" sz="1400" dirty="0">
              <a:solidFill>
                <a:schemeClr val="tx1"/>
              </a:solidFill>
              <a:latin typeface="+mj-lt"/>
            </a:endParaRPr>
          </a:p>
        </p:txBody>
      </p:sp>
      <p:sp>
        <p:nvSpPr>
          <p:cNvPr id="8" name="TextBox 7"/>
          <p:cNvSpPr txBox="1"/>
          <p:nvPr/>
        </p:nvSpPr>
        <p:spPr>
          <a:xfrm>
            <a:off x="3027405" y="4305650"/>
            <a:ext cx="5999391" cy="830997"/>
          </a:xfrm>
          <a:prstGeom prst="rect">
            <a:avLst/>
          </a:prstGeom>
          <a:noFill/>
        </p:spPr>
        <p:txBody>
          <a:bodyPr wrap="square" rtlCol="0">
            <a:spAutoFit/>
          </a:bodyPr>
          <a:lstStyle/>
          <a:p>
            <a:pPr algn="r"/>
            <a:r>
              <a:rPr lang="en-US" sz="1200" i="1" dirty="0">
                <a:solidFill>
                  <a:schemeClr val="tx1"/>
                </a:solidFill>
              </a:rPr>
              <a:t>Out of multiple studied groups of young social media users, one conducted of only LGBT+ individuals showed a much higher use of Tumblr</a:t>
            </a:r>
          </a:p>
          <a:p>
            <a:pPr algn="r"/>
            <a:r>
              <a:rPr lang="en-US" sz="1200" i="1" dirty="0">
                <a:solidFill>
                  <a:schemeClr val="tx1"/>
                </a:solidFill>
              </a:rPr>
              <a:t>Beth Daley, “There’s Something Queer About Tumb</a:t>
            </a:r>
            <a:r>
              <a:rPr lang="en-US" sz="1200" i="1" dirty="0"/>
              <a:t>lr”, </a:t>
            </a:r>
            <a:r>
              <a:rPr lang="en-US" sz="1200" dirty="0">
                <a:hlinkClick r:id="rId3"/>
              </a:rPr>
              <a:t>http://theconversation.com/theres-something-queer-about-tumblr-73520</a:t>
            </a:r>
            <a:r>
              <a:rPr lang="en-US" sz="1200" dirty="0"/>
              <a:t>, 9/1/19</a:t>
            </a:r>
            <a:endParaRPr lang="en-US" sz="1200" i="1" dirty="0">
              <a:solidFill>
                <a:schemeClr val="tx1"/>
              </a:solidFill>
            </a:endParaRPr>
          </a:p>
        </p:txBody>
      </p:sp>
      <p:pic>
        <p:nvPicPr>
          <p:cNvPr id="1028" name="Picture 4" descr="https://images.theconversation.com/files/159966/original/image-20170308-24226-kvbbtg.png?ixlib=rb-1.1.0&amp;q=45&amp;auto=format&amp;w=754&amp;fit=clip">
            <a:extLst>
              <a:ext uri="{FF2B5EF4-FFF2-40B4-BE49-F238E27FC236}">
                <a16:creationId xmlns:a16="http://schemas.microsoft.com/office/drawing/2014/main" id="{8A95A16E-D21B-4AA6-9667-9AF0AA92DF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00317"/>
            <a:ext cx="4535940" cy="279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780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4chan’s complete anonymity makes users rely on in-jokes and inflammatory speech</a:t>
            </a:r>
          </a:p>
        </p:txBody>
      </p:sp>
      <p:sp>
        <p:nvSpPr>
          <p:cNvPr id="3" name="Content Placeholder 2"/>
          <p:cNvSpPr>
            <a:spLocks noGrp="1"/>
          </p:cNvSpPr>
          <p:nvPr>
            <p:ph sz="half" idx="1"/>
          </p:nvPr>
        </p:nvSpPr>
        <p:spPr/>
        <p:txBody>
          <a:bodyPr/>
          <a:lstStyle/>
          <a:p>
            <a:r>
              <a:rPr lang="en-US" dirty="0"/>
              <a:t>4chan has total anonymity and extremely lax moderation</a:t>
            </a:r>
          </a:p>
          <a:p>
            <a:r>
              <a:rPr lang="en-US" dirty="0"/>
              <a:t>Discussions and conversations are hard to have</a:t>
            </a:r>
          </a:p>
          <a:p>
            <a:r>
              <a:rPr lang="en-US" dirty="0"/>
              <a:t>Extreme viewpoints are rewarded by the site’s design</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964318" y="438149"/>
            <a:ext cx="2179682" cy="307777"/>
          </a:xfrm>
          <a:prstGeom prst="rect">
            <a:avLst/>
          </a:prstGeom>
          <a:noFill/>
        </p:spPr>
        <p:txBody>
          <a:bodyPr wrap="square" rtlCol="0">
            <a:spAutoFit/>
          </a:bodyPr>
          <a:lstStyle/>
          <a:p>
            <a:pPr algn="r"/>
            <a:r>
              <a:rPr lang="en-US" sz="1400" dirty="0">
                <a:solidFill>
                  <a:schemeClr val="tx1"/>
                </a:solidFill>
                <a:latin typeface="+mj-lt"/>
              </a:rPr>
              <a:t>Parker Coady</a:t>
            </a:r>
          </a:p>
        </p:txBody>
      </p:sp>
      <p:sp>
        <p:nvSpPr>
          <p:cNvPr id="8" name="TextBox 7"/>
          <p:cNvSpPr txBox="1"/>
          <p:nvPr/>
        </p:nvSpPr>
        <p:spPr>
          <a:xfrm>
            <a:off x="-170634" y="4705351"/>
            <a:ext cx="9144000" cy="461665"/>
          </a:xfrm>
          <a:prstGeom prst="rect">
            <a:avLst/>
          </a:prstGeom>
          <a:noFill/>
        </p:spPr>
        <p:txBody>
          <a:bodyPr wrap="square" rtlCol="0">
            <a:spAutoFit/>
          </a:bodyPr>
          <a:lstStyle/>
          <a:p>
            <a:pPr algn="r"/>
            <a:r>
              <a:rPr lang="en-US" sz="1200" i="1" dirty="0"/>
              <a:t>A typical thread on 4chan’s /a/board is filled with nonsensical in-jokes,</a:t>
            </a:r>
          </a:p>
          <a:p>
            <a:pPr algn="r"/>
            <a:r>
              <a:rPr lang="en-US" sz="1200" dirty="0"/>
              <a:t> </a:t>
            </a:r>
            <a:r>
              <a:rPr lang="en-US" sz="1200" dirty="0">
                <a:hlinkClick r:id="rId3"/>
              </a:rPr>
              <a:t>http://boards.4channel.org/a/thread/192752123</a:t>
            </a:r>
            <a:r>
              <a:rPr lang="en-US" sz="1200" dirty="0"/>
              <a:t>,9/3/19</a:t>
            </a:r>
            <a:endParaRPr lang="en-US" sz="1200" dirty="0">
              <a:solidFill>
                <a:schemeClr val="tx1"/>
              </a:solidFill>
            </a:endParaRPr>
          </a:p>
        </p:txBody>
      </p:sp>
      <p:pic>
        <p:nvPicPr>
          <p:cNvPr id="10" name="Picture 9">
            <a:extLst>
              <a:ext uri="{FF2B5EF4-FFF2-40B4-BE49-F238E27FC236}">
                <a16:creationId xmlns:a16="http://schemas.microsoft.com/office/drawing/2014/main" id="{3877ACFB-5F92-44E1-ABF5-D78BD5C45064}"/>
              </a:ext>
            </a:extLst>
          </p:cNvPr>
          <p:cNvPicPr>
            <a:picLocks noChangeAspect="1"/>
          </p:cNvPicPr>
          <p:nvPr/>
        </p:nvPicPr>
        <p:blipFill>
          <a:blip r:embed="rId4"/>
          <a:stretch>
            <a:fillRect/>
          </a:stretch>
        </p:blipFill>
        <p:spPr>
          <a:xfrm>
            <a:off x="4955270" y="1309787"/>
            <a:ext cx="4018096" cy="3406327"/>
          </a:xfrm>
          <a:prstGeom prst="rect">
            <a:avLst/>
          </a:prstGeom>
        </p:spPr>
      </p:pic>
    </p:spTree>
    <p:extLst>
      <p:ext uri="{BB962C8B-B14F-4D97-AF65-F5344CB8AC3E}">
        <p14:creationId xmlns:p14="http://schemas.microsoft.com/office/powerpoint/2010/main" val="54027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5"/>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Reddit’s self-moderation encourages</a:t>
            </a:r>
            <a:br>
              <a:rPr lang="en-US" dirty="0"/>
            </a:br>
            <a:r>
              <a:rPr lang="en-US" dirty="0"/>
              <a:t>like-mindedness</a:t>
            </a:r>
          </a:p>
        </p:txBody>
      </p:sp>
      <p:sp>
        <p:nvSpPr>
          <p:cNvPr id="3" name="Content Placeholder 2"/>
          <p:cNvSpPr>
            <a:spLocks noGrp="1"/>
          </p:cNvSpPr>
          <p:nvPr>
            <p:ph sz="half" idx="1"/>
          </p:nvPr>
        </p:nvSpPr>
        <p:spPr>
          <a:xfrm>
            <a:off x="685799" y="1352551"/>
            <a:ext cx="7003473" cy="3352800"/>
          </a:xfrm>
        </p:spPr>
        <p:txBody>
          <a:bodyPr/>
          <a:lstStyle/>
          <a:p>
            <a:r>
              <a:rPr lang="en-US" dirty="0"/>
              <a:t>Reddit is divided into secular communities of subreddits</a:t>
            </a:r>
          </a:p>
          <a:p>
            <a:r>
              <a:rPr lang="en-US" dirty="0"/>
              <a:t>All content on a subreddit is self-moderated and self-policed by its own users</a:t>
            </a:r>
          </a:p>
          <a:p>
            <a:r>
              <a:rPr lang="en-US" dirty="0"/>
              <a:t>Content with a low score is hidden</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Parker Coady</a:t>
            </a:r>
          </a:p>
        </p:txBody>
      </p:sp>
      <p:pic>
        <p:nvPicPr>
          <p:cNvPr id="11" name="Picture 10">
            <a:extLst>
              <a:ext uri="{FF2B5EF4-FFF2-40B4-BE49-F238E27FC236}">
                <a16:creationId xmlns:a16="http://schemas.microsoft.com/office/drawing/2014/main" id="{4B332D87-4863-44FE-B24B-D4012DFDA282}"/>
              </a:ext>
            </a:extLst>
          </p:cNvPr>
          <p:cNvPicPr>
            <a:picLocks noChangeAspect="1"/>
          </p:cNvPicPr>
          <p:nvPr/>
        </p:nvPicPr>
        <p:blipFill>
          <a:blip r:embed="rId3"/>
          <a:stretch>
            <a:fillRect/>
          </a:stretch>
        </p:blipFill>
        <p:spPr>
          <a:xfrm>
            <a:off x="4561114" y="2263972"/>
            <a:ext cx="4572000" cy="1406053"/>
          </a:xfrm>
          <a:prstGeom prst="rect">
            <a:avLst/>
          </a:prstGeom>
        </p:spPr>
      </p:pic>
      <p:sp>
        <p:nvSpPr>
          <p:cNvPr id="13" name="TextBox 12">
            <a:extLst>
              <a:ext uri="{FF2B5EF4-FFF2-40B4-BE49-F238E27FC236}">
                <a16:creationId xmlns:a16="http://schemas.microsoft.com/office/drawing/2014/main" id="{D1F3A5BD-486E-4B67-B0E3-1A40EEE2080C}"/>
              </a:ext>
            </a:extLst>
          </p:cNvPr>
          <p:cNvSpPr txBox="1"/>
          <p:nvPr/>
        </p:nvSpPr>
        <p:spPr>
          <a:xfrm>
            <a:off x="-10886" y="3746226"/>
            <a:ext cx="9144000" cy="461665"/>
          </a:xfrm>
          <a:prstGeom prst="rect">
            <a:avLst/>
          </a:prstGeom>
          <a:noFill/>
        </p:spPr>
        <p:txBody>
          <a:bodyPr wrap="square" rtlCol="0">
            <a:spAutoFit/>
          </a:bodyPr>
          <a:lstStyle/>
          <a:p>
            <a:pPr algn="r"/>
            <a:r>
              <a:rPr lang="en-US" sz="1200" i="1" dirty="0"/>
              <a:t>Reddit posts are hidden when the community downvotes them enough times,</a:t>
            </a:r>
          </a:p>
          <a:p>
            <a:pPr algn="r"/>
            <a:r>
              <a:rPr lang="en-US" sz="1200" dirty="0">
                <a:hlinkClick r:id="rId4"/>
              </a:rPr>
              <a:t>https://old.reddit.com/r/Kappa/comments/cysebg/bruh_momento/</a:t>
            </a:r>
            <a:r>
              <a:rPr lang="en-US" sz="1200" dirty="0"/>
              <a:t>, 9/3/19</a:t>
            </a:r>
            <a:endParaRPr lang="en-US" sz="1200" dirty="0">
              <a:solidFill>
                <a:schemeClr val="tx1"/>
              </a:solidFill>
            </a:endParaRPr>
          </a:p>
        </p:txBody>
      </p:sp>
    </p:spTree>
    <p:extLst>
      <p:ext uri="{BB962C8B-B14F-4D97-AF65-F5344CB8AC3E}">
        <p14:creationId xmlns:p14="http://schemas.microsoft.com/office/powerpoint/2010/main" val="3168920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a:buNone/>
            </a:pPr>
            <a:r>
              <a:rPr lang="en-US" dirty="0"/>
              <a:t>[1] Allison </a:t>
            </a:r>
            <a:r>
              <a:rPr lang="en-US" dirty="0" err="1"/>
              <a:t>McKraken</a:t>
            </a:r>
            <a:r>
              <a:rPr lang="en-US" dirty="0"/>
              <a:t>, Tumblr Youth Subcultures and Media Engagement (Cinema Journal, Fall 2017), 151-161</a:t>
            </a:r>
          </a:p>
          <a:p>
            <a:pPr marL="0" indent="0">
              <a:buNone/>
            </a:pPr>
            <a:r>
              <a:rPr lang="en-US" dirty="0"/>
              <a:t>[2] Catlin Dewey, Absolutely everything you need to know to understand 4chan, the Internet’s own bogeyman</a:t>
            </a:r>
            <a:r>
              <a:rPr lang="en-US" dirty="0">
                <a:hlinkClick r:id="rId2"/>
              </a:rPr>
              <a:t> https://www.washingtonpost.com/news/the-intersect/wp/2014/09/25/absolutely-everything-you-need-to-know-to-understand-4chan-the-internets-own-bogeyman/?noredirect=on</a:t>
            </a:r>
            <a:r>
              <a:rPr lang="en-US" dirty="0"/>
              <a:t>, 9/1/19</a:t>
            </a:r>
          </a:p>
          <a:p>
            <a:pPr marL="0" indent="0">
              <a:buNone/>
            </a:pPr>
            <a:r>
              <a:rPr lang="en-US" dirty="0"/>
              <a:t>[3] Dillon </a:t>
            </a:r>
            <a:r>
              <a:rPr lang="en-US" dirty="0" err="1"/>
              <a:t>Ludeman</a:t>
            </a:r>
            <a:r>
              <a:rPr lang="en-US" dirty="0"/>
              <a:t>, /pol/</a:t>
            </a:r>
            <a:r>
              <a:rPr lang="en-US" dirty="0" err="1"/>
              <a:t>emics</a:t>
            </a:r>
            <a:r>
              <a:rPr lang="en-US" dirty="0"/>
              <a:t>: Ambiguity, scales, and digital discourse on 4chan (Elsevier, 2/1/18), 92-97</a:t>
            </a:r>
          </a:p>
          <a:p>
            <a:pPr marL="0" indent="0">
              <a:buNone/>
            </a:pPr>
            <a:r>
              <a:rPr lang="en-US" dirty="0"/>
              <a:t>[4] Clinton Nguyen, An Attempted Suicide Forced a Tumblr Community to Open Its Eyes About Bullying, </a:t>
            </a:r>
            <a:r>
              <a:rPr lang="en-US" dirty="0">
                <a:hlinkClick r:id="rId3"/>
              </a:rPr>
              <a:t>https://www.vice.com/en_us/article/3da838/an-attempted-suicide-forced-a-tumblr-community-to-open-its-eyes-about-bullying</a:t>
            </a:r>
            <a:r>
              <a:rPr lang="en-US" dirty="0"/>
              <a:t>, 9/2/19</a:t>
            </a:r>
          </a:p>
          <a:p>
            <a:pPr marL="0" indent="0">
              <a:buNone/>
            </a:pPr>
            <a:r>
              <a:rPr lang="en-US" dirty="0"/>
              <a:t>[5] Hussam Habib, et. al., To Act or React? (Cornell, 6/27/2018), 1-17</a:t>
            </a:r>
          </a:p>
          <a:p>
            <a:pPr marL="0" indent="0">
              <a:buNone/>
            </a:pPr>
            <a:r>
              <a:rPr lang="en-US" dirty="0"/>
              <a:t>[6] Mike Rothschild, “How one subreddit is fighting hate on its own platform”, </a:t>
            </a:r>
            <a:r>
              <a:rPr lang="en-US" dirty="0">
                <a:hlinkClick r:id="rId4"/>
              </a:rPr>
              <a:t>https://www.dailydot.com/layer8/against-hate-subreddits-reddit/</a:t>
            </a:r>
            <a:r>
              <a:rPr lang="en-US" dirty="0"/>
              <a:t>, 9/1/19</a:t>
            </a:r>
          </a:p>
          <a:p>
            <a:pPr marL="0" indent="0">
              <a:buNone/>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Parker </a:t>
            </a:r>
            <a:r>
              <a:rPr lang="en-US" sz="1400" dirty="0" err="1"/>
              <a:t>Coady</a:t>
            </a:r>
            <a:endParaRPr lang="en-US" sz="1400" dirty="0"/>
          </a:p>
        </p:txBody>
      </p:sp>
    </p:spTree>
    <p:extLst>
      <p:ext uri="{BB962C8B-B14F-4D97-AF65-F5344CB8AC3E}">
        <p14:creationId xmlns:p14="http://schemas.microsoft.com/office/powerpoint/2010/main" val="41838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1"/>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4</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6" name="Picture 5"/>
          <p:cNvPicPr>
            <a:picLocks noChangeAspect="1"/>
          </p:cNvPicPr>
          <p:nvPr/>
        </p:nvPicPr>
        <p:blipFill>
          <a:blip r:embed="rId3"/>
          <a:stretch>
            <a:fillRect/>
          </a:stretch>
        </p:blipFill>
        <p:spPr>
          <a:xfrm>
            <a:off x="139702" y="615952"/>
            <a:ext cx="8864600" cy="3911600"/>
          </a:xfrm>
          <a:prstGeom prst="rect">
            <a:avLst/>
          </a:prstGeom>
        </p:spPr>
      </p:pic>
      <p:sp>
        <p:nvSpPr>
          <p:cNvPr id="7" name="TextBox 6"/>
          <p:cNvSpPr txBox="1"/>
          <p:nvPr/>
        </p:nvSpPr>
        <p:spPr>
          <a:xfrm>
            <a:off x="3362138" y="4750533"/>
            <a:ext cx="3005951" cy="346249"/>
          </a:xfrm>
          <a:prstGeom prst="rect">
            <a:avLst/>
          </a:prstGeom>
          <a:noFill/>
        </p:spPr>
        <p:txBody>
          <a:bodyPr wrap="none" lIns="91436" tIns="45718" rIns="91436" bIns="45718" rtlCol="0">
            <a:spAutoFit/>
          </a:bodyPr>
          <a:lstStyle/>
          <a:p>
            <a:pPr>
              <a:lnSpc>
                <a:spcPct val="90000"/>
              </a:lnSpc>
            </a:pPr>
            <a:r>
              <a:rPr lang="en-US" dirty="0"/>
              <a:t>http://</a:t>
            </a:r>
            <a:r>
              <a:rPr lang="en-US" dirty="0" err="1"/>
              <a:t>www.xkcd.com</a:t>
            </a:r>
            <a:r>
              <a:rPr lang="en-US" dirty="0"/>
              <a:t>/834/</a:t>
            </a:r>
          </a:p>
        </p:txBody>
      </p:sp>
      <p:sp>
        <p:nvSpPr>
          <p:cNvPr id="3" name="Slide Number Placeholder 2"/>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sp>
        <p:nvSpPr>
          <p:cNvPr id="7" name="TextBox 6"/>
          <p:cNvSpPr txBox="1"/>
          <p:nvPr/>
        </p:nvSpPr>
        <p:spPr>
          <a:xfrm>
            <a:off x="2856867" y="4750533"/>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xkcd.com</a:t>
            </a:r>
            <a:r>
              <a:rPr lang="en-US" dirty="0"/>
              <a:t>/949/</a:t>
            </a:r>
          </a:p>
        </p:txBody>
      </p:sp>
      <p:pic>
        <p:nvPicPr>
          <p:cNvPr id="8" name="Picture 7"/>
          <p:cNvPicPr>
            <a:picLocks noChangeAspect="1"/>
          </p:cNvPicPr>
          <p:nvPr/>
        </p:nvPicPr>
        <p:blipFill>
          <a:blip r:embed="rId3"/>
          <a:stretch>
            <a:fillRect/>
          </a:stretch>
        </p:blipFill>
        <p:spPr>
          <a:xfrm>
            <a:off x="5276597" y="346998"/>
            <a:ext cx="3527527" cy="4749784"/>
          </a:xfrm>
          <a:prstGeom prst="rect">
            <a:avLst/>
          </a:prstGeom>
        </p:spPr>
      </p:pic>
      <p:pic>
        <p:nvPicPr>
          <p:cNvPr id="10" name="Picture 9"/>
          <p:cNvPicPr>
            <a:picLocks noChangeAspect="1"/>
          </p:cNvPicPr>
          <p:nvPr/>
        </p:nvPicPr>
        <p:blipFill>
          <a:blip r:embed="rId4"/>
          <a:stretch>
            <a:fillRect/>
          </a:stretch>
        </p:blipFill>
        <p:spPr>
          <a:xfrm>
            <a:off x="191686" y="636253"/>
            <a:ext cx="4934030" cy="4002047"/>
          </a:xfrm>
          <a:prstGeom prst="rect">
            <a:avLst/>
          </a:prstGeom>
        </p:spPr>
      </p:pic>
      <p:sp>
        <p:nvSpPr>
          <p:cNvPr id="9" name="TextBox 8"/>
          <p:cNvSpPr txBox="1"/>
          <p:nvPr/>
        </p:nvSpPr>
        <p:spPr>
          <a:xfrm>
            <a:off x="1644215" y="764301"/>
            <a:ext cx="495641" cy="473822"/>
          </a:xfrm>
          <a:prstGeom prst="foldedCorner">
            <a:avLst/>
          </a:prstGeom>
          <a:solidFill>
            <a:schemeClr val="bg2">
              <a:lumMod val="50000"/>
            </a:schemeClr>
          </a:solidFill>
        </p:spPr>
        <p:txBody>
          <a:bodyPr wrap="none" lIns="91436" tIns="45718" rIns="91436" bIns="45718" rtlCol="0" anchor="ctr">
            <a:spAutoFit/>
          </a:bodyPr>
          <a:lstStyle/>
          <a:p>
            <a:pPr algn="ctr">
              <a:lnSpc>
                <a:spcPct val="90000"/>
              </a:lnSpc>
            </a:pPr>
            <a:r>
              <a:rPr lang="en-US" sz="2200" dirty="0"/>
              <a:t>25</a:t>
            </a:r>
          </a:p>
        </p:txBody>
      </p:sp>
      <p:sp>
        <p:nvSpPr>
          <p:cNvPr id="11" name="TextBox 10"/>
          <p:cNvSpPr txBox="1"/>
          <p:nvPr/>
        </p:nvSpPr>
        <p:spPr>
          <a:xfrm>
            <a:off x="191686" y="290004"/>
            <a:ext cx="2419728" cy="346249"/>
          </a:xfrm>
          <a:prstGeom prst="rect">
            <a:avLst/>
          </a:prstGeom>
          <a:noFill/>
        </p:spPr>
        <p:txBody>
          <a:bodyPr wrap="none" lIns="91436" tIns="45718" rIns="91436" bIns="45718" rtlCol="0">
            <a:spAutoFit/>
          </a:bodyPr>
          <a:lstStyle/>
          <a:p>
            <a:pPr>
              <a:lnSpc>
                <a:spcPct val="90000"/>
              </a:lnSpc>
            </a:pPr>
            <a:r>
              <a:rPr lang="en-US" dirty="0"/>
              <a:t>http://</a:t>
            </a:r>
            <a:r>
              <a:rPr lang="en-US" dirty="0" err="1"/>
              <a:t>poofytoo.com</a:t>
            </a:r>
            <a:r>
              <a:rPr lang="en-US" dirty="0"/>
              <a:t>/</a:t>
            </a:r>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5847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110 What powers the cell phones and towers? “everyday tasks” not apparent from image.</a:t>
            </a:r>
          </a:p>
          <a:p>
            <a:r>
              <a:rPr lang="en-US" dirty="0"/>
              <a:t>pp. 114 Ann did not force people to complain.</a:t>
            </a:r>
          </a:p>
          <a:p>
            <a:r>
              <a:rPr lang="en-US" dirty="0"/>
              <a:t>pp. 117 7% # transactions or $$? Wikipedia critics source [19] from 2005, how has quality turned out? Nice to see </a:t>
            </a:r>
            <a:r>
              <a:rPr lang="en-US" dirty="0" err="1"/>
              <a:t>darknet</a:t>
            </a:r>
            <a:r>
              <a:rPr lang="en-US" dirty="0"/>
              <a:t> added.</a:t>
            </a:r>
          </a:p>
          <a:p>
            <a:r>
              <a:rPr lang="en-US" dirty="0"/>
              <a:t>pp. 118 [27] PC bangs youth source from 2003, all grown up now.</a:t>
            </a:r>
          </a:p>
          <a:p>
            <a:r>
              <a:rPr lang="en-US" dirty="0"/>
              <a:t>pp. 130 Is 20% realistic? What will search engines and facial recognition be capable of? Rule Utilitarian ignores the private setting.</a:t>
            </a:r>
          </a:p>
        </p:txBody>
      </p:sp>
      <p:sp>
        <p:nvSpPr>
          <p:cNvPr id="11" name="Content Placeholder 10"/>
          <p:cNvSpPr>
            <a:spLocks noGrp="1"/>
          </p:cNvSpPr>
          <p:nvPr>
            <p:ph sz="half" idx="2"/>
          </p:nvPr>
        </p:nvSpPr>
        <p:spPr/>
        <p:txBody>
          <a:bodyPr>
            <a:normAutofit fontScale="85000" lnSpcReduction="20000"/>
          </a:bodyPr>
          <a:lstStyle/>
          <a:p>
            <a:r>
              <a:rPr lang="en-US" dirty="0"/>
              <a:t>pp. 131 Do any filters use image processing? </a:t>
            </a:r>
          </a:p>
          <a:p>
            <a:r>
              <a:rPr lang="en-US" dirty="0"/>
              <a:t>pp. 133 Stating people searching did not consent to material being blocked makes more sense.</a:t>
            </a:r>
          </a:p>
          <a:p>
            <a:r>
              <a:rPr lang="en-US" dirty="0"/>
              <a:t>pp. 134 Web access for no cost?</a:t>
            </a:r>
          </a:p>
          <a:p>
            <a:r>
              <a:rPr lang="en-US" dirty="0"/>
              <a:t>pp. 145 More accurate to say addicted to single app - good</a:t>
            </a:r>
          </a:p>
          <a:p>
            <a:r>
              <a:rPr lang="en-US" dirty="0"/>
              <a:t>pp. 149 20 same as 39</a:t>
            </a:r>
          </a:p>
          <a:p>
            <a:r>
              <a:rPr lang="en-US" dirty="0"/>
              <a:t>pp. 150 36 same as 42</a:t>
            </a:r>
          </a:p>
          <a:p>
            <a:r>
              <a:rPr lang="en-US" dirty="0"/>
              <a:t>End of Chapter questions I liked: 2, 25 </a:t>
            </a:r>
            <a:r>
              <a:rPr lang="en-US" dirty="0">
                <a:hlinkClick r:id="rId3"/>
              </a:rPr>
              <a:t>http://en.wikipedia.org/wiki/Wikipedia:Citing_Wikipedia</a:t>
            </a:r>
            <a:r>
              <a:rPr lang="en-US" dirty="0"/>
              <a:t>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p>
        </p:txBody>
      </p:sp>
      <p:sp>
        <p:nvSpPr>
          <p:cNvPr id="3" name="Content Placeholder 2"/>
          <p:cNvSpPr>
            <a:spLocks noGrp="1"/>
          </p:cNvSpPr>
          <p:nvPr>
            <p:ph idx="1"/>
          </p:nvPr>
        </p:nvSpPr>
        <p:spPr/>
        <p:txBody>
          <a:bodyPr>
            <a:normAutofit/>
          </a:bodyPr>
          <a:lstStyle/>
          <a:p>
            <a:pPr marL="457178" indent="-457178">
              <a:buFont typeface="+mj-lt"/>
              <a:buAutoNum type="arabicPeriod"/>
            </a:pPr>
            <a:r>
              <a:rPr lang="en-US" dirty="0"/>
              <a:t>Name two methods some governments use to control access to information.</a:t>
            </a:r>
          </a:p>
          <a:p>
            <a:pPr marL="457178" indent="-457178">
              <a:buFont typeface="+mj-lt"/>
              <a:buAutoNum type="arabicPeriod"/>
            </a:pPr>
            <a:r>
              <a:rPr lang="en-US" dirty="0"/>
              <a:t>A large company has a policy prohibiting employees from blogging about company products.</a:t>
            </a:r>
          </a:p>
          <a:p>
            <a:pPr marL="662935" lvl="1" indent="-457178">
              <a:buFont typeface="+mj-lt"/>
              <a:buAutoNum type="arabicPeriod"/>
            </a:pPr>
            <a:r>
              <a:rPr lang="en-US" dirty="0"/>
              <a:t>Name two possible reasons for the policy.</a:t>
            </a:r>
          </a:p>
          <a:p>
            <a:pPr marL="662935" lvl="1" indent="-457178">
              <a:buFont typeface="+mj-lt"/>
              <a:buAutoNum type="arabicPeriod"/>
            </a:pPr>
            <a:r>
              <a:rPr lang="en-US" dirty="0"/>
              <a:t>Does it violate the First Amendment? Why?</a:t>
            </a:r>
          </a:p>
          <a:p>
            <a:pPr marL="662935" lvl="1" indent="-457178">
              <a:buFont typeface="+mj-lt"/>
              <a:buAutoNum type="arabicPeriod"/>
            </a:pPr>
            <a:r>
              <a:rPr lang="en-US" dirty="0"/>
              <a:t>Is it reasonable? Why?</a:t>
            </a:r>
          </a:p>
          <a:p>
            <a:pPr marL="457178" indent="-457178">
              <a:buFont typeface="+mj-lt"/>
              <a:buAutoNum type="arabicPeriod"/>
            </a:pPr>
            <a:r>
              <a:rPr lang="en-US" dirty="0"/>
              <a:t>What does “URL” stand for and what is it?</a:t>
            </a:r>
          </a:p>
          <a:p>
            <a:pPr marL="457178" indent="-457178">
              <a:buFont typeface="+mj-lt"/>
              <a:buAutoNum type="arabicPeriod"/>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348"/>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7</a:t>
            </a:fld>
            <a:endParaRPr lang="en-US"/>
          </a:p>
        </p:txBody>
      </p:sp>
      <p:sp>
        <p:nvSpPr>
          <p:cNvPr id="9" name="Action Button: Movie 8">
            <a:hlinkClick r:id="rId3" highlightClick="1"/>
            <a:extLst>
              <a:ext uri="{FF2B5EF4-FFF2-40B4-BE49-F238E27FC236}">
                <a16:creationId xmlns:a16="http://schemas.microsoft.com/office/drawing/2014/main" id="{213B5DED-C16C-6E40-AAAE-E347172CC42F}"/>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D6D09A59-E0E4-6040-8A02-AE906AA95E82}"/>
              </a:ext>
            </a:extLst>
          </p:cNvPr>
          <p:cNvSpPr/>
          <p:nvPr/>
        </p:nvSpPr>
        <p:spPr>
          <a:xfrm>
            <a:off x="479235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2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Reading</a:t>
            </a:r>
          </a:p>
          <a:p>
            <a:r>
              <a:rPr lang="en-US" dirty="0"/>
              <a:t>Individual Presentations</a:t>
            </a:r>
          </a:p>
          <a:p>
            <a:r>
              <a:rPr lang="en-US" dirty="0"/>
              <a:t>Extra Credit – One page paper</a:t>
            </a:r>
          </a:p>
          <a:p>
            <a:pPr lvl="1"/>
            <a:r>
              <a:rPr lang="en-US" dirty="0"/>
              <a:t>Is WPI’s IT Acceptable Use Policy morally acceptable?</a:t>
            </a:r>
          </a:p>
          <a:p>
            <a:r>
              <a:rPr lang="en-US" dirty="0"/>
              <a:t>Work on your group project</a:t>
            </a:r>
          </a:p>
          <a:p>
            <a:pPr lvl="1"/>
            <a:r>
              <a:rPr lang="en-US" dirty="0"/>
              <a:t>Groups will be announce by midnight tomorrow</a:t>
            </a:r>
          </a:p>
          <a:p>
            <a:pPr lvl="1"/>
            <a:r>
              <a:rPr lang="en-US" dirty="0"/>
              <a:t>See full group project description on course website</a:t>
            </a:r>
          </a:p>
          <a:p>
            <a:pPr lvl="1"/>
            <a:r>
              <a:rPr lang="en-US" dirty="0"/>
              <a:t>Send Web Site URL before next class</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67490"/>
            <a:ext cx="9144000" cy="320194"/>
          </a:xfrm>
          <a:prstGeom prst="rect">
            <a:avLst/>
          </a:prstGeom>
          <a:solidFill>
            <a:schemeClr val="bg1">
              <a:alpha val="24000"/>
            </a:schemeClr>
          </a:solidFill>
          <a:ln w="9525">
            <a:solidFill>
              <a:schemeClr val="bg1"/>
            </a:solidFill>
            <a:miter lim="800000"/>
            <a:headEnd/>
            <a:tailEnd/>
          </a:ln>
        </p:spPr>
        <p:txBody>
          <a:bodyPr wrap="none" lIns="91436" tIns="45718" rIns="91436" bIns="45718"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178" indent="-457178">
              <a:buFont typeface="+mj-lt"/>
              <a:buAutoNum type="arabicPeriod"/>
            </a:pPr>
            <a:r>
              <a:rPr lang="en-US" dirty="0"/>
              <a:t>Review</a:t>
            </a:r>
          </a:p>
          <a:p>
            <a:pPr marL="457178" indent="-457178">
              <a:buFont typeface="+mj-lt"/>
              <a:buAutoNum type="arabicPeriod"/>
            </a:pPr>
            <a:r>
              <a:rPr lang="en-US" dirty="0"/>
              <a:t>Assignment</a:t>
            </a:r>
          </a:p>
          <a:p>
            <a:pPr marL="457178" indent="-457178">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05336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25580</TotalTime>
  <Words>3054</Words>
  <Application>Microsoft Macintosh PowerPoint</Application>
  <PresentationFormat>On-screen Show (16:9)</PresentationFormat>
  <Paragraphs>262</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ＭＳ Ｐゴシック</vt:lpstr>
      <vt:lpstr>Arial</vt:lpstr>
      <vt:lpstr>Calibri</vt:lpstr>
      <vt:lpstr>Cambria</vt:lpstr>
      <vt:lpstr>Red Radial 16x9</vt:lpstr>
      <vt:lpstr>Class 4 Freedom Of Speech</vt:lpstr>
      <vt:lpstr>Overview</vt:lpstr>
      <vt:lpstr>PowerPoint Presentation</vt:lpstr>
      <vt:lpstr>PowerPoint Presentation</vt:lpstr>
      <vt:lpstr>My Reading Notes</vt:lpstr>
      <vt:lpstr>Group Quiz</vt:lpstr>
      <vt:lpstr>Overview</vt:lpstr>
      <vt:lpstr>Assignment</vt:lpstr>
      <vt:lpstr>Overview</vt:lpstr>
      <vt:lpstr>What about Myspace?</vt:lpstr>
      <vt:lpstr>Popularity</vt:lpstr>
      <vt:lpstr>PowerPoint Presentation</vt:lpstr>
      <vt:lpstr>Facebook Passing myspace</vt:lpstr>
      <vt:lpstr>Failure</vt:lpstr>
      <vt:lpstr>Importance Socially</vt:lpstr>
      <vt:lpstr>References</vt:lpstr>
      <vt:lpstr>Fandoms and Discussion behavior in social media</vt:lpstr>
      <vt:lpstr>Tumblr’s DESIGN lets people express themselves without fear of judgement </vt:lpstr>
      <vt:lpstr>4chan’s complete anonymity makes users rely on in-jokes and inflammatory speech</vt:lpstr>
      <vt:lpstr>Reddit’s self-moderation encourages like-mindedness</vt:lpstr>
      <vt:lpstr>References</vt:lpstr>
      <vt:lpstr>Class 4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249</cp:revision>
  <dcterms:created xsi:type="dcterms:W3CDTF">2014-08-25T02:19:16Z</dcterms:created>
  <dcterms:modified xsi:type="dcterms:W3CDTF">2019-09-06T16:50:54Z</dcterms:modified>
</cp:coreProperties>
</file>