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2"/>
  </p:notesMasterIdLst>
  <p:handoutMasterIdLst>
    <p:handoutMasterId r:id="rId43"/>
  </p:handoutMasterIdLst>
  <p:sldIdLst>
    <p:sldId id="256" r:id="rId2"/>
    <p:sldId id="641" r:id="rId3"/>
    <p:sldId id="259" r:id="rId4"/>
    <p:sldId id="642" r:id="rId5"/>
    <p:sldId id="277" r:id="rId6"/>
    <p:sldId id="287" r:id="rId7"/>
    <p:sldId id="288" r:id="rId8"/>
    <p:sldId id="286" r:id="rId9"/>
    <p:sldId id="644" r:id="rId10"/>
    <p:sldId id="645" r:id="rId11"/>
    <p:sldId id="646" r:id="rId12"/>
    <p:sldId id="647" r:id="rId13"/>
    <p:sldId id="273" r:id="rId14"/>
    <p:sldId id="648" r:id="rId15"/>
    <p:sldId id="649" r:id="rId16"/>
    <p:sldId id="660" r:id="rId17"/>
    <p:sldId id="268" r:id="rId18"/>
    <p:sldId id="271" r:id="rId19"/>
    <p:sldId id="661" r:id="rId20"/>
    <p:sldId id="662" r:id="rId21"/>
    <p:sldId id="270" r:id="rId22"/>
    <p:sldId id="272" r:id="rId23"/>
    <p:sldId id="663" r:id="rId24"/>
    <p:sldId id="274" r:id="rId25"/>
    <p:sldId id="275" r:id="rId26"/>
    <p:sldId id="267" r:id="rId27"/>
    <p:sldId id="650" r:id="rId28"/>
    <p:sldId id="651" r:id="rId29"/>
    <p:sldId id="652" r:id="rId30"/>
    <p:sldId id="653" r:id="rId31"/>
    <p:sldId id="654" r:id="rId32"/>
    <p:sldId id="655" r:id="rId33"/>
    <p:sldId id="656" r:id="rId34"/>
    <p:sldId id="657" r:id="rId35"/>
    <p:sldId id="276" r:id="rId36"/>
    <p:sldId id="658" r:id="rId37"/>
    <p:sldId id="278" r:id="rId38"/>
    <p:sldId id="279" r:id="rId39"/>
    <p:sldId id="659" r:id="rId40"/>
    <p:sldId id="269" r:id="rId4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E5B815C9-4D06-5C4A-92CD-7189A3430B49}">
          <p14:sldIdLst>
            <p14:sldId id="256"/>
            <p14:sldId id="641"/>
            <p14:sldId id="259"/>
            <p14:sldId id="642"/>
            <p14:sldId id="277"/>
            <p14:sldId id="287"/>
            <p14:sldId id="288"/>
            <p14:sldId id="286"/>
          </p14:sldIdLst>
        </p14:section>
        <p14:section name="Students" id="{7AEC99C5-6AD7-4C48-9541-C71471BFF483}">
          <p14:sldIdLst>
            <p14:sldId id="644"/>
            <p14:sldId id="645"/>
            <p14:sldId id="646"/>
            <p14:sldId id="647"/>
            <p14:sldId id="273"/>
            <p14:sldId id="648"/>
            <p14:sldId id="649"/>
            <p14:sldId id="660"/>
            <p14:sldId id="268"/>
            <p14:sldId id="271"/>
            <p14:sldId id="661"/>
            <p14:sldId id="662"/>
            <p14:sldId id="270"/>
            <p14:sldId id="272"/>
            <p14:sldId id="663"/>
            <p14:sldId id="274"/>
            <p14:sldId id="275"/>
            <p14:sldId id="267"/>
            <p14:sldId id="650"/>
            <p14:sldId id="651"/>
            <p14:sldId id="652"/>
            <p14:sldId id="653"/>
            <p14:sldId id="654"/>
            <p14:sldId id="655"/>
            <p14:sldId id="656"/>
            <p14:sldId id="657"/>
            <p14:sldId id="276"/>
            <p14:sldId id="658"/>
            <p14:sldId id="278"/>
            <p14:sldId id="279"/>
            <p14:sldId id="659"/>
          </p14:sldIdLst>
        </p14:section>
        <p14:section name="Common" id="{5F5BD8AD-FCBB-DD40-9D0D-1E96422641E9}">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ney, Fiona H" initials="HFH"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52" autoAdjust="0"/>
    <p:restoredTop sz="80357" autoAdjust="0"/>
  </p:normalViewPr>
  <p:slideViewPr>
    <p:cSldViewPr snapToGrid="0" snapToObjects="1">
      <p:cViewPr varScale="1">
        <p:scale>
          <a:sx n="134" d="100"/>
          <a:sy n="134" d="100"/>
        </p:scale>
        <p:origin x="440" y="168"/>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4/29/19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4/29/19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statista.com/topics/1464/big-data/"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allet.ai"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n.wikipedia.org/wiki/Louis_Bachelier"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press.princeton.edu/titles/8275.html"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Here’s the title slide. Excited already, aren’t you?</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Studies have shown that 1 to 1 tutoring has positive benefits in learning</a:t>
            </a:r>
          </a:p>
          <a:p>
            <a:pPr marL="171450" indent="-171450">
              <a:buFontTx/>
              <a:buChar char="-"/>
            </a:pPr>
            <a:r>
              <a:rPr lang="en-US" dirty="0"/>
              <a:t>Personal social and academic support reinforces later achievements</a:t>
            </a:r>
          </a:p>
          <a:p>
            <a:pPr marL="171450" indent="-171450">
              <a:buFontTx/>
              <a:buChar char="-"/>
            </a:pPr>
            <a:r>
              <a:rPr lang="en-US" dirty="0"/>
              <a:t>Robots are good for learning and behavioral change in people, as has occurred with weight loss, learning words, and motor skills</a:t>
            </a:r>
          </a:p>
          <a:p>
            <a:pPr marL="171450" indent="-171450">
              <a:buFontTx/>
              <a:buChar char="-"/>
            </a:pPr>
            <a:r>
              <a:rPr lang="en-US" dirty="0"/>
              <a:t>Studies have shown that young children see robots as almost human; basically not inanimate objects but something conscious. They even have the potential to form relationships with children!</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14856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Studies have shown that 1 to 1 tutoring has positive benefits in learning</a:t>
            </a:r>
          </a:p>
          <a:p>
            <a:pPr marL="171450" lvl="0" indent="-171450">
              <a:buFontTx/>
              <a:buChar char="-"/>
            </a:pPr>
            <a:r>
              <a:rPr lang="en-US" dirty="0"/>
              <a:t>Partner Robots- There was a study done in Japan about robots as social partners and peer tutors, where young Japanese students made friends with robots and showed improvement in their English speaking skills. This particular challenge because the researchers saw a lack of motivation for Japanese students to learn English. This same concept of motivation by friendship could be applied to a variety of subject, such as animal biology, mathematics, other languages, etc.</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095361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 research group designed a system that would allow sociable robots to act as teacher’s assistants that would conduct multiple choice quizzes in class about what the students had learned. The lesson was on frog anatomy and the students were shown to have learned a lot and retain interest in the lesson</a:t>
            </a:r>
          </a:p>
          <a:p>
            <a:pPr marL="171450" indent="-171450">
              <a:buFontTx/>
              <a:buChar char="-"/>
            </a:pPr>
            <a:r>
              <a:rPr lang="en-US" dirty="0"/>
              <a:t>NAO Robots are a brand of robots being used in classrooms around the world to teach kids about coding, physical health, and more! (play video)</a:t>
            </a:r>
          </a:p>
          <a:p>
            <a:pPr marL="171450" indent="-171450">
              <a:buFontTx/>
              <a:buChar char="-"/>
            </a:pPr>
            <a:endParaRPr lang="en-US" dirty="0"/>
          </a:p>
          <a:p>
            <a:pPr marL="0" indent="0">
              <a:buFontTx/>
              <a:buNone/>
            </a:pPr>
            <a:r>
              <a:rPr lang="en-US" dirty="0"/>
              <a:t>https://</a:t>
            </a:r>
            <a:r>
              <a:rPr lang="en-US" dirty="0" err="1"/>
              <a:t>www.youtube.com</a:t>
            </a:r>
            <a:r>
              <a:rPr lang="en-US" dirty="0"/>
              <a:t>/</a:t>
            </a:r>
            <a:r>
              <a:rPr lang="en-US" dirty="0" err="1"/>
              <a:t>watch?v</a:t>
            </a:r>
            <a:r>
              <a:rPr lang="en-US" dirty="0"/>
              <a:t>=mkt52Utz2Gk</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106502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picture is a list of key facets regarding educational robotics</a:t>
            </a:r>
          </a:p>
          <a:p>
            <a:pPr marL="171450" indent="-171450">
              <a:buFontTx/>
              <a:buChar char="-"/>
            </a:pPr>
            <a:r>
              <a:rPr lang="en-US" dirty="0"/>
              <a:t>The Center for Augmentative and Special Technology, has come up with a list of guidelines on how to design special needs robots:</a:t>
            </a:r>
          </a:p>
          <a:p>
            <a:pPr marL="628650" lvl="1" indent="-171450">
              <a:buFontTx/>
              <a:buChar char="-"/>
            </a:pPr>
            <a:r>
              <a:rPr lang="en-US" dirty="0"/>
              <a:t>Multiple representations of content</a:t>
            </a:r>
          </a:p>
          <a:p>
            <a:pPr marL="628650" lvl="1" indent="-171450">
              <a:buFontTx/>
              <a:buChar char="-"/>
            </a:pPr>
            <a:r>
              <a:rPr lang="en-US" dirty="0"/>
              <a:t>Multiple options for expression and control</a:t>
            </a:r>
          </a:p>
          <a:p>
            <a:pPr marL="628650" lvl="1" indent="-171450">
              <a:buFontTx/>
              <a:buChar char="-"/>
            </a:pPr>
            <a:r>
              <a:rPr lang="en-US" dirty="0"/>
              <a:t>Multiple options for engagement and motivation</a:t>
            </a:r>
          </a:p>
          <a:p>
            <a:pPr marL="171450" lvl="0" indent="-171450">
              <a:buFontTx/>
              <a:buChar char="-"/>
            </a:pPr>
            <a:r>
              <a:rPr lang="en-US" dirty="0"/>
              <a:t>These are a few of the examples I could find, but there is tons of potential here. Most of the studies being done had students learn from quizzes when robotics has the potential to be at-home tutors, teacher’s assistants, language learning, personal readers, and so much more.</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981722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667255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Firstly, I want to talk about some background on the wealth distribution. This is not a perfect communist world, so uneven wealth distribution has existed from ancient times. In the past, land was the most important asset in the world. Looking at the history, governments, churches, tribes ,etc. competes to control lands. This gradually leads to the winners accumulating land, and when too much land concentrated into a few people, society splits into the rich and the poor. Of course, this is an over generalization, but my point is, as computing power and technology rises, data is becoming the new land, and will be a key factor in the future wealth distribution.</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445464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are some stats that shows the current wealth distributions in the united states.</a:t>
            </a:r>
          </a:p>
          <a:p>
            <a:r>
              <a:rPr lang="en-US" sz="1200" kern="1200" dirty="0">
                <a:solidFill>
                  <a:schemeClr val="tx1"/>
                </a:solidFill>
                <a:effectLst/>
                <a:latin typeface="+mn-lt"/>
                <a:ea typeface="+mn-ea"/>
                <a:cs typeface="+mn-cs"/>
              </a:rPr>
              <a:t>The first figure is a statistic that shows how the richer American earners are getting even richer while the the poor’s income remained steady for almost five decades</a:t>
            </a:r>
          </a:p>
          <a:p>
            <a:r>
              <a:rPr lang="en-US" sz="1200" kern="1200" dirty="0">
                <a:solidFill>
                  <a:schemeClr val="tx1"/>
                </a:solidFill>
                <a:effectLst/>
                <a:latin typeface="+mn-lt"/>
                <a:ea typeface="+mn-ea"/>
                <a:cs typeface="+mn-cs"/>
              </a:rPr>
              <a:t>The second figure is a statistic that shows the increasing rate of the income growth of top 1% people while that of the bottom 20% almost remained steady.</a:t>
            </a:r>
          </a:p>
          <a:p>
            <a:r>
              <a:rPr lang="en-US" sz="1200" b="0" kern="1200" dirty="0">
                <a:solidFill>
                  <a:schemeClr val="tx1"/>
                </a:solidFill>
                <a:effectLst/>
                <a:latin typeface="+mn-lt"/>
                <a:ea typeface="+mn-ea"/>
                <a:cs typeface="+mn-cs"/>
              </a:rPr>
              <a:t>Billionaire wealth has risen</a:t>
            </a:r>
            <a:r>
              <a:rPr lang="en-US" sz="1200" kern="1200" dirty="0">
                <a:solidFill>
                  <a:schemeClr val="tx1"/>
                </a:solidFill>
                <a:effectLst/>
                <a:latin typeface="+mn-lt"/>
                <a:ea typeface="+mn-ea"/>
                <a:cs typeface="+mn-cs"/>
              </a:rPr>
              <a:t> by an annual average of 13 percent since 2010 – six times faster than the wages of ordinary workers, which have risen by a yearly average of just 2 percent. The number of billionaires rose at an unprecedented rate of one every two days between March 2016 and March 2017.</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trends are the key indication of forming a larger income inequality, the reason why this trend occurs and how it is related to competing for data will be explained in the next few slides.</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870827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are some stats that shows the current wealth distributions in the united states.</a:t>
            </a:r>
          </a:p>
          <a:p>
            <a:r>
              <a:rPr lang="en-US" sz="1200" kern="1200" dirty="0">
                <a:solidFill>
                  <a:schemeClr val="tx1"/>
                </a:solidFill>
                <a:effectLst/>
                <a:latin typeface="+mn-lt"/>
                <a:ea typeface="+mn-ea"/>
                <a:cs typeface="+mn-cs"/>
              </a:rPr>
              <a:t>The first figure is a statistic that shows how the richer American earners are getting even richer while the the poor’s income remained steady for almost five decades</a:t>
            </a:r>
          </a:p>
          <a:p>
            <a:r>
              <a:rPr lang="en-US" sz="1200" kern="1200" dirty="0">
                <a:solidFill>
                  <a:schemeClr val="tx1"/>
                </a:solidFill>
                <a:effectLst/>
                <a:latin typeface="+mn-lt"/>
                <a:ea typeface="+mn-ea"/>
                <a:cs typeface="+mn-cs"/>
              </a:rPr>
              <a:t>The second figure is a statistic that shows the increasing rate of the income growth of top 1% people while that of the bottom 20% almost remained steady.</a:t>
            </a:r>
          </a:p>
          <a:p>
            <a:r>
              <a:rPr lang="en-US" sz="1200" kern="1200" dirty="0">
                <a:solidFill>
                  <a:schemeClr val="tx1"/>
                </a:solidFill>
                <a:effectLst/>
                <a:latin typeface="+mn-lt"/>
                <a:ea typeface="+mn-ea"/>
                <a:cs typeface="+mn-cs"/>
              </a:rPr>
              <a:t>This figure shows that the middle class is not doing that good either.</a:t>
            </a:r>
          </a:p>
          <a:p>
            <a:r>
              <a:rPr lang="en-US" sz="1200" b="0" kern="1200" dirty="0">
                <a:solidFill>
                  <a:schemeClr val="tx1"/>
                </a:solidFill>
                <a:effectLst/>
                <a:latin typeface="+mn-lt"/>
                <a:ea typeface="+mn-ea"/>
                <a:cs typeface="+mn-cs"/>
              </a:rPr>
              <a:t>Billionaire wealth has risen</a:t>
            </a:r>
            <a:r>
              <a:rPr lang="en-US" sz="1200" kern="1200" dirty="0">
                <a:solidFill>
                  <a:schemeClr val="tx1"/>
                </a:solidFill>
                <a:effectLst/>
                <a:latin typeface="+mn-lt"/>
                <a:ea typeface="+mn-ea"/>
                <a:cs typeface="+mn-cs"/>
              </a:rPr>
              <a:t> by an annual average of 13 percent since 2010 – six times faster than the wages of ordinary workers, which have risen by a yearly average of just 2 percent. The number of billionaires rose at an unprecedented rate of one every two days between March 2016 and March 2017.</a:t>
            </a:r>
          </a:p>
          <a:p>
            <a:r>
              <a:rPr lang="en-US" sz="1200" kern="1200" dirty="0">
                <a:solidFill>
                  <a:schemeClr val="tx1"/>
                </a:solidFill>
                <a:effectLst/>
                <a:latin typeface="+mn-lt"/>
                <a:ea typeface="+mn-ea"/>
                <a:cs typeface="+mn-cs"/>
              </a:rPr>
              <a:t>This figure shows the inflation rate in us over the last 5 decades, where the average is close to 5 percent. Positive inflation rate results in less buying power, this indicates that even though the bottom 20%’s income has been steady over these few years, adding inflation into account, it is still declining.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trends are the key indication of forming a larger income inequality, the reason why this trend occurs and how it is related to competing for data will be explained in the next few slides.</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450857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are some stats that shows the current wealth distributions in the united states.</a:t>
            </a:r>
          </a:p>
          <a:p>
            <a:r>
              <a:rPr lang="en-US" sz="1200" kern="1200" dirty="0">
                <a:solidFill>
                  <a:schemeClr val="tx1"/>
                </a:solidFill>
                <a:effectLst/>
                <a:latin typeface="+mn-lt"/>
                <a:ea typeface="+mn-ea"/>
                <a:cs typeface="+mn-cs"/>
              </a:rPr>
              <a:t>The first figure is a statistic that shows how the richer American earners are getting even richer while the the poor’s income remained steady for almost five decades</a:t>
            </a:r>
          </a:p>
          <a:p>
            <a:r>
              <a:rPr lang="en-US" sz="1200" kern="1200" dirty="0">
                <a:solidFill>
                  <a:schemeClr val="tx1"/>
                </a:solidFill>
                <a:effectLst/>
                <a:latin typeface="+mn-lt"/>
                <a:ea typeface="+mn-ea"/>
                <a:cs typeface="+mn-cs"/>
              </a:rPr>
              <a:t>The second figure is a statistic that shows the increasing rate of the income growth of top 1% people while that of the bottom 20% almost remained steady.</a:t>
            </a:r>
          </a:p>
          <a:p>
            <a:r>
              <a:rPr lang="en-US" sz="1200" b="0" kern="1200" dirty="0">
                <a:solidFill>
                  <a:schemeClr val="tx1"/>
                </a:solidFill>
                <a:effectLst/>
                <a:latin typeface="+mn-lt"/>
                <a:ea typeface="+mn-ea"/>
                <a:cs typeface="+mn-cs"/>
              </a:rPr>
              <a:t>Billionaire wealth has risen</a:t>
            </a:r>
            <a:r>
              <a:rPr lang="en-US" sz="1200" kern="1200" dirty="0">
                <a:solidFill>
                  <a:schemeClr val="tx1"/>
                </a:solidFill>
                <a:effectLst/>
                <a:latin typeface="+mn-lt"/>
                <a:ea typeface="+mn-ea"/>
                <a:cs typeface="+mn-cs"/>
              </a:rPr>
              <a:t> by an annual average of 13 percent since 2010 – six times faster than the wages of ordinary workers, which have risen by a yearly average of just 2 percent. The number of billionaires rose at an unprecedented rate of one every two days between March 2016 and March 2017.</a:t>
            </a:r>
          </a:p>
          <a:p>
            <a:r>
              <a:rPr lang="en-US" sz="1200" kern="1200" dirty="0">
                <a:solidFill>
                  <a:schemeClr val="tx1"/>
                </a:solidFill>
                <a:effectLst/>
                <a:latin typeface="+mn-lt"/>
                <a:ea typeface="+mn-ea"/>
                <a:cs typeface="+mn-cs"/>
              </a:rPr>
              <a:t>This figure shows the inflation rate in us over the last 5 decades, where the average is close to 5 percent. Positive inflation rate results in less buying power, this indicates that even though the bottom 20%’s income has been steady over these few years, adding inflation into account, it is still declining.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trends are the key indication of forming a larger income inequality, the reason why this trend occurs and how it is related to competing for data will be explained in the next few slides.</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3829350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let's talk about gaining control of the data. To do that, we have to clarify the what the data actually means. This graph illustrates a data value pyramid developed by Accenture.  Where the value of data increases from raw data to transaction data. Raw data means source data for example a person’s height or he’s web activities whilst a transaction data means information has derived from that raw data and  an example for that would be: a user’s preference on clothing so the company can start a whole marketing campaign for that user and/or similar target groups. There are laws developed to protect the right of owning land, property and company stocks. However, so far, there isn’t a strong protection or regulation on the ownership of personal data. The world assumes that the raw data belongs to individuals but the insights and transactions belongs to whoever created them. </a:t>
            </a:r>
          </a:p>
          <a:p>
            <a:r>
              <a:rPr lang="en-US" sz="1200" kern="1200" dirty="0">
                <a:solidFill>
                  <a:schemeClr val="tx1"/>
                </a:solidFill>
                <a:effectLst/>
                <a:latin typeface="+mn-lt"/>
                <a:ea typeface="+mn-ea"/>
                <a:cs typeface="+mn-cs"/>
              </a:rPr>
              <a:t>For example, google search engine.  (people’s visit time, search keyword, password are their own data, but activities, trend that derived by google belongs to google) </a:t>
            </a:r>
          </a:p>
          <a:p>
            <a:r>
              <a:rPr lang="en-US" sz="1200" kern="1200" dirty="0">
                <a:solidFill>
                  <a:schemeClr val="tx1"/>
                </a:solidFill>
                <a:effectLst/>
                <a:latin typeface="+mn-lt"/>
                <a:ea typeface="+mn-ea"/>
                <a:cs typeface="+mn-cs"/>
              </a:rPr>
              <a:t>Essentially, we have no control over private corporations and government  owning data from us, and that’s a problem.</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5995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2026973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Having control of large amount of data means profit. Simply go back to the land example: If you have a house and the land that the house sits on, you can probably rent the place out or open a home restaurant, but usually, doing so will not necessarily generate large amount of profit. However, if you have land as big as Salisbury park, there are so much more things you can do with. For instances: build a farm, build a factory or even slice the land up and collect rent. Accumulating resources greatly impacts the gain of profit. This would also apply to data, and that’s why people are trying to take control of large amount of data at the first place.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Forbes insights and Cisco conducted a study on 207 large enterprises who adopted Advanced Data driven strategies, And is shown in the graph here: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These companies believe data has these values</a:t>
            </a:r>
            <a:r>
              <a:rPr lang="en-US" sz="1200" b="0" i="0" u="none" strike="noStrike" kern="1200" dirty="0">
                <a:solidFill>
                  <a:schemeClr val="tx1"/>
                </a:solidFill>
                <a:effectLst/>
                <a:latin typeface="+mn-lt"/>
                <a:ea typeface="+mn-ea"/>
                <a:cs typeface="+mn-cs"/>
                <a:sym typeface="Wingdings" pitchFamily="2" charset="2"/>
              </a:rPr>
              <a:t>(the graph)</a:t>
            </a:r>
            <a:endParaRPr lang="en-US" sz="1200" b="0" i="0" u="none" strike="noStrike" kern="1200" dirty="0">
              <a:solidFill>
                <a:schemeClr val="tx1"/>
              </a:solidFill>
              <a:effectLst/>
              <a:latin typeface="+mn-lt"/>
              <a:ea typeface="+mn-ea"/>
              <a:cs typeface="+mn-cs"/>
            </a:endParaRP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60% </a:t>
            </a:r>
            <a:r>
              <a:rPr lang="en-US" sz="1200" b="0" i="0" u="none" strike="noStrike" kern="1200" dirty="0">
                <a:solidFill>
                  <a:schemeClr val="tx1"/>
                </a:solidFill>
                <a:effectLst/>
                <a:latin typeface="+mn-lt"/>
                <a:ea typeface="+mn-ea"/>
                <a:cs typeface="+mn-cs"/>
              </a:rPr>
              <a:t>of those companies reported that company's direct annual revenue growth from adopting data driven strategies are greater than 7%</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3317772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Next, lets look at the market evaluation on big data.</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first figure shows the revenue generated from the big data and business analytics market worldwide, from 2015 to 2022. In 2019, big data and business analytics was expected to generate 189.1 billion U.S. dollars worldwide.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second figure shows the global </a:t>
            </a:r>
            <a:r>
              <a:rPr lang="en-US" sz="1200" b="0" i="0" u="none" strike="noStrike" kern="1200" dirty="0">
                <a:solidFill>
                  <a:schemeClr val="tx1"/>
                </a:solidFill>
                <a:effectLst/>
                <a:latin typeface="+mn-lt"/>
                <a:ea typeface="+mn-ea"/>
                <a:cs typeface="+mn-cs"/>
                <a:hlinkClick r:id="rId3"/>
              </a:rPr>
              <a:t>big data</a:t>
            </a:r>
            <a:r>
              <a:rPr lang="en-US" sz="1200" b="0" i="0" u="none" strike="noStrike" kern="1200" dirty="0">
                <a:solidFill>
                  <a:schemeClr val="tx1"/>
                </a:solidFill>
                <a:effectLst/>
                <a:latin typeface="+mn-lt"/>
                <a:ea typeface="+mn-ea"/>
                <a:cs typeface="+mn-cs"/>
              </a:rPr>
              <a:t> market is forecasted to grow to 103 billion U.S. dollars by 2027, more than double its expected market size in 2018.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overall trend shows that there is huge potential and profit in the market, so data is the new form of wealth.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1410409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eventually goes back to the distribution of wealth. As mentioned, many market opportunities open up for profit. Who are the one’s that are most likely to seize those opportunities? Some affluent CEOs who know how the business work inside out, or some high school drop out who is part timing at a local gas station? According to this prediction provided by </a:t>
            </a:r>
            <a:r>
              <a:rPr lang="en-US" sz="1200" kern="1200" dirty="0" err="1">
                <a:solidFill>
                  <a:schemeClr val="tx1"/>
                </a:solidFill>
                <a:effectLst/>
                <a:latin typeface="+mn-lt"/>
                <a:ea typeface="+mn-ea"/>
                <a:cs typeface="+mn-cs"/>
              </a:rPr>
              <a:t>Mckinsey</a:t>
            </a:r>
            <a:r>
              <a:rPr lang="en-US" sz="1200" kern="1200" dirty="0">
                <a:solidFill>
                  <a:schemeClr val="tx1"/>
                </a:solidFill>
                <a:effectLst/>
                <a:latin typeface="+mn-lt"/>
                <a:ea typeface="+mn-ea"/>
                <a:cs typeface="+mn-cs"/>
              </a:rPr>
              <a:t>, in the era of data, artificial intelligence and automation, </a:t>
            </a:r>
            <a:r>
              <a:rPr lang="en-US" sz="1200" b="0" i="0" u="none" strike="noStrike" kern="1200" dirty="0">
                <a:solidFill>
                  <a:schemeClr val="tx1"/>
                </a:solidFill>
                <a:effectLst/>
                <a:latin typeface="+mn-lt"/>
                <a:ea typeface="+mn-ea"/>
                <a:cs typeface="+mn-cs"/>
              </a:rPr>
              <a:t>middle-income jobs requiring only secondary or associate level education will shapely decrease. Demand for these middle-income jobs and employment opportunities for those with low educational attainment will decline as demand for high-wage, high-educational attainment workers improve. This plus data being the new form of wealth will concentrates wealth and exacerbate the gap between the rich and the poor, especially the U.S., where the benefits flow to a smaller number of people who can afford good education and have the ability utilize the power of data. As a results, rich becomes richer. </a:t>
            </a:r>
            <a:r>
              <a:rPr lang="en-US" sz="1200" kern="1200" dirty="0">
                <a:solidFill>
                  <a:schemeClr val="tx1"/>
                </a:solidFill>
                <a:effectLst/>
                <a:latin typeface="+mn-lt"/>
                <a:ea typeface="+mn-ea"/>
                <a:cs typeface="+mn-cs"/>
              </a:rPr>
              <a:t>According to world bank the main reason why the poor has stagnated income growth is the absence of different kinds of assets (physical, natural, financial etc.) Now they have one more assets they don’t own, and that is data.</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3993983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my conclusion is: Computing technology has made data the new form of wealth, and taking control of this asset increases the inequality.</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counter point: Artificial intelligence, machine learning and automation not only increases productivity, but also creates job opportunity. For examples, the replacement of human pilots by drones has eliminated some jobs but created new sets of jobs like: maintenance, remote control, data analysis and cyber security. However, these jobs usually requires certain skill set to operate. As a result, only the ones who are already better off(having higher education, or opportunity to learn those skills) can benefit from the emerging new jobs. Subsequently, this will further increase the gap between the rich and the poor. </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2969517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a:solidFill>
                  <a:schemeClr val="tx1"/>
                </a:solidFill>
                <a:latin typeface="+mn-lt"/>
                <a:ea typeface="+mn-ea"/>
                <a:cs typeface="+mn-cs"/>
              </a:rPr>
              <a:t>Hey everyone! Today I’m going to talk about Artificial Intelligence in Financial Industry. I will try my best to make sure that all of you will come out of this classroom with a better understanding of how AI transformed financial industry and how it is currently used</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2074054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a:solidFill>
                  <a:schemeClr val="tx1"/>
                </a:solidFill>
                <a:latin typeface="+mn-lt"/>
                <a:ea typeface="+mn-ea"/>
                <a:cs typeface="+mn-cs"/>
              </a:rPr>
              <a:t>I would like to start off by explaining how AI and machine learning are currently used in today’s world.</a:t>
            </a:r>
          </a:p>
          <a:p>
            <a:r>
              <a:rPr lang="en-US" sz="1200" u="none" kern="1200" baseline="0" dirty="0">
                <a:solidFill>
                  <a:schemeClr val="tx1"/>
                </a:solidFill>
                <a:latin typeface="+mn-lt"/>
                <a:ea typeface="+mn-ea"/>
                <a:cs typeface="+mn-cs"/>
              </a:rPr>
              <a:t>There are 5 major areas that have been influenced by AI</a:t>
            </a:r>
          </a:p>
          <a:p>
            <a:r>
              <a:rPr lang="en-US" sz="1200" u="none" kern="1200" baseline="0" dirty="0">
                <a:solidFill>
                  <a:schemeClr val="tx1"/>
                </a:solidFill>
                <a:latin typeface="+mn-lt"/>
                <a:ea typeface="+mn-ea"/>
                <a:cs typeface="+mn-cs"/>
              </a:rPr>
              <a:t>1) Fraud detection - based on the data of previous frauds, the algorithms is capable of detecting suspicious activity much better than a human}</a:t>
            </a:r>
          </a:p>
          <a:p>
            <a:r>
              <a:rPr lang="en-US" sz="1200" u="none" kern="1200" baseline="0" dirty="0">
                <a:solidFill>
                  <a:schemeClr val="tx1"/>
                </a:solidFill>
                <a:latin typeface="+mn-lt"/>
                <a:ea typeface="+mn-ea"/>
                <a:cs typeface="+mn-cs"/>
              </a:rPr>
              <a:t>2) Trading - which is the biggest area and most obvious, I guess. Algorithmic trading is a type of trading that uses powerful computers to run complex mathematical formulas for trading.  Roughly 90 percent of volume in the public equities markets(stocks of different companies) is traded algorithmically, Roughly 50 percent of volume in the futures markets is traded Algorithmically, It is growing at 10.3% CAGR (source: </a:t>
            </a:r>
            <a:r>
              <a:rPr lang="en-US" sz="1200" u="none" kern="1200" baseline="0" dirty="0" err="1">
                <a:solidFill>
                  <a:schemeClr val="tx1"/>
                </a:solidFill>
                <a:latin typeface="+mn-lt"/>
                <a:ea typeface="+mn-ea"/>
                <a:cs typeface="+mn-cs"/>
              </a:rPr>
              <a:t>Technavio’s</a:t>
            </a:r>
            <a:r>
              <a:rPr lang="en-US" sz="1200" u="none" kern="1200" baseline="0" dirty="0">
                <a:solidFill>
                  <a:schemeClr val="tx1"/>
                </a:solidFill>
                <a:latin typeface="+mn-lt"/>
                <a:ea typeface="+mn-ea"/>
                <a:cs typeface="+mn-cs"/>
              </a:rPr>
              <a:t> 2016 report: </a:t>
            </a:r>
            <a:r>
              <a:rPr lang="en-US" sz="1200" i="1" u="none" kern="1200" baseline="0" dirty="0">
                <a:solidFill>
                  <a:schemeClr val="tx1"/>
                </a:solidFill>
                <a:latin typeface="+mn-lt"/>
                <a:ea typeface="+mn-ea"/>
                <a:cs typeface="+mn-cs"/>
              </a:rPr>
              <a:t>Global Algorithmic Trading Market 2016-2020</a:t>
            </a:r>
            <a:r>
              <a:rPr lang="en-US" sz="1200" i="0" u="none" kern="1200" baseline="0" dirty="0">
                <a:solidFill>
                  <a:schemeClr val="tx1"/>
                </a:solidFill>
                <a:latin typeface="+mn-lt"/>
                <a:ea typeface="+mn-ea"/>
                <a:cs typeface="+mn-cs"/>
              </a:rPr>
              <a:t>.) AI trading also capable of scan press releases and financial reports for keywords that could signal that a stock will rise or fall, that is pretty interesting.</a:t>
            </a:r>
          </a:p>
          <a:p>
            <a:r>
              <a:rPr lang="en-US" sz="1200" i="0" u="none" kern="1200" baseline="0" dirty="0">
                <a:solidFill>
                  <a:schemeClr val="tx1"/>
                </a:solidFill>
                <a:latin typeface="+mn-lt"/>
                <a:ea typeface="+mn-ea"/>
                <a:cs typeface="+mn-cs"/>
              </a:rPr>
              <a:t>3) Risk assessment </a:t>
            </a:r>
            <a:r>
              <a:rPr lang="mr-IN" sz="1200" i="0" u="none" kern="1200" baseline="0" dirty="0">
                <a:solidFill>
                  <a:schemeClr val="tx1"/>
                </a:solidFill>
                <a:latin typeface="+mn-lt"/>
                <a:ea typeface="+mn-ea"/>
                <a:cs typeface="+mn-cs"/>
              </a:rPr>
              <a:t>–</a:t>
            </a:r>
            <a:r>
              <a:rPr lang="en-US" sz="1200" i="0" u="none" kern="1200" baseline="0" dirty="0">
                <a:solidFill>
                  <a:schemeClr val="tx1"/>
                </a:solidFill>
                <a:latin typeface="+mn-lt"/>
                <a:ea typeface="+mn-ea"/>
                <a:cs typeface="+mn-cs"/>
              </a:rPr>
              <a:t> how many of you have credit cards? </a:t>
            </a:r>
            <a:r>
              <a:rPr lang="mr-IN" sz="1200" i="0" u="none" kern="1200" baseline="0" dirty="0">
                <a:solidFill>
                  <a:schemeClr val="tx1"/>
                </a:solidFill>
                <a:latin typeface="+mn-lt"/>
                <a:ea typeface="+mn-ea"/>
                <a:cs typeface="+mn-cs"/>
              </a:rPr>
              <a:t>–</a:t>
            </a:r>
            <a:r>
              <a:rPr lang="en-US" sz="1200" i="0" u="none" kern="1200" baseline="0" dirty="0">
                <a:solidFill>
                  <a:schemeClr val="tx1"/>
                </a:solidFill>
                <a:latin typeface="+mn-lt"/>
                <a:ea typeface="+mn-ea"/>
                <a:cs typeface="+mn-cs"/>
              </a:rPr>
              <a:t> it is one of the examples of this area. AI provides personalized interest rates specifically for you based on the data a bank ha: such as how many credit cards you have, how often do you pay for your credit card, do you pay on time and etc.</a:t>
            </a:r>
          </a:p>
          <a:p>
            <a:r>
              <a:rPr lang="en-US" sz="1200" i="0" u="none" kern="1200" baseline="0" dirty="0">
                <a:solidFill>
                  <a:schemeClr val="tx1"/>
                </a:solidFill>
                <a:latin typeface="+mn-lt"/>
                <a:ea typeface="+mn-ea"/>
                <a:cs typeface="+mn-cs"/>
              </a:rPr>
              <a:t>4) Financial Advisory Services - they basically use both a human and AI to bring up the most suitable wealth management or investment strategies based on how much risk you want and so on</a:t>
            </a:r>
          </a:p>
          <a:p>
            <a:r>
              <a:rPr lang="en-US" sz="1200" i="0" u="none" kern="1200" baseline="0" dirty="0">
                <a:solidFill>
                  <a:schemeClr val="tx1"/>
                </a:solidFill>
                <a:latin typeface="+mn-lt"/>
                <a:ea typeface="+mn-ea"/>
                <a:cs typeface="+mn-cs"/>
              </a:rPr>
              <a:t>5) Managing Finance - it is kind of an emerging field and it is basically about AI to builds algorithms to help the consumers make smart decisions about their money when they are spending it. The idea behind the wallet is very simple it just accumulates all the data from your web footprint and creates your spending graph. Start up that does that is </a:t>
            </a:r>
            <a:r>
              <a:rPr lang="en-US" sz="1200" i="0" u="sng" kern="1200" baseline="0" dirty="0">
                <a:solidFill>
                  <a:schemeClr val="tx1"/>
                </a:solidFill>
                <a:latin typeface="+mn-lt"/>
                <a:ea typeface="+mn-ea"/>
                <a:cs typeface="+mn-cs"/>
                <a:hlinkClick r:id="rId3"/>
              </a:rPr>
              <a:t>http://wallet.ai</a:t>
            </a:r>
            <a:r>
              <a:rPr lang="en-US" sz="1200" i="0" u="none" kern="1200" baseline="0" dirty="0">
                <a:solidFill>
                  <a:schemeClr val="tx1"/>
                </a:solidFill>
                <a:latin typeface="+mn-lt"/>
                <a:ea typeface="+mn-ea"/>
                <a:cs typeface="+mn-cs"/>
                <a:hlinkClick r:id="rId3"/>
              </a:rPr>
              <a:t> </a:t>
            </a:r>
          </a:p>
          <a:p>
            <a:endParaRPr lang="en-US" sz="1200" i="0" u="none" kern="1200" baseline="0" dirty="0">
              <a:solidFill>
                <a:schemeClr val="tx1"/>
              </a:solidFill>
              <a:latin typeface="+mn-lt"/>
              <a:ea typeface="+mn-ea"/>
              <a:cs typeface="+mn-cs"/>
            </a:endParaRPr>
          </a:p>
          <a:p>
            <a:r>
              <a:rPr lang="en-US" sz="1200" i="0" u="none" kern="1200" baseline="0" dirty="0">
                <a:solidFill>
                  <a:schemeClr val="tx1"/>
                </a:solidFill>
                <a:latin typeface="+mn-lt"/>
                <a:ea typeface="+mn-ea"/>
                <a:cs typeface="+mn-cs"/>
              </a:rPr>
              <a:t>As we can see there are so many different areas, that are just mind-blowing to think about! However, as we all know AI technology is at its peak popularity right now, but what was before AI was implemented in financial market and how did it change over time?</a:t>
            </a:r>
          </a:p>
          <a:p>
            <a:r>
              <a:rPr lang="en-US" sz="1200" i="0" u="none" kern="1200" baseline="0" dirty="0">
                <a:solidFill>
                  <a:schemeClr val="tx1"/>
                </a:solidFill>
                <a:latin typeface="+mn-lt"/>
                <a:ea typeface="+mn-ea"/>
                <a:cs typeface="+mn-cs"/>
              </a:rPr>
              <a:t>To answer this question, I prepared some kind of a timeline of AI transforming financial industry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2963736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latin typeface="+mn-lt"/>
                <a:ea typeface="+mn-ea"/>
                <a:cs typeface="+mn-cs"/>
              </a:rPr>
              <a:t>1) 19th century </a:t>
            </a:r>
            <a:r>
              <a:rPr lang="mr-IN" sz="1200" u="none" kern="1200" baseline="0" dirty="0">
                <a:solidFill>
                  <a:schemeClr val="tx1"/>
                </a:solidFill>
                <a:latin typeface="+mn-lt"/>
                <a:ea typeface="+mn-ea"/>
                <a:cs typeface="+mn-cs"/>
              </a:rPr>
              <a:t>–</a:t>
            </a:r>
            <a:r>
              <a:rPr lang="en-US" sz="1200" u="none" kern="1200" baseline="0" dirty="0">
                <a:solidFill>
                  <a:schemeClr val="tx1"/>
                </a:solidFill>
                <a:latin typeface="+mn-lt"/>
                <a:ea typeface="+mn-ea"/>
                <a:cs typeface="+mn-cs"/>
              </a:rPr>
              <a:t> Stock markets were born. The way they worked was that Small businesses were set up in major cities across the country where people could go to make “plays” in the market. These were affectionately known as “bucket shops.” The players would all contribute money into the common “bucket.” The pool of money was then used as security for purchasing stocks or commodities with leverage. This enabled the small trader to speculate on otherwise “out of reach” stocks. I put it here to give you guys a glimpse of what it looked like back in the days.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357034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a:solidFill>
                  <a:schemeClr val="tx1"/>
                </a:solidFill>
                <a:latin typeface="+mn-lt"/>
                <a:ea typeface="+mn-ea"/>
                <a:cs typeface="+mn-cs"/>
              </a:rPr>
              <a:t>1900 - A lot of the mathematics that is now used in current AI solutions originated in the early 1900’s. The origins of using advanced mathematics in the financial field started with the release of </a:t>
            </a:r>
            <a:r>
              <a:rPr lang="en-US" sz="1200" u="sng" kern="1200" baseline="0" dirty="0">
                <a:solidFill>
                  <a:schemeClr val="tx1"/>
                </a:solidFill>
                <a:latin typeface="+mn-lt"/>
                <a:ea typeface="+mn-ea"/>
                <a:cs typeface="+mn-cs"/>
                <a:hlinkClick r:id="rId3"/>
              </a:rPr>
              <a:t>Louis Bachelier’s</a:t>
            </a:r>
            <a:r>
              <a:rPr lang="en-US" sz="1200" u="none" kern="1200" baseline="0" dirty="0">
                <a:solidFill>
                  <a:schemeClr val="tx1"/>
                </a:solidFill>
                <a:latin typeface="+mn-lt"/>
                <a:ea typeface="+mn-ea"/>
                <a:cs typeface="+mn-cs"/>
                <a:hlinkClick r:id="rId3"/>
              </a:rPr>
              <a:t> thesis </a:t>
            </a:r>
            <a:r>
              <a:rPr lang="en-US" sz="1200" u="sng" kern="1200" baseline="0" dirty="0">
                <a:solidFill>
                  <a:schemeClr val="tx1"/>
                </a:solidFill>
                <a:latin typeface="+mn-lt"/>
                <a:ea typeface="+mn-ea"/>
                <a:cs typeface="+mn-cs"/>
                <a:hlinkClick r:id="rId4"/>
              </a:rPr>
              <a:t>Théorie de la Spéculation (Theory of Speculation)</a:t>
            </a:r>
            <a:r>
              <a:rPr lang="en-US" sz="1200" u="none" kern="1200" baseline="0" dirty="0">
                <a:solidFill>
                  <a:schemeClr val="tx1"/>
                </a:solidFill>
                <a:latin typeface="+mn-lt"/>
                <a:ea typeface="+mn-ea"/>
                <a:cs typeface="+mn-cs"/>
                <a:hlinkClick r:id="rId4"/>
              </a:rPr>
              <a:t> in 1900. His thesis is recognized as being one of the first papers to explore the use of mathematics as a method to evaluate stocks. With Bachelier’s work, the rise of statistical modelling marked the beginning of primitive AI in the financial world.</a:t>
            </a:r>
          </a:p>
          <a:p>
            <a:endParaRPr lang="en-US" sz="1200" u="non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3894245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a:solidFill>
                  <a:schemeClr val="tx1"/>
                </a:solidFill>
                <a:latin typeface="+mn-lt"/>
                <a:ea typeface="+mn-ea"/>
                <a:cs typeface="+mn-cs"/>
              </a:rPr>
              <a:t>in 1960’s the application of Bayesian statistics grew even more popular due to the fact that numerous other scientists in the field backed his work and even publish books. One of the best received ones was by Robert </a:t>
            </a:r>
            <a:r>
              <a:rPr lang="en-US" sz="1200" u="none" kern="1200" baseline="0" dirty="0" err="1">
                <a:solidFill>
                  <a:schemeClr val="tx1"/>
                </a:solidFill>
                <a:latin typeface="+mn-lt"/>
                <a:ea typeface="+mn-ea"/>
                <a:cs typeface="+mn-cs"/>
              </a:rPr>
              <a:t>Schlaifer</a:t>
            </a:r>
            <a:r>
              <a:rPr lang="en-US" sz="1200" u="none" kern="1200" baseline="0" dirty="0">
                <a:solidFill>
                  <a:schemeClr val="tx1"/>
                </a:solidFill>
                <a:latin typeface="+mn-lt"/>
                <a:ea typeface="+mn-ea"/>
                <a:cs typeface="+mn-cs"/>
              </a:rPr>
              <a:t> called “Probability and Statistics for Business Decision”. However, no solutions have yet been created on the market using the existing researches. Partially due to the fact that computers were not advanced enough.</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3394519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a:solidFill>
                  <a:schemeClr val="tx1"/>
                </a:solidFill>
                <a:latin typeface="+mn-lt"/>
                <a:ea typeface="+mn-ea"/>
                <a:cs typeface="+mn-cs"/>
              </a:rPr>
              <a:t>1980 - the rise of expert systems (expert system is a computer system that emulates the decision-making ability of a human expert) </a:t>
            </a:r>
            <a:r>
              <a:rPr lang="mr-IN" sz="1200" u="none" kern="1200" baseline="0" dirty="0">
                <a:solidFill>
                  <a:schemeClr val="tx1"/>
                </a:solidFill>
                <a:latin typeface="+mn-lt"/>
                <a:ea typeface="+mn-ea"/>
                <a:cs typeface="+mn-cs"/>
              </a:rPr>
              <a:t>–</a:t>
            </a:r>
            <a:r>
              <a:rPr lang="en-US" sz="1200" u="none" kern="1200" baseline="0" dirty="0">
                <a:solidFill>
                  <a:schemeClr val="tx1"/>
                </a:solidFill>
                <a:latin typeface="+mn-lt"/>
                <a:ea typeface="+mn-ea"/>
                <a:cs typeface="+mn-cs"/>
              </a:rPr>
              <a:t> basically AI.</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During the 1980’s, there were multiple techniques used in building AI for finance, from Artificial Neural Networks[7] to Fuzzy Systems[8]. However, a lot of the interest was in knowledge based systems or Expert Systems. Expert systems were created and popularized in the 1960’s and 1970’s through their use in DENDRAL, a system that could help determine the molecular structure of unknown compounds, as well MYCIN, a system which could diagnose meningitis. However, it wasn’t until the 1980’s that the majority of commercialization attempts were done in the financial field. For example, </a:t>
            </a:r>
            <a:r>
              <a:rPr lang="en-US" sz="1200" u="none" kern="1200" baseline="0" dirty="0" err="1">
                <a:solidFill>
                  <a:schemeClr val="tx1"/>
                </a:solidFill>
                <a:latin typeface="+mn-lt"/>
                <a:ea typeface="+mn-ea"/>
                <a:cs typeface="+mn-cs"/>
              </a:rPr>
              <a:t>Dupont</a:t>
            </a:r>
            <a:r>
              <a:rPr lang="en-US" sz="1200" u="none" kern="1200" baseline="0" dirty="0">
                <a:solidFill>
                  <a:schemeClr val="tx1"/>
                </a:solidFill>
                <a:latin typeface="+mn-lt"/>
                <a:ea typeface="+mn-ea"/>
                <a:cs typeface="+mn-cs"/>
              </a:rPr>
              <a:t> had built 100 expert systems which helped them save them close to $10 million a year [3] - the company that still exists actually and focuses on solving challenging global problems using science.</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1986  - One of the first programs to be hypothesized for market prediction was the </a:t>
            </a:r>
            <a:r>
              <a:rPr lang="en-US" sz="1200" u="none" kern="1200" baseline="0" dirty="0" err="1">
                <a:solidFill>
                  <a:schemeClr val="tx1"/>
                </a:solidFill>
                <a:latin typeface="+mn-lt"/>
                <a:ea typeface="+mn-ea"/>
                <a:cs typeface="+mn-cs"/>
              </a:rPr>
              <a:t>Protrader</a:t>
            </a:r>
            <a:r>
              <a:rPr lang="en-US" sz="1200" u="none" kern="1200" baseline="0" dirty="0">
                <a:solidFill>
                  <a:schemeClr val="tx1"/>
                </a:solidFill>
                <a:latin typeface="+mn-lt"/>
                <a:ea typeface="+mn-ea"/>
                <a:cs typeface="+mn-cs"/>
              </a:rPr>
              <a:t> expert system. It was able to predict the 87 point drop in Dow Jones Industrial Average using their system. The major functions of the system were to monitor premiums in the market, determine the optimum investment strategy, execute transactions when appropriate and modify the knowledge base through a learning mechanism.</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One of the biggest drivers of Expert System Development was in its use of providing tailored financial plans. One of the first systems to do so was called </a:t>
            </a:r>
            <a:r>
              <a:rPr lang="en-US" sz="1200" u="none" kern="1200" baseline="0" dirty="0" err="1">
                <a:solidFill>
                  <a:schemeClr val="tx1"/>
                </a:solidFill>
                <a:latin typeface="+mn-lt"/>
                <a:ea typeface="+mn-ea"/>
                <a:cs typeface="+mn-cs"/>
              </a:rPr>
              <a:t>PlanPower</a:t>
            </a:r>
            <a:r>
              <a:rPr lang="en-US" sz="1200" u="none" kern="1200" baseline="0" dirty="0">
                <a:solidFill>
                  <a:schemeClr val="tx1"/>
                </a:solidFill>
                <a:latin typeface="+mn-lt"/>
                <a:ea typeface="+mn-ea"/>
                <a:cs typeface="+mn-cs"/>
              </a:rPr>
              <a:t> created by Applied Expert Systems (APEX ) which was conceptualized in 1982 and commercially shipped in 1986 provided tailored financial plans for individuals with incomes over $75 thousand.</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Another system, developed by Chase Lincoln First Bank and Arthur D. Little Inc. was able to do investment planning, debt planning, retirement planning, education planning, life-insurance planning, budget recommendations, income tax planning and savings achievement for other major financial goals. If a client was interested in receiving a report it would cost them $300</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4245446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Full circle.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CRISPR: Clustered Regularly Interspaced Short Palindromic Repeats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Allows permanent modification of genes within organisms.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a:t>Kickstarter</a:t>
            </a:r>
            <a:r>
              <a:rPr lang="en-US" b="1" dirty="0"/>
              <a:t>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a:solidFill>
                  <a:schemeClr val="tx1"/>
                </a:solidFill>
                <a:latin typeface="+mn-lt"/>
                <a:ea typeface="+mn-ea"/>
                <a:cs typeface="+mn-cs"/>
              </a:rPr>
              <a:t>1990 - Fraud detection. The possibility of using AI in financial fraud detection was something which garnered a lot of interest in the 1990’s. Due to the nature of this crime, it was hypothesized that an intelligent system would be able to sift through a lot of data and identify discrepancies. One such system which was sponsored by the U.S Department of Treasury was the </a:t>
            </a:r>
            <a:r>
              <a:rPr lang="en-US" sz="1200" u="none" kern="1200" baseline="0" dirty="0" err="1">
                <a:solidFill>
                  <a:schemeClr val="tx1"/>
                </a:solidFill>
                <a:latin typeface="+mn-lt"/>
                <a:ea typeface="+mn-ea"/>
                <a:cs typeface="+mn-cs"/>
              </a:rPr>
              <a:t>FinCEN</a:t>
            </a:r>
            <a:r>
              <a:rPr lang="en-US" sz="1200" u="none" kern="1200" baseline="0" dirty="0">
                <a:solidFill>
                  <a:schemeClr val="tx1"/>
                </a:solidFill>
                <a:latin typeface="+mn-lt"/>
                <a:ea typeface="+mn-ea"/>
                <a:cs typeface="+mn-cs"/>
              </a:rPr>
              <a:t> Artificial Intelligence system (FAIS). This system, which was put into service in 1993 could be used to determine incidents of money laundering. It’s main advantage was that it could process a very large amount of data. </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FAIS was able to do handwriting analysis and identify discrepancies which made it possible to review over 200,000 transactions per week. Over the period of 2 years, FAIS was able to identify 400 potential cases of money laundering equaling $1 billion.</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2433400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u="none" kern="1200" baseline="0" dirty="0">
                <a:solidFill>
                  <a:schemeClr val="tx1"/>
                </a:solidFill>
                <a:latin typeface="+mn-lt"/>
                <a:ea typeface="+mn-ea"/>
                <a:cs typeface="+mn-cs"/>
              </a:rPr>
              <a:t>2001</a:t>
            </a:r>
          </a:p>
          <a:p>
            <a:r>
              <a:rPr lang="en-US" sz="1200" u="none" kern="1200" baseline="0" dirty="0">
                <a:solidFill>
                  <a:schemeClr val="tx1"/>
                </a:solidFill>
                <a:latin typeface="+mn-lt"/>
                <a:ea typeface="+mn-ea"/>
                <a:cs typeface="+mn-cs"/>
              </a:rPr>
              <a:t>The research paper found that simple agent bidding strategies were able to outperform non-expert human subjects by a clear margin, setting the stage for the high-frequency trading algorithms that are widely used today in the financial markets.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565191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a:solidFill>
                  <a:schemeClr val="tx1"/>
                </a:solidFill>
                <a:latin typeface="+mn-lt"/>
                <a:ea typeface="+mn-ea"/>
                <a:cs typeface="+mn-cs"/>
              </a:rPr>
              <a:t>2001 - 2019 - </a:t>
            </a:r>
            <a:r>
              <a:rPr lang="en-US" sz="1200" u="none" kern="1200" baseline="0" dirty="0" err="1">
                <a:solidFill>
                  <a:schemeClr val="tx1"/>
                </a:solidFill>
                <a:latin typeface="+mn-lt"/>
                <a:ea typeface="+mn-ea"/>
                <a:cs typeface="+mn-cs"/>
              </a:rPr>
              <a:t>chatbots</a:t>
            </a:r>
            <a:r>
              <a:rPr lang="en-US" sz="1200" u="none" kern="1200" baseline="0" dirty="0">
                <a:solidFill>
                  <a:schemeClr val="tx1"/>
                </a:solidFill>
                <a:latin typeface="+mn-lt"/>
                <a:ea typeface="+mn-ea"/>
                <a:cs typeface="+mn-cs"/>
              </a:rPr>
              <a:t> and the AI technologies got more and more sophisticated and currently AI performs tremendous amount of transactions. During this time period, there were also big investments into AI by Financial institutions and, undoubtedly, the investments keep on coming</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Currently, all short term operations such as day to day trading is done using AI and to bring back the statistic from the previous slide - Roughly 90 percent of volume in the public equities markets is traded algorithmically, Roughly 50 percent of volume in the futures markets is traded Algorithmically, Algorithmic trading is growing at 10.3% CAGR (source: </a:t>
            </a:r>
            <a:r>
              <a:rPr lang="en-US" sz="1200" u="none" kern="1200" baseline="0" dirty="0" err="1">
                <a:solidFill>
                  <a:schemeClr val="tx1"/>
                </a:solidFill>
                <a:latin typeface="+mn-lt"/>
                <a:ea typeface="+mn-ea"/>
                <a:cs typeface="+mn-cs"/>
              </a:rPr>
              <a:t>Technavio’s</a:t>
            </a:r>
            <a:r>
              <a:rPr lang="en-US" sz="1200" u="none" kern="1200" baseline="0" dirty="0">
                <a:solidFill>
                  <a:schemeClr val="tx1"/>
                </a:solidFill>
                <a:latin typeface="+mn-lt"/>
                <a:ea typeface="+mn-ea"/>
                <a:cs typeface="+mn-cs"/>
              </a:rPr>
              <a:t> 2016 report: </a:t>
            </a:r>
            <a:r>
              <a:rPr lang="en-US" sz="1200" i="1" u="none" kern="1200" baseline="0" dirty="0">
                <a:solidFill>
                  <a:schemeClr val="tx1"/>
                </a:solidFill>
                <a:latin typeface="+mn-lt"/>
                <a:ea typeface="+mn-ea"/>
                <a:cs typeface="+mn-cs"/>
              </a:rPr>
              <a:t>Global Algorithmic Trading Market 2016-2020</a:t>
            </a:r>
            <a:r>
              <a:rPr lang="en-US" sz="1200" i="0" u="non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30230002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latin typeface="+mn-lt"/>
                <a:ea typeface="+mn-ea"/>
                <a:cs typeface="+mn-cs"/>
              </a:rPr>
              <a:t>How many trades can an Algorithm do per second? 15 </a:t>
            </a:r>
            <a:r>
              <a:rPr lang="mr-IN" sz="1200" u="none" kern="1200" baseline="0" dirty="0">
                <a:solidFill>
                  <a:schemeClr val="tx1"/>
                </a:solidFill>
                <a:latin typeface="+mn-lt"/>
                <a:ea typeface="+mn-ea"/>
                <a:cs typeface="+mn-cs"/>
              </a:rPr>
              <a:t>–</a:t>
            </a:r>
            <a:r>
              <a:rPr lang="en-US" sz="1200" u="none" kern="1200" baseline="0" dirty="0">
                <a:solidFill>
                  <a:schemeClr val="tx1"/>
                </a:solidFill>
                <a:latin typeface="+mn-lt"/>
                <a:ea typeface="+mn-ea"/>
                <a:cs typeface="+mn-cs"/>
              </a:rPr>
              <a:t> 20 thousand per second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latin typeface="+mn-lt"/>
                <a:ea typeface="+mn-ea"/>
                <a:cs typeface="+mn-cs"/>
              </a:rPr>
              <a:t>How many can a human do? </a:t>
            </a:r>
            <a:r>
              <a:rPr lang="mr-IN" sz="1200" u="none" kern="1200" baseline="0" dirty="0">
                <a:solidFill>
                  <a:schemeClr val="tx1"/>
                </a:solidFill>
                <a:latin typeface="+mn-lt"/>
                <a:ea typeface="+mn-ea"/>
                <a:cs typeface="+mn-cs"/>
              </a:rPr>
              <a:t>–</a:t>
            </a:r>
            <a:r>
              <a:rPr lang="en-US" sz="1200" u="none" kern="1200" baseline="0" dirty="0">
                <a:solidFill>
                  <a:schemeClr val="tx1"/>
                </a:solidFill>
                <a:latin typeface="+mn-lt"/>
                <a:ea typeface="+mn-ea"/>
                <a:cs typeface="+mn-cs"/>
              </a:rPr>
              <a:t> 1 per second</a:t>
            </a:r>
            <a:endParaRPr lang="en-US" dirty="0"/>
          </a:p>
          <a:p>
            <a:endParaRPr lang="en-US" dirty="0"/>
          </a:p>
          <a:p>
            <a:r>
              <a:rPr lang="en-US" dirty="0"/>
              <a:t>This raises a</a:t>
            </a:r>
            <a:r>
              <a:rPr lang="en-US" baseline="0" dirty="0"/>
              <a:t> question, which can relate to our today’s topic : “Is AI taking away jobs of traders or finance people?”. To find the answer, let’s </a:t>
            </a:r>
            <a:r>
              <a:rPr lang="en-US" baseline="0" dirty="0" err="1"/>
              <a:t>whach</a:t>
            </a:r>
            <a:r>
              <a:rPr lang="en-US" baseline="0" dirty="0"/>
              <a:t> this short video.</a:t>
            </a:r>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1294555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Most of the traditional traders either left professional institutions and trade on their own or switched to managing long-term portfolios (1 </a:t>
            </a:r>
            <a:r>
              <a:rPr lang="mr-IN" baseline="0" dirty="0"/>
              <a:t>–</a:t>
            </a:r>
            <a:r>
              <a:rPr lang="en-US" baseline="0" dirty="0"/>
              <a:t> 3 months)</a:t>
            </a:r>
            <a:endParaRPr lang="en-US" dirty="0"/>
          </a:p>
          <a:p>
            <a:endParaRPr lang="en-US" dirty="0"/>
          </a:p>
          <a:p>
            <a:r>
              <a:rPr lang="en-US" dirty="0"/>
              <a:t>As</a:t>
            </a:r>
            <a:r>
              <a:rPr lang="en-US" baseline="0" dirty="0"/>
              <a:t> you can see: although AI changed the industry a lot and probably closed the way for day-to-day traders because a human just cannot compete with AI in short-term deals, the situation between employees of Financial Institutions and AI can be represented as a </a:t>
            </a:r>
            <a:r>
              <a:rPr lang="en-US" baseline="0" dirty="0" err="1"/>
              <a:t>symbiosm</a:t>
            </a:r>
            <a:r>
              <a:rPr lang="en-US" baseline="0" dirty="0"/>
              <a:t>, where AI is Venom and employee is Eddie Brock. AI would simply get out of control without the supervisor.</a:t>
            </a:r>
          </a:p>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32724910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a graphical representation of number of jobs in Finance and insurance over time. I could not find the representation of traders, but I think it is a more general graph. And as you can see it keeps on growing, despite the fact that AI is automating lots of processes.</a:t>
            </a:r>
          </a:p>
          <a:p>
            <a:r>
              <a:rPr lang="en-US" baseline="0" dirty="0"/>
              <a:t>We can see also a big drop during 2008 n the graph.</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28015827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If there’s time and we didn’t get to it:</a:t>
            </a:r>
          </a:p>
          <a:p>
            <a:pPr eaLnBrk="1" hangingPunct="1"/>
            <a:endParaRPr lang="en-US" dirty="0">
              <a:latin typeface="Arial" charset="0"/>
              <a:ea typeface="ＭＳ Ｐゴシック" charset="-128"/>
              <a:cs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Kickstarter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eaLnBrk="1" hangingPunct="1"/>
            <a:endParaRPr lang="en-US" dirty="0">
              <a:latin typeface="Arial" charset="0"/>
              <a:ea typeface="ＭＳ Ｐゴシック" charset="-128"/>
              <a:cs typeface="ＭＳ Ｐゴシック" charset="-128"/>
            </a:endParaRPr>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endParaRPr lang="en-US" dirty="0"/>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endParaRPr lang="en-US" dirty="0"/>
          </a:p>
          <a:p>
            <a:r>
              <a:rPr lang="en-US" dirty="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/news/technology-34066941</a:t>
            </a:r>
          </a:p>
          <a:p>
            <a:pPr eaLnBrk="1" hangingPunct="1"/>
            <a:endParaRPr lang="en-US" dirty="0">
              <a:latin typeface="Arial" charset="0"/>
              <a:ea typeface="ＭＳ Ｐゴシック" charset="-128"/>
              <a:cs typeface="ＭＳ Ｐゴシック" charset="-128"/>
            </a:endParaRP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40</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Full circle.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CRISPR: Clustered Regularly Interspaced Short Palindromic Repeats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Allows permanent modification of genes within organisms.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a:t>Kickstarter</a:t>
            </a:r>
            <a:r>
              <a:rPr lang="en-US" b="1" dirty="0"/>
              <a:t>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1663960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Poll class:</a:t>
            </a:r>
          </a:p>
          <a:p>
            <a:r>
              <a:rPr lang="en-US" sz="1200" kern="1200" dirty="0">
                <a:solidFill>
                  <a:schemeClr val="tx1"/>
                </a:solidFill>
                <a:latin typeface="+mn-lt"/>
                <a:ea typeface="+mn-ea"/>
                <a:cs typeface="+mn-cs"/>
              </a:rPr>
              <a:t>Expected salary range upon graduation? Min, Max? Put on board.</a:t>
            </a:r>
          </a:p>
          <a:p>
            <a:r>
              <a:rPr lang="en-US" sz="1200" kern="1200" dirty="0">
                <a:solidFill>
                  <a:schemeClr val="tx1"/>
                </a:solidFill>
                <a:latin typeface="+mn-lt"/>
                <a:ea typeface="+mn-ea"/>
                <a:cs typeface="+mn-cs"/>
              </a:rPr>
              <a:t>Assume</a:t>
            </a:r>
            <a:r>
              <a:rPr lang="en-US" sz="1200" kern="1200" baseline="0" dirty="0">
                <a:solidFill>
                  <a:schemeClr val="tx1"/>
                </a:solidFill>
                <a:latin typeface="+mn-lt"/>
                <a:ea typeface="+mn-ea"/>
                <a:cs typeface="+mn-cs"/>
              </a:rPr>
              <a:t> 40 hour work week.</a:t>
            </a:r>
          </a:p>
          <a:p>
            <a:r>
              <a:rPr lang="en-US" sz="1200" kern="1200" baseline="0" dirty="0">
                <a:solidFill>
                  <a:schemeClr val="tx1"/>
                </a:solidFill>
                <a:latin typeface="+mn-lt"/>
                <a:ea typeface="+mn-ea"/>
                <a:cs typeface="+mn-cs"/>
              </a:rPr>
              <a:t>How many people would work:</a:t>
            </a:r>
          </a:p>
          <a:p>
            <a:r>
              <a:rPr lang="en-US" sz="1200" kern="1200" baseline="0" dirty="0">
                <a:solidFill>
                  <a:schemeClr val="tx1"/>
                </a:solidFill>
                <a:latin typeface="+mn-lt"/>
                <a:ea typeface="+mn-ea"/>
                <a:cs typeface="+mn-cs"/>
              </a:rPr>
              <a:t>32 hours for 0.8 * Max? Put on board.</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24 hours for 0.6 * Max? Put on board.</a:t>
            </a:r>
          </a:p>
          <a:p>
            <a:r>
              <a:rPr lang="is-IS" sz="1200" kern="1200" dirty="0">
                <a:solidFill>
                  <a:schemeClr val="tx1"/>
                </a:solidFill>
                <a:latin typeface="+mn-lt"/>
                <a:ea typeface="+mn-ea"/>
                <a:cs typeface="+mn-cs"/>
              </a:rPr>
              <a:t>…continue until Min is reached.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split into groups of 4-5 for this.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Fill time with Work Discussion on Course Web Site</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3504621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Review</a:t>
            </a:r>
            <a:r>
              <a:rPr lang="en-US" baseline="0" dirty="0">
                <a:latin typeface="Arial" charset="0"/>
                <a:ea typeface="ＭＳ Ｐゴシック" charset="-128"/>
                <a:cs typeface="ＭＳ Ｐゴシック" charset="-128"/>
              </a:rPr>
              <a:t> Group Assignment Details.</a:t>
            </a:r>
          </a:p>
          <a:p>
            <a:pPr eaLnBrk="1" hangingPunct="1"/>
            <a:r>
              <a:rPr lang="en-US" baseline="0" dirty="0">
                <a:latin typeface="Arial" charset="0"/>
                <a:ea typeface="ＭＳ Ｐゴシック" charset="-128"/>
                <a:cs typeface="ＭＳ Ｐゴシック" charset="-128"/>
              </a:rPr>
              <a:t>Or first </a:t>
            </a:r>
            <a:r>
              <a:rPr lang="en-US" dirty="0"/>
              <a:t>watch video: depends on student presentations, no thunder stealing.</a:t>
            </a:r>
          </a:p>
          <a:p>
            <a:endParaRPr lang="en-US" dirty="0"/>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endParaRPr lang="en-US" dirty="0"/>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endParaRPr lang="en-US" dirty="0"/>
          </a:p>
          <a:p>
            <a:r>
              <a:rPr lang="en-US" dirty="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/news/technology-34066941</a:t>
            </a:r>
          </a:p>
          <a:p>
            <a:pPr eaLnBrk="1" hangingPunct="1"/>
            <a:endParaRPr lang="en-US" baseline="0"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471645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2019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2019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2019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2019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2019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2019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ideo" Target="https://www.youtube.com/embed/mkt52Utz2Gk?feature=oembed" TargetMode="External"/><Relationship Id="rId5" Type="http://schemas.openxmlformats.org/officeDocument/2006/relationships/hyperlink" Target="https://www.youtube.com/watch?v=mkt52Utz2Gk"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mkt52Utz2Gk" TargetMode="External"/><Relationship Id="rId2" Type="http://schemas.openxmlformats.org/officeDocument/2006/relationships/hyperlink" Target="http://doi.acm.org/10.1145/2559636.255982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Louis_Bachelier"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hyperlink" Target="https://press.princeton.edu/titles/8275.htm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2u007Msq1qo"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9.jpg"/></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hyperlink" Target="https://emerj.com/ai-sector-overviews/artificial-intelligence-industry-an-overview-by-segment/" TargetMode="External"/><Relationship Id="rId3" Type="http://schemas.openxmlformats.org/officeDocument/2006/relationships/hyperlink" Target="https://traderhq.com/introduction-algorithmic-trading/" TargetMode="External"/><Relationship Id="rId7" Type="http://schemas.openxmlformats.org/officeDocument/2006/relationships/hyperlink" Target="https://data.bls.gov/pdq/SurveyOutputServlet" TargetMode="External"/><Relationship Id="rId2" Type="http://schemas.openxmlformats.org/officeDocument/2006/relationships/hyperlink" Target="https://qz.com/1078602/why-the-new-york-stock-exchange-nyse-still-has-human-brokers-on-the-trading-floor/" TargetMode="External"/><Relationship Id="rId1" Type="http://schemas.openxmlformats.org/officeDocument/2006/relationships/slideLayout" Target="../slideLayouts/slideLayout2.xml"/><Relationship Id="rId6" Type="http://schemas.openxmlformats.org/officeDocument/2006/relationships/hyperlink" Target="https://www.marutitech.com/ways-ai-transforming-finance/" TargetMode="External"/><Relationship Id="rId5" Type="http://schemas.openxmlformats.org/officeDocument/2006/relationships/hyperlink" Target="https://www.tradingacademy.com/financial-education-center/history-of-trading.aspx" TargetMode="External"/><Relationship Id="rId4" Type="http://schemas.openxmlformats.org/officeDocument/2006/relationships/hyperlink" Target="https://medium.com/district3/the-history-of-ai-in-finance-7a03fcb4a49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youtube.com/watch?v=SvM7jFZGAec" TargetMode="External"/><Relationship Id="rId4" Type="http://schemas.openxmlformats.org/officeDocument/2006/relationships/hyperlink" Target="http://www.youtube.com/watch?v=7Pq-S557XQ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11</a:t>
            </a:r>
            <a:br>
              <a:rPr lang="en-US" dirty="0"/>
            </a:br>
            <a:r>
              <a:rPr lang="en-US" dirty="0"/>
              <a:t>Work</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a:xfrm>
            <a:off x="685800" y="1352551"/>
            <a:ext cx="7772400" cy="3352800"/>
          </a:xfrm>
        </p:spPr>
        <p:txBody>
          <a:bodyPr/>
          <a:lstStyle/>
          <a:p>
            <a:r>
              <a:rPr lang="en-US" dirty="0"/>
              <a:t> Robotics has tremendous potential to be useful in the education of young children and those with special educational needs</a:t>
            </a:r>
          </a:p>
          <a:p>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Noelle Morgan</a:t>
            </a:r>
          </a:p>
        </p:txBody>
      </p:sp>
    </p:spTree>
    <p:extLst>
      <p:ext uri="{BB962C8B-B14F-4D97-AF65-F5344CB8AC3E}">
        <p14:creationId xmlns:p14="http://schemas.microsoft.com/office/powerpoint/2010/main" val="1570085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potential</a:t>
            </a:r>
          </a:p>
        </p:txBody>
      </p:sp>
      <p:sp>
        <p:nvSpPr>
          <p:cNvPr id="3" name="Content Placeholder 2"/>
          <p:cNvSpPr>
            <a:spLocks noGrp="1"/>
          </p:cNvSpPr>
          <p:nvPr>
            <p:ph sz="half" idx="1"/>
          </p:nvPr>
        </p:nvSpPr>
        <p:spPr/>
        <p:txBody>
          <a:bodyPr/>
          <a:lstStyle/>
          <a:p>
            <a:r>
              <a:rPr lang="en-US" dirty="0"/>
              <a:t>One to One tutoring</a:t>
            </a:r>
          </a:p>
          <a:p>
            <a:r>
              <a:rPr lang="en-US" dirty="0"/>
              <a:t>Personalization </a:t>
            </a:r>
          </a:p>
          <a:p>
            <a:r>
              <a:rPr lang="en-US" dirty="0"/>
              <a:t>They’re believable </a:t>
            </a:r>
          </a:p>
          <a:p>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Noelle Morgan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[1][2][3][5][6]</a:t>
            </a:r>
          </a:p>
        </p:txBody>
      </p:sp>
      <p:pic>
        <p:nvPicPr>
          <p:cNvPr id="3074" name="Picture 2" descr="Image result for jetsons teacher">
            <a:extLst>
              <a:ext uri="{FF2B5EF4-FFF2-40B4-BE49-F238E27FC236}">
                <a16:creationId xmlns:a16="http://schemas.microsoft.com/office/drawing/2014/main" id="{BACDD812-5AFF-42E8-AC7C-27B6BE2D3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328" y="1334730"/>
            <a:ext cx="4510831" cy="3436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626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tutoring</a:t>
            </a:r>
          </a:p>
        </p:txBody>
      </p:sp>
      <p:sp>
        <p:nvSpPr>
          <p:cNvPr id="3" name="Content Placeholder 2"/>
          <p:cNvSpPr>
            <a:spLocks noGrp="1"/>
          </p:cNvSpPr>
          <p:nvPr>
            <p:ph sz="half" idx="1"/>
          </p:nvPr>
        </p:nvSpPr>
        <p:spPr/>
        <p:txBody>
          <a:bodyPr/>
          <a:lstStyle/>
          <a:p>
            <a:r>
              <a:rPr lang="en-US" dirty="0"/>
              <a:t>One to One tutoring</a:t>
            </a:r>
          </a:p>
          <a:p>
            <a:r>
              <a:rPr lang="en-US" dirty="0"/>
              <a:t>Partner Robots</a:t>
            </a:r>
          </a:p>
          <a:p>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Noelle Morgan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[4]</a:t>
            </a:r>
          </a:p>
        </p:txBody>
      </p:sp>
      <p:pic>
        <p:nvPicPr>
          <p:cNvPr id="12" name="Picture 11">
            <a:extLst>
              <a:ext uri="{FF2B5EF4-FFF2-40B4-BE49-F238E27FC236}">
                <a16:creationId xmlns:a16="http://schemas.microsoft.com/office/drawing/2014/main" id="{69741BED-C8D3-4A8F-9E2E-7E23F97FFE93}"/>
              </a:ext>
            </a:extLst>
          </p:cNvPr>
          <p:cNvPicPr>
            <a:picLocks noChangeAspect="1"/>
          </p:cNvPicPr>
          <p:nvPr/>
        </p:nvPicPr>
        <p:blipFill>
          <a:blip r:embed="rId3"/>
          <a:stretch>
            <a:fillRect/>
          </a:stretch>
        </p:blipFill>
        <p:spPr>
          <a:xfrm>
            <a:off x="4217230" y="1352552"/>
            <a:ext cx="4497330" cy="3352800"/>
          </a:xfrm>
          <a:prstGeom prst="rect">
            <a:avLst/>
          </a:prstGeom>
        </p:spPr>
      </p:pic>
    </p:spTree>
    <p:extLst>
      <p:ext uri="{BB962C8B-B14F-4D97-AF65-F5344CB8AC3E}">
        <p14:creationId xmlns:p14="http://schemas.microsoft.com/office/powerpoint/2010/main" val="875820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Education</a:t>
            </a:r>
          </a:p>
        </p:txBody>
      </p:sp>
      <p:sp>
        <p:nvSpPr>
          <p:cNvPr id="3" name="Content Placeholder 2"/>
          <p:cNvSpPr>
            <a:spLocks noGrp="1"/>
          </p:cNvSpPr>
          <p:nvPr>
            <p:ph sz="half" idx="1"/>
          </p:nvPr>
        </p:nvSpPr>
        <p:spPr/>
        <p:txBody>
          <a:bodyPr/>
          <a:lstStyle/>
          <a:p>
            <a:r>
              <a:rPr lang="en-US" dirty="0"/>
              <a:t>Teacher Robot Collaboration</a:t>
            </a:r>
          </a:p>
          <a:p>
            <a:r>
              <a:rPr lang="en-US" dirty="0"/>
              <a:t>NAO robots are being used in classrooms around the world, teaching kids about coding and physical health</a:t>
            </a:r>
          </a:p>
          <a:p>
            <a:endParaRPr lang="en-US" dirty="0"/>
          </a:p>
          <a:p>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Noelle Morgan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[7][8]</a:t>
            </a:r>
          </a:p>
        </p:txBody>
      </p:sp>
      <p:pic>
        <p:nvPicPr>
          <p:cNvPr id="9" name="Online Media 8" title="NAO Robot in School - for STEM, Autism and engaging students">
            <a:hlinkClick r:id="" action="ppaction://media"/>
            <a:extLst>
              <a:ext uri="{FF2B5EF4-FFF2-40B4-BE49-F238E27FC236}">
                <a16:creationId xmlns:a16="http://schemas.microsoft.com/office/drawing/2014/main" id="{3A249927-A580-41F8-BC3F-FA1A40A6B782}"/>
              </a:ext>
            </a:extLst>
          </p:cNvPr>
          <p:cNvPicPr>
            <a:picLocks noRot="1" noChangeAspect="1"/>
          </p:cNvPicPr>
          <p:nvPr>
            <a:videoFile r:link="rId1"/>
          </p:nvPr>
        </p:nvPicPr>
        <p:blipFill>
          <a:blip r:embed="rId4"/>
          <a:stretch>
            <a:fillRect/>
          </a:stretch>
        </p:blipFill>
        <p:spPr>
          <a:xfrm>
            <a:off x="4280457" y="2145344"/>
            <a:ext cx="4551123" cy="2560007"/>
          </a:xfrm>
          <a:prstGeom prst="rect">
            <a:avLst/>
          </a:prstGeom>
        </p:spPr>
      </p:pic>
      <p:sp>
        <p:nvSpPr>
          <p:cNvPr id="10" name="Action Button: Movie 9">
            <a:hlinkClick r:id="rId5" highlightClick="1"/>
            <a:extLst>
              <a:ext uri="{FF2B5EF4-FFF2-40B4-BE49-F238E27FC236}">
                <a16:creationId xmlns:a16="http://schemas.microsoft.com/office/drawing/2014/main" id="{4EA90B67-19AA-6B41-919F-7B27F128259C}"/>
              </a:ext>
            </a:extLst>
          </p:cNvPr>
          <p:cNvSpPr/>
          <p:nvPr/>
        </p:nvSpPr>
        <p:spPr>
          <a:xfrm>
            <a:off x="6358055" y="4751801"/>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1838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will it work?</a:t>
            </a:r>
          </a:p>
        </p:txBody>
      </p:sp>
      <p:sp>
        <p:nvSpPr>
          <p:cNvPr id="3" name="Content Placeholder 2"/>
          <p:cNvSpPr>
            <a:spLocks noGrp="1"/>
          </p:cNvSpPr>
          <p:nvPr>
            <p:ph sz="half" idx="1"/>
          </p:nvPr>
        </p:nvSpPr>
        <p:spPr/>
        <p:txBody>
          <a:bodyPr/>
          <a:lstStyle/>
          <a:p>
            <a:r>
              <a:rPr lang="en-US" dirty="0"/>
              <a:t>Guidelines on how to make robots for special education</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Noelle Morgan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[9]</a:t>
            </a:r>
          </a:p>
        </p:txBody>
      </p:sp>
      <p:pic>
        <p:nvPicPr>
          <p:cNvPr id="12" name="Picture 11">
            <a:extLst>
              <a:ext uri="{FF2B5EF4-FFF2-40B4-BE49-F238E27FC236}">
                <a16:creationId xmlns:a16="http://schemas.microsoft.com/office/drawing/2014/main" id="{2D9EE279-B9DA-4F08-98A0-8063412F5D41}"/>
              </a:ext>
            </a:extLst>
          </p:cNvPr>
          <p:cNvPicPr>
            <a:picLocks noChangeAspect="1"/>
          </p:cNvPicPr>
          <p:nvPr/>
        </p:nvPicPr>
        <p:blipFill>
          <a:blip r:embed="rId3"/>
          <a:stretch>
            <a:fillRect/>
          </a:stretch>
        </p:blipFill>
        <p:spPr>
          <a:xfrm>
            <a:off x="4419600" y="1640910"/>
            <a:ext cx="4613788" cy="2802502"/>
          </a:xfrm>
          <a:prstGeom prst="rect">
            <a:avLst/>
          </a:prstGeom>
        </p:spPr>
      </p:pic>
    </p:spTree>
    <p:extLst>
      <p:ext uri="{BB962C8B-B14F-4D97-AF65-F5344CB8AC3E}">
        <p14:creationId xmlns:p14="http://schemas.microsoft.com/office/powerpoint/2010/main" val="4288157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Noelle Morgan</a:t>
            </a:r>
          </a:p>
        </p:txBody>
      </p:sp>
      <p:sp>
        <p:nvSpPr>
          <p:cNvPr id="10" name="Content Placeholder 9">
            <a:extLst>
              <a:ext uri="{FF2B5EF4-FFF2-40B4-BE49-F238E27FC236}">
                <a16:creationId xmlns:a16="http://schemas.microsoft.com/office/drawing/2014/main" id="{365AB404-2D93-47B7-BA2F-4FF53227F6FB}"/>
              </a:ext>
            </a:extLst>
          </p:cNvPr>
          <p:cNvSpPr>
            <a:spLocks noGrp="1"/>
          </p:cNvSpPr>
          <p:nvPr>
            <p:ph idx="1"/>
          </p:nvPr>
        </p:nvSpPr>
        <p:spPr/>
        <p:txBody>
          <a:bodyPr>
            <a:normAutofit fontScale="47500" lnSpcReduction="20000"/>
          </a:bodyPr>
          <a:lstStyle/>
          <a:p>
            <a:r>
              <a:rPr lang="en-US" dirty="0"/>
              <a:t>[1]BLOOM, B. S. (1984). The 2 sigma problem: The search for methods of group instruction as effective as one-to-one tutoring.</a:t>
            </a:r>
            <a:r>
              <a:rPr lang="en-US" i="1" dirty="0"/>
              <a:t> Educational Researcher, 13</a:t>
            </a:r>
            <a:r>
              <a:rPr lang="en-US" dirty="0"/>
              <a:t>(6), 4-16. doi:10.3102/0013189X013006004</a:t>
            </a:r>
          </a:p>
          <a:p>
            <a:r>
              <a:rPr lang="en-US" dirty="0"/>
              <a:t>[2]</a:t>
            </a:r>
            <a:r>
              <a:rPr lang="en-US" dirty="0" err="1"/>
              <a:t>Fridin</a:t>
            </a:r>
            <a:r>
              <a:rPr lang="en-US" dirty="0"/>
              <a:t>, M., &amp; </a:t>
            </a:r>
            <a:r>
              <a:rPr lang="en-US" dirty="0" err="1"/>
              <a:t>Belokopytov</a:t>
            </a:r>
            <a:r>
              <a:rPr lang="en-US" dirty="0"/>
              <a:t>, M. (2014). Embodied robot versus virtual agent: Involvement of preschool children in motor task performance.</a:t>
            </a:r>
            <a:r>
              <a:rPr lang="en-US" i="1" dirty="0"/>
              <a:t> International Journal of Human-Computer Interaction, 30</a:t>
            </a:r>
            <a:r>
              <a:rPr lang="en-US" dirty="0"/>
              <a:t>(6), 459-469. doi:10.1080/10447318.2014.888500</a:t>
            </a:r>
          </a:p>
          <a:p>
            <a:r>
              <a:rPr lang="en-US" dirty="0"/>
              <a:t>[3]Hughes, J. N., &amp; Kwok, O. (2006). Classroom engagement mediates the effect of teacher–student support on elementary students' peer acceptance: A prospective analysis.</a:t>
            </a:r>
            <a:r>
              <a:rPr lang="en-US" i="1" dirty="0"/>
              <a:t> Journal of School Psychology, 43</a:t>
            </a:r>
            <a:r>
              <a:rPr lang="en-US" dirty="0"/>
              <a:t>(6), 465-480. doi:10.1016/j.jsp.2005.10.001</a:t>
            </a:r>
          </a:p>
          <a:p>
            <a:r>
              <a:rPr lang="en-US" dirty="0"/>
              <a:t>[4]Kanda, T., Hirano, T., Eaton, D., &amp; Ishiguro, H. (2004). Interactive robots as social partners and peer tutors for children: A field trial.</a:t>
            </a:r>
            <a:r>
              <a:rPr lang="en-US" i="1" dirty="0"/>
              <a:t> Human-Computer Interaction, 19</a:t>
            </a:r>
            <a:r>
              <a:rPr lang="en-US" dirty="0"/>
              <a:t>(1), 61-84. doi:10.1207/s15327051hci1901&amp;2_4</a:t>
            </a:r>
          </a:p>
          <a:p>
            <a:r>
              <a:rPr lang="en-US" dirty="0"/>
              <a:t>[5]Kennedy, J., Baxter, P., &amp; </a:t>
            </a:r>
            <a:r>
              <a:rPr lang="en-US" dirty="0" err="1"/>
              <a:t>Belpaeme</a:t>
            </a:r>
            <a:r>
              <a:rPr lang="en-US" dirty="0"/>
              <a:t>, T. (2014). Children comply with a robot's indirect requests. Paper presented at the 198–199. doi:10.1145/2559636.2559820 Retrieved from </a:t>
            </a:r>
            <a:r>
              <a:rPr lang="en-US" dirty="0">
                <a:hlinkClick r:id="rId2"/>
              </a:rPr>
              <a:t>http://doi.acm.org/10.1145/2559636.2559820</a:t>
            </a:r>
            <a:endParaRPr lang="en-US" dirty="0"/>
          </a:p>
          <a:p>
            <a:r>
              <a:rPr lang="en-US" dirty="0"/>
              <a:t>[6]Klem, A. M., &amp; Connell, J. P. (2004). Relationships matter: Linking teacher support to student engagement and achievement.</a:t>
            </a:r>
            <a:r>
              <a:rPr lang="en-US" i="1" dirty="0"/>
              <a:t> Journal of School Health, 74</a:t>
            </a:r>
            <a:r>
              <a:rPr lang="en-US" dirty="0"/>
              <a:t>(7), 262-273. doi:10.1111/j.1746-1561.2004.tb08283.x</a:t>
            </a:r>
          </a:p>
          <a:p>
            <a:r>
              <a:rPr lang="en-US" dirty="0"/>
              <a:t>[7]Morita, T., </a:t>
            </a:r>
            <a:r>
              <a:rPr lang="en-US" dirty="0" err="1"/>
              <a:t>Akashiba</a:t>
            </a:r>
            <a:r>
              <a:rPr lang="en-US" dirty="0"/>
              <a:t>, S., Nishimoto, C., Takahashi, N., </a:t>
            </a:r>
            <a:r>
              <a:rPr lang="en-US" dirty="0" err="1"/>
              <a:t>Kukihara</a:t>
            </a:r>
            <a:r>
              <a:rPr lang="en-US" dirty="0"/>
              <a:t>, R., </a:t>
            </a:r>
            <a:r>
              <a:rPr lang="en-US" dirty="0" err="1"/>
              <a:t>Kuwayama</a:t>
            </a:r>
            <a:r>
              <a:rPr lang="en-US" dirty="0"/>
              <a:t>, M., &amp; Yamaguchi, T. (2018). A practical Teacher–Robot collaboration lesson application based on PRINTEPS.</a:t>
            </a:r>
            <a:r>
              <a:rPr lang="en-US" i="1" dirty="0"/>
              <a:t> The Review of </a:t>
            </a:r>
            <a:r>
              <a:rPr lang="en-US" i="1" dirty="0" err="1"/>
              <a:t>Socionetwork</a:t>
            </a:r>
            <a:r>
              <a:rPr lang="en-US" i="1" dirty="0"/>
              <a:t> Strategies, 12</a:t>
            </a:r>
            <a:r>
              <a:rPr lang="en-US" dirty="0"/>
              <a:t>(1), 97-126. doi:10.1007/s12626-018-0021-x</a:t>
            </a:r>
          </a:p>
          <a:p>
            <a:r>
              <a:rPr lang="en-US" i="1" dirty="0"/>
              <a:t>[8]NAO robot in school - for STEM, autism and engaging students. </a:t>
            </a:r>
            <a:r>
              <a:rPr lang="en-US" dirty="0" err="1"/>
              <a:t>RobotLAB</a:t>
            </a:r>
            <a:r>
              <a:rPr lang="en-US" dirty="0"/>
              <a:t> Inc. (Director). (2014).[Video/DVD] Retrieved from </a:t>
            </a:r>
            <a:r>
              <a:rPr lang="en-US" dirty="0">
                <a:hlinkClick r:id="rId3"/>
              </a:rPr>
              <a:t>https://www.youtube.com/watch?v=mkt52Utz2Gk</a:t>
            </a:r>
            <a:endParaRPr lang="en-US" dirty="0"/>
          </a:p>
          <a:p>
            <a:r>
              <a:rPr lang="en-US" dirty="0"/>
              <a:t>[9]Catlin, D. &amp; </a:t>
            </a:r>
            <a:r>
              <a:rPr lang="en-US" dirty="0" err="1"/>
              <a:t>Blamires</a:t>
            </a:r>
            <a:r>
              <a:rPr lang="en-US" dirty="0"/>
              <a:t>, M. Tech Know Learn (2018). https://doi.org/10.1007/s10758-018-9378-8</a:t>
            </a:r>
          </a:p>
          <a:p>
            <a:endParaRPr lang="en-US" dirty="0"/>
          </a:p>
          <a:p>
            <a:endParaRPr lang="en-US" dirty="0"/>
          </a:p>
        </p:txBody>
      </p:sp>
      <p:sp>
        <p:nvSpPr>
          <p:cNvPr id="14" name="Rectangle 7">
            <a:extLst>
              <a:ext uri="{FF2B5EF4-FFF2-40B4-BE49-F238E27FC236}">
                <a16:creationId xmlns:a16="http://schemas.microsoft.com/office/drawing/2014/main" id="{96D4A2F7-544C-4700-9919-162C6A020054}"/>
              </a:ext>
            </a:extLst>
          </p:cNvPr>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53565A"/>
                </a:solidFill>
                <a:effectLst/>
                <a:latin typeface="Arial" panose="020B0604020202020204" pitchFamily="34" charset="0"/>
                <a:ea typeface="Roboto"/>
              </a:rPr>
              <a:t>Catlin, D., &amp; Blamires, M. (2018). Designing robots for special needs education.</a:t>
            </a:r>
            <a:r>
              <a:rPr kumimoji="0" lang="en-US" altLang="en-US" sz="1000" b="0" i="1" u="none" strike="noStrike" cap="none" normalizeH="0" baseline="0">
                <a:ln>
                  <a:noFill/>
                </a:ln>
                <a:solidFill>
                  <a:srgbClr val="53565A"/>
                </a:solidFill>
                <a:effectLst/>
                <a:latin typeface="Arial" panose="020B0604020202020204" pitchFamily="34" charset="0"/>
                <a:ea typeface="Roboto"/>
              </a:rPr>
              <a:t> Technology, Knowledge and Learning, </a:t>
            </a:r>
            <a:r>
              <a:rPr kumimoji="0" lang="en-US" altLang="en-US" sz="1000" b="0" i="0" u="none" strike="noStrike" cap="none" normalizeH="0" baseline="0">
                <a:ln>
                  <a:noFill/>
                </a:ln>
                <a:solidFill>
                  <a:srgbClr val="53565A"/>
                </a:solidFill>
                <a:effectLst/>
                <a:latin typeface="Arial" panose="020B0604020202020204" pitchFamily="34" charset="0"/>
                <a:ea typeface="Roboto"/>
              </a:rPr>
              <a:t>, . doi:10.1007/s10758-018-9378-8</a:t>
            </a: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36741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Richer rich, poorer poor</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Jerry Assan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2462434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Wealth distribution in the past</a:t>
            </a:r>
          </a:p>
        </p:txBody>
      </p:sp>
      <p:sp>
        <p:nvSpPr>
          <p:cNvPr id="3" name="Content Placeholder 2"/>
          <p:cNvSpPr>
            <a:spLocks noGrp="1"/>
          </p:cNvSpPr>
          <p:nvPr>
            <p:ph sz="half" idx="1"/>
          </p:nvPr>
        </p:nvSpPr>
        <p:spPr/>
        <p:txBody>
          <a:bodyPr>
            <a:normAutofit lnSpcReduction="10000"/>
          </a:bodyPr>
          <a:lstStyle/>
          <a:p>
            <a:r>
              <a:rPr lang="en-US" dirty="0"/>
              <a:t>Agricultural age:</a:t>
            </a:r>
          </a:p>
          <a:p>
            <a:pPr lvl="1"/>
            <a:r>
              <a:rPr lang="en-US" dirty="0"/>
              <a:t>Who ever owns the most land are the richest</a:t>
            </a:r>
          </a:p>
          <a:p>
            <a:r>
              <a:rPr lang="en-US" dirty="0"/>
              <a:t>Industrial age:</a:t>
            </a:r>
          </a:p>
          <a:p>
            <a:pPr lvl="1"/>
            <a:r>
              <a:rPr lang="en-US" dirty="0"/>
              <a:t>Who ever owns the most factory are the richest</a:t>
            </a:r>
          </a:p>
          <a:p>
            <a:r>
              <a:rPr lang="en-US" dirty="0"/>
              <a:t>Globalization:</a:t>
            </a:r>
          </a:p>
          <a:p>
            <a:pPr lvl="1"/>
            <a:r>
              <a:rPr lang="en-US" dirty="0"/>
              <a:t>Who ever owns the most  land and property are the richest</a:t>
            </a:r>
          </a:p>
          <a:p>
            <a:r>
              <a:rPr lang="en-US" dirty="0"/>
              <a:t>Next stage:</a:t>
            </a:r>
          </a:p>
          <a:p>
            <a:pPr lvl="1"/>
            <a:r>
              <a:rPr lang="en-US" dirty="0"/>
              <a:t>Who ever owns the most  data are the richest</a:t>
            </a:r>
          </a:p>
          <a:p>
            <a:pPr marL="205768" lvl="1" indent="0">
              <a:buNone/>
            </a:pPr>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Jerry Assan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[4]</a:t>
            </a:r>
            <a:endParaRPr lang="en-US" sz="1200" dirty="0">
              <a:solidFill>
                <a:schemeClr val="tx1"/>
              </a:solidFill>
            </a:endParaRPr>
          </a:p>
        </p:txBody>
      </p:sp>
      <p:pic>
        <p:nvPicPr>
          <p:cNvPr id="11" name="Picture 10">
            <a:extLst>
              <a:ext uri="{FF2B5EF4-FFF2-40B4-BE49-F238E27FC236}">
                <a16:creationId xmlns:a16="http://schemas.microsoft.com/office/drawing/2014/main" id="{4D4334EB-F7DD-D044-86F4-2CA14893E967}"/>
              </a:ext>
            </a:extLst>
          </p:cNvPr>
          <p:cNvPicPr>
            <a:picLocks noChangeAspect="1"/>
          </p:cNvPicPr>
          <p:nvPr/>
        </p:nvPicPr>
        <p:blipFill>
          <a:blip r:embed="rId3"/>
          <a:stretch>
            <a:fillRect/>
          </a:stretch>
        </p:blipFill>
        <p:spPr>
          <a:xfrm>
            <a:off x="4572000" y="1385235"/>
            <a:ext cx="3947160" cy="2745406"/>
          </a:xfrm>
          <a:prstGeom prst="rect">
            <a:avLst/>
          </a:prstGeom>
        </p:spPr>
      </p:pic>
      <p:sp>
        <p:nvSpPr>
          <p:cNvPr id="12" name="TextBox 11">
            <a:extLst>
              <a:ext uri="{FF2B5EF4-FFF2-40B4-BE49-F238E27FC236}">
                <a16:creationId xmlns:a16="http://schemas.microsoft.com/office/drawing/2014/main" id="{116871E1-0065-3648-A49B-797B0815AE89}"/>
              </a:ext>
            </a:extLst>
          </p:cNvPr>
          <p:cNvSpPr txBox="1"/>
          <p:nvPr/>
        </p:nvSpPr>
        <p:spPr>
          <a:xfrm>
            <a:off x="4663440" y="4130641"/>
            <a:ext cx="3733800" cy="313932"/>
          </a:xfrm>
          <a:prstGeom prst="rect">
            <a:avLst/>
          </a:prstGeom>
          <a:noFill/>
        </p:spPr>
        <p:txBody>
          <a:bodyPr wrap="square" rtlCol="0">
            <a:spAutoFit/>
          </a:bodyPr>
          <a:lstStyle/>
          <a:p>
            <a:pPr>
              <a:lnSpc>
                <a:spcPct val="90000"/>
              </a:lnSpc>
            </a:pPr>
            <a:r>
              <a:rPr lang="en-US" sz="800" dirty="0"/>
              <a:t>Source: https://</a:t>
            </a:r>
            <a:r>
              <a:rPr lang="en-US" sz="800" dirty="0" err="1"/>
              <a:t>mronline.org</a:t>
            </a:r>
            <a:r>
              <a:rPr lang="en-US" sz="800" dirty="0"/>
              <a:t>/2018/06/30/the-u-s-is-a-world-leader-in-income-and-wealth-inequality/#lightbox/0/</a:t>
            </a:r>
          </a:p>
        </p:txBody>
      </p:sp>
    </p:spTree>
    <p:extLst>
      <p:ext uri="{BB962C8B-B14F-4D97-AF65-F5344CB8AC3E}">
        <p14:creationId xmlns:p14="http://schemas.microsoft.com/office/powerpoint/2010/main" val="2933272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Jerry Assan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[7]</a:t>
            </a:r>
            <a:endParaRPr lang="en-US" sz="1200" dirty="0">
              <a:solidFill>
                <a:schemeClr val="tx1"/>
              </a:solidFill>
            </a:endParaRPr>
          </a:p>
        </p:txBody>
      </p:sp>
      <p:pic>
        <p:nvPicPr>
          <p:cNvPr id="10" name="Picture 9">
            <a:extLst>
              <a:ext uri="{FF2B5EF4-FFF2-40B4-BE49-F238E27FC236}">
                <a16:creationId xmlns:a16="http://schemas.microsoft.com/office/drawing/2014/main" id="{CE3A6B34-FBF9-A54D-8AE3-3E48B79A7145}"/>
              </a:ext>
            </a:extLst>
          </p:cNvPr>
          <p:cNvPicPr>
            <a:picLocks noChangeAspect="1"/>
          </p:cNvPicPr>
          <p:nvPr/>
        </p:nvPicPr>
        <p:blipFill>
          <a:blip r:embed="rId3"/>
          <a:stretch>
            <a:fillRect/>
          </a:stretch>
        </p:blipFill>
        <p:spPr>
          <a:xfrm>
            <a:off x="533549" y="1546669"/>
            <a:ext cx="3886051" cy="2976815"/>
          </a:xfrm>
          <a:prstGeom prst="rect">
            <a:avLst/>
          </a:prstGeom>
        </p:spPr>
      </p:pic>
      <p:pic>
        <p:nvPicPr>
          <p:cNvPr id="11" name="Picture 10">
            <a:extLst>
              <a:ext uri="{FF2B5EF4-FFF2-40B4-BE49-F238E27FC236}">
                <a16:creationId xmlns:a16="http://schemas.microsoft.com/office/drawing/2014/main" id="{366E6439-6D6C-E048-80D8-0D5FAE3CC06A}"/>
              </a:ext>
            </a:extLst>
          </p:cNvPr>
          <p:cNvPicPr>
            <a:picLocks noChangeAspect="1"/>
          </p:cNvPicPr>
          <p:nvPr/>
        </p:nvPicPr>
        <p:blipFill>
          <a:blip r:embed="rId4"/>
          <a:stretch>
            <a:fillRect/>
          </a:stretch>
        </p:blipFill>
        <p:spPr>
          <a:xfrm>
            <a:off x="4663440" y="1517651"/>
            <a:ext cx="3962400" cy="3022600"/>
          </a:xfrm>
          <a:prstGeom prst="rect">
            <a:avLst/>
          </a:prstGeom>
        </p:spPr>
      </p:pic>
    </p:spTree>
    <p:extLst>
      <p:ext uri="{BB962C8B-B14F-4D97-AF65-F5344CB8AC3E}">
        <p14:creationId xmlns:p14="http://schemas.microsoft.com/office/powerpoint/2010/main" val="3362558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a:t>
            </a:r>
          </a:p>
        </p:txBody>
      </p:sp>
      <p:sp>
        <p:nvSpPr>
          <p:cNvPr id="3" name="Content Placeholder 2"/>
          <p:cNvSpPr>
            <a:spLocks noGrp="1"/>
          </p:cNvSpPr>
          <p:nvPr>
            <p:ph sz="half" idx="1"/>
          </p:nvPr>
        </p:nvSpPr>
        <p:spPr/>
        <p:txBody>
          <a:bodyPr/>
          <a:lstStyle/>
          <a:p>
            <a:pPr marL="0" indent="0">
              <a:buNone/>
            </a:pPr>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Jerry Assan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[7]</a:t>
            </a:r>
            <a:endParaRPr lang="en-US" sz="1200" dirty="0">
              <a:solidFill>
                <a:schemeClr val="tx1"/>
              </a:solidFill>
            </a:endParaRPr>
          </a:p>
        </p:txBody>
      </p:sp>
      <p:pic>
        <p:nvPicPr>
          <p:cNvPr id="12" name="Picture 11">
            <a:extLst>
              <a:ext uri="{FF2B5EF4-FFF2-40B4-BE49-F238E27FC236}">
                <a16:creationId xmlns:a16="http://schemas.microsoft.com/office/drawing/2014/main" id="{014447F6-BABB-CE42-8192-9B02DC21F863}"/>
              </a:ext>
            </a:extLst>
          </p:cNvPr>
          <p:cNvPicPr>
            <a:picLocks noChangeAspect="1"/>
          </p:cNvPicPr>
          <p:nvPr/>
        </p:nvPicPr>
        <p:blipFill>
          <a:blip r:embed="rId3"/>
          <a:stretch>
            <a:fillRect/>
          </a:stretch>
        </p:blipFill>
        <p:spPr>
          <a:xfrm>
            <a:off x="787400" y="1145655"/>
            <a:ext cx="6710680" cy="3559696"/>
          </a:xfrm>
          <a:prstGeom prst="rect">
            <a:avLst/>
          </a:prstGeom>
        </p:spPr>
      </p:pic>
    </p:spTree>
    <p:extLst>
      <p:ext uri="{BB962C8B-B14F-4D97-AF65-F5344CB8AC3E}">
        <p14:creationId xmlns:p14="http://schemas.microsoft.com/office/powerpoint/2010/main" val="201249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p:txBody>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p:txBody>
          <a:bodyPr/>
          <a:lstStyle/>
          <a:p>
            <a:pPr marL="0" indent="0">
              <a:buNone/>
            </a:pPr>
            <a:r>
              <a:rPr lang="en-US" dirty="0"/>
              <a:t>46 Max Possible</a:t>
            </a:r>
          </a:p>
        </p:txBody>
      </p:sp>
      <p:sp>
        <p:nvSpPr>
          <p:cNvPr id="4" name="Content Placeholder 3">
            <a:extLst>
              <a:ext uri="{FF2B5EF4-FFF2-40B4-BE49-F238E27FC236}">
                <a16:creationId xmlns:a16="http://schemas.microsoft.com/office/drawing/2014/main" id="{81037C2F-A0C1-F443-9EB1-54BC1BFAF472}"/>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id="{7E07422E-793C-6B4B-8DBC-95168E5DBA51}"/>
              </a:ext>
            </a:extLst>
          </p:cNvPr>
          <p:cNvSpPr>
            <a:spLocks noGrp="1"/>
          </p:cNvSpPr>
          <p:nvPr>
            <p:ph type="ftr" sz="quarter" idx="11"/>
          </p:nvPr>
        </p:nvSpPr>
        <p:spPr/>
        <p:txBody>
          <a:bodyPr/>
          <a:lstStyle/>
          <a:p>
            <a:r>
              <a:rPr lang="sk-SK"/>
              <a:t>© 2019 Keith A. Pray</a:t>
            </a:r>
            <a:endParaRPr lang="en-US" dirty="0"/>
          </a:p>
        </p:txBody>
      </p:sp>
      <p:sp>
        <p:nvSpPr>
          <p:cNvPr id="6" name="Slide Number Placeholder 5">
            <a:extLst>
              <a:ext uri="{FF2B5EF4-FFF2-40B4-BE49-F238E27FC236}">
                <a16:creationId xmlns:a16="http://schemas.microsoft.com/office/drawing/2014/main" id="{F4972E41-C8FD-884D-AAE3-A618B194726D}"/>
              </a:ext>
            </a:extLst>
          </p:cNvPr>
          <p:cNvSpPr>
            <a:spLocks noGrp="1"/>
          </p:cNvSpPr>
          <p:nvPr>
            <p:ph type="sldNum" sz="quarter" idx="12"/>
          </p:nvPr>
        </p:nvSpPr>
        <p:spPr/>
        <p:txBody>
          <a:bodyPr/>
          <a:lstStyle/>
          <a:p>
            <a:fld id="{A2A17EAB-8B51-5C40-8776-6683E51FA7A0}" type="slidenum">
              <a:rPr lang="en-US" smtClean="0"/>
              <a:t>2</a:t>
            </a:fld>
            <a:endParaRPr lang="en-US"/>
          </a:p>
        </p:txBody>
      </p:sp>
      <p:pic>
        <p:nvPicPr>
          <p:cNvPr id="9" name="Picture 8">
            <a:extLst>
              <a:ext uri="{FF2B5EF4-FFF2-40B4-BE49-F238E27FC236}">
                <a16:creationId xmlns:a16="http://schemas.microsoft.com/office/drawing/2014/main" id="{6F765AA3-2470-494F-979A-56E2A6B35686}"/>
              </a:ext>
            </a:extLst>
          </p:cNvPr>
          <p:cNvPicPr>
            <a:picLocks noChangeAspect="1"/>
          </p:cNvPicPr>
          <p:nvPr/>
        </p:nvPicPr>
        <p:blipFill>
          <a:blip r:embed="rId3"/>
          <a:stretch>
            <a:fillRect/>
          </a:stretch>
        </p:blipFill>
        <p:spPr>
          <a:xfrm>
            <a:off x="3146304" y="333756"/>
            <a:ext cx="5685276" cy="4809744"/>
          </a:xfrm>
          <a:prstGeom prst="rect">
            <a:avLst/>
          </a:prstGeom>
        </p:spPr>
      </p:pic>
    </p:spTree>
    <p:extLst>
      <p:ext uri="{BB962C8B-B14F-4D97-AF65-F5344CB8AC3E}">
        <p14:creationId xmlns:p14="http://schemas.microsoft.com/office/powerpoint/2010/main" val="3292099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a:t>
            </a:r>
          </a:p>
        </p:txBody>
      </p:sp>
      <p:sp>
        <p:nvSpPr>
          <p:cNvPr id="3" name="Content Placeholder 2"/>
          <p:cNvSpPr>
            <a:spLocks noGrp="1"/>
          </p:cNvSpPr>
          <p:nvPr>
            <p:ph sz="half" idx="1"/>
          </p:nvPr>
        </p:nvSpPr>
        <p:spPr/>
        <p:txBody>
          <a:bodyPr/>
          <a:lstStyle/>
          <a:p>
            <a:pPr marL="0" indent="0">
              <a:buNone/>
            </a:pPr>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Jerry Assan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[7]</a:t>
            </a:r>
            <a:endParaRPr lang="en-US" sz="1200" dirty="0">
              <a:solidFill>
                <a:schemeClr val="tx1"/>
              </a:solidFill>
            </a:endParaRPr>
          </a:p>
        </p:txBody>
      </p:sp>
      <p:pic>
        <p:nvPicPr>
          <p:cNvPr id="9" name="Picture 8">
            <a:extLst>
              <a:ext uri="{FF2B5EF4-FFF2-40B4-BE49-F238E27FC236}">
                <a16:creationId xmlns:a16="http://schemas.microsoft.com/office/drawing/2014/main" id="{6A23E343-6EB0-2D4B-ABBA-AB32D1EACCF0}"/>
              </a:ext>
            </a:extLst>
          </p:cNvPr>
          <p:cNvPicPr>
            <a:picLocks noChangeAspect="1"/>
          </p:cNvPicPr>
          <p:nvPr/>
        </p:nvPicPr>
        <p:blipFill>
          <a:blip r:embed="rId3"/>
          <a:stretch>
            <a:fillRect/>
          </a:stretch>
        </p:blipFill>
        <p:spPr>
          <a:xfrm>
            <a:off x="729441" y="1363315"/>
            <a:ext cx="7207514" cy="3352799"/>
          </a:xfrm>
          <a:prstGeom prst="rect">
            <a:avLst/>
          </a:prstGeom>
        </p:spPr>
      </p:pic>
    </p:spTree>
    <p:extLst>
      <p:ext uri="{BB962C8B-B14F-4D97-AF65-F5344CB8AC3E}">
        <p14:creationId xmlns:p14="http://schemas.microsoft.com/office/powerpoint/2010/main" val="2951472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owning Data?</a:t>
            </a:r>
          </a:p>
        </p:txBody>
      </p:sp>
      <p:sp>
        <p:nvSpPr>
          <p:cNvPr id="3" name="Content Placeholder 2"/>
          <p:cNvSpPr>
            <a:spLocks noGrp="1"/>
          </p:cNvSpPr>
          <p:nvPr>
            <p:ph sz="half" idx="1"/>
          </p:nvPr>
        </p:nvSpPr>
        <p:spPr/>
        <p:txBody>
          <a:bodyPr/>
          <a:lstStyle/>
          <a:p>
            <a:r>
              <a:rPr lang="en-US" dirty="0"/>
              <a:t>What is data?</a:t>
            </a:r>
          </a:p>
          <a:p>
            <a:r>
              <a:rPr lang="en-US" dirty="0"/>
              <a:t>Who is owning the data?</a:t>
            </a:r>
          </a:p>
          <a:p>
            <a:pPr lvl="1"/>
            <a:r>
              <a:rPr lang="en-US" dirty="0"/>
              <a:t>Private Corporations</a:t>
            </a:r>
          </a:p>
          <a:p>
            <a:pPr lvl="2"/>
            <a:r>
              <a:rPr lang="en-US" dirty="0"/>
              <a:t>Tech companies</a:t>
            </a:r>
          </a:p>
          <a:p>
            <a:pPr lvl="2"/>
            <a:r>
              <a:rPr lang="en-US" dirty="0"/>
              <a:t>Consulting and Banking</a:t>
            </a:r>
          </a:p>
          <a:p>
            <a:pPr lvl="2"/>
            <a:r>
              <a:rPr lang="en-US" dirty="0"/>
              <a:t>Media</a:t>
            </a:r>
          </a:p>
          <a:p>
            <a:pPr lvl="1"/>
            <a:r>
              <a:rPr lang="en-US" dirty="0"/>
              <a:t>The government</a:t>
            </a:r>
          </a:p>
          <a:p>
            <a:pPr lvl="1"/>
            <a:r>
              <a:rPr lang="en-US" dirty="0"/>
              <a:t>Institutions</a:t>
            </a:r>
          </a:p>
          <a:p>
            <a:pPr lvl="2"/>
            <a:r>
              <a:rPr lang="en-US" dirty="0"/>
              <a:t>Health-care</a:t>
            </a:r>
          </a:p>
          <a:p>
            <a:pPr marL="411535" lvl="2" indent="0">
              <a:buNone/>
            </a:pPr>
            <a:endParaRPr lang="en-US" dirty="0"/>
          </a:p>
          <a:p>
            <a:pPr lvl="2"/>
            <a:endParaRPr lang="en-US" dirty="0"/>
          </a:p>
          <a:p>
            <a:pPr marL="411535" lvl="2" indent="0">
              <a:buNone/>
            </a:pPr>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Jerry Assan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[6],[1]</a:t>
            </a:r>
            <a:endParaRPr lang="en-US" sz="1200" dirty="0">
              <a:solidFill>
                <a:schemeClr val="tx1"/>
              </a:solidFill>
            </a:endParaRPr>
          </a:p>
        </p:txBody>
      </p:sp>
      <p:pic>
        <p:nvPicPr>
          <p:cNvPr id="9" name="Picture 8">
            <a:extLst>
              <a:ext uri="{FF2B5EF4-FFF2-40B4-BE49-F238E27FC236}">
                <a16:creationId xmlns:a16="http://schemas.microsoft.com/office/drawing/2014/main" id="{61E89698-D30A-5B43-A4A2-3D52285A8182}"/>
              </a:ext>
            </a:extLst>
          </p:cNvPr>
          <p:cNvPicPr>
            <a:picLocks noChangeAspect="1"/>
          </p:cNvPicPr>
          <p:nvPr/>
        </p:nvPicPr>
        <p:blipFill>
          <a:blip r:embed="rId3"/>
          <a:stretch>
            <a:fillRect/>
          </a:stretch>
        </p:blipFill>
        <p:spPr>
          <a:xfrm>
            <a:off x="3738880" y="1288986"/>
            <a:ext cx="4986020" cy="3314700"/>
          </a:xfrm>
          <a:prstGeom prst="rect">
            <a:avLst/>
          </a:prstGeom>
        </p:spPr>
      </p:pic>
    </p:spTree>
    <p:extLst>
      <p:ext uri="{BB962C8B-B14F-4D97-AF65-F5344CB8AC3E}">
        <p14:creationId xmlns:p14="http://schemas.microsoft.com/office/powerpoint/2010/main" val="837374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is the new form of wealth</a:t>
            </a:r>
          </a:p>
        </p:txBody>
      </p:sp>
      <p:sp>
        <p:nvSpPr>
          <p:cNvPr id="3" name="Content Placeholder 2"/>
          <p:cNvSpPr>
            <a:spLocks noGrp="1"/>
          </p:cNvSpPr>
          <p:nvPr>
            <p:ph sz="half" idx="1"/>
          </p:nvPr>
        </p:nvSpPr>
        <p:spPr/>
        <p:txBody>
          <a:bodyPr/>
          <a:lstStyle/>
          <a:p>
            <a:pPr lvl="2"/>
            <a:endParaRPr lang="en-US" dirty="0"/>
          </a:p>
          <a:p>
            <a:pPr lvl="1"/>
            <a:r>
              <a:rPr lang="en-US" dirty="0"/>
              <a:t>How can data be used?</a:t>
            </a:r>
          </a:p>
          <a:p>
            <a:pPr lvl="2"/>
            <a:r>
              <a:rPr lang="en-US" dirty="0"/>
              <a:t>Automation</a:t>
            </a:r>
          </a:p>
          <a:p>
            <a:pPr lvl="2"/>
            <a:r>
              <a:rPr lang="en-US" dirty="0"/>
              <a:t>Advertising</a:t>
            </a:r>
          </a:p>
          <a:p>
            <a:pPr lvl="2"/>
            <a:r>
              <a:rPr lang="en-US" dirty="0"/>
              <a:t>Marketing</a:t>
            </a:r>
          </a:p>
          <a:p>
            <a:pPr lvl="2"/>
            <a:r>
              <a:rPr lang="en-US" dirty="0"/>
              <a:t>Artificial intelligence</a:t>
            </a:r>
          </a:p>
          <a:p>
            <a:pPr lvl="2"/>
            <a:r>
              <a:rPr lang="en-US" dirty="0"/>
              <a:t>Machine learning </a:t>
            </a:r>
          </a:p>
          <a:p>
            <a:pPr marL="411535" lvl="2" indent="0">
              <a:buNone/>
            </a:pPr>
            <a:endParaRPr lang="en-US" dirty="0"/>
          </a:p>
          <a:p>
            <a:pPr marL="411535" lvl="2" indent="0">
              <a:buNone/>
            </a:pPr>
            <a:r>
              <a:rPr lang="en-US" dirty="0"/>
              <a:t>These all lead to profit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Jerry Assan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[2],[4]</a:t>
            </a:r>
            <a:endParaRPr lang="en-US" sz="1200" dirty="0">
              <a:solidFill>
                <a:schemeClr val="tx1"/>
              </a:solidFill>
            </a:endParaRPr>
          </a:p>
        </p:txBody>
      </p:sp>
      <p:sp>
        <p:nvSpPr>
          <p:cNvPr id="10" name="TextBox 9">
            <a:extLst>
              <a:ext uri="{FF2B5EF4-FFF2-40B4-BE49-F238E27FC236}">
                <a16:creationId xmlns:a16="http://schemas.microsoft.com/office/drawing/2014/main" id="{91258B79-3A06-FD44-B561-FDABAA85CABE}"/>
              </a:ext>
            </a:extLst>
          </p:cNvPr>
          <p:cNvSpPr txBox="1"/>
          <p:nvPr/>
        </p:nvSpPr>
        <p:spPr>
          <a:xfrm>
            <a:off x="4566920" y="4531817"/>
            <a:ext cx="4614492" cy="313932"/>
          </a:xfrm>
          <a:prstGeom prst="rect">
            <a:avLst/>
          </a:prstGeom>
          <a:noFill/>
        </p:spPr>
        <p:txBody>
          <a:bodyPr wrap="square" rtlCol="0">
            <a:spAutoFit/>
          </a:bodyPr>
          <a:lstStyle/>
          <a:p>
            <a:pPr>
              <a:lnSpc>
                <a:spcPct val="90000"/>
              </a:lnSpc>
            </a:pPr>
            <a:r>
              <a:rPr lang="en-US" sz="800" dirty="0"/>
              <a:t>Source: https://</a:t>
            </a:r>
            <a:r>
              <a:rPr lang="en-US" sz="800" dirty="0" err="1"/>
              <a:t>www.activistpost.com</a:t>
            </a:r>
            <a:r>
              <a:rPr lang="en-US" sz="800" dirty="0"/>
              <a:t>/</a:t>
            </a:r>
            <a:r>
              <a:rPr lang="en-US" sz="800" dirty="0" err="1"/>
              <a:t>wp</a:t>
            </a:r>
            <a:r>
              <a:rPr lang="en-US" sz="800" dirty="0"/>
              <a:t>-content/uploads/2012/04/customer-data-money-tree1.jpg</a:t>
            </a:r>
          </a:p>
        </p:txBody>
      </p:sp>
      <p:pic>
        <p:nvPicPr>
          <p:cNvPr id="11" name="Picture 10">
            <a:extLst>
              <a:ext uri="{FF2B5EF4-FFF2-40B4-BE49-F238E27FC236}">
                <a16:creationId xmlns:a16="http://schemas.microsoft.com/office/drawing/2014/main" id="{B9759F45-14F1-674F-A06C-3989C77C3EAD}"/>
              </a:ext>
            </a:extLst>
          </p:cNvPr>
          <p:cNvPicPr>
            <a:picLocks noChangeAspect="1"/>
          </p:cNvPicPr>
          <p:nvPr/>
        </p:nvPicPr>
        <p:blipFill>
          <a:blip r:embed="rId3"/>
          <a:stretch>
            <a:fillRect/>
          </a:stretch>
        </p:blipFill>
        <p:spPr>
          <a:xfrm>
            <a:off x="4307258" y="1103096"/>
            <a:ext cx="3902767" cy="3742653"/>
          </a:xfrm>
          <a:prstGeom prst="rect">
            <a:avLst/>
          </a:prstGeom>
        </p:spPr>
      </p:pic>
    </p:spTree>
    <p:extLst>
      <p:ext uri="{BB962C8B-B14F-4D97-AF65-F5344CB8AC3E}">
        <p14:creationId xmlns:p14="http://schemas.microsoft.com/office/powerpoint/2010/main" val="1865861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a:t>
            </a:r>
          </a:p>
        </p:txBody>
      </p:sp>
      <p:sp>
        <p:nvSpPr>
          <p:cNvPr id="3" name="Content Placeholder 2"/>
          <p:cNvSpPr>
            <a:spLocks noGrp="1"/>
          </p:cNvSpPr>
          <p:nvPr>
            <p:ph sz="half" idx="1"/>
          </p:nvPr>
        </p:nvSpPr>
        <p:spPr/>
        <p:txBody>
          <a:bodyPr/>
          <a:lstStyle/>
          <a:p>
            <a:pPr marL="0" indent="0">
              <a:buNone/>
            </a:pPr>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Jerry Assan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[7]</a:t>
            </a:r>
            <a:endParaRPr lang="en-US" sz="1200" dirty="0">
              <a:solidFill>
                <a:schemeClr val="tx1"/>
              </a:solidFill>
            </a:endParaRPr>
          </a:p>
        </p:txBody>
      </p:sp>
      <p:pic>
        <p:nvPicPr>
          <p:cNvPr id="10" name="Picture 9">
            <a:extLst>
              <a:ext uri="{FF2B5EF4-FFF2-40B4-BE49-F238E27FC236}">
                <a16:creationId xmlns:a16="http://schemas.microsoft.com/office/drawing/2014/main" id="{2AAA7C0A-C90A-6F4F-9BFB-33139D897850}"/>
              </a:ext>
            </a:extLst>
          </p:cNvPr>
          <p:cNvPicPr>
            <a:picLocks noChangeAspect="1"/>
          </p:cNvPicPr>
          <p:nvPr/>
        </p:nvPicPr>
        <p:blipFill>
          <a:blip r:embed="rId3"/>
          <a:stretch>
            <a:fillRect/>
          </a:stretch>
        </p:blipFill>
        <p:spPr>
          <a:xfrm>
            <a:off x="4572000" y="1367797"/>
            <a:ext cx="4300956" cy="3352800"/>
          </a:xfrm>
          <a:prstGeom prst="rect">
            <a:avLst/>
          </a:prstGeom>
        </p:spPr>
      </p:pic>
      <p:pic>
        <p:nvPicPr>
          <p:cNvPr id="11" name="Picture 10">
            <a:extLst>
              <a:ext uri="{FF2B5EF4-FFF2-40B4-BE49-F238E27FC236}">
                <a16:creationId xmlns:a16="http://schemas.microsoft.com/office/drawing/2014/main" id="{8CDB98BC-F40E-CE43-8111-F5494BED51CB}"/>
              </a:ext>
            </a:extLst>
          </p:cNvPr>
          <p:cNvPicPr>
            <a:picLocks noChangeAspect="1"/>
          </p:cNvPicPr>
          <p:nvPr/>
        </p:nvPicPr>
        <p:blipFill>
          <a:blip r:embed="rId4"/>
          <a:stretch>
            <a:fillRect/>
          </a:stretch>
        </p:blipFill>
        <p:spPr>
          <a:xfrm>
            <a:off x="539750" y="1361517"/>
            <a:ext cx="4032250" cy="3343834"/>
          </a:xfrm>
          <a:prstGeom prst="rect">
            <a:avLst/>
          </a:prstGeom>
        </p:spPr>
      </p:pic>
    </p:spTree>
    <p:extLst>
      <p:ext uri="{BB962C8B-B14F-4D97-AF65-F5344CB8AC3E}">
        <p14:creationId xmlns:p14="http://schemas.microsoft.com/office/powerpoint/2010/main" val="2389651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Creating inequality</a:t>
            </a:r>
          </a:p>
        </p:txBody>
      </p:sp>
      <p:sp>
        <p:nvSpPr>
          <p:cNvPr id="3" name="Content Placeholder 2"/>
          <p:cNvSpPr>
            <a:spLocks noGrp="1"/>
          </p:cNvSpPr>
          <p:nvPr>
            <p:ph sz="half" idx="1"/>
          </p:nvPr>
        </p:nvSpPr>
        <p:spPr/>
        <p:txBody>
          <a:bodyPr/>
          <a:lstStyle/>
          <a:p>
            <a:r>
              <a:rPr lang="en-US" dirty="0"/>
              <a:t>Access to the market</a:t>
            </a:r>
          </a:p>
          <a:p>
            <a:r>
              <a:rPr lang="en-US" dirty="0"/>
              <a:t>Job opportunities in the data era</a:t>
            </a:r>
          </a:p>
          <a:p>
            <a:r>
              <a:rPr lang="en-US" dirty="0"/>
              <a:t>Education level</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Jerry Assan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[3]</a:t>
            </a:r>
            <a:endParaRPr lang="en-US" sz="1200" dirty="0">
              <a:solidFill>
                <a:schemeClr val="tx1"/>
              </a:solidFill>
            </a:endParaRPr>
          </a:p>
        </p:txBody>
      </p:sp>
      <p:sp>
        <p:nvSpPr>
          <p:cNvPr id="10" name="TextBox 9">
            <a:extLst>
              <a:ext uri="{FF2B5EF4-FFF2-40B4-BE49-F238E27FC236}">
                <a16:creationId xmlns:a16="http://schemas.microsoft.com/office/drawing/2014/main" id="{79573C13-6DD4-624F-8544-14BF65D35038}"/>
              </a:ext>
            </a:extLst>
          </p:cNvPr>
          <p:cNvSpPr txBox="1"/>
          <p:nvPr/>
        </p:nvSpPr>
        <p:spPr>
          <a:xfrm>
            <a:off x="4572000" y="4053841"/>
            <a:ext cx="2794000" cy="203133"/>
          </a:xfrm>
          <a:prstGeom prst="rect">
            <a:avLst/>
          </a:prstGeom>
          <a:noFill/>
        </p:spPr>
        <p:txBody>
          <a:bodyPr wrap="square" rtlCol="0">
            <a:spAutoFit/>
          </a:bodyPr>
          <a:lstStyle/>
          <a:p>
            <a:pPr>
              <a:lnSpc>
                <a:spcPct val="90000"/>
              </a:lnSpc>
            </a:pPr>
            <a:r>
              <a:rPr lang="en-US" sz="800" dirty="0"/>
              <a:t>https://</a:t>
            </a:r>
            <a:r>
              <a:rPr lang="en-US" sz="800" dirty="0" err="1"/>
              <a:t>blackgirlnerds.com</a:t>
            </a:r>
            <a:r>
              <a:rPr lang="en-US" sz="800" dirty="0"/>
              <a:t>/women-year-bridging-gap/</a:t>
            </a:r>
          </a:p>
        </p:txBody>
      </p:sp>
      <p:pic>
        <p:nvPicPr>
          <p:cNvPr id="11" name="Picture 10">
            <a:extLst>
              <a:ext uri="{FF2B5EF4-FFF2-40B4-BE49-F238E27FC236}">
                <a16:creationId xmlns:a16="http://schemas.microsoft.com/office/drawing/2014/main" id="{1A86CA4C-7F70-DC40-81EA-442798F344E2}"/>
              </a:ext>
            </a:extLst>
          </p:cNvPr>
          <p:cNvPicPr>
            <a:picLocks noChangeAspect="1"/>
          </p:cNvPicPr>
          <p:nvPr/>
        </p:nvPicPr>
        <p:blipFill>
          <a:blip r:embed="rId3"/>
          <a:stretch>
            <a:fillRect/>
          </a:stretch>
        </p:blipFill>
        <p:spPr>
          <a:xfrm>
            <a:off x="4183972" y="1331025"/>
            <a:ext cx="4683168" cy="3170919"/>
          </a:xfrm>
          <a:prstGeom prst="rect">
            <a:avLst/>
          </a:prstGeom>
        </p:spPr>
      </p:pic>
    </p:spTree>
    <p:extLst>
      <p:ext uri="{BB962C8B-B14F-4D97-AF65-F5344CB8AC3E}">
        <p14:creationId xmlns:p14="http://schemas.microsoft.com/office/powerpoint/2010/main" val="3231573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p:txBody>
          <a:bodyPr>
            <a:normAutofit/>
          </a:bodyPr>
          <a:lstStyle/>
          <a:p>
            <a:r>
              <a:rPr lang="en-US" dirty="0"/>
              <a:t>With Computing technology, owning data is the new form of wealth</a:t>
            </a:r>
          </a:p>
          <a:p>
            <a:r>
              <a:rPr lang="en-US" dirty="0"/>
              <a:t>Such ownership creates more inequality</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Jerry Assan</a:t>
            </a:r>
          </a:p>
        </p:txBody>
      </p:sp>
    </p:spTree>
    <p:extLst>
      <p:ext uri="{BB962C8B-B14F-4D97-AF65-F5344CB8AC3E}">
        <p14:creationId xmlns:p14="http://schemas.microsoft.com/office/powerpoint/2010/main" val="1298792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92500" lnSpcReduction="10000"/>
          </a:bodyPr>
          <a:lstStyle/>
          <a:p>
            <a:pPr marL="0" indent="0">
              <a:spcBef>
                <a:spcPts val="600"/>
              </a:spcBef>
              <a:buNone/>
            </a:pPr>
            <a:r>
              <a:rPr lang="en-US" sz="1800" dirty="0"/>
              <a:t>[1] M. Madden, M. Gilman, K. Levy, and A. Marwick, “Privacy, poverty, and Big Data: A matrix of vulnerabilities for poor Americans,” vol. 95, p. 53, 2017.</a:t>
            </a:r>
          </a:p>
          <a:p>
            <a:pPr marL="0" indent="0">
              <a:spcBef>
                <a:spcPts val="600"/>
              </a:spcBef>
              <a:buNone/>
            </a:pPr>
            <a:r>
              <a:rPr lang="en-US" sz="1800" dirty="0"/>
              <a:t>[2] A. M. Al-Khouri, “Data ownership: who owns ‘my data,’” vol. 2, no. 1, pp. 1–8, 2012.</a:t>
            </a:r>
          </a:p>
          <a:p>
            <a:pPr marL="0" indent="0">
              <a:spcBef>
                <a:spcPts val="600"/>
              </a:spcBef>
              <a:buNone/>
            </a:pPr>
            <a:r>
              <a:rPr lang="en-US" sz="1800" dirty="0"/>
              <a:t>[3] R. A. Isaak, </a:t>
            </a:r>
            <a:r>
              <a:rPr lang="en-US" sz="1800" i="1" dirty="0"/>
              <a:t>The globalization gap : how the rich get richer and the poor get left further behind</a:t>
            </a:r>
            <a:r>
              <a:rPr lang="en-US" sz="1800" dirty="0"/>
              <a:t>. Upper Saddle River, N.J: Prentice Hall/Financial Times, 2005.</a:t>
            </a:r>
          </a:p>
          <a:p>
            <a:pPr marL="0" indent="0">
              <a:spcBef>
                <a:spcPts val="600"/>
              </a:spcBef>
              <a:buNone/>
            </a:pPr>
            <a:r>
              <a:rPr lang="en-US" sz="1800" dirty="0"/>
              <a:t>[4] T. Wu, </a:t>
            </a:r>
            <a:r>
              <a:rPr lang="en-US" sz="1800" i="1" dirty="0"/>
              <a:t>The attention merchants: The epic scramble to get inside our heads</a:t>
            </a:r>
            <a:r>
              <a:rPr lang="en-US" sz="1800" dirty="0"/>
              <a:t>. Vintage, 2017.</a:t>
            </a:r>
          </a:p>
          <a:p>
            <a:pPr marL="0" indent="0">
              <a:spcBef>
                <a:spcPts val="600"/>
              </a:spcBef>
              <a:buNone/>
            </a:pPr>
            <a:r>
              <a:rPr lang="en-US" sz="1800" dirty="0"/>
              <a:t>[5] Y. N. Harari, </a:t>
            </a:r>
            <a:r>
              <a:rPr lang="en-US" sz="1800" i="1" dirty="0"/>
              <a:t>21 Lessons for the 21st Century&lt;</a:t>
            </a:r>
            <a:r>
              <a:rPr lang="en-US" sz="1800" i="1" dirty="0" err="1"/>
              <a:t>br</a:t>
            </a:r>
            <a:r>
              <a:rPr lang="en-US" sz="1800" i="1" dirty="0"/>
              <a:t>&gt;</a:t>
            </a:r>
            <a:r>
              <a:rPr lang="en-US" sz="1800" dirty="0"/>
              <a:t>. 2018.</a:t>
            </a:r>
          </a:p>
          <a:p>
            <a:pPr marL="0" indent="0">
              <a:spcBef>
                <a:spcPts val="600"/>
              </a:spcBef>
              <a:buNone/>
            </a:pPr>
            <a:r>
              <a:rPr lang="en-US" sz="1800" dirty="0"/>
              <a:t>[6] A. M. Al-Khouri, “Data ownership: who owns ‘my data,’” vol. 2, no. 1, pp. 1–8, 2012.</a:t>
            </a:r>
          </a:p>
          <a:p>
            <a:pPr marL="0" indent="0">
              <a:spcBef>
                <a:spcPts val="600"/>
              </a:spcBef>
              <a:buNone/>
            </a:pPr>
            <a:r>
              <a:rPr lang="en-US" sz="1800" dirty="0"/>
              <a:t>[7] C. Collins and W. E. Creative, “Income </a:t>
            </a:r>
            <a:r>
              <a:rPr lang="en-US" sz="1800" dirty="0" err="1"/>
              <a:t>inequality&amp;nbsp</a:t>
            </a:r>
            <a:r>
              <a:rPr lang="en-US" sz="1800" dirty="0"/>
              <a:t>;,” 2018. [Online]. Available: https://</a:t>
            </a:r>
            <a:r>
              <a:rPr lang="en-US" sz="1800" dirty="0" err="1"/>
              <a:t>inequality.org</a:t>
            </a:r>
            <a:r>
              <a:rPr lang="en-US" sz="1800" dirty="0"/>
              <a:t>/facts/income-inequality.</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Jerry Assan</a:t>
            </a:r>
          </a:p>
        </p:txBody>
      </p:sp>
    </p:spTree>
    <p:extLst>
      <p:ext uri="{BB962C8B-B14F-4D97-AF65-F5344CB8AC3E}">
        <p14:creationId xmlns:p14="http://schemas.microsoft.com/office/powerpoint/2010/main" val="474183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The way AI transformed Financial industry</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Ivan </a:t>
            </a:r>
            <a:r>
              <a:rPr lang="en-US" dirty="0" err="1"/>
              <a:t>Eroshenko</a:t>
            </a:r>
            <a:endParaRPr lang="en-US" dirty="0"/>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27</a:t>
            </a:fld>
            <a:endParaRPr lang="en-US"/>
          </a:p>
        </p:txBody>
      </p:sp>
    </p:spTree>
    <p:extLst>
      <p:ext uri="{BB962C8B-B14F-4D97-AF65-F5344CB8AC3E}">
        <p14:creationId xmlns:p14="http://schemas.microsoft.com/office/powerpoint/2010/main" val="3855939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AI is currently used in Finance</a:t>
            </a:r>
          </a:p>
        </p:txBody>
      </p:sp>
      <p:sp>
        <p:nvSpPr>
          <p:cNvPr id="3" name="Content Placeholder 2"/>
          <p:cNvSpPr>
            <a:spLocks noGrp="1"/>
          </p:cNvSpPr>
          <p:nvPr>
            <p:ph sz="half" idx="1"/>
          </p:nvPr>
        </p:nvSpPr>
        <p:spPr/>
        <p:txBody>
          <a:bodyPr/>
          <a:lstStyle/>
          <a:p>
            <a:r>
              <a:rPr lang="en-US" dirty="0"/>
              <a:t>Fraud detection</a:t>
            </a:r>
          </a:p>
          <a:p>
            <a:r>
              <a:rPr lang="en-US" dirty="0"/>
              <a:t>Trading</a:t>
            </a:r>
          </a:p>
          <a:p>
            <a:r>
              <a:rPr lang="en-US" dirty="0"/>
              <a:t>Risk assessment</a:t>
            </a:r>
          </a:p>
          <a:p>
            <a:r>
              <a:rPr lang="en-US" dirty="0"/>
              <a:t>Financial Advisory Services</a:t>
            </a:r>
          </a:p>
          <a:p>
            <a:r>
              <a:rPr lang="en-US" dirty="0"/>
              <a:t>Managing Finance</a:t>
            </a: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858723" y="1212927"/>
            <a:ext cx="4769197" cy="3179464"/>
          </a:xfrm>
          <a:ln>
            <a:solidFill>
              <a:schemeClr val="bg1"/>
            </a:solidFill>
          </a:ln>
        </p:spPr>
      </p:pic>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Ivan </a:t>
            </a:r>
            <a:r>
              <a:rPr lang="en-US" sz="1400" dirty="0" err="1">
                <a:solidFill>
                  <a:schemeClr val="tx1"/>
                </a:solidFill>
                <a:latin typeface="+mj-lt"/>
              </a:rPr>
              <a:t>Eroshenko</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[5]</a:t>
            </a:r>
          </a:p>
        </p:txBody>
      </p:sp>
    </p:spTree>
    <p:extLst>
      <p:ext uri="{BB962C8B-B14F-4D97-AF65-F5344CB8AC3E}">
        <p14:creationId xmlns:p14="http://schemas.microsoft.com/office/powerpoint/2010/main" val="3564278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 of AI in finance industry</a:t>
            </a:r>
          </a:p>
        </p:txBody>
      </p:sp>
      <p:sp>
        <p:nvSpPr>
          <p:cNvPr id="3" name="Content Placeholder 2"/>
          <p:cNvSpPr>
            <a:spLocks noGrp="1"/>
          </p:cNvSpPr>
          <p:nvPr>
            <p:ph sz="half" idx="1"/>
          </p:nvPr>
        </p:nvSpPr>
        <p:spPr/>
        <p:txBody>
          <a:bodyPr/>
          <a:lstStyle/>
          <a:p>
            <a:pPr marL="0" indent="0">
              <a:buNone/>
            </a:pPr>
            <a:r>
              <a:rPr lang="en-US" dirty="0"/>
              <a:t>1) 19</a:t>
            </a:r>
            <a:r>
              <a:rPr lang="en-US" baseline="30000" dirty="0"/>
              <a:t>th</a:t>
            </a:r>
            <a:r>
              <a:rPr lang="en-US" dirty="0"/>
              <a:t> century </a:t>
            </a:r>
            <a:r>
              <a:rPr lang="mr-IN" dirty="0"/>
              <a:t>–</a:t>
            </a:r>
            <a:r>
              <a:rPr lang="en-US" dirty="0"/>
              <a:t> the very beginning of the stock market idea</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Ivan </a:t>
            </a:r>
            <a:r>
              <a:rPr lang="en-US" sz="1400" dirty="0" err="1">
                <a:solidFill>
                  <a:schemeClr val="tx1"/>
                </a:solidFill>
                <a:latin typeface="+mj-lt"/>
              </a:rPr>
              <a:t>Eroshenko</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[4]</a:t>
            </a:r>
            <a:endParaRPr lang="en-US" sz="1200" dirty="0">
              <a:solidFill>
                <a:schemeClr val="tx1"/>
              </a:solidFill>
            </a:endParaRPr>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30436" y="1143963"/>
            <a:ext cx="4086586" cy="3209828"/>
          </a:xfrm>
        </p:spPr>
      </p:pic>
    </p:spTree>
    <p:extLst>
      <p:ext uri="{BB962C8B-B14F-4D97-AF65-F5344CB8AC3E}">
        <p14:creationId xmlns:p14="http://schemas.microsoft.com/office/powerpoint/2010/main" val="416700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
        <p:nvSpPr>
          <p:cNvPr id="9" name="TextBox 8"/>
          <p:cNvSpPr txBox="1"/>
          <p:nvPr/>
        </p:nvSpPr>
        <p:spPr>
          <a:xfrm>
            <a:off x="4809841" y="1852745"/>
            <a:ext cx="438582" cy="3144451"/>
          </a:xfrm>
          <a:prstGeom prst="rect">
            <a:avLst/>
          </a:prstGeom>
          <a:noFill/>
        </p:spPr>
        <p:txBody>
          <a:bodyPr vert="vert270" wrap="none" rtlCol="0">
            <a:spAutoFit/>
          </a:bodyPr>
          <a:lstStyle/>
          <a:p>
            <a:pPr>
              <a:lnSpc>
                <a:spcPct val="90000"/>
              </a:lnSpc>
            </a:pPr>
            <a:r>
              <a:rPr lang="en-US" dirty="0"/>
              <a:t>https://</a:t>
            </a:r>
            <a:r>
              <a:rPr lang="en-US" dirty="0" err="1"/>
              <a:t>www.xkcd.com</a:t>
            </a:r>
            <a:r>
              <a:rPr lang="en-US" dirty="0"/>
              <a:t>/1823/</a:t>
            </a:r>
          </a:p>
        </p:txBody>
      </p:sp>
      <p:pic>
        <p:nvPicPr>
          <p:cNvPr id="3" name="Picture 2"/>
          <p:cNvPicPr>
            <a:picLocks noChangeAspect="1"/>
          </p:cNvPicPr>
          <p:nvPr/>
        </p:nvPicPr>
        <p:blipFill>
          <a:blip r:embed="rId3"/>
          <a:stretch>
            <a:fillRect/>
          </a:stretch>
        </p:blipFill>
        <p:spPr>
          <a:xfrm>
            <a:off x="5248423" y="400602"/>
            <a:ext cx="3621559" cy="4596594"/>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1900 - origins of AI in finance</a:t>
            </a:r>
          </a:p>
        </p:txBody>
      </p:sp>
      <p:sp>
        <p:nvSpPr>
          <p:cNvPr id="3" name="Content Placeholder 2"/>
          <p:cNvSpPr>
            <a:spLocks noGrp="1"/>
          </p:cNvSpPr>
          <p:nvPr>
            <p:ph sz="half" idx="1"/>
          </p:nvPr>
        </p:nvSpPr>
        <p:spPr/>
        <p:txBody>
          <a:bodyPr/>
          <a:lstStyle/>
          <a:p>
            <a:pPr marL="342900" indent="-342900">
              <a:buAutoNum type="arabicParenR"/>
            </a:pPr>
            <a:r>
              <a:rPr lang="en-US" dirty="0"/>
              <a:t>A lot of the mathematics that is now used in current AI solutions originated in the early 1900’s</a:t>
            </a:r>
          </a:p>
          <a:p>
            <a:pPr marL="0" indent="0">
              <a:buNone/>
            </a:pPr>
            <a:r>
              <a:rPr lang="en-US" dirty="0"/>
              <a:t>The origins of using advanced mathematics in the financial field started with the release of </a:t>
            </a:r>
            <a:r>
              <a:rPr lang="en-US" dirty="0">
                <a:hlinkClick r:id="rId3"/>
              </a:rPr>
              <a:t>Louis Bachelier’s</a:t>
            </a:r>
            <a:r>
              <a:rPr lang="en-US" dirty="0"/>
              <a:t> thesis </a:t>
            </a:r>
            <a:r>
              <a:rPr lang="en-US" dirty="0">
                <a:hlinkClick r:id="rId4"/>
              </a:rPr>
              <a:t>Théorie de la Spéculation (Theory of Speculation)</a:t>
            </a:r>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Ivan </a:t>
            </a:r>
            <a:r>
              <a:rPr lang="en-US" sz="1400" dirty="0" err="1">
                <a:solidFill>
                  <a:schemeClr val="tx1"/>
                </a:solidFill>
                <a:latin typeface="+mj-lt"/>
              </a:rPr>
              <a:t>Eroshenko</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[3]</a:t>
            </a:r>
          </a:p>
        </p:txBody>
      </p:sp>
      <p:pic>
        <p:nvPicPr>
          <p:cNvPr id="9" name="Content Placeholder 8"/>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445760" y="1133244"/>
            <a:ext cx="2440940" cy="3572107"/>
          </a:xfrm>
        </p:spPr>
      </p:pic>
    </p:spTree>
    <p:extLst>
      <p:ext uri="{BB962C8B-B14F-4D97-AF65-F5344CB8AC3E}">
        <p14:creationId xmlns:p14="http://schemas.microsoft.com/office/powerpoint/2010/main" val="915653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1960 </a:t>
            </a:r>
            <a:r>
              <a:rPr lang="mr-IN" dirty="0"/>
              <a:t>–</a:t>
            </a:r>
            <a:r>
              <a:rPr lang="en-US" dirty="0"/>
              <a:t> increasing popularity</a:t>
            </a:r>
          </a:p>
        </p:txBody>
      </p:sp>
      <p:sp>
        <p:nvSpPr>
          <p:cNvPr id="3" name="Content Placeholder 2"/>
          <p:cNvSpPr>
            <a:spLocks noGrp="1"/>
          </p:cNvSpPr>
          <p:nvPr>
            <p:ph sz="half" idx="1"/>
          </p:nvPr>
        </p:nvSpPr>
        <p:spPr/>
        <p:txBody>
          <a:bodyPr>
            <a:normAutofit/>
          </a:bodyPr>
          <a:lstStyle/>
          <a:p>
            <a:pPr marL="0" indent="0">
              <a:buNone/>
            </a:pPr>
            <a:r>
              <a:rPr lang="en-US" dirty="0"/>
              <a:t>1)   During 1960’s the application of Bayesian statistics became more popular and was backed by numerous researches in the field</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Ivan </a:t>
            </a:r>
            <a:r>
              <a:rPr lang="en-US" sz="1400" dirty="0" err="1">
                <a:solidFill>
                  <a:schemeClr val="tx1"/>
                </a:solidFill>
                <a:latin typeface="+mj-lt"/>
              </a:rPr>
              <a:t>Eroshenko</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[3]</a:t>
            </a:r>
          </a:p>
        </p:txBody>
      </p:sp>
    </p:spTree>
    <p:extLst>
      <p:ext uri="{BB962C8B-B14F-4D97-AF65-F5344CB8AC3E}">
        <p14:creationId xmlns:p14="http://schemas.microsoft.com/office/powerpoint/2010/main" val="1389085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1980 </a:t>
            </a:r>
            <a:r>
              <a:rPr lang="mr-IN" dirty="0"/>
              <a:t>–</a:t>
            </a:r>
            <a:r>
              <a:rPr lang="en-US" dirty="0"/>
              <a:t> The rise of expert systems</a:t>
            </a:r>
          </a:p>
        </p:txBody>
      </p:sp>
      <p:sp>
        <p:nvSpPr>
          <p:cNvPr id="3" name="Content Placeholder 2"/>
          <p:cNvSpPr>
            <a:spLocks noGrp="1"/>
          </p:cNvSpPr>
          <p:nvPr>
            <p:ph sz="half" idx="1"/>
          </p:nvPr>
        </p:nvSpPr>
        <p:spPr/>
        <p:txBody>
          <a:bodyPr/>
          <a:lstStyle/>
          <a:p>
            <a:pPr marL="342900" indent="-342900">
              <a:buAutoNum type="arabicParenR"/>
            </a:pPr>
            <a:r>
              <a:rPr lang="en-US" dirty="0"/>
              <a:t>Creation of first expert system programs that predicted the market situation and provided tailored financial plans</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Ivan </a:t>
            </a:r>
            <a:r>
              <a:rPr lang="en-US" sz="1400" dirty="0" err="1">
                <a:solidFill>
                  <a:schemeClr val="tx1"/>
                </a:solidFill>
                <a:latin typeface="+mj-lt"/>
              </a:rPr>
              <a:t>Eroshenko</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[3]</a:t>
            </a:r>
            <a:endParaRPr lang="en-US" sz="1200" dirty="0">
              <a:solidFill>
                <a:schemeClr val="tx1"/>
              </a:solidFill>
            </a:endParaRPr>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50170" y="1033579"/>
            <a:ext cx="4295066" cy="3671771"/>
          </a:xfrm>
        </p:spPr>
      </p:pic>
    </p:spTree>
    <p:extLst>
      <p:ext uri="{BB962C8B-B14F-4D97-AF65-F5344CB8AC3E}">
        <p14:creationId xmlns:p14="http://schemas.microsoft.com/office/powerpoint/2010/main" val="2872583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1990 - AI in financial fraud detection</a:t>
            </a:r>
          </a:p>
        </p:txBody>
      </p:sp>
      <p:sp>
        <p:nvSpPr>
          <p:cNvPr id="3" name="Content Placeholder 2"/>
          <p:cNvSpPr>
            <a:spLocks noGrp="1"/>
          </p:cNvSpPr>
          <p:nvPr>
            <p:ph sz="half" idx="1"/>
          </p:nvPr>
        </p:nvSpPr>
        <p:spPr/>
        <p:txBody>
          <a:bodyPr/>
          <a:lstStyle/>
          <a:p>
            <a:pPr marL="342900" indent="-342900">
              <a:buAutoNum type="arabicParenR"/>
            </a:pPr>
            <a:r>
              <a:rPr lang="en-US" dirty="0"/>
              <a:t>Over the period of 2 years, FAIS was able to identify 400 potential cases of money laundering equaling $1 billion.</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Ivan </a:t>
            </a:r>
            <a:r>
              <a:rPr lang="en-US" sz="1400" dirty="0" err="1">
                <a:solidFill>
                  <a:schemeClr val="tx1"/>
                </a:solidFill>
                <a:latin typeface="+mj-lt"/>
              </a:rPr>
              <a:t>Eroshenko</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[3]</a:t>
            </a:r>
          </a:p>
        </p:txBody>
      </p:sp>
      <p:pic>
        <p:nvPicPr>
          <p:cNvPr id="12" name="Content Placeholder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80169" y="1294237"/>
            <a:ext cx="4746627" cy="3293015"/>
          </a:xfrm>
        </p:spPr>
      </p:pic>
    </p:spTree>
    <p:extLst>
      <p:ext uri="{BB962C8B-B14F-4D97-AF65-F5344CB8AC3E}">
        <p14:creationId xmlns:p14="http://schemas.microsoft.com/office/powerpoint/2010/main" val="1773502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2001 </a:t>
            </a:r>
            <a:r>
              <a:rPr lang="mr-IN" dirty="0"/>
              <a:t>–</a:t>
            </a:r>
            <a:r>
              <a:rPr lang="en-US" dirty="0"/>
              <a:t> algorithmic trading</a:t>
            </a:r>
          </a:p>
        </p:txBody>
      </p:sp>
      <p:sp>
        <p:nvSpPr>
          <p:cNvPr id="3" name="Content Placeholder 2"/>
          <p:cNvSpPr>
            <a:spLocks noGrp="1"/>
          </p:cNvSpPr>
          <p:nvPr>
            <p:ph sz="half" idx="1"/>
          </p:nvPr>
        </p:nvSpPr>
        <p:spPr>
          <a:xfrm>
            <a:off x="685800" y="1304265"/>
            <a:ext cx="3733800" cy="3352800"/>
          </a:xfrm>
        </p:spPr>
        <p:txBody>
          <a:bodyPr/>
          <a:lstStyle/>
          <a:p>
            <a:pPr marL="342900" indent="-342900">
              <a:buAutoNum type="arabicParenR"/>
            </a:pPr>
            <a:r>
              <a:rPr lang="en-US" dirty="0"/>
              <a:t>In 2001, algorithmic trading received a boost when IBM researchers published </a:t>
            </a:r>
            <a:r>
              <a:rPr lang="en-US" i="1" dirty="0"/>
              <a:t>Agent-Human Interactions in the Continuous Double Auction</a:t>
            </a:r>
            <a:r>
              <a:rPr lang="en-US" dirty="0"/>
              <a: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Ivan </a:t>
            </a:r>
            <a:r>
              <a:rPr lang="en-US" sz="1400" dirty="0" err="1">
                <a:solidFill>
                  <a:schemeClr val="tx1"/>
                </a:solidFill>
                <a:latin typeface="+mj-lt"/>
              </a:rPr>
              <a:t>Eroshenko</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[2]</a:t>
            </a: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78166" y="1193227"/>
            <a:ext cx="4358758" cy="3295646"/>
          </a:xfrm>
        </p:spPr>
      </p:pic>
    </p:spTree>
    <p:extLst>
      <p:ext uri="{BB962C8B-B14F-4D97-AF65-F5344CB8AC3E}">
        <p14:creationId xmlns:p14="http://schemas.microsoft.com/office/powerpoint/2010/main" val="103970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2001 </a:t>
            </a:r>
            <a:r>
              <a:rPr lang="mr-IN" dirty="0"/>
              <a:t>–</a:t>
            </a:r>
            <a:r>
              <a:rPr lang="en-US" dirty="0"/>
              <a:t> 2019 </a:t>
            </a:r>
            <a:r>
              <a:rPr lang="mr-IN" dirty="0"/>
              <a:t>–</a:t>
            </a:r>
            <a:r>
              <a:rPr lang="en-US" dirty="0"/>
              <a:t> financial companies invest</a:t>
            </a:r>
          </a:p>
        </p:txBody>
      </p:sp>
      <p:sp>
        <p:nvSpPr>
          <p:cNvPr id="3" name="Content Placeholder 2"/>
          <p:cNvSpPr>
            <a:spLocks noGrp="1"/>
          </p:cNvSpPr>
          <p:nvPr>
            <p:ph sz="half" idx="1"/>
          </p:nvPr>
        </p:nvSpPr>
        <p:spPr/>
        <p:txBody>
          <a:bodyPr/>
          <a:lstStyle/>
          <a:p>
            <a:pPr marL="342900" indent="-342900">
              <a:buAutoNum type="arabicParenR"/>
            </a:pPr>
            <a:r>
              <a:rPr lang="en-US" dirty="0"/>
              <a:t>2001 </a:t>
            </a:r>
            <a:r>
              <a:rPr lang="mr-IN" dirty="0"/>
              <a:t>–</a:t>
            </a:r>
            <a:r>
              <a:rPr lang="en-US" dirty="0"/>
              <a:t> 2019 </a:t>
            </a:r>
            <a:r>
              <a:rPr lang="mr-IN" dirty="0"/>
              <a:t>–</a:t>
            </a:r>
            <a:r>
              <a:rPr lang="en-US" dirty="0"/>
              <a:t> the AI technologies have been getting mode advanced.</a:t>
            </a:r>
          </a:p>
          <a:p>
            <a:pPr marL="342900" indent="-342900">
              <a:buAutoNum type="arabicParenR"/>
            </a:pPr>
            <a:r>
              <a:rPr lang="en-US" dirty="0"/>
              <a:t>Chat-bots found use in Financial Industry</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Ivan </a:t>
            </a:r>
            <a:r>
              <a:rPr lang="en-US" sz="1400" dirty="0" err="1">
                <a:solidFill>
                  <a:schemeClr val="tx1"/>
                </a:solidFill>
                <a:latin typeface="+mj-lt"/>
              </a:rPr>
              <a:t>Eroshenko</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[7]</a:t>
            </a:r>
            <a:endParaRPr lang="en-US" sz="1200" dirty="0">
              <a:solidFill>
                <a:schemeClr val="tx1"/>
              </a:solidFill>
            </a:endParaRP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9600" y="1546669"/>
            <a:ext cx="4458501" cy="2550065"/>
          </a:xfrm>
          <a:ln>
            <a:solidFill>
              <a:schemeClr val="accent1"/>
            </a:solidFill>
          </a:ln>
        </p:spPr>
      </p:pic>
    </p:spTree>
    <p:extLst>
      <p:ext uri="{BB962C8B-B14F-4D97-AF65-F5344CB8AC3E}">
        <p14:creationId xmlns:p14="http://schemas.microsoft.com/office/powerpoint/2010/main" val="1181615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AI taking away jobs?</a:t>
            </a:r>
          </a:p>
        </p:txBody>
      </p:sp>
      <p:sp>
        <p:nvSpPr>
          <p:cNvPr id="3" name="Content Placeholder 2"/>
          <p:cNvSpPr>
            <a:spLocks noGrp="1"/>
          </p:cNvSpPr>
          <p:nvPr>
            <p:ph sz="half" idx="1"/>
          </p:nvPr>
        </p:nvSpPr>
        <p:spPr>
          <a:xfrm>
            <a:off x="685800" y="1352551"/>
            <a:ext cx="3733800" cy="2297217"/>
          </a:xfrm>
        </p:spPr>
        <p:txBody>
          <a:bodyPr/>
          <a:lstStyle/>
          <a:p>
            <a:pPr marL="0" indent="0">
              <a:buNone/>
            </a:pPr>
            <a:r>
              <a:rPr lang="en-US" dirty="0"/>
              <a:t>What happened with old fashioned traders?</a:t>
            </a:r>
          </a:p>
          <a:p>
            <a:pPr marL="0" indent="0">
              <a:buNone/>
            </a:pPr>
            <a:r>
              <a:rPr lang="en-US" dirty="0"/>
              <a:t>How did algorithmic trading affect them?</a:t>
            </a:r>
          </a:p>
          <a:p>
            <a:pPr marL="0" indent="0">
              <a:buNone/>
            </a:pPr>
            <a:r>
              <a:rPr lang="en-US" u="sng" dirty="0">
                <a:hlinkClick r:id="rId3"/>
              </a:rPr>
              <a:t>https://www.youtube.com/watch?v=2u007Msq1qo</a:t>
            </a:r>
            <a:r>
              <a:rPr lang="en-US" dirty="0">
                <a:hlinkClick r:id="rId3"/>
              </a:rPr>
              <a:t> </a:t>
            </a:r>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Ivan </a:t>
            </a:r>
            <a:r>
              <a:rPr lang="en-US" sz="1400" dirty="0" err="1">
                <a:solidFill>
                  <a:schemeClr val="tx1"/>
                </a:solidFill>
                <a:latin typeface="+mj-lt"/>
              </a:rPr>
              <a:t>Eroshenko</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a:t>
            </a:r>
            <a:endParaRPr lang="en-US" sz="1200" dirty="0">
              <a:solidFill>
                <a:schemeClr val="tx1"/>
              </a:solidFill>
            </a:endParaRPr>
          </a:p>
        </p:txBody>
      </p:sp>
      <p:pic>
        <p:nvPicPr>
          <p:cNvPr id="9"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419600" y="1398977"/>
            <a:ext cx="4501582" cy="2250791"/>
          </a:xfrm>
        </p:spPr>
      </p:pic>
    </p:spTree>
    <p:extLst>
      <p:ext uri="{BB962C8B-B14F-4D97-AF65-F5344CB8AC3E}">
        <p14:creationId xmlns:p14="http://schemas.microsoft.com/office/powerpoint/2010/main" val="1985263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finance jobs changed</a:t>
            </a:r>
          </a:p>
        </p:txBody>
      </p:sp>
      <p:sp>
        <p:nvSpPr>
          <p:cNvPr id="3" name="Content Placeholder 2"/>
          <p:cNvSpPr>
            <a:spLocks noGrp="1"/>
          </p:cNvSpPr>
          <p:nvPr>
            <p:ph sz="half" idx="1"/>
          </p:nvPr>
        </p:nvSpPr>
        <p:spPr/>
        <p:txBody>
          <a:bodyPr/>
          <a:lstStyle/>
          <a:p>
            <a:pPr marL="342900" indent="-342900">
              <a:buAutoNum type="arabicParenR"/>
            </a:pPr>
            <a:r>
              <a:rPr lang="en-US" dirty="0"/>
              <a:t>Situation can actually be represented as a </a:t>
            </a:r>
            <a:r>
              <a:rPr lang="en-US" dirty="0" err="1"/>
              <a:t>symbiosm</a:t>
            </a:r>
            <a:r>
              <a:rPr lang="en-US" dirty="0"/>
              <a:t> between AI and a human</a:t>
            </a:r>
          </a:p>
          <a:p>
            <a:pPr marL="342900" indent="-342900">
              <a:buAutoNum type="arabicParenR"/>
            </a:pPr>
            <a:r>
              <a:rPr lang="en-US" dirty="0"/>
              <a:t>Traditional traders switched to managing long-term portfolios</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Ivan </a:t>
            </a:r>
            <a:r>
              <a:rPr lang="en-US" sz="1400" dirty="0" err="1">
                <a:solidFill>
                  <a:schemeClr val="tx1"/>
                </a:solidFill>
                <a:latin typeface="+mj-lt"/>
              </a:rPr>
              <a:t>Eroshenko</a:t>
            </a:r>
            <a:endParaRPr lang="en-US" sz="1400" dirty="0">
              <a:solidFill>
                <a:schemeClr val="tx1"/>
              </a:solidFill>
              <a:latin typeface="+mj-lt"/>
            </a:endParaRPr>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84248" y="1394104"/>
            <a:ext cx="4360989" cy="2453056"/>
          </a:xfrm>
        </p:spPr>
      </p:pic>
    </p:spTree>
    <p:extLst>
      <p:ext uri="{BB962C8B-B14F-4D97-AF65-F5344CB8AC3E}">
        <p14:creationId xmlns:p14="http://schemas.microsoft.com/office/powerpoint/2010/main" val="3724591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a:xfrm>
            <a:off x="685800" y="1352551"/>
            <a:ext cx="7429500" cy="1171671"/>
          </a:xfrm>
        </p:spPr>
        <p:txBody>
          <a:bodyPr/>
          <a:lstStyle/>
          <a:p>
            <a:pPr marL="0" indent="0">
              <a:buNone/>
            </a:pPr>
            <a:r>
              <a:rPr lang="en-US" dirty="0"/>
              <a:t>Despite tremendous changes that AI has brought into Financial industry, it did not take away jobs of people, but transformed/changed them</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Ivan </a:t>
            </a:r>
            <a:r>
              <a:rPr lang="en-US" sz="1400" dirty="0" err="1">
                <a:solidFill>
                  <a:schemeClr val="tx1"/>
                </a:solidFill>
                <a:latin typeface="+mj-lt"/>
              </a:rPr>
              <a:t>Eroshenko</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[6]</a:t>
            </a:r>
          </a:p>
        </p:txBody>
      </p:sp>
      <p:pic>
        <p:nvPicPr>
          <p:cNvPr id="12" name="Content Placeholder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07754" y="2663846"/>
            <a:ext cx="5639360" cy="2819680"/>
          </a:xfrm>
        </p:spPr>
      </p:pic>
      <p:sp>
        <p:nvSpPr>
          <p:cNvPr id="13" name="TextBox 12"/>
          <p:cNvSpPr txBox="1"/>
          <p:nvPr/>
        </p:nvSpPr>
        <p:spPr>
          <a:xfrm>
            <a:off x="3499560" y="2534580"/>
            <a:ext cx="1756063" cy="258532"/>
          </a:xfrm>
          <a:prstGeom prst="rect">
            <a:avLst/>
          </a:prstGeom>
          <a:noFill/>
        </p:spPr>
        <p:txBody>
          <a:bodyPr wrap="square" rtlCol="0">
            <a:spAutoFit/>
          </a:bodyPr>
          <a:lstStyle/>
          <a:p>
            <a:pPr>
              <a:lnSpc>
                <a:spcPct val="90000"/>
              </a:lnSpc>
            </a:pPr>
            <a:r>
              <a:rPr lang="en-US" sz="1200" dirty="0"/>
              <a:t>Finance and insurance</a:t>
            </a:r>
          </a:p>
        </p:txBody>
      </p:sp>
    </p:spTree>
    <p:extLst>
      <p:ext uri="{BB962C8B-B14F-4D97-AF65-F5344CB8AC3E}">
        <p14:creationId xmlns:p14="http://schemas.microsoft.com/office/powerpoint/2010/main" val="2737956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buNone/>
            </a:pPr>
            <a:r>
              <a:rPr lang="en-US" dirty="0"/>
              <a:t>[1] John </a:t>
            </a:r>
            <a:r>
              <a:rPr lang="en-US" dirty="0" err="1"/>
              <a:t>Detrixhe</a:t>
            </a:r>
            <a:r>
              <a:rPr lang="en-US" dirty="0"/>
              <a:t>, Why robot traders haven’t replaced all the humans at the New York Stock Exchange—yet, </a:t>
            </a:r>
            <a:r>
              <a:rPr lang="en-US" dirty="0">
                <a:hlinkClick r:id="rId2"/>
              </a:rPr>
              <a:t>https://qz.com/1078602/why-the-new-york-stock-exchange-nyse-still-has-human-brokers-on-the-trading-floor/</a:t>
            </a:r>
            <a:r>
              <a:rPr lang="en-US" dirty="0"/>
              <a:t> (accessed April 15, 2019)</a:t>
            </a:r>
          </a:p>
          <a:p>
            <a:pPr marL="0" indent="0">
              <a:buNone/>
            </a:pPr>
            <a:r>
              <a:rPr lang="en-US" dirty="0"/>
              <a:t>[2] Justin </a:t>
            </a:r>
            <a:r>
              <a:rPr lang="en-US" dirty="0" err="1"/>
              <a:t>Kuepper</a:t>
            </a:r>
            <a:r>
              <a:rPr lang="en-US" dirty="0"/>
              <a:t>, What Is Algorithmic Trading?, </a:t>
            </a:r>
            <a:r>
              <a:rPr lang="en-US" dirty="0">
                <a:hlinkClick r:id="rId3"/>
              </a:rPr>
              <a:t>https://traderhq.com/introduction-algorithmic-trading/</a:t>
            </a:r>
            <a:r>
              <a:rPr lang="en-US" dirty="0"/>
              <a:t> (accessed April 15, 2019)</a:t>
            </a:r>
          </a:p>
          <a:p>
            <a:pPr marL="0" indent="0">
              <a:buNone/>
            </a:pPr>
            <a:r>
              <a:rPr lang="en-US" dirty="0"/>
              <a:t>[3] Sydney </a:t>
            </a:r>
            <a:r>
              <a:rPr lang="en-US" dirty="0" err="1"/>
              <a:t>Swaine</a:t>
            </a:r>
            <a:r>
              <a:rPr lang="en-US" dirty="0"/>
              <a:t>-Simon, The History of AI in Finance, </a:t>
            </a:r>
            <a:r>
              <a:rPr lang="en-US" dirty="0">
                <a:hlinkClick r:id="rId4"/>
              </a:rPr>
              <a:t>https://medium.com/district3/the-history-of-ai-in-finance-7a03fcb4a498</a:t>
            </a:r>
            <a:r>
              <a:rPr lang="en-US" dirty="0"/>
              <a:t> (accessed April 15, 2019)</a:t>
            </a:r>
          </a:p>
          <a:p>
            <a:pPr marL="0" indent="0">
              <a:buNone/>
            </a:pPr>
            <a:r>
              <a:rPr lang="en-US" dirty="0"/>
              <a:t>[4] </a:t>
            </a:r>
            <a:r>
              <a:rPr lang="en-US" dirty="0" err="1"/>
              <a:t>Joffrey</a:t>
            </a:r>
            <a:r>
              <a:rPr lang="en-US" dirty="0"/>
              <a:t> Scully, History of Trading, </a:t>
            </a:r>
            <a:r>
              <a:rPr lang="en-US" dirty="0">
                <a:hlinkClick r:id="rId5"/>
              </a:rPr>
              <a:t>https://www.tradingacademy.com/financial-education-center/history-of-trading.aspx</a:t>
            </a:r>
            <a:r>
              <a:rPr lang="en-US" dirty="0"/>
              <a:t> (accessed April 15, 2019) </a:t>
            </a:r>
          </a:p>
          <a:p>
            <a:pPr marL="0" indent="0" fontAlgn="base">
              <a:buNone/>
            </a:pPr>
            <a:r>
              <a:rPr lang="en-US" dirty="0"/>
              <a:t>[5] </a:t>
            </a:r>
            <a:r>
              <a:rPr lang="en-US" dirty="0" err="1"/>
              <a:t>Reagen</a:t>
            </a:r>
            <a:r>
              <a:rPr lang="en-US" dirty="0"/>
              <a:t> </a:t>
            </a:r>
            <a:r>
              <a:rPr lang="en-US" dirty="0" err="1"/>
              <a:t>Aldenderfer</a:t>
            </a:r>
            <a:r>
              <a:rPr lang="en-US" dirty="0"/>
              <a:t>, 5 WAYS AI IS TRANSFORMING THE FINANCE INDUSTRY, </a:t>
            </a:r>
            <a:r>
              <a:rPr lang="en-US" dirty="0">
                <a:hlinkClick r:id="rId6"/>
              </a:rPr>
              <a:t>https://www.marutitech.com/ways-ai-transforming-finance/</a:t>
            </a:r>
            <a:r>
              <a:rPr lang="en-US" dirty="0"/>
              <a:t> (accessed April 15, 2019)</a:t>
            </a:r>
          </a:p>
          <a:p>
            <a:pPr marL="0" indent="0" fontAlgn="base">
              <a:buNone/>
            </a:pPr>
            <a:r>
              <a:rPr lang="en-US" dirty="0"/>
              <a:t>[6] Bureau of Labor Statistics, Databases, Tables &amp; Calculators by Subject, </a:t>
            </a:r>
            <a:r>
              <a:rPr lang="en-US" dirty="0">
                <a:hlinkClick r:id="rId7"/>
              </a:rPr>
              <a:t>https://data.bls.gov/pdq/SurveyOutputServlet</a:t>
            </a:r>
            <a:r>
              <a:rPr lang="en-US" dirty="0"/>
              <a:t> (accessed April 16, 2019)</a:t>
            </a:r>
          </a:p>
          <a:p>
            <a:pPr marL="0" indent="0" fontAlgn="base">
              <a:buNone/>
            </a:pPr>
            <a:r>
              <a:rPr lang="en-US" dirty="0"/>
              <a:t>[7] Daniel </a:t>
            </a:r>
            <a:r>
              <a:rPr lang="en-US" dirty="0" err="1"/>
              <a:t>Faggella</a:t>
            </a:r>
            <a:r>
              <a:rPr lang="en-US" dirty="0"/>
              <a:t>, Artificial Intelligence Industry – An Overview by Segment, </a:t>
            </a:r>
            <a:r>
              <a:rPr lang="en-US" dirty="0">
                <a:hlinkClick r:id="rId8"/>
              </a:rPr>
              <a:t>https://emerj.com/ai-sector-overviews/artificial-intelligence-industry-an-overview-by-segment/</a:t>
            </a:r>
            <a:r>
              <a:rPr lang="en-US" dirty="0"/>
              <a:t> (accessed April 16, 2019)</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39</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Ivan </a:t>
            </a:r>
            <a:r>
              <a:rPr lang="en-US" sz="1400" dirty="0" err="1">
                <a:solidFill>
                  <a:schemeClr val="tx1"/>
                </a:solidFill>
                <a:latin typeface="+mj-lt"/>
              </a:rPr>
              <a:t>Eroshenko</a:t>
            </a:r>
            <a:endParaRPr lang="en-US" sz="1400" dirty="0">
              <a:solidFill>
                <a:schemeClr val="tx1"/>
              </a:solidFill>
              <a:latin typeface="+mj-lt"/>
            </a:endParaRPr>
          </a:p>
        </p:txBody>
      </p:sp>
    </p:spTree>
    <p:extLst>
      <p:ext uri="{BB962C8B-B14F-4D97-AF65-F5344CB8AC3E}">
        <p14:creationId xmlns:p14="http://schemas.microsoft.com/office/powerpoint/2010/main" val="93216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a:xfrm>
            <a:off x="685800" y="1352550"/>
            <a:ext cx="7772400" cy="3644645"/>
          </a:xfrm>
        </p:spPr>
        <p:txBody>
          <a:bodyPr>
            <a:normAutofit/>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a:p>
            <a:pPr marL="0" indent="0">
              <a:buNone/>
            </a:pPr>
            <a:r>
              <a:rPr lang="en-US" dirty="0">
                <a:latin typeface="Consolas" panose="020B0609020204030204" pitchFamily="49" charset="0"/>
                <a:ea typeface="ＭＳ Ｐゴシック" pitchFamily="-109" charset="-128"/>
                <a:cs typeface="Consolas" panose="020B0609020204030204" pitchFamily="49" charset="0"/>
              </a:rPr>
              <a:t>C lustered</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R </a:t>
            </a:r>
            <a:r>
              <a:rPr lang="en-US" dirty="0" err="1">
                <a:latin typeface="Consolas" panose="020B0609020204030204" pitchFamily="49" charset="0"/>
                <a:ea typeface="ＭＳ Ｐゴシック" pitchFamily="-109" charset="-128"/>
                <a:cs typeface="Consolas" panose="020B0609020204030204" pitchFamily="49" charset="0"/>
              </a:rPr>
              <a:t>egularly</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I </a:t>
            </a:r>
            <a:r>
              <a:rPr lang="en-US" dirty="0" err="1">
                <a:latin typeface="Consolas" panose="020B0609020204030204" pitchFamily="49" charset="0"/>
                <a:ea typeface="ＭＳ Ｐゴシック" pitchFamily="-109" charset="-128"/>
                <a:cs typeface="Consolas" panose="020B0609020204030204" pitchFamily="49" charset="0"/>
              </a:rPr>
              <a:t>nterspaced</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S </a:t>
            </a:r>
            <a:r>
              <a:rPr lang="en-US" dirty="0" err="1">
                <a:latin typeface="Consolas" panose="020B0609020204030204" pitchFamily="49" charset="0"/>
                <a:ea typeface="ＭＳ Ｐゴシック" pitchFamily="-109" charset="-128"/>
                <a:cs typeface="Consolas" panose="020B0609020204030204" pitchFamily="49" charset="0"/>
              </a:rPr>
              <a:t>hort</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P </a:t>
            </a:r>
            <a:r>
              <a:rPr lang="en-US" dirty="0" err="1">
                <a:latin typeface="Consolas" panose="020B0609020204030204" pitchFamily="49" charset="0"/>
                <a:ea typeface="ＭＳ Ｐゴシック" pitchFamily="-109" charset="-128"/>
                <a:cs typeface="Consolas" panose="020B0609020204030204" pitchFamily="49" charset="0"/>
              </a:rPr>
              <a:t>alindromic</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R </a:t>
            </a:r>
            <a:r>
              <a:rPr lang="en-US" dirty="0" err="1">
                <a:latin typeface="Consolas" panose="020B0609020204030204" pitchFamily="49" charset="0"/>
                <a:ea typeface="ＭＳ Ｐゴシック" pitchFamily="-109" charset="-128"/>
                <a:cs typeface="Consolas" panose="020B0609020204030204" pitchFamily="49" charset="0"/>
              </a:rPr>
              <a:t>epeats</a:t>
            </a:r>
            <a:endParaRPr lang="en-US" dirty="0">
              <a:latin typeface="Consolas" panose="020B0609020204030204" pitchFamily="49" charset="0"/>
              <a:ea typeface="ＭＳ Ｐゴシック" pitchFamily="-109" charset="-128"/>
              <a:cs typeface="Consolas" panose="020B0609020204030204" pitchFamily="49" charset="0"/>
            </a:endParaRPr>
          </a:p>
          <a:p>
            <a:pPr marL="0" indent="0">
              <a:buNone/>
            </a:pPr>
            <a:r>
              <a:rPr lang="en-US" dirty="0">
                <a:ea typeface="ＭＳ Ｐゴシック" pitchFamily="-109" charset="-128"/>
                <a:cs typeface="ＭＳ Ｐゴシック" pitchFamily="-109" charset="-128"/>
              </a:rPr>
              <a:t>Permanent gene modification</a:t>
            </a:r>
            <a:endParaRPr lang="en-US" dirty="0">
              <a:cs typeface="Consolas" panose="020B0609020204030204" pitchFamily="49" charset="0"/>
            </a:endParaRP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
        <p:nvSpPr>
          <p:cNvPr id="9" name="TextBox 8"/>
          <p:cNvSpPr txBox="1"/>
          <p:nvPr/>
        </p:nvSpPr>
        <p:spPr>
          <a:xfrm>
            <a:off x="4809841" y="1852745"/>
            <a:ext cx="438582" cy="3144451"/>
          </a:xfrm>
          <a:prstGeom prst="rect">
            <a:avLst/>
          </a:prstGeom>
          <a:noFill/>
        </p:spPr>
        <p:txBody>
          <a:bodyPr vert="vert270" wrap="none" rtlCol="0">
            <a:spAutoFit/>
          </a:bodyPr>
          <a:lstStyle/>
          <a:p>
            <a:pPr>
              <a:lnSpc>
                <a:spcPct val="90000"/>
              </a:lnSpc>
            </a:pPr>
            <a:r>
              <a:rPr lang="en-US" dirty="0"/>
              <a:t>https://</a:t>
            </a:r>
            <a:r>
              <a:rPr lang="en-US" dirty="0" err="1"/>
              <a:t>www.xkcd.com</a:t>
            </a:r>
            <a:r>
              <a:rPr lang="en-US" dirty="0"/>
              <a:t>/1823/</a:t>
            </a:r>
          </a:p>
        </p:txBody>
      </p:sp>
      <p:pic>
        <p:nvPicPr>
          <p:cNvPr id="3" name="Picture 2"/>
          <p:cNvPicPr>
            <a:picLocks noChangeAspect="1"/>
          </p:cNvPicPr>
          <p:nvPr/>
        </p:nvPicPr>
        <p:blipFill>
          <a:blip r:embed="rId3"/>
          <a:stretch>
            <a:fillRect/>
          </a:stretch>
        </p:blipFill>
        <p:spPr>
          <a:xfrm>
            <a:off x="5248423" y="400602"/>
            <a:ext cx="3621559" cy="4596594"/>
          </a:xfrm>
          <a:prstGeom prst="rect">
            <a:avLst/>
          </a:prstGeom>
        </p:spPr>
      </p:pic>
    </p:spTree>
    <p:extLst>
      <p:ext uri="{BB962C8B-B14F-4D97-AF65-F5344CB8AC3E}">
        <p14:creationId xmlns:p14="http://schemas.microsoft.com/office/powerpoint/2010/main" val="202807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11</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2019 Keith A. Pray</a:t>
            </a:r>
            <a:endParaRPr lang="en-US"/>
          </a:p>
        </p:txBody>
      </p:sp>
      <p:pic>
        <p:nvPicPr>
          <p:cNvPr id="8" name="Picture 7"/>
          <p:cNvPicPr>
            <a:picLocks noChangeAspect="1"/>
          </p:cNvPicPr>
          <p:nvPr/>
        </p:nvPicPr>
        <p:blipFill>
          <a:blip r:embed="rId3"/>
          <a:stretch>
            <a:fillRect/>
          </a:stretch>
        </p:blipFill>
        <p:spPr>
          <a:xfrm>
            <a:off x="769130" y="299507"/>
            <a:ext cx="8128000" cy="2527300"/>
          </a:xfrm>
          <a:prstGeom prst="rect">
            <a:avLst/>
          </a:prstGeom>
        </p:spPr>
      </p:pic>
      <p:pic>
        <p:nvPicPr>
          <p:cNvPr id="9" name="Picture 8"/>
          <p:cNvPicPr>
            <a:picLocks noChangeAspect="1"/>
          </p:cNvPicPr>
          <p:nvPr/>
        </p:nvPicPr>
        <p:blipFill>
          <a:blip r:embed="rId4"/>
          <a:stretch>
            <a:fillRect/>
          </a:stretch>
        </p:blipFill>
        <p:spPr>
          <a:xfrm>
            <a:off x="1858656" y="2826807"/>
            <a:ext cx="7038474" cy="2286000"/>
          </a:xfrm>
          <a:prstGeom prst="rect">
            <a:avLst/>
          </a:prstGeom>
        </p:spPr>
      </p:pic>
      <p:sp>
        <p:nvSpPr>
          <p:cNvPr id="10" name="TextBox 9"/>
          <p:cNvSpPr txBox="1"/>
          <p:nvPr/>
        </p:nvSpPr>
        <p:spPr>
          <a:xfrm>
            <a:off x="1382374" y="2785412"/>
            <a:ext cx="438582" cy="2327395"/>
          </a:xfrm>
          <a:prstGeom prst="rect">
            <a:avLst/>
          </a:prstGeom>
          <a:noFill/>
        </p:spPr>
        <p:txBody>
          <a:bodyPr vert="vert270" wrap="none" rtlCol="0">
            <a:spAutoFit/>
          </a:bodyPr>
          <a:lstStyle/>
          <a:p>
            <a:pPr>
              <a:lnSpc>
                <a:spcPct val="90000"/>
              </a:lnSpc>
            </a:pPr>
            <a:r>
              <a:rPr lang="en-US" dirty="0"/>
              <a:t>http://</a:t>
            </a:r>
            <a:r>
              <a:rPr lang="en-US" dirty="0" err="1"/>
              <a:t>xkcd.com</a:t>
            </a:r>
            <a:r>
              <a:rPr lang="en-US" dirty="0"/>
              <a:t>/554/</a:t>
            </a:r>
          </a:p>
        </p:txBody>
      </p: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1681759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2 ways IT can lead to organizational change.</a:t>
            </a:r>
          </a:p>
          <a:p>
            <a:pPr marL="457200" indent="-457200">
              <a:buFont typeface="+mj-lt"/>
              <a:buAutoNum type="arabicPeriod"/>
            </a:pPr>
            <a:r>
              <a:rPr lang="en-US" dirty="0"/>
              <a:t>List 4 ways a Video Game Producer may protect its IP and what specific IP each protects.</a:t>
            </a:r>
          </a:p>
          <a:p>
            <a:pPr marL="457200" indent="-457200">
              <a:buFont typeface="+mj-lt"/>
              <a:buAutoNum type="arabicPeriod"/>
            </a:pPr>
            <a:r>
              <a:rPr lang="en-US" dirty="0"/>
              <a:t>List a computing technology that can be used to protect an individual’s privacy.</a:t>
            </a:r>
          </a:p>
          <a:p>
            <a:pPr marL="457200" indent="-457200">
              <a:buFont typeface="+mj-lt"/>
              <a:buAutoNum type="arabicPeriod"/>
            </a:pPr>
            <a:r>
              <a:rPr lang="en-US" dirty="0"/>
              <a:t>List a computing technology that can be used to intrude upon an individual’s privacy.</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934991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86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2019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pic>
        <p:nvPicPr>
          <p:cNvPr id="3" name="Picture 2"/>
          <p:cNvPicPr>
            <a:picLocks noChangeAspect="1"/>
          </p:cNvPicPr>
          <p:nvPr/>
        </p:nvPicPr>
        <p:blipFill>
          <a:blip r:embed="rId3"/>
          <a:stretch>
            <a:fillRect/>
          </a:stretch>
        </p:blipFill>
        <p:spPr>
          <a:xfrm>
            <a:off x="4247334" y="361950"/>
            <a:ext cx="4661154" cy="4692228"/>
          </a:xfrm>
          <a:prstGeom prst="rect">
            <a:avLst/>
          </a:prstGeom>
        </p:spPr>
      </p:pic>
      <p:sp>
        <p:nvSpPr>
          <p:cNvPr id="10" name="TextBox 9"/>
          <p:cNvSpPr txBox="1"/>
          <p:nvPr/>
        </p:nvSpPr>
        <p:spPr>
          <a:xfrm>
            <a:off x="3808752" y="2302426"/>
            <a:ext cx="687881" cy="2751752"/>
          </a:xfrm>
          <a:prstGeom prst="rect">
            <a:avLst/>
          </a:prstGeom>
          <a:noFill/>
        </p:spPr>
        <p:txBody>
          <a:bodyPr vert="vert270" wrap="none" rtlCol="0">
            <a:spAutoFit/>
          </a:bodyPr>
          <a:lstStyle/>
          <a:p>
            <a:pPr>
              <a:lnSpc>
                <a:spcPct val="90000"/>
              </a:lnSpc>
            </a:pPr>
            <a:r>
              <a:rPr lang="en-US" dirty="0">
                <a:latin typeface="Arial" charset="0"/>
                <a:ea typeface="ＭＳ Ｐゴシック" charset="-128"/>
                <a:cs typeface="ＭＳ Ｐゴシック" charset="-128"/>
              </a:rPr>
              <a:t>©2009, </a:t>
            </a:r>
            <a:r>
              <a:rPr lang="en-US" dirty="0" err="1">
                <a:latin typeface="Arial" charset="0"/>
                <a:ea typeface="ＭＳ Ｐゴシック" charset="-128"/>
                <a:cs typeface="ＭＳ Ｐゴシック" charset="-128"/>
              </a:rPr>
              <a:t>MobileRobots</a:t>
            </a:r>
            <a:r>
              <a:rPr lang="en-US" dirty="0">
                <a:latin typeface="Arial" charset="0"/>
                <a:ea typeface="ＭＳ Ｐゴシック" charset="-128"/>
                <a:cs typeface="ＭＳ Ｐゴシック" charset="-128"/>
              </a:rPr>
              <a:t> Inc.</a:t>
            </a:r>
          </a:p>
          <a:p>
            <a:pPr>
              <a:lnSpc>
                <a:spcPct val="90000"/>
              </a:lnSpc>
            </a:pPr>
            <a:endParaRPr lang="en-US" dirty="0"/>
          </a:p>
        </p:txBody>
      </p:sp>
      <p:sp>
        <p:nvSpPr>
          <p:cNvPr id="9" name="Action Button: Movie 8">
            <a:hlinkClick r:id="rId4" highlightClick="1"/>
            <a:extLst>
              <a:ext uri="{FF2B5EF4-FFF2-40B4-BE49-F238E27FC236}">
                <a16:creationId xmlns:a16="http://schemas.microsoft.com/office/drawing/2014/main" id="{7B1A532D-A114-6544-95A3-300DB1BB7F78}"/>
              </a:ext>
            </a:extLst>
          </p:cNvPr>
          <p:cNvSpPr/>
          <p:nvPr/>
        </p:nvSpPr>
        <p:spPr>
          <a:xfrm>
            <a:off x="1934546" y="4705352"/>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Action Button: Movie 10">
            <a:hlinkClick r:id="rId5" highlightClick="1"/>
            <a:extLst>
              <a:ext uri="{FF2B5EF4-FFF2-40B4-BE49-F238E27FC236}">
                <a16:creationId xmlns:a16="http://schemas.microsoft.com/office/drawing/2014/main" id="{C56F4B4D-53A5-D446-A55D-792869027AE4}"/>
              </a:ext>
            </a:extLst>
          </p:cNvPr>
          <p:cNvSpPr/>
          <p:nvPr/>
        </p:nvSpPr>
        <p:spPr>
          <a:xfrm>
            <a:off x="2539245" y="4705352"/>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62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219"/>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2019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8</a:t>
            </a:fld>
            <a:endParaRPr lang="en-US"/>
          </a:p>
        </p:txBody>
      </p:sp>
      <p:pic>
        <p:nvPicPr>
          <p:cNvPr id="1026" name="Picture 2" descr="The General Problem">
            <a:extLst>
              <a:ext uri="{FF2B5EF4-FFF2-40B4-BE49-F238E27FC236}">
                <a16:creationId xmlns:a16="http://schemas.microsoft.com/office/drawing/2014/main" id="{AF0E0CF8-E7B2-424B-B702-7F4546458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075" y="2539573"/>
            <a:ext cx="5876925" cy="24576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F52048C-D72F-F74A-8483-7AF31DB72295}"/>
              </a:ext>
            </a:extLst>
          </p:cNvPr>
          <p:cNvSpPr txBox="1"/>
          <p:nvPr/>
        </p:nvSpPr>
        <p:spPr>
          <a:xfrm rot="5400000">
            <a:off x="1886394" y="3564336"/>
            <a:ext cx="433965" cy="2427139"/>
          </a:xfrm>
          <a:prstGeom prst="rect">
            <a:avLst/>
          </a:prstGeom>
          <a:noFill/>
        </p:spPr>
        <p:txBody>
          <a:bodyPr vert="vert270" wrap="none" rtlCol="0">
            <a:spAutoFit/>
          </a:bodyPr>
          <a:lstStyle/>
          <a:p>
            <a:pPr>
              <a:lnSpc>
                <a:spcPct val="90000"/>
              </a:lnSpc>
            </a:pPr>
            <a:r>
              <a:rPr lang="en-US" dirty="0"/>
              <a:t>https://</a:t>
            </a:r>
            <a:r>
              <a:rPr lang="en-US" dirty="0" err="1"/>
              <a:t>xkcd.com</a:t>
            </a:r>
            <a:r>
              <a:rPr lang="en-US" dirty="0"/>
              <a:t>/974/</a:t>
            </a:r>
          </a:p>
        </p:txBody>
      </p:sp>
    </p:spTree>
    <p:extLst>
      <p:ext uri="{BB962C8B-B14F-4D97-AF65-F5344CB8AC3E}">
        <p14:creationId xmlns:p14="http://schemas.microsoft.com/office/powerpoint/2010/main" val="34799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Robot ed</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By Noelle Morgan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2072602058"/>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37892</TotalTime>
  <Words>4592</Words>
  <Application>Microsoft Macintosh PowerPoint</Application>
  <PresentationFormat>On-screen Show (16:9)</PresentationFormat>
  <Paragraphs>496</Paragraphs>
  <Slides>40</Slides>
  <Notes>36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ＭＳ Ｐゴシック</vt:lpstr>
      <vt:lpstr>Arial</vt:lpstr>
      <vt:lpstr>Calibri</vt:lpstr>
      <vt:lpstr>Cambria</vt:lpstr>
      <vt:lpstr>Consolas</vt:lpstr>
      <vt:lpstr>Mangal</vt:lpstr>
      <vt:lpstr>Roboto</vt:lpstr>
      <vt:lpstr>Wingdings</vt:lpstr>
      <vt:lpstr>Red Radial 16x9</vt:lpstr>
      <vt:lpstr>Class 11 Work</vt:lpstr>
      <vt:lpstr>Grades To Date</vt:lpstr>
      <vt:lpstr>Overview</vt:lpstr>
      <vt:lpstr>Overview</vt:lpstr>
      <vt:lpstr>PowerPoint Presentation</vt:lpstr>
      <vt:lpstr>Group Quiz</vt:lpstr>
      <vt:lpstr>Overview</vt:lpstr>
      <vt:lpstr>Overview</vt:lpstr>
      <vt:lpstr>Robot ed</vt:lpstr>
      <vt:lpstr>Conclusion</vt:lpstr>
      <vt:lpstr>The potential</vt:lpstr>
      <vt:lpstr>Personal tutoring</vt:lpstr>
      <vt:lpstr>Primary Education</vt:lpstr>
      <vt:lpstr>How will it work?</vt:lpstr>
      <vt:lpstr>References</vt:lpstr>
      <vt:lpstr>Richer rich, poorer poor</vt:lpstr>
      <vt:lpstr>Wealth distribution in the past</vt:lpstr>
      <vt:lpstr>Support</vt:lpstr>
      <vt:lpstr>Support</vt:lpstr>
      <vt:lpstr>Support</vt:lpstr>
      <vt:lpstr>Who is owning Data?</vt:lpstr>
      <vt:lpstr>data is the new form of wealth</vt:lpstr>
      <vt:lpstr>Support</vt:lpstr>
      <vt:lpstr>Further Creating inequality</vt:lpstr>
      <vt:lpstr>Conclusion</vt:lpstr>
      <vt:lpstr>References</vt:lpstr>
      <vt:lpstr>The way AI transformed Financial industry</vt:lpstr>
      <vt:lpstr>How AI is currently used in Finance</vt:lpstr>
      <vt:lpstr>Timeline of AI in finance industry</vt:lpstr>
      <vt:lpstr>1900 - origins of AI in finance</vt:lpstr>
      <vt:lpstr>1960 – increasing popularity</vt:lpstr>
      <vt:lpstr>1980 – The rise of expert systems</vt:lpstr>
      <vt:lpstr>1990 - AI in financial fraud detection</vt:lpstr>
      <vt:lpstr>2001 – algorithmic trading</vt:lpstr>
      <vt:lpstr>2001 – 2019 – financial companies invest</vt:lpstr>
      <vt:lpstr>IS AI taking away jobs?</vt:lpstr>
      <vt:lpstr>The finance jobs changed</vt:lpstr>
      <vt:lpstr>Conclusion</vt:lpstr>
      <vt:lpstr>References</vt:lpstr>
      <vt:lpstr>Class 11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375</cp:revision>
  <dcterms:created xsi:type="dcterms:W3CDTF">2014-08-25T02:19:16Z</dcterms:created>
  <dcterms:modified xsi:type="dcterms:W3CDTF">2019-04-30T02:50:03Z</dcterms:modified>
</cp:coreProperties>
</file>