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0.jpg" ContentType="image/pn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3"/>
  </p:notesMasterIdLst>
  <p:handoutMasterIdLst>
    <p:handoutMasterId r:id="rId54"/>
  </p:handoutMasterIdLst>
  <p:sldIdLst>
    <p:sldId id="256" r:id="rId2"/>
    <p:sldId id="608" r:id="rId3"/>
    <p:sldId id="259" r:id="rId4"/>
    <p:sldId id="609" r:id="rId5"/>
    <p:sldId id="261" r:id="rId6"/>
    <p:sldId id="308" r:id="rId7"/>
    <p:sldId id="267" r:id="rId8"/>
    <p:sldId id="330" r:id="rId9"/>
    <p:sldId id="309" r:id="rId10"/>
    <p:sldId id="626" r:id="rId11"/>
    <p:sldId id="268" r:id="rId12"/>
    <p:sldId id="270" r:id="rId13"/>
    <p:sldId id="271" r:id="rId14"/>
    <p:sldId id="272" r:id="rId15"/>
    <p:sldId id="274" r:id="rId16"/>
    <p:sldId id="627" r:id="rId17"/>
    <p:sldId id="636" r:id="rId18"/>
    <p:sldId id="637" r:id="rId19"/>
    <p:sldId id="638" r:id="rId20"/>
    <p:sldId id="639" r:id="rId21"/>
    <p:sldId id="640" r:id="rId22"/>
    <p:sldId id="641" r:id="rId23"/>
    <p:sldId id="642" r:id="rId24"/>
    <p:sldId id="629" r:id="rId25"/>
    <p:sldId id="277" r:id="rId26"/>
    <p:sldId id="630" r:id="rId27"/>
    <p:sldId id="631" r:id="rId28"/>
    <p:sldId id="632" r:id="rId29"/>
    <p:sldId id="633" r:id="rId30"/>
    <p:sldId id="273" r:id="rId31"/>
    <p:sldId id="634" r:id="rId32"/>
    <p:sldId id="276" r:id="rId33"/>
    <p:sldId id="635" r:id="rId34"/>
    <p:sldId id="278" r:id="rId35"/>
    <p:sldId id="269" r:id="rId36"/>
    <p:sldId id="500" r:id="rId37"/>
    <p:sldId id="501" r:id="rId38"/>
    <p:sldId id="502" r:id="rId39"/>
    <p:sldId id="503" r:id="rId40"/>
    <p:sldId id="504" r:id="rId41"/>
    <p:sldId id="505" r:id="rId42"/>
    <p:sldId id="506" r:id="rId43"/>
    <p:sldId id="507" r:id="rId44"/>
    <p:sldId id="331" r:id="rId45"/>
    <p:sldId id="332" r:id="rId46"/>
    <p:sldId id="333" r:id="rId47"/>
    <p:sldId id="334" r:id="rId48"/>
    <p:sldId id="335" r:id="rId49"/>
    <p:sldId id="336" r:id="rId50"/>
    <p:sldId id="337" r:id="rId51"/>
    <p:sldId id="338"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08"/>
            <p14:sldId id="259"/>
            <p14:sldId id="609"/>
            <p14:sldId id="261"/>
            <p14:sldId id="308"/>
            <p14:sldId id="267"/>
            <p14:sldId id="330"/>
            <p14:sldId id="309"/>
          </p14:sldIdLst>
        </p14:section>
        <p14:section name="Students" id="{20244982-054D-774B-9E12-24C2D44D25DA}">
          <p14:sldIdLst>
            <p14:sldId id="626"/>
            <p14:sldId id="268"/>
            <p14:sldId id="270"/>
            <p14:sldId id="271"/>
            <p14:sldId id="272"/>
            <p14:sldId id="274"/>
            <p14:sldId id="627"/>
            <p14:sldId id="636"/>
            <p14:sldId id="637"/>
            <p14:sldId id="638"/>
            <p14:sldId id="639"/>
            <p14:sldId id="640"/>
            <p14:sldId id="641"/>
            <p14:sldId id="642"/>
            <p14:sldId id="629"/>
            <p14:sldId id="277"/>
            <p14:sldId id="630"/>
            <p14:sldId id="631"/>
            <p14:sldId id="632"/>
            <p14:sldId id="633"/>
            <p14:sldId id="273"/>
            <p14:sldId id="634"/>
            <p14:sldId id="276"/>
            <p14:sldId id="635"/>
            <p14:sldId id="278"/>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9" autoAdjust="0"/>
    <p:restoredTop sz="74038" autoAdjust="0"/>
  </p:normalViewPr>
  <p:slideViewPr>
    <p:cSldViewPr snapToGrid="0" snapToObjects="1">
      <p:cViewPr varScale="1">
        <p:scale>
          <a:sx n="123" d="100"/>
          <a:sy n="123" d="100"/>
        </p:scale>
        <p:origin x="744" y="184"/>
      </p:cViewPr>
      <p:guideLst>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Is anyone not excited?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Definitions</a:t>
            </a:r>
          </a:p>
          <a:p>
            <a:pPr lvl="1">
              <a:buFontTx/>
              <a:buChar char="-"/>
            </a:pPr>
            <a:r>
              <a:rPr lang="en-US" baseline="0" dirty="0"/>
              <a:t>Antimalware will compare a possibly malicious program with a database of know malware definitions.</a:t>
            </a:r>
          </a:p>
          <a:p>
            <a:pPr lvl="1">
              <a:buFontTx/>
              <a:buChar char="-"/>
            </a:pPr>
            <a:r>
              <a:rPr lang="en-US" baseline="0" dirty="0"/>
              <a:t>These definitions contain data about what the program does and how to recognize it.</a:t>
            </a:r>
          </a:p>
          <a:p>
            <a:pPr lvl="1">
              <a:buFontTx/>
              <a:buChar char="-"/>
            </a:pPr>
            <a:r>
              <a:rPr lang="en-US" baseline="0" dirty="0"/>
              <a:t>DOWNSIDE: This requires the database to be regularly updated.</a:t>
            </a:r>
            <a:br>
              <a:rPr lang="en-US" baseline="0" dirty="0"/>
            </a:br>
            <a:endParaRPr lang="en-US" baseline="0" dirty="0"/>
          </a:p>
          <a:p>
            <a:pPr lvl="0">
              <a:buFontTx/>
              <a:buChar char="-"/>
            </a:pPr>
            <a:r>
              <a:rPr lang="en-US" baseline="0" dirty="0"/>
              <a:t>Heuristics:</a:t>
            </a:r>
          </a:p>
          <a:p>
            <a:pPr lvl="1">
              <a:buFontTx/>
              <a:buChar char="-"/>
            </a:pPr>
            <a:r>
              <a:rPr lang="en-US" baseline="0" dirty="0"/>
              <a:t>Allows anti-malware to discover malware that was not previously discovered and put into a database.</a:t>
            </a:r>
          </a:p>
          <a:p>
            <a:pPr lvl="1">
              <a:buFontTx/>
              <a:buChar char="-"/>
            </a:pPr>
            <a:r>
              <a:rPr lang="en-US" baseline="0" dirty="0"/>
              <a:t>Does this by analyzing behaviors.</a:t>
            </a:r>
          </a:p>
          <a:p>
            <a:pPr lvl="1">
              <a:buFontTx/>
              <a:buChar char="-"/>
            </a:pPr>
            <a:r>
              <a:rPr lang="en-US" baseline="0" dirty="0"/>
              <a:t>Often checks to see if the program wants to remove important system files.</a:t>
            </a:r>
          </a:p>
          <a:p>
            <a:pPr lvl="1">
              <a:buFontTx/>
              <a:buChar char="-"/>
            </a:pPr>
            <a:r>
              <a:rPr lang="en-US" baseline="0" dirty="0"/>
              <a:t>DOWNSIDE: Could actually flag non-malware as malware.</a:t>
            </a:r>
            <a:br>
              <a:rPr lang="en-US" baseline="0" dirty="0"/>
            </a:br>
            <a:endParaRPr lang="en-US" baseline="0" dirty="0"/>
          </a:p>
          <a:p>
            <a:pPr lvl="0">
              <a:buFontTx/>
              <a:buChar char="-"/>
            </a:pPr>
            <a:r>
              <a:rPr lang="en-US" baseline="0" dirty="0"/>
              <a:t>Sandboxing:</a:t>
            </a:r>
          </a:p>
          <a:p>
            <a:pPr lvl="1">
              <a:buFontTx/>
              <a:buChar char="-"/>
            </a:pPr>
            <a:r>
              <a:rPr lang="en-US" baseline="0" dirty="0"/>
              <a:t>The coolest one of them all!</a:t>
            </a:r>
          </a:p>
          <a:p>
            <a:pPr lvl="1">
              <a:buFontTx/>
              <a:buChar char="-"/>
            </a:pPr>
            <a:r>
              <a:rPr lang="en-US" baseline="0" dirty="0"/>
              <a:t>Finds malware by running it in a protected space in the computers memory.</a:t>
            </a:r>
          </a:p>
          <a:p>
            <a:pPr lvl="1">
              <a:buFontTx/>
              <a:buChar char="-"/>
            </a:pPr>
            <a:r>
              <a:rPr lang="en-US" baseline="0" dirty="0"/>
              <a:t>The potential malware believes it is running with full access to the computer.</a:t>
            </a:r>
          </a:p>
          <a:p>
            <a:pPr lvl="1">
              <a:buFontTx/>
              <a:buChar char="-"/>
            </a:pPr>
            <a:r>
              <a:rPr lang="en-US" baseline="0" dirty="0"/>
              <a:t>If the program is well behaved, it will be released from the sandbox to the computer.</a:t>
            </a:r>
          </a:p>
          <a:p>
            <a:pPr lvl="1">
              <a:buFontTx/>
              <a:buChar char="-"/>
            </a:pPr>
            <a:r>
              <a:rPr lang="en-US" baseline="0" dirty="0"/>
              <a:t>DOWNSIDE: Some malware may be better programmed than others to know they are in a sandbox environment.</a:t>
            </a:r>
          </a:p>
        </p:txBody>
      </p:sp>
      <p:sp>
        <p:nvSpPr>
          <p:cNvPr id="4" name="Slide Number Placeholder 3"/>
          <p:cNvSpPr>
            <a:spLocks noGrp="1"/>
          </p:cNvSpPr>
          <p:nvPr>
            <p:ph type="sldNum" sz="quarter" idx="10"/>
          </p:nvPr>
        </p:nvSpPr>
        <p:spPr/>
        <p:txBody>
          <a:bodyPr/>
          <a:lstStyle/>
          <a:p>
            <a:fld id="{270700B2-88B9-1642-B8EB-F86842378D04}" type="slidenum">
              <a:rPr lang="en-US" smtClean="0"/>
              <a:pPr/>
              <a:t>11</a:t>
            </a:fld>
            <a:endParaRPr lang="en-US"/>
          </a:p>
        </p:txBody>
      </p:sp>
    </p:spTree>
    <p:extLst>
      <p:ext uri="{BB962C8B-B14F-4D97-AF65-F5344CB8AC3E}">
        <p14:creationId xmlns:p14="http://schemas.microsoft.com/office/powerpoint/2010/main" val="157832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 No one has concrete training data that represents right from wrong when it comes to how programs behave.</a:t>
            </a:r>
          </a:p>
          <a:p>
            <a:pPr>
              <a:buFontTx/>
              <a:buChar char="-"/>
            </a:pPr>
            <a:r>
              <a:rPr lang="en-US" baseline="0" dirty="0"/>
              <a:t> What will the AI do to decided whether a program is malicious or is behaving legitimately?</a:t>
            </a:r>
          </a:p>
          <a:p>
            <a:pPr>
              <a:buFontTx/>
              <a:buChar char="-"/>
            </a:pP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12</a:t>
            </a:fld>
            <a:endParaRPr lang="en-US"/>
          </a:p>
        </p:txBody>
      </p:sp>
    </p:spTree>
    <p:extLst>
      <p:ext uri="{BB962C8B-B14F-4D97-AF65-F5344CB8AC3E}">
        <p14:creationId xmlns:p14="http://schemas.microsoft.com/office/powerpoint/2010/main" val="57677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 Explain CHAMPION quickly.</a:t>
            </a:r>
          </a:p>
          <a:p>
            <a:pPr>
              <a:buFontTx/>
              <a:buChar char="-"/>
            </a:pPr>
            <a:r>
              <a:rPr lang="en-US" baseline="0" dirty="0"/>
              <a:t>Talk about the Cortical Column and how this part of the brain is especially good for mimicking with computers due to analogous nature.</a:t>
            </a:r>
          </a:p>
        </p:txBody>
      </p:sp>
      <p:sp>
        <p:nvSpPr>
          <p:cNvPr id="4" name="Slide Number Placeholder 3"/>
          <p:cNvSpPr>
            <a:spLocks noGrp="1"/>
          </p:cNvSpPr>
          <p:nvPr>
            <p:ph type="sldNum" sz="quarter" idx="10"/>
          </p:nvPr>
        </p:nvSpPr>
        <p:spPr/>
        <p:txBody>
          <a:bodyPr/>
          <a:lstStyle/>
          <a:p>
            <a:fld id="{270700B2-88B9-1642-B8EB-F86842378D04}" type="slidenum">
              <a:rPr lang="en-US" smtClean="0"/>
              <a:pPr/>
              <a:t>13</a:t>
            </a:fld>
            <a:endParaRPr lang="en-US"/>
          </a:p>
        </p:txBody>
      </p:sp>
    </p:spTree>
    <p:extLst>
      <p:ext uri="{BB962C8B-B14F-4D97-AF65-F5344CB8AC3E}">
        <p14:creationId xmlns:p14="http://schemas.microsoft.com/office/powerpoint/2010/main" val="298310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 This all of the data that will be harvested in order to perform the proper malware detection.</a:t>
            </a:r>
          </a:p>
        </p:txBody>
      </p:sp>
      <p:sp>
        <p:nvSpPr>
          <p:cNvPr id="4" name="Slide Number Placeholder 3"/>
          <p:cNvSpPr>
            <a:spLocks noGrp="1"/>
          </p:cNvSpPr>
          <p:nvPr>
            <p:ph type="sldNum" sz="quarter" idx="10"/>
          </p:nvPr>
        </p:nvSpPr>
        <p:spPr/>
        <p:txBody>
          <a:bodyPr/>
          <a:lstStyle/>
          <a:p>
            <a:fld id="{270700B2-88B9-1642-B8EB-F86842378D04}" type="slidenum">
              <a:rPr lang="en-US" smtClean="0"/>
              <a:pPr/>
              <a:t>14</a:t>
            </a:fld>
            <a:endParaRPr lang="en-US"/>
          </a:p>
        </p:txBody>
      </p:sp>
    </p:spTree>
    <p:extLst>
      <p:ext uri="{BB962C8B-B14F-4D97-AF65-F5344CB8AC3E}">
        <p14:creationId xmlns:p14="http://schemas.microsoft.com/office/powerpoint/2010/main" val="183090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 Far more sophisticated than the already advanced Anti-Malwares.</a:t>
            </a:r>
          </a:p>
        </p:txBody>
      </p:sp>
      <p:sp>
        <p:nvSpPr>
          <p:cNvPr id="4" name="Slide Number Placeholder 3"/>
          <p:cNvSpPr>
            <a:spLocks noGrp="1"/>
          </p:cNvSpPr>
          <p:nvPr>
            <p:ph type="sldNum" sz="quarter" idx="10"/>
          </p:nvPr>
        </p:nvSpPr>
        <p:spPr/>
        <p:txBody>
          <a:bodyPr/>
          <a:lstStyle/>
          <a:p>
            <a:fld id="{270700B2-88B9-1642-B8EB-F86842378D04}" type="slidenum">
              <a:rPr lang="en-US" smtClean="0"/>
              <a:pPr/>
              <a:t>15</a:t>
            </a:fld>
            <a:endParaRPr lang="en-US"/>
          </a:p>
        </p:txBody>
      </p:sp>
    </p:spTree>
    <p:extLst>
      <p:ext uri="{BB962C8B-B14F-4D97-AF65-F5344CB8AC3E}">
        <p14:creationId xmlns:p14="http://schemas.microsoft.com/office/powerpoint/2010/main" val="324645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Ryan Beaver. The subject of my presentation today is Security in relation to small commercial drones. </a:t>
            </a:r>
            <a:endParaRPr lang="es-ES_tradnl"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87082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Quad-Copters, also known as drones (or more specifically, Multi-rotor UAV’s) are a steadily growing industry in this decade, becoming one of the most popular hobbies in the US. They have become popular only due to the fact they are relatively inexpensive (depending on the model of course), but also their versatility. They are used by educators, hobbyists, businesses, sporting events, emergency and rescue teams, and even the US Military.</a:t>
            </a:r>
          </a:p>
          <a:p>
            <a:endParaRPr lang="en-US" dirty="0"/>
          </a:p>
          <a:p>
            <a:r>
              <a:rPr lang="en-US" dirty="0"/>
              <a:t>-Now like all emerging technologies from the past few decades, they have been subject to controversy. While they have very strict regulations when used for a commercial or Professional use, they are VERY under regulated on a recreational level. This has led to concerns about airspace invasion, potential interference of emergency situations, and Invasion of privacy.</a:t>
            </a:r>
          </a:p>
          <a:p>
            <a:endParaRPr lang="en-US" dirty="0"/>
          </a:p>
          <a:p>
            <a:r>
              <a:rPr lang="en-US" dirty="0"/>
              <a:t>-However the topic we will be focusing on is probably one of the scariest to think about. While drones can be a scary thought to some, an even more terrifying thought is what happens if someone hacks INTO a drone, and seizes control. Sadly, this is the case with most commercial drones.</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31212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commercial models can be very easily hacked.</a:t>
            </a:r>
          </a:p>
          <a:p>
            <a:endParaRPr lang="en-US" dirty="0"/>
          </a:p>
          <a:p>
            <a:r>
              <a:rPr lang="en-US" dirty="0"/>
              <a:t>Drones using unencrypted Wi-Fi are the most vulnerable</a:t>
            </a:r>
          </a:p>
          <a:p>
            <a:endParaRPr lang="en-US" dirty="0"/>
          </a:p>
          <a:p>
            <a:r>
              <a:rPr lang="en-US" dirty="0"/>
              <a:t>Hackers can access cameras and take control of the drone from the pilot</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12993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organizations have shown how easy it is to hack into a drone and take it over. </a:t>
            </a:r>
          </a:p>
          <a:p>
            <a:r>
              <a:rPr lang="en-US" dirty="0"/>
              <a:t>At a day-long workshop on drones and privacy in October of 2016, researchers from the Federal Trade Commission showed they were able to hack into three different off-the-shelf drones, all costing less than $200. The three drones tested were the AR Drone Elite Quadcopter from Parrot, the Hawkeye II 2nd FPV Motion Sensing Quadcopter from </a:t>
            </a:r>
            <a:r>
              <a:rPr lang="en-US" dirty="0" err="1"/>
              <a:t>DBPower</a:t>
            </a:r>
            <a:r>
              <a:rPr lang="en-US" dirty="0"/>
              <a:t> and the </a:t>
            </a:r>
            <a:r>
              <a:rPr lang="en-US" dirty="0" err="1"/>
              <a:t>oneCase</a:t>
            </a:r>
            <a:r>
              <a:rPr lang="en-US" dirty="0"/>
              <a:t> CX-10w made by </a:t>
            </a:r>
            <a:r>
              <a:rPr lang="en-US" dirty="0" err="1"/>
              <a:t>Cheerson</a:t>
            </a:r>
            <a:r>
              <a:rPr lang="en-US" dirty="0"/>
              <a:t>. While they didn’t reveal which hacks that they used to take over the drones (for obvious reasons), they did reveal what they were able to accomplish. Researchers were able to take over the video feed on all three of the drones, since the data was sent unencrypted. With two of the drones, they were able to take control of the flight path, as well as turn off the aircraft, causing both to fall from the sky. All of the smartphone apps made for the devices gave no indication or inconsistent notifications when a third party was connecting to the drone, so the operator wouldn’t know if someone was watching the video feed. Each of the drones acted as a Wi-Fi access point, allowing devices to connect to the drone like a home router, but, according to the FTC, they required no password to actually connect. Researchers from the FTC then demonstrated how they were able to connect to one of the drone’s camera feeds from any computer, since the drone’s Wi-Fi access point wasn’t password protected.</a:t>
            </a:r>
          </a:p>
          <a:p>
            <a:endParaRPr lang="en-US" dirty="0"/>
          </a:p>
          <a:p>
            <a:r>
              <a:rPr lang="en-US" dirty="0"/>
              <a:t>Another test was run in April of 2017 by the Carnegie Mellon Computer Emergency Response Team on the DBPOWER Quadcopter. It was shown that the drone was vulnerable to a rudimentary attack that allowed anyone within range of the drone's Wi-Fi connection to take it out of the sky. The researchers who uncovered the bug, from the Cyber-Physical Systems Security Lab at University of Texas at Dallas, put together a video for Forbes showing how they quickly obtained root access to the quadcopter and cut its power. The Chinese-made drone is currently listed as a best seller at $140 on Amazon (though it's been reduced to $80). It contained a number of worrying vulnerabilities, according to UT Dallas researcher </a:t>
            </a:r>
            <a:r>
              <a:rPr lang="en-US" dirty="0" err="1"/>
              <a:t>Junia</a:t>
            </a:r>
            <a:r>
              <a:rPr lang="en-US" dirty="0"/>
              <a:t> Valente. "The device contains an open access point not protected by any password and a misconfigured FTP [file transfer protocol] server that allows unauthorized users to read and write to the drone filesystem," Valente said. "One of the attacks we did was precisely to overwrite sensitive system files to gain full root access. "She explained that the misconfigured FTP access allowed the researchers to overwrite a system file to remove the password for the root user. That gave them complete control of the drone and shut the power off, preventing the drone owner from controlling their flying machine with the system's proprietary smartphone app.</a:t>
            </a:r>
          </a:p>
          <a:p>
            <a:endParaRPr lang="en-US" dirty="0"/>
          </a:p>
          <a:p>
            <a:r>
              <a:rPr lang="en-US" dirty="0"/>
              <a:t>https://www.youtube.com/watch?v=bAxPBNDeCmM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79945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Should an attacker successfully take over a drone, there could be severe consequences:</a:t>
            </a:r>
            <a:endParaRPr lang="es-ES_tradnl" sz="1200" kern="1200" dirty="0">
              <a:solidFill>
                <a:schemeClr val="tx1"/>
              </a:solidFill>
              <a:effectLst/>
              <a:latin typeface="+mn-lt"/>
              <a:ea typeface="+mn-ea"/>
              <a:cs typeface="+mn-cs"/>
            </a:endParaRPr>
          </a:p>
          <a:p>
            <a:endParaRPr lang="en-US" dirty="0"/>
          </a:p>
          <a:p>
            <a:r>
              <a:rPr lang="en-US" dirty="0"/>
              <a:t>-	Theft: if a drone is taken over mid-flight, the attacker could fly the drone to an alternate location, similar to how a thief could steal a car, and either use it, take it apart, or sell it.</a:t>
            </a:r>
          </a:p>
          <a:p>
            <a:r>
              <a:rPr lang="en-US" dirty="0"/>
              <a:t>-	Damage: The Hacker could also destroy the drone by crashing it into the ground. This could not only damage the drone, but other objects, buildings, and even people depending on where and how badly the attacker crashes the drone</a:t>
            </a:r>
          </a:p>
          <a:p>
            <a:r>
              <a:rPr lang="en-US" dirty="0"/>
              <a:t>-	For Drones with Cameras, the attacker could use the camera to invade privacy. They could take pictures or spy on people without the pilots knowledge or consent</a:t>
            </a:r>
          </a:p>
          <a:p>
            <a:r>
              <a:rPr lang="en-US" dirty="0"/>
              <a:t>-	If a drone used by a business, they could intercept deliveries</a:t>
            </a:r>
          </a:p>
          <a:p>
            <a:r>
              <a:rPr lang="en-US" dirty="0"/>
              <a:t>-	Drones are also currently being used in</a:t>
            </a:r>
          </a:p>
          <a:p>
            <a:r>
              <a:rPr lang="en-US" dirty="0"/>
              <a:t>-	Quad-copters are being actively used by the military and marines now for Reconnaissance and Mapping. If a drone used by the Military (not predator drones, still quadcopters) is hacked, they could potentially risk jeopardizing an operation by counter spying or using the information received by the drone to perform a counter-strike. In fact, this very issue is why over 2000</a:t>
            </a:r>
            <a:r>
              <a:rPr lang="en-US" baseline="0" dirty="0"/>
              <a:t> </a:t>
            </a:r>
            <a:r>
              <a:rPr lang="en-US" dirty="0"/>
              <a:t>drones meant to be issued to the marines were refused deployment since the Defense Department Inspector General reported that the Pentagon did not have adequate procedures to assess cybersecurity risks associated with using commercial drone systems.</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67719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7531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r>
              <a:rPr lang="en-US" dirty="0"/>
              <a:t>Conclusion: Drone manufactures need to start looking into ways to prevent their products from being hacked</a:t>
            </a:r>
          </a:p>
          <a:p>
            <a:r>
              <a:rPr lang="en-US" dirty="0"/>
              <a:t>This can be achieved by better encrypting the networks that people use to fly the drones, using</a:t>
            </a:r>
          </a:p>
          <a:p>
            <a:r>
              <a:rPr lang="en-US" dirty="0"/>
              <a:t>Stronger password protection</a:t>
            </a:r>
          </a:p>
          <a:p>
            <a:r>
              <a:rPr lang="en-US" dirty="0"/>
              <a:t>Operators should make sure their communication lines are secure before operating a drone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339479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-Thank you, do you have any questions?</a:t>
            </a:r>
            <a:endParaRPr lang="es-ES_tradnl"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85640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going to be talking about the time when Lenovo preinstalled adware from the company </a:t>
            </a:r>
            <a:r>
              <a:rPr lang="en-US" dirty="0" err="1"/>
              <a:t>Superfish</a:t>
            </a:r>
            <a:r>
              <a:rPr lang="en-US" dirty="0"/>
              <a:t> on all of their PCs. What I’d like to do is teach everyone what happened, and what should be done to </a:t>
            </a:r>
            <a:r>
              <a:rPr lang="en-US"/>
              <a:t>prevent something like it </a:t>
            </a:r>
            <a:r>
              <a:rPr lang="en-US" dirty="0"/>
              <a:t>from happening again. </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133794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laying out what I’m trying to conclude from this presentation:</a:t>
            </a:r>
          </a:p>
          <a:p>
            <a:endParaRPr lang="en-US" dirty="0"/>
          </a:p>
          <a:p>
            <a:r>
              <a:rPr lang="en-US" dirty="0"/>
              <a:t>Frist, stricter security inspections on preinstalled software should be a required than what we have now. Waiting until after security holes are found to enforce airtight security checks means that really bad things will happen.</a:t>
            </a:r>
          </a:p>
          <a:p>
            <a:endParaRPr lang="en-US" dirty="0"/>
          </a:p>
          <a:p>
            <a:r>
              <a:rPr lang="en-US" dirty="0"/>
              <a:t>Second, the security flaw from </a:t>
            </a:r>
            <a:r>
              <a:rPr lang="en-US" dirty="0" err="1"/>
              <a:t>Superfish’s</a:t>
            </a:r>
            <a:r>
              <a:rPr lang="en-US" dirty="0"/>
              <a:t> software would easily have been stopped if this was implemented.</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588396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of background that you all should know:</a:t>
            </a:r>
          </a:p>
          <a:p>
            <a:r>
              <a:rPr lang="en-US" dirty="0" err="1"/>
              <a:t>Superfish</a:t>
            </a:r>
            <a:r>
              <a:rPr lang="en-US" dirty="0"/>
              <a:t> was a tech startup founded in Israel in 2006, and soon moved to Palo Alto, California. They primarily developed visual search software, (as you can see by the logo, Search Visually), which as it sounds, allows for web searches from images. By 2014, </a:t>
            </a:r>
            <a:r>
              <a:rPr lang="en-US" dirty="0" err="1"/>
              <a:t>Superfish</a:t>
            </a:r>
            <a:r>
              <a:rPr lang="en-US" dirty="0"/>
              <a:t> was the 4</a:t>
            </a:r>
            <a:r>
              <a:rPr lang="en-US" baseline="30000" dirty="0"/>
              <a:t>th</a:t>
            </a:r>
            <a:r>
              <a:rPr lang="en-US" dirty="0"/>
              <a:t> fastest growing company in the US according to </a:t>
            </a:r>
            <a:r>
              <a:rPr lang="en-US" sz="1200" b="0" i="1" kern="1200" dirty="0">
                <a:solidFill>
                  <a:schemeClr val="tx1"/>
                </a:solidFill>
                <a:effectLst/>
                <a:latin typeface="+mn-lt"/>
                <a:ea typeface="+mn-ea"/>
                <a:cs typeface="+mn-cs"/>
              </a:rPr>
              <a:t>Inc. Magazine</a:t>
            </a:r>
            <a:r>
              <a:rPr lang="en-US" dirty="0"/>
              <a:t>, with over 80 million users of their software worldwide, and $38 million in annual revenue as of early 2015.</a:t>
            </a:r>
          </a:p>
          <a:p>
            <a:r>
              <a:rPr lang="en-US" dirty="0"/>
              <a:t>It sounds like a startup’s dream success story, doesn’t it? Well, there’s a catch.</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851718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t>
            </a:r>
            <a:r>
              <a:rPr lang="en-US" dirty="0" err="1"/>
              <a:t>Superfish’s</a:t>
            </a:r>
            <a:r>
              <a:rPr lang="en-US" dirty="0"/>
              <a:t> first product was released in 2011, there were immediate complaints. Called </a:t>
            </a:r>
            <a:r>
              <a:rPr lang="en-US" dirty="0" err="1"/>
              <a:t>WindowShopper</a:t>
            </a:r>
            <a:r>
              <a:rPr lang="en-US" dirty="0"/>
              <a:t>, it took visual search software that </a:t>
            </a:r>
            <a:r>
              <a:rPr lang="en-US" dirty="0" err="1"/>
              <a:t>Superfish</a:t>
            </a:r>
            <a:r>
              <a:rPr lang="en-US" dirty="0"/>
              <a:t> developed and used it to spam your browser with popup ads whenever you viewed an image. As you can see in the image, its pretty disruptive. Even more worrying was the fact that </a:t>
            </a:r>
            <a:r>
              <a:rPr lang="en-US" dirty="0" err="1"/>
              <a:t>WindowShopper</a:t>
            </a:r>
            <a:r>
              <a:rPr lang="en-US" dirty="0"/>
              <a:t> was usually bundled with other preinstalled software to hide it from unsuspecting users, which as the reading mentioned, is common for adware since nobody would choose to download it.</a:t>
            </a:r>
          </a:p>
          <a:p>
            <a:endParaRPr lang="en-US" dirty="0"/>
          </a:p>
          <a:p>
            <a:r>
              <a:rPr lang="en-US" dirty="0"/>
              <a:t>The </a:t>
            </a:r>
            <a:r>
              <a:rPr lang="en-US" dirty="0" err="1"/>
              <a:t>controverst</a:t>
            </a:r>
            <a:r>
              <a:rPr lang="en-US" dirty="0"/>
              <a:t> did not seem to slow </a:t>
            </a:r>
            <a:r>
              <a:rPr lang="en-US" dirty="0" err="1"/>
              <a:t>Superfish</a:t>
            </a:r>
            <a:r>
              <a:rPr lang="en-US" dirty="0"/>
              <a:t> down, though. They managed to strike a deal with Lenovo to have their </a:t>
            </a:r>
            <a:r>
              <a:rPr lang="en-US" dirty="0" err="1"/>
              <a:t>VisualDiscovery</a:t>
            </a:r>
            <a:r>
              <a:rPr lang="en-US" dirty="0"/>
              <a:t> software on all Lenovo computers by December 2014.</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020404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major flaw in </a:t>
            </a:r>
            <a:r>
              <a:rPr lang="en-US" dirty="0" err="1"/>
              <a:t>Superfish’s</a:t>
            </a:r>
            <a:r>
              <a:rPr lang="en-US" dirty="0"/>
              <a:t> </a:t>
            </a:r>
            <a:r>
              <a:rPr lang="en-US" dirty="0" err="1"/>
              <a:t>VisualDiscovery</a:t>
            </a:r>
            <a:r>
              <a:rPr lang="en-US" dirty="0"/>
              <a:t> software besides the fact that nobody likes popup advertising. The </a:t>
            </a:r>
            <a:r>
              <a:rPr lang="en-US" dirty="0" err="1"/>
              <a:t>VisualDiscovery</a:t>
            </a:r>
            <a:r>
              <a:rPr lang="en-US" dirty="0"/>
              <a:t> software used a third party self signed certificate, by </a:t>
            </a:r>
            <a:r>
              <a:rPr lang="en-US" dirty="0" err="1"/>
              <a:t>Komodia</a:t>
            </a:r>
            <a:r>
              <a:rPr lang="en-US" dirty="0"/>
              <a:t> Inc., in order to insert ads even over secure connections. </a:t>
            </a:r>
          </a:p>
          <a:p>
            <a:endParaRPr lang="en-US" dirty="0"/>
          </a:p>
          <a:p>
            <a:r>
              <a:rPr lang="en-US" dirty="0"/>
              <a:t>I’ll take a moment here to describe how certificate authorities work. Essentially, public keys encrypt information sent over a network, and can be widely shared. Private keys decrypt the information, and have to be kept private. Normally, they work in a pair to allow for encrypted connections. Man in the middle attacks occur when an attacker swaps out your public key for theirs, so that they can intercept your encrypted information, read it, encrypt with your public key, and then pass it along to its intended </a:t>
            </a:r>
            <a:r>
              <a:rPr lang="en-US" dirty="0" err="1"/>
              <a:t>sdestination</a:t>
            </a:r>
            <a:r>
              <a:rPr lang="en-US" dirty="0"/>
              <a:t> with nobody knowing any better. Certificate authorities stop this by taking a pair of public and private keys, and signing them with their own private key to tie them to the company’s secure certificate. Each key pair can’t be swapped out by an attacker, since they don’t have the company’s signature. As you can see in the image, this allows for clients to set up an encrypted connection with servers, exchanging public keys, which each can verify to be legitimate from the certificate.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Normally, security certificates have to be verified from a certificate authority, but since </a:t>
            </a:r>
            <a:r>
              <a:rPr lang="en-US" dirty="0" err="1"/>
              <a:t>Superfish</a:t>
            </a:r>
            <a:r>
              <a:rPr lang="en-US" dirty="0"/>
              <a:t> inserted and verified its own certificate, everything using that certificate was trusted, so </a:t>
            </a:r>
            <a:r>
              <a:rPr lang="en-US" dirty="0" err="1"/>
              <a:t>Superfish</a:t>
            </a:r>
            <a:r>
              <a:rPr lang="en-US" dirty="0"/>
              <a:t> could insert ads over even secure connections. </a:t>
            </a:r>
          </a:p>
          <a:p>
            <a:endParaRPr lang="en-US" dirty="0"/>
          </a:p>
          <a:p>
            <a:r>
              <a:rPr lang="en-US" dirty="0"/>
              <a:t>There’s a major security flaw in what </a:t>
            </a:r>
            <a:r>
              <a:rPr lang="en-US" dirty="0" err="1"/>
              <a:t>Superfish</a:t>
            </a:r>
            <a:r>
              <a:rPr lang="en-US" dirty="0"/>
              <a:t> did. </a:t>
            </a:r>
            <a:r>
              <a:rPr lang="en-US" dirty="0" err="1"/>
              <a:t>VisualDiscovery</a:t>
            </a:r>
            <a:r>
              <a:rPr lang="en-US" dirty="0"/>
              <a:t> trusts anything encrypted and signed with the </a:t>
            </a:r>
            <a:r>
              <a:rPr lang="en-US" dirty="0" err="1"/>
              <a:t>Superfish</a:t>
            </a:r>
            <a:r>
              <a:rPr lang="en-US" dirty="0"/>
              <a:t> certificate’s private key, but since that key was installed on all Lenovo devices, attackers could get it, and use it to sign their own keys and attack any Lenovo device they wanted. Any encrypted searches by Lenovo users could be intercepted by an attacker, and man in the middle attacked using </a:t>
            </a:r>
            <a:r>
              <a:rPr lang="en-US" dirty="0" err="1"/>
              <a:t>Superfish’s</a:t>
            </a:r>
            <a:r>
              <a:rPr lang="en-US" dirty="0"/>
              <a:t> own installed private key.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I’ve included a link to a video that goes in depth on man in the middle attacks and </a:t>
            </a:r>
            <a:r>
              <a:rPr lang="en-US" dirty="0" err="1"/>
              <a:t>Superfish</a:t>
            </a:r>
            <a:r>
              <a:rPr lang="en-US" dirty="0"/>
              <a:t>, but it’s a bit long for this presentation.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60809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 estimated 750,000 Lenovo users had their browsers hijacked, in the roughly 2-3 month period while Lenovo scrambled to fix the issue.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flaw in </a:t>
            </a:r>
            <a:r>
              <a:rPr lang="en-US" dirty="0" err="1"/>
              <a:t>Komodia’s</a:t>
            </a:r>
            <a:r>
              <a:rPr lang="en-US" dirty="0"/>
              <a:t> certificate scheme was so obvious that security experts were astounded that such a thing could have been allowed to happen unnoticed. Complaints about </a:t>
            </a:r>
            <a:r>
              <a:rPr lang="en-US" dirty="0" err="1"/>
              <a:t>VisualDiscovery</a:t>
            </a:r>
            <a:r>
              <a:rPr lang="en-US" dirty="0"/>
              <a:t> on the first Lenovo computers were raised in November, even before Lenovo had finished adding it to all of their products. The first complaint outlining the full scale of the certificate issue was on Lenovo’s support forums on January 21, 2015, less than a month after </a:t>
            </a:r>
            <a:r>
              <a:rPr lang="en-US" dirty="0" err="1"/>
              <a:t>Superfish’s</a:t>
            </a:r>
            <a:r>
              <a:rPr lang="en-US" dirty="0"/>
              <a:t> certificate from </a:t>
            </a:r>
            <a:r>
              <a:rPr lang="en-US" dirty="0" err="1"/>
              <a:t>Komodia</a:t>
            </a:r>
            <a:r>
              <a:rPr lang="en-US" dirty="0"/>
              <a:t> had been preinstalled on all Lenovo computers, which is shown here.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situation was so bad that the Department of Homeland Security issued an urgent warning with instructions on how to install the certificate in February, (recall that </a:t>
            </a:r>
            <a:r>
              <a:rPr lang="en-US" dirty="0" err="1"/>
              <a:t>VisualDiscovery</a:t>
            </a:r>
            <a:r>
              <a:rPr lang="en-US" dirty="0"/>
              <a:t> was launched on Lenovo computers in December).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a result of all this, </a:t>
            </a:r>
            <a:r>
              <a:rPr lang="en-US" dirty="0" err="1"/>
              <a:t>Superfish</a:t>
            </a:r>
            <a:r>
              <a:rPr lang="en-US" dirty="0"/>
              <a:t> went bankrupt by May, relaunched as JustVisual.com, and went bankrupt again the next year. </a:t>
            </a:r>
            <a:r>
              <a:rPr lang="en-US" dirty="0" err="1"/>
              <a:t>Komodia</a:t>
            </a:r>
            <a:r>
              <a:rPr lang="en-US" dirty="0"/>
              <a:t>, the company that provided the certificate </a:t>
            </a:r>
            <a:r>
              <a:rPr lang="en-US" dirty="0" err="1"/>
              <a:t>Superfish</a:t>
            </a:r>
            <a:r>
              <a:rPr lang="en-US" dirty="0"/>
              <a:t> used, is still in business. As for how things went for Lenovo in the long term…</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565523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Remember that Lenovo agreed to preinstall </a:t>
            </a:r>
            <a:r>
              <a:rPr lang="en-US" dirty="0" err="1"/>
              <a:t>Superfish’s</a:t>
            </a:r>
            <a:r>
              <a:rPr lang="en-US" dirty="0"/>
              <a:t> adware on their products. In response to the injunction raised against them, Lenovo eventually settled with the FTC for $3.5 million, along with requiring that they cannot misinform consumers about any preinstalled software with advertising or that transmits information to third parties, and that they maintain a software security program subject to outside audits for the next 20 years.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That sounds not too bad of a punishment, but remember that $3.5 million / 750,000 users hacked = $4.67 per customer hacked. That’s not much, and Lenovo’s business has improved since the incident instead of continuing to decline.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2014 Lenovo controlled 19.8% of the worldwide market in PCs, and in 2018 they had a 24.2% market share, putting them on top above HP, as you can see here.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But surely we’ve learned our lesson about certificates, so even if Lenovo got off easy, we know it’ll never happen again,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216263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who guessed it would take less than a year for someone else to repeat </a:t>
            </a:r>
            <a:r>
              <a:rPr lang="en-US" dirty="0" err="1"/>
              <a:t>Superfish’s</a:t>
            </a:r>
            <a:r>
              <a:rPr lang="en-US" dirty="0"/>
              <a:t> screwup, you’re correct. </a:t>
            </a:r>
            <a:r>
              <a:rPr lang="en-US" dirty="0" err="1"/>
              <a:t>eDellRoot</a:t>
            </a:r>
            <a:r>
              <a:rPr lang="en-US" dirty="0"/>
              <a:t> was a security certificate installed on Dell laptops, and found by users in November 2015. It had the same problem as </a:t>
            </a:r>
            <a:r>
              <a:rPr lang="en-US" dirty="0" err="1"/>
              <a:t>VisualDiscovery</a:t>
            </a:r>
            <a:r>
              <a:rPr lang="en-US" dirty="0"/>
              <a:t>, in that the software was installed with its own private key and certificate, so anyone could take the key and sign their own certificates with it, pretending to be from Dell. Naturally, </a:t>
            </a:r>
            <a:r>
              <a:rPr lang="en-US" dirty="0" err="1"/>
              <a:t>eDellRoot</a:t>
            </a:r>
            <a:r>
              <a:rPr lang="en-US" dirty="0"/>
              <a:t> was given the nickname, “</a:t>
            </a:r>
            <a:r>
              <a:rPr lang="en-US" dirty="0" err="1"/>
              <a:t>Superfish</a:t>
            </a:r>
            <a:r>
              <a:rPr lang="en-US" dirty="0"/>
              <a:t> 2.0”, and again there was angry backlash against Dell for allowing this to happen. But like Lenovo, Dell is doing just fine now, (last slide actually shows them at 3</a:t>
            </a:r>
            <a:r>
              <a:rPr lang="en-US" baseline="30000" dirty="0"/>
              <a:t>rd</a:t>
            </a:r>
            <a:r>
              <a:rPr lang="en-US" dirty="0"/>
              <a:t> market share for PCs, and like Lenovo, still growing).</a:t>
            </a:r>
          </a:p>
          <a:p>
            <a:endParaRPr lang="en-US" dirty="0"/>
          </a:p>
          <a:p>
            <a:r>
              <a:rPr lang="en-US" dirty="0"/>
              <a:t>So I’ve hopefully demonstrated by now two things. First, PC companies like Lenovo can get away with putting insecure software on their computers. Second, as long as there’s money to be made, or at least not enough incentive to ensure software is secure, massive security flaws from preinstalled software will continue to happen. As a reminder, </a:t>
            </a:r>
            <a:r>
              <a:rPr lang="en-US" dirty="0" err="1"/>
              <a:t>Superfish</a:t>
            </a:r>
            <a:r>
              <a:rPr lang="en-US" dirty="0"/>
              <a:t> had access to $38 million in revenue in 2014, so they easily had enough to pay Lenovo to convince them to install their adware, and potentially enough to not look too closely at it.</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73149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slides ahead to explain any of the attack methods from</a:t>
            </a:r>
            <a:r>
              <a:rPr lang="en-US" baseline="0" dirty="0"/>
              <a:t> the text. </a:t>
            </a:r>
          </a:p>
          <a:p>
            <a:r>
              <a:rPr lang="en-US" baseline="0" dirty="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what I said at the beginning. </a:t>
            </a:r>
          </a:p>
          <a:p>
            <a:endParaRPr lang="en-US" dirty="0"/>
          </a:p>
          <a:p>
            <a:r>
              <a:rPr lang="en-US" dirty="0"/>
              <a:t>To prevent another </a:t>
            </a:r>
            <a:r>
              <a:rPr lang="en-US" dirty="0" err="1"/>
              <a:t>Superfish</a:t>
            </a:r>
            <a:r>
              <a:rPr lang="en-US" dirty="0"/>
              <a:t> from happening, stricter security monitoring must be enforced to stop software with such a gaping security hole from being put onto devices in the first place, rather than waiting until they cause a problem.</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type of security hole </a:t>
            </a:r>
            <a:r>
              <a:rPr lang="en-US" dirty="0" err="1"/>
              <a:t>VisualDiscovery</a:t>
            </a:r>
            <a:r>
              <a:rPr lang="en-US" dirty="0"/>
              <a:t> had was, as I’ve shown, easily preventable with more careful monitoring. If </a:t>
            </a:r>
            <a:r>
              <a:rPr lang="en-US" dirty="0" err="1"/>
              <a:t>Superfish</a:t>
            </a:r>
            <a:r>
              <a:rPr lang="en-US" dirty="0"/>
              <a:t> had just inspected the way that </a:t>
            </a:r>
            <a:r>
              <a:rPr lang="en-US" dirty="0" err="1"/>
              <a:t>Komodia</a:t>
            </a:r>
            <a:r>
              <a:rPr lang="en-US" dirty="0"/>
              <a:t> handled certificates, or if Lenovo inspected </a:t>
            </a:r>
            <a:r>
              <a:rPr lang="en-US" dirty="0" err="1"/>
              <a:t>VisualDiscovery</a:t>
            </a:r>
            <a:r>
              <a:rPr lang="en-US" dirty="0"/>
              <a:t> for security flaws, this whole mess could have easily been prevented.</a:t>
            </a:r>
          </a:p>
          <a:p>
            <a:endParaRPr lang="en-US" dirty="0"/>
          </a:p>
          <a:p>
            <a:r>
              <a:rPr lang="en-US" dirty="0"/>
              <a:t>Any 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31758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556964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630640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4/14/19</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44</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4/14/19</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45</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4/14/19</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46</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4/14/19</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47</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4/14/19</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48</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4/14/19</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49</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4/14/19</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50</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4/14/19</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51</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uf.rice.edu/~lngbrain/Farh/col.html" TargetMode="External"/><Relationship Id="rId2" Type="http://schemas.openxmlformats.org/officeDocument/2006/relationships/hyperlink" Target="https://blog.malwarebytes.com/101/2015/12/how-does-anti-malware-wor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AxPBNDeCm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popularmechanics.com/military/a16762519/the-marine-corps-latest-weapon-is-a-quadcopter/" TargetMode="External"/><Relationship Id="rId3" Type="http://schemas.openxmlformats.org/officeDocument/2006/relationships/hyperlink" Target="https://www.forbes.com/sites/thomasbrewster/2017/04/25/vulnerable-quadcopter-drone-hacked-by-ut-dallas-cyber-researchers/#1a2374681037" TargetMode="External"/><Relationship Id="rId7" Type="http://schemas.openxmlformats.org/officeDocument/2006/relationships/hyperlink" Target="https://www.military.com/dodbuzz/2018/06/15/pentagon-policy-bars-marines-using-new-infantry-quadcopter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spiedigitallibrary.org/conference-proceedings-of-spie/9030/1/Hacking-and-securing-the-ARDrone-20-quadcopter--investigations-for/10.1117/12.2044868.full?SSO=1" TargetMode="External"/><Relationship Id="rId11" Type="http://schemas.openxmlformats.org/officeDocument/2006/relationships/hyperlink" Target="https://www.amazon.com/Parrot-AR-Drone-2-0-Elite-Quadcopter/dp/B00FS7SSD6" TargetMode="External"/><Relationship Id="rId5" Type="http://schemas.openxmlformats.org/officeDocument/2006/relationships/hyperlink" Target="https://search.proquest.com/docview/1761258746?rfr_id=info:xri/sid:primo" TargetMode="External"/><Relationship Id="rId10" Type="http://schemas.openxmlformats.org/officeDocument/2006/relationships/hyperlink" Target="https://www.recode.net/2017/1/4/14062654/drones-hacking-security-ftc-parrot-dbpower-cheerson" TargetMode="External"/><Relationship Id="rId4" Type="http://schemas.openxmlformats.org/officeDocument/2006/relationships/hyperlink" Target="https://medium.com/@swalters/how-can-drones-be-hacked-the-updated-list-of-vulnerable-drones-attack-tools-dd2e006d6809" TargetMode="External"/><Relationship Id="rId9" Type="http://schemas.openxmlformats.org/officeDocument/2006/relationships/hyperlink" Target="https://www.c4isrnet.com/unmanned/2018/06/12/pentagon-suspends-commercial-drone-purchases-and-us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nHfpHMBo4"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us-cert.gov/ncas/alerts/TA15-051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youtube.com/watch?v=-enHfpHMBo4" TargetMode="External"/><Relationship Id="rId5" Type="http://schemas.openxmlformats.org/officeDocument/2006/relationships/hyperlink" Target="https://slate.com/technology/2015/02/lenovo-superfish-scandal-why-its-one-of-the-worst-consumer-computing-screw-ups-ever.html" TargetMode="External"/><Relationship Id="rId4" Type="http://schemas.openxmlformats.org/officeDocument/2006/relationships/hyperlink" Target="http://www.theregister.co.uk/2017/09/05/lenovo_gets_wristslap_from_ftc_for_superfish_adware_debacl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digicert.com/protecting-against-fraudulent-certificates.htm" TargetMode="External"/><Relationship Id="rId7" Type="http://schemas.openxmlformats.org/officeDocument/2006/relationships/hyperlink" Target="http://www.extremetech.com/computing/199628-lenovo-officially-responds-to-superfish-releases-list-of-affected-system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forums.lenovo.com/t5/Security-Malware/Potentially-Unwanted-Program-Superfish-VisualDiscovery/m-p/1860408/highlight/true#M1697" TargetMode="External"/><Relationship Id="rId5" Type="http://schemas.openxmlformats.org/officeDocument/2006/relationships/hyperlink" Target="http://www.forbes.com/companies/superfish/#18eed7284c2b" TargetMode="External"/><Relationship Id="rId4" Type="http://schemas.openxmlformats.org/officeDocument/2006/relationships/hyperlink" Target="http://www.gartner.com/en/newsroom/press-releases/2019-01-10-gartner-says-worldwide-pc-shipments-declined-4-3-perc"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b="1" dirty="0"/>
              <a:t>The Next generation anti-Malware: </a:t>
            </a:r>
            <a:r>
              <a:rPr lang="en-US" dirty="0"/>
              <a:t>Using AI to anticipate attacks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By: Matthew </a:t>
            </a:r>
            <a:r>
              <a:rPr lang="en-US" dirty="0" err="1"/>
              <a:t>Aguiar</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pPr/>
              <a:t>10</a:t>
            </a:fld>
            <a:endParaRPr lang="en-US"/>
          </a:p>
        </p:txBody>
      </p:sp>
    </p:spTree>
    <p:extLst>
      <p:ext uri="{BB962C8B-B14F-4D97-AF65-F5344CB8AC3E}">
        <p14:creationId xmlns:p14="http://schemas.microsoft.com/office/powerpoint/2010/main" val="342995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anti-malware currently work?</a:t>
            </a:r>
          </a:p>
        </p:txBody>
      </p:sp>
      <p:sp>
        <p:nvSpPr>
          <p:cNvPr id="3" name="Content Placeholder 2"/>
          <p:cNvSpPr>
            <a:spLocks noGrp="1"/>
          </p:cNvSpPr>
          <p:nvPr>
            <p:ph sz="half" idx="1"/>
          </p:nvPr>
        </p:nvSpPr>
        <p:spPr/>
        <p:txBody>
          <a:bodyPr/>
          <a:lstStyle/>
          <a:p>
            <a:r>
              <a:rPr lang="en-US" dirty="0"/>
              <a:t>Definitions</a:t>
            </a:r>
          </a:p>
          <a:p>
            <a:pPr lvl="1"/>
            <a:r>
              <a:rPr lang="en-US" dirty="0"/>
              <a:t>Compares against existing malware.</a:t>
            </a:r>
          </a:p>
          <a:p>
            <a:pPr lvl="1"/>
            <a:r>
              <a:rPr lang="en-US" dirty="0"/>
              <a:t>Will flag as malware if match occurs.</a:t>
            </a:r>
          </a:p>
          <a:p>
            <a:r>
              <a:rPr lang="en-US" dirty="0"/>
              <a:t>Heuristics</a:t>
            </a:r>
          </a:p>
          <a:p>
            <a:pPr lvl="1"/>
            <a:r>
              <a:rPr lang="en-US" dirty="0"/>
              <a:t>Code Analysis</a:t>
            </a:r>
          </a:p>
          <a:p>
            <a:pPr lvl="1"/>
            <a:r>
              <a:rPr lang="en-US" dirty="0"/>
              <a:t>Does the code do bad things?</a:t>
            </a:r>
          </a:p>
          <a:p>
            <a:r>
              <a:rPr lang="en-US" dirty="0"/>
              <a:t>Sandboxing</a:t>
            </a:r>
          </a:p>
          <a:p>
            <a:pPr lvl="1"/>
            <a:r>
              <a:rPr lang="en-US" dirty="0"/>
              <a:t>Creates a protected environment to test a program’s behavior.</a:t>
            </a:r>
          </a:p>
          <a:p>
            <a:pPr lvl="1"/>
            <a:r>
              <a:rPr lang="en-US" dirty="0"/>
              <a:t>Simulates a scenario where malware has full control.</a:t>
            </a:r>
          </a:p>
        </p:txBody>
      </p:sp>
      <p:pic>
        <p:nvPicPr>
          <p:cNvPr id="9" name="Content Placeholder 8" descr="Malware-Bytes-Offline-Installer-Download-400x400.png"/>
          <p:cNvPicPr>
            <a:picLocks noGrp="1" noChangeAspect="1"/>
          </p:cNvPicPr>
          <p:nvPr>
            <p:ph sz="half" idx="2"/>
          </p:nvPr>
        </p:nvPicPr>
        <p:blipFill>
          <a:blip r:embed="rId3"/>
          <a:stretch>
            <a:fillRect/>
          </a:stretch>
        </p:blipFill>
        <p:spPr>
          <a:xfrm>
            <a:off x="5067300" y="1504950"/>
            <a:ext cx="3048000" cy="3048000"/>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a:t>
            </a:r>
            <a:r>
              <a:rPr lang="en-US" sz="1400" dirty="0" err="1">
                <a:latin typeface="+mj-lt"/>
              </a:rPr>
              <a:t>Aguiar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spTree>
    <p:extLst>
      <p:ext uri="{BB962C8B-B14F-4D97-AF65-F5344CB8AC3E}">
        <p14:creationId xmlns:p14="http://schemas.microsoft.com/office/powerpoint/2010/main" val="270229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 about AI?</a:t>
            </a:r>
          </a:p>
        </p:txBody>
      </p:sp>
      <p:sp>
        <p:nvSpPr>
          <p:cNvPr id="3" name="Content Placeholder 2"/>
          <p:cNvSpPr>
            <a:spLocks noGrp="1"/>
          </p:cNvSpPr>
          <p:nvPr>
            <p:ph sz="half" idx="1"/>
          </p:nvPr>
        </p:nvSpPr>
        <p:spPr/>
        <p:txBody>
          <a:bodyPr/>
          <a:lstStyle/>
          <a:p>
            <a:r>
              <a:rPr lang="en-US" dirty="0"/>
              <a:t>Lack of sufficient real world data.</a:t>
            </a:r>
          </a:p>
          <a:p>
            <a:pPr lvl="1"/>
            <a:r>
              <a:rPr lang="en-US" dirty="0"/>
              <a:t>No one has concrete training data.</a:t>
            </a:r>
          </a:p>
          <a:p>
            <a:r>
              <a:rPr lang="en-US" dirty="0"/>
              <a:t>How will AI classify programs?</a:t>
            </a:r>
          </a:p>
          <a:p>
            <a:r>
              <a:rPr lang="en-US" dirty="0"/>
              <a:t>Scalability?</a:t>
            </a:r>
          </a:p>
          <a:p>
            <a:r>
              <a:rPr lang="en-US" dirty="0"/>
              <a:t>How will AI Anti-Malware protect against AI powered malware?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a:t>
            </a:r>
            <a:r>
              <a:rPr lang="en-US" sz="1400" dirty="0" err="1">
                <a:latin typeface="+mj-lt"/>
              </a:rPr>
              <a:t>Aguiar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11" name="Content Placeholder 10" descr="1024px-Emblem-question.svg.png"/>
          <p:cNvPicPr>
            <a:picLocks noGrp="1" noChangeAspect="1"/>
          </p:cNvPicPr>
          <p:nvPr>
            <p:ph sz="half" idx="2"/>
          </p:nvPr>
        </p:nvPicPr>
        <p:blipFill>
          <a:blip r:embed="rId3"/>
          <a:stretch>
            <a:fillRect/>
          </a:stretch>
        </p:blipFill>
        <p:spPr>
          <a:xfrm>
            <a:off x="5324976" y="1762626"/>
            <a:ext cx="2532648" cy="2532648"/>
          </a:xfrm>
        </p:spPr>
      </p:pic>
    </p:spTree>
    <p:extLst>
      <p:ext uri="{BB962C8B-B14F-4D97-AF65-F5344CB8AC3E}">
        <p14:creationId xmlns:p14="http://schemas.microsoft.com/office/powerpoint/2010/main" val="262473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the </a:t>
            </a:r>
            <a:r>
              <a:rPr lang="en-US" dirty="0" err="1"/>
              <a:t>ai</a:t>
            </a:r>
            <a:endParaRPr lang="en-US" dirty="0"/>
          </a:p>
        </p:txBody>
      </p:sp>
      <p:sp>
        <p:nvSpPr>
          <p:cNvPr id="3" name="Content Placeholder 2"/>
          <p:cNvSpPr>
            <a:spLocks noGrp="1"/>
          </p:cNvSpPr>
          <p:nvPr>
            <p:ph sz="half" idx="1"/>
          </p:nvPr>
        </p:nvSpPr>
        <p:spPr/>
        <p:txBody>
          <a:bodyPr>
            <a:normAutofit lnSpcReduction="10000"/>
          </a:bodyPr>
          <a:lstStyle/>
          <a:p>
            <a:r>
              <a:rPr lang="en-US" dirty="0"/>
              <a:t>Graphic to the right shows CHAMPION, [4].</a:t>
            </a:r>
          </a:p>
          <a:p>
            <a:pPr lvl="1"/>
            <a:r>
              <a:rPr lang="en-US" b="1" dirty="0"/>
              <a:t>C</a:t>
            </a:r>
            <a:r>
              <a:rPr lang="en-US" dirty="0"/>
              <a:t>olumnar </a:t>
            </a:r>
            <a:r>
              <a:rPr lang="en-US" b="1" dirty="0"/>
              <a:t>H</a:t>
            </a:r>
            <a:r>
              <a:rPr lang="en-US" dirty="0"/>
              <a:t>ierarchical </a:t>
            </a:r>
            <a:r>
              <a:rPr lang="en-US" b="1" dirty="0"/>
              <a:t>A</a:t>
            </a:r>
            <a:r>
              <a:rPr lang="en-US" dirty="0"/>
              <a:t>uto-associative </a:t>
            </a:r>
            <a:r>
              <a:rPr lang="en-US" b="1" dirty="0"/>
              <a:t>M</a:t>
            </a:r>
            <a:r>
              <a:rPr lang="en-US" dirty="0"/>
              <a:t>emory </a:t>
            </a:r>
            <a:r>
              <a:rPr lang="en-US" b="1" dirty="0"/>
              <a:t>P</a:t>
            </a:r>
            <a:r>
              <a:rPr lang="en-US" dirty="0"/>
              <a:t>rocessing </a:t>
            </a:r>
            <a:r>
              <a:rPr lang="en-US" b="1" dirty="0"/>
              <a:t>I</a:t>
            </a:r>
            <a:r>
              <a:rPr lang="en-US" dirty="0"/>
              <a:t>n </a:t>
            </a:r>
            <a:r>
              <a:rPr lang="en-US" b="1" dirty="0"/>
              <a:t>O</a:t>
            </a:r>
            <a:r>
              <a:rPr lang="en-US" dirty="0"/>
              <a:t>ntological </a:t>
            </a:r>
            <a:r>
              <a:rPr lang="en-US" b="1" dirty="0"/>
              <a:t>N</a:t>
            </a:r>
            <a:r>
              <a:rPr lang="en-US" dirty="0"/>
              <a:t>etworks</a:t>
            </a:r>
          </a:p>
          <a:p>
            <a:r>
              <a:rPr lang="en-US" dirty="0"/>
              <a:t>Mimics functionality of Cortical Column, [4].</a:t>
            </a:r>
          </a:p>
          <a:p>
            <a:pPr lvl="1"/>
            <a:r>
              <a:rPr lang="en-US" dirty="0"/>
              <a:t>Cortical Column is a unit of the Cerebral Cortex.</a:t>
            </a:r>
          </a:p>
          <a:p>
            <a:pPr lvl="1"/>
            <a:r>
              <a:rPr lang="en-US" dirty="0"/>
              <a:t>Capable of memorizing complex relations.</a:t>
            </a:r>
          </a:p>
          <a:p>
            <a:pPr lvl="1"/>
            <a:r>
              <a:rPr lang="en-US" dirty="0"/>
              <a:t>Neurons in this part of the brain are analogous to logic gates. </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a:t>
            </a:r>
            <a:r>
              <a:rPr lang="en-US" sz="1400" dirty="0" err="1">
                <a:latin typeface="+mj-lt"/>
              </a:rPr>
              <a:t>Aguiar</a:t>
            </a:r>
            <a:endParaRPr lang="en-US" sz="1400" dirty="0">
              <a:solidFill>
                <a:schemeClr val="tx1"/>
              </a:solidFill>
              <a:latin typeface="+mj-lt"/>
            </a:endParaRPr>
          </a:p>
        </p:txBody>
      </p:sp>
      <p:pic>
        <p:nvPicPr>
          <p:cNvPr id="11" name="Content Placeholder 10" descr="Capture.PNG"/>
          <p:cNvPicPr>
            <a:picLocks noGrp="1" noChangeAspect="1"/>
          </p:cNvPicPr>
          <p:nvPr>
            <p:ph sz="half" idx="2"/>
          </p:nvPr>
        </p:nvPicPr>
        <p:blipFill>
          <a:blip r:embed="rId3"/>
          <a:stretch>
            <a:fillRect/>
          </a:stretch>
        </p:blipFill>
        <p:spPr>
          <a:xfrm>
            <a:off x="4724400" y="1628775"/>
            <a:ext cx="3733800" cy="2800350"/>
          </a:xfrm>
        </p:spPr>
      </p:pic>
    </p:spTree>
    <p:extLst>
      <p:ext uri="{BB962C8B-B14F-4D97-AF65-F5344CB8AC3E}">
        <p14:creationId xmlns:p14="http://schemas.microsoft.com/office/powerpoint/2010/main" val="367796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AI at a Machine level</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a:t>
            </a:r>
            <a:r>
              <a:rPr lang="en-US" sz="1400" dirty="0" err="1">
                <a:latin typeface="+mj-lt"/>
              </a:rPr>
              <a:t>Aguiar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10" name="Content Placeholder 9" descr="Capture1.PNG"/>
          <p:cNvPicPr>
            <a:picLocks noGrp="1" noChangeAspect="1"/>
          </p:cNvPicPr>
          <p:nvPr>
            <p:ph sz="half" idx="2"/>
          </p:nvPr>
        </p:nvPicPr>
        <p:blipFill>
          <a:blip r:embed="rId3"/>
          <a:stretch>
            <a:fillRect/>
          </a:stretch>
        </p:blipFill>
        <p:spPr>
          <a:xfrm>
            <a:off x="2273867" y="1352550"/>
            <a:ext cx="4596266" cy="3352800"/>
          </a:xfrm>
        </p:spPr>
      </p:pic>
    </p:spTree>
    <p:extLst>
      <p:ext uri="{BB962C8B-B14F-4D97-AF65-F5344CB8AC3E}">
        <p14:creationId xmlns:p14="http://schemas.microsoft.com/office/powerpoint/2010/main" val="399541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a:bodyPr>
          <a:lstStyle/>
          <a:p>
            <a:r>
              <a:rPr lang="en-US" dirty="0"/>
              <a:t>AI is the future of Anti-Malware.</a:t>
            </a:r>
          </a:p>
          <a:p>
            <a:r>
              <a:rPr lang="en-US" dirty="0"/>
              <a:t>Far more sophisticated.</a:t>
            </a:r>
          </a:p>
          <a:p>
            <a:pPr lvl="1"/>
            <a:r>
              <a:rPr lang="en-US" dirty="0"/>
              <a:t>Replicates brain functionality!</a:t>
            </a:r>
          </a:p>
          <a:p>
            <a:r>
              <a:rPr lang="en-US" dirty="0"/>
              <a:t>Gathers information 21 ways.</a:t>
            </a:r>
          </a:p>
          <a:p>
            <a:pPr lvl="1"/>
            <a:r>
              <a:rPr lang="en-US" dirty="0"/>
              <a:t>See previous slide.</a:t>
            </a:r>
          </a:p>
          <a:p>
            <a:r>
              <a:rPr lang="en-US" dirty="0"/>
              <a:t>Needs to be scalable.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a:t>
            </a:r>
            <a:r>
              <a:rPr lang="en-US" sz="1400" dirty="0" err="1">
                <a:latin typeface="+mj-lt"/>
              </a:rPr>
              <a:t>Aguiar</a:t>
            </a:r>
            <a:endParaRPr lang="en-US" sz="1400" dirty="0">
              <a:solidFill>
                <a:schemeClr val="tx1"/>
              </a:solidFill>
              <a:latin typeface="+mj-lt"/>
            </a:endParaRPr>
          </a:p>
        </p:txBody>
      </p:sp>
    </p:spTree>
    <p:extLst>
      <p:ext uri="{BB962C8B-B14F-4D97-AF65-F5344CB8AC3E}">
        <p14:creationId xmlns:p14="http://schemas.microsoft.com/office/powerpoint/2010/main" val="326156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a:bodyPr>
          <a:lstStyle/>
          <a:p>
            <a:pPr marL="0" indent="0">
              <a:buNone/>
            </a:pPr>
            <a:r>
              <a:rPr lang="en-US" dirty="0"/>
              <a:t>[1] Wendy Zamora, How does Anti-Malware Work? </a:t>
            </a:r>
            <a:r>
              <a:rPr lang="en-US" dirty="0">
                <a:hlinkClick r:id="rId2"/>
              </a:rPr>
              <a:t>https://blog.malwarebytes.com/101/2015/12/how-does-anti-malware-work/</a:t>
            </a:r>
            <a:r>
              <a:rPr lang="en-US" dirty="0"/>
              <a:t>, (April 4, 2019)</a:t>
            </a:r>
          </a:p>
          <a:p>
            <a:pPr marL="0" indent="0">
              <a:buNone/>
            </a:pPr>
            <a:r>
              <a:rPr lang="en-US" dirty="0"/>
              <a:t>[2]https://upload.wikimedia.org/wikipedia/commons/thumb/4/48/Emblem-question.svg/1024px-Emblem-question.svg.png</a:t>
            </a:r>
          </a:p>
          <a:p>
            <a:pPr marL="0" indent="0">
              <a:buNone/>
            </a:pPr>
            <a:r>
              <a:rPr lang="en-US" dirty="0"/>
              <a:t>[3] Frank L. </a:t>
            </a:r>
            <a:r>
              <a:rPr lang="en-US" dirty="0" err="1"/>
              <a:t>Greitzer</a:t>
            </a:r>
            <a:r>
              <a:rPr lang="en-US" dirty="0"/>
              <a:t>, Modeling Human Behavior to Anticipate Insider Attacks, (Journal of Strategic Security, 2011), pp. 25 - 31</a:t>
            </a:r>
          </a:p>
          <a:p>
            <a:pPr marL="0" indent="0">
              <a:buNone/>
            </a:pPr>
            <a:r>
              <a:rPr lang="en-US" dirty="0"/>
              <a:t>[4] Yves </a:t>
            </a:r>
            <a:r>
              <a:rPr lang="en-US" dirty="0" err="1"/>
              <a:t>Burnod</a:t>
            </a:r>
            <a:r>
              <a:rPr lang="en-US" dirty="0"/>
              <a:t>, An Adaptive Neural Network: The Cerebral Cortex, </a:t>
            </a:r>
            <a:r>
              <a:rPr lang="en-US" dirty="0">
                <a:hlinkClick r:id="rId3"/>
              </a:rPr>
              <a:t>https://www.ruf.rice.edu/~lngbrain/Farh/col.html</a:t>
            </a:r>
            <a:r>
              <a:rPr lang="en-US" dirty="0"/>
              <a:t>, (April 4, 2019)</a:t>
            </a:r>
          </a:p>
          <a:p>
            <a:pPr marL="0" indent="0">
              <a:buNone/>
            </a:pPr>
            <a:r>
              <a:rPr lang="en-US" dirty="0"/>
              <a: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16</a:t>
            </a:fld>
            <a:endParaRPr lang="en-US"/>
          </a:p>
        </p:txBody>
      </p:sp>
      <p:sp>
        <p:nvSpPr>
          <p:cNvPr id="7" name="TextBox 6">
            <a:extLst>
              <a:ext uri="{FF2B5EF4-FFF2-40B4-BE49-F238E27FC236}">
                <a16:creationId xmlns:a16="http://schemas.microsoft.com/office/drawing/2014/main" id="{585F51BC-ADFE-994D-AA86-C286A0142D54}"/>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a:t>
            </a:r>
            <a:r>
              <a:rPr lang="en-US" sz="1400" dirty="0" err="1">
                <a:latin typeface="+mj-lt"/>
              </a:rPr>
              <a:t>Aguiar</a:t>
            </a:r>
            <a:endParaRPr lang="en-US" sz="1400" dirty="0">
              <a:solidFill>
                <a:schemeClr val="tx1"/>
              </a:solidFill>
              <a:latin typeface="+mj-lt"/>
            </a:endParaRPr>
          </a:p>
        </p:txBody>
      </p:sp>
    </p:spTree>
    <p:extLst>
      <p:ext uri="{BB962C8B-B14F-4D97-AF65-F5344CB8AC3E}">
        <p14:creationId xmlns:p14="http://schemas.microsoft.com/office/powerpoint/2010/main" val="291455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Quadcopter Security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Ryan Beaver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14049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Drones: Pros and Cons</a:t>
            </a:r>
          </a:p>
        </p:txBody>
      </p:sp>
      <p:sp>
        <p:nvSpPr>
          <p:cNvPr id="3" name="Content Placeholder 2"/>
          <p:cNvSpPr>
            <a:spLocks noGrp="1"/>
          </p:cNvSpPr>
          <p:nvPr>
            <p:ph sz="half" idx="1"/>
          </p:nvPr>
        </p:nvSpPr>
        <p:spPr/>
        <p:txBody>
          <a:bodyPr/>
          <a:lstStyle/>
          <a:p>
            <a:r>
              <a:rPr lang="en-US" dirty="0"/>
              <a:t>Pros:</a:t>
            </a:r>
          </a:p>
          <a:p>
            <a:pPr lvl="1"/>
            <a:r>
              <a:rPr lang="en-US" dirty="0"/>
              <a:t>Great educational tool</a:t>
            </a:r>
          </a:p>
          <a:p>
            <a:pPr lvl="1"/>
            <a:r>
              <a:rPr lang="en-US" dirty="0"/>
              <a:t>Inexpensive and easy to use</a:t>
            </a:r>
          </a:p>
          <a:p>
            <a:pPr lvl="1"/>
            <a:r>
              <a:rPr lang="en-US" dirty="0"/>
              <a:t>Great for photography and video</a:t>
            </a:r>
          </a:p>
          <a:p>
            <a:pPr lvl="1"/>
            <a:r>
              <a:rPr lang="en-US" dirty="0"/>
              <a:t>Versatile: can be used in a variety of ways by:</a:t>
            </a:r>
          </a:p>
          <a:p>
            <a:pPr lvl="2"/>
            <a:r>
              <a:rPr lang="en-US" dirty="0"/>
              <a:t>Hobbyists </a:t>
            </a:r>
          </a:p>
          <a:p>
            <a:pPr lvl="2"/>
            <a:r>
              <a:rPr lang="en-US" dirty="0"/>
              <a:t>Businesses </a:t>
            </a:r>
          </a:p>
          <a:p>
            <a:pPr lvl="2"/>
            <a:r>
              <a:rPr lang="en-US" dirty="0"/>
              <a:t>Emergency and Rescue teams </a:t>
            </a:r>
          </a:p>
          <a:p>
            <a:pPr lvl="2"/>
            <a:r>
              <a:rPr lang="en-US" dirty="0"/>
              <a:t>The Military</a:t>
            </a:r>
          </a:p>
          <a:p>
            <a:pPr lvl="1"/>
            <a:endParaRPr lang="en-US" dirty="0"/>
          </a:p>
          <a:p>
            <a:pPr lvl="1"/>
            <a:endParaRPr lang="en-US" dirty="0"/>
          </a:p>
          <a:p>
            <a:pPr lvl="2"/>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Beaver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&lt;Citation&gt;</a:t>
            </a:r>
          </a:p>
        </p:txBody>
      </p:sp>
      <p:sp>
        <p:nvSpPr>
          <p:cNvPr id="9" name="Content Placeholder 8"/>
          <p:cNvSpPr>
            <a:spLocks noGrp="1"/>
          </p:cNvSpPr>
          <p:nvPr>
            <p:ph sz="half" idx="2"/>
          </p:nvPr>
        </p:nvSpPr>
        <p:spPr/>
        <p:txBody>
          <a:bodyPr/>
          <a:lstStyle/>
          <a:p>
            <a:r>
              <a:rPr lang="en-US" dirty="0"/>
              <a:t>Cons:</a:t>
            </a:r>
          </a:p>
          <a:p>
            <a:pPr lvl="1"/>
            <a:r>
              <a:rPr lang="en-US" dirty="0"/>
              <a:t>Very under regulated on a recreational level</a:t>
            </a:r>
          </a:p>
          <a:p>
            <a:pPr lvl="1"/>
            <a:r>
              <a:rPr lang="en-US" dirty="0"/>
              <a:t>Threat to airspace</a:t>
            </a:r>
          </a:p>
          <a:p>
            <a:pPr lvl="1"/>
            <a:r>
              <a:rPr lang="en-US" dirty="0"/>
              <a:t>Potential interference</a:t>
            </a:r>
          </a:p>
          <a:p>
            <a:pPr lvl="1"/>
            <a:r>
              <a:rPr lang="en-US" dirty="0"/>
              <a:t>Invasion of privacy</a:t>
            </a:r>
          </a:p>
          <a:p>
            <a:pPr marL="205768" lvl="1" indent="0">
              <a:buNone/>
            </a:pPr>
            <a:endParaRPr lang="en-US" b="1" dirty="0"/>
          </a:p>
          <a:p>
            <a:pPr marL="205768" lvl="1" indent="0">
              <a:buNone/>
            </a:pPr>
            <a:r>
              <a:rPr lang="en-US" b="1" dirty="0"/>
              <a:t>Most commercial models can be very easily hacked.</a:t>
            </a:r>
          </a:p>
          <a:p>
            <a:pPr marL="0" indent="0">
              <a:buNone/>
            </a:pPr>
            <a:endParaRPr lang="en-US" dirty="0"/>
          </a:p>
        </p:txBody>
      </p:sp>
    </p:spTree>
    <p:extLst>
      <p:ext uri="{BB962C8B-B14F-4D97-AF65-F5344CB8AC3E}">
        <p14:creationId xmlns:p14="http://schemas.microsoft.com/office/powerpoint/2010/main" val="414197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Hacking Drones</a:t>
            </a:r>
          </a:p>
        </p:txBody>
      </p:sp>
      <p:sp>
        <p:nvSpPr>
          <p:cNvPr id="3" name="Content Placeholder 2"/>
          <p:cNvSpPr>
            <a:spLocks noGrp="1"/>
          </p:cNvSpPr>
          <p:nvPr>
            <p:ph sz="half" idx="1"/>
          </p:nvPr>
        </p:nvSpPr>
        <p:spPr>
          <a:xfrm>
            <a:off x="685800" y="1352551"/>
            <a:ext cx="4517571" cy="3352800"/>
          </a:xfrm>
        </p:spPr>
        <p:txBody>
          <a:bodyPr/>
          <a:lstStyle/>
          <a:p>
            <a:r>
              <a:rPr lang="en-US" dirty="0"/>
              <a:t>Many commercial drones use Apps to access Cameras or control the drone</a:t>
            </a:r>
          </a:p>
          <a:p>
            <a:r>
              <a:rPr lang="en-US" dirty="0"/>
              <a:t>Drones using unencrypted Wi-Fi are the most vulnerable</a:t>
            </a:r>
          </a:p>
          <a:p>
            <a:r>
              <a:rPr lang="en-US" dirty="0"/>
              <a:t>Hackers can access cameras and take control of the drone from the pilot</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Beaver</a:t>
            </a:r>
          </a:p>
        </p:txBody>
      </p:sp>
      <p:sp>
        <p:nvSpPr>
          <p:cNvPr id="8" name="TextBox 7"/>
          <p:cNvSpPr txBox="1"/>
          <p:nvPr/>
        </p:nvSpPr>
        <p:spPr>
          <a:xfrm>
            <a:off x="5203370" y="3583877"/>
            <a:ext cx="3823425" cy="461665"/>
          </a:xfrm>
          <a:prstGeom prst="rect">
            <a:avLst/>
          </a:prstGeom>
          <a:noFill/>
        </p:spPr>
        <p:txBody>
          <a:bodyPr wrap="square" rtlCol="0">
            <a:spAutoFit/>
          </a:bodyPr>
          <a:lstStyle/>
          <a:p>
            <a:pPr algn="r"/>
            <a:r>
              <a:rPr lang="en-US" sz="1200" dirty="0"/>
              <a:t>An example of a Parrot-AR-Drone-2-0-Elite-Quadcopter. Photo by Amazon.com</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2996" y="1708187"/>
            <a:ext cx="3733800" cy="1770668"/>
          </a:xfrm>
        </p:spPr>
      </p:pic>
    </p:spTree>
    <p:extLst>
      <p:ext uri="{BB962C8B-B14F-4D97-AF65-F5344CB8AC3E}">
        <p14:creationId xmlns:p14="http://schemas.microsoft.com/office/powerpoint/2010/main" val="166294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6" y="1165514"/>
            <a:ext cx="3969328" cy="3352800"/>
          </a:xfrm>
        </p:spPr>
        <p:txBody>
          <a:bodyPr>
            <a:normAutofit fontScale="92500" lnSpcReduction="10000"/>
          </a:bodyPr>
          <a:lstStyle/>
          <a:p>
            <a:r>
              <a:rPr lang="en-US" dirty="0"/>
              <a:t>Make decisive conclusions</a:t>
            </a:r>
          </a:p>
          <a:p>
            <a:pPr lvl="1"/>
            <a:r>
              <a:rPr lang="en-US" dirty="0"/>
              <a:t>may, could, etc. = trivial</a:t>
            </a:r>
          </a:p>
          <a:p>
            <a:r>
              <a:rPr lang="en-US" dirty="0"/>
              <a:t>Quantify</a:t>
            </a:r>
          </a:p>
          <a:p>
            <a:pPr lvl="1"/>
            <a:r>
              <a:rPr lang="en-US" dirty="0"/>
              <a:t>Do not use terms like: less, more, a lot, huge, great, big, tiny, growing, etc.</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r>
              <a:rPr lang="en-US" dirty="0"/>
              <a:t>Read paper aloud to proof</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7F85FE59-0FAF-6B47-BA5A-0C7B9F80F803}"/>
              </a:ext>
            </a:extLst>
          </p:cNvPr>
          <p:cNvPicPr>
            <a:picLocks noChangeAspect="1"/>
          </p:cNvPicPr>
          <p:nvPr/>
        </p:nvPicPr>
        <p:blipFill>
          <a:blip r:embed="rId3"/>
          <a:stretch>
            <a:fillRect/>
          </a:stretch>
        </p:blipFill>
        <p:spPr>
          <a:xfrm>
            <a:off x="4240901" y="644207"/>
            <a:ext cx="4819972" cy="4059936"/>
          </a:xfrm>
          <a:prstGeom prst="rect">
            <a:avLst/>
          </a:prstGeom>
        </p:spPr>
      </p:pic>
    </p:spTree>
    <p:extLst>
      <p:ext uri="{BB962C8B-B14F-4D97-AF65-F5344CB8AC3E}">
        <p14:creationId xmlns:p14="http://schemas.microsoft.com/office/powerpoint/2010/main" val="309653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easy are they to hack?</a:t>
            </a:r>
          </a:p>
        </p:txBody>
      </p:sp>
      <p:sp>
        <p:nvSpPr>
          <p:cNvPr id="3" name="Content Placeholder 2"/>
          <p:cNvSpPr>
            <a:spLocks noGrp="1"/>
          </p:cNvSpPr>
          <p:nvPr>
            <p:ph sz="half" idx="1"/>
          </p:nvPr>
        </p:nvSpPr>
        <p:spPr/>
        <p:txBody>
          <a:bodyPr>
            <a:normAutofit fontScale="85000" lnSpcReduction="10000"/>
          </a:bodyPr>
          <a:lstStyle/>
          <a:p>
            <a:r>
              <a:rPr lang="en-US" dirty="0"/>
              <a:t>Since the data streamed is unencrypted, camera feeds can easily be accessed. </a:t>
            </a:r>
          </a:p>
          <a:p>
            <a:r>
              <a:rPr lang="en-US" dirty="0"/>
              <a:t>By accessing a FTP [file transfer protocol] servers, hackers can overwrite a system file to remove the password for the root user.</a:t>
            </a:r>
          </a:p>
          <a:p>
            <a:r>
              <a:rPr lang="en-US" dirty="0"/>
              <a:t>Filesystem backdoors give hackers even more advantages.</a:t>
            </a:r>
            <a:br>
              <a:rPr lang="en-US" dirty="0"/>
            </a:br>
            <a:br>
              <a:rPr lang="en-US" dirty="0"/>
            </a:br>
            <a:br>
              <a:rPr lang="en-US" dirty="0"/>
            </a:br>
            <a:endParaRPr lang="en-US" dirty="0"/>
          </a:p>
          <a:p>
            <a:endParaRPr lang="en-US" dirty="0"/>
          </a:p>
          <a:p>
            <a:r>
              <a:rPr lang="en-US" u="sng" dirty="0">
                <a:hlinkClick r:id="rId3"/>
              </a:rPr>
              <a:t>https://www.youtube.com/watch?v=bAxPBNDeCmM</a:t>
            </a:r>
            <a:r>
              <a:rPr lang="en-US" dirty="0"/>
              <a:t> </a:t>
            </a:r>
            <a:endParaRPr lang="es-ES_tradnl" dirty="0"/>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Beaver</a:t>
            </a:r>
          </a:p>
        </p:txBody>
      </p:sp>
      <p:sp>
        <p:nvSpPr>
          <p:cNvPr id="8" name="TextBox 7"/>
          <p:cNvSpPr txBox="1"/>
          <p:nvPr/>
        </p:nvSpPr>
        <p:spPr>
          <a:xfrm>
            <a:off x="3984171" y="4193477"/>
            <a:ext cx="5159829" cy="261610"/>
          </a:xfrm>
          <a:prstGeom prst="rect">
            <a:avLst/>
          </a:prstGeom>
          <a:noFill/>
        </p:spPr>
        <p:txBody>
          <a:bodyPr wrap="square" rtlCol="0">
            <a:spAutoFit/>
          </a:bodyPr>
          <a:lstStyle/>
          <a:p>
            <a:pPr algn="r"/>
            <a:r>
              <a:rPr lang="en-US" sz="1100" cap="all" dirty="0"/>
              <a:t>Photo by:  DALLAS CYBER-PHYSICAL SYSTEMS SECURITY LAB'S YOUTUBE</a:t>
            </a:r>
            <a:endParaRPr lang="en-US" sz="1100" dirty="0">
              <a:solidFill>
                <a:schemeClr val="tx1"/>
              </a:solidFill>
            </a:endParaRPr>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63332" y="1197429"/>
            <a:ext cx="4563464" cy="2909208"/>
          </a:xfrm>
        </p:spPr>
      </p:pic>
    </p:spTree>
    <p:extLst>
      <p:ext uri="{BB962C8B-B14F-4D97-AF65-F5344CB8AC3E}">
        <p14:creationId xmlns:p14="http://schemas.microsoft.com/office/powerpoint/2010/main" val="367950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Consequences of drone hacking</a:t>
            </a:r>
          </a:p>
        </p:txBody>
      </p:sp>
      <p:sp>
        <p:nvSpPr>
          <p:cNvPr id="3" name="Content Placeholder 2"/>
          <p:cNvSpPr>
            <a:spLocks noGrp="1"/>
          </p:cNvSpPr>
          <p:nvPr>
            <p:ph sz="half" idx="1"/>
          </p:nvPr>
        </p:nvSpPr>
        <p:spPr/>
        <p:txBody>
          <a:bodyPr>
            <a:normAutofit/>
          </a:bodyPr>
          <a:lstStyle/>
          <a:p>
            <a:pPr lvl="0"/>
            <a:r>
              <a:rPr lang="en-US" dirty="0"/>
              <a:t>Drone theft</a:t>
            </a:r>
          </a:p>
          <a:p>
            <a:pPr lvl="0"/>
            <a:r>
              <a:rPr lang="en-US" dirty="0"/>
              <a:t>Crashing the Drone</a:t>
            </a:r>
            <a:endParaRPr lang="es-ES_tradnl" dirty="0"/>
          </a:p>
          <a:p>
            <a:pPr lvl="0"/>
            <a:r>
              <a:rPr lang="en-US" dirty="0"/>
              <a:t>Invasion of privacy</a:t>
            </a:r>
          </a:p>
          <a:p>
            <a:pPr lvl="0"/>
            <a:r>
              <a:rPr lang="en-US" dirty="0"/>
              <a:t>Espionage</a:t>
            </a:r>
            <a:endParaRPr lang="es-ES_tradnl" dirty="0"/>
          </a:p>
          <a:p>
            <a:pPr lvl="0"/>
            <a:r>
              <a:rPr lang="en-US" dirty="0"/>
              <a:t>Interception of deliveries</a:t>
            </a:r>
            <a:endParaRPr lang="es-ES_tradnl" dirty="0"/>
          </a:p>
          <a:p>
            <a:pPr lvl="0"/>
            <a:r>
              <a:rPr lang="en-US" dirty="0"/>
              <a:t>Compromise a military operation</a:t>
            </a:r>
            <a:endParaRPr lang="es-ES_tradnl"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Beaver</a:t>
            </a:r>
          </a:p>
        </p:txBody>
      </p:sp>
      <p:sp>
        <p:nvSpPr>
          <p:cNvPr id="8" name="TextBox 7"/>
          <p:cNvSpPr txBox="1"/>
          <p:nvPr/>
        </p:nvSpPr>
        <p:spPr>
          <a:xfrm>
            <a:off x="-117204" y="4435637"/>
            <a:ext cx="9144000" cy="276999"/>
          </a:xfrm>
          <a:prstGeom prst="rect">
            <a:avLst/>
          </a:prstGeom>
          <a:noFill/>
        </p:spPr>
        <p:txBody>
          <a:bodyPr wrap="square" rtlCol="0">
            <a:spAutoFit/>
          </a:bodyPr>
          <a:lstStyle/>
          <a:p>
            <a:pPr algn="r"/>
            <a:r>
              <a:rPr lang="en-US" sz="1200" dirty="0"/>
              <a:t>U.S. Marine Corps photo by Lance Cpl. Frank Cordoba/Released</a:t>
            </a:r>
            <a:endParaRPr lang="en-US" sz="1200" dirty="0">
              <a:solidFill>
                <a:schemeClr val="tx1"/>
              </a:solidFill>
            </a:endParaRPr>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69069" y="1276350"/>
            <a:ext cx="4657727" cy="3105151"/>
          </a:xfrm>
        </p:spPr>
      </p:pic>
    </p:spTree>
    <p:extLst>
      <p:ext uri="{BB962C8B-B14F-4D97-AF65-F5344CB8AC3E}">
        <p14:creationId xmlns:p14="http://schemas.microsoft.com/office/powerpoint/2010/main" val="221612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done?</a:t>
            </a:r>
          </a:p>
        </p:txBody>
      </p:sp>
      <p:sp>
        <p:nvSpPr>
          <p:cNvPr id="3" name="Content Placeholder 2"/>
          <p:cNvSpPr>
            <a:spLocks noGrp="1"/>
          </p:cNvSpPr>
          <p:nvPr>
            <p:ph sz="half" idx="1"/>
          </p:nvPr>
        </p:nvSpPr>
        <p:spPr/>
        <p:txBody>
          <a:bodyPr/>
          <a:lstStyle/>
          <a:p>
            <a:pPr lvl="0"/>
            <a:r>
              <a:rPr lang="en-US" b="1" dirty="0"/>
              <a:t>Conclusion</a:t>
            </a:r>
            <a:r>
              <a:rPr lang="en-US" dirty="0"/>
              <a:t>: </a:t>
            </a:r>
          </a:p>
          <a:p>
            <a:pPr lvl="0"/>
            <a:r>
              <a:rPr lang="en-US" dirty="0"/>
              <a:t>Quadcopter/Drone manufactures need to start looking into ways to prevent their products from being hacked</a:t>
            </a:r>
          </a:p>
          <a:p>
            <a:pPr lvl="1"/>
            <a:r>
              <a:rPr lang="en-US" dirty="0"/>
              <a:t>Better encryption</a:t>
            </a:r>
          </a:p>
          <a:p>
            <a:pPr lvl="1"/>
            <a:r>
              <a:rPr lang="en-US" dirty="0"/>
              <a:t>Stronger password protection</a:t>
            </a:r>
          </a:p>
          <a:p>
            <a:pPr lvl="0"/>
            <a:r>
              <a:rPr lang="en-US" dirty="0"/>
              <a:t>Operators should make sure their communication lines are secure before operating a drone</a:t>
            </a:r>
          </a:p>
          <a:p>
            <a:pPr lvl="0"/>
            <a:endParaRPr lang="en-US" dirty="0"/>
          </a:p>
          <a:p>
            <a:pPr marL="205768" lvl="1" indent="0">
              <a:buNone/>
            </a:pPr>
            <a:endParaRPr lang="en-US" dirty="0"/>
          </a:p>
          <a:p>
            <a:pPr lvl="0"/>
            <a:endParaRPr lang="es-ES_tradnl" dirty="0"/>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Ryan Beaver</a:t>
            </a:r>
            <a:endParaRPr lang="en-US" sz="1400" dirty="0">
              <a:solidFill>
                <a:schemeClr val="tx1"/>
              </a:solidFill>
              <a:latin typeface="+mj-lt"/>
            </a:endParaRPr>
          </a:p>
        </p:txBody>
      </p:sp>
      <p:sp>
        <p:nvSpPr>
          <p:cNvPr id="8" name="TextBox 7"/>
          <p:cNvSpPr txBox="1"/>
          <p:nvPr/>
        </p:nvSpPr>
        <p:spPr>
          <a:xfrm>
            <a:off x="4550228" y="3907970"/>
            <a:ext cx="4166205" cy="461665"/>
          </a:xfrm>
          <a:prstGeom prst="rect">
            <a:avLst/>
          </a:prstGeom>
          <a:noFill/>
        </p:spPr>
        <p:txBody>
          <a:bodyPr wrap="square" rtlCol="0">
            <a:spAutoFit/>
          </a:bodyPr>
          <a:lstStyle/>
          <a:p>
            <a:pPr algn="r"/>
            <a:r>
              <a:rPr lang="en-US" sz="1200" cap="all" dirty="0"/>
              <a:t>U.S. ARMY PHOTO BY VISUAL INFORMATION SPECIALIST JASON JOHNSTON</a:t>
            </a:r>
            <a:endParaRPr lang="en-US" sz="1200" dirty="0">
              <a:solidFill>
                <a:schemeClr val="tx1"/>
              </a:solidFill>
            </a:endParaRPr>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19589"/>
            <a:ext cx="4068234" cy="2288381"/>
          </a:xfrm>
        </p:spPr>
      </p:pic>
    </p:spTree>
    <p:extLst>
      <p:ext uri="{BB962C8B-B14F-4D97-AF65-F5344CB8AC3E}">
        <p14:creationId xmlns:p14="http://schemas.microsoft.com/office/powerpoint/2010/main" val="3582799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0000" lnSpcReduction="20000"/>
          </a:bodyPr>
          <a:lstStyle/>
          <a:p>
            <a:pPr marL="0" indent="0">
              <a:buNone/>
            </a:pPr>
            <a:r>
              <a:rPr lang="en-US" dirty="0"/>
              <a:t>[1] Thomas Brewster, Watch A Very Vulnerable $140 Quadcopter Drone Get Hacked Out Of The Sky, </a:t>
            </a:r>
            <a:r>
              <a:rPr lang="en-US" u="sng" dirty="0">
                <a:hlinkClick r:id="rId3"/>
              </a:rPr>
              <a:t>https://www.forbes.com/sites/thomasbrewster/2017/04/25/vulnerable-quadcopter-drone-hacked-by-ut-dallas-cyber-researchers/#1a2374681037</a:t>
            </a:r>
            <a:r>
              <a:rPr lang="en-US" dirty="0"/>
              <a:t> (Accessed 4/3/2019)</a:t>
            </a:r>
            <a:endParaRPr lang="es-ES_tradnl" dirty="0"/>
          </a:p>
          <a:p>
            <a:pPr marL="0" indent="0">
              <a:buNone/>
            </a:pPr>
            <a:r>
              <a:rPr lang="en-US" dirty="0"/>
              <a:t>[2] Sander Walters How Can Drones Be Hacked? The updated list of vulnerable drones &amp; attack tools, </a:t>
            </a:r>
            <a:r>
              <a:rPr lang="en-US" dirty="0">
                <a:hlinkClick r:id="rId4"/>
              </a:rPr>
              <a:t>https://medium.com/@swalters/how-can-drones-be-hacked-the-updated-list-of-vulnerable-drones-attack-tools-dd2e006d6809</a:t>
            </a:r>
            <a:r>
              <a:rPr lang="en-US" dirty="0"/>
              <a:t>  (Accessed 4/3/2019)</a:t>
            </a:r>
          </a:p>
          <a:p>
            <a:pPr marL="0" indent="0">
              <a:buNone/>
            </a:pPr>
            <a:r>
              <a:rPr lang="en-US" dirty="0"/>
              <a:t>[3] Pike, George H, The Internet of Drones,  </a:t>
            </a:r>
            <a:r>
              <a:rPr lang="en-US" dirty="0">
                <a:hlinkClick r:id="rId5"/>
              </a:rPr>
              <a:t>https://search.proquest.com/docview/1761258746?rfr_id=info%3Axri%2Fsid%3Aprimo</a:t>
            </a:r>
            <a:r>
              <a:rPr lang="en-US" dirty="0"/>
              <a:t> (Accessed 4/3/2019)</a:t>
            </a:r>
          </a:p>
          <a:p>
            <a:pPr marL="0" indent="0">
              <a:buNone/>
            </a:pPr>
            <a:r>
              <a:rPr lang="en-US" dirty="0"/>
              <a:t>[4] Johann-Sebastian </a:t>
            </a:r>
            <a:r>
              <a:rPr lang="en-US" dirty="0" err="1"/>
              <a:t>Pleban</a:t>
            </a:r>
            <a:r>
              <a:rPr lang="en-US" dirty="0"/>
              <a:t>, Ricardo Band, Reiner </a:t>
            </a:r>
            <a:r>
              <a:rPr lang="en-US" dirty="0" err="1"/>
              <a:t>Creutzburg</a:t>
            </a:r>
            <a:r>
              <a:rPr lang="en-US" dirty="0"/>
              <a:t>, Hacking and securing the </a:t>
            </a:r>
            <a:r>
              <a:rPr lang="en-US" dirty="0" err="1"/>
              <a:t>AR.Drone</a:t>
            </a:r>
            <a:r>
              <a:rPr lang="en-US" dirty="0"/>
              <a:t> 2.0 quadcopter: investigations for improving the security of a toy, </a:t>
            </a:r>
            <a:r>
              <a:rPr lang="en-US" dirty="0">
                <a:hlinkClick r:id="rId6"/>
              </a:rPr>
              <a:t>https://www.spiedigitallibrary.org/conference-proceedings-of-spie/9030/1/Hacking-and-securing-the-ARDrone-20-quadcopter--investigations-for/10.1117/12.2044868.full?SSO=1</a:t>
            </a:r>
            <a:r>
              <a:rPr lang="en-US" dirty="0"/>
              <a:t> (Accessed 4/3/2019)</a:t>
            </a:r>
          </a:p>
          <a:p>
            <a:pPr marL="0" indent="0">
              <a:buNone/>
            </a:pPr>
            <a:r>
              <a:rPr lang="en-US" dirty="0"/>
              <a:t>[5] Hope Hodge </a:t>
            </a:r>
            <a:r>
              <a:rPr lang="en-US" dirty="0" err="1"/>
              <a:t>Seck</a:t>
            </a:r>
            <a:r>
              <a:rPr lang="en-US" dirty="0"/>
              <a:t>, Pentagon Policy Bars Marines from Using New Infantry Quadcopters, </a:t>
            </a:r>
            <a:r>
              <a:rPr lang="en-US" dirty="0">
                <a:hlinkClick r:id="rId7"/>
              </a:rPr>
              <a:t>https://www.military.com/dodbuzz/2018/06/15/pentagon-policy-bars-marines-using-new-infantry-quadcopters.html</a:t>
            </a:r>
            <a:r>
              <a:rPr lang="en-US" dirty="0"/>
              <a:t> (Accessed 4/3/2019)</a:t>
            </a:r>
          </a:p>
          <a:p>
            <a:pPr marL="0" indent="0">
              <a:buNone/>
            </a:pPr>
            <a:r>
              <a:rPr lang="en-US" dirty="0"/>
              <a:t>[6] Kyle </a:t>
            </a:r>
            <a:r>
              <a:rPr lang="en-US" dirty="0" err="1"/>
              <a:t>Mizokami</a:t>
            </a:r>
            <a:r>
              <a:rPr lang="en-US" dirty="0"/>
              <a:t>, The Marine Corps' Latest Weapon Is a Quadcopter, </a:t>
            </a:r>
            <a:r>
              <a:rPr lang="en-US" u="sng" dirty="0">
                <a:hlinkClick r:id="rId8"/>
              </a:rPr>
              <a:t>https://www.popularmechanics.com/military/a16762519/the-marine-corps-latest-weapon-is-a-quadcopter/</a:t>
            </a:r>
            <a:r>
              <a:rPr lang="en-US" dirty="0"/>
              <a:t> (Accessed 4/3/2019)</a:t>
            </a:r>
          </a:p>
          <a:p>
            <a:pPr marL="0" indent="0">
              <a:buNone/>
            </a:pPr>
            <a:r>
              <a:rPr lang="en-US" dirty="0"/>
              <a:t>[7] Kelsey D. Atherton, Pentagon suspends commercial drone purchases and use </a:t>
            </a:r>
            <a:r>
              <a:rPr lang="en-US" dirty="0">
                <a:hlinkClick r:id="rId9"/>
              </a:rPr>
              <a:t>https://www.c4isrnet.com/unmanned/2018/06/12/pentagon-suspends-commercial-drone-purchases-and-use/</a:t>
            </a:r>
            <a:r>
              <a:rPr lang="en-US" dirty="0"/>
              <a:t> (Accessed 4/3/2019)</a:t>
            </a:r>
          </a:p>
          <a:p>
            <a:pPr marL="0" indent="0">
              <a:buNone/>
            </a:pPr>
            <a:r>
              <a:rPr lang="en-US" dirty="0"/>
              <a:t>[8] April Glaser, The U.S. government showed just how easy it is to hack drones made by Parrot, </a:t>
            </a:r>
            <a:r>
              <a:rPr lang="en-US" dirty="0" err="1"/>
              <a:t>DBPower</a:t>
            </a:r>
            <a:r>
              <a:rPr lang="en-US" dirty="0"/>
              <a:t> and </a:t>
            </a:r>
            <a:r>
              <a:rPr lang="en-US" dirty="0" err="1"/>
              <a:t>Cheerson</a:t>
            </a:r>
            <a:r>
              <a:rPr lang="en-US" dirty="0"/>
              <a:t> </a:t>
            </a:r>
            <a:r>
              <a:rPr lang="en-US" dirty="0">
                <a:hlinkClick r:id="rId10"/>
              </a:rPr>
              <a:t>https://www.recode.net/2017/1/4/14062654/drones-hacking-security-ftc-parrot-dbpower-cheerson</a:t>
            </a:r>
            <a:r>
              <a:rPr lang="en-US" dirty="0"/>
              <a:t> (Accessed 4/3/2019)</a:t>
            </a:r>
          </a:p>
          <a:p>
            <a:pPr marL="0" indent="0">
              <a:buNone/>
            </a:pPr>
            <a:r>
              <a:rPr lang="en-US" dirty="0"/>
              <a:t>[9] </a:t>
            </a:r>
            <a:r>
              <a:rPr lang="en-US" u="sng" dirty="0">
                <a:hlinkClick r:id="rId11"/>
              </a:rPr>
              <a:t>https://www.amazon.com/Parrot-AR-Drone-2-0-Elite-Quadcopter/dp/B00FS7SSD6</a:t>
            </a:r>
            <a:r>
              <a:rPr lang="en-US" dirty="0"/>
              <a:t>  (Accessed 4/4/2019)</a:t>
            </a:r>
            <a:endParaRPr lang="es-ES_tradnl" dirty="0"/>
          </a:p>
          <a:p>
            <a:pPr marL="0" indent="0">
              <a:buNone/>
            </a:pPr>
            <a:r>
              <a:rPr lang="en-US" dirty="0"/>
              <a:t> </a:t>
            </a:r>
          </a:p>
          <a:p>
            <a:pPr marL="0" indent="0">
              <a:buNone/>
            </a:pPr>
            <a:endParaRPr lang="es-ES_tradnl" dirty="0"/>
          </a:p>
          <a:p>
            <a:pPr marL="0" indent="0">
              <a:buNone/>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a:t>
            </a:r>
            <a:r>
              <a:rPr lang="en-US" sz="1400" dirty="0">
                <a:latin typeface="+mj-lt"/>
              </a:rPr>
              <a:t>n Beaver</a:t>
            </a:r>
            <a:endParaRPr lang="en-US" sz="1400" dirty="0">
              <a:solidFill>
                <a:schemeClr val="tx1"/>
              </a:solidFill>
              <a:latin typeface="+mj-lt"/>
            </a:endParaRPr>
          </a:p>
        </p:txBody>
      </p:sp>
    </p:spTree>
    <p:extLst>
      <p:ext uri="{BB962C8B-B14F-4D97-AF65-F5344CB8AC3E}">
        <p14:creationId xmlns:p14="http://schemas.microsoft.com/office/powerpoint/2010/main" val="271628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Lenovo </a:t>
            </a:r>
            <a:r>
              <a:rPr lang="en-US" dirty="0" err="1"/>
              <a:t>SuperFish</a:t>
            </a:r>
            <a:r>
              <a:rPr lang="en-US" dirty="0"/>
              <a:t> Incident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Peter Jankowski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349145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D80E-E468-48CF-997E-9DF8ECE77619}"/>
              </a:ext>
            </a:extLst>
          </p:cNvPr>
          <p:cNvSpPr>
            <a:spLocks noGrp="1"/>
          </p:cNvSpPr>
          <p:nvPr>
            <p:ph type="title"/>
          </p:nvPr>
        </p:nvSpPr>
        <p:spPr/>
        <p:txBody>
          <a:bodyPr/>
          <a:lstStyle/>
          <a:p>
            <a:r>
              <a:rPr lang="en-US" dirty="0"/>
              <a:t>What I Concluded/What I’m Trying to say:</a:t>
            </a:r>
          </a:p>
        </p:txBody>
      </p:sp>
      <p:sp>
        <p:nvSpPr>
          <p:cNvPr id="3" name="Content Placeholder 2">
            <a:extLst>
              <a:ext uri="{FF2B5EF4-FFF2-40B4-BE49-F238E27FC236}">
                <a16:creationId xmlns:a16="http://schemas.microsoft.com/office/drawing/2014/main" id="{17AD38E6-7EBE-4463-B155-533B5069764E}"/>
              </a:ext>
            </a:extLst>
          </p:cNvPr>
          <p:cNvSpPr>
            <a:spLocks noGrp="1"/>
          </p:cNvSpPr>
          <p:nvPr>
            <p:ph sz="half" idx="1"/>
          </p:nvPr>
        </p:nvSpPr>
        <p:spPr>
          <a:xfrm>
            <a:off x="685799" y="1352551"/>
            <a:ext cx="6876535" cy="3352800"/>
          </a:xfrm>
        </p:spPr>
        <p:txBody>
          <a:bodyPr>
            <a:normAutofit/>
          </a:bodyPr>
          <a:lstStyle/>
          <a:p>
            <a:r>
              <a:rPr lang="en-US" sz="2400" dirty="0"/>
              <a:t>Strictly enforced security inspections on preinstalled software should be a requirement, not a punishment.</a:t>
            </a:r>
          </a:p>
          <a:p>
            <a:r>
              <a:rPr lang="en-US" sz="2400" dirty="0"/>
              <a:t>The problem </a:t>
            </a:r>
            <a:r>
              <a:rPr lang="en-US" sz="2400" dirty="0" err="1"/>
              <a:t>Superfish</a:t>
            </a:r>
            <a:r>
              <a:rPr lang="en-US" sz="2400" dirty="0"/>
              <a:t> caused, (and similar security flaws), would have been easily prevented with proper security checks.</a:t>
            </a:r>
          </a:p>
        </p:txBody>
      </p:sp>
      <p:sp>
        <p:nvSpPr>
          <p:cNvPr id="5" name="Footer Placeholder 4">
            <a:extLst>
              <a:ext uri="{FF2B5EF4-FFF2-40B4-BE49-F238E27FC236}">
                <a16:creationId xmlns:a16="http://schemas.microsoft.com/office/drawing/2014/main" id="{9307FC02-B895-4318-BE0F-71210435D8B3}"/>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BCD67EDE-5059-4957-A0B7-F57E605F2EEF}"/>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a:extLst>
              <a:ext uri="{FF2B5EF4-FFF2-40B4-BE49-F238E27FC236}">
                <a16:creationId xmlns:a16="http://schemas.microsoft.com/office/drawing/2014/main" id="{EEBA0BED-E49F-0943-85C1-EE40E777088B}"/>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Tree>
    <p:extLst>
      <p:ext uri="{BB962C8B-B14F-4D97-AF65-F5344CB8AC3E}">
        <p14:creationId xmlns:p14="http://schemas.microsoft.com/office/powerpoint/2010/main" val="3801068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Background:</a:t>
            </a:r>
          </a:p>
        </p:txBody>
      </p:sp>
      <p:sp>
        <p:nvSpPr>
          <p:cNvPr id="3" name="Content Placeholder 2"/>
          <p:cNvSpPr>
            <a:spLocks noGrp="1"/>
          </p:cNvSpPr>
          <p:nvPr>
            <p:ph sz="half" idx="1"/>
          </p:nvPr>
        </p:nvSpPr>
        <p:spPr/>
        <p:txBody>
          <a:bodyPr>
            <a:normAutofit/>
          </a:bodyPr>
          <a:lstStyle/>
          <a:p>
            <a:r>
              <a:rPr lang="en-US" sz="2000" dirty="0" err="1"/>
              <a:t>Superfish</a:t>
            </a:r>
            <a:r>
              <a:rPr lang="en-US" sz="2000" dirty="0"/>
              <a:t> founded in 2006, as a startup developing visual search software. </a:t>
            </a:r>
          </a:p>
          <a:p>
            <a:r>
              <a:rPr lang="en-US" sz="2000" dirty="0"/>
              <a:t>By 2014 was ranked 4</a:t>
            </a:r>
            <a:r>
              <a:rPr lang="en-US" sz="2000" baseline="30000" dirty="0"/>
              <a:t>th</a:t>
            </a:r>
            <a:r>
              <a:rPr lang="en-US" sz="2000" dirty="0"/>
              <a:t> fastest growing private company in US, 80 million users, $38 million in revenue.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[5] [6] [11]</a:t>
            </a:r>
            <a:endParaRPr lang="en-US" sz="1200" dirty="0">
              <a:solidFill>
                <a:schemeClr val="tx1"/>
              </a:solidFill>
            </a:endParaRPr>
          </a:p>
        </p:txBody>
      </p:sp>
      <p:pic>
        <p:nvPicPr>
          <p:cNvPr id="1026" name="Picture 2" descr="Image result for superfish">
            <a:extLst>
              <a:ext uri="{FF2B5EF4-FFF2-40B4-BE49-F238E27FC236}">
                <a16:creationId xmlns:a16="http://schemas.microsoft.com/office/drawing/2014/main" id="{D5D94330-4F17-4F06-BD83-D8280B037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446" y="680114"/>
            <a:ext cx="4419598" cy="400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48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all is well (Visual Search = Popup Ads):</a:t>
            </a:r>
          </a:p>
        </p:txBody>
      </p:sp>
      <p:sp>
        <p:nvSpPr>
          <p:cNvPr id="3" name="Content Placeholder 2"/>
          <p:cNvSpPr>
            <a:spLocks noGrp="1"/>
          </p:cNvSpPr>
          <p:nvPr>
            <p:ph sz="half" idx="1"/>
          </p:nvPr>
        </p:nvSpPr>
        <p:spPr/>
        <p:txBody>
          <a:bodyPr>
            <a:noAutofit/>
          </a:bodyPr>
          <a:lstStyle/>
          <a:p>
            <a:r>
              <a:rPr lang="en-US" sz="2000" dirty="0"/>
              <a:t>Problems started with </a:t>
            </a:r>
            <a:r>
              <a:rPr lang="en-US" sz="2000" dirty="0" err="1"/>
              <a:t>WindowShopper</a:t>
            </a:r>
            <a:r>
              <a:rPr lang="en-US" sz="2000" dirty="0"/>
              <a:t>, 2011.</a:t>
            </a:r>
          </a:p>
          <a:p>
            <a:r>
              <a:rPr lang="en-US" sz="2000" dirty="0"/>
              <a:t>Customers called </a:t>
            </a:r>
            <a:r>
              <a:rPr lang="en-US" sz="2000" dirty="0" err="1"/>
              <a:t>Superfish</a:t>
            </a:r>
            <a:r>
              <a:rPr lang="en-US" sz="2000" dirty="0"/>
              <a:t> products adware.</a:t>
            </a:r>
          </a:p>
          <a:p>
            <a:r>
              <a:rPr lang="en-US" sz="2000" dirty="0"/>
              <a:t>Often hidden in software bundles.</a:t>
            </a:r>
          </a:p>
          <a:p>
            <a:r>
              <a:rPr lang="en-US" sz="2000" dirty="0" err="1"/>
              <a:t>VisualDiscovery</a:t>
            </a:r>
            <a:r>
              <a:rPr lang="en-US" sz="2000" dirty="0"/>
              <a:t> preinstalled on all of Lenovo computers by December 2014.</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 [6] [13]</a:t>
            </a:r>
            <a:endParaRPr lang="en-US" sz="1200" dirty="0">
              <a:solidFill>
                <a:schemeClr val="tx1"/>
              </a:solidFill>
            </a:endParaRPr>
          </a:p>
        </p:txBody>
      </p:sp>
      <p:pic>
        <p:nvPicPr>
          <p:cNvPr id="9" name="Picture 8">
            <a:extLst>
              <a:ext uri="{FF2B5EF4-FFF2-40B4-BE49-F238E27FC236}">
                <a16:creationId xmlns:a16="http://schemas.microsoft.com/office/drawing/2014/main" id="{966CF775-B374-45AA-8280-5FE2BB5F37F6}"/>
              </a:ext>
            </a:extLst>
          </p:cNvPr>
          <p:cNvPicPr>
            <a:picLocks noChangeAspect="1"/>
          </p:cNvPicPr>
          <p:nvPr/>
        </p:nvPicPr>
        <p:blipFill>
          <a:blip r:embed="rId3"/>
          <a:stretch>
            <a:fillRect/>
          </a:stretch>
        </p:blipFill>
        <p:spPr>
          <a:xfrm>
            <a:off x="4459466" y="1050716"/>
            <a:ext cx="4567330" cy="3492424"/>
          </a:xfrm>
          <a:prstGeom prst="rect">
            <a:avLst/>
          </a:prstGeom>
        </p:spPr>
      </p:pic>
    </p:spTree>
    <p:extLst>
      <p:ext uri="{BB962C8B-B14F-4D97-AF65-F5344CB8AC3E}">
        <p14:creationId xmlns:p14="http://schemas.microsoft.com/office/powerpoint/2010/main" val="327006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Certificates and Man in the middle attacks:</a:t>
            </a:r>
          </a:p>
        </p:txBody>
      </p:sp>
      <p:sp>
        <p:nvSpPr>
          <p:cNvPr id="3" name="Content Placeholder 2"/>
          <p:cNvSpPr>
            <a:spLocks noGrp="1"/>
          </p:cNvSpPr>
          <p:nvPr>
            <p:ph sz="half" idx="1"/>
          </p:nvPr>
        </p:nvSpPr>
        <p:spPr>
          <a:xfrm>
            <a:off x="20683" y="1297876"/>
            <a:ext cx="3593374" cy="3352800"/>
          </a:xfrm>
        </p:spPr>
        <p:txBody>
          <a:bodyPr>
            <a:normAutofit/>
          </a:bodyPr>
          <a:lstStyle/>
          <a:p>
            <a:r>
              <a:rPr lang="en-US" sz="2000" dirty="0" err="1"/>
              <a:t>VisualDiscovery</a:t>
            </a:r>
            <a:r>
              <a:rPr lang="en-US" sz="2000" dirty="0"/>
              <a:t> installed a </a:t>
            </a:r>
            <a:r>
              <a:rPr lang="en-US" sz="2000" dirty="0" err="1"/>
              <a:t>presigned</a:t>
            </a:r>
            <a:r>
              <a:rPr lang="en-US" sz="2000" dirty="0"/>
              <a:t> security certificate from </a:t>
            </a:r>
            <a:r>
              <a:rPr lang="en-US" sz="2000" dirty="0" err="1"/>
              <a:t>Komodia</a:t>
            </a:r>
            <a:r>
              <a:rPr lang="en-US" sz="2000" dirty="0"/>
              <a:t>.</a:t>
            </a:r>
          </a:p>
          <a:p>
            <a:r>
              <a:rPr lang="en-US" sz="2000" dirty="0"/>
              <a:t>Performed man-in-the-middle attacks to insert ads.</a:t>
            </a:r>
          </a:p>
          <a:p>
            <a:r>
              <a:rPr lang="en-US" sz="2000" dirty="0"/>
              <a:t>Anyone on your Wi-Fi network could attack you, the certificate’s private signing key was always the same and available.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13" name="Content Placeholder 2">
            <a:extLst>
              <a:ext uri="{FF2B5EF4-FFF2-40B4-BE49-F238E27FC236}">
                <a16:creationId xmlns:a16="http://schemas.microsoft.com/office/drawing/2014/main" id="{D89E5B7B-EAE2-4A97-B8A9-83DA88F2FA9D}"/>
              </a:ext>
            </a:extLst>
          </p:cNvPr>
          <p:cNvSpPr txBox="1">
            <a:spLocks/>
          </p:cNvSpPr>
          <p:nvPr/>
        </p:nvSpPr>
        <p:spPr>
          <a:xfrm>
            <a:off x="5230858" y="2878836"/>
            <a:ext cx="3442879" cy="1826515"/>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endParaRPr lang="en-US" dirty="0"/>
          </a:p>
        </p:txBody>
      </p:sp>
      <p:sp>
        <p:nvSpPr>
          <p:cNvPr id="14" name="Content Placeholder 2">
            <a:extLst>
              <a:ext uri="{FF2B5EF4-FFF2-40B4-BE49-F238E27FC236}">
                <a16:creationId xmlns:a16="http://schemas.microsoft.com/office/drawing/2014/main" id="{1CF26755-40E0-4E9E-9A0D-ECC20D2E8F3B}"/>
              </a:ext>
            </a:extLst>
          </p:cNvPr>
          <p:cNvSpPr txBox="1">
            <a:spLocks/>
          </p:cNvSpPr>
          <p:nvPr/>
        </p:nvSpPr>
        <p:spPr>
          <a:xfrm>
            <a:off x="4980214" y="3363863"/>
            <a:ext cx="3733800" cy="856459"/>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endParaRPr lang="en-US" dirty="0"/>
          </a:p>
        </p:txBody>
      </p:sp>
      <p:sp>
        <p:nvSpPr>
          <p:cNvPr id="15" name="TextBox 14">
            <a:extLst>
              <a:ext uri="{FF2B5EF4-FFF2-40B4-BE49-F238E27FC236}">
                <a16:creationId xmlns:a16="http://schemas.microsoft.com/office/drawing/2014/main" id="{AC7C1695-646D-49AE-AE67-361AB7A93352}"/>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 [4] [8] [9]</a:t>
            </a:r>
          </a:p>
        </p:txBody>
      </p:sp>
      <p:sp>
        <p:nvSpPr>
          <p:cNvPr id="16" name="Action Button: Movie 8">
            <a:hlinkClick r:id="rId3" highlightClick="1"/>
            <a:extLst>
              <a:ext uri="{FF2B5EF4-FFF2-40B4-BE49-F238E27FC236}">
                <a16:creationId xmlns:a16="http://schemas.microsoft.com/office/drawing/2014/main" id="{454E8FC1-0F89-4766-9732-1502CC8578E2}"/>
              </a:ext>
            </a:extLst>
          </p:cNvPr>
          <p:cNvSpPr/>
          <p:nvPr/>
        </p:nvSpPr>
        <p:spPr>
          <a:xfrm>
            <a:off x="1344589" y="4404076"/>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901DA6F-D020-4A2B-A26A-CA5FA17A8F70}"/>
              </a:ext>
            </a:extLst>
          </p:cNvPr>
          <p:cNvPicPr>
            <a:picLocks noChangeAspect="1"/>
          </p:cNvPicPr>
          <p:nvPr/>
        </p:nvPicPr>
        <p:blipFill>
          <a:blip r:embed="rId4"/>
          <a:stretch>
            <a:fillRect/>
          </a:stretch>
        </p:blipFill>
        <p:spPr>
          <a:xfrm>
            <a:off x="3614057" y="958084"/>
            <a:ext cx="5529943" cy="3718495"/>
          </a:xfrm>
          <a:prstGeom prst="rect">
            <a:avLst/>
          </a:prstGeom>
        </p:spPr>
      </p:pic>
    </p:spTree>
    <p:extLst>
      <p:ext uri="{BB962C8B-B14F-4D97-AF65-F5344CB8AC3E}">
        <p14:creationId xmlns:p14="http://schemas.microsoft.com/office/powerpoint/2010/main" val="3969475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outcome for </a:t>
            </a:r>
            <a:r>
              <a:rPr lang="en-US" dirty="0" err="1"/>
              <a:t>Superfish</a:t>
            </a:r>
            <a:r>
              <a:rPr lang="en-US" dirty="0"/>
              <a:t>:</a:t>
            </a:r>
          </a:p>
        </p:txBody>
      </p:sp>
      <p:sp>
        <p:nvSpPr>
          <p:cNvPr id="3" name="Content Placeholder 2"/>
          <p:cNvSpPr>
            <a:spLocks noGrp="1"/>
          </p:cNvSpPr>
          <p:nvPr>
            <p:ph sz="half" idx="1"/>
          </p:nvPr>
        </p:nvSpPr>
        <p:spPr/>
        <p:txBody>
          <a:bodyPr>
            <a:normAutofit/>
          </a:bodyPr>
          <a:lstStyle/>
          <a:p>
            <a:r>
              <a:rPr lang="en-US" dirty="0"/>
              <a:t>Approx. 750,000 Lenovo users had their browsers hijacked.</a:t>
            </a:r>
          </a:p>
          <a:p>
            <a:r>
              <a:rPr lang="en-US" dirty="0"/>
              <a:t>Security hole had been complained about less than a month after full launch.</a:t>
            </a:r>
          </a:p>
          <a:p>
            <a:r>
              <a:rPr lang="en-US" dirty="0"/>
              <a:t>The Department of Homeland Security gave instructions to uninstall </a:t>
            </a:r>
            <a:r>
              <a:rPr lang="en-US" dirty="0" err="1"/>
              <a:t>VisualDiscovery</a:t>
            </a:r>
            <a:r>
              <a:rPr lang="en-US" dirty="0"/>
              <a:t>.</a:t>
            </a:r>
          </a:p>
          <a:p>
            <a:r>
              <a:rPr lang="en-US" dirty="0"/>
              <a:t>By May 2015, </a:t>
            </a:r>
            <a:r>
              <a:rPr lang="en-US" dirty="0" err="1"/>
              <a:t>Superfish</a:t>
            </a:r>
            <a:r>
              <a:rPr lang="en-US" dirty="0"/>
              <a:t> renamed to </a:t>
            </a:r>
            <a:r>
              <a:rPr lang="en-US" dirty="0" err="1"/>
              <a:t>JustVisual</a:t>
            </a:r>
            <a:r>
              <a:rPr lang="en-US" dirty="0"/>
              <a:t>. Defunct by 2016. </a:t>
            </a:r>
            <a:r>
              <a:rPr lang="en-US" dirty="0" err="1"/>
              <a:t>Komodia</a:t>
            </a:r>
            <a:r>
              <a:rPr lang="en-US" dirty="0"/>
              <a:t> is still in business.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12" name="TextBox 11">
            <a:extLst>
              <a:ext uri="{FF2B5EF4-FFF2-40B4-BE49-F238E27FC236}">
                <a16:creationId xmlns:a16="http://schemas.microsoft.com/office/drawing/2014/main" id="{6A4EF9D5-E5A7-417E-BAE5-73E7DC775373}"/>
              </a:ext>
            </a:extLst>
          </p:cNvPr>
          <p:cNvSpPr txBox="1"/>
          <p:nvPr/>
        </p:nvSpPr>
        <p:spPr>
          <a:xfrm>
            <a:off x="0" y="4726877"/>
            <a:ext cx="9144000" cy="276999"/>
          </a:xfrm>
          <a:prstGeom prst="rect">
            <a:avLst/>
          </a:prstGeom>
          <a:noFill/>
        </p:spPr>
        <p:txBody>
          <a:bodyPr wrap="square" rtlCol="0">
            <a:spAutoFit/>
          </a:bodyPr>
          <a:lstStyle/>
          <a:p>
            <a:pPr algn="r"/>
            <a:r>
              <a:rPr lang="en-US" sz="1200" dirty="0"/>
              <a:t>[1] [3] [4] [12]</a:t>
            </a:r>
            <a:endParaRPr lang="en-US" sz="1200" dirty="0">
              <a:solidFill>
                <a:schemeClr val="tx1"/>
              </a:solidFill>
            </a:endParaRPr>
          </a:p>
        </p:txBody>
      </p:sp>
      <p:pic>
        <p:nvPicPr>
          <p:cNvPr id="8" name="Picture 7">
            <a:extLst>
              <a:ext uri="{FF2B5EF4-FFF2-40B4-BE49-F238E27FC236}">
                <a16:creationId xmlns:a16="http://schemas.microsoft.com/office/drawing/2014/main" id="{452562BD-9A5C-472F-B205-77E2183ABF07}"/>
              </a:ext>
            </a:extLst>
          </p:cNvPr>
          <p:cNvPicPr>
            <a:picLocks noChangeAspect="1"/>
          </p:cNvPicPr>
          <p:nvPr/>
        </p:nvPicPr>
        <p:blipFill>
          <a:blip r:embed="rId3"/>
          <a:stretch>
            <a:fillRect/>
          </a:stretch>
        </p:blipFill>
        <p:spPr>
          <a:xfrm>
            <a:off x="4572000" y="1049860"/>
            <a:ext cx="4533173" cy="3677017"/>
          </a:xfrm>
          <a:prstGeom prst="rect">
            <a:avLst/>
          </a:prstGeom>
        </p:spPr>
      </p:pic>
    </p:spTree>
    <p:extLst>
      <p:ext uri="{BB962C8B-B14F-4D97-AF65-F5344CB8AC3E}">
        <p14:creationId xmlns:p14="http://schemas.microsoft.com/office/powerpoint/2010/main" val="4203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p:cNvPicPr>
            <a:picLocks noChangeAspect="1"/>
          </p:cNvPicPr>
          <p:nvPr/>
        </p:nvPicPr>
        <p:blipFill>
          <a:blip r:embed="rId3"/>
          <a:stretch>
            <a:fillRect/>
          </a:stretch>
        </p:blipFill>
        <p:spPr>
          <a:xfrm>
            <a:off x="3378200" y="1454977"/>
            <a:ext cx="5689600" cy="3479800"/>
          </a:xfrm>
          <a:prstGeom prst="rect">
            <a:avLst/>
          </a:prstGeom>
        </p:spPr>
      </p:pic>
      <p:sp>
        <p:nvSpPr>
          <p:cNvPr id="11" name="TextBox 10"/>
          <p:cNvSpPr txBox="1"/>
          <p:nvPr/>
        </p:nvSpPr>
        <p:spPr>
          <a:xfrm>
            <a:off x="0" y="4579549"/>
            <a:ext cx="3418424" cy="318036"/>
          </a:xfrm>
          <a:prstGeom prst="rect">
            <a:avLst/>
          </a:prstGeom>
          <a:noFill/>
        </p:spPr>
        <p:txBody>
          <a:bodyPr wrap="none" rtlCol="0">
            <a:spAutoFit/>
          </a:bodyPr>
          <a:lstStyle/>
          <a:p>
            <a:pPr>
              <a:lnSpc>
                <a:spcPct val="90000"/>
              </a:lnSpc>
            </a:pPr>
            <a:r>
              <a:rPr lang="en-US" sz="1600" dirty="0"/>
              <a:t>http://</a:t>
            </a:r>
            <a:r>
              <a:rPr lang="en-US" sz="1600" dirty="0" err="1"/>
              <a:t>xkcd.com</a:t>
            </a:r>
            <a:r>
              <a:rPr lang="en-US" sz="1600" dirty="0"/>
              <a:t>/538/ (2010-11-14)</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83" y="330328"/>
            <a:ext cx="7500256" cy="914400"/>
          </a:xfrm>
        </p:spPr>
        <p:txBody>
          <a:bodyPr/>
          <a:lstStyle/>
          <a:p>
            <a:r>
              <a:rPr lang="en-US" dirty="0"/>
              <a:t>How Lenovo is doing:</a:t>
            </a:r>
          </a:p>
        </p:txBody>
      </p:sp>
      <p:sp>
        <p:nvSpPr>
          <p:cNvPr id="3" name="Content Placeholder 2"/>
          <p:cNvSpPr>
            <a:spLocks noGrp="1"/>
          </p:cNvSpPr>
          <p:nvPr>
            <p:ph sz="half" idx="1"/>
          </p:nvPr>
        </p:nvSpPr>
        <p:spPr>
          <a:xfrm>
            <a:off x="215537" y="1234452"/>
            <a:ext cx="3163389" cy="3547097"/>
          </a:xfrm>
        </p:spPr>
        <p:txBody>
          <a:bodyPr>
            <a:normAutofit/>
          </a:bodyPr>
          <a:lstStyle/>
          <a:p>
            <a:r>
              <a:rPr lang="en-US" sz="2000" dirty="0"/>
              <a:t>Lenovo settled with FTC in 2017 for $3.5 million, along with other concessions. ($4.67 per victim).</a:t>
            </a:r>
          </a:p>
          <a:p>
            <a:r>
              <a:rPr lang="en-US" sz="2000" dirty="0"/>
              <a:t>Lenovo is now biggest PC seller on the market.</a:t>
            </a:r>
          </a:p>
          <a:p>
            <a:r>
              <a:rPr lang="en-US" sz="2000" dirty="0"/>
              <a:t>This punishment would be good enough if it’s a sufficient deterrent, which it’s not.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13" name="Content Placeholder 2">
            <a:extLst>
              <a:ext uri="{FF2B5EF4-FFF2-40B4-BE49-F238E27FC236}">
                <a16:creationId xmlns:a16="http://schemas.microsoft.com/office/drawing/2014/main" id="{D89E5B7B-EAE2-4A97-B8A9-83DA88F2FA9D}"/>
              </a:ext>
            </a:extLst>
          </p:cNvPr>
          <p:cNvSpPr txBox="1">
            <a:spLocks/>
          </p:cNvSpPr>
          <p:nvPr/>
        </p:nvSpPr>
        <p:spPr>
          <a:xfrm>
            <a:off x="5230858" y="2878836"/>
            <a:ext cx="3442879" cy="1826515"/>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endParaRPr lang="en-US" dirty="0"/>
          </a:p>
        </p:txBody>
      </p:sp>
      <p:sp>
        <p:nvSpPr>
          <p:cNvPr id="11" name="Content Placeholder 3">
            <a:extLst>
              <a:ext uri="{FF2B5EF4-FFF2-40B4-BE49-F238E27FC236}">
                <a16:creationId xmlns:a16="http://schemas.microsoft.com/office/drawing/2014/main" id="{CE529CDF-6DDE-451F-BB3B-E50EC62CE4D5}"/>
              </a:ext>
            </a:extLst>
          </p:cNvPr>
          <p:cNvSpPr>
            <a:spLocks noGrp="1"/>
          </p:cNvSpPr>
          <p:nvPr>
            <p:ph sz="half" idx="2"/>
          </p:nvPr>
        </p:nvSpPr>
        <p:spPr>
          <a:xfrm>
            <a:off x="4724400" y="1352551"/>
            <a:ext cx="3733800" cy="3352800"/>
          </a:xfrm>
          <a:ln>
            <a:solidFill>
              <a:schemeClr val="bg1"/>
            </a:solidFill>
          </a:ln>
        </p:spPr>
        <p:txBody>
          <a:bodyPr anchor="ctr">
            <a:normAutofit/>
          </a:bodyPr>
          <a:lstStyle/>
          <a:p>
            <a:pPr marL="0" indent="0" algn="ctr">
              <a:buNone/>
            </a:pPr>
            <a:r>
              <a:rPr lang="en-US" dirty="0"/>
              <a:t>&lt;Graphic as big as will fit&gt;</a:t>
            </a:r>
          </a:p>
        </p:txBody>
      </p:sp>
      <p:sp>
        <p:nvSpPr>
          <p:cNvPr id="12" name="TextBox 11">
            <a:extLst>
              <a:ext uri="{FF2B5EF4-FFF2-40B4-BE49-F238E27FC236}">
                <a16:creationId xmlns:a16="http://schemas.microsoft.com/office/drawing/2014/main" id="{6A4EF9D5-E5A7-417E-BAE5-73E7DC775373}"/>
              </a:ext>
            </a:extLst>
          </p:cNvPr>
          <p:cNvSpPr txBox="1"/>
          <p:nvPr/>
        </p:nvSpPr>
        <p:spPr>
          <a:xfrm>
            <a:off x="0" y="4726877"/>
            <a:ext cx="9144000" cy="276999"/>
          </a:xfrm>
          <a:prstGeom prst="rect">
            <a:avLst/>
          </a:prstGeom>
          <a:noFill/>
        </p:spPr>
        <p:txBody>
          <a:bodyPr wrap="square" rtlCol="0">
            <a:spAutoFit/>
          </a:bodyPr>
          <a:lstStyle/>
          <a:p>
            <a:pPr algn="r"/>
            <a:r>
              <a:rPr lang="en-US" sz="1200" dirty="0"/>
              <a:t>[2] [10]</a:t>
            </a:r>
            <a:endParaRPr lang="en-US" sz="1200" dirty="0">
              <a:solidFill>
                <a:schemeClr val="tx1"/>
              </a:solidFill>
            </a:endParaRPr>
          </a:p>
        </p:txBody>
      </p:sp>
      <p:pic>
        <p:nvPicPr>
          <p:cNvPr id="4" name="Picture 3">
            <a:extLst>
              <a:ext uri="{FF2B5EF4-FFF2-40B4-BE49-F238E27FC236}">
                <a16:creationId xmlns:a16="http://schemas.microsoft.com/office/drawing/2014/main" id="{CE6AEADB-A4A0-436F-9E06-E58C4669819C}"/>
              </a:ext>
            </a:extLst>
          </p:cNvPr>
          <p:cNvPicPr>
            <a:picLocks noChangeAspect="1"/>
          </p:cNvPicPr>
          <p:nvPr/>
        </p:nvPicPr>
        <p:blipFill>
          <a:blip r:embed="rId3"/>
          <a:stretch>
            <a:fillRect/>
          </a:stretch>
        </p:blipFill>
        <p:spPr>
          <a:xfrm>
            <a:off x="3309258" y="950433"/>
            <a:ext cx="5772694" cy="3831116"/>
          </a:xfrm>
          <a:prstGeom prst="rect">
            <a:avLst/>
          </a:prstGeom>
        </p:spPr>
      </p:pic>
    </p:spTree>
    <p:extLst>
      <p:ext uri="{BB962C8B-B14F-4D97-AF65-F5344CB8AC3E}">
        <p14:creationId xmlns:p14="http://schemas.microsoft.com/office/powerpoint/2010/main" val="1865654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Continues:</a:t>
            </a:r>
          </a:p>
        </p:txBody>
      </p:sp>
      <p:sp>
        <p:nvSpPr>
          <p:cNvPr id="3" name="Content Placeholder 2"/>
          <p:cNvSpPr>
            <a:spLocks noGrp="1"/>
          </p:cNvSpPr>
          <p:nvPr>
            <p:ph sz="half" idx="1"/>
          </p:nvPr>
        </p:nvSpPr>
        <p:spPr>
          <a:xfrm>
            <a:off x="2587896" y="1021232"/>
            <a:ext cx="3733800" cy="3961118"/>
          </a:xfrm>
        </p:spPr>
        <p:txBody>
          <a:bodyPr>
            <a:noAutofit/>
          </a:bodyPr>
          <a:lstStyle/>
          <a:p>
            <a:r>
              <a:rPr lang="en-US" sz="2000" dirty="0"/>
              <a:t>There was </a:t>
            </a:r>
            <a:r>
              <a:rPr lang="en-US" sz="2000" dirty="0" err="1"/>
              <a:t>eDellRoot</a:t>
            </a:r>
            <a:r>
              <a:rPr lang="en-US" sz="2000" dirty="0"/>
              <a:t> only months later, with their own security certificate with the same flaw.</a:t>
            </a:r>
          </a:p>
          <a:p>
            <a:r>
              <a:rPr lang="en-US" sz="2000" dirty="0"/>
              <a:t>Preinstalled, insecure software like </a:t>
            </a:r>
            <a:r>
              <a:rPr lang="en-US" sz="2000" dirty="0" err="1"/>
              <a:t>Superfish</a:t>
            </a:r>
            <a:r>
              <a:rPr lang="en-US" sz="2000" dirty="0"/>
              <a:t> still exists since:</a:t>
            </a:r>
          </a:p>
          <a:p>
            <a:r>
              <a:rPr lang="en-US" sz="2000" dirty="0"/>
              <a:t>1 – PC Companies can get away with it, with minimal consequences.</a:t>
            </a:r>
          </a:p>
          <a:p>
            <a:r>
              <a:rPr lang="en-US" sz="2000" dirty="0"/>
              <a:t>2 – As </a:t>
            </a:r>
            <a:r>
              <a:rPr lang="en-US" sz="2000" dirty="0" err="1"/>
              <a:t>Superfish</a:t>
            </a:r>
            <a:r>
              <a:rPr lang="en-US" sz="2000" dirty="0"/>
              <a:t> showed, there’s a lot of money if companies don’t care.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12" name="TextBox 11">
            <a:extLst>
              <a:ext uri="{FF2B5EF4-FFF2-40B4-BE49-F238E27FC236}">
                <a16:creationId xmlns:a16="http://schemas.microsoft.com/office/drawing/2014/main" id="{6A4EF9D5-E5A7-417E-BAE5-73E7DC775373}"/>
              </a:ext>
            </a:extLst>
          </p:cNvPr>
          <p:cNvSpPr txBox="1"/>
          <p:nvPr/>
        </p:nvSpPr>
        <p:spPr>
          <a:xfrm>
            <a:off x="-117204" y="4705351"/>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spTree>
    <p:extLst>
      <p:ext uri="{BB962C8B-B14F-4D97-AF65-F5344CB8AC3E}">
        <p14:creationId xmlns:p14="http://schemas.microsoft.com/office/powerpoint/2010/main" val="200584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done:</a:t>
            </a:r>
          </a:p>
        </p:txBody>
      </p:sp>
      <p:sp>
        <p:nvSpPr>
          <p:cNvPr id="3" name="Content Placeholder 2"/>
          <p:cNvSpPr>
            <a:spLocks noGrp="1"/>
          </p:cNvSpPr>
          <p:nvPr>
            <p:ph sz="half" idx="1"/>
          </p:nvPr>
        </p:nvSpPr>
        <p:spPr>
          <a:xfrm>
            <a:off x="889687" y="1180910"/>
            <a:ext cx="6895070" cy="3352800"/>
          </a:xfrm>
        </p:spPr>
        <p:txBody>
          <a:bodyPr/>
          <a:lstStyle/>
          <a:p>
            <a:r>
              <a:rPr lang="en-US" dirty="0"/>
              <a:t>PC vendors need to be held more accountable for the software they sell preinstalled on their computers.</a:t>
            </a:r>
          </a:p>
          <a:p>
            <a:r>
              <a:rPr lang="en-US" dirty="0"/>
              <a:t>There has to be stricter monitoring in the first place, not after the problem occurs.</a:t>
            </a:r>
          </a:p>
          <a:p>
            <a:r>
              <a:rPr lang="en-US" dirty="0"/>
              <a:t>If </a:t>
            </a:r>
            <a:r>
              <a:rPr lang="en-US" dirty="0" err="1"/>
              <a:t>Superfish</a:t>
            </a:r>
            <a:r>
              <a:rPr lang="en-US" dirty="0"/>
              <a:t> inspected the </a:t>
            </a:r>
            <a:r>
              <a:rPr lang="en-US" dirty="0" err="1"/>
              <a:t>Komodia</a:t>
            </a:r>
            <a:r>
              <a:rPr lang="en-US" dirty="0"/>
              <a:t> certificates, or Lenovo inspected </a:t>
            </a:r>
            <a:r>
              <a:rPr lang="en-US" dirty="0" err="1"/>
              <a:t>VisualDiscovery</a:t>
            </a:r>
            <a:r>
              <a:rPr lang="en-US" dirty="0"/>
              <a:t>, this could have easily been prevented.</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55823"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13" name="Content Placeholder 2">
            <a:extLst>
              <a:ext uri="{FF2B5EF4-FFF2-40B4-BE49-F238E27FC236}">
                <a16:creationId xmlns:a16="http://schemas.microsoft.com/office/drawing/2014/main" id="{D89E5B7B-EAE2-4A97-B8A9-83DA88F2FA9D}"/>
              </a:ext>
            </a:extLst>
          </p:cNvPr>
          <p:cNvSpPr txBox="1">
            <a:spLocks/>
          </p:cNvSpPr>
          <p:nvPr/>
        </p:nvSpPr>
        <p:spPr>
          <a:xfrm>
            <a:off x="5230858" y="2878836"/>
            <a:ext cx="3442879" cy="1826515"/>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85270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“Alert (TA15-051A) Lenovo </a:t>
            </a:r>
            <a:r>
              <a:rPr lang="en-US" dirty="0" err="1"/>
              <a:t>Superfish</a:t>
            </a:r>
            <a:r>
              <a:rPr lang="en-US" dirty="0"/>
              <a:t> Adware Vulnerable to HTTPS Spoofing,” </a:t>
            </a:r>
            <a:r>
              <a:rPr lang="en-US" dirty="0">
                <a:hlinkClick r:id="rId3"/>
              </a:rPr>
              <a:t>https://www.us-cert.gov/ncas/alerts/TA15-051A</a:t>
            </a:r>
            <a:r>
              <a:rPr lang="en-US" dirty="0"/>
              <a:t>. Accessed April 3</a:t>
            </a:r>
            <a:r>
              <a:rPr lang="en-US" baseline="30000" dirty="0"/>
              <a:t>rd</a:t>
            </a:r>
            <a:r>
              <a:rPr lang="en-US" dirty="0"/>
              <a:t>, 2019.</a:t>
            </a:r>
          </a:p>
          <a:p>
            <a:pPr marL="0" indent="0">
              <a:buNone/>
            </a:pPr>
            <a:r>
              <a:rPr lang="en-US" dirty="0"/>
              <a:t>[2] </a:t>
            </a:r>
            <a:r>
              <a:rPr lang="en-US" dirty="0" err="1"/>
              <a:t>Claburn</a:t>
            </a:r>
            <a:r>
              <a:rPr lang="en-US" dirty="0"/>
              <a:t>, Thomas. “Remember When Lenovo Sold PCs with </a:t>
            </a:r>
            <a:r>
              <a:rPr lang="en-US" dirty="0" err="1"/>
              <a:t>Superfish</a:t>
            </a:r>
            <a:r>
              <a:rPr lang="en-US" dirty="0"/>
              <a:t> Adware? It Just Got a Mild Scolding from FTC.” The Register, 5 Sept. 2017, </a:t>
            </a:r>
            <a:r>
              <a:rPr lang="en-US" dirty="0">
                <a:hlinkClick r:id="rId4"/>
              </a:rPr>
              <a:t>www.theregister.co.uk/2017/09/05/lenovo_gets_wristslap_from_ftc_for_superfish_adware_debacle/</a:t>
            </a:r>
            <a:r>
              <a:rPr lang="en-US" dirty="0"/>
              <a:t>. Accessed April 1</a:t>
            </a:r>
            <a:r>
              <a:rPr lang="en-US" baseline="30000" dirty="0"/>
              <a:t>st</a:t>
            </a:r>
            <a:r>
              <a:rPr lang="en-US" dirty="0"/>
              <a:t>, 2019.</a:t>
            </a:r>
          </a:p>
          <a:p>
            <a:pPr marL="0" indent="0">
              <a:buNone/>
            </a:pPr>
            <a:r>
              <a:rPr lang="en-US" dirty="0"/>
              <a:t>[3] Brandon Bailey. “After Security Scandal, a Tech Firm Says It's Changing Focus.” </a:t>
            </a:r>
            <a:r>
              <a:rPr lang="en-US" i="1" dirty="0"/>
              <a:t>ABC News</a:t>
            </a:r>
            <a:r>
              <a:rPr lang="en-US" dirty="0"/>
              <a:t>, (Yahoo!-ABC News Network, 28 May 2015), at web.archive.org/web/20150529003146/http:/abcnews.go.com/Technology/</a:t>
            </a:r>
            <a:r>
              <a:rPr lang="en-US" dirty="0" err="1"/>
              <a:t>wireStory</a:t>
            </a:r>
            <a:r>
              <a:rPr lang="en-US" dirty="0"/>
              <a:t>/security-scandal-tech-firm-changing-focus-31373750. Accessed April 2</a:t>
            </a:r>
            <a:r>
              <a:rPr lang="en-US" baseline="30000" dirty="0"/>
              <a:t>nd</a:t>
            </a:r>
            <a:r>
              <a:rPr lang="en-US" dirty="0"/>
              <a:t>, 2019.</a:t>
            </a:r>
          </a:p>
          <a:p>
            <a:pPr marL="0" indent="0">
              <a:buNone/>
            </a:pPr>
            <a:r>
              <a:rPr lang="en-US" dirty="0"/>
              <a:t>[4] Auerbach, David. “Lenovo's </a:t>
            </a:r>
            <a:r>
              <a:rPr lang="en-US" dirty="0" err="1"/>
              <a:t>Superfish</a:t>
            </a:r>
            <a:r>
              <a:rPr lang="en-US" dirty="0"/>
              <a:t> Scandal Is One of the Worst Consumer Computing Screw-Ups Ever.” Slate, Slate Magazine, 20 Feb. 2015, </a:t>
            </a:r>
            <a:r>
              <a:rPr lang="en-US" dirty="0">
                <a:hlinkClick r:id="rId5"/>
              </a:rPr>
              <a:t>https://slate.com/technology/2015/02/lenovo-superfish-scandal-why-its-one-of-the-worst-consumer-computing-screw-ups-ever.html</a:t>
            </a:r>
            <a:r>
              <a:rPr lang="en-US" dirty="0"/>
              <a:t> Accessed April 1</a:t>
            </a:r>
            <a:r>
              <a:rPr lang="en-US" baseline="30000" dirty="0"/>
              <a:t>st</a:t>
            </a:r>
            <a:r>
              <a:rPr lang="en-US" dirty="0"/>
              <a:t>, 2019.</a:t>
            </a:r>
          </a:p>
          <a:p>
            <a:pPr marL="0" indent="0">
              <a:buNone/>
            </a:pPr>
            <a:r>
              <a:rPr lang="en-US" dirty="0"/>
              <a:t>[5] "</a:t>
            </a:r>
            <a:r>
              <a:rPr lang="en-US" dirty="0" err="1"/>
              <a:t>Superfish</a:t>
            </a:r>
            <a:r>
              <a:rPr lang="en-US" dirty="0"/>
              <a:t>; </a:t>
            </a:r>
            <a:r>
              <a:rPr lang="en-US" dirty="0" err="1"/>
              <a:t>Superfish</a:t>
            </a:r>
            <a:r>
              <a:rPr lang="en-US" dirty="0"/>
              <a:t> Ranked #4 on Inc. 500 List of America's Fastest Growing Private Companies." (Journal of Engineering, Sep 03 2014). Page 427. </a:t>
            </a:r>
          </a:p>
          <a:p>
            <a:pPr marL="0" indent="0">
              <a:buNone/>
            </a:pPr>
            <a:r>
              <a:rPr lang="en-US" dirty="0"/>
              <a:t>[6] </a:t>
            </a:r>
            <a:r>
              <a:rPr lang="en-US" dirty="0" err="1"/>
              <a:t>Perlroth</a:t>
            </a:r>
            <a:r>
              <a:rPr lang="en-US" dirty="0"/>
              <a:t>, Nicole. "How </a:t>
            </a:r>
            <a:r>
              <a:rPr lang="en-US" dirty="0" err="1"/>
              <a:t>Superfish's</a:t>
            </a:r>
            <a:r>
              <a:rPr lang="en-US" dirty="0"/>
              <a:t> Security-Compromising Adware Came to Inhabit Lenovo's PCs." (</a:t>
            </a:r>
            <a:r>
              <a:rPr lang="en-US" i="1" dirty="0"/>
              <a:t>New York Times, </a:t>
            </a:r>
            <a:r>
              <a:rPr lang="en-US" dirty="0"/>
              <a:t>Mar 02 2015).  Page 1. </a:t>
            </a:r>
          </a:p>
          <a:p>
            <a:pPr marL="0" indent="0">
              <a:buNone/>
            </a:pPr>
            <a:r>
              <a:rPr lang="en-US" dirty="0"/>
              <a:t>[7] Joel Hruska. “Dell apologizes for </a:t>
            </a:r>
            <a:r>
              <a:rPr lang="en-US" dirty="0" err="1"/>
              <a:t>Superfish</a:t>
            </a:r>
            <a:r>
              <a:rPr lang="en-US" dirty="0"/>
              <a:t>-like scandal, offers </a:t>
            </a:r>
            <a:r>
              <a:rPr lang="en-US" dirty="0" err="1"/>
              <a:t>eDellRoot</a:t>
            </a:r>
            <a:r>
              <a:rPr lang="en-US" dirty="0"/>
              <a:t> removal instructions.” by </a:t>
            </a:r>
            <a:r>
              <a:rPr lang="en-US" i="1" dirty="0"/>
              <a:t>EXTREMETECH.com. https://advance.lexis.com/api/permalink/722f686f-f428-4457-a973-6a2623b7d2d9/?context=1516831 </a:t>
            </a:r>
            <a:r>
              <a:rPr lang="en-US" dirty="0"/>
              <a:t>Retrieved from Nexis Uni,  Accessed April 3</a:t>
            </a:r>
            <a:r>
              <a:rPr lang="en-US" baseline="30000" dirty="0"/>
              <a:t>rd</a:t>
            </a:r>
            <a:r>
              <a:rPr lang="en-US" dirty="0"/>
              <a:t>, 2019.</a:t>
            </a:r>
          </a:p>
          <a:p>
            <a:pPr marL="0" indent="0">
              <a:buNone/>
            </a:pPr>
            <a:r>
              <a:rPr lang="en-US" dirty="0"/>
              <a:t>[8] Tom Scott,. “Man in the Middle Attacks &amp; </a:t>
            </a:r>
            <a:r>
              <a:rPr lang="en-US" dirty="0" err="1"/>
              <a:t>Superfish</a:t>
            </a:r>
            <a:r>
              <a:rPr lang="en-US" dirty="0"/>
              <a:t> – Computerphile.” </a:t>
            </a:r>
            <a:r>
              <a:rPr lang="en-US" dirty="0">
                <a:hlinkClick r:id="rId6"/>
              </a:rPr>
              <a:t>www.youtube.com/watch?v=-enHfpHMBo4</a:t>
            </a:r>
            <a:r>
              <a:rPr lang="en-US" dirty="0"/>
              <a:t>. Accessed April 2</a:t>
            </a:r>
            <a:r>
              <a:rPr lang="en-US" baseline="30000" dirty="0"/>
              <a:t>nd</a:t>
            </a:r>
            <a:r>
              <a:rPr lang="en-US" dirty="0"/>
              <a:t>, 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7" name="Rectangle 1">
            <a:extLst>
              <a:ext uri="{FF2B5EF4-FFF2-40B4-BE49-F238E27FC236}">
                <a16:creationId xmlns:a16="http://schemas.microsoft.com/office/drawing/2014/main" id="{6CF40A87-BAB8-4E5F-B995-5DC0838EF4C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55555"/>
                </a:solidFill>
                <a:effectLst/>
                <a:latin typeface="Verdana" panose="020B0604030504040204" pitchFamily="34" charset="0"/>
              </a:rPr>
              <a:t>"Superfish; Superfish Ranked #4 on Inc. 500 List of America's Fastest Growing Private Companies." </a:t>
            </a:r>
            <a:r>
              <a:rPr kumimoji="0" lang="en-US" altLang="en-US" sz="900" b="0" i="1" u="none" strike="noStrike" cap="none" normalizeH="0" baseline="0">
                <a:ln>
                  <a:noFill/>
                </a:ln>
                <a:solidFill>
                  <a:srgbClr val="555555"/>
                </a:solidFill>
                <a:effectLst/>
                <a:latin typeface="Verdana" panose="020B0604030504040204" pitchFamily="34" charset="0"/>
              </a:rPr>
              <a:t>Journal of Engineering, </a:t>
            </a:r>
            <a:r>
              <a:rPr kumimoji="0" lang="en-US" altLang="en-US" sz="900" b="0" i="0" u="none" strike="noStrike" cap="none" normalizeH="0" baseline="0">
                <a:ln>
                  <a:noFill/>
                </a:ln>
                <a:solidFill>
                  <a:srgbClr val="555555"/>
                </a:solidFill>
                <a:effectLst/>
                <a:latin typeface="Verdana" panose="020B0604030504040204" pitchFamily="34" charset="0"/>
              </a:rPr>
              <a:t>Sep 03 2014, p. 427. </a:t>
            </a:r>
            <a:r>
              <a:rPr kumimoji="0" lang="en-US" altLang="en-US" sz="900" b="0" i="1" u="none" strike="noStrike" cap="none" normalizeH="0" baseline="0">
                <a:ln>
                  <a:noFill/>
                </a:ln>
                <a:solidFill>
                  <a:srgbClr val="555555"/>
                </a:solidFill>
                <a:effectLst/>
                <a:latin typeface="Verdana" panose="020B0604030504040204" pitchFamily="34" charset="0"/>
              </a:rPr>
              <a:t>ProQuest. </a:t>
            </a:r>
            <a:r>
              <a:rPr kumimoji="0" lang="en-US" altLang="en-US" sz="900" b="0" i="0" u="none" strike="noStrike" cap="none" normalizeH="0" baseline="0">
                <a:ln>
                  <a:noFill/>
                </a:ln>
                <a:solidFill>
                  <a:srgbClr val="555555"/>
                </a:solidFill>
                <a:effectLst/>
                <a:latin typeface="Verdana" panose="020B0604030504040204" pitchFamily="34" charset="0"/>
              </a:rPr>
              <a:t>Web. 3 Apr. 2019 </a:t>
            </a:r>
            <a:r>
              <a:rPr kumimoji="0" lang="en-US" altLang="en-US" sz="600" b="0" i="0" u="none" strike="noStrike" cap="none" normalizeH="0" baseline="0">
                <a:ln>
                  <a:noFill/>
                </a:ln>
                <a:solidFill>
                  <a:schemeClr val="tx1"/>
                </a:solidFill>
                <a:effectLst/>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9431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[9] Perry, Scott S. “Protect Yourself Against Fraudulent SSL Certificates.” (</a:t>
            </a:r>
            <a:r>
              <a:rPr lang="en-US" i="1" dirty="0"/>
              <a:t>DigiCert</a:t>
            </a:r>
            <a:r>
              <a:rPr lang="en-US" dirty="0"/>
              <a:t>, 2015), </a:t>
            </a:r>
            <a:r>
              <a:rPr lang="en-US" dirty="0">
                <a:hlinkClick r:id="rId3"/>
              </a:rPr>
              <a:t>www.digicert.com/protecting-against-fraudulent-certificates.htm</a:t>
            </a:r>
            <a:r>
              <a:rPr lang="en-US" dirty="0"/>
              <a:t>. Accessed April 4</a:t>
            </a:r>
            <a:r>
              <a:rPr lang="en-US" baseline="30000" dirty="0"/>
              <a:t>th</a:t>
            </a:r>
            <a:r>
              <a:rPr lang="en-US" dirty="0"/>
              <a:t>, 2019.</a:t>
            </a:r>
          </a:p>
          <a:p>
            <a:pPr marL="0" indent="0">
              <a:buNone/>
            </a:pPr>
            <a:r>
              <a:rPr lang="en-US" dirty="0"/>
              <a:t>[10] Costello, Katie. “Gartner Says Worldwide PC Shipments Declined 4.3 Percent in 4Q18 and 1.3 Percent for the Year.” (Gartner, 10 Jan. 2019), </a:t>
            </a:r>
            <a:r>
              <a:rPr lang="en-US" dirty="0">
                <a:hlinkClick r:id="rId4"/>
              </a:rPr>
              <a:t>www.gartner.com/en/newsroom/press-releases/2019-01-10-gartner-says-worldwide-pc-shipments-declined-4-3-perc</a:t>
            </a:r>
            <a:r>
              <a:rPr lang="en-US" dirty="0"/>
              <a:t>. Accessed April 2</a:t>
            </a:r>
            <a:r>
              <a:rPr lang="en-US" baseline="30000" dirty="0"/>
              <a:t>nd</a:t>
            </a:r>
            <a:r>
              <a:rPr lang="en-US" dirty="0"/>
              <a:t>, 2019.</a:t>
            </a:r>
          </a:p>
          <a:p>
            <a:pPr marL="0" indent="0">
              <a:buNone/>
            </a:pPr>
            <a:r>
              <a:rPr lang="en-US" dirty="0"/>
              <a:t>[11] “</a:t>
            </a:r>
            <a:r>
              <a:rPr lang="en-US" dirty="0" err="1"/>
              <a:t>Superfish</a:t>
            </a:r>
            <a:r>
              <a:rPr lang="en-US" dirty="0"/>
              <a:t> on the Forbes America's Most Promising Companies List.” Forbes, Forbes Magazine, 21 Jan. 2015, </a:t>
            </a:r>
            <a:r>
              <a:rPr lang="en-US" dirty="0">
                <a:hlinkClick r:id="rId5"/>
              </a:rPr>
              <a:t>www.forbes.com/companies/superfish/#18eed7284c2b</a:t>
            </a:r>
            <a:r>
              <a:rPr lang="en-US" dirty="0"/>
              <a:t>. Accessed April 2</a:t>
            </a:r>
            <a:r>
              <a:rPr lang="en-US" baseline="30000" dirty="0"/>
              <a:t>nd</a:t>
            </a:r>
            <a:r>
              <a:rPr lang="en-US" dirty="0"/>
              <a:t>, 2019.</a:t>
            </a:r>
          </a:p>
          <a:p>
            <a:pPr marL="0" indent="0">
              <a:buNone/>
            </a:pPr>
            <a:r>
              <a:rPr lang="en-US" dirty="0"/>
              <a:t>[12] Lenovo forum user </a:t>
            </a:r>
            <a:r>
              <a:rPr lang="en-US" dirty="0" err="1"/>
              <a:t>zibarstk</a:t>
            </a:r>
            <a:r>
              <a:rPr lang="en-US" dirty="0"/>
              <a:t>. “Re: Potentially Unwanted Program.” </a:t>
            </a:r>
            <a:r>
              <a:rPr lang="en-US" i="1" dirty="0"/>
              <a:t>(Lenovo</a:t>
            </a:r>
            <a:r>
              <a:rPr lang="en-US" dirty="0"/>
              <a:t>, 21 Jan. 2015), </a:t>
            </a:r>
            <a:r>
              <a:rPr lang="en-US" dirty="0">
                <a:hlinkClick r:id="rId6"/>
              </a:rPr>
              <a:t>https://forums.lenovo.com/t5/Security-Malware/Potentially-Unwanted-Program-Superfish-VisualDiscovery/m-p/1860408/highlight/true#M1697</a:t>
            </a:r>
            <a:r>
              <a:rPr lang="en-US" dirty="0"/>
              <a:t>. Accessed April 4</a:t>
            </a:r>
            <a:r>
              <a:rPr lang="en-US" baseline="30000" dirty="0"/>
              <a:t>th</a:t>
            </a:r>
            <a:r>
              <a:rPr lang="en-US" dirty="0"/>
              <a:t>, 2019.</a:t>
            </a:r>
          </a:p>
          <a:p>
            <a:pPr marL="0" indent="0">
              <a:buNone/>
            </a:pPr>
            <a:r>
              <a:rPr lang="en-US" dirty="0"/>
              <a:t>[13] Hruska, Joel. “Lenovo Officially Responds to </a:t>
            </a:r>
            <a:r>
              <a:rPr lang="en-US" dirty="0" err="1"/>
              <a:t>Superfish</a:t>
            </a:r>
            <a:r>
              <a:rPr lang="en-US" dirty="0"/>
              <a:t>, Releases List of Affected Systems.” </a:t>
            </a:r>
            <a:r>
              <a:rPr lang="en-US" dirty="0" err="1"/>
              <a:t>ExtremeTech</a:t>
            </a:r>
            <a:r>
              <a:rPr lang="en-US" dirty="0"/>
              <a:t>, (Ziff Davis LLC, 20 Feb. 2015), </a:t>
            </a:r>
            <a:r>
              <a:rPr lang="en-US" dirty="0">
                <a:hlinkClick r:id="rId7"/>
              </a:rPr>
              <a:t>www.extremetech.com/computing/199628-lenovo-officially-responds-to-superfish-releases-list-of-affected-systems</a:t>
            </a:r>
            <a:r>
              <a:rPr lang="en-US" dirty="0"/>
              <a:t>. Accessed April 2</a:t>
            </a:r>
            <a:r>
              <a:rPr lang="en-US" baseline="30000" dirty="0"/>
              <a:t>nd</a:t>
            </a:r>
            <a:r>
              <a:rPr lang="en-US" dirty="0"/>
              <a:t>, 2019.</a:t>
            </a:r>
          </a:p>
          <a:p>
            <a:pPr marL="0" indent="0">
              <a:buNone/>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Peter Jankowski</a:t>
            </a:r>
            <a:endParaRPr lang="en-US" sz="1400" dirty="0">
              <a:solidFill>
                <a:schemeClr val="tx1"/>
              </a:solidFill>
              <a:latin typeface="+mj-lt"/>
            </a:endParaRPr>
          </a:p>
        </p:txBody>
      </p:sp>
      <p:sp>
        <p:nvSpPr>
          <p:cNvPr id="7" name="Rectangle 1">
            <a:extLst>
              <a:ext uri="{FF2B5EF4-FFF2-40B4-BE49-F238E27FC236}">
                <a16:creationId xmlns:a16="http://schemas.microsoft.com/office/drawing/2014/main" id="{6CF40A87-BAB8-4E5F-B995-5DC0838EF4C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55555"/>
                </a:solidFill>
                <a:effectLst/>
                <a:latin typeface="Verdana" panose="020B0604030504040204" pitchFamily="34" charset="0"/>
              </a:rPr>
              <a:t>"Superfish; Superfish Ranked #4 on Inc. 500 List of America's Fastest Growing Private Companies." </a:t>
            </a:r>
            <a:r>
              <a:rPr kumimoji="0" lang="en-US" altLang="en-US" sz="900" b="0" i="1" u="none" strike="noStrike" cap="none" normalizeH="0" baseline="0">
                <a:ln>
                  <a:noFill/>
                </a:ln>
                <a:solidFill>
                  <a:srgbClr val="555555"/>
                </a:solidFill>
                <a:effectLst/>
                <a:latin typeface="Verdana" panose="020B0604030504040204" pitchFamily="34" charset="0"/>
              </a:rPr>
              <a:t>Journal of Engineering, </a:t>
            </a:r>
            <a:r>
              <a:rPr kumimoji="0" lang="en-US" altLang="en-US" sz="900" b="0" i="0" u="none" strike="noStrike" cap="none" normalizeH="0" baseline="0">
                <a:ln>
                  <a:noFill/>
                </a:ln>
                <a:solidFill>
                  <a:srgbClr val="555555"/>
                </a:solidFill>
                <a:effectLst/>
                <a:latin typeface="Verdana" panose="020B0604030504040204" pitchFamily="34" charset="0"/>
              </a:rPr>
              <a:t>Sep 03 2014, p. 427. </a:t>
            </a:r>
            <a:r>
              <a:rPr kumimoji="0" lang="en-US" altLang="en-US" sz="900" b="0" i="1" u="none" strike="noStrike" cap="none" normalizeH="0" baseline="0">
                <a:ln>
                  <a:noFill/>
                </a:ln>
                <a:solidFill>
                  <a:srgbClr val="555555"/>
                </a:solidFill>
                <a:effectLst/>
                <a:latin typeface="Verdana" panose="020B0604030504040204" pitchFamily="34" charset="0"/>
              </a:rPr>
              <a:t>ProQuest. </a:t>
            </a:r>
            <a:r>
              <a:rPr kumimoji="0" lang="en-US" altLang="en-US" sz="900" b="0" i="0" u="none" strike="noStrike" cap="none" normalizeH="0" baseline="0">
                <a:ln>
                  <a:noFill/>
                </a:ln>
                <a:solidFill>
                  <a:srgbClr val="555555"/>
                </a:solidFill>
                <a:effectLst/>
                <a:latin typeface="Verdana" panose="020B0604030504040204" pitchFamily="34" charset="0"/>
              </a:rPr>
              <a:t>Web. 3 Apr. 2019 </a:t>
            </a:r>
            <a:r>
              <a:rPr kumimoji="0" lang="en-US" altLang="en-US" sz="600" b="0" i="0" u="none" strike="noStrike" cap="none" normalizeH="0" baseline="0">
                <a:ln>
                  <a:noFill/>
                </a:ln>
                <a:solidFill>
                  <a:schemeClr val="tx1"/>
                </a:solidFill>
                <a:effectLst/>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0395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Run time stack</a:t>
            </a: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Variable Attack</a:t>
            </a: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2138944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1065278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3611239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159126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998449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808874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42</a:t>
            </a:fld>
            <a:endParaRPr lang="en"/>
          </a:p>
        </p:txBody>
      </p:sp>
      <p:sp>
        <p:nvSpPr>
          <p:cNvPr id="3" name="Footer Placeholder 2"/>
          <p:cNvSpPr>
            <a:spLocks noGrp="1"/>
          </p:cNvSpPr>
          <p:nvPr>
            <p:ph type="ftr" sz="quarter" idx="11"/>
          </p:nvPr>
        </p:nvSpPr>
        <p:spPr/>
        <p:txBody>
          <a:bodyPr/>
          <a:lstStyle/>
          <a:p>
            <a:r>
              <a:rPr lang="sk-SK"/>
              <a:t>© 2019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43</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913482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2019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2152332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2363850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47</a:t>
            </a:fld>
            <a:endParaRPr lang="en-US"/>
          </a:p>
        </p:txBody>
      </p:sp>
    </p:spTree>
    <p:extLst>
      <p:ext uri="{BB962C8B-B14F-4D97-AF65-F5344CB8AC3E}">
        <p14:creationId xmlns:p14="http://schemas.microsoft.com/office/powerpoint/2010/main" val="1620057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2537789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276439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Might be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50</a:t>
            </a:fld>
            <a:endParaRPr lang="en-US"/>
          </a:p>
        </p:txBody>
      </p:sp>
    </p:spTree>
    <p:extLst>
      <p:ext uri="{BB962C8B-B14F-4D97-AF65-F5344CB8AC3E}">
        <p14:creationId xmlns:p14="http://schemas.microsoft.com/office/powerpoint/2010/main" val="807689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51</a:t>
            </a:fld>
            <a:endParaRPr lang="en-US"/>
          </a:p>
        </p:txBody>
      </p:sp>
    </p:spTree>
    <p:extLst>
      <p:ext uri="{BB962C8B-B14F-4D97-AF65-F5344CB8AC3E}">
        <p14:creationId xmlns:p14="http://schemas.microsoft.com/office/powerpoint/2010/main" val="251593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77500" lnSpcReduction="20000"/>
          </a:bodyPr>
          <a:lstStyle/>
          <a:p>
            <a:r>
              <a:rPr lang="en-US" dirty="0"/>
              <a:t>Given code you did not write yourself, you need to test and potentially break it </a:t>
            </a:r>
          </a:p>
          <a:p>
            <a:r>
              <a:rPr lang="en-US" dirty="0"/>
              <a:t>Find as many bugs possible</a:t>
            </a:r>
          </a:p>
          <a:p>
            <a:r>
              <a:rPr lang="en-US" dirty="0"/>
              <a:t>There are major and minor bugs to find</a:t>
            </a:r>
          </a:p>
          <a:p>
            <a:r>
              <a:rPr lang="en-US" dirty="0"/>
              <a:t>Once testing is done write paper arguing your testing was adequate</a:t>
            </a:r>
          </a:p>
          <a:p>
            <a:r>
              <a:rPr lang="en-US" dirty="0"/>
              <a:t>Things that might be useful in your argument:</a:t>
            </a:r>
          </a:p>
          <a:p>
            <a:pPr lvl="1"/>
            <a:r>
              <a:rPr lang="en-US" dirty="0"/>
              <a:t>Explanations of defects</a:t>
            </a:r>
          </a:p>
          <a:p>
            <a:pPr lvl="1"/>
            <a:r>
              <a:rPr lang="en-US" dirty="0"/>
              <a:t>How to fix them</a:t>
            </a:r>
          </a:p>
          <a:p>
            <a:pPr lvl="1"/>
            <a:r>
              <a:rPr lang="en-US" dirty="0"/>
              <a:t>Consequences of leaving defects in production code</a:t>
            </a:r>
          </a:p>
          <a:p>
            <a:r>
              <a:rPr lang="en-US" dirty="0"/>
              <a:t>Use weaknesses (or strengths) in your testing methods as a counter argument</a:t>
            </a:r>
          </a:p>
          <a:p>
            <a:r>
              <a:rPr lang="en-US" dirty="0"/>
              <a:t>Working example: </a:t>
            </a:r>
            <a:r>
              <a:rPr lang="en-US" dirty="0">
                <a:hlinkClick r:id="rId3"/>
              </a:rPr>
              <a:t>http://socialimps.keithpray.net/assignments/Test_Sales_Fun</a:t>
            </a:r>
            <a:r>
              <a:rPr lang="en-US" dirty="0"/>
              <a:t> </a:t>
            </a:r>
          </a:p>
          <a:p>
            <a:pPr marL="0" indent="0">
              <a:buNone/>
            </a:pPr>
            <a:endParaRPr lang="en-US" strike="sngStrike"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57480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Survey</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29615</TotalTime>
  <Words>7232</Words>
  <Application>Microsoft Macintosh PowerPoint</Application>
  <PresentationFormat>On-screen Show (16:9)</PresentationFormat>
  <Paragraphs>737</Paragraphs>
  <Slides>51</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Arial</vt:lpstr>
      <vt:lpstr>Calibri</vt:lpstr>
      <vt:lpstr>Cambria</vt:lpstr>
      <vt:lpstr>Verdana</vt:lpstr>
      <vt:lpstr>Wingdings</vt:lpstr>
      <vt:lpstr>Red Radial 16x9</vt:lpstr>
      <vt:lpstr>Class 8 Crime</vt:lpstr>
      <vt:lpstr>Papers</vt:lpstr>
      <vt:lpstr>Overview</vt:lpstr>
      <vt:lpstr>PowerPoint Presentation</vt:lpstr>
      <vt:lpstr>My Reading Notes</vt:lpstr>
      <vt:lpstr>Group Quiz</vt:lpstr>
      <vt:lpstr>Assignment Code Testing 1 Page Paper 1/2</vt:lpstr>
      <vt:lpstr>Assignment Code Testing 2/2</vt:lpstr>
      <vt:lpstr>Overview</vt:lpstr>
      <vt:lpstr>The Next generation anti-Malware: Using AI to anticipate attacks</vt:lpstr>
      <vt:lpstr>How does anti-malware currently work?</vt:lpstr>
      <vt:lpstr>Questions to consider about AI?</vt:lpstr>
      <vt:lpstr>Constructing the ai</vt:lpstr>
      <vt:lpstr>Representing AI at a Machine level</vt:lpstr>
      <vt:lpstr>Conclusion</vt:lpstr>
      <vt:lpstr>References</vt:lpstr>
      <vt:lpstr>Quadcopter Security</vt:lpstr>
      <vt:lpstr>Drones: Pros and Cons</vt:lpstr>
      <vt:lpstr>Hacking Drones</vt:lpstr>
      <vt:lpstr>How easy are they to hack?</vt:lpstr>
      <vt:lpstr>Potential Consequences of drone hacking</vt:lpstr>
      <vt:lpstr>What should be done?</vt:lpstr>
      <vt:lpstr>References</vt:lpstr>
      <vt:lpstr>The Lenovo SuperFish Incident</vt:lpstr>
      <vt:lpstr>What I Concluded/What I’m Trying to say:</vt:lpstr>
      <vt:lpstr>Quick Background:</vt:lpstr>
      <vt:lpstr>Not all is well (Visual Search = Popup Ads):</vt:lpstr>
      <vt:lpstr>Certificates and Man in the middle attacks:</vt:lpstr>
      <vt:lpstr>The outcome for Superfish:</vt:lpstr>
      <vt:lpstr>How Lenovo is doing:</vt:lpstr>
      <vt:lpstr>The Problem Continues:</vt:lpstr>
      <vt:lpstr>What Should be done:</vt:lpstr>
      <vt:lpstr>References</vt:lpstr>
      <vt:lpstr>References, Continued</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414</cp:revision>
  <dcterms:created xsi:type="dcterms:W3CDTF">2014-08-25T02:19:16Z</dcterms:created>
  <dcterms:modified xsi:type="dcterms:W3CDTF">2019-04-14T19:59:16Z</dcterms:modified>
</cp:coreProperties>
</file>