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9"/>
  </p:notesMasterIdLst>
  <p:handoutMasterIdLst>
    <p:handoutMasterId r:id="rId40"/>
  </p:handoutMasterIdLst>
  <p:sldIdLst>
    <p:sldId id="256" r:id="rId2"/>
    <p:sldId id="332" r:id="rId3"/>
    <p:sldId id="259" r:id="rId4"/>
    <p:sldId id="277" r:id="rId5"/>
    <p:sldId id="291" r:id="rId6"/>
    <p:sldId id="261" r:id="rId7"/>
    <p:sldId id="264" r:id="rId8"/>
    <p:sldId id="323" r:id="rId9"/>
    <p:sldId id="267" r:id="rId10"/>
    <p:sldId id="297" r:id="rId11"/>
    <p:sldId id="347" r:id="rId12"/>
    <p:sldId id="257" r:id="rId13"/>
    <p:sldId id="258" r:id="rId14"/>
    <p:sldId id="348" r:id="rId15"/>
    <p:sldId id="260" r:id="rId16"/>
    <p:sldId id="349" r:id="rId17"/>
    <p:sldId id="262" r:id="rId18"/>
    <p:sldId id="263" r:id="rId19"/>
    <p:sldId id="350" r:id="rId20"/>
    <p:sldId id="265" r:id="rId21"/>
    <p:sldId id="266" r:id="rId22"/>
    <p:sldId id="353" r:id="rId23"/>
    <p:sldId id="268" r:id="rId24"/>
    <p:sldId id="354" r:id="rId25"/>
    <p:sldId id="270" r:id="rId26"/>
    <p:sldId id="355" r:id="rId27"/>
    <p:sldId id="356" r:id="rId28"/>
    <p:sldId id="357" r:id="rId29"/>
    <p:sldId id="351" r:id="rId30"/>
    <p:sldId id="271" r:id="rId31"/>
    <p:sldId id="272" r:id="rId32"/>
    <p:sldId id="273" r:id="rId33"/>
    <p:sldId id="274" r:id="rId34"/>
    <p:sldId id="275" r:id="rId35"/>
    <p:sldId id="276" r:id="rId36"/>
    <p:sldId id="352" r:id="rId37"/>
    <p:sldId id="269" r:id="rId38"/>
  </p:sldIdLst>
  <p:sldSz cx="9144000" cy="5143500" type="screen16x9"/>
  <p:notesSz cx="6858000" cy="9144000"/>
  <p:defaultText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F3E45242-6DC9-0143-B165-EEFF1A919F42}">
          <p14:sldIdLst>
            <p14:sldId id="256"/>
            <p14:sldId id="332"/>
            <p14:sldId id="259"/>
            <p14:sldId id="277"/>
            <p14:sldId id="291"/>
            <p14:sldId id="261"/>
            <p14:sldId id="264"/>
            <p14:sldId id="323"/>
            <p14:sldId id="267"/>
            <p14:sldId id="297"/>
          </p14:sldIdLst>
        </p14:section>
        <p14:section name="Students" id="{03AE23C9-21E0-8F4A-B153-0900C2F809BC}">
          <p14:sldIdLst>
            <p14:sldId id="347"/>
            <p14:sldId id="257"/>
            <p14:sldId id="258"/>
            <p14:sldId id="348"/>
            <p14:sldId id="260"/>
            <p14:sldId id="349"/>
            <p14:sldId id="262"/>
            <p14:sldId id="263"/>
            <p14:sldId id="350"/>
            <p14:sldId id="265"/>
            <p14:sldId id="266"/>
            <p14:sldId id="353"/>
            <p14:sldId id="268"/>
            <p14:sldId id="354"/>
            <p14:sldId id="270"/>
            <p14:sldId id="355"/>
            <p14:sldId id="356"/>
            <p14:sldId id="357"/>
            <p14:sldId id="351"/>
            <p14:sldId id="271"/>
            <p14:sldId id="272"/>
            <p14:sldId id="273"/>
            <p14:sldId id="274"/>
            <p14:sldId id="275"/>
            <p14:sldId id="276"/>
            <p14:sldId id="352"/>
          </p14:sldIdLst>
        </p14:section>
        <p14:section name="Common" id="{62B1AA91-D93D-9C4F-8ABE-6423F5BD3A6E}">
          <p14:sldIdLst>
            <p14:sldId id="26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9" autoAdjust="0"/>
    <p:restoredTop sz="80632" autoAdjust="0"/>
  </p:normalViewPr>
  <p:slideViewPr>
    <p:cSldViewPr snapToGrid="0" snapToObjects="1">
      <p:cViewPr varScale="1">
        <p:scale>
          <a:sx n="135" d="100"/>
          <a:sy n="135" d="100"/>
        </p:scale>
        <p:origin x="776" y="168"/>
      </p:cViewPr>
      <p:guideLst>
        <p:guide orient="horz" pos="1620"/>
        <p:guide pos="2880"/>
      </p:guideLst>
    </p:cSldViewPr>
  </p:slideViewPr>
  <p:notesTextViewPr>
    <p:cViewPr>
      <p:scale>
        <a:sx n="100" d="100"/>
        <a:sy n="100" d="100"/>
      </p:scale>
      <p:origin x="0" y="0"/>
    </p:cViewPr>
  </p:notesTextViewPr>
  <p:sorterViewPr>
    <p:cViewPr>
      <p:scale>
        <a:sx n="175" d="100"/>
        <a:sy n="175" d="100"/>
      </p:scale>
      <p:origin x="0" y="56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3/22/19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3/22/19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178" rtl="0" eaLnBrk="1" latinLnBrk="0" hangingPunct="1">
      <a:defRPr sz="1200" kern="1200">
        <a:solidFill>
          <a:schemeClr val="tx1"/>
        </a:solidFill>
        <a:latin typeface="+mn-lt"/>
        <a:ea typeface="+mn-ea"/>
        <a:cs typeface="+mn-cs"/>
      </a:defRPr>
    </a:lvl1pPr>
    <a:lvl2pPr marL="457178" algn="l" defTabSz="457178" rtl="0" eaLnBrk="1" latinLnBrk="0" hangingPunct="1">
      <a:defRPr sz="1200" kern="1200">
        <a:solidFill>
          <a:schemeClr val="tx1"/>
        </a:solidFill>
        <a:latin typeface="+mn-lt"/>
        <a:ea typeface="+mn-ea"/>
        <a:cs typeface="+mn-cs"/>
      </a:defRPr>
    </a:lvl2pPr>
    <a:lvl3pPr marL="914355" algn="l" defTabSz="457178" rtl="0" eaLnBrk="1" latinLnBrk="0" hangingPunct="1">
      <a:defRPr sz="1200" kern="1200">
        <a:solidFill>
          <a:schemeClr val="tx1"/>
        </a:solidFill>
        <a:latin typeface="+mn-lt"/>
        <a:ea typeface="+mn-ea"/>
        <a:cs typeface="+mn-cs"/>
      </a:defRPr>
    </a:lvl3pPr>
    <a:lvl4pPr marL="1371532" algn="l" defTabSz="457178" rtl="0" eaLnBrk="1" latinLnBrk="0" hangingPunct="1">
      <a:defRPr sz="1200" kern="1200">
        <a:solidFill>
          <a:schemeClr val="tx1"/>
        </a:solidFill>
        <a:latin typeface="+mn-lt"/>
        <a:ea typeface="+mn-ea"/>
        <a:cs typeface="+mn-cs"/>
      </a:defRPr>
    </a:lvl4pPr>
    <a:lvl5pPr marL="1828709" algn="l" defTabSz="457178" rtl="0" eaLnBrk="1" latinLnBrk="0" hangingPunct="1">
      <a:defRPr sz="1200" kern="1200">
        <a:solidFill>
          <a:schemeClr val="tx1"/>
        </a:solidFill>
        <a:latin typeface="+mn-lt"/>
        <a:ea typeface="+mn-ea"/>
        <a:cs typeface="+mn-cs"/>
      </a:defRPr>
    </a:lvl5pPr>
    <a:lvl6pPr marL="2285886" algn="l" defTabSz="457178" rtl="0" eaLnBrk="1" latinLnBrk="0" hangingPunct="1">
      <a:defRPr sz="1200" kern="1200">
        <a:solidFill>
          <a:schemeClr val="tx1"/>
        </a:solidFill>
        <a:latin typeface="+mn-lt"/>
        <a:ea typeface="+mn-ea"/>
        <a:cs typeface="+mn-cs"/>
      </a:defRPr>
    </a:lvl6pPr>
    <a:lvl7pPr marL="2743064" algn="l" defTabSz="457178" rtl="0" eaLnBrk="1" latinLnBrk="0" hangingPunct="1">
      <a:defRPr sz="1200" kern="1200">
        <a:solidFill>
          <a:schemeClr val="tx1"/>
        </a:solidFill>
        <a:latin typeface="+mn-lt"/>
        <a:ea typeface="+mn-ea"/>
        <a:cs typeface="+mn-cs"/>
      </a:defRPr>
    </a:lvl7pPr>
    <a:lvl8pPr marL="3200240" algn="l" defTabSz="457178" rtl="0" eaLnBrk="1" latinLnBrk="0" hangingPunct="1">
      <a:defRPr sz="1200" kern="1200">
        <a:solidFill>
          <a:schemeClr val="tx1"/>
        </a:solidFill>
        <a:latin typeface="+mn-lt"/>
        <a:ea typeface="+mn-ea"/>
        <a:cs typeface="+mn-cs"/>
      </a:defRPr>
    </a:lvl8pPr>
    <a:lvl9pPr marL="3657418" algn="l" defTabSz="4571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Here’s the title slide. Excited again, aren’t you? You should be.</a:t>
            </a: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My name is Percy and today I will talk about social media’s impact on our lives.</a:t>
            </a: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3154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sz="1100">
                <a:latin typeface="Arial"/>
                <a:ea typeface="Arial"/>
                <a:cs typeface="Arial"/>
                <a:sym typeface="Arial"/>
              </a:rPr>
              <a:t>Social media addiction is a phrase sometimes used to refer to someone spending too much time using Facebook, Twitter, Instagram and other forms of social media -- so much so that it interferes with other aspects of their daily life.</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 believe many of you use social media daily and some of you are addicted to social media.</a:t>
            </a:r>
            <a:endParaRPr sz="1100">
              <a:latin typeface="Arial"/>
              <a:ea typeface="Arial"/>
              <a:cs typeface="Arial"/>
              <a:sym typeface="Arial"/>
            </a:endParaRPr>
          </a:p>
        </p:txBody>
      </p:sp>
      <p:sp>
        <p:nvSpPr>
          <p:cNvPr id="98" name="Google Shape;9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2779892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4dfbdf77b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4dfbdf77b_0_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t>People often wonder: “What did the social media companies do to make their users so addicted to their products?” </a:t>
            </a:r>
            <a:endParaRPr sz="1100"/>
          </a:p>
          <a:p>
            <a:pPr marL="0" lvl="0" indent="0" algn="l" rtl="0">
              <a:spcBef>
                <a:spcPts val="0"/>
              </a:spcBef>
              <a:spcAft>
                <a:spcPts val="0"/>
              </a:spcAft>
              <a:buNone/>
            </a:pPr>
            <a:r>
              <a:rPr lang="en-US" sz="1100"/>
              <a:t>In other words, how do they hook their users?</a:t>
            </a:r>
            <a:endParaRPr sz="1100"/>
          </a:p>
          <a:p>
            <a:pPr marL="0" lvl="0" indent="0" algn="l" rtl="0">
              <a:spcBef>
                <a:spcPts val="0"/>
              </a:spcBef>
              <a:spcAft>
                <a:spcPts val="0"/>
              </a:spcAft>
              <a:buNone/>
            </a:pPr>
            <a:r>
              <a:rPr lang="en-US" sz="1100"/>
              <a:t>Since I want to become a software engineer in the future, I thought it would be interesting to find out how to design an addictive software.</a:t>
            </a:r>
            <a:endParaRPr sz="1100"/>
          </a:p>
        </p:txBody>
      </p:sp>
      <p:sp>
        <p:nvSpPr>
          <p:cNvPr id="111" name="Google Shape;111;g54dfbdf77b_0_8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1545802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54dfbd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g54dfbdf77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Social media companies today are employing a habit-forming mechanism described by B.F. Skinner in the 1950s called a variable schedule of awards.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Unlike the mice that received the same treat every time, the mice that received variable rewards seemed to press the lever compulsively like a slot machine.</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From Skinner’s experiment, we can see that mice think pressing the lever to get a surprise is far more addictive than pressing the lever to get an unchanged treat.</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Humans are easily addicted to systems like this as well. Our brains are wired to find patterns based on series of events, but this system in social media prompts us to find a pattern that does not exist. There is no pattern because you can never predict what other people post just as the mice can never predict what treat they would get. In other words, we unconsciously keep trying to find patterns, but the only pattern we can find is that we are guaranteed to be surprised every time we open social media. It is difficult to resist our evolutionary instinct of pattern finding and reward seeking, especially when there is an easily reachable device that contains this system. Therefore, we keep “scrolling” in social media just like the mice who keep pressing the lever in Skinner’s experiment.</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Some may argue that social media does not necessarily provide rewards to humans as Skinner provides treats to mice. Therefore, we cannot apply the relationship between mice and treats to the relationship between humans and social media.</a:t>
            </a:r>
            <a:endParaRPr sz="1100">
              <a:latin typeface="Arial"/>
              <a:ea typeface="Arial"/>
              <a:cs typeface="Arial"/>
              <a:sym typeface="Arial"/>
            </a:endParaRPr>
          </a:p>
          <a:p>
            <a:pPr marL="0" lvl="0" indent="0" algn="l" rtl="0">
              <a:spcBef>
                <a:spcPts val="0"/>
              </a:spcBef>
              <a:spcAft>
                <a:spcPts val="0"/>
              </a:spcAft>
              <a:buNone/>
            </a:pPr>
            <a:endParaRPr/>
          </a:p>
        </p:txBody>
      </p:sp>
      <p:sp>
        <p:nvSpPr>
          <p:cNvPr id="120" name="Google Shape;120;g54dfbdf77b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4054234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54dfbdf77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54dfbdf77b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While it is true that some people are less outgoing or less extraverted than the others are, Aristotle said, “Man is by nature a social animal”.</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Humans do care about what other people think of them, what the other people are doing, whether if other people need them, and most importantly, what they have missed. Obviously, social media is a treat for human because it shows them what they care about.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The news feed feature shows you what your friends are doing. It is also a good way for you to find out whether if you are missing out. The number of likes under your post allows you to find out if you have a good social status. The comments under your post allows you to find out how are you being perceived by other people.</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Certainly, social media does answer these questions. However, the real questions is, do you really need to know the answers to these questions? </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 assume it’s a common understanding that humans used to socialize before social media was invented.</a:t>
            </a:r>
            <a:endParaRPr/>
          </a:p>
        </p:txBody>
      </p:sp>
      <p:sp>
        <p:nvSpPr>
          <p:cNvPr id="133" name="Google Shape;133;g54dfbdf77b_0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929450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54dfbdf77b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54dfbdf77b_0_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 assume it’s a common understanding that humans used to socialize before social media was invented, therefore I wanted to find out how did people socialize without social media.</a:t>
            </a:r>
            <a:endParaRPr/>
          </a:p>
        </p:txBody>
      </p:sp>
      <p:sp>
        <p:nvSpPr>
          <p:cNvPr id="146" name="Google Shape;146;g54dfbdf77b_0_9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1361751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54dfbdf77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54dfbdf77b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 didn’t have such a need for social approval. We didn’t frequently ask ourselves “what is my social status?” But thanks to the “like” feature of social media, we often ask ourselves this question every time we post something. Social media will tell you the answer even if you’re not curious. However, it is not that important because we used to be happy without caring about it and knowing it won’t necessarily make you any happier.</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It seems like the features in social media has boosted our need for social approval and sometimes prompted us to compare against each other on social status. So I was wondering who invented these features and their intentions?</a:t>
            </a:r>
            <a:endParaRPr/>
          </a:p>
        </p:txBody>
      </p:sp>
      <p:sp>
        <p:nvSpPr>
          <p:cNvPr id="155" name="Google Shape;155;g54dfbdf77b_0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3192303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54dfbdf77b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54dfbdf77b_0_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sz="1100">
                <a:latin typeface="Arial"/>
                <a:ea typeface="Arial"/>
                <a:cs typeface="Arial"/>
                <a:sym typeface="Arial"/>
              </a:rPr>
              <a:t>I did my research and found a quote from Justin Rosenstein. Justin Rosenstein: “The main intention I had was to make positivity the path of least resistance, and I think it succeeded in its goals, but it also created large unintended negative side effects. In a way, it was too successful.”</a:t>
            </a:r>
            <a:endParaRPr sz="1100">
              <a:latin typeface="Arial"/>
              <a:ea typeface="Arial"/>
              <a:cs typeface="Arial"/>
              <a:sym typeface="Arial"/>
            </a:endParaRPr>
          </a:p>
          <a:p>
            <a:pPr marL="0" lvl="0" indent="0" algn="l" rtl="0">
              <a:lnSpc>
                <a:spcPct val="115000"/>
              </a:lnSpc>
              <a:spcBef>
                <a:spcPts val="0"/>
              </a:spcBef>
              <a:spcAft>
                <a:spcPts val="0"/>
              </a:spcAft>
              <a:buSzPts val="1100"/>
              <a:buNone/>
            </a:pPr>
            <a:r>
              <a:rPr lang="en-US" sz="1100">
                <a:latin typeface="Arial"/>
                <a:ea typeface="Arial"/>
                <a:cs typeface="Arial"/>
                <a:sym typeface="Arial"/>
              </a:rPr>
              <a:t>For example, if I’m traveling somewhere new, my addiction to social media may result in me feeling the need to post about it for likes. In fact, it’s possible that being able to post about it was the motivation that pushes me to travel in the first place.</a:t>
            </a:r>
            <a:endParaRPr sz="1100">
              <a:latin typeface="Arial"/>
              <a:ea typeface="Arial"/>
              <a:cs typeface="Arial"/>
              <a:sym typeface="Arial"/>
            </a:endParaRPr>
          </a:p>
          <a:p>
            <a:pPr marL="0" lvl="0" indent="0" algn="l" rtl="0">
              <a:lnSpc>
                <a:spcPct val="115000"/>
              </a:lnSpc>
              <a:spcBef>
                <a:spcPts val="0"/>
              </a:spcBef>
              <a:spcAft>
                <a:spcPts val="0"/>
              </a:spcAft>
              <a:buSzPts val="1100"/>
              <a:buNone/>
            </a:pPr>
            <a:r>
              <a:rPr lang="en-US" sz="1100">
                <a:latin typeface="Arial"/>
                <a:ea typeface="Arial"/>
                <a:cs typeface="Arial"/>
                <a:sym typeface="Arial"/>
              </a:rPr>
              <a:t>As many of you guys may noticed, this like button feature is kind of like a gamification feature, which is a popular feature implemented by many softwares today.</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a:t>As a result of gamification… </a:t>
            </a:r>
            <a:endParaRPr sz="1100">
              <a:latin typeface="Arial"/>
              <a:ea typeface="Arial"/>
              <a:cs typeface="Arial"/>
              <a:sym typeface="Arial"/>
            </a:endParaRPr>
          </a:p>
        </p:txBody>
      </p:sp>
      <p:sp>
        <p:nvSpPr>
          <p:cNvPr id="168" name="Google Shape;168;g54dfbdf77b_0_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864503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4dfbdf77b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4dfbdf77b_0_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While there are people at the top of the game, there are also people at the bottom.</a:t>
            </a:r>
            <a:endParaRPr/>
          </a:p>
          <a:p>
            <a:pPr marL="0" lvl="0" indent="0" algn="l" rtl="0">
              <a:spcBef>
                <a:spcPts val="0"/>
              </a:spcBef>
              <a:spcAft>
                <a:spcPts val="0"/>
              </a:spcAft>
              <a:buNone/>
            </a:pPr>
            <a:r>
              <a:rPr lang="en-US"/>
              <a:t>These people have often experienced cyberbullying, which is not a positive contribution to our mental health.</a:t>
            </a:r>
            <a:endParaRPr/>
          </a:p>
        </p:txBody>
      </p:sp>
      <p:sp>
        <p:nvSpPr>
          <p:cNvPr id="181" name="Google Shape;181;g54dfbdf77b_0_13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extLst>
      <p:ext uri="{BB962C8B-B14F-4D97-AF65-F5344CB8AC3E}">
        <p14:creationId xmlns:p14="http://schemas.microsoft.com/office/powerpoint/2010/main" val="238227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Save for next time:</a:t>
            </a:r>
          </a:p>
          <a:p>
            <a:pPr marL="171450" indent="-171450" eaLnBrk="1" hangingPunct="1">
              <a:buFont typeface="Arial"/>
              <a:buChar char="•"/>
            </a:pPr>
            <a:r>
              <a:rPr lang="en-US" baseline="0" dirty="0">
                <a:latin typeface="Arial" charset="0"/>
                <a:ea typeface="ＭＳ Ｐゴシック" charset="-128"/>
                <a:cs typeface="ＭＳ Ｐゴシック" charset="-128"/>
              </a:rPr>
              <a:t>Missing Counter Point and Response</a:t>
            </a:r>
          </a:p>
          <a:p>
            <a:pPr marL="171450" indent="-171450" eaLnBrk="1" hangingPunct="1">
              <a:buFont typeface="Arial"/>
              <a:buChar char="•"/>
            </a:pPr>
            <a:r>
              <a:rPr lang="en-US" baseline="0" dirty="0">
                <a:latin typeface="Arial" charset="0"/>
                <a:ea typeface="ＭＳ Ｐゴシック" charset="-128"/>
                <a:cs typeface="ＭＳ Ｐゴシック" charset="-128"/>
              </a:rPr>
              <a:t>Be sure to put quotes around entire quote</a:t>
            </a:r>
          </a:p>
          <a:p>
            <a:pPr marL="171450" indent="-171450" eaLnBrk="1" hangingPunct="1">
              <a:buFont typeface="Arial"/>
              <a:buChar char="•"/>
            </a:pPr>
            <a:r>
              <a:rPr lang="en-US" dirty="0"/>
              <a:t>Clearly state conclusion</a:t>
            </a:r>
          </a:p>
          <a:p>
            <a:pPr marL="628628" lvl="1" indent="-171450" eaLnBrk="1" hangingPunct="1">
              <a:buFont typeface="Arial"/>
              <a:buChar char="•"/>
            </a:pPr>
            <a:r>
              <a:rPr lang="en-US" dirty="0"/>
              <a:t>First statement preferred</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r>
              <a:rPr lang="en-US" dirty="0"/>
              <a:t>Print 2 sided and save a tree</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r>
              <a:rPr lang="en-US" dirty="0"/>
              <a:t>Hyperbole is the best thing ever!</a:t>
            </a:r>
          </a:p>
          <a:p>
            <a:pPr marL="628628" marR="0" lvl="1" indent="-171450" algn="l" defTabSz="457178" rtl="0" eaLnBrk="1" fontAlgn="auto" latinLnBrk="0" hangingPunct="1">
              <a:lnSpc>
                <a:spcPct val="100000"/>
              </a:lnSpc>
              <a:spcBef>
                <a:spcPts val="0"/>
              </a:spcBef>
              <a:spcAft>
                <a:spcPts val="0"/>
              </a:spcAft>
              <a:buClrTx/>
              <a:buSzTx/>
              <a:buFont typeface="Arial"/>
              <a:buChar char="•"/>
              <a:tabLst/>
              <a:defRPr/>
            </a:pPr>
            <a:r>
              <a:rPr lang="en-US" dirty="0"/>
              <a:t>but not in these papers</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1694198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54dfbdf77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54dfbdf77b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 learnt from my research is that … </a:t>
            </a:r>
            <a:endParaRPr/>
          </a:p>
          <a:p>
            <a:pPr marL="0" lvl="0" indent="0" algn="l" rtl="0">
              <a:spcBef>
                <a:spcPts val="0"/>
              </a:spcBef>
              <a:spcAft>
                <a:spcPts val="0"/>
              </a:spcAft>
              <a:buNone/>
            </a:pPr>
            <a:r>
              <a:rPr lang="en-US"/>
              <a:t>Therefore, from doing my research, my conclusion is that social media has a negative impact on us overall.</a:t>
            </a:r>
            <a:endParaRPr/>
          </a:p>
        </p:txBody>
      </p:sp>
      <p:sp>
        <p:nvSpPr>
          <p:cNvPr id="191" name="Google Shape;191;g54dfbdf77b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1857434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2180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study of 4- to 11-year-old American children found that while 37% had low levels of active play and 65% had high levels of screen time, 26% had a combination of both</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consuming more food calories while watching television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obesity among adults is at an epidemic rate with studies finding obesity rates as high as 38% with 78% being judged as overweight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one study by the Organization for Economic Cooperation and Development, the United States showed the highest overweight and obesity rates of 33 countries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45667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study has shown that:</a:t>
            </a:r>
          </a:p>
          <a:p>
            <a:pPr marL="171450" indent="-171450">
              <a:buFont typeface="Arial" panose="020B0604020202020204" pitchFamily="34" charset="0"/>
              <a:buChar char="•"/>
            </a:pPr>
            <a:r>
              <a:rPr lang="en-US" dirty="0"/>
              <a:t>TV at 29-53 months old </a:t>
            </a:r>
            <a:r>
              <a:rPr lang="en-US" dirty="0">
                <a:sym typeface="Wingdings" pitchFamily="2" charset="2"/>
              </a:rPr>
              <a:t> victimization problems and attention deficit at 10 years old</a:t>
            </a:r>
          </a:p>
          <a:p>
            <a:pPr marL="171450" indent="-171450">
              <a:buFont typeface="Arial" panose="020B0604020202020204" pitchFamily="34" charset="0"/>
              <a:buChar char="•"/>
            </a:pPr>
            <a:r>
              <a:rPr lang="en-US" dirty="0">
                <a:sym typeface="Wingdings" pitchFamily="2" charset="2"/>
              </a:rPr>
              <a:t>TV at 30-33 months old  behavior problems at 5 years old</a:t>
            </a:r>
          </a:p>
          <a:p>
            <a:pPr marL="171450" indent="-171450">
              <a:buFont typeface="Arial" panose="020B0604020202020204" pitchFamily="34" charset="0"/>
              <a:buChar char="•"/>
            </a:pPr>
            <a:r>
              <a:rPr lang="en-US" dirty="0">
                <a:sym typeface="Wingdings" pitchFamily="2" charset="2"/>
              </a:rPr>
              <a:t>TV at 1 and 3 years old  attention problems at 7 years old</a:t>
            </a:r>
          </a:p>
          <a:p>
            <a:pPr marL="171450" indent="-171450">
              <a:buFont typeface="Arial" panose="020B0604020202020204" pitchFamily="34" charset="0"/>
              <a:buChar char="•"/>
            </a:pPr>
            <a:r>
              <a:rPr lang="en-US" dirty="0">
                <a:sym typeface="Wingdings" pitchFamily="2" charset="2"/>
              </a:rPr>
              <a:t>TV at 5 years old  psychosocial adjustment problems at 7 years old</a:t>
            </a:r>
          </a:p>
          <a:p>
            <a:pPr marL="171450" indent="-171450">
              <a:buFont typeface="Arial" panose="020B0604020202020204" pitchFamily="34" charset="0"/>
              <a:buChar char="•"/>
            </a:pPr>
            <a:r>
              <a:rPr lang="en-US" dirty="0">
                <a:sym typeface="Wingdings" pitchFamily="2" charset="2"/>
              </a:rPr>
              <a:t>TV in middle school  attention problems in late adolescence </a:t>
            </a:r>
          </a:p>
          <a:p>
            <a:pPr marL="171450" indent="-171450">
              <a:buFont typeface="Arial" panose="020B0604020202020204" pitchFamily="34" charset="0"/>
              <a:buChar char="•"/>
            </a:pPr>
            <a:r>
              <a:rPr lang="en-US" dirty="0">
                <a:sym typeface="Wingdings" pitchFamily="2" charset="2"/>
              </a:rPr>
              <a:t>TV 90 mins before sleep  worse sleep quality in children</a:t>
            </a:r>
          </a:p>
          <a:p>
            <a:pPr marL="171450" indent="-171450">
              <a:buFont typeface="Arial" panose="020B0604020202020204" pitchFamily="34" charset="0"/>
              <a:buChar char="•"/>
            </a:pPr>
            <a:r>
              <a:rPr lang="en-US" dirty="0">
                <a:sym typeface="Wingdings" pitchFamily="2" charset="2"/>
              </a:rPr>
              <a:t>Another study found that </a:t>
            </a:r>
            <a:r>
              <a:rPr lang="en-US" sz="1200" b="0" i="0" kern="1200" dirty="0">
                <a:solidFill>
                  <a:schemeClr val="tx1"/>
                </a:solidFill>
                <a:effectLst/>
                <a:latin typeface="+mn-lt"/>
                <a:ea typeface="+mn-ea"/>
                <a:cs typeface="+mn-cs"/>
              </a:rPr>
              <a:t>those who were deemed to be addicted were found to show increased signs of depression, attention deficit disorder (both with and without the hyperactivity component), </a:t>
            </a:r>
            <a:r>
              <a:rPr lang="en-US" sz="1200" b="0" i="0" kern="1200">
                <a:solidFill>
                  <a:schemeClr val="tx1"/>
                </a:solidFill>
                <a:effectLst/>
                <a:latin typeface="+mn-lt"/>
                <a:ea typeface="+mn-ea"/>
                <a:cs typeface="+mn-cs"/>
              </a:rPr>
              <a:t>impulsivity, obsessive</a:t>
            </a:r>
            <a:r>
              <a:rPr lang="en-US" sz="1200" b="0" i="0" kern="1200" dirty="0">
                <a:solidFill>
                  <a:schemeClr val="tx1"/>
                </a:solidFill>
                <a:effectLst/>
                <a:latin typeface="+mn-lt"/>
                <a:ea typeface="+mn-ea"/>
                <a:cs typeface="+mn-cs"/>
              </a:rPr>
              <a:t>–compulsive disorder, hostility, and social anxiety</a:t>
            </a:r>
            <a:endParaRPr lang="en-US" dirty="0">
              <a:sym typeface="Wingdings" pitchFamily="2" charset="2"/>
            </a:endParaRP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3378586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ym typeface="Wingdings" pitchFamily="2" charset="2"/>
              </a:rPr>
              <a:t>Carnegie Melon performed a field study</a:t>
            </a:r>
          </a:p>
          <a:p>
            <a:pPr marL="171450" indent="-171450">
              <a:buFont typeface="Arial" panose="020B0604020202020204" pitchFamily="34" charset="0"/>
              <a:buChar char="•"/>
            </a:pPr>
            <a:r>
              <a:rPr lang="en-US" dirty="0">
                <a:sym typeface="Wingdings" pitchFamily="2" charset="2"/>
              </a:rPr>
              <a:t>~1/2 of children are addicted to mobile devices</a:t>
            </a:r>
          </a:p>
          <a:p>
            <a:pPr marL="171450" indent="-171450">
              <a:buFont typeface="Arial" panose="020B0604020202020204" pitchFamily="34" charset="0"/>
              <a:buChar char="•"/>
            </a:pPr>
            <a:r>
              <a:rPr lang="en-US" dirty="0">
                <a:sym typeface="Wingdings" pitchFamily="2" charset="2"/>
              </a:rPr>
              <a:t>Too much digital media as a toddler can impede self-control and ability to solve problems</a:t>
            </a:r>
          </a:p>
          <a:p>
            <a:pPr marL="171450" indent="-171450">
              <a:buFont typeface="Arial" panose="020B0604020202020204" pitchFamily="34" charset="0"/>
              <a:buChar char="•"/>
            </a:pPr>
            <a:r>
              <a:rPr lang="en-US" dirty="0">
                <a:sym typeface="Wingdings" pitchFamily="2" charset="2"/>
              </a:rPr>
              <a:t>Excessive usage – behavior going beyond necessary or proper limit in using technology</a:t>
            </a:r>
          </a:p>
          <a:p>
            <a:pPr marL="171450" indent="-171450">
              <a:buFont typeface="Arial" panose="020B0604020202020204" pitchFamily="34" charset="0"/>
              <a:buChar char="•"/>
            </a:pPr>
            <a:r>
              <a:rPr lang="en-US" dirty="0">
                <a:sym typeface="Wingdings" pitchFamily="2" charset="2"/>
              </a:rPr>
              <a:t>Object attachment</a:t>
            </a:r>
          </a:p>
          <a:p>
            <a:pPr marL="628650" lvl="1" indent="-171450">
              <a:buFont typeface="Arial" panose="020B0604020202020204" pitchFamily="34" charset="0"/>
              <a:buChar char="•"/>
            </a:pPr>
            <a:r>
              <a:rPr lang="en-US" dirty="0">
                <a:sym typeface="Wingdings" pitchFamily="2" charset="2"/>
              </a:rPr>
              <a:t>Kids become attached to inanimate objects, commonly plushies or blankets, when in situations where they are not in control or defenseless (unfamiliar surroundings, sick, sad, sleepy)</a:t>
            </a:r>
          </a:p>
          <a:p>
            <a:pPr marL="628650" lvl="1" indent="-171450">
              <a:buFont typeface="Arial" panose="020B0604020202020204" pitchFamily="34" charset="0"/>
              <a:buChar char="•"/>
            </a:pPr>
            <a:r>
              <a:rPr lang="en-US" dirty="0">
                <a:sym typeface="Wingdings" pitchFamily="2" charset="2"/>
              </a:rPr>
              <a:t>Calming when mother departs – not emotionally abandoned when parents aren’t there</a:t>
            </a:r>
          </a:p>
          <a:p>
            <a:pPr marL="171450" lvl="0" indent="-171450">
              <a:buFont typeface="Arial" panose="020B0604020202020204" pitchFamily="34" charset="0"/>
              <a:buChar char="•"/>
            </a:pPr>
            <a:r>
              <a:rPr lang="en-US" dirty="0">
                <a:sym typeface="Wingdings" pitchFamily="2" charset="2"/>
              </a:rPr>
              <a:t>A study of Norwegian teens showed that tv, video game, and computer use lead to back pain and headaches</a:t>
            </a:r>
          </a:p>
          <a:p>
            <a:pPr marL="171450" lvl="0" indent="-171450">
              <a:buFont typeface="Arial" panose="020B0604020202020204" pitchFamily="34" charset="0"/>
              <a:buChar char="•"/>
            </a:pPr>
            <a:r>
              <a:rPr lang="en-US" dirty="0">
                <a:sym typeface="Wingdings" pitchFamily="2" charset="2"/>
              </a:rPr>
              <a:t>Increased technology usage  attachment</a:t>
            </a:r>
          </a:p>
          <a:p>
            <a:pPr marL="171450" lvl="0" indent="-171450">
              <a:buFont typeface="Arial" panose="020B0604020202020204" pitchFamily="34" charset="0"/>
              <a:buChar char="•"/>
            </a:pPr>
            <a:r>
              <a:rPr lang="en-US" dirty="0">
                <a:sym typeface="Wingdings" pitchFamily="2" charset="2"/>
              </a:rPr>
              <a:t>Ease of interaction  more usage  emotional connection  proximity</a:t>
            </a:r>
          </a:p>
          <a:p>
            <a:pPr marL="171450" lvl="0" indent="-171450">
              <a:buFont typeface="Arial" panose="020B0604020202020204" pitchFamily="34" charset="0"/>
              <a:buChar char="•"/>
            </a:pPr>
            <a:r>
              <a:rPr lang="en-US" dirty="0">
                <a:sym typeface="Wingdings" pitchFamily="2" charset="2"/>
              </a:rPr>
              <a:t>Attachment increases w/ time  develop meaning</a:t>
            </a:r>
          </a:p>
          <a:p>
            <a:pPr marL="171450" lvl="0" indent="-171450">
              <a:buFont typeface="Arial" panose="020B0604020202020204" pitchFamily="34" charset="0"/>
              <a:buChar char="•"/>
            </a:pPr>
            <a:r>
              <a:rPr lang="en-US" dirty="0">
                <a:sym typeface="Wingdings" pitchFamily="2" charset="2"/>
              </a:rPr>
              <a:t>Engagement is an emotional connection where user feels satisfied while using technology w/ absence of negative impact</a:t>
            </a:r>
          </a:p>
          <a:p>
            <a:pPr marL="171450" lvl="0" indent="-171450">
              <a:buFont typeface="Arial" panose="020B0604020202020204" pitchFamily="34" charset="0"/>
              <a:buChar char="•"/>
            </a:pPr>
            <a:r>
              <a:rPr lang="en-US" dirty="0">
                <a:sym typeface="Wingdings" pitchFamily="2" charset="2"/>
              </a:rPr>
              <a:t>When time spent on technology is too much, the benefit is cancelled out or replaced by a deficit</a:t>
            </a:r>
          </a:p>
          <a:p>
            <a:pPr marL="171450" lvl="0" indent="-171450">
              <a:buFont typeface="Arial" panose="020B0604020202020204" pitchFamily="34" charset="0"/>
              <a:buChar char="•"/>
            </a:pPr>
            <a:endParaRPr lang="en-US" dirty="0">
              <a:sym typeface="Wingdings" pitchFamily="2" charset="2"/>
            </a:endParaRPr>
          </a:p>
          <a:p>
            <a:pPr marL="628650" lvl="1" indent="-171450">
              <a:buFont typeface="Arial" panose="020B0604020202020204" pitchFamily="34" charset="0"/>
              <a:buChar char="•"/>
            </a:pPr>
            <a:endParaRPr lang="en-US" dirty="0">
              <a:sym typeface="Wingdings" pitchFamily="2" charset="2"/>
            </a:endParaRPr>
          </a:p>
          <a:p>
            <a:endParaRPr lang="en-US" dirty="0">
              <a:sym typeface="Wingdings" pitchFamily="2" charset="2"/>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135134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Higher math score</a:t>
            </a:r>
          </a:p>
          <a:p>
            <a:pPr marL="628650" lvl="1" indent="-171450">
              <a:buFont typeface="Arial" panose="020B0604020202020204" pitchFamily="34" charset="0"/>
              <a:buChar char="•"/>
            </a:pPr>
            <a:r>
              <a:rPr lang="en-US" dirty="0"/>
              <a:t>More children’s books available at home</a:t>
            </a:r>
          </a:p>
          <a:p>
            <a:pPr marL="171450" lvl="0" indent="-171450">
              <a:buFont typeface="Arial" panose="020B0604020202020204" pitchFamily="34" charset="0"/>
              <a:buChar char="•"/>
            </a:pPr>
            <a:r>
              <a:rPr lang="en-US" dirty="0"/>
              <a:t>Higher growth rate</a:t>
            </a:r>
          </a:p>
          <a:p>
            <a:pPr marL="628650" lvl="1" indent="-171450">
              <a:buFont typeface="Arial" panose="020B0604020202020204" pitchFamily="34" charset="0"/>
              <a:buChar char="•"/>
            </a:pPr>
            <a:r>
              <a:rPr lang="en-US" dirty="0"/>
              <a:t>Children who read no books at home had significantly higher growth rates than children who read with moderate and high frequency</a:t>
            </a:r>
          </a:p>
          <a:p>
            <a:pPr marL="171450" lvl="0" indent="-171450">
              <a:buFont typeface="Arial" panose="020B0604020202020204" pitchFamily="34" charset="0"/>
              <a:buChar char="•"/>
            </a:pPr>
            <a:r>
              <a:rPr lang="en-US" dirty="0"/>
              <a:t>Lower math score</a:t>
            </a:r>
          </a:p>
          <a:p>
            <a:pPr marL="628650" lvl="1" indent="-171450">
              <a:buFont typeface="Arial" panose="020B0604020202020204" pitchFamily="34" charset="0"/>
              <a:buChar char="•"/>
            </a:pPr>
            <a:r>
              <a:rPr lang="en-US" dirty="0"/>
              <a:t>Sesame Street</a:t>
            </a:r>
          </a:p>
          <a:p>
            <a:pPr marL="171450" lvl="0" indent="-171450">
              <a:buFont typeface="Arial" panose="020B0604020202020204" pitchFamily="34" charset="0"/>
              <a:buChar char="•"/>
            </a:pPr>
            <a:r>
              <a:rPr lang="en-US" dirty="0"/>
              <a:t>Lower score and growth rate</a:t>
            </a:r>
          </a:p>
          <a:p>
            <a:pPr marL="628650" lvl="1" indent="-171450">
              <a:buFont typeface="Arial" panose="020B0604020202020204" pitchFamily="34" charset="0"/>
              <a:buChar char="•"/>
            </a:pPr>
            <a:r>
              <a:rPr lang="en-US" dirty="0"/>
              <a:t>More hours of TV at home </a:t>
            </a:r>
          </a:p>
          <a:p>
            <a:pPr marL="171450" lvl="0" indent="-171450">
              <a:buFont typeface="Arial" panose="020B0604020202020204" pitchFamily="34" charset="0"/>
              <a:buChar char="•"/>
            </a:pPr>
            <a:r>
              <a:rPr lang="en-US" dirty="0"/>
              <a:t>Massacre sparked concern for content in video games</a:t>
            </a:r>
          </a:p>
          <a:p>
            <a:pPr marL="628650" lvl="1" indent="-171450">
              <a:buFont typeface="Arial" panose="020B0604020202020204" pitchFamily="34" charset="0"/>
              <a:buChar char="•"/>
            </a:pPr>
            <a:r>
              <a:rPr lang="en-US" dirty="0"/>
              <a:t>Aggressive in child’s play, short temper toward ambiguous questions, violent thoughts</a:t>
            </a:r>
          </a:p>
          <a:p>
            <a:pPr marL="171450" lvl="0" indent="-171450">
              <a:buFont typeface="Arial" panose="020B0604020202020204" pitchFamily="34" charset="0"/>
              <a:buChar char="•"/>
            </a:pPr>
            <a:r>
              <a:rPr lang="en-US" dirty="0"/>
              <a:t>Kids who prefer violent games do less things like giving to those in need or helping others</a:t>
            </a:r>
          </a:p>
        </p:txBody>
      </p:sp>
      <p:sp>
        <p:nvSpPr>
          <p:cNvPr id="4" name="Slide Number Placeholder 3"/>
          <p:cNvSpPr>
            <a:spLocks noGrp="1"/>
          </p:cNvSpPr>
          <p:nvPr>
            <p:ph type="sldNum" sz="quarter" idx="10"/>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525303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Teach kids how to prevent addiction and recognize risks</a:t>
            </a:r>
          </a:p>
          <a:p>
            <a:pPr marL="171450" indent="-171450">
              <a:buFont typeface="Arial" panose="020B0604020202020204" pitchFamily="34" charset="0"/>
              <a:buChar char="•"/>
            </a:pPr>
            <a:r>
              <a:rPr lang="en-US" dirty="0"/>
              <a:t>Parents place limits on their children’s internet usage and screen time</a:t>
            </a:r>
          </a:p>
          <a:p>
            <a:pPr marL="171450" indent="-171450">
              <a:buFont typeface="Arial" panose="020B0604020202020204" pitchFamily="34" charset="0"/>
              <a:buChar char="•"/>
            </a:pPr>
            <a:r>
              <a:rPr lang="en-US" dirty="0"/>
              <a:t>Educate ourselves about computers so that we can show kids what resources are available to them to do research </a:t>
            </a:r>
          </a:p>
          <a:p>
            <a:pPr marL="171450" indent="-171450">
              <a:buFont typeface="Arial" panose="020B0604020202020204" pitchFamily="34" charset="0"/>
              <a:buChar char="•"/>
            </a:pPr>
            <a:r>
              <a:rPr lang="en-US" dirty="0"/>
              <a:t>See what the fuss is about to figure out how to conquer addiction and understand kids better</a:t>
            </a:r>
          </a:p>
          <a:p>
            <a:pPr marL="171450" indent="-171450">
              <a:buFont typeface="Arial" panose="020B0604020202020204" pitchFamily="34" charset="0"/>
              <a:buChar char="•"/>
            </a:pPr>
            <a:r>
              <a:rPr lang="en-US" dirty="0"/>
              <a:t>Don’t prohibit use of computers – students need access to computers for studying, life in college, and for work in the future. </a:t>
            </a:r>
          </a:p>
          <a:p>
            <a:pPr marL="171450" indent="-171450">
              <a:buFont typeface="Arial" panose="020B0604020202020204" pitchFamily="34" charset="0"/>
              <a:buChar char="•"/>
            </a:pPr>
            <a:r>
              <a:rPr lang="en-US" dirty="0"/>
              <a:t>Give students clear tasks when using computers </a:t>
            </a:r>
          </a:p>
          <a:p>
            <a:pPr marL="171450" indent="-171450">
              <a:buFont typeface="Arial" panose="020B0604020202020204" pitchFamily="34" charset="0"/>
              <a:buChar char="•"/>
            </a:pPr>
            <a:r>
              <a:rPr lang="en-US" dirty="0"/>
              <a:t>Teach students to get good results quickly on a search engine for research</a:t>
            </a:r>
          </a:p>
          <a:p>
            <a:pPr marL="171450" indent="-171450">
              <a:buFont typeface="Arial" panose="020B0604020202020204" pitchFamily="34" charset="0"/>
              <a:buChar char="•"/>
            </a:pPr>
            <a:r>
              <a:rPr lang="en-US" dirty="0"/>
              <a:t>Allow students to communicate with group partners on whatever platform they choose</a:t>
            </a:r>
          </a:p>
          <a:p>
            <a:pPr marL="171450" indent="-171450">
              <a:buFont typeface="Arial" panose="020B0604020202020204" pitchFamily="34" charset="0"/>
              <a:buChar char="•"/>
            </a:pPr>
            <a:r>
              <a:rPr lang="en-US" dirty="0"/>
              <a:t>Teach students to learn things from the games they play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3447672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a:t>
            </a:r>
          </a:p>
        </p:txBody>
      </p:sp>
      <p:sp>
        <p:nvSpPr>
          <p:cNvPr id="4" name="Slide Number Placeholder 3"/>
          <p:cNvSpPr>
            <a:spLocks noGrp="1"/>
          </p:cNvSpPr>
          <p:nvPr>
            <p:ph type="sldNum" sz="quarter" idx="5"/>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2663577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thought I’d start off with a video</a:t>
            </a:r>
            <a:r>
              <a:rPr lang="en-US" baseline="0" dirty="0"/>
              <a:t> to demonstrate exactly what a deep fake is, before we talk about the reality of deep fakes influencing the spread of information in our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society.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https://www.youtube.com/watch?v=cQ54GDm1eL0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End video at 0:52</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Of course, that video was not truly Barack Obama. It was Jordan Peele impersonating Obama</a:t>
            </a:r>
            <a:r>
              <a:rPr lang="en-US" baseline="0" dirty="0"/>
              <a:t> in a pretty convincing manner. So how were they able to achieve this? Well there are two components to creating a convincing deep fake.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The first is facial manipulation. This can involve superimposing an image of someone’s face onto a video, among other things that we’ll get to in a minute.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second component of a convincing deep fake is the voice that</a:t>
            </a:r>
            <a:r>
              <a:rPr lang="en-US" baseline="0" dirty="0"/>
              <a:t> is being used. Of course, in that video of Obama, Peele was doing an impersonation using his own voice. Whether the audio was edited to make it more convincing is unclear, however, the technology exists to manipulate our voices and more.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Now how realistic is it to create a deep fake? Maybe this technology is ahead of our time, maybe you think its already at our finger tips. If you think the latter, you’re right!</a:t>
            </a:r>
          </a:p>
        </p:txBody>
      </p:sp>
      <p:sp>
        <p:nvSpPr>
          <p:cNvPr id="4" name="Slide Number Placeholder 3"/>
          <p:cNvSpPr>
            <a:spLocks noGrp="1"/>
          </p:cNvSpPr>
          <p:nvPr>
            <p:ph type="sldNum" sz="quarter" idx="10"/>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8390507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Snapchat</a:t>
            </a:r>
            <a:r>
              <a:rPr lang="en-US" baseline="0" dirty="0"/>
              <a:t> on your phone, you’re familiar with the capability of the Lenses within the app. These Lenses work by mapping your facial features to cast different images onto your face like makeup, strawberries, it can even face swap. Snapchat lenses aren’t necessarily convincing or realistic, however, it’s an example of how facial manipulation is being introduced to the average population. This technology has been adopted by those who use the social media as a normal addition to online communication.</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31</a:t>
            </a:fld>
            <a:endParaRPr lang="en-US"/>
          </a:p>
        </p:txBody>
      </p:sp>
    </p:spTree>
    <p:extLst>
      <p:ext uri="{BB962C8B-B14F-4D97-AF65-F5344CB8AC3E}">
        <p14:creationId xmlns:p14="http://schemas.microsoft.com/office/powerpoint/2010/main" val="310235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0" dirty="0"/>
              <a:t>Show syllabus updates if any</a:t>
            </a: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a software called </a:t>
            </a:r>
            <a:r>
              <a:rPr lang="en-US" dirty="0" err="1"/>
              <a:t>FakeApp</a:t>
            </a:r>
            <a:r>
              <a:rPr lang="en-US" baseline="0" dirty="0"/>
              <a:t> was created to superimpose celebrities faces on existing videos. </a:t>
            </a:r>
            <a:r>
              <a:rPr lang="en-US" baseline="0" dirty="0" err="1"/>
              <a:t>FakeApp</a:t>
            </a:r>
            <a:r>
              <a:rPr lang="en-US" baseline="0" dirty="0"/>
              <a:t> is trained by its users to more realistically develop these recreations – Nick Cage, in the image above, is probably the most popular victim of </a:t>
            </a:r>
            <a:r>
              <a:rPr lang="en-US" baseline="0" dirty="0" err="1"/>
              <a:t>FakeApp</a:t>
            </a:r>
            <a:r>
              <a:rPr lang="en-US" baseline="0" dirty="0"/>
              <a:t>. Very clearly, the technology to superimpose images onto videos is at our fingertips. Although some development may be necessary to make them perfect, there’s nothing stopping us from using these technologies or creating our own.</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At Stanford, a system called Face2Face was created that actually allows for real-time face capture and reenactment of videos. I’ll show you a quick clip to demonstrate what they did.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https://www.youtube.com/watch?v=ohmajJTcpNk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Start video at 0:50, play until 1:05.</a:t>
            </a:r>
          </a:p>
          <a:p>
            <a:endParaRPr lang="en-US" baseline="0" dirty="0"/>
          </a:p>
          <a:p>
            <a:r>
              <a:rPr lang="en-US" baseline="0" dirty="0"/>
              <a:t>So their technology doesn’t actually involve superimposing an image, but manipulating pixels based on the source and target actors at the time of their demo. One intended use of their invention is to allow for real-time dubbing of videos with translated audio. That’s great, but we can clearly see how this technology could be misused.</a:t>
            </a:r>
          </a:p>
          <a:p>
            <a:endParaRPr lang="en-US" baseline="0" dirty="0"/>
          </a:p>
        </p:txBody>
      </p:sp>
      <p:sp>
        <p:nvSpPr>
          <p:cNvPr id="4" name="Slide Number Placeholder 3"/>
          <p:cNvSpPr>
            <a:spLocks noGrp="1"/>
          </p:cNvSpPr>
          <p:nvPr>
            <p:ph type="sldNum" sz="quarter" idx="10"/>
          </p:nvPr>
        </p:nvSpPr>
        <p:spPr/>
        <p:txBody>
          <a:bodyPr/>
          <a:lstStyle/>
          <a:p>
            <a:fld id="{270700B2-88B9-1642-B8EB-F86842378D04}" type="slidenum">
              <a:rPr lang="en-US" smtClean="0"/>
              <a:t>32</a:t>
            </a:fld>
            <a:endParaRPr lang="en-US"/>
          </a:p>
        </p:txBody>
      </p:sp>
    </p:spTree>
    <p:extLst>
      <p:ext uri="{BB962C8B-B14F-4D97-AF65-F5344CB8AC3E}">
        <p14:creationId xmlns:p14="http://schemas.microsoft.com/office/powerpoint/2010/main" val="3612510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further, </a:t>
            </a:r>
            <a:r>
              <a:rPr lang="en-US" dirty="0" err="1"/>
              <a:t>LyreBird</a:t>
            </a:r>
            <a:r>
              <a:rPr lang="en-US" dirty="0"/>
              <a:t> is a company</a:t>
            </a:r>
            <a:r>
              <a:rPr lang="en-US" baseline="0" dirty="0"/>
              <a:t> which makes voice learning software. You can train their software to learn your voice by speaking a few prompts, and then the AI can recreate your voice digitally. </a:t>
            </a:r>
          </a:p>
          <a:p>
            <a:endParaRPr lang="en-US" baseline="0" dirty="0"/>
          </a:p>
          <a:p>
            <a:r>
              <a:rPr lang="en-US" dirty="0"/>
              <a:t>https://www.youtube.com/watch?v=VnFC-s2nOtI</a:t>
            </a:r>
          </a:p>
          <a:p>
            <a:r>
              <a:rPr lang="en-US" dirty="0"/>
              <a:t>Start at 2:44, end at 2:55</a:t>
            </a:r>
            <a:endParaRPr lang="en-US" baseline="0" dirty="0"/>
          </a:p>
          <a:p>
            <a:endParaRPr lang="en-US" baseline="0" dirty="0"/>
          </a:p>
          <a:p>
            <a:r>
              <a:rPr lang="en-US" baseline="0" dirty="0" err="1"/>
              <a:t>LyreBird</a:t>
            </a:r>
            <a:r>
              <a:rPr lang="en-US" baseline="0" dirty="0"/>
              <a:t> still has a long way to go to be fully convincing, however, this is an example of a developing software that when coupled with something like </a:t>
            </a:r>
            <a:r>
              <a:rPr lang="en-US" baseline="0" dirty="0" err="1"/>
              <a:t>FakeApp</a:t>
            </a:r>
            <a:r>
              <a:rPr lang="en-US" baseline="0" dirty="0"/>
              <a:t>, can create a truly realistic deep fake.</a:t>
            </a:r>
          </a:p>
        </p:txBody>
      </p:sp>
      <p:sp>
        <p:nvSpPr>
          <p:cNvPr id="4" name="Slide Number Placeholder 3"/>
          <p:cNvSpPr>
            <a:spLocks noGrp="1"/>
          </p:cNvSpPr>
          <p:nvPr>
            <p:ph type="sldNum" sz="quarter" idx="10"/>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1261043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regards to how deep fakes relate to the spread</a:t>
            </a:r>
            <a:r>
              <a:rPr lang="en-US" baseline="0" dirty="0"/>
              <a:t> of information, our society has already seen the effects of misleading information coming from sources that we once considered as trustworthy.</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Today, through news outlets and social </a:t>
            </a:r>
            <a:r>
              <a:rPr lang="en-US" baseline="0" dirty="0" err="1"/>
              <a:t>media,“fake</a:t>
            </a:r>
            <a:r>
              <a:rPr lang="en-US" baseline="0" dirty="0"/>
              <a:t> news” is something we have to actively be aware of. If we’re not careful, we can be misled by white lies and fallacies that are passed off as “fact.”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We saw this in the 2016 elections, where the terms “fake news” and “alternative facts” seemed to have been born. In a 2016 study, it was suggested by the Pew Research Center that 23% of U.S. adults shared fake news, either knowingly or unknowingly. [9] It was also found that Trump, once elected, told a public lie everyday for the first 40 days he was elected [5]. On one hand, the truth is available at the cost of some digging. But for that 23% in 2016, whether they knew it or not, they were spreading lies. These headlines that, at a glance, seem plausible, can alter people’s views in an instant.</a:t>
            </a:r>
          </a:p>
          <a:p>
            <a:endParaRPr lang="en-US" baseline="0" dirty="0"/>
          </a:p>
          <a:p>
            <a:r>
              <a:rPr lang="en-US" baseline="0" dirty="0"/>
              <a:t>Deep fakes only contribute to this issue - if we can’t trust video evidence in the future due to deep fakes, who can we trust?</a:t>
            </a:r>
          </a:p>
        </p:txBody>
      </p:sp>
      <p:sp>
        <p:nvSpPr>
          <p:cNvPr id="4" name="Slide Number Placeholder 3"/>
          <p:cNvSpPr>
            <a:spLocks noGrp="1"/>
          </p:cNvSpPr>
          <p:nvPr>
            <p:ph type="sldNum" sz="quarter" idx="10"/>
          </p:nvPr>
        </p:nvSpPr>
        <p:spPr/>
        <p:txBody>
          <a:bodyPr/>
          <a:lstStyle/>
          <a:p>
            <a:fld id="{270700B2-88B9-1642-B8EB-F86842378D04}" type="slidenum">
              <a:rPr lang="en-US" smtClean="0"/>
              <a:t>34</a:t>
            </a:fld>
            <a:endParaRPr lang="en-US"/>
          </a:p>
        </p:txBody>
      </p:sp>
    </p:spTree>
    <p:extLst>
      <p:ext uri="{BB962C8B-B14F-4D97-AF65-F5344CB8AC3E}">
        <p14:creationId xmlns:p14="http://schemas.microsoft.com/office/powerpoint/2010/main" val="2276523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rise of these technologies that</a:t>
            </a:r>
            <a:r>
              <a:rPr lang="en-US" baseline="0" dirty="0"/>
              <a:t> have enabled deep fakes begs the question, as future developers, can we prevent the misuse of our software? Is that our responsibility? </a:t>
            </a:r>
          </a:p>
          <a:p>
            <a:endParaRPr lang="en-US" baseline="0" dirty="0"/>
          </a:p>
          <a:p>
            <a:r>
              <a:rPr lang="en-US" baseline="0" dirty="0"/>
              <a:t>Fortunately in the case of deep fakes, laws already exist that would make it illegal to use deep fake videos for extortion or harassment, as well as defamation and false light invasion of privacy. But these laws can’t stop the creation of deep fakes, nor can they stop the wildfire spread of information that the internet enables.</a:t>
            </a:r>
          </a:p>
          <a:p>
            <a:endParaRPr lang="en-US" baseline="0" dirty="0"/>
          </a:p>
          <a:p>
            <a:r>
              <a:rPr lang="en-US" baseline="0" dirty="0"/>
              <a:t>The implications we see here, how deep fakes may very quickly affect the spread of information online, are something to consider as we progress through our careers.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35</a:t>
            </a:fld>
            <a:endParaRPr lang="en-US"/>
          </a:p>
        </p:txBody>
      </p:sp>
    </p:spTree>
    <p:extLst>
      <p:ext uri="{BB962C8B-B14F-4D97-AF65-F5344CB8AC3E}">
        <p14:creationId xmlns:p14="http://schemas.microsoft.com/office/powerpoint/2010/main" val="2636859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36</a:t>
            </a:fld>
            <a:endParaRPr lang="en-US"/>
          </a:p>
        </p:txBody>
      </p:sp>
    </p:spTree>
    <p:extLst>
      <p:ext uri="{BB962C8B-B14F-4D97-AF65-F5344CB8AC3E}">
        <p14:creationId xmlns:p14="http://schemas.microsoft.com/office/powerpoint/2010/main" val="2760450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Use remaining time to form groups, approve group topics, etc.</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p>
        </p:txBody>
      </p:sp>
      <p:sp>
        <p:nvSpPr>
          <p:cNvPr id="4" name="Slide Number Placeholder 3"/>
          <p:cNvSpPr>
            <a:spLocks noGrp="1"/>
          </p:cNvSpPr>
          <p:nvPr>
            <p:ph type="sldNum" sz="quarter" idx="10"/>
          </p:nvPr>
        </p:nvSpPr>
        <p:spPr/>
        <p:txBody>
          <a:bodyPr/>
          <a:lstStyle/>
          <a:p>
            <a:fld id="{270700B2-88B9-1642-B8EB-F86842378D04}" type="slidenum">
              <a:rPr lang="en-US" smtClean="0"/>
              <a:t>37</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latin typeface="Arial" pitchFamily="-109" charset="0"/>
                <a:ea typeface="ＭＳ Ｐゴシック" pitchFamily="-109" charset="-128"/>
                <a:cs typeface="ＭＳ Ｐゴシック" pitchFamily="-109" charset="-128"/>
              </a:rPr>
              <a:t>Censorship (religious, governmental, private). Adult authentication. Global dissemination.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latin typeface="Arial" pitchFamily="-109" charset="0"/>
                <a:ea typeface="ＭＳ Ｐゴシック" pitchFamily="-109" charset="-128"/>
                <a:cs typeface="ＭＳ Ｐゴシック" pitchFamily="-109" charset="-128"/>
              </a:rPr>
              <a:t>Freedom of Speech not an absolute right.</a:t>
            </a: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4215312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i="0" dirty="0"/>
              <a:t>But before that:</a:t>
            </a:r>
          </a:p>
          <a:p>
            <a:pPr eaLnBrk="1" hangingPunct="1"/>
            <a:endParaRPr lang="en-US" b="1" i="0" dirty="0"/>
          </a:p>
          <a:p>
            <a:pPr eaLnBrk="1" hangingPunct="1"/>
            <a:r>
              <a:rPr lang="en-US" b="1" i="0" dirty="0"/>
              <a:t>CPG Grey - This Video Will Make You Angry [Thought Germs] (7:25)</a:t>
            </a:r>
          </a:p>
          <a:p>
            <a:pPr eaLnBrk="1" hangingPunct="1"/>
            <a:r>
              <a:rPr lang="en-US" i="0" dirty="0"/>
              <a:t>https://</a:t>
            </a:r>
            <a:r>
              <a:rPr lang="en-US" i="0" dirty="0" err="1"/>
              <a:t>www.youtube.com</a:t>
            </a:r>
            <a:r>
              <a:rPr lang="en-US" i="0" dirty="0"/>
              <a:t>/</a:t>
            </a:r>
            <a:r>
              <a:rPr lang="en-US" i="0" dirty="0" err="1"/>
              <a:t>watch?v</a:t>
            </a:r>
            <a:r>
              <a:rPr lang="en-US" i="0" dirty="0"/>
              <a:t>=rE3j_RHkqJc</a:t>
            </a:r>
          </a:p>
          <a:p>
            <a:pPr eaLnBrk="1" hangingPunct="1"/>
            <a:endParaRPr lang="en-US" i="0" dirty="0"/>
          </a:p>
          <a:p>
            <a:pPr eaLnBrk="1" hangingPunct="1"/>
            <a:r>
              <a:rPr lang="en-US" i="0" dirty="0"/>
              <a:t>If not shown yet:</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What "Orwellian" really means - Noah </a:t>
            </a:r>
            <a:r>
              <a:rPr lang="en-US" b="1" dirty="0" err="1"/>
              <a:t>Tavlin</a:t>
            </a:r>
            <a:r>
              <a:rPr lang="en-US" b="1" dirty="0"/>
              <a:t> (5:31)</a:t>
            </a:r>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http://</a:t>
            </a:r>
            <a:r>
              <a:rPr lang="en-US" baseline="0" dirty="0" err="1">
                <a:latin typeface="Arial" pitchFamily="-109" charset="0"/>
                <a:ea typeface="ＭＳ Ｐゴシック" pitchFamily="-109" charset="-128"/>
                <a:cs typeface="ＭＳ Ｐゴシック" pitchFamily="-109" charset="-128"/>
              </a:rPr>
              <a:t>ed.ted.com</a:t>
            </a:r>
            <a:r>
              <a:rPr lang="en-US" baseline="0" dirty="0">
                <a:latin typeface="Arial" pitchFamily="-109" charset="0"/>
                <a:ea typeface="ＭＳ Ｐゴシック" pitchFamily="-109" charset="-128"/>
                <a:cs typeface="ＭＳ Ｐゴシック" pitchFamily="-109" charset="-128"/>
              </a:rPr>
              <a:t>/lessons/what-</a:t>
            </a:r>
            <a:r>
              <a:rPr lang="en-US" baseline="0" dirty="0" err="1">
                <a:latin typeface="Arial" pitchFamily="-109" charset="0"/>
                <a:ea typeface="ＭＳ Ｐゴシック" pitchFamily="-109" charset="-128"/>
                <a:cs typeface="ＭＳ Ｐゴシック" pitchFamily="-109" charset="-128"/>
              </a:rPr>
              <a:t>orwellian</a:t>
            </a:r>
            <a:r>
              <a:rPr lang="en-US" baseline="0" dirty="0">
                <a:latin typeface="Arial" pitchFamily="-109" charset="0"/>
                <a:ea typeface="ＭＳ Ｐゴシック" pitchFamily="-109" charset="-128"/>
                <a:cs typeface="ＭＳ Ｐゴシック" pitchFamily="-109" charset="-128"/>
              </a:rPr>
              <a:t>-really-means-</a:t>
            </a:r>
            <a:r>
              <a:rPr lang="en-US" baseline="0" dirty="0" err="1">
                <a:latin typeface="Arial" pitchFamily="-109" charset="0"/>
                <a:ea typeface="ＭＳ Ｐゴシック" pitchFamily="-109" charset="-128"/>
                <a:cs typeface="ＭＳ Ｐゴシック" pitchFamily="-109" charset="-128"/>
              </a:rPr>
              <a:t>noah</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tavlin</a:t>
            </a:r>
            <a:endParaRPr lang="en-US" baseline="0" dirty="0">
              <a:latin typeface="Arial" pitchFamily="-109" charset="0"/>
              <a:ea typeface="ＭＳ Ｐゴシック" pitchFamily="-109" charset="-128"/>
              <a:cs typeface="ＭＳ Ｐゴシック" pitchFamily="-109" charset="-128"/>
            </a:endParaRPr>
          </a:p>
          <a:p>
            <a:pPr eaLnBrk="1" hangingPunct="1"/>
            <a:endParaRPr lang="en-US" i="0" dirty="0"/>
          </a:p>
          <a:p>
            <a:pPr eaLnBrk="1" hangingPunct="1"/>
            <a:endParaRPr lang="en-US" i="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Cedric </a:t>
            </a:r>
            <a:r>
              <a:rPr lang="en-US" b="1" dirty="0" err="1"/>
              <a:t>Gervais</a:t>
            </a:r>
            <a:r>
              <a:rPr lang="en-US" b="1" dirty="0"/>
              <a:t> - </a:t>
            </a:r>
            <a:r>
              <a:rPr lang="en-US" b="1" dirty="0" err="1"/>
              <a:t>Hashtag</a:t>
            </a:r>
            <a:r>
              <a:rPr lang="en-US" b="1" dirty="0"/>
              <a:t> (Original Mix) (3:58)</a:t>
            </a:r>
          </a:p>
          <a:p>
            <a:pPr eaLnBrk="1" hangingPunct="1"/>
            <a:r>
              <a:rPr lang="en-US" i="0" dirty="0"/>
              <a:t>https://</a:t>
            </a:r>
            <a:r>
              <a:rPr lang="en-US" i="0" dirty="0" err="1"/>
              <a:t>www.youtube.com</a:t>
            </a:r>
            <a:r>
              <a:rPr lang="en-US" i="0" dirty="0"/>
              <a:t>/</a:t>
            </a:r>
            <a:r>
              <a:rPr lang="en-US" i="0" dirty="0" err="1"/>
              <a:t>watch?v</a:t>
            </a:r>
            <a:r>
              <a:rPr lang="en-US" i="0" dirty="0"/>
              <a:t>=6OmBKd7X7EE</a:t>
            </a:r>
          </a:p>
          <a:p>
            <a:pPr eaLnBrk="1" hangingPunct="1"/>
            <a:endParaRPr lang="en-US" b="1" dirty="0">
              <a:latin typeface="Arial" charset="0"/>
              <a:ea typeface="ＭＳ Ｐゴシック" charset="-128"/>
              <a:cs typeface="ＭＳ Ｐゴシック" charset="-128"/>
            </a:endParaRPr>
          </a:p>
          <a:p>
            <a:pPr eaLnBrk="1" hangingPunct="1"/>
            <a:r>
              <a:rPr lang="en-US" b="1" dirty="0">
                <a:latin typeface="Arial" charset="0"/>
                <a:ea typeface="ＭＳ Ｐゴシック" charset="-128"/>
                <a:cs typeface="ＭＳ Ｐゴシック" charset="-128"/>
              </a:rPr>
              <a:t>Dave </a:t>
            </a:r>
            <a:r>
              <a:rPr lang="en-US" b="1" dirty="0" err="1">
                <a:latin typeface="Arial" charset="0"/>
                <a:ea typeface="ＭＳ Ｐゴシック" charset="-128"/>
                <a:cs typeface="ＭＳ Ｐゴシック" charset="-128"/>
              </a:rPr>
              <a:t>Audé</a:t>
            </a:r>
            <a:r>
              <a:rPr lang="en-US" b="1" dirty="0">
                <a:latin typeface="Arial" charset="0"/>
                <a:ea typeface="ＭＳ Ｐゴシック" charset="-128"/>
                <a:cs typeface="ＭＳ Ｐゴシック" charset="-128"/>
              </a:rPr>
              <a:t> </a:t>
            </a:r>
            <a:r>
              <a:rPr lang="en-US" b="1" dirty="0" err="1">
                <a:latin typeface="Arial" charset="0"/>
                <a:ea typeface="ＭＳ Ｐゴシック" charset="-128"/>
                <a:cs typeface="ＭＳ Ｐゴシック" charset="-128"/>
              </a:rPr>
              <a:t>vs</a:t>
            </a:r>
            <a:r>
              <a:rPr lang="en-US" b="1" dirty="0">
                <a:latin typeface="Arial" charset="0"/>
                <a:ea typeface="ＭＳ Ｐゴシック" charset="-128"/>
                <a:cs typeface="ＭＳ Ｐゴシック" charset="-128"/>
              </a:rPr>
              <a:t> Luciana - You Only Talk In #HASHTAG (3:36)</a:t>
            </a:r>
          </a:p>
          <a:p>
            <a:pPr eaLnBrk="1" hangingPunct="1"/>
            <a:r>
              <a:rPr lang="en-US" i="0" dirty="0"/>
              <a:t>http://</a:t>
            </a:r>
            <a:r>
              <a:rPr lang="en-US" i="0" dirty="0" err="1"/>
              <a:t>www.youtube.com</a:t>
            </a:r>
            <a:r>
              <a:rPr lang="en-US" i="0" dirty="0"/>
              <a:t>/</a:t>
            </a:r>
            <a:r>
              <a:rPr lang="en-US" i="0" dirty="0" err="1"/>
              <a:t>watch?v</a:t>
            </a:r>
            <a:r>
              <a:rPr lang="en-US" i="0" dirty="0"/>
              <a:t>=53wIN87lJn0</a:t>
            </a: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Or review group project and individual presentation guidelines right now.</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r>
              <a:rPr lang="en-US" dirty="0"/>
              <a:t>Possible One page paper:</a:t>
            </a:r>
          </a:p>
          <a:p>
            <a:pPr lvl="1"/>
            <a:r>
              <a:rPr lang="en-US" dirty="0"/>
              <a:t>Global intellectual property laws, friends or foes?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Group Happiness 1 = everyone got first pick, 2 = everyone got second pick, etc.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Average Group Happiness </a:t>
            </a:r>
            <a:r>
              <a:rPr lang="en-US" b="1" dirty="0"/>
              <a:t>1.21</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1271861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57" indent="0" algn="ctr">
              <a:buNone/>
              <a:defRPr>
                <a:solidFill>
                  <a:schemeClr val="tx1">
                    <a:tint val="75000"/>
                  </a:schemeClr>
                </a:solidFill>
              </a:defRPr>
            </a:lvl2pPr>
            <a:lvl3pPr marL="914316" indent="0" algn="ctr">
              <a:buNone/>
              <a:defRPr>
                <a:solidFill>
                  <a:schemeClr val="tx1">
                    <a:tint val="75000"/>
                  </a:schemeClr>
                </a:solidFill>
              </a:defRPr>
            </a:lvl3pPr>
            <a:lvl4pPr marL="1371475" indent="0" algn="ctr">
              <a:buNone/>
              <a:defRPr>
                <a:solidFill>
                  <a:schemeClr val="tx1">
                    <a:tint val="75000"/>
                  </a:schemeClr>
                </a:solidFill>
              </a:defRPr>
            </a:lvl4pPr>
            <a:lvl5pPr marL="1828634" indent="0" algn="ctr">
              <a:buNone/>
              <a:defRPr>
                <a:solidFill>
                  <a:schemeClr val="tx1">
                    <a:tint val="75000"/>
                  </a:schemeClr>
                </a:solidFill>
              </a:defRPr>
            </a:lvl5pPr>
            <a:lvl6pPr marL="2285791" indent="0" algn="ctr">
              <a:buNone/>
              <a:defRPr>
                <a:solidFill>
                  <a:schemeClr val="tx1">
                    <a:tint val="75000"/>
                  </a:schemeClr>
                </a:solidFill>
              </a:defRPr>
            </a:lvl6pPr>
            <a:lvl7pPr marL="2742950" indent="0" algn="ctr">
              <a:buNone/>
              <a:defRPr>
                <a:solidFill>
                  <a:schemeClr val="tx1">
                    <a:tint val="75000"/>
                  </a:schemeClr>
                </a:solidFill>
              </a:defRPr>
            </a:lvl7pPr>
            <a:lvl8pPr marL="3200106" indent="0" algn="ctr">
              <a:buNone/>
              <a:defRPr>
                <a:solidFill>
                  <a:schemeClr val="tx1">
                    <a:tint val="75000"/>
                  </a:schemeClr>
                </a:solidFill>
              </a:defRPr>
            </a:lvl8pPr>
            <a:lvl9pPr marL="3657265"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2"/>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3"/>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2" tIns="45716" rIns="91432" bIns="45716" rtlCol="0" anchor="ctr"/>
          <a:lstStyle>
            <a:lvl1pPr marL="0" marR="0" indent="0" algn="l" defTabSz="457178" rtl="0" eaLnBrk="1" fontAlgn="auto" latinLnBrk="0" hangingPunct="1">
              <a:lnSpc>
                <a:spcPct val="100000"/>
              </a:lnSpc>
              <a:spcBef>
                <a:spcPts val="0"/>
              </a:spcBef>
              <a:spcAft>
                <a:spcPts val="0"/>
              </a:spcAft>
              <a:buClrTx/>
              <a:buSzTx/>
              <a:buFontTx/>
              <a:buNone/>
              <a:tabLst/>
              <a:defRPr sz="800">
                <a:solidFill>
                  <a:schemeClr val="tx1"/>
                </a:solidFill>
              </a:defRPr>
            </a:lvl1pPr>
          </a:lstStyle>
          <a:p>
            <a:r>
              <a:rPr lang="sk-SK"/>
              <a:t>© 2019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2" y="361952"/>
            <a:ext cx="4953001" cy="4381501"/>
          </a:xfrm>
          <a:noFill/>
          <a:ln w="9525">
            <a:noFill/>
            <a:miter lim="800000"/>
          </a:ln>
          <a:effectLst/>
        </p:spPr>
        <p:txBody>
          <a:bodyPr>
            <a:normAutofit/>
          </a:bodyPr>
          <a:lstStyle>
            <a:lvl1pPr marL="0" indent="0" algn="ctr">
              <a:buNone/>
              <a:defRPr sz="2000"/>
            </a:lvl1pPr>
            <a:lvl2pPr marL="457157" indent="0">
              <a:buNone/>
              <a:defRPr sz="2800"/>
            </a:lvl2pPr>
            <a:lvl3pPr marL="914316" indent="0">
              <a:buNone/>
              <a:defRPr sz="2400"/>
            </a:lvl3pPr>
            <a:lvl4pPr marL="1371475" indent="0">
              <a:buNone/>
              <a:defRPr sz="2000"/>
            </a:lvl4pPr>
            <a:lvl5pPr marL="1828634" indent="0">
              <a:buNone/>
              <a:defRPr sz="2000"/>
            </a:lvl5pPr>
            <a:lvl6pPr marL="2285791" indent="0">
              <a:buNone/>
              <a:defRPr sz="2000"/>
            </a:lvl6pPr>
            <a:lvl7pPr marL="2742950" indent="0">
              <a:buNone/>
              <a:defRPr sz="2000"/>
            </a:lvl7pPr>
            <a:lvl8pPr marL="3200106" indent="0">
              <a:buNone/>
              <a:defRPr sz="2000"/>
            </a:lvl8pPr>
            <a:lvl9pPr marL="3657265"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57" indent="0">
              <a:buNone/>
              <a:defRPr sz="1200"/>
            </a:lvl2pPr>
            <a:lvl3pPr marL="914316" indent="0">
              <a:buNone/>
              <a:defRPr sz="1000"/>
            </a:lvl3pPr>
            <a:lvl4pPr marL="1371475" indent="0">
              <a:buNone/>
              <a:defRPr sz="900"/>
            </a:lvl4pPr>
            <a:lvl5pPr marL="1828634" indent="0">
              <a:buNone/>
              <a:defRPr sz="900"/>
            </a:lvl5pPr>
            <a:lvl6pPr marL="2285791" indent="0">
              <a:buNone/>
              <a:defRPr sz="900"/>
            </a:lvl6pPr>
            <a:lvl7pPr marL="2742950" indent="0">
              <a:buNone/>
              <a:defRPr sz="900"/>
            </a:lvl7pPr>
            <a:lvl8pPr marL="3200106" indent="0">
              <a:buNone/>
              <a:defRPr sz="900"/>
            </a:lvl8pPr>
            <a:lvl9pPr marL="3657265"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353">
              <a:defRPr baseline="0"/>
            </a:lvl6pPr>
            <a:lvl7pPr marL="2002353">
              <a:defRPr baseline="0"/>
            </a:lvl7pPr>
            <a:lvl8pPr marL="2002353">
              <a:defRPr baseline="0"/>
            </a:lvl8pPr>
            <a:lvl9pPr marL="20023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2019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6" y="361952"/>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2"/>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2019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2019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57" indent="0">
              <a:buNone/>
              <a:defRPr sz="1800">
                <a:solidFill>
                  <a:schemeClr val="tx1">
                    <a:tint val="75000"/>
                  </a:schemeClr>
                </a:solidFill>
              </a:defRPr>
            </a:lvl2pPr>
            <a:lvl3pPr marL="914316" indent="0">
              <a:buNone/>
              <a:defRPr sz="1600">
                <a:solidFill>
                  <a:schemeClr val="tx1">
                    <a:tint val="75000"/>
                  </a:schemeClr>
                </a:solidFill>
              </a:defRPr>
            </a:lvl3pPr>
            <a:lvl4pPr marL="1371475" indent="0">
              <a:buNone/>
              <a:defRPr sz="1400">
                <a:solidFill>
                  <a:schemeClr val="tx1">
                    <a:tint val="75000"/>
                  </a:schemeClr>
                </a:solidFill>
              </a:defRPr>
            </a:lvl4pPr>
            <a:lvl5pPr marL="1828634" indent="0">
              <a:buNone/>
              <a:defRPr sz="1400">
                <a:solidFill>
                  <a:schemeClr val="tx1">
                    <a:tint val="75000"/>
                  </a:schemeClr>
                </a:solidFill>
              </a:defRPr>
            </a:lvl5pPr>
            <a:lvl6pPr marL="2285791" indent="0">
              <a:buNone/>
              <a:defRPr sz="1400">
                <a:solidFill>
                  <a:schemeClr val="tx1">
                    <a:tint val="75000"/>
                  </a:schemeClr>
                </a:solidFill>
              </a:defRPr>
            </a:lvl6pPr>
            <a:lvl7pPr marL="2742950" indent="0">
              <a:buNone/>
              <a:defRPr sz="1400">
                <a:solidFill>
                  <a:schemeClr val="tx1">
                    <a:tint val="75000"/>
                  </a:schemeClr>
                </a:solidFill>
              </a:defRPr>
            </a:lvl7pPr>
            <a:lvl8pPr marL="3200106" indent="0">
              <a:buNone/>
              <a:defRPr sz="1400">
                <a:solidFill>
                  <a:schemeClr val="tx1">
                    <a:tint val="75000"/>
                  </a:schemeClr>
                </a:solidFill>
              </a:defRPr>
            </a:lvl8pPr>
            <a:lvl9pPr marL="365726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2019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353">
              <a:defRPr sz="1100"/>
            </a:lvl7pPr>
            <a:lvl8pPr marL="2002353">
              <a:defRPr sz="1100"/>
            </a:lvl8pPr>
            <a:lvl9pPr marL="20023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353">
              <a:defRPr sz="1100" baseline="0"/>
            </a:lvl6pPr>
            <a:lvl7pPr marL="2002353">
              <a:defRPr sz="1100" baseline="0"/>
            </a:lvl7pPr>
            <a:lvl8pPr marL="2002353">
              <a:defRPr sz="1100" baseline="0"/>
            </a:lvl8pPr>
            <a:lvl9pPr marL="20023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2019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57" indent="0">
              <a:buNone/>
              <a:defRPr sz="2000" b="1"/>
            </a:lvl2pPr>
            <a:lvl3pPr marL="914316" indent="0">
              <a:buNone/>
              <a:defRPr sz="1800" b="1"/>
            </a:lvl3pPr>
            <a:lvl4pPr marL="1371475" indent="0">
              <a:buNone/>
              <a:defRPr sz="1600" b="1"/>
            </a:lvl4pPr>
            <a:lvl5pPr marL="1828634" indent="0">
              <a:buNone/>
              <a:defRPr sz="1600" b="1"/>
            </a:lvl5pPr>
            <a:lvl6pPr marL="2285791" indent="0">
              <a:buNone/>
              <a:defRPr sz="1600" b="1"/>
            </a:lvl6pPr>
            <a:lvl7pPr marL="2742950" indent="0">
              <a:buNone/>
              <a:defRPr sz="1600" b="1"/>
            </a:lvl7pPr>
            <a:lvl8pPr marL="3200106" indent="0">
              <a:buNone/>
              <a:defRPr sz="1600" b="1"/>
            </a:lvl8pPr>
            <a:lvl9pPr marL="3657265"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353">
              <a:defRPr sz="1100"/>
            </a:lvl6pPr>
            <a:lvl7pPr marL="2002353">
              <a:defRPr sz="1100"/>
            </a:lvl7pPr>
            <a:lvl8pPr marL="2002353">
              <a:defRPr sz="1100"/>
            </a:lvl8pPr>
            <a:lvl9pPr marL="20023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57" indent="0">
              <a:buNone/>
              <a:defRPr sz="2000" b="1"/>
            </a:lvl2pPr>
            <a:lvl3pPr marL="914316" indent="0">
              <a:buNone/>
              <a:defRPr sz="1800" b="1"/>
            </a:lvl3pPr>
            <a:lvl4pPr marL="1371475" indent="0">
              <a:buNone/>
              <a:defRPr sz="1600" b="1"/>
            </a:lvl4pPr>
            <a:lvl5pPr marL="1828634" indent="0">
              <a:buNone/>
              <a:defRPr sz="1600" b="1"/>
            </a:lvl5pPr>
            <a:lvl6pPr marL="2285791" indent="0">
              <a:buNone/>
              <a:defRPr sz="1600" b="1"/>
            </a:lvl6pPr>
            <a:lvl7pPr marL="2742950" indent="0">
              <a:buNone/>
              <a:defRPr sz="1600" b="1"/>
            </a:lvl7pPr>
            <a:lvl8pPr marL="3200106" indent="0">
              <a:buNone/>
              <a:defRPr sz="1600" b="1"/>
            </a:lvl8pPr>
            <a:lvl9pPr marL="36572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353">
              <a:defRPr sz="1100"/>
            </a:lvl6pPr>
            <a:lvl7pPr marL="2002353">
              <a:defRPr sz="1100"/>
            </a:lvl7pPr>
            <a:lvl8pPr marL="2002353">
              <a:defRPr sz="1100" baseline="0"/>
            </a:lvl8pPr>
            <a:lvl9pPr marL="20023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2019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2"/>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57" indent="0">
              <a:buNone/>
              <a:defRPr sz="1200"/>
            </a:lvl2pPr>
            <a:lvl3pPr marL="914316" indent="0">
              <a:buNone/>
              <a:defRPr sz="1000"/>
            </a:lvl3pPr>
            <a:lvl4pPr marL="1371475" indent="0">
              <a:buNone/>
              <a:defRPr sz="900"/>
            </a:lvl4pPr>
            <a:lvl5pPr marL="1828634" indent="0">
              <a:buNone/>
              <a:defRPr sz="900"/>
            </a:lvl5pPr>
            <a:lvl6pPr marL="2285791" indent="0">
              <a:buNone/>
              <a:defRPr sz="900"/>
            </a:lvl6pPr>
            <a:lvl7pPr marL="2742950" indent="0">
              <a:buNone/>
              <a:defRPr sz="900"/>
            </a:lvl7pPr>
            <a:lvl8pPr marL="3200106" indent="0">
              <a:buNone/>
              <a:defRPr sz="900"/>
            </a:lvl8pPr>
            <a:lvl9pPr marL="3657265"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3" y="361951"/>
            <a:ext cx="3809386" cy="4397030"/>
          </a:xfrm>
          <a:noFill/>
          <a:ln w="9525">
            <a:noFill/>
            <a:miter lim="800000"/>
          </a:ln>
          <a:effectLst/>
        </p:spPr>
        <p:txBody>
          <a:bodyPr>
            <a:normAutofit/>
          </a:bodyPr>
          <a:lstStyle>
            <a:lvl1pPr marL="0" indent="0" algn="ctr">
              <a:buNone/>
              <a:defRPr sz="2000"/>
            </a:lvl1pPr>
            <a:lvl2pPr marL="457157" indent="0">
              <a:buNone/>
              <a:defRPr sz="2800"/>
            </a:lvl2pPr>
            <a:lvl3pPr marL="914316" indent="0">
              <a:buNone/>
              <a:defRPr sz="2400"/>
            </a:lvl3pPr>
            <a:lvl4pPr marL="1371475" indent="0">
              <a:buNone/>
              <a:defRPr sz="2000"/>
            </a:lvl4pPr>
            <a:lvl5pPr marL="1828634" indent="0">
              <a:buNone/>
              <a:defRPr sz="2000"/>
            </a:lvl5pPr>
            <a:lvl6pPr marL="2285791" indent="0">
              <a:buNone/>
              <a:defRPr sz="2000"/>
            </a:lvl6pPr>
            <a:lvl7pPr marL="2742950" indent="0">
              <a:buNone/>
              <a:defRPr sz="2000"/>
            </a:lvl7pPr>
            <a:lvl8pPr marL="3200106" indent="0">
              <a:buNone/>
              <a:defRPr sz="2000"/>
            </a:lvl8pPr>
            <a:lvl9pPr marL="3657265"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57" indent="0">
              <a:buNone/>
              <a:defRPr sz="1200"/>
            </a:lvl2pPr>
            <a:lvl3pPr marL="914316" indent="0">
              <a:buNone/>
              <a:defRPr sz="1000"/>
            </a:lvl3pPr>
            <a:lvl4pPr marL="1371475" indent="0">
              <a:buNone/>
              <a:defRPr sz="900"/>
            </a:lvl4pPr>
            <a:lvl5pPr marL="1828634" indent="0">
              <a:buNone/>
              <a:defRPr sz="900"/>
            </a:lvl5pPr>
            <a:lvl6pPr marL="2285791" indent="0">
              <a:buNone/>
              <a:defRPr sz="900"/>
            </a:lvl6pPr>
            <a:lvl7pPr marL="2742950" indent="0">
              <a:buNone/>
              <a:defRPr sz="900"/>
            </a:lvl7pPr>
            <a:lvl8pPr marL="3200106" indent="0">
              <a:buNone/>
              <a:defRPr sz="900"/>
            </a:lvl8pPr>
            <a:lvl9pPr marL="3657265"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2" tIns="45716" rIns="91432" bIns="45716"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2" tIns="45716" rIns="91432" bIns="4571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2" tIns="45716" rIns="91432" bIns="45716" rtlCol="0" anchor="ctr"/>
          <a:lstStyle>
            <a:lvl1pPr algn="r">
              <a:defRPr sz="800">
                <a:solidFill>
                  <a:schemeClr val="tx1"/>
                </a:solidFill>
              </a:defRPr>
            </a:lvl1pPr>
          </a:lstStyle>
          <a:p>
            <a:endParaRPr lang="en-US" noProof="0"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2" tIns="45716" rIns="91432" bIns="45716" rtlCol="0" anchor="ctr"/>
          <a:lstStyle>
            <a:lvl1pPr marL="0" marR="0" indent="0" algn="l" defTabSz="457178" rtl="0" eaLnBrk="1" fontAlgn="auto" latinLnBrk="0" hangingPunct="1">
              <a:lnSpc>
                <a:spcPct val="100000"/>
              </a:lnSpc>
              <a:spcBef>
                <a:spcPts val="0"/>
              </a:spcBef>
              <a:spcAft>
                <a:spcPts val="0"/>
              </a:spcAft>
              <a:buClrTx/>
              <a:buSzTx/>
              <a:buFontTx/>
              <a:buNone/>
              <a:tabLst/>
              <a:defRPr sz="800">
                <a:solidFill>
                  <a:schemeClr val="tx1"/>
                </a:solidFill>
              </a:defRPr>
            </a:lvl1pPr>
          </a:lstStyle>
          <a:p>
            <a:r>
              <a:rPr lang="sk-SK"/>
              <a:t>© 2019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2" tIns="45716" rIns="91432" bIns="45716" rtlCol="0" anchor="ctr"/>
          <a:lstStyle>
            <a:lvl1pPr algn="r">
              <a:defRPr sz="800">
                <a:solidFill>
                  <a:schemeClr val="tx1"/>
                </a:solidFill>
              </a:defRPr>
            </a:lvl1pPr>
          </a:lstStyle>
          <a:p>
            <a:fld id="{A2A17EAB-8B51-5C40-8776-6683E51FA7A0}" type="slidenum">
              <a:rPr lang="en-US" smtClean="0"/>
              <a:t>‹#›</a:t>
            </a:fld>
            <a:endParaRPr lang="en-US"/>
          </a:p>
        </p:txBody>
      </p:sp>
      <p:grpSp>
        <p:nvGrpSpPr>
          <p:cNvPr id="10" name="Group 9"/>
          <p:cNvGrpSpPr/>
          <p:nvPr userDrawn="1"/>
        </p:nvGrpSpPr>
        <p:grpSpPr>
          <a:xfrm>
            <a:off x="25" y="21344"/>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16"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57" indent="-205757" algn="l" defTabSz="914316"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15" indent="-205757" algn="l" defTabSz="914316"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272" indent="-205757" algn="l" defTabSz="914316"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28" indent="-205757" algn="l" defTabSz="914316"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786" indent="-205757" algn="l" defTabSz="914316"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544" indent="-205757" algn="l" defTabSz="914316"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00" indent="-205757" algn="l" defTabSz="914316"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057" indent="-205757" algn="l" defTabSz="914316"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815" indent="-205757" algn="l" defTabSz="914316"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16" rtl="0" eaLnBrk="1" latinLnBrk="0" hangingPunct="1">
        <a:defRPr sz="1800" kern="1200">
          <a:solidFill>
            <a:schemeClr val="tx1"/>
          </a:solidFill>
          <a:latin typeface="+mn-lt"/>
          <a:ea typeface="+mn-ea"/>
          <a:cs typeface="+mn-cs"/>
        </a:defRPr>
      </a:lvl1pPr>
      <a:lvl2pPr marL="457157" algn="l" defTabSz="914316" rtl="0" eaLnBrk="1" latinLnBrk="0" hangingPunct="1">
        <a:defRPr sz="1800" kern="1200">
          <a:solidFill>
            <a:schemeClr val="tx1"/>
          </a:solidFill>
          <a:latin typeface="+mn-lt"/>
          <a:ea typeface="+mn-ea"/>
          <a:cs typeface="+mn-cs"/>
        </a:defRPr>
      </a:lvl2pPr>
      <a:lvl3pPr marL="914316" algn="l" defTabSz="914316" rtl="0" eaLnBrk="1" latinLnBrk="0" hangingPunct="1">
        <a:defRPr sz="1800" kern="1200">
          <a:solidFill>
            <a:schemeClr val="tx1"/>
          </a:solidFill>
          <a:latin typeface="+mn-lt"/>
          <a:ea typeface="+mn-ea"/>
          <a:cs typeface="+mn-cs"/>
        </a:defRPr>
      </a:lvl3pPr>
      <a:lvl4pPr marL="1371475" algn="l" defTabSz="914316" rtl="0" eaLnBrk="1" latinLnBrk="0" hangingPunct="1">
        <a:defRPr sz="1800" kern="1200">
          <a:solidFill>
            <a:schemeClr val="tx1"/>
          </a:solidFill>
          <a:latin typeface="+mn-lt"/>
          <a:ea typeface="+mn-ea"/>
          <a:cs typeface="+mn-cs"/>
        </a:defRPr>
      </a:lvl4pPr>
      <a:lvl5pPr marL="1828634" algn="l" defTabSz="914316" rtl="0" eaLnBrk="1" latinLnBrk="0" hangingPunct="1">
        <a:defRPr sz="1800" kern="1200">
          <a:solidFill>
            <a:schemeClr val="tx1"/>
          </a:solidFill>
          <a:latin typeface="+mn-lt"/>
          <a:ea typeface="+mn-ea"/>
          <a:cs typeface="+mn-cs"/>
        </a:defRPr>
      </a:lvl5pPr>
      <a:lvl6pPr marL="2285791" algn="l" defTabSz="914316" rtl="0" eaLnBrk="1" latinLnBrk="0" hangingPunct="1">
        <a:defRPr sz="1800" kern="1200">
          <a:solidFill>
            <a:schemeClr val="tx1"/>
          </a:solidFill>
          <a:latin typeface="+mn-lt"/>
          <a:ea typeface="+mn-ea"/>
          <a:cs typeface="+mn-cs"/>
        </a:defRPr>
      </a:lvl6pPr>
      <a:lvl7pPr marL="2742950" algn="l" defTabSz="914316" rtl="0" eaLnBrk="1" latinLnBrk="0" hangingPunct="1">
        <a:defRPr sz="1800" kern="1200">
          <a:solidFill>
            <a:schemeClr val="tx1"/>
          </a:solidFill>
          <a:latin typeface="+mn-lt"/>
          <a:ea typeface="+mn-ea"/>
          <a:cs typeface="+mn-cs"/>
        </a:defRPr>
      </a:lvl7pPr>
      <a:lvl8pPr marL="3200106" algn="l" defTabSz="914316" rtl="0" eaLnBrk="1" latinLnBrk="0" hangingPunct="1">
        <a:defRPr sz="1800" kern="1200">
          <a:solidFill>
            <a:schemeClr val="tx1"/>
          </a:solidFill>
          <a:latin typeface="+mn-lt"/>
          <a:ea typeface="+mn-ea"/>
          <a:cs typeface="+mn-cs"/>
        </a:defRPr>
      </a:lvl8pPr>
      <a:lvl9pPr marL="3657265" algn="l" defTabSz="914316"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scarymommy.com/life-before-social-media/"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hyperlink" Target="https://www.youtube.com/watch?v=cQ54GDm1eL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hyperlink" Target="https://www.youtube.com/watch?v=ohmajJTcpN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hyperlink" Target="https://www.youtube.com/watch?v=VnFC-s2nOtI"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hyperlink" Target="https://www.eff.org/deeplinks/2018/02/we-dont-need-new-laws-faked-videos-we-already-have-them" TargetMode="External"/><Relationship Id="rId3" Type="http://schemas.openxmlformats.org/officeDocument/2006/relationships/hyperlink" Target="https://www.youtube.com/watch?v=cQ54GDm1eL0" TargetMode="External"/><Relationship Id="rId7" Type="http://schemas.openxmlformats.org/officeDocument/2006/relationships/hyperlink" Target="https://www.nytimes.com/interactive/2017/06/23/opinion/trumps-lies.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lyrebird.ai/" TargetMode="External"/><Relationship Id="rId11" Type="http://schemas.openxmlformats.org/officeDocument/2006/relationships/hyperlink" Target="https://journalistsresource.org/studies/society/internet/fake-news-conspiracy-theories-journalism-research/" TargetMode="External"/><Relationship Id="rId5" Type="http://schemas.openxmlformats.org/officeDocument/2006/relationships/hyperlink" Target="https://www.alanzucconi.com/2018/03/14/introduction-to-deepfakes/" TargetMode="External"/><Relationship Id="rId10" Type="http://schemas.openxmlformats.org/officeDocument/2006/relationships/hyperlink" Target="https://www.youtube.com/watch?v=ohmajJTcpNk" TargetMode="External"/><Relationship Id="rId4" Type="http://schemas.openxmlformats.org/officeDocument/2006/relationships/hyperlink" Target="https://support.snapchat.com/en-US/a/geofilters" TargetMode="External"/><Relationship Id="rId9" Type="http://schemas.openxmlformats.org/officeDocument/2006/relationships/hyperlink" Target="https://web.stanford.edu/~zollhoef/papers/CVPR2016_Face2Face/paper.pdf"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en.wikipedia.org/wiki/Wikipedia:Citing_Wikipedia"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rE3j_RHkqJc"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ed.ted.com/lessons/what-orwellian-really-means-noah-tavlin"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1"/>
            <a:ext cx="7315200" cy="1428914"/>
          </a:xfrm>
        </p:spPr>
        <p:txBody>
          <a:bodyPr>
            <a:normAutofit/>
          </a:bodyPr>
          <a:lstStyle/>
          <a:p>
            <a:pPr algn="r"/>
            <a:r>
              <a:rPr lang="en-US" dirty="0"/>
              <a:t>Keith A. Pray</a:t>
            </a:r>
          </a:p>
          <a:p>
            <a:pPr algn="r"/>
            <a:r>
              <a:rPr lang="en-US" dirty="0"/>
              <a:t>Instructor</a:t>
            </a:r>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4</a:t>
            </a:r>
            <a:br>
              <a:rPr lang="en-US" dirty="0"/>
            </a:br>
            <a:r>
              <a:rPr lang="en-US" dirty="0"/>
              <a:t>Freedom Of Speech</a:t>
            </a:r>
          </a:p>
        </p:txBody>
      </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67490"/>
            <a:ext cx="9144000" cy="320194"/>
          </a:xfrm>
          <a:prstGeom prst="rect">
            <a:avLst/>
          </a:prstGeom>
          <a:solidFill>
            <a:schemeClr val="bg1">
              <a:alpha val="24000"/>
            </a:schemeClr>
          </a:solidFill>
          <a:ln w="9525">
            <a:solidFill>
              <a:schemeClr val="bg1"/>
            </a:solidFill>
            <a:miter lim="800000"/>
            <a:headEnd/>
            <a:tailEnd/>
          </a:ln>
        </p:spPr>
        <p:txBody>
          <a:bodyPr wrap="none" lIns="91436" tIns="45718" rIns="91436" bIns="45718"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178" indent="-457178">
              <a:buFont typeface="+mj-lt"/>
              <a:buAutoNum type="arabicPeriod"/>
            </a:pPr>
            <a:r>
              <a:rPr lang="en-US" dirty="0"/>
              <a:t>Review</a:t>
            </a:r>
          </a:p>
          <a:p>
            <a:pPr marL="457178" indent="-457178">
              <a:buFont typeface="+mj-lt"/>
              <a:buAutoNum type="arabicPeriod"/>
            </a:pPr>
            <a:r>
              <a:rPr lang="en-US" dirty="0"/>
              <a:t>Assignment</a:t>
            </a:r>
          </a:p>
          <a:p>
            <a:pPr marL="457178" indent="-457178">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10</a:t>
            </a:fld>
            <a:endParaRPr lang="en-US"/>
          </a:p>
        </p:txBody>
      </p:sp>
    </p:spTree>
    <p:extLst>
      <p:ext uri="{BB962C8B-B14F-4D97-AF65-F5344CB8AC3E}">
        <p14:creationId xmlns:p14="http://schemas.microsoft.com/office/powerpoint/2010/main" val="305336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914400" y="1143000"/>
            <a:ext cx="7315200" cy="1494448"/>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0"/>
              </a:spcBef>
              <a:spcAft>
                <a:spcPts val="0"/>
              </a:spcAft>
              <a:buClr>
                <a:schemeClr val="lt1"/>
              </a:buClr>
              <a:buSzPts val="3300"/>
              <a:buFont typeface="Cambria"/>
              <a:buNone/>
            </a:pPr>
            <a:r>
              <a:rPr lang="en-US"/>
              <a:t>Pulling Us Apart</a:t>
            </a:r>
            <a:endParaRPr/>
          </a:p>
        </p:txBody>
      </p:sp>
      <p:sp>
        <p:nvSpPr>
          <p:cNvPr id="92" name="Google Shape;92;p14"/>
          <p:cNvSpPr txBox="1">
            <a:spLocks noGrp="1"/>
          </p:cNvSpPr>
          <p:nvPr>
            <p:ph type="body" idx="1"/>
          </p:nvPr>
        </p:nvSpPr>
        <p:spPr>
          <a:xfrm>
            <a:off x="914400" y="2724150"/>
            <a:ext cx="7315200" cy="76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90"/>
              <a:buNone/>
            </a:pPr>
            <a:r>
              <a:rPr lang="en-US"/>
              <a:t>Percy Jiang</a:t>
            </a:r>
            <a:endParaRPr/>
          </a:p>
        </p:txBody>
      </p:sp>
      <p:sp>
        <p:nvSpPr>
          <p:cNvPr id="93" name="Google Shape;93;p14"/>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2019 Keith A. Pray</a:t>
            </a:r>
            <a:endParaRPr/>
          </a:p>
        </p:txBody>
      </p:sp>
      <p:sp>
        <p:nvSpPr>
          <p:cNvPr id="94" name="Google Shape;94;p14"/>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190098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Social Media Addiction</a:t>
            </a:r>
            <a:endParaRPr/>
          </a:p>
        </p:txBody>
      </p:sp>
      <p:sp>
        <p:nvSpPr>
          <p:cNvPr id="101" name="Google Shape;101;p15"/>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Autofit/>
          </a:bodyPr>
          <a:lstStyle/>
          <a:p>
            <a:pPr marL="205766" lvl="0" indent="-205766" algn="l" rtl="0">
              <a:lnSpc>
                <a:spcPct val="90000"/>
              </a:lnSpc>
              <a:spcBef>
                <a:spcPts val="1200"/>
              </a:spcBef>
              <a:spcAft>
                <a:spcPts val="0"/>
              </a:spcAft>
              <a:buSzPts val="1620"/>
              <a:buChar char="•"/>
            </a:pPr>
            <a:r>
              <a:rPr lang="en-US"/>
              <a:t>Definition</a:t>
            </a:r>
            <a:endParaRPr/>
          </a:p>
          <a:p>
            <a:pPr marL="205766" lvl="0" indent="-205766" algn="l" rtl="0">
              <a:lnSpc>
                <a:spcPct val="90000"/>
              </a:lnSpc>
              <a:spcBef>
                <a:spcPts val="1200"/>
              </a:spcBef>
              <a:spcAft>
                <a:spcPts val="0"/>
              </a:spcAft>
              <a:buSzPts val="1620"/>
              <a:buChar char="•"/>
            </a:pPr>
            <a:r>
              <a:rPr lang="en-US"/>
              <a:t>Do you use it?</a:t>
            </a:r>
            <a:endParaRPr/>
          </a:p>
          <a:p>
            <a:pPr marL="205767" lvl="0" indent="-205767" algn="l" rtl="0">
              <a:lnSpc>
                <a:spcPct val="90000"/>
              </a:lnSpc>
              <a:spcBef>
                <a:spcPts val="1200"/>
              </a:spcBef>
              <a:spcAft>
                <a:spcPts val="0"/>
              </a:spcAft>
              <a:buSzPts val="1620"/>
              <a:buChar char="•"/>
            </a:pPr>
            <a:r>
              <a:rPr lang="en-US"/>
              <a:t>Addicted?</a:t>
            </a:r>
            <a:endParaRPr/>
          </a:p>
        </p:txBody>
      </p:sp>
      <p:sp>
        <p:nvSpPr>
          <p:cNvPr id="102" name="Google Shape;102;p15"/>
          <p:cNvSpPr txBox="1">
            <a:spLocks noGrp="1"/>
          </p:cNvSpPr>
          <p:nvPr>
            <p:ph type="body" idx="2"/>
          </p:nvPr>
        </p:nvSpPr>
        <p:spPr>
          <a:xfrm>
            <a:off x="4724400" y="1352551"/>
            <a:ext cx="3733800" cy="33528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620"/>
              <a:buNone/>
            </a:pPr>
            <a:r>
              <a:rPr lang="en-US"/>
              <a:t>&lt;Graphic as big as will fit&gt;</a:t>
            </a:r>
            <a:endParaRPr/>
          </a:p>
        </p:txBody>
      </p:sp>
      <p:sp>
        <p:nvSpPr>
          <p:cNvPr id="103" name="Google Shape;103;p15"/>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2019 Keith A. Pray</a:t>
            </a:r>
            <a:endParaRPr/>
          </a:p>
        </p:txBody>
      </p:sp>
      <p:sp>
        <p:nvSpPr>
          <p:cNvPr id="104" name="Google Shape;104;p15"/>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105" name="Google Shape;105;p15"/>
          <p:cNvSpPr txBox="1"/>
          <p:nvPr/>
        </p:nvSpPr>
        <p:spPr>
          <a:xfrm>
            <a:off x="6847114" y="372337"/>
            <a:ext cx="2179682"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Haozhe Jiang</a:t>
            </a:r>
            <a:endParaRPr/>
          </a:p>
        </p:txBody>
      </p:sp>
      <p:sp>
        <p:nvSpPr>
          <p:cNvPr id="106" name="Google Shape;106;p15"/>
          <p:cNvSpPr txBox="1"/>
          <p:nvPr/>
        </p:nvSpPr>
        <p:spPr>
          <a:xfrm>
            <a:off x="0" y="4726877"/>
            <a:ext cx="9144000" cy="27699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a:solidFill>
                  <a:schemeClr val="lt1"/>
                </a:solidFill>
                <a:latin typeface="Cambria"/>
                <a:ea typeface="Cambria"/>
                <a:cs typeface="Cambria"/>
                <a:sym typeface="Cambria"/>
              </a:rPr>
              <a:t>[1]</a:t>
            </a:r>
            <a:endParaRPr/>
          </a:p>
        </p:txBody>
      </p:sp>
      <p:pic>
        <p:nvPicPr>
          <p:cNvPr id="107" name="Google Shape;107;p15"/>
          <p:cNvPicPr preferRelativeResize="0"/>
          <p:nvPr/>
        </p:nvPicPr>
        <p:blipFill>
          <a:blip r:embed="rId3">
            <a:alphaModFix/>
          </a:blip>
          <a:stretch>
            <a:fillRect/>
          </a:stretch>
        </p:blipFill>
        <p:spPr>
          <a:xfrm>
            <a:off x="4724400" y="1352550"/>
            <a:ext cx="3733801" cy="3352800"/>
          </a:xfrm>
          <a:prstGeom prst="rect">
            <a:avLst/>
          </a:prstGeom>
          <a:noFill/>
          <a:ln>
            <a:noFill/>
          </a:ln>
        </p:spPr>
      </p:pic>
    </p:spTree>
    <p:extLst>
      <p:ext uri="{BB962C8B-B14F-4D97-AF65-F5344CB8AC3E}">
        <p14:creationId xmlns:p14="http://schemas.microsoft.com/office/powerpoint/2010/main" val="1200716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xfrm>
            <a:off x="914400" y="1143000"/>
            <a:ext cx="7315200" cy="14943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3000"/>
              <a:t>What did the social media companies do?</a:t>
            </a:r>
            <a:endParaRPr sz="3000"/>
          </a:p>
        </p:txBody>
      </p:sp>
      <p:sp>
        <p:nvSpPr>
          <p:cNvPr id="114" name="Google Shape;114;p16"/>
          <p:cNvSpPr txBox="1">
            <a:spLocks noGrp="1"/>
          </p:cNvSpPr>
          <p:nvPr>
            <p:ph type="body" idx="1"/>
          </p:nvPr>
        </p:nvSpPr>
        <p:spPr>
          <a:xfrm>
            <a:off x="914400" y="2724150"/>
            <a:ext cx="7315200" cy="762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How to hook users?</a:t>
            </a:r>
            <a:endParaRPr/>
          </a:p>
        </p:txBody>
      </p:sp>
      <p:sp>
        <p:nvSpPr>
          <p:cNvPr id="115" name="Google Shape;115;p16"/>
          <p:cNvSpPr txBox="1">
            <a:spLocks noGrp="1"/>
          </p:cNvSpPr>
          <p:nvPr>
            <p:ph type="sldNum" idx="12"/>
          </p:nvPr>
        </p:nvSpPr>
        <p:spPr>
          <a:xfrm>
            <a:off x="8519160" y="4997196"/>
            <a:ext cx="624900" cy="146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
        <p:nvSpPr>
          <p:cNvPr id="116" name="Google Shape;116;p16"/>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Haozhe Jiang</a:t>
            </a:r>
            <a:endParaRPr/>
          </a:p>
        </p:txBody>
      </p:sp>
      <p:sp>
        <p:nvSpPr>
          <p:cNvPr id="2" name="Footer Placeholder 1">
            <a:extLst>
              <a:ext uri="{FF2B5EF4-FFF2-40B4-BE49-F238E27FC236}">
                <a16:creationId xmlns:a16="http://schemas.microsoft.com/office/drawing/2014/main" id="{1AFDE095-2F3F-4C4E-9BB8-C598C9B665E1}"/>
              </a:ext>
            </a:extLst>
          </p:cNvPr>
          <p:cNvSpPr>
            <a:spLocks noGrp="1"/>
          </p:cNvSpPr>
          <p:nvPr>
            <p:ph type="ftr" sz="quarter" idx="11"/>
          </p:nvPr>
        </p:nvSpPr>
        <p:spPr/>
        <p:txBody>
          <a:bodyPr/>
          <a:lstStyle/>
          <a:p>
            <a:r>
              <a:rPr lang="sk-SK"/>
              <a:t>© 2019 Keith A. Pray</a:t>
            </a:r>
            <a:endParaRPr lang="en-US"/>
          </a:p>
        </p:txBody>
      </p:sp>
    </p:spTree>
    <p:extLst>
      <p:ext uri="{BB962C8B-B14F-4D97-AF65-F5344CB8AC3E}">
        <p14:creationId xmlns:p14="http://schemas.microsoft.com/office/powerpoint/2010/main" val="2354478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Hook Model</a:t>
            </a:r>
            <a:endParaRPr/>
          </a:p>
        </p:txBody>
      </p:sp>
      <p:sp>
        <p:nvSpPr>
          <p:cNvPr id="123" name="Google Shape;123;p17"/>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Autofit/>
          </a:bodyPr>
          <a:lstStyle/>
          <a:p>
            <a:pPr marL="205766" lvl="0" indent="-205766" algn="l" rtl="0">
              <a:lnSpc>
                <a:spcPct val="90000"/>
              </a:lnSpc>
              <a:spcBef>
                <a:spcPts val="0"/>
              </a:spcBef>
              <a:spcAft>
                <a:spcPts val="0"/>
              </a:spcAft>
              <a:buSzPts val="1620"/>
              <a:buChar char="•"/>
            </a:pPr>
            <a:r>
              <a:rPr lang="en-US"/>
              <a:t>B.F. Skinner</a:t>
            </a:r>
            <a:endParaRPr/>
          </a:p>
          <a:p>
            <a:pPr marL="205766" lvl="0" indent="-205766" algn="l" rtl="0">
              <a:lnSpc>
                <a:spcPct val="90000"/>
              </a:lnSpc>
              <a:spcBef>
                <a:spcPts val="1200"/>
              </a:spcBef>
              <a:spcAft>
                <a:spcPts val="0"/>
              </a:spcAft>
              <a:buSzPts val="1620"/>
              <a:buChar char="•"/>
            </a:pPr>
            <a:r>
              <a:rPr lang="en-US"/>
              <a:t>Variable Schedule of Rewards</a:t>
            </a:r>
            <a:endParaRPr/>
          </a:p>
          <a:p>
            <a:pPr marL="0" lvl="0" indent="0" algn="l" rtl="0">
              <a:lnSpc>
                <a:spcPct val="90000"/>
              </a:lnSpc>
              <a:spcBef>
                <a:spcPts val="1200"/>
              </a:spcBef>
              <a:spcAft>
                <a:spcPts val="0"/>
              </a:spcAft>
              <a:buNone/>
            </a:pPr>
            <a:endParaRPr/>
          </a:p>
          <a:p>
            <a:pPr marL="205766" lvl="0" indent="-205766" algn="l" rtl="0">
              <a:lnSpc>
                <a:spcPct val="90000"/>
              </a:lnSpc>
              <a:spcBef>
                <a:spcPts val="1200"/>
              </a:spcBef>
              <a:spcAft>
                <a:spcPts val="0"/>
              </a:spcAft>
              <a:buSzPts val="1620"/>
              <a:buChar char="•"/>
            </a:pPr>
            <a:r>
              <a:rPr lang="en-US"/>
              <a:t>Evolutionary instinct:</a:t>
            </a:r>
            <a:endParaRPr/>
          </a:p>
          <a:p>
            <a:pPr marL="411534" lvl="1" indent="-205766" algn="l" rtl="0">
              <a:lnSpc>
                <a:spcPct val="90000"/>
              </a:lnSpc>
              <a:spcBef>
                <a:spcPts val="1200"/>
              </a:spcBef>
              <a:spcAft>
                <a:spcPts val="0"/>
              </a:spcAft>
              <a:buSzPts val="1350"/>
              <a:buChar char="–"/>
            </a:pPr>
            <a:r>
              <a:rPr lang="en-US"/>
              <a:t>Pattern finding</a:t>
            </a:r>
            <a:endParaRPr/>
          </a:p>
          <a:p>
            <a:pPr marL="411534" lvl="1" indent="-205766" algn="l" rtl="0">
              <a:lnSpc>
                <a:spcPct val="90000"/>
              </a:lnSpc>
              <a:spcBef>
                <a:spcPts val="1200"/>
              </a:spcBef>
              <a:spcAft>
                <a:spcPts val="0"/>
              </a:spcAft>
              <a:buSzPts val="1350"/>
              <a:buChar char="–"/>
            </a:pPr>
            <a:r>
              <a:rPr lang="en-US"/>
              <a:t>Reward seeking</a:t>
            </a:r>
            <a:endParaRPr/>
          </a:p>
        </p:txBody>
      </p:sp>
      <p:sp>
        <p:nvSpPr>
          <p:cNvPr id="124" name="Google Shape;124;p17"/>
          <p:cNvSpPr txBox="1">
            <a:spLocks noGrp="1"/>
          </p:cNvSpPr>
          <p:nvPr>
            <p:ph type="body" idx="2"/>
          </p:nvPr>
        </p:nvSpPr>
        <p:spPr>
          <a:xfrm>
            <a:off x="4724400" y="1352551"/>
            <a:ext cx="3733800" cy="33528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620"/>
              <a:buNone/>
            </a:pPr>
            <a:r>
              <a:rPr lang="en-US"/>
              <a:t>&lt;Graphic as big as will fit&gt;</a:t>
            </a:r>
            <a:endParaRPr/>
          </a:p>
        </p:txBody>
      </p:sp>
      <p:sp>
        <p:nvSpPr>
          <p:cNvPr id="125" name="Google Shape;125;p17"/>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2019 Keith A. Pray</a:t>
            </a:r>
            <a:endParaRPr/>
          </a:p>
        </p:txBody>
      </p:sp>
      <p:sp>
        <p:nvSpPr>
          <p:cNvPr id="126" name="Google Shape;126;p17"/>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127" name="Google Shape;127;p17"/>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Haozhe Jiang</a:t>
            </a:r>
            <a:endParaRPr/>
          </a:p>
        </p:txBody>
      </p:sp>
      <p:sp>
        <p:nvSpPr>
          <p:cNvPr id="128" name="Google Shape;128;p17"/>
          <p:cNvSpPr txBox="1"/>
          <p:nvPr/>
        </p:nvSpPr>
        <p:spPr>
          <a:xfrm>
            <a:off x="0" y="4726877"/>
            <a:ext cx="9144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a:solidFill>
                  <a:schemeClr val="lt1"/>
                </a:solidFill>
                <a:latin typeface="Cambria"/>
                <a:ea typeface="Cambria"/>
                <a:cs typeface="Cambria"/>
                <a:sym typeface="Cambria"/>
              </a:rPr>
              <a:t>[2]</a:t>
            </a:r>
            <a:endParaRPr/>
          </a:p>
        </p:txBody>
      </p:sp>
      <p:pic>
        <p:nvPicPr>
          <p:cNvPr id="129" name="Google Shape;129;p17"/>
          <p:cNvPicPr preferRelativeResize="0"/>
          <p:nvPr/>
        </p:nvPicPr>
        <p:blipFill>
          <a:blip r:embed="rId3">
            <a:alphaModFix/>
          </a:blip>
          <a:stretch>
            <a:fillRect/>
          </a:stretch>
        </p:blipFill>
        <p:spPr>
          <a:xfrm>
            <a:off x="4724400" y="1352550"/>
            <a:ext cx="3733800" cy="3352800"/>
          </a:xfrm>
          <a:prstGeom prst="rect">
            <a:avLst/>
          </a:prstGeom>
          <a:noFill/>
          <a:ln>
            <a:noFill/>
          </a:ln>
        </p:spPr>
      </p:pic>
    </p:spTree>
    <p:extLst>
      <p:ext uri="{BB962C8B-B14F-4D97-AF65-F5344CB8AC3E}">
        <p14:creationId xmlns:p14="http://schemas.microsoft.com/office/powerpoint/2010/main" val="4254608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8"/>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Humans are Social Animals</a:t>
            </a:r>
            <a:endParaRPr/>
          </a:p>
        </p:txBody>
      </p:sp>
      <p:sp>
        <p:nvSpPr>
          <p:cNvPr id="136" name="Google Shape;136;p18"/>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Autofit/>
          </a:bodyPr>
          <a:lstStyle/>
          <a:p>
            <a:pPr marL="205766" lvl="0" indent="-205766" algn="l" rtl="0">
              <a:lnSpc>
                <a:spcPct val="90000"/>
              </a:lnSpc>
              <a:spcBef>
                <a:spcPts val="1200"/>
              </a:spcBef>
              <a:spcAft>
                <a:spcPts val="0"/>
              </a:spcAft>
              <a:buSzPts val="1620"/>
              <a:buChar char="•"/>
            </a:pPr>
            <a:r>
              <a:rPr lang="en-US"/>
              <a:t>Aristotle: “Man is by nature a social animal.”</a:t>
            </a:r>
            <a:endParaRPr/>
          </a:p>
          <a:p>
            <a:pPr marL="205766" lvl="0" indent="-205766" algn="l" rtl="0">
              <a:lnSpc>
                <a:spcPct val="90000"/>
              </a:lnSpc>
              <a:spcBef>
                <a:spcPts val="1200"/>
              </a:spcBef>
              <a:spcAft>
                <a:spcPts val="0"/>
              </a:spcAft>
              <a:buSzPts val="1620"/>
              <a:buChar char="•"/>
            </a:pPr>
            <a:r>
              <a:rPr lang="en-US"/>
              <a:t>Social media answers questions</a:t>
            </a:r>
            <a:endParaRPr/>
          </a:p>
          <a:p>
            <a:pPr marL="411534" lvl="1" indent="-205766" algn="l" rtl="0">
              <a:lnSpc>
                <a:spcPct val="90000"/>
              </a:lnSpc>
              <a:spcBef>
                <a:spcPts val="1200"/>
              </a:spcBef>
              <a:spcAft>
                <a:spcPts val="0"/>
              </a:spcAft>
              <a:buSzPts val="1350"/>
              <a:buChar char="–"/>
            </a:pPr>
            <a:r>
              <a:rPr lang="en-US"/>
              <a:t>What are my friends doing? (News Feed)</a:t>
            </a:r>
            <a:endParaRPr/>
          </a:p>
          <a:p>
            <a:pPr marL="411534" lvl="1" indent="-205766" algn="l" rtl="0">
              <a:lnSpc>
                <a:spcPct val="90000"/>
              </a:lnSpc>
              <a:spcBef>
                <a:spcPts val="1200"/>
              </a:spcBef>
              <a:spcAft>
                <a:spcPts val="0"/>
              </a:spcAft>
              <a:buSzPts val="1350"/>
              <a:buChar char="–"/>
            </a:pPr>
            <a:r>
              <a:rPr lang="en-US"/>
              <a:t>What is my social status? How am I being perceived by others? (Like &amp; Comment)</a:t>
            </a:r>
            <a:endParaRPr/>
          </a:p>
          <a:p>
            <a:pPr marL="411534" lvl="1" indent="-205766" algn="l" rtl="0">
              <a:lnSpc>
                <a:spcPct val="90000"/>
              </a:lnSpc>
              <a:spcBef>
                <a:spcPts val="1200"/>
              </a:spcBef>
              <a:spcAft>
                <a:spcPts val="0"/>
              </a:spcAft>
              <a:buSzPts val="1350"/>
              <a:buChar char="–"/>
            </a:pPr>
            <a:r>
              <a:rPr lang="en-US"/>
              <a:t>How about other people? Are they more popular than me?</a:t>
            </a:r>
            <a:endParaRPr/>
          </a:p>
        </p:txBody>
      </p:sp>
      <p:sp>
        <p:nvSpPr>
          <p:cNvPr id="137" name="Google Shape;137;p18"/>
          <p:cNvSpPr txBox="1">
            <a:spLocks noGrp="1"/>
          </p:cNvSpPr>
          <p:nvPr>
            <p:ph type="body" idx="2"/>
          </p:nvPr>
        </p:nvSpPr>
        <p:spPr>
          <a:xfrm>
            <a:off x="4724400" y="1352551"/>
            <a:ext cx="3733800" cy="33528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620"/>
              <a:buNone/>
            </a:pPr>
            <a:r>
              <a:rPr lang="en-US"/>
              <a:t>&lt;Graphic as big as will fit&gt;</a:t>
            </a:r>
            <a:endParaRPr/>
          </a:p>
        </p:txBody>
      </p:sp>
      <p:sp>
        <p:nvSpPr>
          <p:cNvPr id="138" name="Google Shape;138;p18"/>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2019 Keith A. Pray</a:t>
            </a:r>
            <a:endParaRPr/>
          </a:p>
        </p:txBody>
      </p:sp>
      <p:sp>
        <p:nvSpPr>
          <p:cNvPr id="139" name="Google Shape;139;p18"/>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140" name="Google Shape;140;p18"/>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Haozhe Jiang</a:t>
            </a:r>
            <a:endParaRPr/>
          </a:p>
        </p:txBody>
      </p:sp>
      <p:sp>
        <p:nvSpPr>
          <p:cNvPr id="141" name="Google Shape;141;p18"/>
          <p:cNvSpPr txBox="1"/>
          <p:nvPr/>
        </p:nvSpPr>
        <p:spPr>
          <a:xfrm>
            <a:off x="0" y="4726877"/>
            <a:ext cx="9144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a:solidFill>
                  <a:schemeClr val="lt1"/>
                </a:solidFill>
                <a:latin typeface="Cambria"/>
                <a:ea typeface="Cambria"/>
                <a:cs typeface="Cambria"/>
                <a:sym typeface="Cambria"/>
              </a:rPr>
              <a:t>[4]</a:t>
            </a:r>
            <a:endParaRPr/>
          </a:p>
        </p:txBody>
      </p:sp>
      <p:pic>
        <p:nvPicPr>
          <p:cNvPr id="142" name="Google Shape;142;p18"/>
          <p:cNvPicPr preferRelativeResize="0"/>
          <p:nvPr/>
        </p:nvPicPr>
        <p:blipFill>
          <a:blip r:embed="rId3">
            <a:alphaModFix/>
          </a:blip>
          <a:stretch>
            <a:fillRect/>
          </a:stretch>
        </p:blipFill>
        <p:spPr>
          <a:xfrm>
            <a:off x="4724400" y="1352550"/>
            <a:ext cx="3733799" cy="3352799"/>
          </a:xfrm>
          <a:prstGeom prst="rect">
            <a:avLst/>
          </a:prstGeom>
          <a:noFill/>
          <a:ln>
            <a:noFill/>
          </a:ln>
        </p:spPr>
      </p:pic>
    </p:spTree>
    <p:extLst>
      <p:ext uri="{BB962C8B-B14F-4D97-AF65-F5344CB8AC3E}">
        <p14:creationId xmlns:p14="http://schemas.microsoft.com/office/powerpoint/2010/main" val="1191272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9"/>
          <p:cNvSpPr txBox="1">
            <a:spLocks noGrp="1"/>
          </p:cNvSpPr>
          <p:nvPr>
            <p:ph type="title"/>
          </p:nvPr>
        </p:nvSpPr>
        <p:spPr>
          <a:xfrm>
            <a:off x="914400" y="1143000"/>
            <a:ext cx="7315200" cy="14943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Does anyone remember what life was like before social media?</a:t>
            </a:r>
            <a:endParaRPr/>
          </a:p>
        </p:txBody>
      </p:sp>
      <p:sp>
        <p:nvSpPr>
          <p:cNvPr id="149" name="Google Shape;149;p19"/>
          <p:cNvSpPr txBox="1">
            <a:spLocks noGrp="1"/>
          </p:cNvSpPr>
          <p:nvPr>
            <p:ph type="body" idx="1"/>
          </p:nvPr>
        </p:nvSpPr>
        <p:spPr>
          <a:xfrm>
            <a:off x="914400" y="2724150"/>
            <a:ext cx="7315200" cy="762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(I know you heard this question a thousand times)</a:t>
            </a:r>
            <a:endParaRPr/>
          </a:p>
        </p:txBody>
      </p:sp>
      <p:sp>
        <p:nvSpPr>
          <p:cNvPr id="150" name="Google Shape;150;p19"/>
          <p:cNvSpPr txBox="1">
            <a:spLocks noGrp="1"/>
          </p:cNvSpPr>
          <p:nvPr>
            <p:ph type="sldNum" idx="12"/>
          </p:nvPr>
        </p:nvSpPr>
        <p:spPr>
          <a:xfrm>
            <a:off x="8519160" y="4997196"/>
            <a:ext cx="624900" cy="146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
        <p:nvSpPr>
          <p:cNvPr id="151" name="Google Shape;151;p19"/>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Haozhe Jiang</a:t>
            </a:r>
            <a:endParaRPr/>
          </a:p>
        </p:txBody>
      </p:sp>
      <p:sp>
        <p:nvSpPr>
          <p:cNvPr id="2" name="Footer Placeholder 1">
            <a:extLst>
              <a:ext uri="{FF2B5EF4-FFF2-40B4-BE49-F238E27FC236}">
                <a16:creationId xmlns:a16="http://schemas.microsoft.com/office/drawing/2014/main" id="{EA7EF140-6C2B-FD4B-8F13-05631C950912}"/>
              </a:ext>
            </a:extLst>
          </p:cNvPr>
          <p:cNvSpPr>
            <a:spLocks noGrp="1"/>
          </p:cNvSpPr>
          <p:nvPr>
            <p:ph type="ftr" sz="quarter" idx="11"/>
          </p:nvPr>
        </p:nvSpPr>
        <p:spPr/>
        <p:txBody>
          <a:bodyPr/>
          <a:lstStyle/>
          <a:p>
            <a:r>
              <a:rPr lang="sk-SK"/>
              <a:t>© 2019 Keith A. Pray</a:t>
            </a:r>
            <a:endParaRPr lang="en-US"/>
          </a:p>
        </p:txBody>
      </p:sp>
    </p:spTree>
    <p:extLst>
      <p:ext uri="{BB962C8B-B14F-4D97-AF65-F5344CB8AC3E}">
        <p14:creationId xmlns:p14="http://schemas.microsoft.com/office/powerpoint/2010/main" val="2820486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0"/>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Before Social Media</a:t>
            </a:r>
            <a:endParaRPr/>
          </a:p>
        </p:txBody>
      </p:sp>
      <p:sp>
        <p:nvSpPr>
          <p:cNvPr id="158" name="Google Shape;158;p20"/>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Autofit/>
          </a:bodyPr>
          <a:lstStyle/>
          <a:p>
            <a:pPr marL="205766" lvl="0" indent="-205766" algn="l" rtl="0">
              <a:lnSpc>
                <a:spcPct val="90000"/>
              </a:lnSpc>
              <a:spcBef>
                <a:spcPts val="1200"/>
              </a:spcBef>
              <a:spcAft>
                <a:spcPts val="0"/>
              </a:spcAft>
              <a:buSzPts val="1620"/>
              <a:buChar char="•"/>
            </a:pPr>
            <a:r>
              <a:rPr lang="en-US"/>
              <a:t>We didn’t have </a:t>
            </a:r>
            <a:r>
              <a:rPr lang="en-US" b="1" u="sng"/>
              <a:t>such</a:t>
            </a:r>
            <a:r>
              <a:rPr lang="en-US"/>
              <a:t> a need for social approval</a:t>
            </a:r>
            <a:endParaRPr/>
          </a:p>
          <a:p>
            <a:pPr marL="205766" lvl="0" indent="-205766" algn="l" rtl="0">
              <a:lnSpc>
                <a:spcPct val="90000"/>
              </a:lnSpc>
              <a:spcBef>
                <a:spcPts val="1200"/>
              </a:spcBef>
              <a:spcAft>
                <a:spcPts val="0"/>
              </a:spcAft>
              <a:buSzPts val="1620"/>
              <a:buChar char="•"/>
            </a:pPr>
            <a:r>
              <a:rPr lang="en-US"/>
              <a:t>We weren’t subjected to others’ opinions </a:t>
            </a:r>
            <a:r>
              <a:rPr lang="en-US" b="1" u="sng"/>
              <a:t>that</a:t>
            </a:r>
            <a:r>
              <a:rPr lang="en-US"/>
              <a:t> much</a:t>
            </a:r>
            <a:endParaRPr/>
          </a:p>
          <a:p>
            <a:pPr marL="205766" lvl="0" indent="-205766" algn="l" rtl="0">
              <a:spcBef>
                <a:spcPts val="1200"/>
              </a:spcBef>
              <a:spcAft>
                <a:spcPts val="0"/>
              </a:spcAft>
              <a:buSzPts val="1620"/>
              <a:buChar char="•"/>
            </a:pPr>
            <a:r>
              <a:rPr lang="en-US"/>
              <a:t>Fear of missing out was not </a:t>
            </a:r>
            <a:r>
              <a:rPr lang="en-US" b="1" u="sng"/>
              <a:t>that </a:t>
            </a:r>
            <a:r>
              <a:rPr lang="en-US"/>
              <a:t>prevalent</a:t>
            </a:r>
            <a:endParaRPr/>
          </a:p>
        </p:txBody>
      </p:sp>
      <p:sp>
        <p:nvSpPr>
          <p:cNvPr id="159" name="Google Shape;159;p20"/>
          <p:cNvSpPr txBox="1">
            <a:spLocks noGrp="1"/>
          </p:cNvSpPr>
          <p:nvPr>
            <p:ph type="body" idx="2"/>
          </p:nvPr>
        </p:nvSpPr>
        <p:spPr>
          <a:xfrm>
            <a:off x="4724400" y="1352551"/>
            <a:ext cx="3733800" cy="33528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620"/>
              <a:buNone/>
            </a:pPr>
            <a:r>
              <a:rPr lang="en-US"/>
              <a:t>&lt;Graphic as big as will fit&gt;</a:t>
            </a:r>
            <a:endParaRPr/>
          </a:p>
        </p:txBody>
      </p:sp>
      <p:sp>
        <p:nvSpPr>
          <p:cNvPr id="160" name="Google Shape;160;p20"/>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2019 Keith A. Pray</a:t>
            </a:r>
            <a:endParaRPr/>
          </a:p>
        </p:txBody>
      </p:sp>
      <p:sp>
        <p:nvSpPr>
          <p:cNvPr id="161" name="Google Shape;161;p20"/>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162" name="Google Shape;162;p20"/>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Haozhe Jiang</a:t>
            </a:r>
            <a:endParaRPr/>
          </a:p>
        </p:txBody>
      </p:sp>
      <p:sp>
        <p:nvSpPr>
          <p:cNvPr id="163" name="Google Shape;163;p20"/>
          <p:cNvSpPr txBox="1"/>
          <p:nvPr/>
        </p:nvSpPr>
        <p:spPr>
          <a:xfrm>
            <a:off x="0" y="4726877"/>
            <a:ext cx="9144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a:solidFill>
                  <a:schemeClr val="lt1"/>
                </a:solidFill>
                <a:latin typeface="Cambria"/>
                <a:ea typeface="Cambria"/>
                <a:cs typeface="Cambria"/>
                <a:sym typeface="Cambria"/>
              </a:rPr>
              <a:t>[6]</a:t>
            </a:r>
            <a:endParaRPr/>
          </a:p>
        </p:txBody>
      </p:sp>
      <p:pic>
        <p:nvPicPr>
          <p:cNvPr id="164" name="Google Shape;164;p20"/>
          <p:cNvPicPr preferRelativeResize="0"/>
          <p:nvPr/>
        </p:nvPicPr>
        <p:blipFill>
          <a:blip r:embed="rId3">
            <a:alphaModFix/>
          </a:blip>
          <a:stretch>
            <a:fillRect/>
          </a:stretch>
        </p:blipFill>
        <p:spPr>
          <a:xfrm>
            <a:off x="4724400" y="1352551"/>
            <a:ext cx="3733800" cy="3352799"/>
          </a:xfrm>
          <a:prstGeom prst="rect">
            <a:avLst/>
          </a:prstGeom>
          <a:noFill/>
          <a:ln>
            <a:noFill/>
          </a:ln>
        </p:spPr>
      </p:pic>
    </p:spTree>
    <p:extLst>
      <p:ext uri="{BB962C8B-B14F-4D97-AF65-F5344CB8AC3E}">
        <p14:creationId xmlns:p14="http://schemas.microsoft.com/office/powerpoint/2010/main" val="509929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1"/>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The Like Button</a:t>
            </a:r>
            <a:endParaRPr/>
          </a:p>
        </p:txBody>
      </p:sp>
      <p:sp>
        <p:nvSpPr>
          <p:cNvPr id="171" name="Google Shape;171;p21"/>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Autofit/>
          </a:bodyPr>
          <a:lstStyle/>
          <a:p>
            <a:pPr marL="205766" marR="0" lvl="0" indent="-205766" algn="l" rtl="0">
              <a:lnSpc>
                <a:spcPct val="90000"/>
              </a:lnSpc>
              <a:spcBef>
                <a:spcPts val="1200"/>
              </a:spcBef>
              <a:spcAft>
                <a:spcPts val="0"/>
              </a:spcAft>
              <a:buClr>
                <a:schemeClr val="lt2"/>
              </a:buClr>
              <a:buSzPts val="1620"/>
              <a:buFont typeface="Arial"/>
              <a:buChar char="•"/>
            </a:pPr>
            <a:r>
              <a:rPr lang="en-US"/>
              <a:t>Justin Rosenstein: one of the four designers of Facebook’s ‘Like’ Button</a:t>
            </a:r>
            <a:endParaRPr/>
          </a:p>
          <a:p>
            <a:pPr marL="205766" marR="0" lvl="0" indent="-205766" algn="l" rtl="0">
              <a:lnSpc>
                <a:spcPct val="90000"/>
              </a:lnSpc>
              <a:spcBef>
                <a:spcPts val="1200"/>
              </a:spcBef>
              <a:spcAft>
                <a:spcPts val="0"/>
              </a:spcAft>
              <a:buSzPts val="1620"/>
              <a:buChar char="•"/>
            </a:pPr>
            <a:r>
              <a:rPr lang="en-US"/>
              <a:t>Behaviors driven by “likes”</a:t>
            </a:r>
            <a:endParaRPr/>
          </a:p>
          <a:p>
            <a:pPr marL="205766" marR="0" lvl="0" indent="-205766" algn="l" rtl="0">
              <a:lnSpc>
                <a:spcPct val="90000"/>
              </a:lnSpc>
              <a:spcBef>
                <a:spcPts val="1200"/>
              </a:spcBef>
              <a:spcAft>
                <a:spcPts val="0"/>
              </a:spcAft>
              <a:buSzPts val="1620"/>
              <a:buChar char="•"/>
            </a:pPr>
            <a:r>
              <a:rPr lang="en-US"/>
              <a:t>Not contribute positively to mental health</a:t>
            </a:r>
            <a:endParaRPr/>
          </a:p>
          <a:p>
            <a:pPr marL="205766" marR="0" lvl="0" indent="-205766" algn="l" rtl="0">
              <a:lnSpc>
                <a:spcPct val="90000"/>
              </a:lnSpc>
              <a:spcBef>
                <a:spcPts val="1200"/>
              </a:spcBef>
              <a:spcAft>
                <a:spcPts val="0"/>
              </a:spcAft>
              <a:buSzPts val="1620"/>
              <a:buChar char="•"/>
            </a:pPr>
            <a:r>
              <a:rPr lang="en-US"/>
              <a:t>Good avenue for marketing and advertising</a:t>
            </a:r>
            <a:endParaRPr/>
          </a:p>
        </p:txBody>
      </p:sp>
      <p:sp>
        <p:nvSpPr>
          <p:cNvPr id="172" name="Google Shape;172;p21"/>
          <p:cNvSpPr txBox="1">
            <a:spLocks noGrp="1"/>
          </p:cNvSpPr>
          <p:nvPr>
            <p:ph type="body" idx="2"/>
          </p:nvPr>
        </p:nvSpPr>
        <p:spPr>
          <a:xfrm>
            <a:off x="4724400" y="1352551"/>
            <a:ext cx="3733800" cy="33528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620"/>
              <a:buNone/>
            </a:pPr>
            <a:r>
              <a:rPr lang="en-US"/>
              <a:t>&lt;Graphic as big as will fit&gt;</a:t>
            </a:r>
            <a:endParaRPr/>
          </a:p>
        </p:txBody>
      </p:sp>
      <p:sp>
        <p:nvSpPr>
          <p:cNvPr id="173" name="Google Shape;173;p21"/>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2019 Keith A. Pray</a:t>
            </a:r>
            <a:endParaRPr/>
          </a:p>
        </p:txBody>
      </p:sp>
      <p:sp>
        <p:nvSpPr>
          <p:cNvPr id="174" name="Google Shape;174;p21"/>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175" name="Google Shape;175;p21"/>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Haozhe Jiang</a:t>
            </a:r>
            <a:endParaRPr/>
          </a:p>
        </p:txBody>
      </p:sp>
      <p:sp>
        <p:nvSpPr>
          <p:cNvPr id="176" name="Google Shape;176;p21"/>
          <p:cNvSpPr txBox="1"/>
          <p:nvPr/>
        </p:nvSpPr>
        <p:spPr>
          <a:xfrm>
            <a:off x="0" y="4726877"/>
            <a:ext cx="9144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a:solidFill>
                  <a:schemeClr val="lt1"/>
                </a:solidFill>
                <a:latin typeface="Cambria"/>
                <a:ea typeface="Cambria"/>
                <a:cs typeface="Cambria"/>
                <a:sym typeface="Cambria"/>
              </a:rPr>
              <a:t>[3]</a:t>
            </a:r>
            <a:endParaRPr/>
          </a:p>
        </p:txBody>
      </p:sp>
      <p:pic>
        <p:nvPicPr>
          <p:cNvPr id="177" name="Google Shape;177;p21"/>
          <p:cNvPicPr preferRelativeResize="0"/>
          <p:nvPr/>
        </p:nvPicPr>
        <p:blipFill>
          <a:blip r:embed="rId3">
            <a:alphaModFix/>
          </a:blip>
          <a:stretch>
            <a:fillRect/>
          </a:stretch>
        </p:blipFill>
        <p:spPr>
          <a:xfrm>
            <a:off x="4724400" y="1352550"/>
            <a:ext cx="3733798" cy="3352799"/>
          </a:xfrm>
          <a:prstGeom prst="rect">
            <a:avLst/>
          </a:prstGeom>
          <a:noFill/>
          <a:ln>
            <a:noFill/>
          </a:ln>
        </p:spPr>
      </p:pic>
    </p:spTree>
    <p:extLst>
      <p:ext uri="{BB962C8B-B14F-4D97-AF65-F5344CB8AC3E}">
        <p14:creationId xmlns:p14="http://schemas.microsoft.com/office/powerpoint/2010/main" val="231969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2"/>
          <p:cNvSpPr txBox="1">
            <a:spLocks noGrp="1"/>
          </p:cNvSpPr>
          <p:nvPr>
            <p:ph type="title"/>
          </p:nvPr>
        </p:nvSpPr>
        <p:spPr>
          <a:xfrm>
            <a:off x="685800" y="361950"/>
            <a:ext cx="7772400" cy="914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Gamification</a:t>
            </a:r>
            <a:endParaRPr/>
          </a:p>
        </p:txBody>
      </p:sp>
      <p:sp>
        <p:nvSpPr>
          <p:cNvPr id="184" name="Google Shape;184;p22"/>
          <p:cNvSpPr txBox="1">
            <a:spLocks noGrp="1"/>
          </p:cNvSpPr>
          <p:nvPr>
            <p:ph type="sldNum" idx="12"/>
          </p:nvPr>
        </p:nvSpPr>
        <p:spPr>
          <a:xfrm>
            <a:off x="8519160" y="4997196"/>
            <a:ext cx="624900" cy="146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pic>
        <p:nvPicPr>
          <p:cNvPr id="185" name="Google Shape;185;p22"/>
          <p:cNvPicPr preferRelativeResize="0"/>
          <p:nvPr/>
        </p:nvPicPr>
        <p:blipFill>
          <a:blip r:embed="rId3">
            <a:alphaModFix/>
          </a:blip>
          <a:stretch>
            <a:fillRect/>
          </a:stretch>
        </p:blipFill>
        <p:spPr>
          <a:xfrm>
            <a:off x="685800" y="1276350"/>
            <a:ext cx="3886198" cy="3562349"/>
          </a:xfrm>
          <a:prstGeom prst="rect">
            <a:avLst/>
          </a:prstGeom>
          <a:noFill/>
          <a:ln>
            <a:noFill/>
          </a:ln>
        </p:spPr>
      </p:pic>
      <p:pic>
        <p:nvPicPr>
          <p:cNvPr id="186" name="Google Shape;186;p22"/>
          <p:cNvPicPr preferRelativeResize="0"/>
          <p:nvPr/>
        </p:nvPicPr>
        <p:blipFill>
          <a:blip r:embed="rId4">
            <a:alphaModFix/>
          </a:blip>
          <a:stretch>
            <a:fillRect/>
          </a:stretch>
        </p:blipFill>
        <p:spPr>
          <a:xfrm>
            <a:off x="4735575" y="1276350"/>
            <a:ext cx="3886200" cy="3566154"/>
          </a:xfrm>
          <a:prstGeom prst="rect">
            <a:avLst/>
          </a:prstGeom>
          <a:noFill/>
          <a:ln>
            <a:noFill/>
          </a:ln>
        </p:spPr>
      </p:pic>
      <p:sp>
        <p:nvSpPr>
          <p:cNvPr id="187" name="Google Shape;187;p22"/>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Haozhe Jiang</a:t>
            </a:r>
            <a:endParaRPr/>
          </a:p>
        </p:txBody>
      </p:sp>
      <p:sp>
        <p:nvSpPr>
          <p:cNvPr id="2" name="Footer Placeholder 1">
            <a:extLst>
              <a:ext uri="{FF2B5EF4-FFF2-40B4-BE49-F238E27FC236}">
                <a16:creationId xmlns:a16="http://schemas.microsoft.com/office/drawing/2014/main" id="{0C464349-F753-A043-AC1F-5A4E23C10686}"/>
              </a:ext>
            </a:extLst>
          </p:cNvPr>
          <p:cNvSpPr>
            <a:spLocks noGrp="1"/>
          </p:cNvSpPr>
          <p:nvPr>
            <p:ph type="ftr" sz="quarter" idx="11"/>
          </p:nvPr>
        </p:nvSpPr>
        <p:spPr/>
        <p:txBody>
          <a:bodyPr/>
          <a:lstStyle/>
          <a:p>
            <a:r>
              <a:rPr lang="sk-SK"/>
              <a:t>© 2019 Keith A. Pray</a:t>
            </a:r>
            <a:endParaRPr lang="en-US"/>
          </a:p>
        </p:txBody>
      </p:sp>
    </p:spTree>
    <p:extLst>
      <p:ext uri="{BB962C8B-B14F-4D97-AF65-F5344CB8AC3E}">
        <p14:creationId xmlns:p14="http://schemas.microsoft.com/office/powerpoint/2010/main" val="1898715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a:t>
            </a:r>
          </a:p>
        </p:txBody>
      </p:sp>
      <p:sp>
        <p:nvSpPr>
          <p:cNvPr id="3" name="Content Placeholder 2"/>
          <p:cNvSpPr>
            <a:spLocks noGrp="1"/>
          </p:cNvSpPr>
          <p:nvPr>
            <p:ph sz="half" idx="1"/>
          </p:nvPr>
        </p:nvSpPr>
        <p:spPr/>
        <p:txBody>
          <a:bodyPr>
            <a:normAutofit fontScale="85000" lnSpcReduction="10000"/>
          </a:bodyPr>
          <a:lstStyle/>
          <a:p>
            <a:r>
              <a:rPr lang="en-US" dirty="0"/>
              <a:t>http://</a:t>
            </a:r>
            <a:r>
              <a:rPr lang="en-US" dirty="0" err="1"/>
              <a:t>socialimps.keithpray.net</a:t>
            </a:r>
            <a:r>
              <a:rPr lang="en-US" dirty="0"/>
              <a:t>/assignments/paper-guidelines/</a:t>
            </a:r>
          </a:p>
          <a:p>
            <a:r>
              <a:rPr lang="en-US" dirty="0"/>
              <a:t>Quantify</a:t>
            </a:r>
          </a:p>
          <a:p>
            <a:pPr lvl="1"/>
            <a:r>
              <a:rPr lang="en-US" dirty="0"/>
              <a:t>Not terms like: less, more, a lot, huge, great, big, tiny, etc.</a:t>
            </a:r>
          </a:p>
          <a:p>
            <a:r>
              <a:rPr lang="en-US" dirty="0"/>
              <a:t>State a strong, clear conclusion </a:t>
            </a:r>
          </a:p>
          <a:p>
            <a:r>
              <a:rPr lang="en-US" dirty="0"/>
              <a:t>No strawman fallacy in counter point</a:t>
            </a:r>
          </a:p>
          <a:p>
            <a:r>
              <a:rPr lang="en-US" dirty="0"/>
              <a:t>Text book is not a primary source</a:t>
            </a:r>
          </a:p>
          <a:p>
            <a:r>
              <a:rPr lang="en-US" dirty="0"/>
              <a:t>Read paper aloud to proof</a:t>
            </a:r>
          </a:p>
          <a:p>
            <a:r>
              <a:rPr lang="en-US" dirty="0"/>
              <a:t>Use template, saves time (and -1 point)</a:t>
            </a:r>
          </a:p>
          <a:p>
            <a:r>
              <a:rPr lang="en-US" dirty="0"/>
              <a:t>Cite as suggested [1]</a:t>
            </a:r>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a:t>
            </a:fld>
            <a:endParaRPr lang="en-US"/>
          </a:p>
        </p:txBody>
      </p:sp>
      <p:pic>
        <p:nvPicPr>
          <p:cNvPr id="6" name="Picture 5">
            <a:extLst>
              <a:ext uri="{FF2B5EF4-FFF2-40B4-BE49-F238E27FC236}">
                <a16:creationId xmlns:a16="http://schemas.microsoft.com/office/drawing/2014/main" id="{58842C16-9F2A-B248-A243-6BC84A89ACA4}"/>
              </a:ext>
            </a:extLst>
          </p:cNvPr>
          <p:cNvPicPr>
            <a:picLocks noChangeAspect="1"/>
          </p:cNvPicPr>
          <p:nvPr/>
        </p:nvPicPr>
        <p:blipFill>
          <a:blip r:embed="rId3"/>
          <a:stretch>
            <a:fillRect/>
          </a:stretch>
        </p:blipFill>
        <p:spPr>
          <a:xfrm>
            <a:off x="4345740" y="660249"/>
            <a:ext cx="4798260" cy="4041648"/>
          </a:xfrm>
          <a:prstGeom prst="rect">
            <a:avLst/>
          </a:prstGeom>
        </p:spPr>
      </p:pic>
    </p:spTree>
    <p:extLst>
      <p:ext uri="{BB962C8B-B14F-4D97-AF65-F5344CB8AC3E}">
        <p14:creationId xmlns:p14="http://schemas.microsoft.com/office/powerpoint/2010/main" val="159112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3"/>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Conclusion</a:t>
            </a:r>
            <a:endParaRPr/>
          </a:p>
        </p:txBody>
      </p:sp>
      <p:sp>
        <p:nvSpPr>
          <p:cNvPr id="194" name="Google Shape;194;p23"/>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Autofit/>
          </a:bodyPr>
          <a:lstStyle/>
          <a:p>
            <a:pPr marL="205766" lvl="0" indent="-229896" algn="l" rtl="0">
              <a:spcBef>
                <a:spcPts val="1200"/>
              </a:spcBef>
              <a:spcAft>
                <a:spcPts val="0"/>
              </a:spcAft>
              <a:buSzPts val="2000"/>
              <a:buChar char="•"/>
            </a:pPr>
            <a:r>
              <a:rPr lang="en-US" sz="2000"/>
              <a:t>Negative impact on us overall</a:t>
            </a:r>
            <a:endParaRPr sz="2000"/>
          </a:p>
          <a:p>
            <a:pPr marL="0" lvl="0" indent="0" algn="l" rtl="0">
              <a:spcBef>
                <a:spcPts val="1200"/>
              </a:spcBef>
              <a:spcAft>
                <a:spcPts val="0"/>
              </a:spcAft>
              <a:buNone/>
            </a:pPr>
            <a:endParaRPr/>
          </a:p>
          <a:p>
            <a:pPr marL="411534" lvl="1" indent="-205766" algn="l" rtl="0">
              <a:spcBef>
                <a:spcPts val="1200"/>
              </a:spcBef>
              <a:spcAft>
                <a:spcPts val="0"/>
              </a:spcAft>
              <a:buSzPts val="1350"/>
              <a:buChar char="–"/>
            </a:pPr>
            <a:r>
              <a:rPr lang="en-US" sz="1800"/>
              <a:t>Easily addictive</a:t>
            </a:r>
            <a:endParaRPr sz="1800"/>
          </a:p>
          <a:p>
            <a:pPr marL="411534" lvl="1" indent="-222911" algn="l" rtl="0">
              <a:spcBef>
                <a:spcPts val="1200"/>
              </a:spcBef>
              <a:spcAft>
                <a:spcPts val="0"/>
              </a:spcAft>
              <a:buSzPts val="1620"/>
              <a:buFont typeface="Arial"/>
              <a:buChar char="–"/>
            </a:pPr>
            <a:r>
              <a:rPr lang="en-US" sz="1800"/>
              <a:t>Not necessary</a:t>
            </a:r>
            <a:endParaRPr/>
          </a:p>
          <a:p>
            <a:pPr marL="411534" lvl="1" indent="-205766" algn="l" rtl="0">
              <a:spcBef>
                <a:spcPts val="1200"/>
              </a:spcBef>
              <a:spcAft>
                <a:spcPts val="0"/>
              </a:spcAft>
              <a:buSzPts val="1350"/>
              <a:buChar char="–"/>
            </a:pPr>
            <a:r>
              <a:rPr lang="en-US" sz="1800"/>
              <a:t>Negative side effects</a:t>
            </a:r>
            <a:endParaRPr/>
          </a:p>
        </p:txBody>
      </p:sp>
      <p:sp>
        <p:nvSpPr>
          <p:cNvPr id="195" name="Google Shape;195;p23"/>
          <p:cNvSpPr txBox="1">
            <a:spLocks noGrp="1"/>
          </p:cNvSpPr>
          <p:nvPr>
            <p:ph type="body" idx="2"/>
          </p:nvPr>
        </p:nvSpPr>
        <p:spPr>
          <a:xfrm>
            <a:off x="4724400" y="1352551"/>
            <a:ext cx="3733800" cy="33528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620"/>
              <a:buNone/>
            </a:pPr>
            <a:r>
              <a:rPr lang="en-US"/>
              <a:t>&lt;Graphic as big as will fit&gt;</a:t>
            </a:r>
            <a:endParaRPr/>
          </a:p>
        </p:txBody>
      </p:sp>
      <p:sp>
        <p:nvSpPr>
          <p:cNvPr id="196" name="Google Shape;196;p23"/>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2019 Keith A. Pray</a:t>
            </a:r>
            <a:endParaRPr/>
          </a:p>
        </p:txBody>
      </p:sp>
      <p:sp>
        <p:nvSpPr>
          <p:cNvPr id="197" name="Google Shape;197;p23"/>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198" name="Google Shape;198;p23"/>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Haozhe Jiang</a:t>
            </a:r>
            <a:endParaRPr/>
          </a:p>
        </p:txBody>
      </p:sp>
      <p:sp>
        <p:nvSpPr>
          <p:cNvPr id="199" name="Google Shape;199;p23"/>
          <p:cNvSpPr txBox="1"/>
          <p:nvPr/>
        </p:nvSpPr>
        <p:spPr>
          <a:xfrm>
            <a:off x="0" y="4726877"/>
            <a:ext cx="91440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dirty="0"/>
          </a:p>
        </p:txBody>
      </p:sp>
      <p:pic>
        <p:nvPicPr>
          <p:cNvPr id="200" name="Google Shape;200;p23"/>
          <p:cNvPicPr preferRelativeResize="0"/>
          <p:nvPr/>
        </p:nvPicPr>
        <p:blipFill>
          <a:blip r:embed="rId3">
            <a:alphaModFix/>
          </a:blip>
          <a:stretch>
            <a:fillRect/>
          </a:stretch>
        </p:blipFill>
        <p:spPr>
          <a:xfrm>
            <a:off x="4724400" y="1352550"/>
            <a:ext cx="3733800" cy="3352800"/>
          </a:xfrm>
          <a:prstGeom prst="rect">
            <a:avLst/>
          </a:prstGeom>
          <a:noFill/>
          <a:ln>
            <a:noFill/>
          </a:ln>
        </p:spPr>
      </p:pic>
    </p:spTree>
    <p:extLst>
      <p:ext uri="{BB962C8B-B14F-4D97-AF65-F5344CB8AC3E}">
        <p14:creationId xmlns:p14="http://schemas.microsoft.com/office/powerpoint/2010/main" val="2706060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4"/>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REFERENCES</a:t>
            </a:r>
            <a:endParaRPr/>
          </a:p>
        </p:txBody>
      </p:sp>
      <p:sp>
        <p:nvSpPr>
          <p:cNvPr id="206" name="Google Shape;206;p24"/>
          <p:cNvSpPr txBox="1">
            <a:spLocks noGrp="1"/>
          </p:cNvSpPr>
          <p:nvPr>
            <p:ph type="body" idx="1"/>
          </p:nvPr>
        </p:nvSpPr>
        <p:spPr>
          <a:xfrm>
            <a:off x="685800" y="1352551"/>
            <a:ext cx="7772400" cy="3352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90"/>
              <a:buNone/>
            </a:pPr>
            <a:r>
              <a:rPr lang="en-US" sz="1200"/>
              <a:t>[1] Life Wire, “What is Social Networking Addiction?”, https://www.lifewire.com/what-is-social-networking-addiction-2655246 (March 18, 2019)</a:t>
            </a:r>
            <a:endParaRPr sz="1200"/>
          </a:p>
          <a:p>
            <a:pPr marL="0" lvl="0" indent="0" algn="l" rtl="0">
              <a:lnSpc>
                <a:spcPct val="90000"/>
              </a:lnSpc>
              <a:spcBef>
                <a:spcPts val="1200"/>
              </a:spcBef>
              <a:spcAft>
                <a:spcPts val="0"/>
              </a:spcAft>
              <a:buSzPts val="1890"/>
              <a:buNone/>
            </a:pPr>
            <a:r>
              <a:rPr lang="en-US" sz="1200"/>
              <a:t>[2] Nir &amp; Far, “Variable Rewards: Want To Hook Users? Drive Them Crazy”, https://www.nirandfar.com/2012/03/want-to-hook-your-users-drive-them-crazy.html (March 18, 2019)</a:t>
            </a:r>
            <a:endParaRPr sz="1200"/>
          </a:p>
          <a:p>
            <a:pPr marL="0" lvl="0" indent="0" algn="l" rtl="0">
              <a:lnSpc>
                <a:spcPct val="90000"/>
              </a:lnSpc>
              <a:spcBef>
                <a:spcPts val="1200"/>
              </a:spcBef>
              <a:spcAft>
                <a:spcPts val="0"/>
              </a:spcAft>
              <a:buSzPts val="1890"/>
              <a:buNone/>
            </a:pPr>
            <a:r>
              <a:rPr lang="en-US" sz="1200"/>
              <a:t>[3] Hello Social, “What Makes Social Media So Addictive?”, http://blog.hellosocial.com.au/blog/why-is-social-media-addictive (March 18, 2019)&lt;reference 3&gt;</a:t>
            </a:r>
            <a:endParaRPr sz="1200"/>
          </a:p>
          <a:p>
            <a:pPr marL="0" lvl="0" indent="0" algn="l" rtl="0">
              <a:lnSpc>
                <a:spcPct val="90000"/>
              </a:lnSpc>
              <a:spcBef>
                <a:spcPts val="1200"/>
              </a:spcBef>
              <a:spcAft>
                <a:spcPts val="0"/>
              </a:spcAft>
              <a:buSzPts val="1890"/>
              <a:buNone/>
            </a:pPr>
            <a:r>
              <a:rPr lang="en-US" sz="1200"/>
              <a:t>[4] Goodreads, “Quotable Quote”, https://www.goodreads.com/quotes/183896-man-is-by-nature-a-social-animal-an-individual-who (March 18, 2019)</a:t>
            </a:r>
            <a:endParaRPr sz="1200"/>
          </a:p>
          <a:p>
            <a:pPr marL="0" lvl="0" indent="0" algn="l" rtl="0">
              <a:lnSpc>
                <a:spcPct val="90000"/>
              </a:lnSpc>
              <a:spcBef>
                <a:spcPts val="1200"/>
              </a:spcBef>
              <a:spcAft>
                <a:spcPts val="0"/>
              </a:spcAft>
              <a:buSzPts val="1890"/>
              <a:buNone/>
            </a:pPr>
            <a:r>
              <a:rPr lang="en-US" sz="1200"/>
              <a:t>[5] Psychology Today, “The Science of FOMO and What We’re Really Missing Out”, https://www.psychologytoday.com/us/blog/ritual-and-the-brain/201804/the-science-fomo-and-what-we-re-really-missing-out (March 19, 2019)</a:t>
            </a:r>
            <a:endParaRPr sz="1200"/>
          </a:p>
          <a:p>
            <a:pPr marL="0" lvl="0" indent="0" algn="l" rtl="0">
              <a:lnSpc>
                <a:spcPct val="90000"/>
              </a:lnSpc>
              <a:spcBef>
                <a:spcPts val="1200"/>
              </a:spcBef>
              <a:spcAft>
                <a:spcPts val="0"/>
              </a:spcAft>
              <a:buSzPts val="1890"/>
              <a:buNone/>
            </a:pPr>
            <a:r>
              <a:rPr lang="en-US" sz="1200"/>
              <a:t>[6] Scary Mommy, “The Sh*t We Miss About Life Before Social Media”, </a:t>
            </a:r>
            <a:r>
              <a:rPr lang="en-US" sz="1200" u="sng">
                <a:solidFill>
                  <a:schemeClr val="hlink"/>
                </a:solidFill>
                <a:hlinkClick r:id="rId3"/>
              </a:rPr>
              <a:t>https://www.scarymommy.com/life-before-social-media/</a:t>
            </a:r>
            <a:r>
              <a:rPr lang="en-US" sz="1200"/>
              <a:t> (March 20, 2019)</a:t>
            </a:r>
            <a:endParaRPr sz="1200"/>
          </a:p>
        </p:txBody>
      </p:sp>
      <p:sp>
        <p:nvSpPr>
          <p:cNvPr id="207" name="Google Shape;207;p24"/>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2019 Keith A. Pray</a:t>
            </a:r>
            <a:endParaRPr/>
          </a:p>
        </p:txBody>
      </p:sp>
      <p:sp>
        <p:nvSpPr>
          <p:cNvPr id="208" name="Google Shape;208;p24"/>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
        <p:nvSpPr>
          <p:cNvPr id="209" name="Google Shape;209;p24"/>
          <p:cNvSpPr txBox="1"/>
          <p:nvPr/>
        </p:nvSpPr>
        <p:spPr>
          <a:xfrm>
            <a:off x="6847114" y="372337"/>
            <a:ext cx="2179682"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Haozhe Jiang</a:t>
            </a:r>
            <a:endParaRPr/>
          </a:p>
        </p:txBody>
      </p:sp>
    </p:spTree>
    <p:extLst>
      <p:ext uri="{BB962C8B-B14F-4D97-AF65-F5344CB8AC3E}">
        <p14:creationId xmlns:p14="http://schemas.microsoft.com/office/powerpoint/2010/main" val="3982836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Negative impact of technology on youth</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Emily Mahoney</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2019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22</a:t>
            </a:fld>
            <a:endParaRPr lang="en-US"/>
          </a:p>
        </p:txBody>
      </p:sp>
    </p:spTree>
    <p:extLst>
      <p:ext uri="{BB962C8B-B14F-4D97-AF65-F5344CB8AC3E}">
        <p14:creationId xmlns:p14="http://schemas.microsoft.com/office/powerpoint/2010/main" val="2219181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IssueS</a:t>
            </a:r>
            <a:endParaRPr lang="en-US" dirty="0"/>
          </a:p>
        </p:txBody>
      </p:sp>
      <p:sp>
        <p:nvSpPr>
          <p:cNvPr id="3" name="Content Placeholder 2"/>
          <p:cNvSpPr>
            <a:spLocks noGrp="1"/>
          </p:cNvSpPr>
          <p:nvPr>
            <p:ph sz="half" idx="1"/>
          </p:nvPr>
        </p:nvSpPr>
        <p:spPr/>
        <p:txBody>
          <a:bodyPr/>
          <a:lstStyle/>
          <a:p>
            <a:r>
              <a:rPr lang="en-US" dirty="0"/>
              <a:t>Insufficient exercise</a:t>
            </a:r>
          </a:p>
          <a:p>
            <a:r>
              <a:rPr lang="en-US" dirty="0"/>
              <a:t>Poor eating habits</a:t>
            </a:r>
          </a:p>
          <a:p>
            <a:r>
              <a:rPr lang="en-US" dirty="0"/>
              <a:t>Emotional instability</a:t>
            </a:r>
          </a:p>
          <a:p>
            <a:r>
              <a:rPr lang="en-US" dirty="0"/>
              <a:t>Less social connection</a:t>
            </a:r>
          </a:p>
          <a:p>
            <a:r>
              <a:rPr lang="en-US" dirty="0"/>
              <a:t>Negative effects on education</a:t>
            </a:r>
          </a:p>
        </p:txBody>
      </p:sp>
      <p:sp>
        <p:nvSpPr>
          <p:cNvPr id="4" name="Content Placeholder 3"/>
          <p:cNvSpPr>
            <a:spLocks noGrp="1"/>
          </p:cNvSpPr>
          <p:nvPr>
            <p:ph sz="half" idx="2"/>
          </p:nvPr>
        </p:nvSpPr>
        <p:spPr>
          <a:xfrm>
            <a:off x="3968496" y="1276350"/>
            <a:ext cx="5058300" cy="3429001"/>
          </a:xfrm>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t>Emily Mahoney</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[1]</a:t>
            </a:r>
          </a:p>
        </p:txBody>
      </p:sp>
      <p:pic>
        <p:nvPicPr>
          <p:cNvPr id="10" name="Picture 9" descr="A screenshot of a computer&#10;&#10;Description automatically generated">
            <a:extLst>
              <a:ext uri="{FF2B5EF4-FFF2-40B4-BE49-F238E27FC236}">
                <a16:creationId xmlns:a16="http://schemas.microsoft.com/office/drawing/2014/main" id="{C116E544-BD90-EB40-9350-D9C89C1609A8}"/>
              </a:ext>
            </a:extLst>
          </p:cNvPr>
          <p:cNvPicPr>
            <a:picLocks noChangeAspect="1"/>
          </p:cNvPicPr>
          <p:nvPr/>
        </p:nvPicPr>
        <p:blipFill>
          <a:blip r:embed="rId3"/>
          <a:stretch>
            <a:fillRect/>
          </a:stretch>
        </p:blipFill>
        <p:spPr>
          <a:xfrm>
            <a:off x="3968496" y="1276350"/>
            <a:ext cx="5058300" cy="3450527"/>
          </a:xfrm>
          <a:prstGeom prst="rect">
            <a:avLst/>
          </a:prstGeom>
        </p:spPr>
      </p:pic>
    </p:spTree>
    <p:extLst>
      <p:ext uri="{BB962C8B-B14F-4D97-AF65-F5344CB8AC3E}">
        <p14:creationId xmlns:p14="http://schemas.microsoft.com/office/powerpoint/2010/main" val="4188800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causes</a:t>
            </a:r>
          </a:p>
        </p:txBody>
      </p:sp>
      <p:sp>
        <p:nvSpPr>
          <p:cNvPr id="3" name="Content Placeholder 2"/>
          <p:cNvSpPr>
            <a:spLocks noGrp="1"/>
          </p:cNvSpPr>
          <p:nvPr>
            <p:ph sz="half" idx="1"/>
          </p:nvPr>
        </p:nvSpPr>
        <p:spPr/>
        <p:txBody>
          <a:bodyPr>
            <a:normAutofit fontScale="85000" lnSpcReduction="10000"/>
          </a:bodyPr>
          <a:lstStyle/>
          <a:p>
            <a:r>
              <a:rPr lang="en-US" dirty="0"/>
              <a:t>Increase of importance in society</a:t>
            </a:r>
          </a:p>
          <a:p>
            <a:r>
              <a:rPr lang="en-US" dirty="0"/>
              <a:t>Increased screen time</a:t>
            </a:r>
          </a:p>
          <a:p>
            <a:r>
              <a:rPr lang="en-US" dirty="0"/>
              <a:t>Tv at pivotal ages</a:t>
            </a:r>
          </a:p>
          <a:p>
            <a:r>
              <a:rPr lang="en-US" dirty="0"/>
              <a:t>TV/internet content</a:t>
            </a:r>
          </a:p>
          <a:p>
            <a:r>
              <a:rPr lang="en-US" dirty="0"/>
              <a:t>Tv during 90 min window before sleep</a:t>
            </a:r>
          </a:p>
          <a:p>
            <a:r>
              <a:rPr lang="en-US" dirty="0"/>
              <a:t>Playing games </a:t>
            </a:r>
          </a:p>
          <a:p>
            <a:r>
              <a:rPr lang="en-US" dirty="0"/>
              <a:t>Watching TV shows/movies</a:t>
            </a:r>
          </a:p>
          <a:p>
            <a:r>
              <a:rPr lang="en-US" dirty="0"/>
              <a:t>Parents ignorant of proper screen time for children</a:t>
            </a:r>
          </a:p>
          <a:p>
            <a:r>
              <a:rPr lang="en-US" dirty="0"/>
              <a:t>Limited control over children’s internet usage</a:t>
            </a:r>
          </a:p>
        </p:txBody>
      </p:sp>
      <p:sp>
        <p:nvSpPr>
          <p:cNvPr id="4" name="Content Placeholder 3"/>
          <p:cNvSpPr>
            <a:spLocks noGrp="1"/>
          </p:cNvSpPr>
          <p:nvPr>
            <p:ph sz="half" idx="2"/>
          </p:nvPr>
        </p:nvSpPr>
        <p:spPr>
          <a:xfrm>
            <a:off x="4227576" y="1163721"/>
            <a:ext cx="4604004" cy="3447081"/>
          </a:xfrm>
          <a:ln>
            <a:solidFill>
              <a:schemeClr val="bg1"/>
            </a:solidFill>
          </a:ln>
        </p:spPr>
        <p:txBody>
          <a:bodyPr anchor="ctr">
            <a:normAutofit fontScale="85000" lnSpcReduction="10000"/>
          </a:bodyP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t>Emily Mahoney</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[3]</a:t>
            </a:r>
          </a:p>
        </p:txBody>
      </p:sp>
      <p:pic>
        <p:nvPicPr>
          <p:cNvPr id="11" name="Picture 10">
            <a:extLst>
              <a:ext uri="{FF2B5EF4-FFF2-40B4-BE49-F238E27FC236}">
                <a16:creationId xmlns:a16="http://schemas.microsoft.com/office/drawing/2014/main" id="{A4F9F1DF-4851-184B-AA55-403D68A4123D}"/>
              </a:ext>
            </a:extLst>
          </p:cNvPr>
          <p:cNvPicPr>
            <a:picLocks noChangeAspect="1"/>
          </p:cNvPicPr>
          <p:nvPr/>
        </p:nvPicPr>
        <p:blipFill>
          <a:blip r:embed="rId3"/>
          <a:stretch>
            <a:fillRect/>
          </a:stretch>
        </p:blipFill>
        <p:spPr>
          <a:xfrm>
            <a:off x="4227576" y="1185248"/>
            <a:ext cx="4604004" cy="3425555"/>
          </a:xfrm>
          <a:prstGeom prst="rect">
            <a:avLst/>
          </a:prstGeom>
        </p:spPr>
      </p:pic>
    </p:spTree>
    <p:extLst>
      <p:ext uri="{BB962C8B-B14F-4D97-AF65-F5344CB8AC3E}">
        <p14:creationId xmlns:p14="http://schemas.microsoft.com/office/powerpoint/2010/main" val="286791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a:t>
            </a:r>
          </a:p>
        </p:txBody>
      </p:sp>
      <p:sp>
        <p:nvSpPr>
          <p:cNvPr id="3" name="Content Placeholder 2"/>
          <p:cNvSpPr>
            <a:spLocks noGrp="1"/>
          </p:cNvSpPr>
          <p:nvPr>
            <p:ph sz="half" idx="1"/>
          </p:nvPr>
        </p:nvSpPr>
        <p:spPr/>
        <p:txBody>
          <a:bodyPr>
            <a:normAutofit lnSpcReduction="10000"/>
          </a:bodyPr>
          <a:lstStyle/>
          <a:p>
            <a:r>
              <a:rPr lang="en-US" dirty="0"/>
              <a:t>The </a:t>
            </a:r>
            <a:r>
              <a:rPr lang="en-US" dirty="0" err="1"/>
              <a:t>HomeNet</a:t>
            </a:r>
            <a:r>
              <a:rPr lang="en-US" dirty="0"/>
              <a:t> Project</a:t>
            </a:r>
          </a:p>
          <a:p>
            <a:r>
              <a:rPr lang="en-US" dirty="0"/>
              <a:t>Loneliness</a:t>
            </a:r>
          </a:p>
          <a:p>
            <a:r>
              <a:rPr lang="en-US" dirty="0"/>
              <a:t>Anxiety</a:t>
            </a:r>
          </a:p>
          <a:p>
            <a:r>
              <a:rPr lang="en-US" dirty="0"/>
              <a:t>Attention deficit</a:t>
            </a:r>
          </a:p>
          <a:p>
            <a:r>
              <a:rPr lang="en-US" dirty="0"/>
              <a:t>Aggression</a:t>
            </a:r>
          </a:p>
          <a:p>
            <a:r>
              <a:rPr lang="en-US" dirty="0"/>
              <a:t>Suicidal ideation/planning</a:t>
            </a:r>
          </a:p>
          <a:p>
            <a:r>
              <a:rPr lang="en-US" dirty="0"/>
              <a:t>Back pain</a:t>
            </a:r>
          </a:p>
          <a:p>
            <a:r>
              <a:rPr lang="en-US" dirty="0"/>
              <a:t>Headaches</a:t>
            </a:r>
          </a:p>
          <a:p>
            <a:r>
              <a:rPr lang="en-US" dirty="0"/>
              <a:t>Social isolation</a:t>
            </a:r>
          </a:p>
        </p:txBody>
      </p:sp>
      <p:sp>
        <p:nvSpPr>
          <p:cNvPr id="4" name="Content Placeholder 3"/>
          <p:cNvSpPr>
            <a:spLocks noGrp="1"/>
          </p:cNvSpPr>
          <p:nvPr>
            <p:ph sz="half" idx="2"/>
          </p:nvPr>
        </p:nvSpPr>
        <p:spPr>
          <a:xfrm>
            <a:off x="3967566" y="1352551"/>
            <a:ext cx="4551594" cy="2778090"/>
          </a:xfrm>
          <a:ln>
            <a:solidFill>
              <a:schemeClr val="bg1"/>
            </a:solidFill>
          </a:ln>
        </p:spPr>
        <p:txBody>
          <a:bodyPr anchor="ctr">
            <a:normAutofit lnSpcReduction="10000"/>
          </a:bodyPr>
          <a:lstStyle/>
          <a:p>
            <a:pPr marL="0" indent="0" algn="ctr">
              <a:buNone/>
            </a:pPr>
            <a:endParaRPr lang="en-US" dirty="0"/>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t>Emily Mahoney</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[2]</a:t>
            </a:r>
            <a:endParaRPr lang="en-US" sz="1200" dirty="0">
              <a:solidFill>
                <a:schemeClr val="tx1"/>
              </a:solidFill>
            </a:endParaRPr>
          </a:p>
        </p:txBody>
      </p:sp>
      <p:pic>
        <p:nvPicPr>
          <p:cNvPr id="10" name="Picture 9" descr="A screenshot of a cell phone&#10;&#10;Description automatically generated">
            <a:extLst>
              <a:ext uri="{FF2B5EF4-FFF2-40B4-BE49-F238E27FC236}">
                <a16:creationId xmlns:a16="http://schemas.microsoft.com/office/drawing/2014/main" id="{39E796A9-F1EB-2045-8CB7-1ED52968B6C1}"/>
              </a:ext>
            </a:extLst>
          </p:cNvPr>
          <p:cNvPicPr>
            <a:picLocks noChangeAspect="1"/>
          </p:cNvPicPr>
          <p:nvPr/>
        </p:nvPicPr>
        <p:blipFill>
          <a:blip r:embed="rId3"/>
          <a:stretch>
            <a:fillRect/>
          </a:stretch>
        </p:blipFill>
        <p:spPr>
          <a:xfrm>
            <a:off x="3967566" y="1352551"/>
            <a:ext cx="4551594" cy="2778090"/>
          </a:xfrm>
          <a:prstGeom prst="rect">
            <a:avLst/>
          </a:prstGeom>
        </p:spPr>
      </p:pic>
    </p:spTree>
    <p:extLst>
      <p:ext uri="{BB962C8B-B14F-4D97-AF65-F5344CB8AC3E}">
        <p14:creationId xmlns:p14="http://schemas.microsoft.com/office/powerpoint/2010/main" val="2689335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BROADER IMPLICATIONS</a:t>
            </a:r>
          </a:p>
        </p:txBody>
      </p:sp>
      <p:sp>
        <p:nvSpPr>
          <p:cNvPr id="3" name="Content Placeholder 2"/>
          <p:cNvSpPr>
            <a:spLocks noGrp="1"/>
          </p:cNvSpPr>
          <p:nvPr>
            <p:ph sz="half" idx="1"/>
          </p:nvPr>
        </p:nvSpPr>
        <p:spPr/>
        <p:txBody>
          <a:bodyPr>
            <a:normAutofit fontScale="92500"/>
          </a:bodyPr>
          <a:lstStyle/>
          <a:p>
            <a:r>
              <a:rPr lang="en-US" dirty="0"/>
              <a:t>Lack developmental quality of previous generations</a:t>
            </a:r>
          </a:p>
          <a:p>
            <a:r>
              <a:rPr lang="en-US" dirty="0"/>
              <a:t>Lower math scores</a:t>
            </a:r>
          </a:p>
          <a:p>
            <a:r>
              <a:rPr lang="en-US" dirty="0"/>
              <a:t>Poorer reading scores</a:t>
            </a:r>
          </a:p>
          <a:p>
            <a:r>
              <a:rPr lang="en-US" dirty="0"/>
              <a:t>Massacre at Columbine High School (Littleton, Colorado, 1999)</a:t>
            </a:r>
          </a:p>
          <a:p>
            <a:r>
              <a:rPr lang="en-US" dirty="0"/>
              <a:t>Less actions for the good of society</a:t>
            </a:r>
          </a:p>
          <a:p>
            <a:r>
              <a:rPr lang="en-US" dirty="0"/>
              <a:t>Lowers empathy for others’ hurting</a:t>
            </a:r>
          </a:p>
          <a:p>
            <a:r>
              <a:rPr lang="en-US" dirty="0"/>
              <a:t>Children have less respect for authority figures</a:t>
            </a:r>
          </a:p>
        </p:txBody>
      </p:sp>
      <p:sp>
        <p:nvSpPr>
          <p:cNvPr id="4" name="Content Placeholder 3"/>
          <p:cNvSpPr>
            <a:spLocks noGrp="1"/>
          </p:cNvSpPr>
          <p:nvPr>
            <p:ph sz="half" idx="2"/>
          </p:nvPr>
        </p:nvSpPr>
        <p:spPr>
          <a:xfrm>
            <a:off x="4391797" y="1254249"/>
            <a:ext cx="4373366" cy="3461865"/>
          </a:xfrm>
          <a:ln>
            <a:solidFill>
              <a:schemeClr val="bg1"/>
            </a:solidFill>
          </a:ln>
        </p:spPr>
        <p:txBody>
          <a:bodyPr anchor="ctr">
            <a:normAutofit fontScale="92500"/>
          </a:bodyP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t>Emily Mahoney</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[4]</a:t>
            </a:r>
          </a:p>
        </p:txBody>
      </p:sp>
      <p:pic>
        <p:nvPicPr>
          <p:cNvPr id="10" name="Picture 9" descr="A screenshot of a cell phone&#10;&#10;Description automatically generated">
            <a:extLst>
              <a:ext uri="{FF2B5EF4-FFF2-40B4-BE49-F238E27FC236}">
                <a16:creationId xmlns:a16="http://schemas.microsoft.com/office/drawing/2014/main" id="{E3578E1D-FEE9-154E-956B-30A1274970DC}"/>
              </a:ext>
            </a:extLst>
          </p:cNvPr>
          <p:cNvPicPr>
            <a:picLocks noChangeAspect="1"/>
          </p:cNvPicPr>
          <p:nvPr/>
        </p:nvPicPr>
        <p:blipFill>
          <a:blip r:embed="rId3"/>
          <a:stretch>
            <a:fillRect/>
          </a:stretch>
        </p:blipFill>
        <p:spPr>
          <a:xfrm>
            <a:off x="4391797" y="1270681"/>
            <a:ext cx="4373367" cy="3461865"/>
          </a:xfrm>
          <a:prstGeom prst="rect">
            <a:avLst/>
          </a:prstGeom>
        </p:spPr>
      </p:pic>
    </p:spTree>
    <p:extLst>
      <p:ext uri="{BB962C8B-B14F-4D97-AF65-F5344CB8AC3E}">
        <p14:creationId xmlns:p14="http://schemas.microsoft.com/office/powerpoint/2010/main" val="2636542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BE DONE?</a:t>
            </a:r>
          </a:p>
        </p:txBody>
      </p:sp>
      <p:sp>
        <p:nvSpPr>
          <p:cNvPr id="3" name="Content Placeholder 2"/>
          <p:cNvSpPr>
            <a:spLocks noGrp="1"/>
          </p:cNvSpPr>
          <p:nvPr>
            <p:ph sz="half" idx="1"/>
          </p:nvPr>
        </p:nvSpPr>
        <p:spPr/>
        <p:txBody>
          <a:bodyPr>
            <a:normAutofit fontScale="92500" lnSpcReduction="20000"/>
          </a:bodyPr>
          <a:lstStyle/>
          <a:p>
            <a:r>
              <a:rPr lang="en-US" dirty="0"/>
              <a:t>Educate kids on prevention</a:t>
            </a:r>
          </a:p>
          <a:p>
            <a:r>
              <a:rPr lang="en-US" dirty="0"/>
              <a:t>Parental limitations</a:t>
            </a:r>
          </a:p>
          <a:p>
            <a:r>
              <a:rPr lang="en-US" dirty="0"/>
              <a:t>Educate ourselves</a:t>
            </a:r>
          </a:p>
          <a:p>
            <a:r>
              <a:rPr lang="en-US" dirty="0"/>
              <a:t>Walk a mile in their shoes</a:t>
            </a:r>
          </a:p>
          <a:p>
            <a:r>
              <a:rPr lang="en-US" dirty="0"/>
              <a:t>Don’t prohibit use </a:t>
            </a:r>
          </a:p>
          <a:p>
            <a:r>
              <a:rPr lang="en-US" dirty="0"/>
              <a:t>Give clear assignments</a:t>
            </a:r>
          </a:p>
          <a:p>
            <a:r>
              <a:rPr lang="en-US" dirty="0"/>
              <a:t>Teach students to use search engines</a:t>
            </a:r>
          </a:p>
          <a:p>
            <a:r>
              <a:rPr lang="en-US" dirty="0"/>
              <a:t>Communication method of choice</a:t>
            </a:r>
          </a:p>
          <a:p>
            <a:r>
              <a:rPr lang="en-US" dirty="0"/>
              <a:t>Learn from games</a:t>
            </a:r>
          </a:p>
        </p:txBody>
      </p:sp>
      <p:sp>
        <p:nvSpPr>
          <p:cNvPr id="4" name="Content Placeholder 3"/>
          <p:cNvSpPr>
            <a:spLocks noGrp="1"/>
          </p:cNvSpPr>
          <p:nvPr>
            <p:ph sz="half" idx="2"/>
          </p:nvPr>
        </p:nvSpPr>
        <p:spPr>
          <a:xfrm>
            <a:off x="4572000" y="701640"/>
            <a:ext cx="3581400" cy="4198948"/>
          </a:xfrm>
          <a:ln>
            <a:solidFill>
              <a:schemeClr val="bg1"/>
            </a:solidFill>
          </a:ln>
        </p:spPr>
        <p:txBody>
          <a:bodyPr anchor="ctr">
            <a:normAutofit fontScale="92500" lnSpcReduction="20000"/>
          </a:bodyP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Emily Mahoney</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[5]</a:t>
            </a:r>
          </a:p>
        </p:txBody>
      </p:sp>
      <p:pic>
        <p:nvPicPr>
          <p:cNvPr id="10" name="Picture 9" descr="A screenshot of a cell phone&#10;&#10;Description automatically generated">
            <a:extLst>
              <a:ext uri="{FF2B5EF4-FFF2-40B4-BE49-F238E27FC236}">
                <a16:creationId xmlns:a16="http://schemas.microsoft.com/office/drawing/2014/main" id="{C8D558DF-4863-9949-AE64-A5EE650E37F6}"/>
              </a:ext>
            </a:extLst>
          </p:cNvPr>
          <p:cNvPicPr>
            <a:picLocks noChangeAspect="1"/>
          </p:cNvPicPr>
          <p:nvPr/>
        </p:nvPicPr>
        <p:blipFill>
          <a:blip r:embed="rId3"/>
          <a:stretch>
            <a:fillRect/>
          </a:stretch>
        </p:blipFill>
        <p:spPr>
          <a:xfrm>
            <a:off x="4572000" y="690501"/>
            <a:ext cx="3581400" cy="4210087"/>
          </a:xfrm>
          <a:prstGeom prst="rect">
            <a:avLst/>
          </a:prstGeom>
        </p:spPr>
      </p:pic>
    </p:spTree>
    <p:extLst>
      <p:ext uri="{BB962C8B-B14F-4D97-AF65-F5344CB8AC3E}">
        <p14:creationId xmlns:p14="http://schemas.microsoft.com/office/powerpoint/2010/main" val="1540839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85000" lnSpcReduction="10000"/>
          </a:bodyPr>
          <a:lstStyle/>
          <a:p>
            <a:pPr marL="0" indent="0">
              <a:buNone/>
            </a:pPr>
            <a:r>
              <a:rPr lang="en-US" dirty="0"/>
              <a:t>[1] L.D. Rosen et al., Media and technology use predicts ill-being among children, preteens and teenagers independent of the negative health impacts of exercise and eating habits (California State University, 2014), 365-8</a:t>
            </a:r>
          </a:p>
          <a:p>
            <a:pPr marL="0" indent="0">
              <a:buNone/>
            </a:pPr>
            <a:r>
              <a:rPr lang="en-US" dirty="0"/>
              <a:t>[2] N.F. Ismail et al., Literature Review on Technology Usage and Emotional Connection among Children (IEEE, 2017), 1- 5</a:t>
            </a:r>
          </a:p>
          <a:p>
            <a:pPr marL="0" indent="0">
              <a:buNone/>
            </a:pPr>
            <a:r>
              <a:rPr lang="en-US" dirty="0"/>
              <a:t>[3] Sun </a:t>
            </a:r>
            <a:r>
              <a:rPr lang="en-US" dirty="0" err="1"/>
              <a:t>Jianhong</a:t>
            </a:r>
            <a:r>
              <a:rPr lang="en-US" dirty="0"/>
              <a:t>, Solving Strategies Research for the Negative Impact of Computer Technology on Education (IEEE Computer Society, 2010), 673-4</a:t>
            </a:r>
          </a:p>
          <a:p>
            <a:pPr marL="0" indent="0">
              <a:buNone/>
            </a:pPr>
            <a:r>
              <a:rPr lang="en-US" dirty="0"/>
              <a:t>[4] L.M. Espinosa et al., Technology in the Home and the Achievement of Young Children: Findings From the Early Childhood Longitudinal Study (Routledge 2006), 436</a:t>
            </a:r>
          </a:p>
          <a:p>
            <a:pPr marL="0" indent="0">
              <a:buNone/>
            </a:pPr>
            <a:r>
              <a:rPr lang="en-US" dirty="0"/>
              <a:t>[5] K. Subrahmanyam et al., The Impact of Home Computer Use on Children's Activities and Development (Princeton University, 2000), 133</a:t>
            </a:r>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28</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Emily Mahoney</a:t>
            </a:r>
            <a:endParaRPr lang="en-US" sz="1400" dirty="0">
              <a:solidFill>
                <a:schemeClr val="tx1"/>
              </a:solidFill>
              <a:latin typeface="+mj-lt"/>
            </a:endParaRPr>
          </a:p>
        </p:txBody>
      </p:sp>
    </p:spTree>
    <p:extLst>
      <p:ext uri="{BB962C8B-B14F-4D97-AF65-F5344CB8AC3E}">
        <p14:creationId xmlns:p14="http://schemas.microsoft.com/office/powerpoint/2010/main" val="2344875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Deep Fakes</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Carla Duarte</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2019 Keith A. Pray</a:t>
            </a:r>
            <a:endParaRPr lang="en-US" dirty="0"/>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29</a:t>
            </a:fld>
            <a:endParaRPr lang="en-US"/>
          </a:p>
        </p:txBody>
      </p:sp>
    </p:spTree>
    <p:extLst>
      <p:ext uri="{BB962C8B-B14F-4D97-AF65-F5344CB8AC3E}">
        <p14:creationId xmlns:p14="http://schemas.microsoft.com/office/powerpoint/2010/main" val="3584062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5"/>
            <a:ext cx="9144000" cy="320194"/>
          </a:xfrm>
          <a:prstGeom prst="rect">
            <a:avLst/>
          </a:prstGeom>
          <a:solidFill>
            <a:schemeClr val="bg1">
              <a:alpha val="24000"/>
            </a:schemeClr>
          </a:solidFill>
          <a:ln w="9525">
            <a:solidFill>
              <a:schemeClr val="bg1"/>
            </a:solidFill>
            <a:miter lim="800000"/>
            <a:headEnd/>
            <a:tailEnd/>
          </a:ln>
        </p:spPr>
        <p:txBody>
          <a:bodyPr wrap="none" lIns="91436" tIns="45718" rIns="91436" bIns="45718"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178" indent="-457178">
              <a:buFont typeface="+mj-lt"/>
              <a:buAutoNum type="arabicPeriod"/>
            </a:pPr>
            <a:r>
              <a:rPr lang="en-US" dirty="0"/>
              <a:t>Review</a:t>
            </a:r>
          </a:p>
          <a:p>
            <a:pPr marL="457178" indent="-457178">
              <a:buFont typeface="+mj-lt"/>
              <a:buAutoNum type="arabicPeriod"/>
            </a:pPr>
            <a:r>
              <a:rPr lang="en-US" dirty="0"/>
              <a:t>Assignment</a:t>
            </a:r>
          </a:p>
          <a:p>
            <a:pPr marL="457178" indent="-457178">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a:t>
            </a:fld>
            <a:endParaRPr lang="en-US"/>
          </a:p>
        </p:txBody>
      </p:sp>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Makes a Deep Fake?</a:t>
            </a:r>
          </a:p>
        </p:txBody>
      </p:sp>
      <p:sp>
        <p:nvSpPr>
          <p:cNvPr id="3" name="Content Placeholder 2"/>
          <p:cNvSpPr>
            <a:spLocks noGrp="1"/>
          </p:cNvSpPr>
          <p:nvPr>
            <p:ph sz="half" idx="1"/>
          </p:nvPr>
        </p:nvSpPr>
        <p:spPr/>
        <p:txBody>
          <a:bodyPr/>
          <a:lstStyle/>
          <a:p>
            <a:pPr marL="0" indent="0">
              <a:buNone/>
            </a:pPr>
            <a:r>
              <a:rPr lang="en-US" dirty="0"/>
              <a:t>Two Components:</a:t>
            </a:r>
          </a:p>
          <a:p>
            <a:r>
              <a:rPr lang="en-US" dirty="0"/>
              <a:t>Facial manipulation</a:t>
            </a:r>
          </a:p>
          <a:p>
            <a:r>
              <a:rPr lang="en-US" dirty="0"/>
              <a:t>Voice impersonation</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Carla Duarte</a:t>
            </a:r>
          </a:p>
        </p:txBody>
      </p:sp>
      <p:pic>
        <p:nvPicPr>
          <p:cNvPr id="9" name="Picture 8" descr="Watch Jordan Peele's Fakeout Obama Warning About Fake New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150" y="1693513"/>
            <a:ext cx="3924300" cy="2616200"/>
          </a:xfrm>
          <a:prstGeom prst="rect">
            <a:avLst/>
          </a:prstGeom>
        </p:spPr>
      </p:pic>
      <p:pic>
        <p:nvPicPr>
          <p:cNvPr id="8" name="Picture 7" descr="File:YouTube play buttom icon (2013-2017).svg - Wikimedia ...">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8821" y="2614841"/>
            <a:ext cx="1192554" cy="839446"/>
          </a:xfrm>
          <a:prstGeom prst="rect">
            <a:avLst/>
          </a:prstGeom>
        </p:spPr>
      </p:pic>
      <p:sp>
        <p:nvSpPr>
          <p:cNvPr id="10" name="TextBox 9"/>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a:t>
            </a:r>
            <a:r>
              <a:rPr lang="en-US" sz="1200" dirty="0"/>
              <a:t>1</a:t>
            </a:r>
            <a:r>
              <a:rPr lang="en-US" sz="1200" dirty="0">
                <a:solidFill>
                  <a:schemeClr val="tx1"/>
                </a:solidFill>
              </a:rPr>
              <a:t>]</a:t>
            </a:r>
          </a:p>
        </p:txBody>
      </p:sp>
    </p:spTree>
    <p:extLst>
      <p:ext uri="{BB962C8B-B14F-4D97-AF65-F5344CB8AC3E}">
        <p14:creationId xmlns:p14="http://schemas.microsoft.com/office/powerpoint/2010/main" val="1979061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Snapchat Lenses</a:t>
            </a:r>
          </a:p>
        </p:txBody>
      </p:sp>
      <p:sp>
        <p:nvSpPr>
          <p:cNvPr id="3" name="Content Placeholder 2"/>
          <p:cNvSpPr>
            <a:spLocks noGrp="1"/>
          </p:cNvSpPr>
          <p:nvPr>
            <p:ph sz="half" idx="1"/>
          </p:nvPr>
        </p:nvSpPr>
        <p:spPr>
          <a:xfrm>
            <a:off x="685800" y="1352551"/>
            <a:ext cx="3733800" cy="399696"/>
          </a:xfrm>
        </p:spPr>
        <p:txBody>
          <a:bodyPr/>
          <a:lstStyle/>
          <a:p>
            <a:r>
              <a:rPr lang="en-US" dirty="0"/>
              <a:t>Facial mapping and casting</a:t>
            </a:r>
          </a:p>
        </p:txBody>
      </p:sp>
      <p:sp>
        <p:nvSpPr>
          <p:cNvPr id="5" name="Footer Placeholder 4"/>
          <p:cNvSpPr>
            <a:spLocks noGrp="1"/>
          </p:cNvSpPr>
          <p:nvPr>
            <p:ph type="ftr" sz="quarter" idx="11"/>
          </p:nvPr>
        </p:nvSpPr>
        <p:spPr/>
        <p:txBody>
          <a:bodyPr/>
          <a:lstStyle/>
          <a:p>
            <a:r>
              <a:rPr lang="sk-SK"/>
              <a:t>© 2019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31</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14" y="1736784"/>
            <a:ext cx="4489635" cy="251419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898" y="1736784"/>
            <a:ext cx="4180724" cy="2812487"/>
          </a:xfrm>
          <a:prstGeom prst="rect">
            <a:avLst/>
          </a:prstGeom>
        </p:spPr>
      </p:pic>
      <p:sp>
        <p:nvSpPr>
          <p:cNvPr id="9" name="TextBox 8"/>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[2]</a:t>
            </a:r>
          </a:p>
        </p:txBody>
      </p:sp>
      <p:sp>
        <p:nvSpPr>
          <p:cNvPr id="10" name="TextBox 9"/>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Carla Duarte</a:t>
            </a:r>
          </a:p>
        </p:txBody>
      </p:sp>
      <p:sp>
        <p:nvSpPr>
          <p:cNvPr id="11" name="Content Placeholder 2"/>
          <p:cNvSpPr>
            <a:spLocks noGrp="1"/>
          </p:cNvSpPr>
          <p:nvPr>
            <p:ph sz="half" idx="1"/>
          </p:nvPr>
        </p:nvSpPr>
        <p:spPr>
          <a:xfrm>
            <a:off x="4818898" y="1352551"/>
            <a:ext cx="3733800" cy="399696"/>
          </a:xfrm>
        </p:spPr>
        <p:txBody>
          <a:bodyPr/>
          <a:lstStyle/>
          <a:p>
            <a:r>
              <a:rPr lang="en-US" dirty="0"/>
              <a:t>Face swapping</a:t>
            </a:r>
          </a:p>
        </p:txBody>
      </p:sp>
    </p:spTree>
    <p:extLst>
      <p:ext uri="{BB962C8B-B14F-4D97-AF65-F5344CB8AC3E}">
        <p14:creationId xmlns:p14="http://schemas.microsoft.com/office/powerpoint/2010/main" val="1983083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481" y="393734"/>
            <a:ext cx="8050237" cy="914400"/>
          </a:xfrm>
        </p:spPr>
        <p:txBody>
          <a:bodyPr/>
          <a:lstStyle/>
          <a:p>
            <a:r>
              <a:rPr lang="en-US" dirty="0"/>
              <a:t>Technologies For Face manipulation</a:t>
            </a:r>
          </a:p>
        </p:txBody>
      </p:sp>
      <p:sp>
        <p:nvSpPr>
          <p:cNvPr id="3" name="Content Placeholder 2"/>
          <p:cNvSpPr>
            <a:spLocks noGrp="1"/>
          </p:cNvSpPr>
          <p:nvPr>
            <p:ph sz="half" idx="1"/>
          </p:nvPr>
        </p:nvSpPr>
        <p:spPr/>
        <p:txBody>
          <a:bodyPr/>
          <a:lstStyle/>
          <a:p>
            <a:r>
              <a:rPr lang="en-US" dirty="0" err="1"/>
              <a:t>FakeApp</a:t>
            </a:r>
            <a:endParaRPr lang="en-US" dirty="0"/>
          </a:p>
          <a:p>
            <a:pPr lvl="1"/>
            <a:r>
              <a:rPr lang="en-US" dirty="0"/>
              <a:t>AI trained with celebrities faces</a:t>
            </a:r>
          </a:p>
          <a:p>
            <a:r>
              <a:rPr lang="en-US" dirty="0"/>
              <a:t>Face2Face</a:t>
            </a:r>
          </a:p>
          <a:p>
            <a:pPr lvl="1"/>
            <a:r>
              <a:rPr lang="en-US" dirty="0"/>
              <a:t>Real-time Face Capture</a:t>
            </a:r>
          </a:p>
        </p:txBody>
      </p:sp>
      <p:sp>
        <p:nvSpPr>
          <p:cNvPr id="5" name="Footer Placeholder 4"/>
          <p:cNvSpPr>
            <a:spLocks noGrp="1"/>
          </p:cNvSpPr>
          <p:nvPr>
            <p:ph type="ftr" sz="quarter" idx="11"/>
          </p:nvPr>
        </p:nvSpPr>
        <p:spPr/>
        <p:txBody>
          <a:bodyPr/>
          <a:lstStyle/>
          <a:p>
            <a:r>
              <a:rPr lang="sk-SK"/>
              <a:t>© 2019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32</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8572" y="1297876"/>
            <a:ext cx="4509205" cy="2930983"/>
          </a:xfrm>
          <a:prstGeom prst="rect">
            <a:avLst/>
          </a:prstGeom>
        </p:spPr>
      </p:pic>
      <p:sp>
        <p:nvSpPr>
          <p:cNvPr id="11" name="TextBox 10"/>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[3, 7, 8]</a:t>
            </a:r>
          </a:p>
        </p:txBody>
      </p:sp>
      <p:sp>
        <p:nvSpPr>
          <p:cNvPr id="12" name="TextBox 11"/>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Carla Duarte</a:t>
            </a:r>
          </a:p>
        </p:txBody>
      </p:sp>
      <p:pic>
        <p:nvPicPr>
          <p:cNvPr id="13" name="Picture 12" descr="File:YouTube play buttom icon (2013-2017).svg - Wikimedia ...">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894" y="3028951"/>
            <a:ext cx="1192554" cy="839446"/>
          </a:xfrm>
          <a:prstGeom prst="rect">
            <a:avLst/>
          </a:prstGeom>
        </p:spPr>
      </p:pic>
    </p:spTree>
    <p:extLst>
      <p:ext uri="{BB962C8B-B14F-4D97-AF65-F5344CB8AC3E}">
        <p14:creationId xmlns:p14="http://schemas.microsoft.com/office/powerpoint/2010/main" val="1361703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Learning AI</a:t>
            </a:r>
          </a:p>
        </p:txBody>
      </p:sp>
      <p:sp>
        <p:nvSpPr>
          <p:cNvPr id="5" name="Footer Placeholder 4"/>
          <p:cNvSpPr>
            <a:spLocks noGrp="1"/>
          </p:cNvSpPr>
          <p:nvPr>
            <p:ph type="ftr" sz="quarter" idx="11"/>
          </p:nvPr>
        </p:nvSpPr>
        <p:spPr/>
        <p:txBody>
          <a:bodyPr/>
          <a:lstStyle/>
          <a:p>
            <a:r>
              <a:rPr lang="sk-SK"/>
              <a:t>© 2019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33</a:t>
            </a:fld>
            <a:endParaRPr lang="en-US"/>
          </a:p>
        </p:txBody>
      </p:sp>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033337" y="1286737"/>
            <a:ext cx="5077326" cy="2858346"/>
          </a:xfrm>
        </p:spPr>
      </p:pic>
      <p:sp>
        <p:nvSpPr>
          <p:cNvPr id="11" name="TextBox 10"/>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[4]</a:t>
            </a:r>
          </a:p>
        </p:txBody>
      </p:sp>
      <p:sp>
        <p:nvSpPr>
          <p:cNvPr id="12" name="TextBox 11"/>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Carla Duarte</a:t>
            </a:r>
          </a:p>
        </p:txBody>
      </p:sp>
      <p:pic>
        <p:nvPicPr>
          <p:cNvPr id="8" name="Picture 7" descr="File:YouTube play buttom icon (2013-2017).svg - Wikimedia ...">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8648" y="3392945"/>
            <a:ext cx="778466" cy="547967"/>
          </a:xfrm>
          <a:prstGeom prst="rect">
            <a:avLst/>
          </a:prstGeom>
        </p:spPr>
      </p:pic>
    </p:spTree>
    <p:extLst>
      <p:ext uri="{BB962C8B-B14F-4D97-AF65-F5344CB8AC3E}">
        <p14:creationId xmlns:p14="http://schemas.microsoft.com/office/powerpoint/2010/main" val="20917670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on Spread of Information</a:t>
            </a:r>
          </a:p>
        </p:txBody>
      </p:sp>
      <p:sp>
        <p:nvSpPr>
          <p:cNvPr id="3" name="Content Placeholder 2"/>
          <p:cNvSpPr>
            <a:spLocks noGrp="1"/>
          </p:cNvSpPr>
          <p:nvPr>
            <p:ph sz="half" idx="1"/>
          </p:nvPr>
        </p:nvSpPr>
        <p:spPr/>
        <p:txBody>
          <a:bodyPr/>
          <a:lstStyle/>
          <a:p>
            <a:r>
              <a:rPr lang="en-US" dirty="0"/>
              <a:t>Rise of “fake news” by news outlets</a:t>
            </a:r>
          </a:p>
          <a:p>
            <a:r>
              <a:rPr lang="en-US" dirty="0"/>
              <a:t>In 2016, an estimated 23% of adults shared fake news</a:t>
            </a:r>
          </a:p>
          <a:p>
            <a:r>
              <a:rPr lang="en-US" dirty="0"/>
              <a:t>Deep fakes contribute to this issue</a:t>
            </a: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4400" y="1999144"/>
            <a:ext cx="3733800" cy="2059612"/>
          </a:xfrm>
        </p:spPr>
      </p:pic>
      <p:sp>
        <p:nvSpPr>
          <p:cNvPr id="5" name="Footer Placeholder 4"/>
          <p:cNvSpPr>
            <a:spLocks noGrp="1"/>
          </p:cNvSpPr>
          <p:nvPr>
            <p:ph type="ftr" sz="quarter" idx="11"/>
          </p:nvPr>
        </p:nvSpPr>
        <p:spPr/>
        <p:txBody>
          <a:bodyPr/>
          <a:lstStyle/>
          <a:p>
            <a:r>
              <a:rPr lang="sk-SK"/>
              <a:t>© 2019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34</a:t>
            </a:fld>
            <a:endParaRPr lang="en-US"/>
          </a:p>
        </p:txBody>
      </p:sp>
      <p:sp>
        <p:nvSpPr>
          <p:cNvPr id="7" name="TextBox 6"/>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[5, 9]</a:t>
            </a:r>
          </a:p>
        </p:txBody>
      </p:sp>
      <p:sp>
        <p:nvSpPr>
          <p:cNvPr id="8" name="TextBox 7"/>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Carla Duarte</a:t>
            </a:r>
          </a:p>
        </p:txBody>
      </p:sp>
    </p:spTree>
    <p:extLst>
      <p:ext uri="{BB962C8B-B14F-4D97-AF65-F5344CB8AC3E}">
        <p14:creationId xmlns:p14="http://schemas.microsoft.com/office/powerpoint/2010/main" val="3820894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role as future developers</a:t>
            </a:r>
          </a:p>
        </p:txBody>
      </p:sp>
      <p:sp>
        <p:nvSpPr>
          <p:cNvPr id="3" name="Content Placeholder 2"/>
          <p:cNvSpPr>
            <a:spLocks noGrp="1"/>
          </p:cNvSpPr>
          <p:nvPr>
            <p:ph sz="half" idx="1"/>
          </p:nvPr>
        </p:nvSpPr>
        <p:spPr/>
        <p:txBody>
          <a:bodyPr/>
          <a:lstStyle/>
          <a:p>
            <a:r>
              <a:rPr lang="en-US" dirty="0"/>
              <a:t>Can we prevent misuse of our software?</a:t>
            </a:r>
          </a:p>
          <a:p>
            <a:r>
              <a:rPr lang="en-US" dirty="0"/>
              <a:t>Is that our responsibility?</a:t>
            </a:r>
          </a:p>
          <a:p>
            <a:r>
              <a:rPr lang="en-US" dirty="0"/>
              <a:t>For deep fakes, some laws already exist!</a:t>
            </a:r>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4400" y="1627027"/>
            <a:ext cx="3733800" cy="2803846"/>
          </a:xfrm>
        </p:spPr>
      </p:pic>
      <p:sp>
        <p:nvSpPr>
          <p:cNvPr id="5" name="Footer Placeholder 4"/>
          <p:cNvSpPr>
            <a:spLocks noGrp="1"/>
          </p:cNvSpPr>
          <p:nvPr>
            <p:ph type="ftr" sz="quarter" idx="11"/>
          </p:nvPr>
        </p:nvSpPr>
        <p:spPr/>
        <p:txBody>
          <a:bodyPr/>
          <a:lstStyle/>
          <a:p>
            <a:r>
              <a:rPr lang="sk-SK"/>
              <a:t>© 2019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35</a:t>
            </a:fld>
            <a:endParaRPr lang="en-US"/>
          </a:p>
        </p:txBody>
      </p:sp>
      <p:sp>
        <p:nvSpPr>
          <p:cNvPr id="7" name="TextBox 6"/>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[6]</a:t>
            </a:r>
          </a:p>
        </p:txBody>
      </p:sp>
      <p:sp>
        <p:nvSpPr>
          <p:cNvPr id="9" name="TextBox 8"/>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Carla Duarte</a:t>
            </a:r>
          </a:p>
        </p:txBody>
      </p:sp>
    </p:spTree>
    <p:extLst>
      <p:ext uri="{BB962C8B-B14F-4D97-AF65-F5344CB8AC3E}">
        <p14:creationId xmlns:p14="http://schemas.microsoft.com/office/powerpoint/2010/main" val="2838518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577" y="100558"/>
            <a:ext cx="7772400" cy="914400"/>
          </a:xfrm>
        </p:spPr>
        <p:txBody>
          <a:bodyPr/>
          <a:lstStyle/>
          <a:p>
            <a:r>
              <a:rPr lang="en-US" dirty="0"/>
              <a:t>References</a:t>
            </a:r>
          </a:p>
        </p:txBody>
      </p:sp>
      <p:sp>
        <p:nvSpPr>
          <p:cNvPr id="3" name="Content Placeholder 2"/>
          <p:cNvSpPr>
            <a:spLocks noGrp="1"/>
          </p:cNvSpPr>
          <p:nvPr>
            <p:ph idx="1"/>
          </p:nvPr>
        </p:nvSpPr>
        <p:spPr>
          <a:xfrm>
            <a:off x="530689" y="716568"/>
            <a:ext cx="8340996" cy="4579018"/>
          </a:xfrm>
        </p:spPr>
        <p:txBody>
          <a:bodyPr lIns="91440">
            <a:normAutofit lnSpcReduction="10000"/>
          </a:bodyPr>
          <a:lstStyle/>
          <a:p>
            <a:pPr marL="0" indent="0">
              <a:buNone/>
            </a:pPr>
            <a:r>
              <a:rPr lang="en-US" sz="1400" dirty="0"/>
              <a:t>[1] </a:t>
            </a:r>
            <a:r>
              <a:rPr lang="en-US" sz="1400" dirty="0">
                <a:hlinkClick r:id="rId3"/>
              </a:rPr>
              <a:t>https://www.youtube.com/watch?v=cQ54GDm1eL0</a:t>
            </a:r>
            <a:endParaRPr lang="en-US" sz="1400" dirty="0"/>
          </a:p>
          <a:p>
            <a:pPr marL="0" indent="0">
              <a:buNone/>
            </a:pPr>
            <a:r>
              <a:rPr lang="en-US" sz="1400" dirty="0"/>
              <a:t>[2] </a:t>
            </a:r>
            <a:r>
              <a:rPr lang="en-US" sz="1400" dirty="0">
                <a:hlinkClick r:id="rId4"/>
              </a:rPr>
              <a:t>https://support.snapchat.com/en-US/a/geofilters</a:t>
            </a:r>
            <a:r>
              <a:rPr lang="en-US" sz="1400" dirty="0"/>
              <a:t> </a:t>
            </a:r>
          </a:p>
          <a:p>
            <a:pPr marL="0" indent="0">
              <a:buNone/>
            </a:pPr>
            <a:r>
              <a:rPr lang="en-US" sz="1400" dirty="0"/>
              <a:t>[3] </a:t>
            </a:r>
            <a:r>
              <a:rPr lang="en-US" sz="1400" dirty="0" err="1"/>
              <a:t>Zucconi</a:t>
            </a:r>
            <a:r>
              <a:rPr lang="en-US" sz="1400" dirty="0"/>
              <a:t>, Alan. “An Introduction to </a:t>
            </a:r>
            <a:r>
              <a:rPr lang="en-US" sz="1400" dirty="0" err="1"/>
              <a:t>Deepfakes</a:t>
            </a:r>
            <a:r>
              <a:rPr lang="en-US" sz="1400" dirty="0"/>
              <a:t>.” Mar. 14, 2018. </a:t>
            </a:r>
            <a:r>
              <a:rPr lang="en-US" sz="1400" dirty="0">
                <a:hlinkClick r:id="rId5"/>
              </a:rPr>
              <a:t>https://www.alanzucconi.com/2018/03/14/introduction-to-deepfakes/</a:t>
            </a:r>
            <a:r>
              <a:rPr lang="en-US" sz="1400" dirty="0"/>
              <a:t>, Accessed on March 21, 2019</a:t>
            </a:r>
          </a:p>
          <a:p>
            <a:pPr marL="0" indent="0">
              <a:buNone/>
            </a:pPr>
            <a:r>
              <a:rPr lang="en-US" sz="1400" dirty="0"/>
              <a:t>[4] </a:t>
            </a:r>
            <a:r>
              <a:rPr lang="en-US" sz="1400" dirty="0">
                <a:hlinkClick r:id="rId6"/>
              </a:rPr>
              <a:t>https://lyrebird.ai</a:t>
            </a:r>
            <a:r>
              <a:rPr lang="en-US" sz="1400" dirty="0"/>
              <a:t>, Accessed on March 21, 2019</a:t>
            </a:r>
          </a:p>
          <a:p>
            <a:pPr marL="0" indent="0">
              <a:buNone/>
            </a:pPr>
            <a:r>
              <a:rPr lang="en-US" sz="1400" dirty="0"/>
              <a:t>[5] </a:t>
            </a:r>
            <a:r>
              <a:rPr lang="en-US" sz="1400" dirty="0" err="1"/>
              <a:t>Leonhardt</a:t>
            </a:r>
            <a:r>
              <a:rPr lang="en-US" sz="1400" dirty="0"/>
              <a:t>, David. “Trump’s Lies.” Jun. 23, 2017. New York Times, </a:t>
            </a:r>
            <a:r>
              <a:rPr lang="en-US" sz="1400" dirty="0">
                <a:hlinkClick r:id="rId7"/>
              </a:rPr>
              <a:t>https://www.nytimes.com/interactive/2017/06/23/opinion/trumps-lies.html</a:t>
            </a:r>
            <a:r>
              <a:rPr lang="en-US" sz="1400" dirty="0"/>
              <a:t>, Accessed on March 21, 2019</a:t>
            </a:r>
          </a:p>
          <a:p>
            <a:pPr marL="0" indent="0">
              <a:buNone/>
            </a:pPr>
            <a:r>
              <a:rPr lang="en-US" sz="1400" dirty="0"/>
              <a:t>[6] Greene, David. “We don’t need new laws for faked videos, we already have them.” Feb. 13, 2018. Electronic Frontier Foundation, </a:t>
            </a:r>
            <a:r>
              <a:rPr lang="en-US" sz="1400" dirty="0">
                <a:hlinkClick r:id="rId8"/>
              </a:rPr>
              <a:t>https://www.eff.org/deeplinks/2018/02/we-dont-need-new-laws-faked-videos-we-already-have-them</a:t>
            </a:r>
            <a:r>
              <a:rPr lang="en-US" sz="1400" dirty="0"/>
              <a:t>, Accessed on March 21, 2019</a:t>
            </a:r>
          </a:p>
          <a:p>
            <a:pPr marL="0" indent="0">
              <a:buNone/>
            </a:pPr>
            <a:r>
              <a:rPr lang="en-US" sz="1400" dirty="0"/>
              <a:t>[7] </a:t>
            </a:r>
            <a:r>
              <a:rPr lang="en-US" sz="1400" dirty="0" err="1"/>
              <a:t>Thies</a:t>
            </a:r>
            <a:r>
              <a:rPr lang="en-US" sz="1400" dirty="0"/>
              <a:t>, J., </a:t>
            </a:r>
            <a:r>
              <a:rPr lang="en-US" sz="1400" dirty="0" err="1"/>
              <a:t>Zollhoffer</a:t>
            </a:r>
            <a:r>
              <a:rPr lang="en-US" sz="1400" dirty="0"/>
              <a:t>, M., </a:t>
            </a:r>
            <a:r>
              <a:rPr lang="en-US" sz="1400" dirty="0" err="1"/>
              <a:t>Stamminger</a:t>
            </a:r>
            <a:r>
              <a:rPr lang="en-US" sz="1400" dirty="0"/>
              <a:t>, M., </a:t>
            </a:r>
            <a:r>
              <a:rPr lang="en-US" sz="1400" dirty="0" err="1"/>
              <a:t>Theobalt</a:t>
            </a:r>
            <a:r>
              <a:rPr lang="en-US" sz="1400" dirty="0"/>
              <a:t>, C., </a:t>
            </a:r>
            <a:r>
              <a:rPr lang="en-US" sz="1400" dirty="0" err="1"/>
              <a:t>Niessner</a:t>
            </a:r>
            <a:r>
              <a:rPr lang="en-US" sz="1400" dirty="0"/>
              <a:t>, M. Face2Face: Real-time Face Capture and Reenactment of RGB Videos </a:t>
            </a:r>
            <a:r>
              <a:rPr lang="en-US" sz="1400" dirty="0">
                <a:hlinkClick r:id="rId9"/>
              </a:rPr>
              <a:t>https://web.stanford.edu/~zollhoef/papers/CVPR2016_Face2Face/paper.pdf</a:t>
            </a:r>
            <a:r>
              <a:rPr lang="en-US" sz="1400" dirty="0"/>
              <a:t>, Accessed on March 22, 2019</a:t>
            </a:r>
          </a:p>
          <a:p>
            <a:pPr marL="0" indent="0">
              <a:buNone/>
            </a:pPr>
            <a:r>
              <a:rPr lang="en-US" sz="1400" dirty="0"/>
              <a:t>[8] </a:t>
            </a:r>
            <a:r>
              <a:rPr lang="en-US" sz="1400" dirty="0">
                <a:hlinkClick r:id="rId10"/>
              </a:rPr>
              <a:t>https://www.youtube.com/watch?v=ohmajJTcpNk</a:t>
            </a:r>
            <a:r>
              <a:rPr lang="en-US" sz="1400" dirty="0"/>
              <a:t> </a:t>
            </a:r>
          </a:p>
          <a:p>
            <a:pPr marL="0" indent="0">
              <a:buNone/>
            </a:pPr>
            <a:r>
              <a:rPr lang="en-US" sz="1400" dirty="0"/>
              <a:t>[9] Ordway, Denise-Marie. Fake news and the spread of misinformation. </a:t>
            </a:r>
            <a:r>
              <a:rPr lang="en-US" sz="1400" dirty="0">
                <a:hlinkClick r:id="rId11"/>
              </a:rPr>
              <a:t>https://journalistsresource.org/studies/society/internet/fake-news-conspiracy-theories-journalism-research/</a:t>
            </a:r>
            <a:r>
              <a:rPr lang="en-US" sz="1400" dirty="0"/>
              <a:t>, Accessed on March 22, 2019.</a:t>
            </a:r>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36</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Carla Duarte</a:t>
            </a:r>
          </a:p>
        </p:txBody>
      </p:sp>
    </p:spTree>
    <p:extLst>
      <p:ext uri="{BB962C8B-B14F-4D97-AF65-F5344CB8AC3E}">
        <p14:creationId xmlns:p14="http://schemas.microsoft.com/office/powerpoint/2010/main" val="2130546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1"/>
            <a:ext cx="7315200" cy="1428914"/>
          </a:xfrm>
        </p:spPr>
        <p:txBody>
          <a:bodyPr>
            <a:normAutofit/>
          </a:bodyPr>
          <a:lstStyle/>
          <a:p>
            <a:pPr algn="r"/>
            <a:r>
              <a:rPr lang="en-US" dirty="0"/>
              <a:t>Keith A. Pray</a:t>
            </a:r>
          </a:p>
          <a:p>
            <a:pPr algn="r"/>
            <a:r>
              <a:rPr lang="en-US" dirty="0"/>
              <a:t>Instructor</a:t>
            </a:r>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4</a:t>
            </a:r>
            <a:br>
              <a:rPr lang="en-US" dirty="0"/>
            </a:br>
            <a:r>
              <a:rPr lang="en-US" dirty="0"/>
              <a:t>The End</a:t>
            </a:r>
          </a:p>
        </p:txBody>
      </p:sp>
    </p:spTree>
    <p:extLst>
      <p:ext uri="{BB962C8B-B14F-4D97-AF65-F5344CB8AC3E}">
        <p14:creationId xmlns:p14="http://schemas.microsoft.com/office/powerpoint/2010/main" val="3675797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sk-SK"/>
              <a:t>© 2019 Keith A. Pray</a:t>
            </a:r>
            <a:endParaRPr lang="en-US"/>
          </a:p>
        </p:txBody>
      </p:sp>
      <p:pic>
        <p:nvPicPr>
          <p:cNvPr id="6" name="Picture 5"/>
          <p:cNvPicPr>
            <a:picLocks noChangeAspect="1"/>
          </p:cNvPicPr>
          <p:nvPr/>
        </p:nvPicPr>
        <p:blipFill>
          <a:blip r:embed="rId3"/>
          <a:stretch>
            <a:fillRect/>
          </a:stretch>
        </p:blipFill>
        <p:spPr>
          <a:xfrm>
            <a:off x="139702" y="615952"/>
            <a:ext cx="8864600" cy="3911600"/>
          </a:xfrm>
          <a:prstGeom prst="rect">
            <a:avLst/>
          </a:prstGeom>
        </p:spPr>
      </p:pic>
      <p:sp>
        <p:nvSpPr>
          <p:cNvPr id="7" name="TextBox 6"/>
          <p:cNvSpPr txBox="1"/>
          <p:nvPr/>
        </p:nvSpPr>
        <p:spPr>
          <a:xfrm>
            <a:off x="3362138" y="4750533"/>
            <a:ext cx="3005951" cy="346249"/>
          </a:xfrm>
          <a:prstGeom prst="rect">
            <a:avLst/>
          </a:prstGeom>
          <a:noFill/>
        </p:spPr>
        <p:txBody>
          <a:bodyPr wrap="none" lIns="91436" tIns="45718" rIns="91436" bIns="45718" rtlCol="0">
            <a:spAutoFit/>
          </a:bodyPr>
          <a:lstStyle/>
          <a:p>
            <a:pPr>
              <a:lnSpc>
                <a:spcPct val="90000"/>
              </a:lnSpc>
            </a:pPr>
            <a:r>
              <a:rPr lang="en-US" dirty="0"/>
              <a:t>http://</a:t>
            </a:r>
            <a:r>
              <a:rPr lang="en-US" dirty="0" err="1"/>
              <a:t>www.xkcd.com</a:t>
            </a:r>
            <a:r>
              <a:rPr lang="en-US" dirty="0"/>
              <a:t>/834/</a:t>
            </a:r>
          </a:p>
        </p:txBody>
      </p:sp>
      <p:sp>
        <p:nvSpPr>
          <p:cNvPr id="3" name="Slide Number Placeholder 2"/>
          <p:cNvSpPr>
            <a:spLocks noGrp="1"/>
          </p:cNvSpPr>
          <p:nvPr>
            <p:ph type="sldNum" sz="quarter" idx="12"/>
          </p:nvPr>
        </p:nvSpPr>
        <p:spPr/>
        <p:txBody>
          <a:bodyPr/>
          <a:lstStyle/>
          <a:p>
            <a:fld id="{A2A17EAB-8B51-5C40-8776-6683E51FA7A0}" type="slidenum">
              <a:rPr lang="en-US" smtClean="0"/>
              <a:t>4</a:t>
            </a:fld>
            <a:endParaRPr lang="en-US"/>
          </a:p>
        </p:txBody>
      </p:sp>
    </p:spTree>
    <p:extLst>
      <p:ext uri="{BB962C8B-B14F-4D97-AF65-F5344CB8AC3E}">
        <p14:creationId xmlns:p14="http://schemas.microsoft.com/office/powerpoint/2010/main" val="1681759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sk-SK"/>
              <a:t>© 2019 Keith A. Pray</a:t>
            </a:r>
            <a:endParaRPr lang="en-US"/>
          </a:p>
        </p:txBody>
      </p:sp>
      <p:sp>
        <p:nvSpPr>
          <p:cNvPr id="7" name="TextBox 6"/>
          <p:cNvSpPr txBox="1"/>
          <p:nvPr/>
        </p:nvSpPr>
        <p:spPr>
          <a:xfrm>
            <a:off x="2856867" y="4750533"/>
            <a:ext cx="2419728" cy="346249"/>
          </a:xfrm>
          <a:prstGeom prst="rect">
            <a:avLst/>
          </a:prstGeom>
          <a:noFill/>
        </p:spPr>
        <p:txBody>
          <a:bodyPr wrap="none" lIns="91436" tIns="45718" rIns="91436" bIns="45718" rtlCol="0">
            <a:spAutoFit/>
          </a:bodyPr>
          <a:lstStyle/>
          <a:p>
            <a:pPr>
              <a:lnSpc>
                <a:spcPct val="90000"/>
              </a:lnSpc>
            </a:pPr>
            <a:r>
              <a:rPr lang="en-US" dirty="0"/>
              <a:t>http://</a:t>
            </a:r>
            <a:r>
              <a:rPr lang="en-US" dirty="0" err="1"/>
              <a:t>xkcd.com</a:t>
            </a:r>
            <a:r>
              <a:rPr lang="en-US" dirty="0"/>
              <a:t>/949/</a:t>
            </a:r>
          </a:p>
        </p:txBody>
      </p:sp>
      <p:pic>
        <p:nvPicPr>
          <p:cNvPr id="8" name="Picture 7"/>
          <p:cNvPicPr>
            <a:picLocks noChangeAspect="1"/>
          </p:cNvPicPr>
          <p:nvPr/>
        </p:nvPicPr>
        <p:blipFill>
          <a:blip r:embed="rId3"/>
          <a:stretch>
            <a:fillRect/>
          </a:stretch>
        </p:blipFill>
        <p:spPr>
          <a:xfrm>
            <a:off x="5276597" y="346998"/>
            <a:ext cx="3527527" cy="4749784"/>
          </a:xfrm>
          <a:prstGeom prst="rect">
            <a:avLst/>
          </a:prstGeom>
        </p:spPr>
      </p:pic>
      <p:pic>
        <p:nvPicPr>
          <p:cNvPr id="10" name="Picture 9"/>
          <p:cNvPicPr>
            <a:picLocks noChangeAspect="1"/>
          </p:cNvPicPr>
          <p:nvPr/>
        </p:nvPicPr>
        <p:blipFill>
          <a:blip r:embed="rId4"/>
          <a:stretch>
            <a:fillRect/>
          </a:stretch>
        </p:blipFill>
        <p:spPr>
          <a:xfrm>
            <a:off x="191686" y="636253"/>
            <a:ext cx="4934030" cy="4002047"/>
          </a:xfrm>
          <a:prstGeom prst="rect">
            <a:avLst/>
          </a:prstGeom>
        </p:spPr>
      </p:pic>
      <p:sp>
        <p:nvSpPr>
          <p:cNvPr id="9" name="TextBox 8"/>
          <p:cNvSpPr txBox="1"/>
          <p:nvPr/>
        </p:nvSpPr>
        <p:spPr>
          <a:xfrm>
            <a:off x="1644215" y="764301"/>
            <a:ext cx="495641" cy="473822"/>
          </a:xfrm>
          <a:prstGeom prst="foldedCorner">
            <a:avLst/>
          </a:prstGeom>
          <a:solidFill>
            <a:schemeClr val="bg2">
              <a:lumMod val="50000"/>
            </a:schemeClr>
          </a:solidFill>
        </p:spPr>
        <p:txBody>
          <a:bodyPr wrap="none" lIns="91436" tIns="45718" rIns="91436" bIns="45718" rtlCol="0" anchor="ctr">
            <a:spAutoFit/>
          </a:bodyPr>
          <a:lstStyle/>
          <a:p>
            <a:pPr algn="ctr">
              <a:lnSpc>
                <a:spcPct val="90000"/>
              </a:lnSpc>
            </a:pPr>
            <a:r>
              <a:rPr lang="en-US" sz="2200" dirty="0"/>
              <a:t>25</a:t>
            </a:r>
          </a:p>
        </p:txBody>
      </p:sp>
      <p:sp>
        <p:nvSpPr>
          <p:cNvPr id="11" name="TextBox 10"/>
          <p:cNvSpPr txBox="1"/>
          <p:nvPr/>
        </p:nvSpPr>
        <p:spPr>
          <a:xfrm>
            <a:off x="191686" y="290004"/>
            <a:ext cx="2419728" cy="346249"/>
          </a:xfrm>
          <a:prstGeom prst="rect">
            <a:avLst/>
          </a:prstGeom>
          <a:noFill/>
        </p:spPr>
        <p:txBody>
          <a:bodyPr wrap="none" lIns="91436" tIns="45718" rIns="91436" bIns="45718" rtlCol="0">
            <a:spAutoFit/>
          </a:bodyPr>
          <a:lstStyle/>
          <a:p>
            <a:pPr>
              <a:lnSpc>
                <a:spcPct val="90000"/>
              </a:lnSpc>
            </a:pPr>
            <a:r>
              <a:rPr lang="en-US" dirty="0"/>
              <a:t>http://</a:t>
            </a:r>
            <a:r>
              <a:rPr lang="en-US" dirty="0" err="1"/>
              <a:t>poofytoo.com</a:t>
            </a:r>
            <a:r>
              <a:rPr lang="en-US" dirty="0"/>
              <a:t>/</a:t>
            </a:r>
          </a:p>
        </p:txBody>
      </p:sp>
      <p:sp>
        <p:nvSpPr>
          <p:cNvPr id="3" name="Slide Number Placeholder 2"/>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158478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Reading Notes</a:t>
            </a:r>
          </a:p>
        </p:txBody>
      </p:sp>
      <p:sp>
        <p:nvSpPr>
          <p:cNvPr id="3" name="Content Placeholder 2"/>
          <p:cNvSpPr>
            <a:spLocks noGrp="1"/>
          </p:cNvSpPr>
          <p:nvPr>
            <p:ph sz="half" idx="1"/>
          </p:nvPr>
        </p:nvSpPr>
        <p:spPr/>
        <p:txBody>
          <a:bodyPr>
            <a:normAutofit fontScale="85000" lnSpcReduction="20000"/>
          </a:bodyPr>
          <a:lstStyle/>
          <a:p>
            <a:r>
              <a:rPr lang="en-US" dirty="0"/>
              <a:t>pp. 110 What powers the cell phones and towers? “everyday tasks” not apparent from image.</a:t>
            </a:r>
          </a:p>
          <a:p>
            <a:r>
              <a:rPr lang="en-US" dirty="0"/>
              <a:t>pp. 114 Ann did not force people to complain.</a:t>
            </a:r>
          </a:p>
          <a:p>
            <a:r>
              <a:rPr lang="en-US" dirty="0"/>
              <a:t>pp. 117 7% # transactions or $$? Wikipedia critics source [19] from 2005, how has quality turned out? Nice to see </a:t>
            </a:r>
            <a:r>
              <a:rPr lang="en-US" dirty="0" err="1"/>
              <a:t>darknet</a:t>
            </a:r>
            <a:r>
              <a:rPr lang="en-US" dirty="0"/>
              <a:t> added.</a:t>
            </a:r>
          </a:p>
          <a:p>
            <a:r>
              <a:rPr lang="en-US" dirty="0"/>
              <a:t>pp. 118 [27] PC bangs youth source from 2003, all grown up now.</a:t>
            </a:r>
          </a:p>
          <a:p>
            <a:r>
              <a:rPr lang="en-US" dirty="0"/>
              <a:t>pp. 130 Is 20% realistic? What will search engines and facial recognition be capable of? Rule Utilitarian ignores the private setting.</a:t>
            </a:r>
          </a:p>
        </p:txBody>
      </p:sp>
      <p:sp>
        <p:nvSpPr>
          <p:cNvPr id="11" name="Content Placeholder 10"/>
          <p:cNvSpPr>
            <a:spLocks noGrp="1"/>
          </p:cNvSpPr>
          <p:nvPr>
            <p:ph sz="half" idx="2"/>
          </p:nvPr>
        </p:nvSpPr>
        <p:spPr/>
        <p:txBody>
          <a:bodyPr>
            <a:normAutofit fontScale="85000" lnSpcReduction="20000"/>
          </a:bodyPr>
          <a:lstStyle/>
          <a:p>
            <a:r>
              <a:rPr lang="en-US" dirty="0"/>
              <a:t>pp. 131 Do any filters use image processing? </a:t>
            </a:r>
          </a:p>
          <a:p>
            <a:r>
              <a:rPr lang="en-US" dirty="0"/>
              <a:t>pp. 133 Stating people searching did not consent to material being blocked makes more sense.</a:t>
            </a:r>
          </a:p>
          <a:p>
            <a:r>
              <a:rPr lang="en-US" dirty="0"/>
              <a:t>pp. 134 Web access for no cost?</a:t>
            </a:r>
          </a:p>
          <a:p>
            <a:r>
              <a:rPr lang="en-US" dirty="0"/>
              <a:t>pp. 145 More accurate to say addicted to single app - good</a:t>
            </a:r>
          </a:p>
          <a:p>
            <a:r>
              <a:rPr lang="en-US" dirty="0"/>
              <a:t>pp. 149 20 same as 39</a:t>
            </a:r>
          </a:p>
          <a:p>
            <a:r>
              <a:rPr lang="en-US" dirty="0"/>
              <a:t>pp. 150 36 same as 42</a:t>
            </a:r>
          </a:p>
          <a:p>
            <a:r>
              <a:rPr lang="en-US" dirty="0"/>
              <a:t>End of Chapter questions I liked: 2, 25 </a:t>
            </a:r>
            <a:r>
              <a:rPr lang="en-US" dirty="0">
                <a:hlinkClick r:id="rId3"/>
              </a:rPr>
              <a:t>http://en.wikipedia.org/wiki/Wikipedia:Citing_Wikipedia</a:t>
            </a:r>
            <a:r>
              <a:rPr lang="en-US" dirty="0"/>
              <a:t> </a:t>
            </a:r>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2108164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Group Quiz</a:t>
            </a:r>
          </a:p>
        </p:txBody>
      </p:sp>
      <p:sp>
        <p:nvSpPr>
          <p:cNvPr id="3" name="Content Placeholder 2"/>
          <p:cNvSpPr>
            <a:spLocks noGrp="1"/>
          </p:cNvSpPr>
          <p:nvPr>
            <p:ph idx="1"/>
          </p:nvPr>
        </p:nvSpPr>
        <p:spPr/>
        <p:txBody>
          <a:bodyPr>
            <a:normAutofit/>
          </a:bodyPr>
          <a:lstStyle/>
          <a:p>
            <a:pPr marL="457178" indent="-457178">
              <a:buFont typeface="+mj-lt"/>
              <a:buAutoNum type="arabicPeriod"/>
            </a:pPr>
            <a:r>
              <a:rPr lang="en-US" dirty="0"/>
              <a:t>Name two methods some governments use to control access to information.</a:t>
            </a:r>
          </a:p>
          <a:p>
            <a:pPr marL="457178" indent="-457178">
              <a:buFont typeface="+mj-lt"/>
              <a:buAutoNum type="arabicPeriod"/>
            </a:pPr>
            <a:r>
              <a:rPr lang="en-US" dirty="0"/>
              <a:t>A large company has a policy prohibiting employees from blogging about company products.</a:t>
            </a:r>
          </a:p>
          <a:p>
            <a:pPr marL="662935" lvl="1" indent="-457178">
              <a:buFont typeface="+mj-lt"/>
              <a:buAutoNum type="arabicPeriod"/>
            </a:pPr>
            <a:r>
              <a:rPr lang="en-US" dirty="0"/>
              <a:t>Name two possible reasons for the policy.</a:t>
            </a:r>
          </a:p>
          <a:p>
            <a:pPr marL="662935" lvl="1" indent="-457178">
              <a:buFont typeface="+mj-lt"/>
              <a:buAutoNum type="arabicPeriod"/>
            </a:pPr>
            <a:r>
              <a:rPr lang="en-US" dirty="0"/>
              <a:t>Does it violate the First Amendment? Why?</a:t>
            </a:r>
          </a:p>
          <a:p>
            <a:pPr marL="662935" lvl="1" indent="-457178">
              <a:buFont typeface="+mj-lt"/>
              <a:buAutoNum type="arabicPeriod"/>
            </a:pPr>
            <a:r>
              <a:rPr lang="en-US" dirty="0"/>
              <a:t>Is it reasonable? Why?</a:t>
            </a:r>
          </a:p>
          <a:p>
            <a:pPr marL="457178" indent="-457178">
              <a:buFont typeface="+mj-lt"/>
              <a:buAutoNum type="arabicPeriod"/>
            </a:pPr>
            <a:r>
              <a:rPr lang="en-US" dirty="0"/>
              <a:t>What does “URL” stand for and what is it?</a:t>
            </a:r>
          </a:p>
          <a:p>
            <a:pPr marL="457178" indent="-457178">
              <a:buFont typeface="+mj-lt"/>
              <a:buAutoNum type="arabicPeriod"/>
            </a:pPr>
            <a:endParaRPr lang="en-US" dirty="0"/>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3262248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842348"/>
            <a:ext cx="9144000" cy="320194"/>
          </a:xfrm>
          <a:prstGeom prst="rect">
            <a:avLst/>
          </a:prstGeom>
          <a:solidFill>
            <a:schemeClr val="bg1">
              <a:alpha val="24000"/>
            </a:schemeClr>
          </a:solidFill>
          <a:ln w="9525">
            <a:solidFill>
              <a:schemeClr val="bg1"/>
            </a:solidFill>
            <a:miter lim="800000"/>
            <a:headEnd/>
            <a:tailEnd/>
          </a:ln>
        </p:spPr>
        <p:txBody>
          <a:bodyPr wrap="none" lIns="91436" tIns="45718" rIns="91436" bIns="45718" anchor="ctr">
            <a:prstTxWarp prst="textNoShape">
              <a:avLst/>
            </a:prstTxWarp>
          </a:bodyPr>
          <a:lstStyle/>
          <a:p>
            <a:endParaRPr lang="en-US" dirty="0"/>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178" indent="-457178">
              <a:buFont typeface="+mj-lt"/>
              <a:buAutoNum type="arabicPeriod"/>
            </a:pPr>
            <a:r>
              <a:rPr lang="en-US" dirty="0"/>
              <a:t>Review</a:t>
            </a:r>
          </a:p>
          <a:p>
            <a:pPr marL="457178" indent="-457178">
              <a:buFont typeface="+mj-lt"/>
              <a:buAutoNum type="arabicPeriod"/>
            </a:pPr>
            <a:r>
              <a:rPr lang="en-US" dirty="0"/>
              <a:t>Assignment</a:t>
            </a:r>
          </a:p>
          <a:p>
            <a:pPr marL="457178" indent="-457178">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8</a:t>
            </a:fld>
            <a:endParaRPr lang="en-US"/>
          </a:p>
        </p:txBody>
      </p:sp>
      <p:sp>
        <p:nvSpPr>
          <p:cNvPr id="9" name="Action Button: Movie 8">
            <a:hlinkClick r:id="rId3" highlightClick="1"/>
            <a:extLst>
              <a:ext uri="{FF2B5EF4-FFF2-40B4-BE49-F238E27FC236}">
                <a16:creationId xmlns:a16="http://schemas.microsoft.com/office/drawing/2014/main" id="{213B5DED-C16C-6E40-AAAE-E347172CC42F}"/>
              </a:ext>
            </a:extLst>
          </p:cNvPr>
          <p:cNvSpPr/>
          <p:nvPr/>
        </p:nvSpPr>
        <p:spPr>
          <a:xfrm>
            <a:off x="4220972" y="4760983"/>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Action Button: Movie 9">
            <a:hlinkClick r:id="rId4" highlightClick="1"/>
            <a:extLst>
              <a:ext uri="{FF2B5EF4-FFF2-40B4-BE49-F238E27FC236}">
                <a16:creationId xmlns:a16="http://schemas.microsoft.com/office/drawing/2014/main" id="{D6D09A59-E0E4-6040-8A02-AE906AA95E82}"/>
              </a:ext>
            </a:extLst>
          </p:cNvPr>
          <p:cNvSpPr/>
          <p:nvPr/>
        </p:nvSpPr>
        <p:spPr>
          <a:xfrm>
            <a:off x="4792352" y="4760983"/>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527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a:t>
            </a:r>
          </a:p>
        </p:txBody>
      </p:sp>
      <p:sp>
        <p:nvSpPr>
          <p:cNvPr id="3" name="Content Placeholder 2"/>
          <p:cNvSpPr>
            <a:spLocks noGrp="1"/>
          </p:cNvSpPr>
          <p:nvPr>
            <p:ph idx="1"/>
          </p:nvPr>
        </p:nvSpPr>
        <p:spPr/>
        <p:txBody>
          <a:bodyPr>
            <a:normAutofit/>
          </a:bodyPr>
          <a:lstStyle/>
          <a:p>
            <a:r>
              <a:rPr lang="en-US" dirty="0"/>
              <a:t>Reading</a:t>
            </a:r>
          </a:p>
          <a:p>
            <a:r>
              <a:rPr lang="en-US" dirty="0"/>
              <a:t>Individual Presentations</a:t>
            </a:r>
          </a:p>
          <a:p>
            <a:r>
              <a:rPr lang="en-US" dirty="0"/>
              <a:t>Extra Credit – One page paper</a:t>
            </a:r>
          </a:p>
          <a:p>
            <a:pPr lvl="1"/>
            <a:r>
              <a:rPr lang="en-US" dirty="0"/>
              <a:t>Is WPI’s IT Acceptable Use Policy morally acceptable?</a:t>
            </a:r>
          </a:p>
          <a:p>
            <a:r>
              <a:rPr lang="en-US" dirty="0"/>
              <a:t>Work on your group project</a:t>
            </a:r>
          </a:p>
          <a:p>
            <a:pPr lvl="1"/>
            <a:r>
              <a:rPr lang="en-US" dirty="0"/>
              <a:t>Respond with top 3 choices by noon tomorrow</a:t>
            </a:r>
          </a:p>
          <a:p>
            <a:pPr lvl="1"/>
            <a:r>
              <a:rPr lang="en-US" dirty="0"/>
              <a:t>Groups will be announce by midnight tomorrow</a:t>
            </a:r>
          </a:p>
          <a:p>
            <a:pPr lvl="1"/>
            <a:r>
              <a:rPr lang="en-US" dirty="0"/>
              <a:t>See full group project description on course website</a:t>
            </a:r>
          </a:p>
          <a:p>
            <a:pPr lvl="1"/>
            <a:r>
              <a:rPr lang="en-US" dirty="0"/>
              <a:t>Send Web Site URL before next class</a:t>
            </a:r>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9</a:t>
            </a:fld>
            <a:endParaRPr lang="en-US"/>
          </a:p>
        </p:txBody>
      </p:sp>
    </p:spTree>
    <p:extLst>
      <p:ext uri="{BB962C8B-B14F-4D97-AF65-F5344CB8AC3E}">
        <p14:creationId xmlns:p14="http://schemas.microsoft.com/office/powerpoint/2010/main" val="663296593"/>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21053</TotalTime>
  <Words>4863</Words>
  <Application>Microsoft Macintosh PowerPoint</Application>
  <PresentationFormat>On-screen Show (16:9)</PresentationFormat>
  <Paragraphs>499</Paragraphs>
  <Slides>37</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ＭＳ Ｐゴシック</vt:lpstr>
      <vt:lpstr>Arial</vt:lpstr>
      <vt:lpstr>Calibri</vt:lpstr>
      <vt:lpstr>Cambria</vt:lpstr>
      <vt:lpstr>Wingdings</vt:lpstr>
      <vt:lpstr>Red Radial 16x9</vt:lpstr>
      <vt:lpstr>Class 4 Freedom Of Speech</vt:lpstr>
      <vt:lpstr>Papers</vt:lpstr>
      <vt:lpstr>Overview</vt:lpstr>
      <vt:lpstr>PowerPoint Presentation</vt:lpstr>
      <vt:lpstr>PowerPoint Presentation</vt:lpstr>
      <vt:lpstr>My Reading Notes</vt:lpstr>
      <vt:lpstr>Group Quiz</vt:lpstr>
      <vt:lpstr>Overview</vt:lpstr>
      <vt:lpstr>Assignment</vt:lpstr>
      <vt:lpstr>Overview</vt:lpstr>
      <vt:lpstr>Pulling Us Apart</vt:lpstr>
      <vt:lpstr>Social Media Addiction</vt:lpstr>
      <vt:lpstr>What did the social media companies do?</vt:lpstr>
      <vt:lpstr>Hook Model</vt:lpstr>
      <vt:lpstr>Humans are Social Animals</vt:lpstr>
      <vt:lpstr>Does anyone remember what life was like before social media?</vt:lpstr>
      <vt:lpstr>Before Social Media</vt:lpstr>
      <vt:lpstr>The Like Button</vt:lpstr>
      <vt:lpstr>Gamification</vt:lpstr>
      <vt:lpstr>Conclusion</vt:lpstr>
      <vt:lpstr>REFERENCES</vt:lpstr>
      <vt:lpstr>Negative impact of technology on youth</vt:lpstr>
      <vt:lpstr>IssueS</vt:lpstr>
      <vt:lpstr>Main causes</vt:lpstr>
      <vt:lpstr>Effects</vt:lpstr>
      <vt:lpstr>BROADER IMPLICATIONS</vt:lpstr>
      <vt:lpstr>what CAN BE DONE?</vt:lpstr>
      <vt:lpstr>References</vt:lpstr>
      <vt:lpstr>Deep Fakes</vt:lpstr>
      <vt:lpstr>What Makes a Deep Fake?</vt:lpstr>
      <vt:lpstr>Snapchat Lenses</vt:lpstr>
      <vt:lpstr>Technologies For Face manipulation</vt:lpstr>
      <vt:lpstr>Voice Learning AI</vt:lpstr>
      <vt:lpstr>Impact on Spread of Information</vt:lpstr>
      <vt:lpstr>Our role as future developers</vt:lpstr>
      <vt:lpstr>References</vt:lpstr>
      <vt:lpstr>Class 4 The End</vt:lpstr>
    </vt:vector>
  </TitlesOfParts>
  <Company>WPI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Pray</cp:lastModifiedBy>
  <cp:revision>244</cp:revision>
  <dcterms:created xsi:type="dcterms:W3CDTF">2014-08-25T02:19:16Z</dcterms:created>
  <dcterms:modified xsi:type="dcterms:W3CDTF">2019-03-23T07:51:47Z</dcterms:modified>
</cp:coreProperties>
</file>