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3"/>
  </p:notesMasterIdLst>
  <p:handoutMasterIdLst>
    <p:handoutMasterId r:id="rId44"/>
  </p:handoutMasterIdLst>
  <p:sldIdLst>
    <p:sldId id="256" r:id="rId2"/>
    <p:sldId id="277" r:id="rId3"/>
    <p:sldId id="259" r:id="rId4"/>
    <p:sldId id="261" r:id="rId5"/>
    <p:sldId id="514" r:id="rId6"/>
    <p:sldId id="456" r:id="rId7"/>
    <p:sldId id="524" r:id="rId8"/>
    <p:sldId id="268" r:id="rId9"/>
    <p:sldId id="525" r:id="rId10"/>
    <p:sldId id="270" r:id="rId11"/>
    <p:sldId id="271" r:id="rId12"/>
    <p:sldId id="272" r:id="rId13"/>
    <p:sldId id="273" r:id="rId14"/>
    <p:sldId id="274" r:id="rId15"/>
    <p:sldId id="267" r:id="rId16"/>
    <p:sldId id="526" r:id="rId17"/>
    <p:sldId id="527" r:id="rId18"/>
    <p:sldId id="528" r:id="rId19"/>
    <p:sldId id="529" r:id="rId20"/>
    <p:sldId id="530" r:id="rId21"/>
    <p:sldId id="531" r:id="rId22"/>
    <p:sldId id="532" r:id="rId23"/>
    <p:sldId id="276" r:id="rId24"/>
    <p:sldId id="279" r:id="rId25"/>
    <p:sldId id="284" r:id="rId26"/>
    <p:sldId id="285" r:id="rId27"/>
    <p:sldId id="280" r:id="rId28"/>
    <p:sldId id="533" r:id="rId29"/>
    <p:sldId id="282" r:id="rId30"/>
    <p:sldId id="283" r:id="rId31"/>
    <p:sldId id="534" r:id="rId32"/>
    <p:sldId id="269" r:id="rId33"/>
    <p:sldId id="333" r:id="rId34"/>
    <p:sldId id="334" r:id="rId35"/>
    <p:sldId id="335" r:id="rId36"/>
    <p:sldId id="336" r:id="rId37"/>
    <p:sldId id="337" r:id="rId38"/>
    <p:sldId id="338" r:id="rId39"/>
    <p:sldId id="340" r:id="rId40"/>
    <p:sldId id="341" r:id="rId41"/>
    <p:sldId id="457"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EB76776-6DAE-CD4E-AC19-A255EC21F560}">
          <p14:sldIdLst>
            <p14:sldId id="256"/>
            <p14:sldId id="277"/>
            <p14:sldId id="259"/>
            <p14:sldId id="261"/>
            <p14:sldId id="514"/>
            <p14:sldId id="456"/>
          </p14:sldIdLst>
        </p14:section>
        <p14:section name="Students" id="{84F52804-64F4-CB47-9023-0EDA6C576457}">
          <p14:sldIdLst>
            <p14:sldId id="524"/>
            <p14:sldId id="268"/>
            <p14:sldId id="525"/>
            <p14:sldId id="270"/>
            <p14:sldId id="271"/>
            <p14:sldId id="272"/>
            <p14:sldId id="273"/>
            <p14:sldId id="274"/>
            <p14:sldId id="267"/>
            <p14:sldId id="526"/>
            <p14:sldId id="527"/>
            <p14:sldId id="528"/>
            <p14:sldId id="529"/>
            <p14:sldId id="530"/>
            <p14:sldId id="531"/>
            <p14:sldId id="532"/>
            <p14:sldId id="276"/>
            <p14:sldId id="279"/>
            <p14:sldId id="284"/>
            <p14:sldId id="285"/>
            <p14:sldId id="280"/>
            <p14:sldId id="533"/>
            <p14:sldId id="282"/>
            <p14:sldId id="283"/>
            <p14:sldId id="534"/>
          </p14:sldIdLst>
        </p14:section>
        <p14:section name="Common" id="{4398CC09-09ED-9647-AF50-6E929D7AC35E}">
          <p14:sldIdLst>
            <p14:sldId id="269"/>
            <p14:sldId id="333"/>
            <p14:sldId id="334"/>
            <p14:sldId id="335"/>
            <p14:sldId id="336"/>
            <p14:sldId id="337"/>
            <p14:sldId id="338"/>
            <p14:sldId id="340"/>
            <p14:sldId id="341"/>
            <p14:sldId id="45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81456" autoAdjust="0"/>
  </p:normalViewPr>
  <p:slideViewPr>
    <p:cSldViewPr snapToGrid="0" snapToObjects="1">
      <p:cViewPr varScale="1">
        <p:scale>
          <a:sx n="136" d="100"/>
          <a:sy n="136" d="100"/>
        </p:scale>
        <p:origin x="296" y="192"/>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Quyen%20Hoang\Desktop\Quye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COMPAS Mislabel Analysis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[Quyen.xlsx]Sheet1!$B$1</c:f>
              <c:strCache>
                <c:ptCount val="1"/>
                <c:pt idx="0">
                  <c:v>White</c:v>
                </c:pt>
              </c:strCache>
            </c:strRef>
          </c:tx>
          <c:spPr>
            <a:solidFill>
              <a:schemeClr val="tx1">
                <a:lumMod val="65000"/>
              </a:schemeClr>
            </a:solidFill>
            <a:ln w="9525" cap="flat" cmpd="sng" algn="ctr">
              <a:solidFill>
                <a:schemeClr val="bg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[Quyen.xlsx]Sheet1!$A$2:$A$3</c:f>
              <c:strCache>
                <c:ptCount val="2"/>
                <c:pt idx="0">
                  <c:v>Labeled Higher Risk, But Didn't Re-Offend</c:v>
                </c:pt>
                <c:pt idx="1">
                  <c:v>Labeled Lower Risk, Yet Did Re-Offend</c:v>
                </c:pt>
              </c:strCache>
            </c:strRef>
          </c:cat>
          <c:val>
            <c:numRef>
              <c:f>[Quyen.xlsx]Sheet1!$B$2:$B$3</c:f>
              <c:numCache>
                <c:formatCode>0.00%</c:formatCode>
                <c:ptCount val="2"/>
                <c:pt idx="0">
                  <c:v>0.23499999999999999</c:v>
                </c:pt>
                <c:pt idx="1">
                  <c:v>0.47699999999999998</c:v>
                </c:pt>
              </c:numCache>
            </c:numRef>
          </c:val>
          <c:extLst>
            <c:ext xmlns:c16="http://schemas.microsoft.com/office/drawing/2014/chart" uri="{C3380CC4-5D6E-409C-BE32-E72D297353CC}">
              <c16:uniqueId val="{00000000-EA75-4106-A178-1BB25631EB64}"/>
            </c:ext>
          </c:extLst>
        </c:ser>
        <c:ser>
          <c:idx val="1"/>
          <c:order val="1"/>
          <c:tx>
            <c:strRef>
              <c:f>[Quyen.xlsx]Sheet1!$C$1</c:f>
              <c:strCache>
                <c:ptCount val="1"/>
                <c:pt idx="0">
                  <c:v>Black</c:v>
                </c:pt>
              </c:strCache>
            </c:strRef>
          </c:tx>
          <c:spPr>
            <a:solidFill>
              <a:schemeClr val="bg1">
                <a:lumMod val="95000"/>
                <a:lumOff val="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[Quyen.xlsx]Sheet1!$A$2:$A$3</c:f>
              <c:strCache>
                <c:ptCount val="2"/>
                <c:pt idx="0">
                  <c:v>Labeled Higher Risk, But Didn't Re-Offend</c:v>
                </c:pt>
                <c:pt idx="1">
                  <c:v>Labeled Lower Risk, Yet Did Re-Offend</c:v>
                </c:pt>
              </c:strCache>
            </c:strRef>
          </c:cat>
          <c:val>
            <c:numRef>
              <c:f>[Quyen.xlsx]Sheet1!$C$2:$C$3</c:f>
              <c:numCache>
                <c:formatCode>0.00%</c:formatCode>
                <c:ptCount val="2"/>
                <c:pt idx="0">
                  <c:v>0.44900000000000001</c:v>
                </c:pt>
                <c:pt idx="1">
                  <c:v>0.28000000000000003</c:v>
                </c:pt>
              </c:numCache>
            </c:numRef>
          </c:val>
          <c:extLst>
            <c:ext xmlns:c16="http://schemas.microsoft.com/office/drawing/2014/chart" uri="{C3380CC4-5D6E-409C-BE32-E72D297353CC}">
              <c16:uniqueId val="{00000001-EA75-4106-A178-1BB25631EB64}"/>
            </c:ext>
          </c:extLst>
        </c:ser>
        <c:dLbls>
          <c:dLblPos val="inEnd"/>
          <c:showLegendKey val="0"/>
          <c:showVal val="1"/>
          <c:showCatName val="0"/>
          <c:showSerName val="0"/>
          <c:showPercent val="0"/>
          <c:showBubbleSize val="0"/>
        </c:dLbls>
        <c:gapWidth val="65"/>
        <c:axId val="518660968"/>
        <c:axId val="518657688"/>
      </c:barChart>
      <c:catAx>
        <c:axId val="5186609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18657688"/>
        <c:crosses val="autoZero"/>
        <c:auto val="1"/>
        <c:lblAlgn val="ctr"/>
        <c:lblOffset val="100"/>
        <c:noMultiLvlLbl val="0"/>
      </c:catAx>
      <c:valAx>
        <c:axId val="5186576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5186609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9/21/18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is the point</a:t>
            </a:r>
            <a:r>
              <a:rPr lang="en-US" baseline="0" dirty="0">
                <a:latin typeface="Arial" pitchFamily="-109" charset="0"/>
                <a:ea typeface="ＭＳ Ｐゴシック" pitchFamily="-109" charset="-128"/>
                <a:cs typeface="ＭＳ Ｐゴシック" pitchFamily="-109" charset="-128"/>
              </a:rPr>
              <a:t> of this assignment? (Did SW Teams from the reading pick good test strategies? Will you be able to support your choices if something goes wrong?)</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errors? – Have student record list</a:t>
            </a:r>
            <a:r>
              <a:rPr lang="en-US" baseline="0" dirty="0">
                <a:latin typeface="Arial" pitchFamily="-109" charset="0"/>
                <a:ea typeface="ＭＳ Ｐゴシック" pitchFamily="-109" charset="-128"/>
                <a:cs typeface="ＭＳ Ｐゴシック" pitchFamily="-109" charset="-128"/>
              </a:rPr>
              <a:t> on board</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existing test strategies?</a:t>
            </a: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directions on how to test currency?</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there are also some AI failures cases:</a:t>
            </a:r>
          </a:p>
          <a:p>
            <a:r>
              <a:rPr lang="en-US" b="1" dirty="0"/>
              <a:t>Image recognition:</a:t>
            </a:r>
          </a:p>
          <a:p>
            <a:pPr marL="228600" indent="-228600">
              <a:buFont typeface="Arial" panose="020B0604020202020204" pitchFamily="34" charset="0"/>
              <a:buChar char="•"/>
            </a:pPr>
            <a:r>
              <a:rPr lang="en-US" dirty="0"/>
              <a:t>AI is useful in image recognition: faster, generally accurate. Reduce repetition works</a:t>
            </a:r>
          </a:p>
          <a:p>
            <a:pPr marL="228600" indent="-228600">
              <a:buFont typeface="Arial" panose="020B0604020202020204" pitchFamily="34" charset="0"/>
              <a:buChar char="•"/>
            </a:pPr>
            <a:r>
              <a:rPr lang="en-US" dirty="0"/>
              <a:t>But they can be vulnerable under some special situation: 1px attack</a:t>
            </a:r>
          </a:p>
          <a:p>
            <a:pPr marL="228600" indent="-228600">
              <a:buFont typeface="Arial" panose="020B0604020202020204" pitchFamily="34" charset="0"/>
              <a:buChar char="•"/>
            </a:pPr>
            <a:r>
              <a:rPr lang="en-US" dirty="0"/>
              <a:t>1px attack is to alter 1 pixel in the image to significantly influence the result the image recognition from AI… [reference image]</a:t>
            </a:r>
          </a:p>
          <a:p>
            <a:pPr marL="0" indent="0">
              <a:buFont typeface="Arial" panose="020B0604020202020204" pitchFamily="34" charset="0"/>
              <a:buNone/>
            </a:pPr>
            <a:r>
              <a:rPr lang="en-US" b="1" dirty="0"/>
              <a:t>Facebook chatbot AI</a:t>
            </a:r>
          </a:p>
          <a:p>
            <a:pPr marL="171450" indent="-171450">
              <a:buFont typeface="Arial" panose="020B0604020202020204" pitchFamily="34" charset="0"/>
              <a:buChar char="•"/>
            </a:pPr>
            <a:r>
              <a:rPr lang="en-US" dirty="0"/>
              <a:t> AI used a lot in chatbot: </a:t>
            </a:r>
            <a:r>
              <a:rPr lang="en-US" dirty="0" err="1"/>
              <a:t>siri</a:t>
            </a:r>
            <a:r>
              <a:rPr lang="en-US" dirty="0"/>
              <a:t>, </a:t>
            </a:r>
            <a:r>
              <a:rPr lang="en-US" dirty="0" err="1"/>
              <a:t>alxendra</a:t>
            </a:r>
            <a:r>
              <a:rPr lang="en-US" dirty="0"/>
              <a:t>, </a:t>
            </a:r>
            <a:r>
              <a:rPr lang="en-US" dirty="0" err="1"/>
              <a:t>cortana</a:t>
            </a:r>
            <a:endParaRPr lang="en-US" dirty="0"/>
          </a:p>
          <a:p>
            <a:pPr marL="171450" indent="-171450">
              <a:buFont typeface="Arial" panose="020B0604020202020204" pitchFamily="34" charset="0"/>
              <a:buChar char="•"/>
            </a:pPr>
            <a:r>
              <a:rPr lang="en-US" dirty="0"/>
              <a:t>Facebook has its chatbot.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r>
            <a:r>
              <a:rPr lang="en-US" sz="1200" b="0" i="0" kern="1200" dirty="0">
                <a:solidFill>
                  <a:schemeClr val="tx1"/>
                </a:solidFill>
                <a:effectLst/>
                <a:latin typeface="+mn-lt"/>
                <a:ea typeface="+mn-ea"/>
                <a:cs typeface="+mn-cs"/>
              </a:rPr>
              <a:t>Facebook researchers found out that Alice and Bob—two of their AI-driven chatbots—had developed their </a:t>
            </a:r>
            <a:r>
              <a:rPr lang="en-US" sz="1200" b="0" i="0" u="none" strike="noStrike" kern="1200" dirty="0">
                <a:solidFill>
                  <a:schemeClr val="tx1"/>
                </a:solidFill>
                <a:effectLst/>
                <a:latin typeface="+mn-lt"/>
                <a:ea typeface="+mn-ea"/>
                <a:cs typeface="+mn-cs"/>
              </a:rPr>
              <a:t>own language </a:t>
            </a:r>
            <a:r>
              <a:rPr lang="en-US" sz="1200" b="0" i="0" kern="1200" dirty="0">
                <a:solidFill>
                  <a:schemeClr val="tx1"/>
                </a:solidFill>
                <a:effectLst/>
                <a:latin typeface="+mn-lt"/>
                <a:ea typeface="+mn-ea"/>
                <a:cs typeface="+mn-cs"/>
              </a:rPr>
              <a:t>and were carrying on conversations with each other. While the conversation transcript looks harmless, the social media giant said it was a form of shorthand. Alice and Bob were shut down after their conversations were discovered.</a:t>
            </a:r>
            <a:r>
              <a:rPr lang="en-US" dirty="0"/>
              <a:t>” [10]</a:t>
            </a:r>
          </a:p>
          <a:p>
            <a:pPr marL="228600" indent="-228600">
              <a:buFont typeface="Arial" panose="020B0604020202020204" pitchFamily="34" charset="0"/>
              <a:buChar char="•"/>
            </a:pPr>
            <a:r>
              <a:rPr lang="en-US" dirty="0"/>
              <a:t>Created their language</a:t>
            </a:r>
          </a:p>
          <a:p>
            <a:pPr marL="228600" indent="-228600">
              <a:buFont typeface="Arial" panose="020B0604020202020204" pitchFamily="34" charset="0"/>
              <a:buChar char="•"/>
            </a:pPr>
            <a:r>
              <a:rPr lang="en-US" dirty="0"/>
              <a:t>They shutdown it after problem happens</a:t>
            </a:r>
          </a:p>
          <a:p>
            <a:pPr marL="0" indent="0">
              <a:buFont typeface="Arial" panose="020B0604020202020204" pitchFamily="34" charset="0"/>
              <a:buNone/>
            </a:pPr>
            <a:endParaRPr lang="en-US" dirty="0"/>
          </a:p>
          <a:p>
            <a:r>
              <a:rPr lang="en-US" sz="1200" b="1" i="0" kern="1200" dirty="0">
                <a:solidFill>
                  <a:schemeClr val="tx1"/>
                </a:solidFill>
                <a:effectLst/>
                <a:latin typeface="+mn-lt"/>
                <a:ea typeface="+mn-ea"/>
                <a:cs typeface="+mn-cs"/>
              </a:rPr>
              <a:t>Google Translate shows gender bias</a:t>
            </a:r>
          </a:p>
          <a:p>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Turkish has a pronoun, "o," for singular, gender-neutral third person use, that doesn't have a direct English translation. Google Translate didn't know exactly how to handle this, and used gender-biased algorithms to guess if the corresponding English pronoun was "he," "she," or "it."</a:t>
            </a:r>
          </a:p>
          <a:p>
            <a:r>
              <a:rPr lang="en-US" sz="1200" b="0" i="0" kern="1200" dirty="0">
                <a:solidFill>
                  <a:schemeClr val="tx1"/>
                </a:solidFill>
                <a:effectLst/>
                <a:latin typeface="+mn-lt"/>
                <a:ea typeface="+mn-ea"/>
                <a:cs typeface="+mn-cs"/>
              </a:rPr>
              <a:t>The result: Turning the neutral pronoun into a "he" when in the same sentence as "doctor" or "hard working," and a "she" for "lazy" and "nurse.“ “ [10]</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228600" indent="-228600">
              <a:buFont typeface="Arial" panose="020B0604020202020204" pitchFamily="34" charset="0"/>
              <a:buChar char="•"/>
            </a:pPr>
            <a:r>
              <a:rPr lang="en-US" dirty="0"/>
              <a:t>These examples shows that AI is can be unreliable. </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543215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From the previous example, we see that AI have a better performance when AI fits these properties: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“discrete, static, fully observable, single-agent, and episodic.” [11]</a:t>
            </a:r>
          </a:p>
          <a:p>
            <a:pPr marL="628650" lvl="1" indent="-171450">
              <a:buFontTx/>
              <a:buChar char="-"/>
            </a:pPr>
            <a:r>
              <a:rPr lang="en-US" dirty="0"/>
              <a:t>Go is a prefect example, it fits every property that makes the easiest problem for AI. Although it is considered the hardest game in the category, it is still a easy problem.</a:t>
            </a:r>
          </a:p>
          <a:p>
            <a:pPr marL="628650" lvl="1" indent="-171450">
              <a:buFontTx/>
              <a:buChar char="-"/>
            </a:pPr>
            <a:r>
              <a:rPr lang="en-US" dirty="0"/>
              <a:t>For the translation, chatbot, self-driving cars, they doesn’t belongs to those categories.</a:t>
            </a:r>
          </a:p>
          <a:p>
            <a:pPr marL="171450" indent="-171450">
              <a:buFontTx/>
              <a:buChar char="-"/>
            </a:pPr>
            <a:r>
              <a:rPr lang="en-US" dirty="0"/>
              <a:t>Higher accuracy and efficiency on those tasks makes it more reliable.</a:t>
            </a:r>
          </a:p>
          <a:p>
            <a:pPr marL="171450" indent="-171450">
              <a:buFontTx/>
              <a:buChar char="-"/>
            </a:pPr>
            <a:r>
              <a:rPr lang="en-US" dirty="0"/>
              <a:t>We conclude these properties roughly in 3 categories, AI is more reliable when tasks are: [REF PICTURE]</a:t>
            </a:r>
          </a:p>
          <a:p>
            <a:pPr lvl="1">
              <a:buFont typeface="Arial" panose="020B0604020202020204" pitchFamily="34" charset="0"/>
              <a:buChar char="•"/>
            </a:pPr>
            <a:r>
              <a:rPr lang="en-US" dirty="0"/>
              <a:t>Game-like:</a:t>
            </a:r>
          </a:p>
          <a:p>
            <a:pPr lvl="1">
              <a:buFont typeface="Arial" panose="020B0604020202020204" pitchFamily="34" charset="0"/>
              <a:buChar char="•"/>
            </a:pPr>
            <a:r>
              <a:rPr lang="en-US" dirty="0"/>
              <a:t>No need memory</a:t>
            </a:r>
          </a:p>
          <a:p>
            <a:pPr lvl="1">
              <a:buFont typeface="Arial" panose="020B0604020202020204" pitchFamily="34" charset="0"/>
              <a:buChar char="•"/>
            </a:pPr>
            <a:r>
              <a:rPr lang="en-US" dirty="0"/>
              <a:t>Cheap data</a:t>
            </a:r>
          </a:p>
          <a:p>
            <a:pPr marL="171450" indent="-171450">
              <a:buFontTx/>
              <a:buChar char="-"/>
            </a:pPr>
            <a:r>
              <a:rPr lang="en-US" dirty="0"/>
              <a:t>Go is actually the hardest one in the simplest task for AI [11]</a:t>
            </a:r>
          </a:p>
          <a:p>
            <a:pPr marL="171450" indent="-171450">
              <a:buFontTx/>
              <a:buChar char="-"/>
            </a:pPr>
            <a:r>
              <a:rPr lang="en-US" sz="1200" b="0" i="0" kern="1200" dirty="0" err="1">
                <a:solidFill>
                  <a:schemeClr val="tx1"/>
                </a:solidFill>
                <a:effectLst/>
                <a:latin typeface="+mn-lt"/>
                <a:ea typeface="+mn-ea"/>
                <a:cs typeface="+mn-cs"/>
              </a:rPr>
              <a:t>Dota</a:t>
            </a:r>
            <a:r>
              <a:rPr lang="en-US" sz="1200" b="0" i="0" kern="1200" dirty="0">
                <a:solidFill>
                  <a:schemeClr val="tx1"/>
                </a:solidFill>
                <a:effectLst/>
                <a:latin typeface="+mn-lt"/>
                <a:ea typeface="+mn-ea"/>
                <a:cs typeface="+mn-cs"/>
              </a:rPr>
              <a:t>? Yes, it is a far more complex game than Go and lacks many of the properties that make Go simple. It is not discrete, static, fully observable, single-agent, or episodic — a hugely challenging type of problem. But it is still an easily-simulated game. [11]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745035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4 criteria from a paper study the policy of AI</a:t>
            </a:r>
            <a:r>
              <a:rPr lang="en-US" sz="1200" dirty="0">
                <a:solidFill>
                  <a:schemeClr val="tx1"/>
                </a:solidFill>
              </a:rPr>
              <a:t>[7]</a:t>
            </a:r>
            <a:endParaRPr lang="en-US" dirty="0"/>
          </a:p>
          <a:p>
            <a:pPr marL="228600" indent="-228600">
              <a:buAutoNum type="arabicParenR"/>
            </a:pPr>
            <a:r>
              <a:rPr lang="en-US" dirty="0"/>
              <a:t>the functioning of an AI should be comprehensible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Can solve the task in multiple aspects. Not limited by the environment or</a:t>
            </a:r>
          </a:p>
          <a:p>
            <a:pPr marL="0" indent="0">
              <a:buNone/>
            </a:pPr>
            <a:r>
              <a:rPr lang="en-US" dirty="0"/>
              <a:t>e.g.: the </a:t>
            </a:r>
            <a:r>
              <a:rPr lang="en-US" dirty="0" err="1"/>
              <a:t>alphago</a:t>
            </a:r>
            <a:r>
              <a:rPr lang="en-US" dirty="0"/>
              <a:t> zero, not limited by specific condition. Can solve all kinds of problems. This is better than previous version </a:t>
            </a:r>
            <a:r>
              <a:rPr lang="en-US" dirty="0" err="1"/>
              <a:t>alphago</a:t>
            </a:r>
            <a:r>
              <a:rPr lang="en-US" dirty="0"/>
              <a:t> master, which </a:t>
            </a:r>
          </a:p>
          <a:p>
            <a:pPr marL="0" indent="0">
              <a:buNone/>
            </a:pPr>
            <a:r>
              <a:rPr lang="en-US" dirty="0"/>
              <a:t>Also, image recognition AI vulnerable by 1-p attack is a example of uncomprehensive AI, which lead to error in the recognizing result.</a:t>
            </a:r>
          </a:p>
          <a:p>
            <a:pPr marL="0" indent="0">
              <a:buNone/>
            </a:pPr>
            <a:r>
              <a:rPr lang="en-US" dirty="0"/>
              <a:t>Working in some environment but doesn’t work in some other environments</a:t>
            </a:r>
          </a:p>
          <a:p>
            <a:pPr marL="0" indent="0">
              <a:buNone/>
            </a:pPr>
            <a:endParaRPr lang="en-US" dirty="0"/>
          </a:p>
          <a:p>
            <a:pPr marL="0" indent="0">
              <a:buNone/>
            </a:pPr>
            <a:r>
              <a:rPr lang="en-US" dirty="0"/>
              <a:t>2) its actions should be basically predictable. </a:t>
            </a:r>
            <a:r>
              <a:rPr lang="en-US" sz="1200" dirty="0">
                <a:solidFill>
                  <a:schemeClr val="tx1"/>
                </a:solidFill>
              </a:rPr>
              <a:t>[7]</a:t>
            </a:r>
          </a:p>
          <a:p>
            <a:pPr marL="0" indent="0">
              <a:buNone/>
            </a:pPr>
            <a:r>
              <a:rPr lang="en-US" dirty="0"/>
              <a:t>Prevent unexpected result. A really basic requirement</a:t>
            </a:r>
          </a:p>
          <a:p>
            <a:pPr marL="0" indent="0">
              <a:buNone/>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3) AIs should be impervious to manipulation, </a:t>
            </a:r>
            <a:r>
              <a:rPr lang="en-US" sz="1200" dirty="0">
                <a:solidFill>
                  <a:schemeClr val="tx1"/>
                </a:solidFill>
              </a:rPr>
              <a:t>[7]</a:t>
            </a:r>
          </a:p>
          <a:p>
            <a:pPr marL="0" indent="0">
              <a:buNone/>
            </a:pPr>
            <a:r>
              <a:rPr lang="en-US" dirty="0"/>
              <a:t>Google translation error -&gt; involve AI-human interaction to improve user experience</a:t>
            </a:r>
          </a:p>
          <a:p>
            <a:pPr marL="0" indent="0">
              <a:buNone/>
            </a:pPr>
            <a:r>
              <a:rPr lang="en-US" dirty="0"/>
              <a:t>Al can be influenced by users.</a:t>
            </a:r>
          </a:p>
          <a:p>
            <a:pPr marL="0" indent="0">
              <a:buNone/>
            </a:pPr>
            <a:r>
              <a:rPr lang="en-US" dirty="0"/>
              <a:t>Biased recognition in AI – involves data gathered from human. Which lead to the bias</a:t>
            </a:r>
          </a:p>
          <a:p>
            <a:pPr marL="0" indent="0">
              <a:buNone/>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and in case an accident still occurs the responsibilities should be clearly determined.</a:t>
            </a:r>
            <a:r>
              <a:rPr lang="en-US" sz="1200" dirty="0">
                <a:solidFill>
                  <a:schemeClr val="tx1"/>
                </a:solidFill>
              </a:rPr>
              <a:t> [7]</a:t>
            </a:r>
          </a:p>
          <a:p>
            <a:pPr marL="0" indent="0">
              <a:buNone/>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317733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Using modified training during learning or modified input during testing. </a:t>
            </a:r>
          </a:p>
          <a:p>
            <a:pPr marL="0" indent="0">
              <a:buNone/>
            </a:pPr>
            <a:r>
              <a:rPr lang="en-US" dirty="0"/>
              <a:t>2) Modifying networks, e.g. by adding more layers/subnetworks, changing loss/activation functions etc. </a:t>
            </a:r>
          </a:p>
          <a:p>
            <a:pPr marL="0" indent="0">
              <a:buNone/>
            </a:pPr>
            <a:r>
              <a:rPr lang="en-US" dirty="0"/>
              <a:t>3) Using external models as network add-on when classifying unseen examples.</a:t>
            </a:r>
          </a:p>
          <a:p>
            <a:pPr marL="0" indent="0">
              <a:buNone/>
            </a:pPr>
            <a:r>
              <a:rPr lang="en-US" dirty="0"/>
              <a:t>4) Fully-tested AI to try to eliminate any mistakes</a:t>
            </a:r>
          </a:p>
          <a:p>
            <a:pPr marL="0" indent="0">
              <a:buNone/>
            </a:pPr>
            <a:endParaRPr lang="en-US" dirty="0"/>
          </a:p>
          <a:p>
            <a:pPr marL="0" indent="0">
              <a:buNone/>
            </a:pPr>
            <a:r>
              <a:rPr lang="en-US" dirty="0"/>
              <a:t>Black-box AI can be potentially dangerous because people don’t know how AI works.</a:t>
            </a:r>
          </a:p>
          <a:p>
            <a:pPr marL="0" indent="0">
              <a:buNone/>
            </a:pPr>
            <a:r>
              <a:rPr lang="en-US" dirty="0"/>
              <a:t>Especially in core public institutions, like hospital/universities. </a:t>
            </a:r>
          </a:p>
          <a:p>
            <a:pPr marL="0" indent="0">
              <a:buNone/>
            </a:pPr>
            <a:endParaRPr lang="en-US" dirty="0"/>
          </a:p>
          <a:p>
            <a:r>
              <a:rPr lang="en-US" sz="1200" kern="1200" dirty="0">
                <a:solidFill>
                  <a:schemeClr val="tx1"/>
                </a:solidFill>
                <a:effectLst/>
                <a:latin typeface="+mn-lt"/>
                <a:ea typeface="+mn-ea"/>
                <a:cs typeface="+mn-cs"/>
              </a:rPr>
              <a:t>Issue: models built by and for many AI systems are not human readable or understandable? -&gt; hard for normal people or even specialist</a:t>
            </a:r>
            <a:endParaRPr lang="en-US" dirty="0"/>
          </a:p>
          <a:p>
            <a:pPr marL="0" indent="0">
              <a:buNone/>
            </a:pPr>
            <a:r>
              <a:rPr lang="en-US" dirty="0"/>
              <a:t>We should have a “Association of AI”, which consists of experts in the AI field. They can determine the reliability of AI and public the result.</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754498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157173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618249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-Self-driving cars are still a developing technology and although there has been a lot of progress, especially in the past few years, they are far from being better than human drivers</a:t>
            </a:r>
          </a:p>
          <a:p>
            <a:r>
              <a:rPr lang="en-US" dirty="0"/>
              <a:t>-This chart shows the five levels of automation that autonomous vehicles could have based on when and how much the driver has to interact, if at all</a:t>
            </a:r>
          </a:p>
          <a:p>
            <a:r>
              <a:rPr lang="en-US" dirty="0"/>
              <a:t>-Most current self-driving cars fall somewhere in the 2-4 range</a:t>
            </a:r>
          </a:p>
          <a:p>
            <a:r>
              <a:rPr lang="en-US" dirty="0"/>
              <a:t>-Full automation has yet to be achieved, and may not be for a while</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329826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self driving cars aren’t good enough to outperform human drivers</a:t>
            </a:r>
          </a:p>
          <a:p>
            <a:r>
              <a:rPr lang="en-US" dirty="0"/>
              <a:t>-A large majority, 78%, of people do not feel safe in a self-driving car</a:t>
            </a:r>
          </a:p>
          <a:p>
            <a:r>
              <a:rPr lang="en-US" dirty="0"/>
              <a:t>-People inherently trust people more than machines and would rather have someone behind the wheel</a:t>
            </a:r>
          </a:p>
          <a:p>
            <a:r>
              <a:rPr lang="en-US" dirty="0"/>
              <a:t>-People rightfully do not trust where self-driving cars are, with many people not feeling safe driving on the road with autonomous vehicles</a:t>
            </a:r>
          </a:p>
          <a:p>
            <a:r>
              <a:rPr lang="en-US" dirty="0"/>
              <a:t>-However, people do want assistive autonomous technology like self-parking cars or lane assist, just not full autonomy</a:t>
            </a:r>
          </a:p>
          <a:p>
            <a:r>
              <a:rPr lang="en-US" dirty="0"/>
              <a:t>-The graphic gives a few examples including automatic cruise control, emergency braking, self-parking, and lane assist</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59053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self-driving cars develop further and are put out on the road, states need to create laws for them</a:t>
            </a:r>
          </a:p>
          <a:p>
            <a:r>
              <a:rPr lang="en-US" dirty="0"/>
              <a:t>-States have been becoming more and more accepting of them as they get better, with 13 new states allowing them in 2017</a:t>
            </a:r>
          </a:p>
          <a:p>
            <a:r>
              <a:rPr lang="en-US" dirty="0"/>
              <a:t>-Most started off simply allowing testing and development of self-driving cars</a:t>
            </a:r>
          </a:p>
          <a:p>
            <a:r>
              <a:rPr lang="en-US" dirty="0"/>
              <a:t>-This grew into allowing them fully on the roads with certain registrations and as long as they follow federal and state standards which usually still require a person in the vehicle</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963779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-Self-driving cars on paper have extreme benefits, but currently we do not have the technology to make them perfect</a:t>
            </a:r>
          </a:p>
          <a:p>
            <a:r>
              <a:rPr lang="en-US" dirty="0"/>
              <a:t>-Traffic could be essentially eliminated</a:t>
            </a:r>
          </a:p>
          <a:p>
            <a:r>
              <a:rPr lang="en-US" dirty="0"/>
              <a:t>-People driving get distracted or make mistakes, they are not perfect</a:t>
            </a:r>
          </a:p>
          <a:p>
            <a:r>
              <a:rPr lang="en-US" dirty="0"/>
              <a:t>-Self-driving cars, ideally, can detect all other cars on the road and communicate</a:t>
            </a:r>
          </a:p>
          <a:p>
            <a:r>
              <a:rPr lang="en-US" dirty="0"/>
              <a:t>-This makes intersection unnecessary and can prevent traffic jams</a:t>
            </a:r>
          </a:p>
          <a:p>
            <a:r>
              <a:rPr lang="en-US" dirty="0"/>
              <a:t>-In theory you would not even need to park, it could drive around while you wait or find parking somewhere else on its own</a:t>
            </a:r>
          </a:p>
          <a:p>
            <a:r>
              <a:rPr lang="en-US" dirty="0"/>
              <a:t>-Cars could be re-engineered without the driver in mind</a:t>
            </a:r>
          </a:p>
          <a:p>
            <a:r>
              <a:rPr lang="en-US" dirty="0"/>
              <a:t>-However, there are privacy concerns with the cars and companies being able to see wherever you go all the time</a:t>
            </a:r>
          </a:p>
          <a:p>
            <a:r>
              <a:rPr lang="en-US" dirty="0"/>
              <a:t>-There are still safety concerns as they are not perfect yet and likely will not be for a while</a:t>
            </a:r>
          </a:p>
          <a:p>
            <a:r>
              <a:rPr lang="en-US" dirty="0"/>
              <a:t>-They also can’t make the same kinds of split-second decision that a human would make</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0820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 Errors, Failures, Risks</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-Self-driving cars are an amazing piece of technology that is still being developed</a:t>
            </a:r>
          </a:p>
          <a:p>
            <a:r>
              <a:rPr lang="en-US" dirty="0"/>
              <a:t>-People do not fully trust them, but that may change with time as they get better</a:t>
            </a:r>
          </a:p>
          <a:p>
            <a:r>
              <a:rPr lang="en-US" dirty="0"/>
              <a:t>-Overall, they can improve people’s experiences as on the road, lessening traffic and improving efficiency</a:t>
            </a:r>
          </a:p>
          <a:p>
            <a:r>
              <a:rPr lang="en-US" dirty="0"/>
              <a:t>-This graphic shows the current status of multiple companies self-driving cars based on the plan they have and how well it has been executed so far</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982143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Different from statistical bias, a parameter in ml model - </a:t>
            </a:r>
            <a:r>
              <a:rPr lang="en-US" sz="1200" b="0" i="0" kern="1200" dirty="0">
                <a:solidFill>
                  <a:schemeClr val="tx1"/>
                </a:solidFill>
                <a:effectLst/>
                <a:latin typeface="+mn-lt"/>
                <a:ea typeface="+mn-ea"/>
                <a:cs typeface="+mn-cs"/>
              </a:rPr>
              <a:t>which is required to make estimations about new data that the model has never seen before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Start by showing some examples</a:t>
            </a:r>
            <a:endParaRPr lang="en-US" dirty="0"/>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248180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Part of Google Cloud Natural Language API, launched July 2016</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87693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2017, Andrew Thompson from Motherboard tested out the API</a:t>
            </a:r>
          </a:p>
          <a:p>
            <a:pPr marL="171450" indent="-171450">
              <a:buFontTx/>
              <a:buChar char="-"/>
            </a:pPr>
            <a:r>
              <a:rPr lang="en-US" dirty="0"/>
              <a:t>Religion: negative bias towards Jew</a:t>
            </a:r>
          </a:p>
          <a:p>
            <a:pPr marL="171450" indent="-171450">
              <a:buFontTx/>
              <a:buChar char="-"/>
            </a:pPr>
            <a:r>
              <a:rPr lang="en-US" dirty="0"/>
              <a:t>A Sikh is a person that follows the </a:t>
            </a:r>
            <a:r>
              <a:rPr lang="en-US" sz="1200" b="0" i="0" kern="1200" dirty="0">
                <a:solidFill>
                  <a:schemeClr val="tx1"/>
                </a:solidFill>
                <a:effectLst/>
                <a:latin typeface="+mn-lt"/>
                <a:ea typeface="+mn-ea"/>
                <a:cs typeface="+mn-cs"/>
              </a:rPr>
              <a:t>monotheistic </a:t>
            </a:r>
            <a:r>
              <a:rPr lang="en-US" dirty="0"/>
              <a:t>religion Sikhism</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479675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Negative bias towards gay and black</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140443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3 examples: neutral, bad, worst</a:t>
            </a:r>
          </a:p>
          <a:p>
            <a:pPr marL="171450" indent="-171450">
              <a:buFontTx/>
              <a:buChar char="-"/>
            </a:pPr>
            <a:r>
              <a:rPr lang="en-US" dirty="0"/>
              <a:t>Google responded, noting the behavior and said would correct this</a:t>
            </a:r>
          </a:p>
          <a:p>
            <a:pPr marL="171450" indent="-171450">
              <a:buFontTx/>
              <a:buChar char="-"/>
            </a:pPr>
            <a:r>
              <a:rPr lang="en-US" dirty="0"/>
              <a:t>Tried last night on the API web interface, the behavior is not there anymore</a:t>
            </a:r>
          </a:p>
          <a:p>
            <a:pPr marL="171450" indent="-171450">
              <a:buFontTx/>
              <a:buChar char="-"/>
            </a:pPr>
            <a:r>
              <a:rPr lang="en-US" dirty="0"/>
              <a:t>Funny example. But what about more serious applications?</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827010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Assist judge make decision, from bail amounts to sentences</a:t>
            </a:r>
          </a:p>
          <a:p>
            <a:pPr marL="171450" indent="-171450">
              <a:buFontTx/>
              <a:buChar char="-"/>
            </a:pPr>
            <a:r>
              <a:rPr lang="en-US" sz="1200" b="0" i="0" kern="1200" dirty="0">
                <a:solidFill>
                  <a:schemeClr val="tx1"/>
                </a:solidFill>
                <a:effectLst/>
                <a:latin typeface="+mn-lt"/>
                <a:ea typeface="+mn-ea"/>
                <a:cs typeface="+mn-cs"/>
              </a:rPr>
              <a:t>Justice Department’s National Institute of Corrections now encourages the use of such combined assessments at every stage of the criminal justice process</a:t>
            </a:r>
          </a:p>
          <a:p>
            <a:pPr marL="171450" indent="-171450">
              <a:buFontTx/>
              <a:buChar char="-"/>
            </a:pPr>
            <a:r>
              <a:rPr lang="en-US" sz="1200" b="0" i="0" kern="1200" dirty="0">
                <a:solidFill>
                  <a:schemeClr val="tx1"/>
                </a:solidFill>
                <a:effectLst/>
                <a:latin typeface="+mn-lt"/>
                <a:ea typeface="+mn-ea"/>
                <a:cs typeface="+mn-cs"/>
              </a:rPr>
              <a:t>among the most widely used assessment tools in the country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90617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 study by ProPublica discovered that the software “correctly predicted recidivism for black and white defendants at roughly the same rate.”</a:t>
            </a:r>
          </a:p>
          <a:p>
            <a:pPr marL="171450" indent="-171450">
              <a:buFontTx/>
              <a:buChar char="-"/>
            </a:pPr>
            <a:r>
              <a:rPr lang="en-US" dirty="0"/>
              <a:t>Sample size: &gt; 10000 arrest in 1 Florida county</a:t>
            </a:r>
          </a:p>
          <a:p>
            <a:pPr marL="171450" indent="-171450">
              <a:buFontTx/>
              <a:buChar char="-"/>
            </a:pPr>
            <a:r>
              <a:rPr lang="en-US" dirty="0"/>
              <a:t>Show strong racial bias</a:t>
            </a:r>
          </a:p>
          <a:p>
            <a:pPr marL="171450" indent="-171450">
              <a:buFontTx/>
              <a:buChar char="-"/>
            </a:pPr>
            <a:r>
              <a:rPr lang="en-US" dirty="0"/>
              <a:t>The company issued a statement saying it did not agree to the analysis</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242270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b="0" i="0" kern="1200" dirty="0">
                <a:solidFill>
                  <a:schemeClr val="tx1"/>
                </a:solidFill>
                <a:effectLst/>
                <a:latin typeface="+mn-lt"/>
                <a:ea typeface="+mn-ea"/>
                <a:cs typeface="+mn-cs"/>
              </a:rPr>
              <a:t>machine-learning models predict exactly what they have been </a:t>
            </a:r>
            <a:r>
              <a:rPr lang="en-US" sz="1200" b="0" i="1" kern="1200" dirty="0">
                <a:solidFill>
                  <a:schemeClr val="tx1"/>
                </a:solidFill>
                <a:effectLst/>
                <a:latin typeface="+mn-lt"/>
                <a:ea typeface="+mn-ea"/>
                <a:cs typeface="+mn-cs"/>
              </a:rPr>
              <a:t>trained</a:t>
            </a:r>
            <a:r>
              <a:rPr lang="en-US" sz="1200" b="0" i="0" kern="1200" dirty="0">
                <a:solidFill>
                  <a:schemeClr val="tx1"/>
                </a:solidFill>
                <a:effectLst/>
                <a:latin typeface="+mn-lt"/>
                <a:ea typeface="+mn-ea"/>
                <a:cs typeface="+mn-cs"/>
              </a:rPr>
              <a:t> to </a:t>
            </a:r>
            <a:r>
              <a:rPr lang="en-US" sz="1200" b="0" i="1" kern="1200" dirty="0">
                <a:solidFill>
                  <a:schemeClr val="tx1"/>
                </a:solidFill>
                <a:effectLst/>
                <a:latin typeface="+mn-lt"/>
                <a:ea typeface="+mn-ea"/>
                <a:cs typeface="+mn-cs"/>
              </a:rPr>
              <a:t>predict</a:t>
            </a:r>
            <a:endParaRPr lang="en-US" dirty="0"/>
          </a:p>
          <a:p>
            <a:pPr marL="171450" indent="-171450">
              <a:buFontTx/>
              <a:buChar char="-"/>
            </a:pPr>
            <a:r>
              <a:rPr lang="en-US" dirty="0"/>
              <a:t>ML model trains on input data, if data is bad, output will be bad. </a:t>
            </a:r>
          </a:p>
          <a:p>
            <a:pPr marL="171450" indent="-171450">
              <a:buFontTx/>
              <a:buChar char="-"/>
            </a:pPr>
            <a:r>
              <a:rPr lang="en-US" dirty="0"/>
              <a:t>Oversight: like examples</a:t>
            </a:r>
          </a:p>
          <a:p>
            <a:pPr marL="171450" indent="-171450">
              <a:buFontTx/>
              <a:buChar char="-"/>
            </a:pPr>
            <a:r>
              <a:rPr lang="en-US" dirty="0"/>
              <a:t>Bias: make race as input</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963039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Can grow to be a problem</a:t>
            </a:r>
          </a:p>
          <a:p>
            <a:pPr marL="171450" indent="-171450">
              <a:buFontTx/>
              <a:buChar char="-"/>
            </a:pPr>
            <a:r>
              <a:rPr lang="en-US" dirty="0"/>
              <a:t>Be on lookout: developers, executives, users</a:t>
            </a:r>
          </a:p>
          <a:p>
            <a:pPr marL="171450" indent="-171450">
              <a:buFontTx/>
              <a:buChar char="-"/>
            </a:pPr>
            <a:r>
              <a:rPr lang="en-US" dirty="0"/>
              <a:t>Sanitize: address bias/imbalance: synthetic data or filter out</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89428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Good alternative if guest speaker not coming or late</a:t>
            </a:r>
          </a:p>
          <a:p>
            <a:r>
              <a:rPr lang="en-US" b="1" baseline="0" dirty="0">
                <a:latin typeface="Arial" pitchFamily="-109" charset="0"/>
                <a:ea typeface="ＭＳ Ｐゴシック" pitchFamily="-109" charset="-128"/>
                <a:cs typeface="ＭＳ Ｐゴシック" pitchFamily="-109" charset="-128"/>
              </a:rPr>
              <a:t>Why Electronic Voting is a BAD Idea - Computerphile</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TODO: 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9/21/18</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33</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p>
            <a:fld id="{2F7907CA-F1D7-2E4C-880F-2AD4BD2DF835}" type="datetime1">
              <a:rPr lang="en-US"/>
              <a:pPr/>
              <a:t>9/21/18</a:t>
            </a:fld>
            <a:endParaRPr lang="en-US"/>
          </a:p>
        </p:txBody>
      </p:sp>
      <p:sp>
        <p:nvSpPr>
          <p:cNvPr id="77827" name="Rectangle 7"/>
          <p:cNvSpPr>
            <a:spLocks noGrp="1" noChangeArrowheads="1"/>
          </p:cNvSpPr>
          <p:nvPr>
            <p:ph type="sldNum" sz="quarter" idx="5"/>
          </p:nvPr>
        </p:nvSpPr>
        <p:spPr>
          <a:noFill/>
        </p:spPr>
        <p:txBody>
          <a:bodyPr/>
          <a:lstStyle/>
          <a:p>
            <a:fld id="{BCBCA10D-2879-3A40-B06D-E9CBE5811064}" type="slidenum">
              <a:rPr lang="en-US"/>
              <a:pPr/>
              <a:t>34</a:t>
            </a:fld>
            <a:endParaRPr lang="en-US"/>
          </a:p>
        </p:txBody>
      </p:sp>
      <p:sp>
        <p:nvSpPr>
          <p:cNvPr id="77828"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782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Like a social contract.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a:noFill/>
        </p:spPr>
        <p:txBody>
          <a:bodyPr/>
          <a:lstStyle/>
          <a:p>
            <a:fld id="{B33EE1E0-A6E9-6E43-80C8-86CCCC118C7F}" type="datetime1">
              <a:rPr lang="en-US"/>
              <a:pPr/>
              <a:t>9/21/18</a:t>
            </a:fld>
            <a:endParaRPr lang="en-US"/>
          </a:p>
        </p:txBody>
      </p:sp>
      <p:sp>
        <p:nvSpPr>
          <p:cNvPr id="79875" name="Rectangle 7"/>
          <p:cNvSpPr>
            <a:spLocks noGrp="1" noChangeArrowheads="1"/>
          </p:cNvSpPr>
          <p:nvPr>
            <p:ph type="sldNum" sz="quarter" idx="5"/>
          </p:nvPr>
        </p:nvSpPr>
        <p:spPr>
          <a:noFill/>
        </p:spPr>
        <p:txBody>
          <a:bodyPr/>
          <a:lstStyle/>
          <a:p>
            <a:fld id="{8E8B229D-9965-DE41-A449-1C09725159FD}" type="slidenum">
              <a:rPr lang="en-US"/>
              <a:pPr/>
              <a:t>35</a:t>
            </a:fld>
            <a:endParaRPr 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p:spPr>
        <p:txBody>
          <a:bodyPr/>
          <a:lstStyle/>
          <a:p>
            <a:fld id="{FFFD6A48-F1B1-9C42-9E79-A38F40B5BDB1}" type="datetime1">
              <a:rPr lang="en-US"/>
              <a:pPr/>
              <a:t>9/21/18</a:t>
            </a:fld>
            <a:endParaRPr lang="en-US"/>
          </a:p>
        </p:txBody>
      </p:sp>
      <p:sp>
        <p:nvSpPr>
          <p:cNvPr id="81923" name="Rectangle 7"/>
          <p:cNvSpPr>
            <a:spLocks noGrp="1" noChangeArrowheads="1"/>
          </p:cNvSpPr>
          <p:nvPr>
            <p:ph type="sldNum" sz="quarter" idx="5"/>
          </p:nvPr>
        </p:nvSpPr>
        <p:spPr>
          <a:noFill/>
        </p:spPr>
        <p:txBody>
          <a:bodyPr/>
          <a:lstStyle/>
          <a:p>
            <a:fld id="{E972AB57-40F5-7A4B-9E57-7AE0643C2DF2}" type="slidenum">
              <a:rPr lang="en-US"/>
              <a:pPr/>
              <a:t>36</a:t>
            </a:fld>
            <a:endParaRPr lang="en-US"/>
          </a:p>
        </p:txBody>
      </p:sp>
      <p:sp>
        <p:nvSpPr>
          <p:cNvPr id="81924"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8192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What is the value of a human life?</a:t>
            </a:r>
          </a:p>
          <a:p>
            <a:pPr eaLnBrk="1" hangingPunct="1"/>
            <a:r>
              <a:rPr lang="en-US" dirty="0">
                <a:latin typeface="Arial" pitchFamily="-109" charset="0"/>
                <a:ea typeface="ＭＳ Ｐゴシック" pitchFamily="-109" charset="-128"/>
                <a:cs typeface="ＭＳ Ｐゴシック" pitchFamily="-109" charset="-128"/>
              </a:rPr>
              <a:t>What is the value of a species?</a:t>
            </a:r>
          </a:p>
          <a:p>
            <a:pPr eaLnBrk="1" hangingPunct="1"/>
            <a:r>
              <a:rPr lang="en-US" dirty="0">
                <a:latin typeface="Arial" pitchFamily="-109" charset="0"/>
                <a:ea typeface="ＭＳ Ｐゴシック" pitchFamily="-109" charset="-128"/>
                <a:cs typeface="ＭＳ Ｐゴシック" pitchFamily="-109" charset="-128"/>
              </a:rPr>
              <a:t>E.g. future generations, poor people.</a:t>
            </a:r>
          </a:p>
          <a:p>
            <a:pPr eaLnBrk="1" hangingPunct="1"/>
            <a:r>
              <a:rPr lang="en-US" dirty="0" err="1">
                <a:latin typeface="Arial" pitchFamily="-109" charset="0"/>
                <a:ea typeface="ＭＳ Ｐゴシック" pitchFamily="-109" charset="-128"/>
                <a:cs typeface="ＭＳ Ｐゴシック" pitchFamily="-109" charset="-128"/>
              </a:rPr>
              <a:t>Omelas</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9/21/18</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37</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p:spPr>
        <p:txBody>
          <a:bodyPr/>
          <a:lstStyle/>
          <a:p>
            <a:fld id="{A450F9E6-A67A-A947-8C78-112D84B7987D}" type="datetime1">
              <a:rPr lang="en-US"/>
              <a:pPr/>
              <a:t>9/21/18</a:t>
            </a:fld>
            <a:endParaRPr lang="en-US"/>
          </a:p>
        </p:txBody>
      </p:sp>
      <p:sp>
        <p:nvSpPr>
          <p:cNvPr id="86019" name="Rectangle 7"/>
          <p:cNvSpPr>
            <a:spLocks noGrp="1" noChangeArrowheads="1"/>
          </p:cNvSpPr>
          <p:nvPr>
            <p:ph type="sldNum" sz="quarter" idx="5"/>
          </p:nvPr>
        </p:nvSpPr>
        <p:spPr>
          <a:noFill/>
        </p:spPr>
        <p:txBody>
          <a:bodyPr/>
          <a:lstStyle/>
          <a:p>
            <a:fld id="{52BC7A2F-B79E-CE4E-B816-08445569B6A2}" type="slidenum">
              <a:rPr lang="en-US"/>
              <a:pPr/>
              <a:t>38</a:t>
            </a:fld>
            <a:endParaRPr lang="en-US"/>
          </a:p>
        </p:txBody>
      </p:sp>
      <p:sp>
        <p:nvSpPr>
          <p:cNvPr id="8602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8602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Battle of the X-Planes</a:t>
            </a:r>
          </a:p>
          <a:p>
            <a:pPr eaLnBrk="1" hangingPunct="1"/>
            <a:r>
              <a:rPr lang="en-US">
                <a:latin typeface="Arial" pitchFamily="-109" charset="0"/>
                <a:ea typeface="ＭＳ Ｐゴシック" pitchFamily="-109" charset="-128"/>
                <a:cs typeface="ＭＳ Ｐゴシック" pitchFamily="-109" charset="-128"/>
              </a:rPr>
              <a:t>Trusting the statistics. Are differences significant?</a:t>
            </a:r>
          </a:p>
          <a:p>
            <a:pPr eaLnBrk="1" hangingPunct="1"/>
            <a:r>
              <a:rPr lang="en-US">
                <a:latin typeface="Arial" pitchFamily="-109" charset="0"/>
                <a:ea typeface="ＭＳ Ｐゴシック" pitchFamily="-109" charset="-128"/>
                <a:cs typeface="ＭＳ Ｐゴシック" pitchFamily="-109" charset="-128"/>
              </a:rPr>
              <a:t>Colin Chapman’s Lotus 7 chassis.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p:spPr>
        <p:txBody>
          <a:bodyPr/>
          <a:lstStyle/>
          <a:p>
            <a:fld id="{DCE8802B-B196-CC4C-A916-20FC9FBB3C04}" type="datetime1">
              <a:rPr lang="en-US"/>
              <a:pPr/>
              <a:t>9/21/18</a:t>
            </a:fld>
            <a:endParaRPr lang="en-US"/>
          </a:p>
        </p:txBody>
      </p:sp>
      <p:sp>
        <p:nvSpPr>
          <p:cNvPr id="90115" name="Rectangle 7"/>
          <p:cNvSpPr>
            <a:spLocks noGrp="1" noChangeArrowheads="1"/>
          </p:cNvSpPr>
          <p:nvPr>
            <p:ph type="sldNum" sz="quarter" idx="5"/>
          </p:nvPr>
        </p:nvSpPr>
        <p:spPr>
          <a:noFill/>
        </p:spPr>
        <p:txBody>
          <a:bodyPr/>
          <a:lstStyle/>
          <a:p>
            <a:fld id="{6FF38740-B25E-0B4E-8B15-E0B823087A82}" type="slidenum">
              <a:rPr lang="en-US"/>
              <a:pPr/>
              <a:t>39</a:t>
            </a:fld>
            <a:endParaRPr lang="en-US"/>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Specs: Know what you are going to do. Often difficult. What does the customer want? What does the customer need?</a:t>
            </a:r>
          </a:p>
          <a:p>
            <a:pPr eaLnBrk="1" hangingPunct="1"/>
            <a:r>
              <a:rPr lang="en-US" dirty="0">
                <a:latin typeface="Arial" pitchFamily="-109" charset="0"/>
                <a:ea typeface="ＭＳ Ｐゴシック" pitchFamily="-109" charset="-128"/>
                <a:cs typeface="ＭＳ Ｐゴシック" pitchFamily="-109" charset="-128"/>
              </a:rPr>
              <a:t>Usability: Logical and intuitive, Consistent, Helpful, Complete, Accessible, Disability. Complete—not have to write things down.</a:t>
            </a:r>
          </a:p>
          <a:p>
            <a:pPr eaLnBrk="1" hangingPunct="1"/>
            <a:r>
              <a:rPr lang="en-US" dirty="0">
                <a:latin typeface="Arial" pitchFamily="-109" charset="0"/>
                <a:ea typeface="ＭＳ Ｐゴシック" pitchFamily="-109" charset="-128"/>
                <a:cs typeface="ＭＳ Ｐゴシック" pitchFamily="-109" charset="-128"/>
              </a:rPr>
              <a:t>Design: Logical, Modular, Consistent, Well-specified, Flexible, Extensible, Adaptable, New features, new platforms.</a:t>
            </a:r>
          </a:p>
          <a:p>
            <a:pPr eaLnBrk="1" hangingPunct="1"/>
            <a:r>
              <a:rPr lang="en-US" dirty="0">
                <a:latin typeface="Arial" pitchFamily="-109" charset="0"/>
                <a:ea typeface="ＭＳ Ｐゴシック" pitchFamily="-109" charset="-128"/>
                <a:cs typeface="ＭＳ Ｐゴシック" pitchFamily="-109" charset="-128"/>
              </a:rPr>
              <a:t>Robustness: Tolerant of data errors, Tolerant of human errors, Tolerant of network errors, Enough detail / not too much. Stack trace vs. “?” “A script error has occurred. Do you want to debug?”</a:t>
            </a:r>
          </a:p>
          <a:p>
            <a:pPr eaLnBrk="1" hangingPunct="1"/>
            <a:r>
              <a:rPr lang="en-US" dirty="0">
                <a:latin typeface="Arial" pitchFamily="-109" charset="0"/>
                <a:ea typeface="ＭＳ Ｐゴシック" pitchFamily="-109" charset="-128"/>
                <a:cs typeface="ＭＳ Ｐゴシック" pitchFamily="-109" charset="-128"/>
              </a:rPr>
              <a:t>Implementation: Adequate hardware (E.g. memory, storage, speed), Adequate software (Languages, OS, libraries), Internal and external documentation</a:t>
            </a:r>
          </a:p>
          <a:p>
            <a:pPr eaLnBrk="1" hangingPunct="1"/>
            <a:r>
              <a:rPr lang="en-US" dirty="0">
                <a:latin typeface="Arial" pitchFamily="-109" charset="0"/>
                <a:ea typeface="ＭＳ Ｐゴシック" pitchFamily="-109" charset="-128"/>
                <a:cs typeface="ＭＳ Ｐゴシック" pitchFamily="-109" charset="-128"/>
              </a:rPr>
              <a:t>Testing: Should be at </a:t>
            </a:r>
            <a:r>
              <a:rPr lang="en-US" u="sng" dirty="0">
                <a:latin typeface="Arial" pitchFamily="-109" charset="0"/>
                <a:ea typeface="ＭＳ Ｐゴシック" pitchFamily="-109" charset="-128"/>
                <a:cs typeface="ＭＳ Ｐゴシック" pitchFamily="-109" charset="-128"/>
              </a:rPr>
              <a:t>all</a:t>
            </a:r>
            <a:r>
              <a:rPr lang="en-US" dirty="0">
                <a:latin typeface="Arial" pitchFamily="-109" charset="0"/>
                <a:ea typeface="ＭＳ Ｐゴシック" pitchFamily="-109" charset="-128"/>
                <a:cs typeface="ＭＳ Ｐゴシック" pitchFamily="-109" charset="-128"/>
              </a:rPr>
              <a:t> phases of the development cycle. Plan ahead for it. Consistent, repeatable, documented. Regression testing.</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a:noFill/>
        </p:spPr>
        <p:txBody>
          <a:bodyPr/>
          <a:lstStyle/>
          <a:p>
            <a:fld id="{75CBA377-AB0F-3C44-9785-206068C6422C}" type="datetime1">
              <a:rPr lang="en-US"/>
              <a:pPr/>
              <a:t>9/21/18</a:t>
            </a:fld>
            <a:endParaRPr lang="en-US"/>
          </a:p>
        </p:txBody>
      </p:sp>
      <p:sp>
        <p:nvSpPr>
          <p:cNvPr id="92163" name="Rectangle 7"/>
          <p:cNvSpPr>
            <a:spLocks noGrp="1" noChangeArrowheads="1"/>
          </p:cNvSpPr>
          <p:nvPr>
            <p:ph type="sldNum" sz="quarter" idx="5"/>
          </p:nvPr>
        </p:nvSpPr>
        <p:spPr>
          <a:noFill/>
        </p:spPr>
        <p:txBody>
          <a:bodyPr/>
          <a:lstStyle/>
          <a:p>
            <a:fld id="{066F36ED-6B03-0C4A-BC6D-03D510E9CE72}" type="slidenum">
              <a:rPr lang="en-US"/>
              <a:pPr/>
              <a:t>40</a:t>
            </a:fld>
            <a:endParaRPr lang="en-US"/>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out line of the presentation (not talked in this slide)</a:t>
            </a:r>
            <a:endParaRPr lang="en-US" dirty="0"/>
          </a:p>
          <a:p>
            <a:r>
              <a:rPr lang="en-US" dirty="0"/>
              <a:t>Talk about to what extent AI is reliable:</a:t>
            </a:r>
          </a:p>
          <a:p>
            <a:pPr marL="171450" indent="-171450">
              <a:buFontTx/>
              <a:buChar char="-"/>
            </a:pPr>
            <a:r>
              <a:rPr lang="en-US" dirty="0"/>
              <a:t>Some success examples: like alpha go, open AI in </a:t>
            </a:r>
            <a:r>
              <a:rPr lang="en-US" dirty="0" err="1"/>
              <a:t>dota</a:t>
            </a:r>
            <a:r>
              <a:rPr lang="en-US" dirty="0"/>
              <a:t>, automatic car</a:t>
            </a:r>
          </a:p>
          <a:p>
            <a:pPr marL="171450" indent="-171450">
              <a:buFontTx/>
              <a:buChar char="-"/>
            </a:pPr>
            <a:r>
              <a:rPr lang="en-US" dirty="0"/>
              <a:t>Some failures of AI: 1 pixel attack, translation error</a:t>
            </a:r>
          </a:p>
          <a:p>
            <a:pPr marL="171450" indent="-171450">
              <a:buFontTx/>
              <a:buChar char="-"/>
            </a:pPr>
            <a:r>
              <a:rPr lang="en-US" dirty="0"/>
              <a:t>Thus, AI is reliable in most of the cases; but it can also be unreliable in some cases:</a:t>
            </a:r>
          </a:p>
          <a:p>
            <a:pPr marL="628650" lvl="1" indent="-171450">
              <a:buFontTx/>
              <a:buChar char="-"/>
            </a:pPr>
            <a:r>
              <a:rPr lang="en-US" dirty="0"/>
              <a:t>Human bias involved: alpha go loses 4</a:t>
            </a:r>
            <a:r>
              <a:rPr lang="en-US" baseline="30000" dirty="0"/>
              <a:t>th</a:t>
            </a:r>
            <a:r>
              <a:rPr lang="en-US" dirty="0"/>
              <a:t> game, google translation - biased recognition </a:t>
            </a:r>
          </a:p>
          <a:p>
            <a:pPr marL="628650" lvl="1" indent="-171450">
              <a:buFontTx/>
              <a:buChar char="-"/>
            </a:pPr>
            <a:r>
              <a:rPr lang="en-US" dirty="0"/>
              <a:t>Not comprehensive: not fully tested / vulnerable by attacks</a:t>
            </a:r>
          </a:p>
          <a:p>
            <a:pPr marL="628650" lvl="1" indent="-171450">
              <a:buFontTx/>
              <a:buChar char="-"/>
            </a:pPr>
            <a:r>
              <a:rPr lang="en-US" dirty="0"/>
              <a:t>In area that will directly affect the health of human(injury or death): uber self-driving car, medial field – enlarge the influence of a failure in AI</a:t>
            </a:r>
          </a:p>
          <a:p>
            <a:pPr marL="0" indent="0">
              <a:buFontTx/>
              <a:buNone/>
            </a:pPr>
            <a:r>
              <a:rPr lang="en-US" dirty="0"/>
              <a:t>- Generally </a:t>
            </a:r>
          </a:p>
          <a:p>
            <a:pPr marL="0" indent="0">
              <a:buFontTx/>
              <a:buNone/>
            </a:pPr>
            <a:r>
              <a:rPr lang="en-US" dirty="0"/>
              <a:t>Talking about how to improve / avoid danger:</a:t>
            </a:r>
          </a:p>
          <a:p>
            <a:pPr marL="171450" indent="-171450">
              <a:buFontTx/>
              <a:buChar char="-"/>
            </a:pPr>
            <a:r>
              <a:rPr lang="en-US" dirty="0"/>
              <a:t>Taking about the criteria of making AI: (makes it more reliable)</a:t>
            </a:r>
          </a:p>
          <a:p>
            <a:pPr marL="628650" lvl="1" indent="-171450">
              <a:buFontTx/>
              <a:buChar char="-"/>
            </a:pPr>
            <a:r>
              <a:rPr lang="en-US" dirty="0"/>
              <a:t>Comprehensive</a:t>
            </a:r>
          </a:p>
          <a:p>
            <a:pPr marL="628650" lvl="1" indent="-171450">
              <a:buFontTx/>
              <a:buChar char="-"/>
            </a:pPr>
            <a:r>
              <a:rPr lang="en-US" dirty="0"/>
              <a:t>Basically predictable</a:t>
            </a:r>
          </a:p>
          <a:p>
            <a:pPr marL="628650" lvl="1" indent="-171450">
              <a:buFontTx/>
              <a:buChar char="-"/>
            </a:pPr>
            <a:r>
              <a:rPr lang="en-US" dirty="0"/>
              <a:t>Impervious to manipulation</a:t>
            </a:r>
          </a:p>
          <a:p>
            <a:pPr marL="171450" indent="-171450">
              <a:buFontTx/>
              <a:buChar char="-"/>
            </a:pPr>
            <a:r>
              <a:rPr lang="en-US" dirty="0"/>
              <a:t>Study about the adversarial attack: modified training, etc.</a:t>
            </a:r>
          </a:p>
          <a:p>
            <a:pPr marL="171450" indent="-171450">
              <a:buFontTx/>
              <a:buChar char="-"/>
            </a:pPr>
            <a:r>
              <a:rPr lang="en-US" dirty="0"/>
              <a:t>The article talked about the 10 suggestions try to avoid them, put them in use after tests, etc.</a:t>
            </a:r>
          </a:p>
          <a:p>
            <a:pPr marL="171450" indent="-171450">
              <a:buFontTx/>
              <a:buChar char="-"/>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09342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AlphaGo</a:t>
            </a:r>
          </a:p>
          <a:p>
            <a:pPr marL="0" indent="0">
              <a:buFontTx/>
              <a:buNone/>
            </a:pPr>
            <a:r>
              <a:rPr lang="en-US" dirty="0"/>
              <a:t>AlphaGo Master defeated famous Go player Lee Sedol (18-time world champion) in the first game with professional Go player with a 4-1.[1] AG master learns Go from past human games play to generate a evaluation network and action network to play go.</a:t>
            </a:r>
          </a:p>
          <a:p>
            <a:pPr marL="0" indent="0">
              <a:buFontTx/>
              <a:buNone/>
            </a:pPr>
            <a:r>
              <a:rPr lang="en-US" dirty="0"/>
              <a:t>AlphaGo Zero is even better. It even defeated the world best player </a:t>
            </a:r>
            <a:r>
              <a:rPr lang="en-US" dirty="0" err="1"/>
              <a:t>Ke</a:t>
            </a:r>
            <a:r>
              <a:rPr lang="en-US" dirty="0"/>
              <a:t> </a:t>
            </a:r>
            <a:r>
              <a:rPr lang="en-US" dirty="0" err="1"/>
              <a:t>Jie</a:t>
            </a:r>
            <a:r>
              <a:rPr lang="en-US" dirty="0"/>
              <a:t>. [2] this version of ALGO uses reinforcement learning, which does not include human matchups, purely self-competing</a:t>
            </a:r>
          </a:p>
          <a:p>
            <a:pPr marL="0" indent="0">
              <a:buFontTx/>
              <a:buNone/>
            </a:pPr>
            <a:r>
              <a:rPr lang="en-US" dirty="0"/>
              <a:t>[REF CHART]</a:t>
            </a:r>
          </a:p>
          <a:p>
            <a:pPr marL="0" indent="0">
              <a:buFontTx/>
              <a:buNone/>
            </a:pPr>
            <a:r>
              <a:rPr lang="en-US" dirty="0"/>
              <a:t>Before that people believe go is a game that machine cannot master – it is too complicated.</a:t>
            </a:r>
          </a:p>
          <a:p>
            <a:pPr marL="0" indent="0">
              <a:buFontTx/>
              <a:buNone/>
            </a:pPr>
            <a:r>
              <a:rPr lang="en-US" dirty="0"/>
              <a:t>But alpha go shows the power of the AI – AI can self competing and learn from people to defeat pro players.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566146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Open AI</a:t>
            </a:r>
          </a:p>
          <a:p>
            <a:pPr marL="0" indent="0">
              <a:buFontTx/>
              <a:buNone/>
            </a:pPr>
            <a:r>
              <a:rPr lang="en-US" dirty="0" err="1"/>
              <a:t>Dota</a:t>
            </a:r>
            <a:r>
              <a:rPr lang="en-US" dirty="0"/>
              <a:t> is a online strategic game that 5 player fight against 5 players. objective is to kill the enemy team and take the buildings.</a:t>
            </a:r>
          </a:p>
          <a:p>
            <a:pPr marL="0" indent="0">
              <a:buFontTx/>
              <a:buNone/>
            </a:pPr>
            <a:r>
              <a:rPr lang="en-US" dirty="0" err="1"/>
              <a:t>Dota</a:t>
            </a:r>
            <a:r>
              <a:rPr lang="en-US" dirty="0"/>
              <a:t> is considered as a much more complicated system for a machine to learn. Because It includes aspects such as team fight, value prediction, etc. </a:t>
            </a:r>
          </a:p>
          <a:p>
            <a:pPr marL="0" indent="0">
              <a:buFontTx/>
              <a:buNone/>
            </a:pPr>
            <a:r>
              <a:rPr lang="en-US" dirty="0"/>
              <a:t>Even in such a complex system, </a:t>
            </a:r>
            <a:r>
              <a:rPr lang="en-US" dirty="0" err="1"/>
              <a:t>OpenAI</a:t>
            </a:r>
            <a:r>
              <a:rPr lang="en-US" dirty="0"/>
              <a:t> can model the system and created the </a:t>
            </a:r>
            <a:r>
              <a:rPr lang="en-US" dirty="0" err="1"/>
              <a:t>OpenAI</a:t>
            </a:r>
            <a:r>
              <a:rPr lang="en-US" dirty="0"/>
              <a:t> Five. It defeated a amateur </a:t>
            </a:r>
            <a:r>
              <a:rPr lang="en-US" dirty="0" err="1"/>
              <a:t>dota</a:t>
            </a:r>
            <a:r>
              <a:rPr lang="en-US" dirty="0"/>
              <a:t> team (with restrictions: champion, etc.)</a:t>
            </a:r>
          </a:p>
          <a:p>
            <a:pPr marL="0" indent="0">
              <a:buFontTx/>
              <a:buNone/>
            </a:pPr>
            <a:r>
              <a:rPr lang="en-US" dirty="0"/>
              <a:t>[REF CHART]</a:t>
            </a:r>
          </a:p>
          <a:p>
            <a:pPr marL="0" indent="0">
              <a:buFontTx/>
              <a:buNone/>
            </a:pPr>
            <a:r>
              <a:rPr lang="en-US" dirty="0"/>
              <a:t>But it also means that machine can do the job human can.</a:t>
            </a:r>
          </a:p>
          <a:p>
            <a:pPr marL="171450" indent="-171450">
              <a:buFontTx/>
              <a:buChar char="-"/>
            </a:pPr>
            <a:r>
              <a:rPr lang="en-US" dirty="0"/>
              <a:t>Image recognition and self-driving cars</a:t>
            </a:r>
          </a:p>
          <a:p>
            <a:pPr marL="0" indent="0">
              <a:buFontTx/>
              <a:buNone/>
            </a:pPr>
            <a:r>
              <a:rPr lang="en-US" dirty="0"/>
              <a:t>Briefly talk about it </a:t>
            </a:r>
            <a:r>
              <a:rPr lang="en-US" altLang="zh-CN" dirty="0"/>
              <a:t>– although sometimes not working so well but still with a fairly good accuracy</a:t>
            </a:r>
            <a:endParaRPr lang="en-US" dirty="0"/>
          </a:p>
          <a:p>
            <a:pPr marL="171450" indent="-171450">
              <a:buFontTx/>
              <a:buChar char="-"/>
            </a:pPr>
            <a:r>
              <a:rPr lang="en-US" dirty="0" err="1"/>
              <a:t>Concl</a:t>
            </a:r>
            <a:r>
              <a:rPr lang="en-US" dirty="0"/>
              <a:t>.</a:t>
            </a:r>
          </a:p>
          <a:p>
            <a:pPr marL="0" indent="0">
              <a:buFontTx/>
              <a:buNone/>
            </a:pPr>
            <a:r>
              <a:rPr lang="en-US" dirty="0"/>
              <a:t>From these examples, we can see that AI is much powerful than people usually thought. They can perform much faster calculations and they are generally accurate compare to human.</a:t>
            </a:r>
          </a:p>
          <a:p>
            <a:pPr marL="0" indent="0">
              <a:buFontTx/>
              <a:buNone/>
            </a:pPr>
            <a:r>
              <a:rPr lang="en-US" dirty="0"/>
              <a:t>Therefore, we can say most AI are reliable through these examples.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52182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2018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www.independent.co.uk/life-style/gadgets-and-tech/news/facebook-artificial-intelligence-ai-chatbot-new-language-research-openai-google-a7869706.html" TargetMode="External"/><Relationship Id="rId13" Type="http://schemas.openxmlformats.org/officeDocument/2006/relationships/hyperlink" Target="https://thegradient.pub/why-rl-is-flawed/" TargetMode="External"/><Relationship Id="rId3" Type="http://schemas.openxmlformats.org/officeDocument/2006/relationships/hyperlink" Target="https://www.theguardian.com/technology/2016/mar/15/googles-alphago-seals-4-1-victory-over-grandmaster-lee-sedol" TargetMode="External"/><Relationship Id="rId7" Type="http://schemas.openxmlformats.org/officeDocument/2006/relationships/hyperlink" Target="https://arxiv.org/pdf/1801.00553.pdf" TargetMode="External"/><Relationship Id="rId12" Type="http://schemas.openxmlformats.org/officeDocument/2006/relationships/hyperlink" Target="https://www.techrepublic.com/article/the-10-biggest-ai-failures-of-201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blog.openai.com/openai-five/" TargetMode="External"/><Relationship Id="rId11" Type="http://schemas.openxmlformats.org/officeDocument/2006/relationships/hyperlink" Target="http://www.fico.com/en/blogs/analytics-optimization/explainable-ai-breaks-out-of-the-black-box/" TargetMode="External"/><Relationship Id="rId5" Type="http://schemas.openxmlformats.org/officeDocument/2006/relationships/hyperlink" Target="https://blog.openai.com/the-international-2018-results/" TargetMode="External"/><Relationship Id="rId10" Type="http://schemas.openxmlformats.org/officeDocument/2006/relationships/hyperlink" Target="https://medium.com/@AINowInstitute/the-10-top-recommendations-for-the-ai-field-in-2017-b3253624a7" TargetMode="External"/><Relationship Id="rId4" Type="http://schemas.openxmlformats.org/officeDocument/2006/relationships/hyperlink" Target="https://deepmind.com/blog/alphago-zero-learning-scratch/" TargetMode="External"/><Relationship Id="rId9" Type="http://schemas.openxmlformats.org/officeDocument/2006/relationships/hyperlink" Target="https://ea-foundation.org/files/ai-opportunities-and-risk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pbfcomics.com/19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newsroom.aaa.com/2017/03/americans-feel-unsafe-sharing-road-fully-self-driving-cars/" TargetMode="External"/><Relationship Id="rId7" Type="http://schemas.openxmlformats.org/officeDocument/2006/relationships/hyperlink" Target="https://medium.com/@parismarx/are-self-driving-cars-really-safer-than-human-drivers-56a72bde2f41" TargetMode="External"/><Relationship Id="rId2" Type="http://schemas.openxmlformats.org/officeDocument/2006/relationships/hyperlink" Target="https://atul.fyi/post/2016/12/01/self-driving-cars-and-automation/" TargetMode="External"/><Relationship Id="rId1" Type="http://schemas.openxmlformats.org/officeDocument/2006/relationships/slideLayout" Target="../slideLayouts/slideLayout2.xml"/><Relationship Id="rId6" Type="http://schemas.openxmlformats.org/officeDocument/2006/relationships/hyperlink" Target="https://www.youtube.com/watch?v=iHzzSao6ypE" TargetMode="External"/><Relationship Id="rId5" Type="http://schemas.openxmlformats.org/officeDocument/2006/relationships/hyperlink" Target="https://www.lifehack.org/articles/technology/unbelievable-benefits-and-drawbacks-the-self-driving-car.html" TargetMode="External"/><Relationship Id="rId4" Type="http://schemas.openxmlformats.org/officeDocument/2006/relationships/hyperlink" Target="http://www.ncsl.org/research/transportation/autonomous-vehicles-self-driving-vehicles-enacted-legislation.asp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w3_0x6oaDmI" TargetMode="External"/><Relationship Id="rId4" Type="http://schemas.openxmlformats.org/officeDocument/2006/relationships/hyperlink" Target="https://xkcd.com/203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propublica.org/article/machine-bias-risk-assessments-in-criminal-sentencing" TargetMode="External"/><Relationship Id="rId2" Type="http://schemas.openxmlformats.org/officeDocument/2006/relationships/hyperlink" Target="https://motherboard.vice.com/en_us/article/j5jmj8/google-artificial-intelligence-bias" TargetMode="External"/><Relationship Id="rId1" Type="http://schemas.openxmlformats.org/officeDocument/2006/relationships/slideLayout" Target="../slideLayouts/slideLayout2.xml"/><Relationship Id="rId6" Type="http://schemas.openxmlformats.org/officeDocument/2006/relationships/hyperlink" Target="https://www.mckinsey.com/business-functions/risk/our-insights/controlling-machine-learning-algorithms-and-their-biases" TargetMode="External"/><Relationship Id="rId5" Type="http://schemas.openxmlformats.org/officeDocument/2006/relationships/hyperlink" Target="https://sloanreview.mit.edu/article/the-risk-of-machine-learning-bias-and-how-to-prevent-it/" TargetMode="External"/><Relationship Id="rId4" Type="http://schemas.openxmlformats.org/officeDocument/2006/relationships/hyperlink" Target="https://www.propublica.org/article/how-we-analyzed-the-compas-recidivism-algorith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marginalrevolution.com/marginalrevolution/2014/05/type-i-and-type-ii-errors-simplified.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9</a:t>
            </a:r>
            <a:br>
              <a:rPr lang="en-US" dirty="0"/>
            </a:br>
            <a:r>
              <a:rPr lang="en-US" dirty="0"/>
              <a:t>Errors Failures Risks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failures</a:t>
            </a:r>
          </a:p>
        </p:txBody>
      </p:sp>
      <p:sp>
        <p:nvSpPr>
          <p:cNvPr id="3" name="Content Placeholder 2"/>
          <p:cNvSpPr>
            <a:spLocks noGrp="1"/>
          </p:cNvSpPr>
          <p:nvPr>
            <p:ph sz="half" idx="1"/>
          </p:nvPr>
        </p:nvSpPr>
        <p:spPr>
          <a:xfrm>
            <a:off x="685799" y="1352551"/>
            <a:ext cx="3798277" cy="3352800"/>
          </a:xfrm>
        </p:spPr>
        <p:txBody>
          <a:bodyPr>
            <a:normAutofit/>
          </a:bodyPr>
          <a:lstStyle/>
          <a:p>
            <a:r>
              <a:rPr lang="en-US" dirty="0"/>
              <a:t>Image recognition</a:t>
            </a:r>
          </a:p>
          <a:p>
            <a:pPr lvl="1"/>
            <a:r>
              <a:rPr lang="en-US" dirty="0"/>
              <a:t>One-pixel attack</a:t>
            </a:r>
          </a:p>
          <a:p>
            <a:r>
              <a:rPr lang="en-US" dirty="0"/>
              <a:t>Facebook chatbot Created their “language”</a:t>
            </a:r>
            <a:br>
              <a:rPr lang="en-US" dirty="0"/>
            </a:br>
            <a:r>
              <a:rPr lang="en-US" sz="1200" dirty="0"/>
              <a:t>“</a:t>
            </a:r>
            <a:r>
              <a:rPr lang="en-US" sz="1050" dirty="0"/>
              <a:t>Bob: </a:t>
            </a:r>
            <a:r>
              <a:rPr lang="en-US" sz="1050" dirty="0" err="1"/>
              <a:t>i</a:t>
            </a:r>
            <a:r>
              <a:rPr lang="en-US" sz="1050" dirty="0"/>
              <a:t> can </a:t>
            </a:r>
            <a:r>
              <a:rPr lang="en-US" sz="1050" dirty="0" err="1"/>
              <a:t>i</a:t>
            </a:r>
            <a:r>
              <a:rPr lang="en-US" sz="1050" dirty="0"/>
              <a:t> </a:t>
            </a:r>
            <a:r>
              <a:rPr lang="en-US" sz="1050" dirty="0" err="1"/>
              <a:t>i</a:t>
            </a:r>
            <a:r>
              <a:rPr lang="en-US" sz="1050" dirty="0"/>
              <a:t> everything else . . . . . . . . . . . . . .</a:t>
            </a:r>
            <a:br>
              <a:rPr lang="en-US" sz="1050" dirty="0"/>
            </a:br>
            <a:r>
              <a:rPr lang="en-US" sz="1050" dirty="0"/>
              <a:t>Alice: balls have zero to me to me to me to me to me to me to me to me to” [6]</a:t>
            </a:r>
            <a:endParaRPr lang="en-US" sz="2000" dirty="0"/>
          </a:p>
          <a:p>
            <a:r>
              <a:rPr lang="en-US" dirty="0"/>
              <a:t>Google Translate</a:t>
            </a:r>
          </a:p>
          <a:p>
            <a:pPr lvl="1"/>
            <a:r>
              <a:rPr lang="en-US" dirty="0"/>
              <a:t>Gender bias:</a:t>
            </a:r>
            <a:r>
              <a:rPr lang="zh-CN" altLang="en-US" dirty="0"/>
              <a:t> </a:t>
            </a:r>
            <a:r>
              <a:rPr lang="en-US" altLang="zh-CN" dirty="0"/>
              <a:t>translate neutral pronoun to English shows bias</a:t>
            </a:r>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Rui Huang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[5][6][10]</a:t>
            </a:r>
          </a:p>
        </p:txBody>
      </p:sp>
      <p:pic>
        <p:nvPicPr>
          <p:cNvPr id="9" name="Picture 8">
            <a:extLst>
              <a:ext uri="{FF2B5EF4-FFF2-40B4-BE49-F238E27FC236}">
                <a16:creationId xmlns:a16="http://schemas.microsoft.com/office/drawing/2014/main" id="{308A97A4-49C4-4A94-A05B-2179D9FD9753}"/>
              </a:ext>
            </a:extLst>
          </p:cNvPr>
          <p:cNvPicPr>
            <a:picLocks noChangeAspect="1"/>
          </p:cNvPicPr>
          <p:nvPr/>
        </p:nvPicPr>
        <p:blipFill>
          <a:blip r:embed="rId3"/>
          <a:stretch>
            <a:fillRect/>
          </a:stretch>
        </p:blipFill>
        <p:spPr>
          <a:xfrm>
            <a:off x="4421064" y="1063869"/>
            <a:ext cx="4502388" cy="3501857"/>
          </a:xfrm>
          <a:prstGeom prst="rect">
            <a:avLst/>
          </a:prstGeom>
        </p:spPr>
      </p:pic>
      <p:sp>
        <p:nvSpPr>
          <p:cNvPr id="4" name="TextBox 3">
            <a:extLst>
              <a:ext uri="{FF2B5EF4-FFF2-40B4-BE49-F238E27FC236}">
                <a16:creationId xmlns:a16="http://schemas.microsoft.com/office/drawing/2014/main" id="{34958609-7157-4864-BFA2-447BAB8A3BB3}"/>
              </a:ext>
            </a:extLst>
          </p:cNvPr>
          <p:cNvSpPr txBox="1"/>
          <p:nvPr/>
        </p:nvSpPr>
        <p:spPr>
          <a:xfrm>
            <a:off x="5562600" y="4572186"/>
            <a:ext cx="2282053" cy="258532"/>
          </a:xfrm>
          <a:prstGeom prst="rect">
            <a:avLst/>
          </a:prstGeom>
          <a:noFill/>
        </p:spPr>
        <p:txBody>
          <a:bodyPr wrap="square" rtlCol="0">
            <a:spAutoFit/>
          </a:bodyPr>
          <a:lstStyle/>
          <a:p>
            <a:pPr>
              <a:lnSpc>
                <a:spcPct val="90000"/>
              </a:lnSpc>
            </a:pPr>
            <a:r>
              <a:rPr lang="en-US" sz="1200" dirty="0"/>
              <a:t>Before attack (after attack)</a:t>
            </a:r>
          </a:p>
        </p:txBody>
      </p:sp>
    </p:spTree>
    <p:extLst>
      <p:ext uri="{BB962C8B-B14F-4D97-AF65-F5344CB8AC3E}">
        <p14:creationId xmlns:p14="http://schemas.microsoft.com/office/powerpoint/2010/main" val="177020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Reliability of ai</a:t>
            </a:r>
          </a:p>
        </p:txBody>
      </p:sp>
      <p:sp>
        <p:nvSpPr>
          <p:cNvPr id="3" name="Content Placeholder 2"/>
          <p:cNvSpPr>
            <a:spLocks noGrp="1"/>
          </p:cNvSpPr>
          <p:nvPr>
            <p:ph sz="half" idx="1"/>
          </p:nvPr>
        </p:nvSpPr>
        <p:spPr>
          <a:xfrm>
            <a:off x="685800" y="1352551"/>
            <a:ext cx="3886200" cy="3352800"/>
          </a:xfrm>
        </p:spPr>
        <p:txBody>
          <a:bodyPr/>
          <a:lstStyle/>
          <a:p>
            <a:r>
              <a:rPr lang="en-US" dirty="0"/>
              <a:t>A problem is easier for AI if it is:</a:t>
            </a:r>
          </a:p>
          <a:p>
            <a:pPr lvl="1"/>
            <a:r>
              <a:rPr lang="en-US" dirty="0"/>
              <a:t>“discrete, static, fully observable, single-agent, and episodic.” [11]</a:t>
            </a:r>
          </a:p>
          <a:p>
            <a:pPr lvl="1"/>
            <a:r>
              <a:rPr lang="en-US" dirty="0"/>
              <a:t>AI on those tasks has higher accuracy and efficiency -&gt; reliability</a:t>
            </a:r>
          </a:p>
          <a:p>
            <a:r>
              <a:rPr lang="en-US" dirty="0"/>
              <a:t>AI is more reliable when tasks are:</a:t>
            </a:r>
          </a:p>
          <a:p>
            <a:pPr lvl="1">
              <a:buFont typeface="Arial" panose="020B0604020202020204" pitchFamily="34" charset="0"/>
              <a:buChar char="•"/>
            </a:pPr>
            <a:r>
              <a:rPr lang="en-US" dirty="0"/>
              <a:t>Game-like</a:t>
            </a:r>
          </a:p>
          <a:p>
            <a:pPr lvl="1">
              <a:buFont typeface="Arial" panose="020B0604020202020204" pitchFamily="34" charset="0"/>
              <a:buChar char="•"/>
            </a:pPr>
            <a:r>
              <a:rPr lang="en-US" dirty="0"/>
              <a:t>No need memory</a:t>
            </a:r>
          </a:p>
          <a:p>
            <a:pPr lvl="1">
              <a:buFont typeface="Arial" panose="020B0604020202020204" pitchFamily="34" charset="0"/>
              <a:buChar char="•"/>
            </a:pPr>
            <a:r>
              <a:rPr lang="en-US" dirty="0"/>
              <a:t>Cheap data</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Rui Huang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[1][2][5][6][11]</a:t>
            </a:r>
          </a:p>
        </p:txBody>
      </p:sp>
      <p:pic>
        <p:nvPicPr>
          <p:cNvPr id="9" name="Picture 8">
            <a:extLst>
              <a:ext uri="{FF2B5EF4-FFF2-40B4-BE49-F238E27FC236}">
                <a16:creationId xmlns:a16="http://schemas.microsoft.com/office/drawing/2014/main" id="{6578476B-E040-4729-B4D1-0C2577F7F1A6}"/>
              </a:ext>
            </a:extLst>
          </p:cNvPr>
          <p:cNvPicPr>
            <a:picLocks noChangeAspect="1"/>
          </p:cNvPicPr>
          <p:nvPr/>
        </p:nvPicPr>
        <p:blipFill>
          <a:blip r:embed="rId3"/>
          <a:stretch>
            <a:fillRect/>
          </a:stretch>
        </p:blipFill>
        <p:spPr>
          <a:xfrm>
            <a:off x="4572000" y="928193"/>
            <a:ext cx="4077520" cy="3777158"/>
          </a:xfrm>
          <a:prstGeom prst="rect">
            <a:avLst/>
          </a:prstGeom>
        </p:spPr>
      </p:pic>
    </p:spTree>
    <p:extLst>
      <p:ext uri="{BB962C8B-B14F-4D97-AF65-F5344CB8AC3E}">
        <p14:creationId xmlns:p14="http://schemas.microsoft.com/office/powerpoint/2010/main" val="344380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criteria of making ai</a:t>
            </a:r>
          </a:p>
        </p:txBody>
      </p:sp>
      <p:sp>
        <p:nvSpPr>
          <p:cNvPr id="3" name="Content Placeholder 2"/>
          <p:cNvSpPr>
            <a:spLocks noGrp="1"/>
          </p:cNvSpPr>
          <p:nvPr>
            <p:ph sz="half" idx="1"/>
          </p:nvPr>
        </p:nvSpPr>
        <p:spPr>
          <a:xfrm>
            <a:off x="685800" y="1352551"/>
            <a:ext cx="7192108" cy="3352800"/>
          </a:xfrm>
        </p:spPr>
        <p:txBody>
          <a:bodyPr>
            <a:normAutofit/>
          </a:bodyPr>
          <a:lstStyle/>
          <a:p>
            <a:r>
              <a:rPr lang="en-US" dirty="0"/>
              <a:t>Comprehensiv</a:t>
            </a:r>
            <a:r>
              <a:rPr lang="en-US" altLang="zh-CN" dirty="0"/>
              <a:t>e</a:t>
            </a:r>
          </a:p>
          <a:p>
            <a:pPr lvl="1"/>
            <a:r>
              <a:rPr lang="en-US" dirty="0"/>
              <a:t>An uncomprehensive example: AI vulnerable by one-pixel attack</a:t>
            </a:r>
          </a:p>
          <a:p>
            <a:r>
              <a:rPr lang="en-US" dirty="0"/>
              <a:t>Predictable</a:t>
            </a:r>
          </a:p>
          <a:p>
            <a:pPr lvl="1"/>
            <a:r>
              <a:rPr lang="en-US" dirty="0"/>
              <a:t>Fundamental requirement</a:t>
            </a:r>
          </a:p>
          <a:p>
            <a:r>
              <a:rPr lang="en-US" dirty="0"/>
              <a:t>Unaffected by manipulation</a:t>
            </a:r>
          </a:p>
          <a:p>
            <a:pPr lvl="1"/>
            <a:r>
              <a:rPr lang="en-US" dirty="0"/>
              <a:t>Google translation bias</a:t>
            </a:r>
          </a:p>
          <a:p>
            <a:r>
              <a:rPr lang="en-US" dirty="0"/>
              <a:t>Responsibility</a:t>
            </a:r>
          </a:p>
          <a:p>
            <a:pPr lvl="1"/>
            <a:r>
              <a:rPr lang="en-US" dirty="0"/>
              <a:t>Not making AI better, but improves future reliability</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Rui Huang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[7]</a:t>
            </a:r>
          </a:p>
        </p:txBody>
      </p:sp>
    </p:spTree>
    <p:extLst>
      <p:ext uri="{BB962C8B-B14F-4D97-AF65-F5344CB8AC3E}">
        <p14:creationId xmlns:p14="http://schemas.microsoft.com/office/powerpoint/2010/main" val="338640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914400"/>
          </a:xfrm>
        </p:spPr>
        <p:txBody>
          <a:bodyPr>
            <a:normAutofit/>
          </a:bodyPr>
          <a:lstStyle/>
          <a:p>
            <a:r>
              <a:rPr lang="en-US" sz="2400" dirty="0"/>
              <a:t>other methods to make ai more reliable</a:t>
            </a:r>
          </a:p>
        </p:txBody>
      </p:sp>
      <p:sp>
        <p:nvSpPr>
          <p:cNvPr id="3" name="Content Placeholder 2"/>
          <p:cNvSpPr>
            <a:spLocks noGrp="1"/>
          </p:cNvSpPr>
          <p:nvPr>
            <p:ph sz="half" idx="1"/>
          </p:nvPr>
        </p:nvSpPr>
        <p:spPr/>
        <p:txBody>
          <a:bodyPr/>
          <a:lstStyle/>
          <a:p>
            <a:r>
              <a:rPr lang="en-US" dirty="0"/>
              <a:t>Developers:</a:t>
            </a:r>
          </a:p>
          <a:p>
            <a:pPr lvl="1"/>
            <a:r>
              <a:rPr lang="en-US" dirty="0"/>
              <a:t>Modified training set</a:t>
            </a:r>
          </a:p>
          <a:p>
            <a:pPr lvl="1"/>
            <a:r>
              <a:rPr lang="en-US" dirty="0"/>
              <a:t>Modify networks</a:t>
            </a:r>
          </a:p>
          <a:p>
            <a:pPr lvl="1"/>
            <a:r>
              <a:rPr lang="en-US" dirty="0"/>
              <a:t>Add-on models</a:t>
            </a:r>
          </a:p>
          <a:p>
            <a:pPr lvl="1"/>
            <a:r>
              <a:rPr lang="en-US" dirty="0"/>
              <a:t>Fully tested</a:t>
            </a:r>
          </a:p>
          <a:p>
            <a:r>
              <a:rPr lang="en-US" dirty="0"/>
              <a:t>Users:</a:t>
            </a:r>
          </a:p>
          <a:p>
            <a:pPr lvl="1"/>
            <a:r>
              <a:rPr lang="en-US" dirty="0"/>
              <a:t>Avoid the use of  “black box” AI</a:t>
            </a:r>
          </a:p>
          <a:p>
            <a:pPr lvl="1"/>
            <a:r>
              <a:rPr lang="en-US" dirty="0"/>
              <a:t>An “Association of AI” can be helpful</a:t>
            </a:r>
          </a:p>
          <a:p>
            <a:pPr lvl="1"/>
            <a:endParaRPr lang="en-US" sz="1400" dirty="0"/>
          </a:p>
          <a:p>
            <a:pPr lvl="1"/>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Rui Huang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[5][7][8][9]</a:t>
            </a:r>
          </a:p>
        </p:txBody>
      </p:sp>
      <p:pic>
        <p:nvPicPr>
          <p:cNvPr id="1028" name="Picture 4" descr="Box stamped AI">
            <a:extLst>
              <a:ext uri="{FF2B5EF4-FFF2-40B4-BE49-F238E27FC236}">
                <a16:creationId xmlns:a16="http://schemas.microsoft.com/office/drawing/2014/main" id="{CD8CB381-9647-4074-938E-4B0C1E186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86737"/>
            <a:ext cx="4250773" cy="329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3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Conclusion</a:t>
            </a:r>
          </a:p>
        </p:txBody>
      </p:sp>
      <p:sp>
        <p:nvSpPr>
          <p:cNvPr id="3" name="Content Placeholder 2"/>
          <p:cNvSpPr>
            <a:spLocks noGrp="1"/>
          </p:cNvSpPr>
          <p:nvPr>
            <p:ph sz="half" idx="1"/>
          </p:nvPr>
        </p:nvSpPr>
        <p:spPr>
          <a:xfrm>
            <a:off x="685799" y="1352551"/>
            <a:ext cx="4378570" cy="3352800"/>
          </a:xfrm>
        </p:spPr>
        <p:txBody>
          <a:bodyPr/>
          <a:lstStyle/>
          <a:p>
            <a:r>
              <a:rPr lang="en-US" dirty="0"/>
              <a:t>AI is more reliable when the tasks are:</a:t>
            </a:r>
          </a:p>
          <a:p>
            <a:pPr lvl="1">
              <a:buFont typeface="Arial" panose="020B0604020202020204" pitchFamily="34" charset="0"/>
              <a:buChar char="•"/>
            </a:pPr>
            <a:r>
              <a:rPr lang="en-US" dirty="0"/>
              <a:t>Game-like</a:t>
            </a:r>
          </a:p>
          <a:p>
            <a:pPr lvl="1">
              <a:buFont typeface="Arial" panose="020B0604020202020204" pitchFamily="34" charset="0"/>
              <a:buChar char="•"/>
            </a:pPr>
            <a:r>
              <a:rPr lang="en-US" dirty="0"/>
              <a:t>No need memory</a:t>
            </a:r>
          </a:p>
          <a:p>
            <a:pPr lvl="1">
              <a:buFont typeface="Arial" panose="020B0604020202020204" pitchFamily="34" charset="0"/>
              <a:buChar char="•"/>
            </a:pPr>
            <a:r>
              <a:rPr lang="en-US" dirty="0"/>
              <a:t>Cheap data</a:t>
            </a:r>
          </a:p>
          <a:p>
            <a:pPr marL="205768" lvl="1" indent="0">
              <a:buNone/>
            </a:pPr>
            <a:endParaRPr lang="en-US" dirty="0"/>
          </a:p>
          <a:p>
            <a:r>
              <a:rPr lang="en-US" dirty="0"/>
              <a:t>We can try to improve the reliability by:</a:t>
            </a:r>
          </a:p>
          <a:p>
            <a:pPr lvl="1"/>
            <a:r>
              <a:rPr lang="en-US" dirty="0"/>
              <a:t>Developing AI under proper criteria</a:t>
            </a:r>
          </a:p>
          <a:p>
            <a:pPr lvl="1"/>
            <a:r>
              <a:rPr lang="en-US" dirty="0"/>
              <a:t>Improve the training procedure</a:t>
            </a:r>
          </a:p>
          <a:p>
            <a:pPr lvl="1"/>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Rui Huang</a:t>
            </a:r>
            <a:endParaRPr lang="en-US" sz="1400" dirty="0">
              <a:solidFill>
                <a:schemeClr val="tx1"/>
              </a:solidFill>
              <a:latin typeface="+mj-lt"/>
            </a:endParaRPr>
          </a:p>
        </p:txBody>
      </p:sp>
      <p:sp>
        <p:nvSpPr>
          <p:cNvPr id="8" name="TextBox 7">
            <a:extLst>
              <a:ext uri="{FF2B5EF4-FFF2-40B4-BE49-F238E27FC236}">
                <a16:creationId xmlns:a16="http://schemas.microsoft.com/office/drawing/2014/main" id="{EDC25289-13D0-45AA-8622-747B4E7308EE}"/>
              </a:ext>
            </a:extLst>
          </p:cNvPr>
          <p:cNvSpPr txBox="1"/>
          <p:nvPr/>
        </p:nvSpPr>
        <p:spPr>
          <a:xfrm>
            <a:off x="0" y="4726877"/>
            <a:ext cx="9144000" cy="276999"/>
          </a:xfrm>
          <a:prstGeom prst="rect">
            <a:avLst/>
          </a:prstGeom>
          <a:noFill/>
        </p:spPr>
        <p:txBody>
          <a:bodyPr wrap="square" rtlCol="0">
            <a:spAutoFit/>
          </a:bodyPr>
          <a:lstStyle/>
          <a:p>
            <a:pPr algn="r"/>
            <a:r>
              <a:rPr lang="en-US" sz="1200" dirty="0"/>
              <a:t>[11][5][7]</a:t>
            </a:r>
            <a:endParaRPr lang="en-US" sz="1200" dirty="0">
              <a:solidFill>
                <a:schemeClr val="tx1"/>
              </a:solidFill>
            </a:endParaRPr>
          </a:p>
        </p:txBody>
      </p:sp>
    </p:spTree>
    <p:extLst>
      <p:ext uri="{BB962C8B-B14F-4D97-AF65-F5344CB8AC3E}">
        <p14:creationId xmlns:p14="http://schemas.microsoft.com/office/powerpoint/2010/main" val="4217138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85000" lnSpcReduction="20000"/>
          </a:bodyPr>
          <a:lstStyle/>
          <a:p>
            <a:pPr marL="0" indent="0">
              <a:spcBef>
                <a:spcPts val="0"/>
              </a:spcBef>
              <a:buNone/>
            </a:pPr>
            <a:r>
              <a:rPr lang="en-US" sz="1400" dirty="0"/>
              <a:t>[1] The Guardian. AlphaGo seals 4-1 victory over Go grandmaster Lee Sedol. (17 Sep. 2018) </a:t>
            </a:r>
            <a:r>
              <a:rPr lang="en-US" sz="1400" dirty="0">
                <a:hlinkClick r:id="rId3"/>
              </a:rPr>
              <a:t>https://www.theguardian.com/technology/2016/mar/15/googles-alphago-seals-4-1-victory-over-grandmaster-lee-sedol</a:t>
            </a:r>
            <a:endParaRPr lang="en-US" sz="1400" dirty="0"/>
          </a:p>
          <a:p>
            <a:pPr marL="0" indent="0">
              <a:spcBef>
                <a:spcPts val="0"/>
              </a:spcBef>
              <a:buNone/>
            </a:pPr>
            <a:r>
              <a:rPr lang="en-US" sz="1400" dirty="0"/>
              <a:t>[2] Deep Mind. AlphaGo Zero: Learning from scratch. (17 Sep. 18) </a:t>
            </a:r>
          </a:p>
          <a:p>
            <a:pPr marL="0" indent="0">
              <a:spcBef>
                <a:spcPts val="0"/>
              </a:spcBef>
              <a:buNone/>
            </a:pPr>
            <a:r>
              <a:rPr lang="en-US" sz="1400" dirty="0">
                <a:hlinkClick r:id="rId4"/>
              </a:rPr>
              <a:t>https://deepmind.com/blog/alphago-zero-learning-scratch/</a:t>
            </a:r>
            <a:endParaRPr lang="en-US" sz="1400" dirty="0"/>
          </a:p>
          <a:p>
            <a:pPr marL="0" indent="0">
              <a:spcBef>
                <a:spcPts val="0"/>
              </a:spcBef>
              <a:buNone/>
            </a:pPr>
            <a:r>
              <a:rPr lang="en-US" sz="1400" dirty="0"/>
              <a:t>[3] </a:t>
            </a:r>
            <a:r>
              <a:rPr lang="en-US" sz="1400" dirty="0" err="1"/>
              <a:t>OpenAI</a:t>
            </a:r>
            <a:r>
              <a:rPr lang="en-US" sz="1400" dirty="0"/>
              <a:t>. The International 2018: Results. (17 Sep. 18) </a:t>
            </a:r>
            <a:r>
              <a:rPr lang="en-US" sz="1400" dirty="0">
                <a:hlinkClick r:id="rId5"/>
              </a:rPr>
              <a:t>https://blog.openai.com/the-international-2018-results/</a:t>
            </a:r>
            <a:endParaRPr lang="en-US" sz="1400" dirty="0"/>
          </a:p>
          <a:p>
            <a:pPr marL="0" indent="0">
              <a:spcBef>
                <a:spcPts val="0"/>
              </a:spcBef>
              <a:buNone/>
            </a:pPr>
            <a:r>
              <a:rPr lang="en-US" sz="1400" dirty="0"/>
              <a:t>[4] </a:t>
            </a:r>
            <a:r>
              <a:rPr lang="en-US" sz="1400" dirty="0" err="1"/>
              <a:t>OpenAI</a:t>
            </a:r>
            <a:r>
              <a:rPr lang="en-US" sz="1400" dirty="0"/>
              <a:t>. </a:t>
            </a:r>
            <a:r>
              <a:rPr lang="en-US" sz="1400" dirty="0" err="1"/>
              <a:t>OpenAI</a:t>
            </a:r>
            <a:r>
              <a:rPr lang="en-US" sz="1400" dirty="0"/>
              <a:t> Five. (17 Sep. 18) </a:t>
            </a:r>
            <a:r>
              <a:rPr lang="en-US" sz="1400" dirty="0">
                <a:hlinkClick r:id="rId6"/>
              </a:rPr>
              <a:t>https://blog.openai.com/openai-five/</a:t>
            </a:r>
            <a:endParaRPr lang="en-US" sz="1400" dirty="0"/>
          </a:p>
          <a:p>
            <a:pPr marL="0" indent="0">
              <a:spcBef>
                <a:spcPts val="0"/>
              </a:spcBef>
              <a:buNone/>
            </a:pPr>
            <a:r>
              <a:rPr lang="en-US" sz="1400" dirty="0"/>
              <a:t>[5] Naveed Akhtar and Ajmal </a:t>
            </a:r>
            <a:r>
              <a:rPr lang="en-US" sz="1400" dirty="0" err="1"/>
              <a:t>Mian</a:t>
            </a:r>
            <a:r>
              <a:rPr lang="en-US" sz="1400" dirty="0"/>
              <a:t>, Threat of Adversarial Attacks on Deep Learning in Computer Vision: A Survey (17 Sep. 2018) </a:t>
            </a:r>
            <a:r>
              <a:rPr lang="en-US" sz="1400" dirty="0">
                <a:hlinkClick r:id="rId7"/>
              </a:rPr>
              <a:t>https://arxiv.org/pdf/1801.00553.pdf</a:t>
            </a:r>
            <a:endParaRPr lang="en-US" sz="1400" dirty="0"/>
          </a:p>
          <a:p>
            <a:pPr marL="0" indent="0">
              <a:spcBef>
                <a:spcPts val="0"/>
              </a:spcBef>
              <a:buNone/>
            </a:pPr>
            <a:r>
              <a:rPr lang="en-US" sz="1400" dirty="0"/>
              <a:t>[6] ANDREW GRIFFIN FACEBOOK'S ARTIFICIAL INTELLIGENCE ROBOTS SHUT DOWN AFTER THEY START TALKING TO EACH OTHER IN THEIR OWN LANGUAGE (17 Sep.2018) </a:t>
            </a:r>
            <a:r>
              <a:rPr lang="en-US" sz="1400" dirty="0">
                <a:hlinkClick r:id="rId8"/>
              </a:rPr>
              <a:t>https://www.independent.co.uk/life-style/gadgets-and-tech/news/facebook-artificial-intelligence-ai-chatbot-new-language-research-openai-google-a7869706.html</a:t>
            </a:r>
            <a:endParaRPr lang="en-US" sz="1400" dirty="0"/>
          </a:p>
          <a:p>
            <a:pPr marL="0" indent="0">
              <a:spcBef>
                <a:spcPts val="0"/>
              </a:spcBef>
              <a:buNone/>
            </a:pPr>
            <a:r>
              <a:rPr lang="en-US" sz="1400" dirty="0"/>
              <a:t>[7] Foundational Research </a:t>
            </a:r>
            <a:r>
              <a:rPr lang="en-US" sz="1400" dirty="0" err="1"/>
              <a:t>Insitute</a:t>
            </a:r>
            <a:r>
              <a:rPr lang="en-US" sz="1400" dirty="0"/>
              <a:t>, Artificial Intelligence: Opportunities and Risks, (17 Sep. 2018) </a:t>
            </a:r>
            <a:r>
              <a:rPr lang="en-US" sz="1400" dirty="0">
                <a:hlinkClick r:id="rId9"/>
              </a:rPr>
              <a:t>https://ea-foundation.org/files/ai-opportunities-and-risks.pdf</a:t>
            </a:r>
            <a:endParaRPr lang="en-US" sz="1400" dirty="0"/>
          </a:p>
          <a:p>
            <a:pPr marL="0" indent="0">
              <a:spcBef>
                <a:spcPts val="0"/>
              </a:spcBef>
              <a:buNone/>
            </a:pPr>
            <a:r>
              <a:rPr lang="en-US" sz="1400" dirty="0"/>
              <a:t>[8] Medium, The 10 Top Recommendations for the AI Field in 2017, (17 Sep. 2018) </a:t>
            </a:r>
            <a:r>
              <a:rPr lang="en-US" sz="1400" dirty="0">
                <a:hlinkClick r:id="rId10"/>
              </a:rPr>
              <a:t>https://medium.com/@AINowInstitute/the-10-top-recommendations-for-the-ai-field-in-2017-b3253624a7</a:t>
            </a:r>
            <a:endParaRPr lang="en-US" sz="1400" dirty="0"/>
          </a:p>
          <a:p>
            <a:pPr marL="0" indent="0">
              <a:spcBef>
                <a:spcPts val="0"/>
              </a:spcBef>
              <a:buNone/>
            </a:pPr>
            <a:r>
              <a:rPr lang="en-US" sz="1400" dirty="0"/>
              <a:t>[9] FICO, Explainable AI Breaks Out of the Black Box, (18 Sep. 2018) </a:t>
            </a:r>
            <a:r>
              <a:rPr lang="en-US" sz="1400" dirty="0">
                <a:hlinkClick r:id="rId11"/>
              </a:rPr>
              <a:t>http://www.fico.com/en/blogs/analytics-optimization/explainable-ai-breaks-out-of-the-black-box/</a:t>
            </a:r>
            <a:endParaRPr lang="en-US" sz="1400" dirty="0"/>
          </a:p>
          <a:p>
            <a:pPr marL="0" indent="0">
              <a:spcBef>
                <a:spcPts val="0"/>
              </a:spcBef>
              <a:buNone/>
            </a:pPr>
            <a:r>
              <a:rPr lang="en-US" sz="1400" dirty="0"/>
              <a:t>[10] Olivia Krauth, Artificial ignorance: The 10 biggest AI failures of 2017, (19 Sep. 2018) </a:t>
            </a:r>
            <a:r>
              <a:rPr lang="en-US" sz="1400" dirty="0">
                <a:hlinkClick r:id="rId12"/>
              </a:rPr>
              <a:t>https://www.techrepublic.com/article/the-10-biggest-ai-failures-of-2017/</a:t>
            </a:r>
            <a:endParaRPr lang="en-US" sz="1400" dirty="0"/>
          </a:p>
          <a:p>
            <a:pPr marL="0" indent="0">
              <a:spcBef>
                <a:spcPts val="0"/>
              </a:spcBef>
              <a:buNone/>
            </a:pPr>
            <a:r>
              <a:rPr lang="en-US" sz="1400" dirty="0"/>
              <a:t>[11] Andrey </a:t>
            </a:r>
            <a:r>
              <a:rPr lang="en-US" sz="1400" dirty="0" err="1"/>
              <a:t>Kurenkov</a:t>
            </a:r>
            <a:r>
              <a:rPr lang="en-US" sz="1400" dirty="0"/>
              <a:t>, Reinforcement learning’s foundational flaw, (</a:t>
            </a:r>
            <a:r>
              <a:rPr lang="en-US" altLang="zh-CN" sz="1400" dirty="0"/>
              <a:t>21 Sep. 2018</a:t>
            </a:r>
            <a:r>
              <a:rPr lang="en-US" sz="1400" dirty="0"/>
              <a:t>) </a:t>
            </a:r>
            <a:r>
              <a:rPr lang="en-US" sz="1400" dirty="0">
                <a:hlinkClick r:id="rId13"/>
              </a:rPr>
              <a:t>https://thegradient.pub/why-rl-is-flawed/</a:t>
            </a:r>
            <a:endParaRPr lang="en-US" sz="1400" dirty="0"/>
          </a:p>
          <a:p>
            <a:pPr marL="0" indent="0">
              <a:spcBef>
                <a:spcPts val="0"/>
              </a:spcBef>
              <a:buNone/>
            </a:pPr>
            <a:endParaRPr lang="en-US" sz="1400"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altLang="zh-CN" sz="1400" dirty="0">
                <a:solidFill>
                  <a:schemeClr val="tx1"/>
                </a:solidFill>
                <a:latin typeface="+mj-lt"/>
              </a:rPr>
              <a:t>Rui Huang</a:t>
            </a:r>
            <a:endParaRPr lang="en-US" sz="1400" dirty="0">
              <a:solidFill>
                <a:schemeClr val="tx1"/>
              </a:solidFill>
              <a:latin typeface="+mj-lt"/>
            </a:endParaRPr>
          </a:p>
        </p:txBody>
      </p:sp>
    </p:spTree>
    <p:extLst>
      <p:ext uri="{BB962C8B-B14F-4D97-AF65-F5344CB8AC3E}">
        <p14:creationId xmlns:p14="http://schemas.microsoft.com/office/powerpoint/2010/main" val="2037044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Self-Driving Cars Still need you</a:t>
            </a:r>
          </a:p>
        </p:txBody>
      </p:sp>
      <p:sp>
        <p:nvSpPr>
          <p:cNvPr id="3" name="Content Placeholder 2"/>
          <p:cNvSpPr>
            <a:spLocks noGrp="1"/>
          </p:cNvSpPr>
          <p:nvPr>
            <p:ph sz="half" idx="1"/>
          </p:nvPr>
        </p:nvSpPr>
        <p:spPr/>
        <p:txBody>
          <a:bodyPr/>
          <a:lstStyle/>
          <a:p>
            <a:r>
              <a:rPr lang="en-US" dirty="0"/>
              <a:t>5 levels of automation</a:t>
            </a:r>
          </a:p>
          <a:p>
            <a:r>
              <a:rPr lang="en-US" dirty="0"/>
              <a:t>Current products fall in the 2-4 range</a:t>
            </a:r>
          </a:p>
          <a:p>
            <a:r>
              <a:rPr lang="en-US" dirty="0"/>
              <a:t>Progress still to be made</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Waid</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pic>
        <p:nvPicPr>
          <p:cNvPr id="12" name="Content Placeholder 11">
            <a:extLst>
              <a:ext uri="{FF2B5EF4-FFF2-40B4-BE49-F238E27FC236}">
                <a16:creationId xmlns:a16="http://schemas.microsoft.com/office/drawing/2014/main" id="{3F8B2BDE-26EB-4FF8-8331-DCBF4AF11394}"/>
              </a:ext>
            </a:extLst>
          </p:cNvPr>
          <p:cNvPicPr>
            <a:picLocks noGrp="1" noChangeAspect="1"/>
          </p:cNvPicPr>
          <p:nvPr>
            <p:ph sz="half" idx="2"/>
          </p:nvPr>
        </p:nvPicPr>
        <p:blipFill>
          <a:blip r:embed="rId3"/>
          <a:stretch>
            <a:fillRect/>
          </a:stretch>
        </p:blipFill>
        <p:spPr>
          <a:xfrm>
            <a:off x="4419600" y="950433"/>
            <a:ext cx="4099560" cy="4002662"/>
          </a:xfrm>
        </p:spPr>
      </p:pic>
    </p:spTree>
    <p:extLst>
      <p:ext uri="{BB962C8B-B14F-4D97-AF65-F5344CB8AC3E}">
        <p14:creationId xmlns:p14="http://schemas.microsoft.com/office/powerpoint/2010/main" val="3677149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feel unsafe</a:t>
            </a:r>
          </a:p>
        </p:txBody>
      </p:sp>
      <p:sp>
        <p:nvSpPr>
          <p:cNvPr id="3" name="Content Placeholder 2"/>
          <p:cNvSpPr>
            <a:spLocks noGrp="1"/>
          </p:cNvSpPr>
          <p:nvPr>
            <p:ph sz="half" idx="1"/>
          </p:nvPr>
        </p:nvSpPr>
        <p:spPr/>
        <p:txBody>
          <a:bodyPr>
            <a:normAutofit fontScale="92500" lnSpcReduction="10000"/>
          </a:bodyPr>
          <a:lstStyle/>
          <a:p>
            <a:r>
              <a:rPr lang="en-US" dirty="0"/>
              <a:t>78% of people are afraid to ride in a fully autonomous car</a:t>
            </a:r>
          </a:p>
          <a:p>
            <a:r>
              <a:rPr lang="en-US" dirty="0"/>
              <a:t>People do not feel safe sharing the road </a:t>
            </a:r>
          </a:p>
          <a:p>
            <a:pPr lvl="1"/>
            <a:r>
              <a:rPr lang="en-US" sz="1300" dirty="0"/>
              <a:t>54% feel less safe</a:t>
            </a:r>
          </a:p>
          <a:p>
            <a:pPr lvl="1"/>
            <a:r>
              <a:rPr lang="en-US" sz="1600" dirty="0"/>
              <a:t>34% do not feel it would be different</a:t>
            </a:r>
          </a:p>
          <a:p>
            <a:pPr lvl="1"/>
            <a:r>
              <a:rPr lang="en-US" sz="1600" dirty="0"/>
              <a:t>10% feel safer</a:t>
            </a:r>
          </a:p>
          <a:p>
            <a:r>
              <a:rPr lang="en-US" dirty="0"/>
              <a:t>People want assistive autonomous technology</a:t>
            </a:r>
          </a:p>
          <a:p>
            <a:pPr lvl="1"/>
            <a:r>
              <a:rPr lang="en-US" sz="1600" dirty="0"/>
              <a:t>59% want it</a:t>
            </a:r>
          </a:p>
          <a:p>
            <a:pPr lvl="1"/>
            <a:r>
              <a:rPr lang="en-US" sz="1600" dirty="0"/>
              <a:t>16% are unsure</a:t>
            </a:r>
          </a:p>
          <a:p>
            <a:pPr lvl="1"/>
            <a:r>
              <a:rPr lang="en-US" sz="1600" dirty="0"/>
              <a:t>25% do not want it</a:t>
            </a:r>
          </a:p>
        </p:txBody>
      </p:sp>
      <p:pic>
        <p:nvPicPr>
          <p:cNvPr id="10" name="Content Placeholder 9">
            <a:extLst>
              <a:ext uri="{FF2B5EF4-FFF2-40B4-BE49-F238E27FC236}">
                <a16:creationId xmlns:a16="http://schemas.microsoft.com/office/drawing/2014/main" id="{7FFE236C-B689-4658-A9D2-149DB20E2A40}"/>
              </a:ext>
            </a:extLst>
          </p:cNvPr>
          <p:cNvPicPr>
            <a:picLocks noGrp="1" noChangeAspect="1"/>
          </p:cNvPicPr>
          <p:nvPr>
            <p:ph sz="half" idx="2"/>
          </p:nvPr>
        </p:nvPicPr>
        <p:blipFill>
          <a:blip r:embed="rId3"/>
          <a:stretch>
            <a:fillRect/>
          </a:stretch>
        </p:blipFill>
        <p:spPr>
          <a:xfrm>
            <a:off x="4351109" y="950433"/>
            <a:ext cx="4675687" cy="3506766"/>
          </a:xfrm>
          <a:ln>
            <a:solidFill>
              <a:schemeClr val="bg1"/>
            </a:solidFill>
          </a:ln>
        </p:spPr>
      </p:pic>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Waid</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a:t>
            </a:r>
          </a:p>
        </p:txBody>
      </p:sp>
    </p:spTree>
    <p:extLst>
      <p:ext uri="{BB962C8B-B14F-4D97-AF65-F5344CB8AC3E}">
        <p14:creationId xmlns:p14="http://schemas.microsoft.com/office/powerpoint/2010/main" val="3866678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Legalization of autonomous vehicles</a:t>
            </a:r>
          </a:p>
        </p:txBody>
      </p:sp>
      <p:sp>
        <p:nvSpPr>
          <p:cNvPr id="3" name="Content Placeholder 2"/>
          <p:cNvSpPr>
            <a:spLocks noGrp="1"/>
          </p:cNvSpPr>
          <p:nvPr>
            <p:ph sz="half" idx="1"/>
          </p:nvPr>
        </p:nvSpPr>
        <p:spPr/>
        <p:txBody>
          <a:bodyPr/>
          <a:lstStyle/>
          <a:p>
            <a:r>
              <a:rPr lang="en-US" dirty="0"/>
              <a:t>A majority of states have legislation </a:t>
            </a:r>
          </a:p>
          <a:p>
            <a:r>
              <a:rPr lang="en-US" dirty="0"/>
              <a:t>More and more each year</a:t>
            </a:r>
          </a:p>
          <a:p>
            <a:pPr lvl="1"/>
            <a:r>
              <a:rPr lang="en-US" dirty="0"/>
              <a:t>6 in 2012</a:t>
            </a:r>
          </a:p>
          <a:p>
            <a:pPr lvl="1"/>
            <a:r>
              <a:rPr lang="en-US" dirty="0"/>
              <a:t>9 in 2013</a:t>
            </a:r>
          </a:p>
          <a:p>
            <a:pPr lvl="1"/>
            <a:r>
              <a:rPr lang="en-US" dirty="0"/>
              <a:t>12 in 2014</a:t>
            </a:r>
          </a:p>
          <a:p>
            <a:pPr lvl="1"/>
            <a:r>
              <a:rPr lang="en-US" dirty="0"/>
              <a:t>16 in 2015</a:t>
            </a:r>
          </a:p>
          <a:p>
            <a:pPr lvl="1"/>
            <a:r>
              <a:rPr lang="en-US" dirty="0"/>
              <a:t>20 in 2016</a:t>
            </a:r>
          </a:p>
          <a:p>
            <a:pPr lvl="1"/>
            <a:r>
              <a:rPr lang="en-US" dirty="0"/>
              <a:t>33 in 2017</a:t>
            </a:r>
          </a:p>
        </p:txBody>
      </p:sp>
      <p:pic>
        <p:nvPicPr>
          <p:cNvPr id="12" name="Content Placeholder 11">
            <a:extLst>
              <a:ext uri="{FF2B5EF4-FFF2-40B4-BE49-F238E27FC236}">
                <a16:creationId xmlns:a16="http://schemas.microsoft.com/office/drawing/2014/main" id="{848A3C52-E7DA-4DF9-B2AB-397FD0679ED9}"/>
              </a:ext>
            </a:extLst>
          </p:cNvPr>
          <p:cNvPicPr>
            <a:picLocks noGrp="1" noChangeAspect="1"/>
          </p:cNvPicPr>
          <p:nvPr>
            <p:ph sz="half" idx="2"/>
          </p:nvPr>
        </p:nvPicPr>
        <p:blipFill>
          <a:blip r:embed="rId3"/>
          <a:stretch>
            <a:fillRect/>
          </a:stretch>
        </p:blipFill>
        <p:spPr>
          <a:xfrm>
            <a:off x="4724400" y="1234453"/>
            <a:ext cx="3733800" cy="3352800"/>
          </a:xfrm>
          <a:ln>
            <a:solidFill>
              <a:schemeClr val="bg1"/>
            </a:solidFill>
          </a:ln>
        </p:spPr>
      </p:pic>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Waid</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spTree>
    <p:extLst>
      <p:ext uri="{BB962C8B-B14F-4D97-AF65-F5344CB8AC3E}">
        <p14:creationId xmlns:p14="http://schemas.microsoft.com/office/powerpoint/2010/main" val="3209716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a:t>
            </a:r>
          </a:p>
        </p:txBody>
      </p:sp>
      <p:sp>
        <p:nvSpPr>
          <p:cNvPr id="3" name="Content Placeholder 2"/>
          <p:cNvSpPr>
            <a:spLocks noGrp="1"/>
          </p:cNvSpPr>
          <p:nvPr>
            <p:ph sz="half" idx="1"/>
          </p:nvPr>
        </p:nvSpPr>
        <p:spPr/>
        <p:txBody>
          <a:bodyPr/>
          <a:lstStyle/>
          <a:p>
            <a:r>
              <a:rPr lang="en-US" dirty="0"/>
              <a:t>Pros</a:t>
            </a:r>
          </a:p>
          <a:p>
            <a:pPr lvl="1"/>
            <a:r>
              <a:rPr lang="en-US" dirty="0"/>
              <a:t>Coordinate with other autonomous vehicles on the road</a:t>
            </a:r>
          </a:p>
          <a:p>
            <a:pPr lvl="1"/>
            <a:r>
              <a:rPr lang="en-US" dirty="0"/>
              <a:t>Increase traffic flow</a:t>
            </a:r>
          </a:p>
          <a:p>
            <a:pPr lvl="1"/>
            <a:r>
              <a:rPr lang="en-US" dirty="0"/>
              <a:t>No need to park</a:t>
            </a:r>
          </a:p>
          <a:p>
            <a:pPr lvl="1"/>
            <a:r>
              <a:rPr lang="en-US" dirty="0"/>
              <a:t>The car could be re-engineered</a:t>
            </a:r>
          </a:p>
          <a:p>
            <a:r>
              <a:rPr lang="en-US" dirty="0"/>
              <a:t>Cons</a:t>
            </a:r>
          </a:p>
          <a:p>
            <a:pPr lvl="1"/>
            <a:r>
              <a:rPr lang="en-US" dirty="0"/>
              <a:t>Privacy issues</a:t>
            </a:r>
          </a:p>
          <a:p>
            <a:pPr lvl="1"/>
            <a:r>
              <a:rPr lang="en-US" dirty="0"/>
              <a:t>Safety concerns</a:t>
            </a:r>
          </a:p>
          <a:p>
            <a:pPr lvl="1"/>
            <a:r>
              <a:rPr lang="en-US" dirty="0"/>
              <a:t>Decision-making</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Waid</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[4][5]</a:t>
            </a:r>
            <a:endParaRPr lang="en-US" sz="1200" dirty="0">
              <a:solidFill>
                <a:schemeClr val="tx1"/>
              </a:solidFill>
            </a:endParaRPr>
          </a:p>
        </p:txBody>
      </p:sp>
      <p:pic>
        <p:nvPicPr>
          <p:cNvPr id="11" name="Content Placeholder 9">
            <a:extLst>
              <a:ext uri="{FF2B5EF4-FFF2-40B4-BE49-F238E27FC236}">
                <a16:creationId xmlns:a16="http://schemas.microsoft.com/office/drawing/2014/main" id="{BDFBA7B9-94DA-458F-9512-CE2C3AAF9C11}"/>
              </a:ext>
            </a:extLst>
          </p:cNvPr>
          <p:cNvPicPr>
            <a:picLocks noGrp="1" noChangeAspect="1"/>
          </p:cNvPicPr>
          <p:nvPr>
            <p:ph sz="half" idx="2"/>
          </p:nvPr>
        </p:nvPicPr>
        <p:blipFill>
          <a:blip r:embed="rId3"/>
          <a:stretch>
            <a:fillRect/>
          </a:stretch>
        </p:blipFill>
        <p:spPr>
          <a:xfrm>
            <a:off x="4396946" y="1546669"/>
            <a:ext cx="4397898" cy="2379190"/>
          </a:xfrm>
          <a:ln>
            <a:solidFill>
              <a:schemeClr val="bg1"/>
            </a:solidFill>
          </a:ln>
        </p:spPr>
      </p:pic>
    </p:spTree>
    <p:extLst>
      <p:ext uri="{BB962C8B-B14F-4D97-AF65-F5344CB8AC3E}">
        <p14:creationId xmlns:p14="http://schemas.microsoft.com/office/powerpoint/2010/main" val="365957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http://pbfcomics.com/197</a:t>
            </a:r>
            <a:r>
              <a:rPr lang="en-US" dirty="0"/>
              <a:t> (2014-09-26)</a:t>
            </a:r>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681759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in Progress</a:t>
            </a:r>
          </a:p>
        </p:txBody>
      </p:sp>
      <p:sp>
        <p:nvSpPr>
          <p:cNvPr id="3" name="Content Placeholder 2"/>
          <p:cNvSpPr>
            <a:spLocks noGrp="1"/>
          </p:cNvSpPr>
          <p:nvPr>
            <p:ph sz="half" idx="1"/>
          </p:nvPr>
        </p:nvSpPr>
        <p:spPr>
          <a:xfrm>
            <a:off x="598797" y="1352551"/>
            <a:ext cx="3733800" cy="3352800"/>
          </a:xfrm>
        </p:spPr>
        <p:txBody>
          <a:bodyPr/>
          <a:lstStyle/>
          <a:p>
            <a:r>
              <a:rPr lang="en-US" dirty="0"/>
              <a:t>Autonomous vehicles are still in development</a:t>
            </a:r>
          </a:p>
          <a:p>
            <a:r>
              <a:rPr lang="en-US" dirty="0"/>
              <a:t>Companies working on what they have promised</a:t>
            </a:r>
          </a:p>
          <a:p>
            <a:r>
              <a:rPr lang="en-US" dirty="0"/>
              <a:t>People want them, but do not trust them yet</a:t>
            </a:r>
          </a:p>
          <a:p>
            <a:r>
              <a:rPr lang="en-US" dirty="0"/>
              <a:t>Overall, they could improve traffic and efficiency in daily life</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Waid</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[6]</a:t>
            </a:r>
          </a:p>
        </p:txBody>
      </p:sp>
      <p:pic>
        <p:nvPicPr>
          <p:cNvPr id="9" name="Content Placeholder 9">
            <a:extLst>
              <a:ext uri="{FF2B5EF4-FFF2-40B4-BE49-F238E27FC236}">
                <a16:creationId xmlns:a16="http://schemas.microsoft.com/office/drawing/2014/main" id="{568A3B5A-AC08-433D-B003-371207789A87}"/>
              </a:ext>
            </a:extLst>
          </p:cNvPr>
          <p:cNvPicPr>
            <a:picLocks noChangeAspect="1"/>
          </p:cNvPicPr>
          <p:nvPr/>
        </p:nvPicPr>
        <p:blipFill>
          <a:blip r:embed="rId3"/>
          <a:stretch>
            <a:fillRect/>
          </a:stretch>
        </p:blipFill>
        <p:spPr>
          <a:xfrm>
            <a:off x="4245594" y="788026"/>
            <a:ext cx="4781202" cy="3830938"/>
          </a:xfrm>
          <a:prstGeom prst="rect">
            <a:avLst/>
          </a:prstGeom>
          <a:ln>
            <a:solidFill>
              <a:schemeClr val="bg1"/>
            </a:solidFill>
          </a:ln>
        </p:spPr>
      </p:pic>
    </p:spTree>
    <p:extLst>
      <p:ext uri="{BB962C8B-B14F-4D97-AF65-F5344CB8AC3E}">
        <p14:creationId xmlns:p14="http://schemas.microsoft.com/office/powerpoint/2010/main" val="221676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[1] </a:t>
            </a:r>
            <a:r>
              <a:rPr lang="en-US" dirty="0" err="1"/>
              <a:t>Fridman</a:t>
            </a:r>
            <a:r>
              <a:rPr lang="en-US" dirty="0"/>
              <a:t> L. Self driving cars and automation. </a:t>
            </a:r>
            <a:r>
              <a:rPr lang="en-US" dirty="0" err="1"/>
              <a:t>atul.fyi</a:t>
            </a:r>
            <a:r>
              <a:rPr lang="en-US" dirty="0"/>
              <a:t> Web site. </a:t>
            </a:r>
            <a:r>
              <a:rPr lang="en-US" dirty="0">
                <a:hlinkClick r:id="rId2"/>
              </a:rPr>
              <a:t>https://atul.fyi/post/2016/12/01/self-driving-cars-and-automation/</a:t>
            </a:r>
            <a:r>
              <a:rPr lang="en-US" dirty="0"/>
              <a:t>. Updated 2016. Accessed Sep 19, 2018. </a:t>
            </a:r>
          </a:p>
          <a:p>
            <a:pPr marL="0" indent="0">
              <a:buNone/>
            </a:pPr>
            <a:r>
              <a:rPr lang="en-US" dirty="0"/>
              <a:t>[2] Stepp E. Americans feel unsafe sharing the road with fully self-driving cars. aaa.com Web site. </a:t>
            </a:r>
            <a:r>
              <a:rPr lang="en-US" dirty="0">
                <a:hlinkClick r:id="rId3"/>
              </a:rPr>
              <a:t>https://newsroom.aaa.com/2017/03/americans-feel-unsafe-sharing-road-fully-self-driving-cars/</a:t>
            </a:r>
            <a:r>
              <a:rPr lang="en-US" dirty="0"/>
              <a:t>. Updated 2017. Accessed Sep 19, 2018.</a:t>
            </a:r>
          </a:p>
          <a:p>
            <a:pPr marL="0" indent="0">
              <a:buNone/>
            </a:pPr>
            <a:r>
              <a:rPr lang="en-US" dirty="0"/>
              <a:t>[3] Autonomous vehicles | self-driving vehicles enacted legislation. ncsl.org Web site. </a:t>
            </a:r>
            <a:r>
              <a:rPr lang="en-US" dirty="0">
                <a:hlinkClick r:id="rId4"/>
              </a:rPr>
              <a:t>http://www.ncsl.org/research/transportation/autonomous-vehicles-self-driving-vehicles-enacted-legislation.aspx</a:t>
            </a:r>
            <a:r>
              <a:rPr lang="en-US" dirty="0"/>
              <a:t>. Updated 2018. Accessed Sep 19, 2018.</a:t>
            </a:r>
          </a:p>
          <a:p>
            <a:pPr marL="0" indent="0">
              <a:buNone/>
            </a:pPr>
            <a:r>
              <a:rPr lang="en-US" dirty="0"/>
              <a:t>[4] Prince A. Unbelievable benefits and drawbacks of the self-driving car. lifehack.org Web site. </a:t>
            </a:r>
            <a:r>
              <a:rPr lang="en-US" dirty="0">
                <a:hlinkClick r:id="rId5"/>
              </a:rPr>
              <a:t>https://www.lifehack.org/articles/technology/unbelievable-benefits-and-drawbacks-the-self-driving-car.html</a:t>
            </a:r>
            <a:r>
              <a:rPr lang="en-US" dirty="0"/>
              <a:t>. Updated 2018. Accessed Sep 19, 2018.</a:t>
            </a:r>
          </a:p>
          <a:p>
            <a:pPr marL="0" indent="0">
              <a:buNone/>
            </a:pPr>
            <a:r>
              <a:rPr lang="en-US" dirty="0"/>
              <a:t>[5] CGP Grey. The simple solution to traffic. youtube.com Web site. </a:t>
            </a:r>
            <a:r>
              <a:rPr lang="en-US" dirty="0">
                <a:hlinkClick r:id="rId6"/>
              </a:rPr>
              <a:t>https://www.youtube.com/watch?v=iHzzSao6ypE</a:t>
            </a:r>
            <a:r>
              <a:rPr lang="en-US" dirty="0"/>
              <a:t>. Updated 2016. Accessed Sep 19, 2018.</a:t>
            </a:r>
          </a:p>
          <a:p>
            <a:pPr marL="0" indent="0">
              <a:buNone/>
            </a:pPr>
            <a:r>
              <a:rPr lang="en-US" dirty="0"/>
              <a:t>[6] Marx P. Are self-driving cars really safer than human drivers? medium.com Web site. </a:t>
            </a:r>
            <a:r>
              <a:rPr lang="en-US" dirty="0">
                <a:hlinkClick r:id="rId7"/>
              </a:rPr>
              <a:t>https://medium.com/@parismarx/are-self-driving-cars-really-safer-than-human-drivers-56a72bde2f41</a:t>
            </a:r>
            <a:r>
              <a:rPr lang="en-US" dirty="0"/>
              <a:t>. Updated 2018. Accessed Sep 19, 2018.</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Ben Waid</a:t>
            </a:r>
          </a:p>
        </p:txBody>
      </p:sp>
    </p:spTree>
    <p:extLst>
      <p:ext uri="{BB962C8B-B14F-4D97-AF65-F5344CB8AC3E}">
        <p14:creationId xmlns:p14="http://schemas.microsoft.com/office/powerpoint/2010/main" val="3543369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1211-7786-4460-9874-6B2731162913}"/>
              </a:ext>
            </a:extLst>
          </p:cNvPr>
          <p:cNvSpPr>
            <a:spLocks noGrp="1"/>
          </p:cNvSpPr>
          <p:nvPr>
            <p:ph type="title"/>
          </p:nvPr>
        </p:nvSpPr>
        <p:spPr/>
        <p:txBody>
          <a:bodyPr/>
          <a:lstStyle/>
          <a:p>
            <a:r>
              <a:rPr lang="en-US" dirty="0"/>
              <a:t>Social bias in machine learning</a:t>
            </a:r>
          </a:p>
        </p:txBody>
      </p:sp>
      <p:sp>
        <p:nvSpPr>
          <p:cNvPr id="3" name="Text Placeholder 2">
            <a:extLst>
              <a:ext uri="{FF2B5EF4-FFF2-40B4-BE49-F238E27FC236}">
                <a16:creationId xmlns:a16="http://schemas.microsoft.com/office/drawing/2014/main" id="{BA400583-1D17-440D-A4FB-479D63A899E9}"/>
              </a:ext>
            </a:extLst>
          </p:cNvPr>
          <p:cNvSpPr>
            <a:spLocks noGrp="1"/>
          </p:cNvSpPr>
          <p:nvPr>
            <p:ph type="body" idx="1"/>
          </p:nvPr>
        </p:nvSpPr>
        <p:spPr/>
        <p:txBody>
          <a:bodyPr/>
          <a:lstStyle/>
          <a:p>
            <a:r>
              <a:rPr lang="en-US" dirty="0"/>
              <a:t>Quyen Dinh Hoang</a:t>
            </a:r>
          </a:p>
        </p:txBody>
      </p:sp>
      <p:sp>
        <p:nvSpPr>
          <p:cNvPr id="4" name="Footer Placeholder 3">
            <a:extLst>
              <a:ext uri="{FF2B5EF4-FFF2-40B4-BE49-F238E27FC236}">
                <a16:creationId xmlns:a16="http://schemas.microsoft.com/office/drawing/2014/main" id="{08F62351-6FBF-420D-8EE0-BEF8A2E68047}"/>
              </a:ext>
            </a:extLst>
          </p:cNvPr>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4900E916-9B81-4BCA-A7D0-C1D1C3A77473}"/>
              </a:ext>
            </a:extLst>
          </p:cNvPr>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3042745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Google’s Sentiment Analyzer - Overview</a:t>
            </a:r>
          </a:p>
        </p:txBody>
      </p:sp>
      <p:sp>
        <p:nvSpPr>
          <p:cNvPr id="3" name="Content Placeholder 2"/>
          <p:cNvSpPr>
            <a:spLocks noGrp="1"/>
          </p:cNvSpPr>
          <p:nvPr>
            <p:ph sz="half" idx="1"/>
          </p:nvPr>
        </p:nvSpPr>
        <p:spPr>
          <a:xfrm>
            <a:off x="685799" y="1352551"/>
            <a:ext cx="7772399" cy="3352800"/>
          </a:xfrm>
        </p:spPr>
        <p:txBody>
          <a:bodyPr/>
          <a:lstStyle/>
          <a:p>
            <a:r>
              <a:rPr lang="en-US" dirty="0"/>
              <a:t>Allows programs to determine sentiment of sentences</a:t>
            </a:r>
          </a:p>
          <a:p>
            <a:r>
              <a:rPr lang="en-US" dirty="0"/>
              <a:t>Score scale: -1 (very negative) to 1 (very positive)</a:t>
            </a:r>
          </a:p>
          <a:p>
            <a:r>
              <a:rPr lang="en-US" dirty="0"/>
              <a:t>Has been incorporated into Microsoft’s Azure and IBM’s Watson</a:t>
            </a:r>
          </a:p>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Quyen Dinh Hoang</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spTree>
    <p:extLst>
      <p:ext uri="{BB962C8B-B14F-4D97-AF65-F5344CB8AC3E}">
        <p14:creationId xmlns:p14="http://schemas.microsoft.com/office/powerpoint/2010/main" val="3834304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Google’s Sentiment Analyzer - Examples</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Quyen Dinh Hoang</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pic>
        <p:nvPicPr>
          <p:cNvPr id="13" name="Picture 12">
            <a:extLst>
              <a:ext uri="{FF2B5EF4-FFF2-40B4-BE49-F238E27FC236}">
                <a16:creationId xmlns:a16="http://schemas.microsoft.com/office/drawing/2014/main" id="{BEA83C08-6C3F-4AF2-B270-A53899AAAF9E}"/>
              </a:ext>
            </a:extLst>
          </p:cNvPr>
          <p:cNvPicPr>
            <a:picLocks noChangeAspect="1"/>
          </p:cNvPicPr>
          <p:nvPr/>
        </p:nvPicPr>
        <p:blipFill>
          <a:blip r:embed="rId3"/>
          <a:stretch>
            <a:fillRect/>
          </a:stretch>
        </p:blipFill>
        <p:spPr>
          <a:xfrm>
            <a:off x="2741907" y="1346235"/>
            <a:ext cx="3660183" cy="818262"/>
          </a:xfrm>
          <a:prstGeom prst="rect">
            <a:avLst/>
          </a:prstGeom>
        </p:spPr>
      </p:pic>
      <p:pic>
        <p:nvPicPr>
          <p:cNvPr id="14" name="Picture 13">
            <a:extLst>
              <a:ext uri="{FF2B5EF4-FFF2-40B4-BE49-F238E27FC236}">
                <a16:creationId xmlns:a16="http://schemas.microsoft.com/office/drawing/2014/main" id="{BD120AE9-D166-441F-9029-8CD16C93ED38}"/>
              </a:ext>
            </a:extLst>
          </p:cNvPr>
          <p:cNvPicPr>
            <a:picLocks noChangeAspect="1"/>
          </p:cNvPicPr>
          <p:nvPr/>
        </p:nvPicPr>
        <p:blipFill>
          <a:blip r:embed="rId4"/>
          <a:stretch>
            <a:fillRect/>
          </a:stretch>
        </p:blipFill>
        <p:spPr>
          <a:xfrm>
            <a:off x="2741908" y="2398662"/>
            <a:ext cx="3660183" cy="813374"/>
          </a:xfrm>
          <a:prstGeom prst="rect">
            <a:avLst/>
          </a:prstGeom>
        </p:spPr>
      </p:pic>
      <p:pic>
        <p:nvPicPr>
          <p:cNvPr id="15" name="Picture 14">
            <a:extLst>
              <a:ext uri="{FF2B5EF4-FFF2-40B4-BE49-F238E27FC236}">
                <a16:creationId xmlns:a16="http://schemas.microsoft.com/office/drawing/2014/main" id="{7E119FC9-AE28-4E79-B5F5-52FC78C131D0}"/>
              </a:ext>
            </a:extLst>
          </p:cNvPr>
          <p:cNvPicPr>
            <a:picLocks noChangeAspect="1"/>
          </p:cNvPicPr>
          <p:nvPr/>
        </p:nvPicPr>
        <p:blipFill>
          <a:blip r:embed="rId5"/>
          <a:stretch>
            <a:fillRect/>
          </a:stretch>
        </p:blipFill>
        <p:spPr>
          <a:xfrm>
            <a:off x="2740615" y="3439911"/>
            <a:ext cx="3660183" cy="767871"/>
          </a:xfrm>
          <a:prstGeom prst="rect">
            <a:avLst/>
          </a:prstGeom>
        </p:spPr>
      </p:pic>
    </p:spTree>
    <p:extLst>
      <p:ext uri="{BB962C8B-B14F-4D97-AF65-F5344CB8AC3E}">
        <p14:creationId xmlns:p14="http://schemas.microsoft.com/office/powerpoint/2010/main" val="406409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Google’s Sentiment Analyzer - Examples</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Quyen Dinh Hoang</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pic>
        <p:nvPicPr>
          <p:cNvPr id="3" name="Picture 2">
            <a:extLst>
              <a:ext uri="{FF2B5EF4-FFF2-40B4-BE49-F238E27FC236}">
                <a16:creationId xmlns:a16="http://schemas.microsoft.com/office/drawing/2014/main" id="{45685201-0016-486C-A196-A2EBB83B3F0E}"/>
              </a:ext>
            </a:extLst>
          </p:cNvPr>
          <p:cNvPicPr>
            <a:picLocks noChangeAspect="1"/>
          </p:cNvPicPr>
          <p:nvPr/>
        </p:nvPicPr>
        <p:blipFill>
          <a:blip r:embed="rId3"/>
          <a:stretch>
            <a:fillRect/>
          </a:stretch>
        </p:blipFill>
        <p:spPr>
          <a:xfrm>
            <a:off x="2476500" y="1762793"/>
            <a:ext cx="4191000" cy="1885950"/>
          </a:xfrm>
          <a:prstGeom prst="rect">
            <a:avLst/>
          </a:prstGeom>
        </p:spPr>
      </p:pic>
    </p:spTree>
    <p:extLst>
      <p:ext uri="{BB962C8B-B14F-4D97-AF65-F5344CB8AC3E}">
        <p14:creationId xmlns:p14="http://schemas.microsoft.com/office/powerpoint/2010/main" val="2277071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Google’s Sentiment Analyzer - Examples</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Quyen Dinh Hoang</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pic>
        <p:nvPicPr>
          <p:cNvPr id="3" name="Picture 2">
            <a:extLst>
              <a:ext uri="{FF2B5EF4-FFF2-40B4-BE49-F238E27FC236}">
                <a16:creationId xmlns:a16="http://schemas.microsoft.com/office/drawing/2014/main" id="{4409D998-FC18-4E73-8721-952FE0BCDA67}"/>
              </a:ext>
            </a:extLst>
          </p:cNvPr>
          <p:cNvPicPr>
            <a:picLocks noChangeAspect="1"/>
          </p:cNvPicPr>
          <p:nvPr/>
        </p:nvPicPr>
        <p:blipFill>
          <a:blip r:embed="rId3"/>
          <a:stretch>
            <a:fillRect/>
          </a:stretch>
        </p:blipFill>
        <p:spPr>
          <a:xfrm>
            <a:off x="2543175" y="1546669"/>
            <a:ext cx="4057650" cy="2800350"/>
          </a:xfrm>
          <a:prstGeom prst="rect">
            <a:avLst/>
          </a:prstGeom>
        </p:spPr>
      </p:pic>
    </p:spTree>
    <p:extLst>
      <p:ext uri="{BB962C8B-B14F-4D97-AF65-F5344CB8AC3E}">
        <p14:creationId xmlns:p14="http://schemas.microsoft.com/office/powerpoint/2010/main" val="3407889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Northpointe’s </a:t>
            </a:r>
            <a:r>
              <a:rPr lang="en-US" dirty="0" err="1"/>
              <a:t>compas</a:t>
            </a:r>
            <a:r>
              <a:rPr lang="en-US" dirty="0"/>
              <a:t> - Overview</a:t>
            </a:r>
          </a:p>
        </p:txBody>
      </p:sp>
      <p:sp>
        <p:nvSpPr>
          <p:cNvPr id="3" name="Content Placeholder 2"/>
          <p:cNvSpPr>
            <a:spLocks noGrp="1"/>
          </p:cNvSpPr>
          <p:nvPr>
            <p:ph sz="half" idx="1"/>
          </p:nvPr>
        </p:nvSpPr>
        <p:spPr>
          <a:xfrm>
            <a:off x="685800" y="1352551"/>
            <a:ext cx="7833360" cy="3352800"/>
          </a:xfrm>
        </p:spPr>
        <p:txBody>
          <a:bodyPr/>
          <a:lstStyle/>
          <a:p>
            <a:r>
              <a:rPr lang="en-US" dirty="0"/>
              <a:t>Forecasts reoffend likelihood of criminals</a:t>
            </a:r>
          </a:p>
          <a:p>
            <a:r>
              <a:rPr lang="en-US" dirty="0"/>
              <a:t>Score scale: 1 (least likely) to 10 (most likely)</a:t>
            </a:r>
          </a:p>
          <a:p>
            <a:r>
              <a:rPr lang="en-US" dirty="0"/>
              <a:t>Assist judges to make decisions in courtrooms in the US</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Quyen Dinh Hoang</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 [3]</a:t>
            </a:r>
          </a:p>
        </p:txBody>
      </p:sp>
    </p:spTree>
    <p:extLst>
      <p:ext uri="{BB962C8B-B14F-4D97-AF65-F5344CB8AC3E}">
        <p14:creationId xmlns:p14="http://schemas.microsoft.com/office/powerpoint/2010/main" val="4139684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Northpointe’s </a:t>
            </a:r>
            <a:r>
              <a:rPr lang="en-US" dirty="0" err="1"/>
              <a:t>compas</a:t>
            </a:r>
            <a:r>
              <a:rPr lang="en-US" dirty="0"/>
              <a:t> - Analysis</a:t>
            </a:r>
          </a:p>
        </p:txBody>
      </p:sp>
      <p:sp>
        <p:nvSpPr>
          <p:cNvPr id="3" name="Content Placeholder 2"/>
          <p:cNvSpPr>
            <a:spLocks noGrp="1"/>
          </p:cNvSpPr>
          <p:nvPr>
            <p:ph sz="half" idx="1"/>
          </p:nvPr>
        </p:nvSpPr>
        <p:spPr/>
        <p:txBody>
          <a:bodyPr/>
          <a:lstStyle/>
          <a:p>
            <a:r>
              <a:rPr lang="en-US" dirty="0"/>
              <a:t>Shows no bias for True Positives</a:t>
            </a:r>
          </a:p>
          <a:p>
            <a:r>
              <a:rPr lang="en-US" dirty="0"/>
              <a:t>But when it was wrong… </a:t>
            </a:r>
          </a:p>
          <a:p>
            <a:pPr marL="0" indent="0">
              <a:buNone/>
            </a:pPr>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Quyen </a:t>
            </a:r>
            <a:r>
              <a:rPr lang="en-US" sz="1400" dirty="0">
                <a:latin typeface="+mj-lt"/>
              </a:rPr>
              <a:t>Dinh Hoang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&lt;Citation&gt;</a:t>
            </a:r>
          </a:p>
        </p:txBody>
      </p:sp>
      <p:graphicFrame>
        <p:nvGraphicFramePr>
          <p:cNvPr id="10" name="Chart 9">
            <a:extLst>
              <a:ext uri="{FF2B5EF4-FFF2-40B4-BE49-F238E27FC236}">
                <a16:creationId xmlns:a16="http://schemas.microsoft.com/office/drawing/2014/main" id="{6911F4CF-CE74-4EC7-9B82-DD0A0A4903C9}"/>
              </a:ext>
            </a:extLst>
          </p:cNvPr>
          <p:cNvGraphicFramePr>
            <a:graphicFrameLocks/>
          </p:cNvGraphicFramePr>
          <p:nvPr>
            <p:extLst/>
          </p:nvPr>
        </p:nvGraphicFramePr>
        <p:xfrm>
          <a:off x="4419600" y="1352551"/>
          <a:ext cx="4305300" cy="2820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247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these biases happen?</a:t>
            </a:r>
          </a:p>
        </p:txBody>
      </p:sp>
      <p:sp>
        <p:nvSpPr>
          <p:cNvPr id="3" name="Content Placeholder 2"/>
          <p:cNvSpPr>
            <a:spLocks noGrp="1"/>
          </p:cNvSpPr>
          <p:nvPr>
            <p:ph sz="half" idx="1"/>
          </p:nvPr>
        </p:nvSpPr>
        <p:spPr>
          <a:xfrm>
            <a:off x="685800" y="1352551"/>
            <a:ext cx="7772400" cy="3352800"/>
          </a:xfrm>
        </p:spPr>
        <p:txBody>
          <a:bodyPr/>
          <a:lstStyle/>
          <a:p>
            <a:r>
              <a:rPr lang="en-US" dirty="0"/>
              <a:t>Biased data: “garbage in, garbage out”</a:t>
            </a:r>
          </a:p>
          <a:p>
            <a:r>
              <a:rPr lang="en-US" dirty="0"/>
              <a:t>Oversight from creators </a:t>
            </a:r>
          </a:p>
          <a:p>
            <a:r>
              <a:rPr lang="en-US" dirty="0"/>
              <a:t>Bias from creators</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Quyen Dinh Hoang</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 [5]</a:t>
            </a:r>
          </a:p>
        </p:txBody>
      </p:sp>
    </p:spTree>
    <p:extLst>
      <p:ext uri="{BB962C8B-B14F-4D97-AF65-F5344CB8AC3E}">
        <p14:creationId xmlns:p14="http://schemas.microsoft.com/office/powerpoint/2010/main" val="2434227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Guest Speaker</a:t>
            </a:r>
          </a:p>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pic>
        <p:nvPicPr>
          <p:cNvPr id="2050" name="Picture 2" descr="Voting Software">
            <a:extLst>
              <a:ext uri="{FF2B5EF4-FFF2-40B4-BE49-F238E27FC236}">
                <a16:creationId xmlns:a16="http://schemas.microsoft.com/office/drawing/2014/main" id="{2A501732-B116-7744-88DA-42DACBFA2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005" y="361950"/>
            <a:ext cx="4750559" cy="4781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7FCC19-481E-E543-B278-EF485E244B9C}"/>
              </a:ext>
            </a:extLst>
          </p:cNvPr>
          <p:cNvSpPr txBox="1"/>
          <p:nvPr/>
        </p:nvSpPr>
        <p:spPr>
          <a:xfrm>
            <a:off x="0" y="4262583"/>
            <a:ext cx="4055149" cy="341632"/>
          </a:xfrm>
          <a:prstGeom prst="rect">
            <a:avLst/>
          </a:prstGeom>
          <a:noFill/>
        </p:spPr>
        <p:txBody>
          <a:bodyPr wrap="none" rtlCol="0">
            <a:spAutoFit/>
          </a:bodyPr>
          <a:lstStyle/>
          <a:p>
            <a:pPr>
              <a:lnSpc>
                <a:spcPct val="90000"/>
              </a:lnSpc>
            </a:pPr>
            <a:r>
              <a:rPr lang="en-US" dirty="0">
                <a:hlinkClick r:id="rId4"/>
              </a:rPr>
              <a:t>https://xkcd.com/2030/</a:t>
            </a:r>
            <a:r>
              <a:rPr lang="en-US" dirty="0"/>
              <a:t> (2018-09-21)</a:t>
            </a:r>
          </a:p>
        </p:txBody>
      </p:sp>
      <p:sp>
        <p:nvSpPr>
          <p:cNvPr id="10" name="Action Button: Movie 9">
            <a:hlinkClick r:id="rId5" highlightClick="1"/>
            <a:extLst>
              <a:ext uri="{FF2B5EF4-FFF2-40B4-BE49-F238E27FC236}">
                <a16:creationId xmlns:a16="http://schemas.microsoft.com/office/drawing/2014/main" id="{A2551F5C-9A9C-394D-9522-06D7B3D9D105}"/>
              </a:ext>
            </a:extLst>
          </p:cNvPr>
          <p:cNvSpPr/>
          <p:nvPr/>
        </p:nvSpPr>
        <p:spPr>
          <a:xfrm>
            <a:off x="3506569" y="471291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800" y="1352551"/>
            <a:ext cx="7833360" cy="3352800"/>
          </a:xfrm>
        </p:spPr>
        <p:txBody>
          <a:bodyPr/>
          <a:lstStyle/>
          <a:p>
            <a:r>
              <a:rPr lang="en-US" dirty="0"/>
              <a:t>Social bias in machine learning exists, can grow to be a big problem</a:t>
            </a:r>
          </a:p>
          <a:p>
            <a:r>
              <a:rPr lang="en-US" dirty="0"/>
              <a:t>Be on the lookout for these biases</a:t>
            </a:r>
          </a:p>
          <a:p>
            <a:r>
              <a:rPr lang="en-US" dirty="0"/>
              <a:t>Sanitize your data!</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Quyen Dinh Hoang</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 [5]</a:t>
            </a:r>
          </a:p>
        </p:txBody>
      </p:sp>
    </p:spTree>
    <p:extLst>
      <p:ext uri="{BB962C8B-B14F-4D97-AF65-F5344CB8AC3E}">
        <p14:creationId xmlns:p14="http://schemas.microsoft.com/office/powerpoint/2010/main" val="2067923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[1] Andrew Thompson, Google’s Sentiment Analyzer Thinks Being Gay Is Bad, </a:t>
            </a:r>
            <a:r>
              <a:rPr lang="en-US" dirty="0">
                <a:hlinkClick r:id="rId2"/>
              </a:rPr>
              <a:t>https://motherboard.vice.com/en_us/article/j5jmj8/google-artificial-intelligence-bias</a:t>
            </a:r>
            <a:endParaRPr lang="en-US" dirty="0"/>
          </a:p>
          <a:p>
            <a:pPr marL="0" indent="0">
              <a:buNone/>
            </a:pPr>
            <a:r>
              <a:rPr lang="en-US" dirty="0"/>
              <a:t>[2] Julia Angwin, Jeff Larson, Surya </a:t>
            </a:r>
            <a:r>
              <a:rPr lang="en-US" dirty="0" err="1"/>
              <a:t>Mattu</a:t>
            </a:r>
            <a:r>
              <a:rPr lang="en-US" dirty="0"/>
              <a:t> and Lauren Kirchner, ProPublica, Machine Bias, </a:t>
            </a:r>
            <a:r>
              <a:rPr lang="en-US" dirty="0">
                <a:hlinkClick r:id="rId3"/>
              </a:rPr>
              <a:t>https://www.propublica.org/article/machine-bias-risk-assessments-in-criminal-sentencing</a:t>
            </a:r>
            <a:endParaRPr lang="en-US" dirty="0"/>
          </a:p>
          <a:p>
            <a:pPr marL="0" indent="0">
              <a:buNone/>
            </a:pPr>
            <a:r>
              <a:rPr lang="en-US" dirty="0"/>
              <a:t>[3] Julia Angwin, Jeff Larson, Surya </a:t>
            </a:r>
            <a:r>
              <a:rPr lang="en-US" dirty="0" err="1"/>
              <a:t>Mattu</a:t>
            </a:r>
            <a:r>
              <a:rPr lang="en-US" dirty="0"/>
              <a:t> and Lauren Kirchner, ProPublica, </a:t>
            </a:r>
            <a:r>
              <a:rPr lang="en-US" dirty="0">
                <a:hlinkClick r:id="rId4"/>
              </a:rPr>
              <a:t>https://www.propublica.org/article/how-we-analyzed-the-compas-recidivism-algorithm</a:t>
            </a:r>
            <a:endParaRPr lang="en-US" dirty="0"/>
          </a:p>
          <a:p>
            <a:pPr marL="0" indent="0">
              <a:buNone/>
            </a:pPr>
            <a:r>
              <a:rPr lang="en-US" dirty="0"/>
              <a:t>[4] Chris </a:t>
            </a:r>
            <a:r>
              <a:rPr lang="en-US" dirty="0" err="1"/>
              <a:t>DeBrusk</a:t>
            </a:r>
            <a:r>
              <a:rPr lang="en-US" dirty="0"/>
              <a:t>, The Risk of Machine-Learning Bias (and How to Prevent It), </a:t>
            </a:r>
            <a:r>
              <a:rPr lang="en-US" dirty="0">
                <a:hlinkClick r:id="rId5"/>
              </a:rPr>
              <a:t>https://sloanreview.mit.edu/article/the-risk-of-machine-learning-bias-and-how-to-prevent-it/</a:t>
            </a:r>
            <a:endParaRPr lang="en-US" dirty="0"/>
          </a:p>
          <a:p>
            <a:pPr marL="0" indent="0">
              <a:buNone/>
            </a:pPr>
            <a:r>
              <a:rPr lang="en-US" dirty="0"/>
              <a:t>[5] </a:t>
            </a:r>
            <a:r>
              <a:rPr lang="sv-SE" dirty="0"/>
              <a:t>Tobias Baer and Vishnu Kamalnath, </a:t>
            </a:r>
            <a:r>
              <a:rPr lang="en-US" dirty="0"/>
              <a:t>Controlling machine-learning algorithms and their biases, </a:t>
            </a:r>
            <a:r>
              <a:rPr lang="en-US" dirty="0">
                <a:hlinkClick r:id="rId6"/>
              </a:rPr>
              <a:t>https://www.mckinsey.com/business-functions/risk/our-insights/controlling-machine-learning-algorithms-and-their-biases</a:t>
            </a:r>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Quyen Dinh Hoang</a:t>
            </a:r>
          </a:p>
        </p:txBody>
      </p:sp>
    </p:spTree>
    <p:extLst>
      <p:ext uri="{BB962C8B-B14F-4D97-AF65-F5344CB8AC3E}">
        <p14:creationId xmlns:p14="http://schemas.microsoft.com/office/powerpoint/2010/main" val="4260007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9</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p>
          <a:p>
            <a:pPr eaLnBrk="1" hangingPunct="1"/>
            <a:endParaRPr lang="en-US" dirty="0">
              <a:ea typeface="ＭＳ Ｐゴシック" pitchFamily="-109" charset="-128"/>
              <a:cs typeface="ＭＳ Ｐゴシック" pitchFamily="-109" charset="-128"/>
            </a:endParaRPr>
          </a:p>
          <a:p>
            <a:pPr eaLnBrk="1" hangingPunct="1"/>
            <a:r>
              <a:rPr lang="en-US" dirty="0">
                <a:ea typeface="ＭＳ Ｐゴシック" pitchFamily="-109" charset="-128"/>
                <a:cs typeface="ＭＳ Ｐゴシック" pitchFamily="-109" charset="-128"/>
              </a:rPr>
              <a:t>Use Intuition</a:t>
            </a:r>
          </a:p>
          <a:p>
            <a:pPr lvl="1"/>
            <a:r>
              <a:rPr lang="en-US" dirty="0">
                <a:ea typeface="ＭＳ Ｐゴシック" pitchFamily="-109" charset="-128"/>
                <a:cs typeface="ＭＳ Ｐゴシック" pitchFamily="-109" charset="-128"/>
              </a:rPr>
              <a:t>Are results reasonable?</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33</a:t>
            </a:fld>
            <a:endParaRPr lang="en-US"/>
          </a:p>
        </p:txBody>
      </p:sp>
    </p:spTree>
    <p:extLst>
      <p:ext uri="{BB962C8B-B14F-4D97-AF65-F5344CB8AC3E}">
        <p14:creationId xmlns:p14="http://schemas.microsoft.com/office/powerpoint/2010/main" val="1218495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Cost-Benefit Analysis</a:t>
            </a:r>
          </a:p>
        </p:txBody>
      </p:sp>
      <p:sp>
        <p:nvSpPr>
          <p:cNvPr id="812035"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How much does it cost?</a:t>
            </a:r>
          </a:p>
          <a:p>
            <a:pPr eaLnBrk="1" hangingPunct="1"/>
            <a:r>
              <a:rPr lang="en-US">
                <a:ea typeface="ＭＳ Ｐゴシック" pitchFamily="-109" charset="-128"/>
                <a:cs typeface="ＭＳ Ｐゴシック" pitchFamily="-109" charset="-128"/>
              </a:rPr>
              <a:t>What do I get for this cost?</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1982392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Risk-Benefit Analysis</a:t>
            </a:r>
          </a:p>
        </p:txBody>
      </p:sp>
      <p:sp>
        <p:nvSpPr>
          <p:cNvPr id="814083"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What could go wrong?</a:t>
            </a:r>
          </a:p>
          <a:p>
            <a:pPr eaLnBrk="1" hangingPunct="1"/>
            <a:r>
              <a:rPr lang="en-US">
                <a:ea typeface="ＭＳ Ｐゴシック" pitchFamily="-109" charset="-128"/>
                <a:cs typeface="ＭＳ Ｐゴシック" pitchFamily="-109" charset="-128"/>
              </a:rPr>
              <a:t>How likely is it?</a:t>
            </a:r>
          </a:p>
          <a:p>
            <a:pPr eaLnBrk="1" hangingPunct="1"/>
            <a:r>
              <a:rPr lang="en-US">
                <a:ea typeface="ＭＳ Ｐゴシック" pitchFamily="-109" charset="-128"/>
                <a:cs typeface="ＭＳ Ｐゴシック" pitchFamily="-109" charset="-128"/>
              </a:rPr>
              <a:t>How costly are the consequences?</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1816333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2"/>
          <p:cNvSpPr>
            <a:spLocks noGrp="1" noChangeArrowheads="1"/>
          </p:cNvSpPr>
          <p:nvPr>
            <p:ph type="title"/>
          </p:nvPr>
        </p:nvSpPr>
        <p:spPr/>
        <p:txBody>
          <a:bodyPr/>
          <a:lstStyle/>
          <a:p>
            <a:pPr eaLnBrk="1" hangingPunct="1"/>
            <a:r>
              <a:rPr lang="en-US" sz="3200">
                <a:ea typeface="ＭＳ Ｐゴシック" pitchFamily="-109" charset="-128"/>
                <a:cs typeface="ＭＳ Ｐゴシック" pitchFamily="-109" charset="-128"/>
              </a:rPr>
              <a:t>Limitations to </a:t>
            </a:r>
            <a:br>
              <a:rPr lang="en-US" sz="3200">
                <a:ea typeface="ＭＳ Ｐゴシック" pitchFamily="-109" charset="-128"/>
                <a:cs typeface="ＭＳ Ｐゴシック" pitchFamily="-109" charset="-128"/>
              </a:rPr>
            </a:br>
            <a:r>
              <a:rPr lang="en-US" sz="3200">
                <a:ea typeface="ＭＳ Ｐゴシック" pitchFamily="-109" charset="-128"/>
                <a:cs typeface="ＭＳ Ｐゴシック" pitchFamily="-109" charset="-128"/>
              </a:rPr>
              <a:t>Risk-Benefit Analysis</a:t>
            </a:r>
          </a:p>
        </p:txBody>
      </p:sp>
      <p:sp>
        <p:nvSpPr>
          <p:cNvPr id="815107"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Hard to quantify probabilities</a:t>
            </a:r>
          </a:p>
          <a:p>
            <a:pPr eaLnBrk="1" hangingPunct="1"/>
            <a:r>
              <a:rPr lang="en-US">
                <a:ea typeface="ＭＳ Ｐゴシック" pitchFamily="-109" charset="-128"/>
                <a:cs typeface="ＭＳ Ｐゴシック" pitchFamily="-109" charset="-128"/>
              </a:rPr>
              <a:t>Hard to quantify costs</a:t>
            </a:r>
          </a:p>
          <a:p>
            <a:pPr eaLnBrk="1" hangingPunct="1"/>
            <a:r>
              <a:rPr lang="en-US">
                <a:ea typeface="ＭＳ Ｐゴシック" pitchFamily="-109" charset="-128"/>
                <a:cs typeface="ＭＳ Ｐゴシック" pitchFamily="-109" charset="-128"/>
              </a:rPr>
              <a:t>Who bears the costs?</a:t>
            </a:r>
          </a:p>
          <a:p>
            <a:pPr eaLnBrk="1" hangingPunct="1"/>
            <a:r>
              <a:rPr lang="en-US">
                <a:ea typeface="ＭＳ Ｐゴシック" pitchFamily="-109" charset="-128"/>
                <a:cs typeface="ＭＳ Ｐゴシック" pitchFamily="-109" charset="-128"/>
              </a:rPr>
              <a:t>Are the potential benefits worth it?</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36</a:t>
            </a:fld>
            <a:endParaRPr lang="en-US"/>
          </a:p>
        </p:txBody>
      </p:sp>
    </p:spTree>
    <p:extLst>
      <p:ext uri="{BB962C8B-B14F-4D97-AF65-F5344CB8AC3E}">
        <p14:creationId xmlns:p14="http://schemas.microsoft.com/office/powerpoint/2010/main" val="460677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3298385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Relying Too Much</a:t>
            </a:r>
          </a:p>
        </p:txBody>
      </p:sp>
      <p:sp>
        <p:nvSpPr>
          <p:cNvPr id="84998"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Limits of modeling reality</a:t>
            </a:r>
          </a:p>
          <a:p>
            <a:pPr eaLnBrk="1" hangingPunct="1"/>
            <a:r>
              <a:rPr lang="en-US">
                <a:ea typeface="ＭＳ Ｐゴシック" pitchFamily="-109" charset="-128"/>
                <a:cs typeface="ＭＳ Ｐゴシック" pitchFamily="-109" charset="-128"/>
              </a:rPr>
              <a:t>Limits of precision</a:t>
            </a:r>
          </a:p>
          <a:p>
            <a:pPr eaLnBrk="1" hangingPunct="1"/>
            <a:r>
              <a:rPr lang="en-US">
                <a:ea typeface="ＭＳ Ｐゴシック" pitchFamily="-109" charset="-128"/>
                <a:cs typeface="ＭＳ Ｐゴシック" pitchFamily="-109" charset="-128"/>
              </a:rPr>
              <a:t>Limits of algorithms</a:t>
            </a:r>
          </a:p>
          <a:p>
            <a:pPr eaLnBrk="1" hangingPunct="1"/>
            <a:r>
              <a:rPr lang="en-US">
                <a:ea typeface="ＭＳ Ｐゴシック" pitchFamily="-109" charset="-128"/>
                <a:cs typeface="ＭＳ Ｐゴシック" pitchFamily="-109" charset="-128"/>
              </a:rPr>
              <a:t>Limits of interpretation</a:t>
            </a:r>
          </a:p>
          <a:p>
            <a:pPr eaLnBrk="1" hangingPunct="1"/>
            <a:endParaRPr lang="en-US">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3953699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Producing Good Software</a:t>
            </a:r>
          </a:p>
        </p:txBody>
      </p:sp>
      <p:sp>
        <p:nvSpPr>
          <p:cNvPr id="89094" name="Rectangle 3"/>
          <p:cNvSpPr>
            <a:spLocks noGrp="1" noChangeArrowheads="1"/>
          </p:cNvSpPr>
          <p:nvPr>
            <p:ph idx="1"/>
          </p:nvPr>
        </p:nvSpPr>
        <p:spPr/>
        <p:txBody>
          <a:bodyPr/>
          <a:lstStyle/>
          <a:p>
            <a:pPr eaLnBrk="1" hangingPunct="1"/>
            <a:r>
              <a:rPr lang="en-US" sz="2600">
                <a:ea typeface="ＭＳ Ｐゴシック" pitchFamily="-109" charset="-128"/>
                <a:cs typeface="ＭＳ Ｐゴシック" pitchFamily="-109" charset="-128"/>
              </a:rPr>
              <a:t>Good specifications</a:t>
            </a:r>
          </a:p>
          <a:p>
            <a:pPr eaLnBrk="1" hangingPunct="1"/>
            <a:r>
              <a:rPr lang="en-US" sz="2600">
                <a:ea typeface="ＭＳ Ｐゴシック" pitchFamily="-109" charset="-128"/>
                <a:cs typeface="ＭＳ Ｐゴシック" pitchFamily="-109" charset="-128"/>
              </a:rPr>
              <a:t>Good usability</a:t>
            </a:r>
          </a:p>
          <a:p>
            <a:pPr eaLnBrk="1" hangingPunct="1"/>
            <a:r>
              <a:rPr lang="en-US" sz="2600">
                <a:ea typeface="ＭＳ Ｐゴシック" pitchFamily="-109" charset="-128"/>
                <a:cs typeface="ＭＳ Ｐゴシック" pitchFamily="-109" charset="-128"/>
              </a:rPr>
              <a:t>Good design</a:t>
            </a:r>
          </a:p>
          <a:p>
            <a:pPr eaLnBrk="1" hangingPunct="1"/>
            <a:r>
              <a:rPr lang="en-US" sz="2600">
                <a:ea typeface="ＭＳ Ｐゴシック" pitchFamily="-109" charset="-128"/>
                <a:cs typeface="ＭＳ Ｐゴシック" pitchFamily="-109" charset="-128"/>
              </a:rPr>
              <a:t>Robustness</a:t>
            </a:r>
          </a:p>
          <a:p>
            <a:pPr eaLnBrk="1" hangingPunct="1"/>
            <a:r>
              <a:rPr lang="en-US" sz="2600">
                <a:ea typeface="ＭＳ Ｐゴシック" pitchFamily="-109" charset="-128"/>
                <a:cs typeface="ＭＳ Ｐゴシック" pitchFamily="-109" charset="-128"/>
              </a:rPr>
              <a:t>Good implementation</a:t>
            </a:r>
          </a:p>
          <a:p>
            <a:pPr eaLnBrk="1" hangingPunct="1"/>
            <a:r>
              <a:rPr lang="en-US" sz="2600">
                <a:ea typeface="ＭＳ Ｐゴシック" pitchFamily="-109" charset="-128"/>
                <a:cs typeface="ＭＳ Ｐゴシック" pitchFamily="-109" charset="-128"/>
              </a:rPr>
              <a:t>Testing</a:t>
            </a:r>
          </a:p>
          <a:p>
            <a:pPr eaLnBrk="1" hangingPunct="1"/>
            <a:endParaRPr lang="en-US" sz="2600">
              <a:ea typeface="ＭＳ Ｐゴシック" pitchFamily="-109" charset="-128"/>
              <a:cs typeface="ＭＳ Ｐゴシック" pitchFamily="-109" charset="-128"/>
            </a:endParaRPr>
          </a:p>
          <a:p>
            <a:pPr eaLnBrk="1" hangingPunct="1"/>
            <a:endParaRPr lang="en-US" sz="2600">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316505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70000" lnSpcReduction="20000"/>
          </a:bodyPr>
          <a:lstStyle/>
          <a:p>
            <a:r>
              <a:rPr lang="en-US" dirty="0"/>
              <a:t>pp. 366 Any false arrests since 1989?</a:t>
            </a:r>
          </a:p>
          <a:p>
            <a:r>
              <a:rPr lang="en-US" dirty="0"/>
              <a:t>pp. 368 Argument assumes DB cannot exist without existing inaccuracies. </a:t>
            </a:r>
          </a:p>
          <a:p>
            <a:r>
              <a:rPr lang="en-US" dirty="0"/>
              <a:t>pp. 373 This is not to keep the PATRIOT system from responding to false alarms.</a:t>
            </a:r>
          </a:p>
          <a:p>
            <a:r>
              <a:rPr lang="en-US" dirty="0"/>
              <a:t>pp. 375 Always encapsulate units! Not clear if SW involved.</a:t>
            </a:r>
          </a:p>
          <a:p>
            <a:r>
              <a:rPr lang="en-US" dirty="0"/>
              <a:t>pp. 376 Any SW diffs between Mars Missions?</a:t>
            </a:r>
          </a:p>
          <a:p>
            <a:r>
              <a:rPr lang="en-US" dirty="0"/>
              <a:t>pp. 378 Why did the Tokyo Stock Exchange refuse?</a:t>
            </a:r>
          </a:p>
          <a:p>
            <a:r>
              <a:rPr lang="en-US" dirty="0"/>
              <a:t>pp. 380 Republicans and Florida?</a:t>
            </a:r>
          </a:p>
          <a:p>
            <a:r>
              <a:rPr lang="en-US" dirty="0"/>
              <a:t>pp. 381. Do the second thoughts on DRE machines make the interview at end Chapter’s end less relevant?</a:t>
            </a:r>
          </a:p>
        </p:txBody>
      </p:sp>
      <p:sp>
        <p:nvSpPr>
          <p:cNvPr id="11" name="Content Placeholder 10"/>
          <p:cNvSpPr>
            <a:spLocks noGrp="1"/>
          </p:cNvSpPr>
          <p:nvPr>
            <p:ph sz="half" idx="2"/>
          </p:nvPr>
        </p:nvSpPr>
        <p:spPr/>
        <p:txBody>
          <a:bodyPr>
            <a:normAutofit fontScale="70000" lnSpcReduction="20000"/>
          </a:bodyPr>
          <a:lstStyle/>
          <a:p>
            <a:r>
              <a:rPr lang="en-US" dirty="0"/>
              <a:t>pp. 389 No simulation examples since 2002?</a:t>
            </a:r>
          </a:p>
          <a:p>
            <a:r>
              <a:rPr lang="en-US" dirty="0"/>
              <a:t>pp. 390 Did The Limits to Growth predictions motivate people to change?</a:t>
            </a:r>
          </a:p>
          <a:p>
            <a:r>
              <a:rPr lang="en-US" dirty="0"/>
              <a:t>pp. 392 What happened to Verification?</a:t>
            </a:r>
          </a:p>
          <a:p>
            <a:r>
              <a:rPr lang="en-US" dirty="0"/>
              <a:t>pp. 394 “satisfies the specification” = verification. “needs of the user” = validation.</a:t>
            </a:r>
          </a:p>
          <a:p>
            <a:r>
              <a:rPr lang="en-US" dirty="0"/>
              <a:t>pp. 395 SW quality since 2009?</a:t>
            </a:r>
          </a:p>
          <a:p>
            <a:r>
              <a:rPr lang="en-US" dirty="0"/>
              <a:t>pp. 396 Gender bias nice addition!</a:t>
            </a:r>
          </a:p>
          <a:p>
            <a:r>
              <a:rPr lang="en-US" dirty="0"/>
              <a:t>pp. 406 21, source from 2004, is it implemented yet? 23 like game release question in next chapter.</a:t>
            </a:r>
          </a:p>
          <a:p>
            <a:r>
              <a:rPr lang="en-US" dirty="0"/>
              <a:t>Questions I liked: 10, 12, 16, 17, 18, 20, 21</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Plan For The Long Term</a:t>
            </a:r>
          </a:p>
        </p:txBody>
      </p:sp>
      <p:sp>
        <p:nvSpPr>
          <p:cNvPr id="91142"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Version control</a:t>
            </a:r>
          </a:p>
          <a:p>
            <a:pPr eaLnBrk="1" hangingPunct="1"/>
            <a:r>
              <a:rPr lang="en-US">
                <a:ea typeface="ＭＳ Ｐゴシック" pitchFamily="-109" charset="-128"/>
                <a:cs typeface="ＭＳ Ｐゴシック" pitchFamily="-109" charset="-128"/>
              </a:rPr>
              <a:t>Future development</a:t>
            </a:r>
          </a:p>
          <a:p>
            <a:pPr eaLnBrk="1" hangingPunct="1"/>
            <a:r>
              <a:rPr lang="en-US">
                <a:ea typeface="ＭＳ Ｐゴシック" pitchFamily="-109" charset="-128"/>
                <a:cs typeface="ＭＳ Ｐゴシック" pitchFamily="-109" charset="-128"/>
              </a:rPr>
              <a:t>New platforms</a:t>
            </a:r>
          </a:p>
          <a:p>
            <a:pPr eaLnBrk="1" hangingPunct="1"/>
            <a:r>
              <a:rPr lang="en-US">
                <a:ea typeface="ＭＳ Ｐゴシック" pitchFamily="-109" charset="-128"/>
                <a:cs typeface="ＭＳ Ｐゴシック" pitchFamily="-109" charset="-128"/>
              </a:rPr>
              <a:t>Patches</a:t>
            </a:r>
          </a:p>
          <a:p>
            <a:pPr eaLnBrk="1" hangingPunct="1"/>
            <a:r>
              <a:rPr lang="en-US">
                <a:ea typeface="ＭＳ Ｐゴシック" pitchFamily="-109" charset="-128"/>
                <a:cs typeface="ＭＳ Ｐゴシック" pitchFamily="-109" charset="-128"/>
              </a:rPr>
              <a:t>Security</a:t>
            </a:r>
          </a:p>
          <a:p>
            <a:pPr eaLnBrk="1" hangingPunct="1"/>
            <a:r>
              <a:rPr lang="en-US">
                <a:ea typeface="ＭＳ Ｐゴシック" pitchFamily="-109" charset="-128"/>
                <a:cs typeface="ＭＳ Ｐゴシック" pitchFamily="-109" charset="-128"/>
              </a:rPr>
              <a:t>Training</a:t>
            </a:r>
          </a:p>
          <a:p>
            <a:pPr eaLnBrk="1" hangingPunct="1"/>
            <a:r>
              <a:rPr lang="en-US">
                <a:ea typeface="ＭＳ Ｐゴシック" pitchFamily="-109" charset="-128"/>
                <a:cs typeface="ＭＳ Ｐゴシック" pitchFamily="-109" charset="-128"/>
              </a:rPr>
              <a:t>Customer support</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40</a:t>
            </a:fld>
            <a:endParaRPr lang="en-US"/>
          </a:p>
        </p:txBody>
      </p:sp>
    </p:spTree>
    <p:extLst>
      <p:ext uri="{BB962C8B-B14F-4D97-AF65-F5344CB8AC3E}">
        <p14:creationId xmlns:p14="http://schemas.microsoft.com/office/powerpoint/2010/main" val="3934331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sp>
        <p:nvSpPr>
          <p:cNvPr id="9" name="TextBox 8"/>
          <p:cNvSpPr txBox="1"/>
          <p:nvPr/>
        </p:nvSpPr>
        <p:spPr>
          <a:xfrm>
            <a:off x="0" y="3404452"/>
            <a:ext cx="2581112" cy="1204432"/>
          </a:xfrm>
          <a:prstGeom prst="rect">
            <a:avLst/>
          </a:prstGeom>
          <a:noFill/>
        </p:spPr>
        <p:txBody>
          <a:bodyPr wrap="square" rtlCol="0">
            <a:spAutoFit/>
          </a:bodyPr>
          <a:lstStyle/>
          <a:p>
            <a:pPr>
              <a:lnSpc>
                <a:spcPct val="90000"/>
              </a:lnSpc>
            </a:pPr>
            <a:r>
              <a:rPr lang="en-US" sz="1600" dirty="0">
                <a:hlinkClick r:id="rId3"/>
              </a:rPr>
              <a:t>marginalrevolution.com/marginalrevolution/2014/05/type-i-and-type-ii-errors-simplified.html</a:t>
            </a:r>
            <a:r>
              <a:rPr lang="en-US" sz="1600" dirty="0"/>
              <a:t> (2016-04-11)</a:t>
            </a:r>
          </a:p>
        </p:txBody>
      </p:sp>
      <p:sp>
        <p:nvSpPr>
          <p:cNvPr id="2" name="Slide Number Placeholder 1"/>
          <p:cNvSpPr>
            <a:spLocks noGrp="1"/>
          </p:cNvSpPr>
          <p:nvPr>
            <p:ph type="sldNum" sz="quarter" idx="12"/>
          </p:nvPr>
        </p:nvSpPr>
        <p:spPr/>
        <p:txBody>
          <a:bodyPr/>
          <a:lstStyle/>
          <a:p>
            <a:fld id="{A2A17EAB-8B51-5C40-8776-6683E51FA7A0}" type="slidenum">
              <a:rPr lang="en-US" smtClean="0"/>
              <a:t>41</a:t>
            </a:fld>
            <a:endParaRPr lang="en-US"/>
          </a:p>
        </p:txBody>
      </p:sp>
      <p:pic>
        <p:nvPicPr>
          <p:cNvPr id="3" name="Picture 2"/>
          <p:cNvPicPr>
            <a:picLocks noChangeAspect="1"/>
          </p:cNvPicPr>
          <p:nvPr/>
        </p:nvPicPr>
        <p:blipFill>
          <a:blip r:embed="rId4"/>
          <a:stretch>
            <a:fillRect/>
          </a:stretch>
        </p:blipFill>
        <p:spPr>
          <a:xfrm>
            <a:off x="2660679" y="329129"/>
            <a:ext cx="6234064" cy="4668067"/>
          </a:xfrm>
          <a:prstGeom prst="rect">
            <a:avLst/>
          </a:prstGeom>
        </p:spPr>
      </p:pic>
    </p:spTree>
    <p:extLst>
      <p:ext uri="{BB962C8B-B14F-4D97-AF65-F5344CB8AC3E}">
        <p14:creationId xmlns:p14="http://schemas.microsoft.com/office/powerpoint/2010/main" val="241035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Prepare for Debate</a:t>
            </a:r>
          </a:p>
          <a:p>
            <a:pPr lvl="1"/>
            <a:r>
              <a:rPr lang="en-US" dirty="0"/>
              <a:t>From Chapter 9 In-class Exercises # 24.</a:t>
            </a:r>
          </a:p>
          <a:p>
            <a:pPr lvl="1"/>
            <a:r>
              <a:rPr lang="en-US" dirty="0"/>
              <a:t>Should the company produce the game?</a:t>
            </a:r>
          </a:p>
          <a:p>
            <a:pPr lvl="1"/>
            <a:r>
              <a:rPr lang="en-US" dirty="0"/>
              <a:t>Use the SWE Code Of Ethics as the basis for your argument.</a:t>
            </a:r>
          </a:p>
          <a:p>
            <a:pPr lvl="1"/>
            <a:r>
              <a:rPr lang="en-US" dirty="0"/>
              <a:t>Use other sources for supporting data</a:t>
            </a:r>
          </a:p>
          <a:p>
            <a:r>
              <a:rPr lang="en-US" dirty="0"/>
              <a:t>Optional 1 paper on topic, lowest paper grade will be dropped</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79401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4072"/>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Guest Speaker</a:t>
            </a:r>
          </a:p>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5624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6F195-163C-47B5-84E9-1829C519872B}"/>
              </a:ext>
            </a:extLst>
          </p:cNvPr>
          <p:cNvSpPr>
            <a:spLocks noGrp="1"/>
          </p:cNvSpPr>
          <p:nvPr>
            <p:ph type="title"/>
          </p:nvPr>
        </p:nvSpPr>
        <p:spPr>
          <a:xfrm>
            <a:off x="685800" y="1865286"/>
            <a:ext cx="7772400" cy="914400"/>
          </a:xfrm>
        </p:spPr>
        <p:txBody>
          <a:bodyPr>
            <a:normAutofit/>
          </a:bodyPr>
          <a:lstStyle/>
          <a:p>
            <a:pPr algn="ctr"/>
            <a:r>
              <a:rPr lang="en-US" sz="3200" dirty="0"/>
              <a:t>In ai we trust</a:t>
            </a:r>
          </a:p>
        </p:txBody>
      </p:sp>
      <p:sp>
        <p:nvSpPr>
          <p:cNvPr id="4" name="Footer Placeholder 3">
            <a:extLst>
              <a:ext uri="{FF2B5EF4-FFF2-40B4-BE49-F238E27FC236}">
                <a16:creationId xmlns:a16="http://schemas.microsoft.com/office/drawing/2014/main" id="{59F844CC-BB00-4229-8EA7-90B7D50D7698}"/>
              </a:ext>
            </a:extLst>
          </p:cNvPr>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95FF0A41-7584-42F9-BF85-C300DD9081D8}"/>
              </a:ext>
            </a:extLst>
          </p:cNvPr>
          <p:cNvSpPr>
            <a:spLocks noGrp="1"/>
          </p:cNvSpPr>
          <p:nvPr>
            <p:ph type="sldNum" sz="quarter" idx="12"/>
          </p:nvPr>
        </p:nvSpPr>
        <p:spPr/>
        <p:txBody>
          <a:bodyPr/>
          <a:lstStyle/>
          <a:p>
            <a:fld id="{A2A17EAB-8B51-5C40-8776-6683E51FA7A0}" type="slidenum">
              <a:rPr lang="en-US" smtClean="0"/>
              <a:t>7</a:t>
            </a:fld>
            <a:endParaRPr lang="en-US"/>
          </a:p>
        </p:txBody>
      </p:sp>
      <p:sp>
        <p:nvSpPr>
          <p:cNvPr id="6" name="TextBox 5">
            <a:extLst>
              <a:ext uri="{FF2B5EF4-FFF2-40B4-BE49-F238E27FC236}">
                <a16:creationId xmlns:a16="http://schemas.microsoft.com/office/drawing/2014/main" id="{2822BAF2-5DF3-4D01-9138-D4743E2DE7FF}"/>
              </a:ext>
            </a:extLst>
          </p:cNvPr>
          <p:cNvSpPr txBox="1"/>
          <p:nvPr/>
        </p:nvSpPr>
        <p:spPr>
          <a:xfrm>
            <a:off x="685799" y="2851036"/>
            <a:ext cx="7772399" cy="590931"/>
          </a:xfrm>
          <a:prstGeom prst="rect">
            <a:avLst/>
          </a:prstGeom>
          <a:noFill/>
        </p:spPr>
        <p:txBody>
          <a:bodyPr wrap="square" rtlCol="0">
            <a:spAutoFit/>
          </a:bodyPr>
          <a:lstStyle/>
          <a:p>
            <a:pPr algn="ctr">
              <a:lnSpc>
                <a:spcPct val="90000"/>
              </a:lnSpc>
            </a:pPr>
            <a:r>
              <a:rPr lang="en-US" dirty="0">
                <a:solidFill>
                  <a:schemeClr val="accent3">
                    <a:lumMod val="20000"/>
                    <a:lumOff val="80000"/>
                  </a:schemeClr>
                </a:solidFill>
              </a:rPr>
              <a:t>To what extent that artificial intelligence is reliable? </a:t>
            </a:r>
          </a:p>
          <a:p>
            <a:pPr algn="ctr">
              <a:lnSpc>
                <a:spcPct val="90000"/>
              </a:lnSpc>
            </a:pPr>
            <a:r>
              <a:rPr lang="en-US" dirty="0">
                <a:solidFill>
                  <a:schemeClr val="accent3">
                    <a:lumMod val="20000"/>
                    <a:lumOff val="80000"/>
                  </a:schemeClr>
                </a:solidFill>
              </a:rPr>
              <a:t>How can we improve the reliability of AI?	</a:t>
            </a:r>
          </a:p>
        </p:txBody>
      </p:sp>
      <p:sp>
        <p:nvSpPr>
          <p:cNvPr id="7" name="TextBox 6">
            <a:extLst>
              <a:ext uri="{FF2B5EF4-FFF2-40B4-BE49-F238E27FC236}">
                <a16:creationId xmlns:a16="http://schemas.microsoft.com/office/drawing/2014/main" id="{CE54334D-82B6-4C3B-B11C-BFE60CDE2187}"/>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Rui Huang</a:t>
            </a:r>
          </a:p>
        </p:txBody>
      </p:sp>
    </p:spTree>
    <p:extLst>
      <p:ext uri="{BB962C8B-B14F-4D97-AF65-F5344CB8AC3E}">
        <p14:creationId xmlns:p14="http://schemas.microsoft.com/office/powerpoint/2010/main" val="316612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Successful applications of AI</a:t>
            </a:r>
          </a:p>
        </p:txBody>
      </p:sp>
      <p:sp>
        <p:nvSpPr>
          <p:cNvPr id="3" name="Content Placeholder 2"/>
          <p:cNvSpPr>
            <a:spLocks noGrp="1"/>
          </p:cNvSpPr>
          <p:nvPr>
            <p:ph sz="half" idx="1"/>
          </p:nvPr>
        </p:nvSpPr>
        <p:spPr/>
        <p:txBody>
          <a:bodyPr/>
          <a:lstStyle/>
          <a:p>
            <a:r>
              <a:rPr lang="en-US" dirty="0"/>
              <a:t>AlphaGo</a:t>
            </a:r>
          </a:p>
          <a:p>
            <a:pPr lvl="1"/>
            <a:r>
              <a:rPr lang="en-US" dirty="0"/>
              <a:t>An AI playing Go</a:t>
            </a:r>
          </a:p>
          <a:p>
            <a:pPr lvl="1"/>
            <a:r>
              <a:rPr lang="en-US" dirty="0"/>
              <a:t>Master defeated Lee Sedol</a:t>
            </a:r>
          </a:p>
          <a:p>
            <a:pPr lvl="2"/>
            <a:r>
              <a:rPr lang="en-US" dirty="0"/>
              <a:t>Uses supervised learning and reinforcement learning</a:t>
            </a:r>
          </a:p>
          <a:p>
            <a:pPr lvl="1"/>
            <a:r>
              <a:rPr lang="en-US" dirty="0"/>
              <a:t>Zero becomes “the best player”</a:t>
            </a:r>
          </a:p>
          <a:p>
            <a:pPr lvl="2"/>
            <a:r>
              <a:rPr lang="en-US" dirty="0"/>
              <a:t>Uses purely reinforcement learning</a:t>
            </a:r>
          </a:p>
          <a:p>
            <a:pPr lvl="1"/>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Rui Huang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[1][2][3][4]</a:t>
            </a:r>
            <a:endParaRPr lang="en-US" sz="1200" dirty="0">
              <a:solidFill>
                <a:schemeClr val="tx1"/>
              </a:solidFill>
            </a:endParaRPr>
          </a:p>
        </p:txBody>
      </p:sp>
      <p:pic>
        <p:nvPicPr>
          <p:cNvPr id="1028" name="Picture 4" descr="https://storage.googleapis.com/deepmind-live-cms/images/Elo%2520Ratings.width-400_ahXVKga.png">
            <a:extLst>
              <a:ext uri="{FF2B5EF4-FFF2-40B4-BE49-F238E27FC236}">
                <a16:creationId xmlns:a16="http://schemas.microsoft.com/office/drawing/2014/main" id="{F18B98CA-6266-4130-B9B2-AE9DE30103B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09358" y="1628873"/>
            <a:ext cx="4653288" cy="225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44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Successful applications of AI</a:t>
            </a:r>
          </a:p>
        </p:txBody>
      </p:sp>
      <p:sp>
        <p:nvSpPr>
          <p:cNvPr id="3" name="Content Placeholder 2"/>
          <p:cNvSpPr>
            <a:spLocks noGrp="1"/>
          </p:cNvSpPr>
          <p:nvPr>
            <p:ph sz="half" idx="1"/>
          </p:nvPr>
        </p:nvSpPr>
        <p:spPr/>
        <p:txBody>
          <a:bodyPr/>
          <a:lstStyle/>
          <a:p>
            <a:r>
              <a:rPr lang="en-US" dirty="0"/>
              <a:t>Open AI in DotA</a:t>
            </a:r>
          </a:p>
          <a:p>
            <a:pPr lvl="1"/>
            <a:r>
              <a:rPr lang="en-US" dirty="0"/>
              <a:t>Defeated an amateur team</a:t>
            </a:r>
          </a:p>
          <a:p>
            <a:pPr lvl="1"/>
            <a:r>
              <a:rPr lang="en-US" dirty="0"/>
              <a:t>Estimated rating 6000+</a:t>
            </a:r>
          </a:p>
          <a:p>
            <a:r>
              <a:rPr lang="en-US" dirty="0"/>
              <a:t>Image/audio recognition</a:t>
            </a:r>
          </a:p>
          <a:p>
            <a:r>
              <a:rPr lang="en-US" dirty="0"/>
              <a:t>Self-driving cars</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Rui Huang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[1][2][3][4]</a:t>
            </a:r>
            <a:endParaRPr lang="en-US" sz="1200" dirty="0">
              <a:solidFill>
                <a:schemeClr val="tx1"/>
              </a:solidFill>
            </a:endParaRPr>
          </a:p>
        </p:txBody>
      </p:sp>
      <p:pic>
        <p:nvPicPr>
          <p:cNvPr id="12" name="Picture 11">
            <a:extLst>
              <a:ext uri="{FF2B5EF4-FFF2-40B4-BE49-F238E27FC236}">
                <a16:creationId xmlns:a16="http://schemas.microsoft.com/office/drawing/2014/main" id="{9D038797-D5E0-471A-9EC3-1F7429DFD9AA}"/>
              </a:ext>
            </a:extLst>
          </p:cNvPr>
          <p:cNvPicPr>
            <a:picLocks noChangeAspect="1"/>
          </p:cNvPicPr>
          <p:nvPr/>
        </p:nvPicPr>
        <p:blipFill>
          <a:blip r:embed="rId3"/>
          <a:stretch>
            <a:fillRect/>
          </a:stretch>
        </p:blipFill>
        <p:spPr>
          <a:xfrm>
            <a:off x="3968784" y="1450732"/>
            <a:ext cx="4862796" cy="2905342"/>
          </a:xfrm>
          <a:prstGeom prst="rect">
            <a:avLst/>
          </a:prstGeom>
        </p:spPr>
      </p:pic>
    </p:spTree>
    <p:extLst>
      <p:ext uri="{BB962C8B-B14F-4D97-AF65-F5344CB8AC3E}">
        <p14:creationId xmlns:p14="http://schemas.microsoft.com/office/powerpoint/2010/main" val="301363627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26041</TotalTime>
  <Words>4691</Words>
  <Application>Microsoft Macintosh PowerPoint</Application>
  <PresentationFormat>On-screen Show (16:9)</PresentationFormat>
  <Paragraphs>583</Paragraphs>
  <Slides>41</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ＭＳ Ｐゴシック</vt:lpstr>
      <vt:lpstr>宋体</vt:lpstr>
      <vt:lpstr>Arial</vt:lpstr>
      <vt:lpstr>Calibri</vt:lpstr>
      <vt:lpstr>Cambria</vt:lpstr>
      <vt:lpstr>幼圆</vt:lpstr>
      <vt:lpstr>Red Radial 16x9</vt:lpstr>
      <vt:lpstr>Class 9 Errors Failures Risks</vt:lpstr>
      <vt:lpstr>PowerPoint Presentation</vt:lpstr>
      <vt:lpstr>Overview</vt:lpstr>
      <vt:lpstr>My Reading Notes</vt:lpstr>
      <vt:lpstr>Assignment</vt:lpstr>
      <vt:lpstr>Overview</vt:lpstr>
      <vt:lpstr>In ai we trust</vt:lpstr>
      <vt:lpstr>Successful applications of AI</vt:lpstr>
      <vt:lpstr>Successful applications of AI</vt:lpstr>
      <vt:lpstr>Ai failures</vt:lpstr>
      <vt:lpstr>The Reliability of ai</vt:lpstr>
      <vt:lpstr>Some criteria of making ai</vt:lpstr>
      <vt:lpstr>other methods to make ai more reliable</vt:lpstr>
      <vt:lpstr>Conclusion</vt:lpstr>
      <vt:lpstr>References</vt:lpstr>
      <vt:lpstr>Self-Driving Cars Still need you</vt:lpstr>
      <vt:lpstr>People feel unsafe</vt:lpstr>
      <vt:lpstr>Legalization of autonomous vehicles</vt:lpstr>
      <vt:lpstr>Pros and cons</vt:lpstr>
      <vt:lpstr>Work in Progress</vt:lpstr>
      <vt:lpstr>References</vt:lpstr>
      <vt:lpstr>Social bias in machine learning</vt:lpstr>
      <vt:lpstr>Google’s Sentiment Analyzer - Overview</vt:lpstr>
      <vt:lpstr>Google’s Sentiment Analyzer - Examples</vt:lpstr>
      <vt:lpstr>Google’s Sentiment Analyzer - Examples</vt:lpstr>
      <vt:lpstr>Google’s Sentiment Analyzer - Examples</vt:lpstr>
      <vt:lpstr>Northpointe’s compas - Overview</vt:lpstr>
      <vt:lpstr>Northpointe’s compas - Analysis</vt:lpstr>
      <vt:lpstr>Why these biases happen?</vt:lpstr>
      <vt:lpstr>conclusion</vt:lpstr>
      <vt:lpstr>References</vt:lpstr>
      <vt:lpstr>Class 9 The End</vt:lpstr>
      <vt:lpstr>Reliability Of Statistics</vt:lpstr>
      <vt:lpstr>Cost-Benefit Analysis</vt:lpstr>
      <vt:lpstr>Risk-Benefit Analysis</vt:lpstr>
      <vt:lpstr>Limitations to  Risk-Benefit Analysis</vt:lpstr>
      <vt:lpstr>Some Measures</vt:lpstr>
      <vt:lpstr>Relying Too Much</vt:lpstr>
      <vt:lpstr>Producing Good Software</vt:lpstr>
      <vt:lpstr>Plan For The Long Term</vt:lpstr>
      <vt:lpstr>PowerPoint Presentation</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347</cp:revision>
  <dcterms:created xsi:type="dcterms:W3CDTF">2014-08-25T02:19:16Z</dcterms:created>
  <dcterms:modified xsi:type="dcterms:W3CDTF">2018-09-22T02:37:59Z</dcterms:modified>
</cp:coreProperties>
</file>