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1"/>
  </p:notesMasterIdLst>
  <p:handoutMasterIdLst>
    <p:handoutMasterId r:id="rId32"/>
  </p:handoutMasterIdLst>
  <p:sldIdLst>
    <p:sldId id="256" r:id="rId2"/>
    <p:sldId id="259" r:id="rId3"/>
    <p:sldId id="277" r:id="rId4"/>
    <p:sldId id="261" r:id="rId5"/>
    <p:sldId id="410" r:id="rId6"/>
    <p:sldId id="308" r:id="rId7"/>
    <p:sldId id="396" r:id="rId8"/>
    <p:sldId id="397" r:id="rId9"/>
    <p:sldId id="309" r:id="rId10"/>
    <p:sldId id="268" r:id="rId11"/>
    <p:sldId id="419" r:id="rId12"/>
    <p:sldId id="271" r:id="rId13"/>
    <p:sldId id="270" r:id="rId14"/>
    <p:sldId id="267" r:id="rId15"/>
    <p:sldId id="420" r:id="rId16"/>
    <p:sldId id="421" r:id="rId17"/>
    <p:sldId id="275" r:id="rId18"/>
    <p:sldId id="274" r:id="rId19"/>
    <p:sldId id="273" r:id="rId20"/>
    <p:sldId id="422" r:id="rId21"/>
    <p:sldId id="278" r:id="rId22"/>
    <p:sldId id="423" r:id="rId23"/>
    <p:sldId id="416" r:id="rId24"/>
    <p:sldId id="257" r:id="rId25"/>
    <p:sldId id="258" r:id="rId26"/>
    <p:sldId id="417" r:id="rId27"/>
    <p:sldId id="260" r:id="rId28"/>
    <p:sldId id="418" r:id="rId29"/>
    <p:sldId id="269"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B4077F1D-CF25-9849-AE1A-9231EA85A6EE}">
          <p14:sldIdLst>
            <p14:sldId id="256"/>
            <p14:sldId id="259"/>
            <p14:sldId id="277"/>
            <p14:sldId id="261"/>
            <p14:sldId id="410"/>
            <p14:sldId id="308"/>
            <p14:sldId id="396"/>
            <p14:sldId id="397"/>
            <p14:sldId id="309"/>
          </p14:sldIdLst>
        </p14:section>
        <p14:section name="Students" id="{2928BE7F-6E18-994B-9238-FD2E5A306EE9}">
          <p14:sldIdLst>
            <p14:sldId id="268"/>
            <p14:sldId id="419"/>
            <p14:sldId id="271"/>
            <p14:sldId id="270"/>
            <p14:sldId id="267"/>
            <p14:sldId id="420"/>
            <p14:sldId id="421"/>
            <p14:sldId id="275"/>
            <p14:sldId id="274"/>
            <p14:sldId id="273"/>
            <p14:sldId id="422"/>
            <p14:sldId id="278"/>
            <p14:sldId id="423"/>
            <p14:sldId id="416"/>
            <p14:sldId id="257"/>
            <p14:sldId id="258"/>
            <p14:sldId id="417"/>
            <p14:sldId id="260"/>
            <p14:sldId id="418"/>
          </p14:sldIdLst>
        </p14:section>
        <p14:section name="common" id="{9B5216CB-EB00-374E-829F-303EE85B7FCE}">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61" autoAdjust="0"/>
    <p:restoredTop sz="81456" autoAdjust="0"/>
  </p:normalViewPr>
  <p:slideViewPr>
    <p:cSldViewPr snapToGrid="0" snapToObjects="1">
      <p:cViewPr varScale="1">
        <p:scale>
          <a:sx n="136" d="100"/>
          <a:sy n="136" d="100"/>
        </p:scale>
        <p:origin x="792" y="184"/>
      </p:cViewPr>
      <p:guideLst>
        <p:guide orient="horz" pos="1620"/>
        <p:guide pos="2880"/>
      </p:guideLst>
    </p:cSldViewPr>
  </p:slideViewPr>
  <p:notesTextViewPr>
    <p:cViewPr>
      <p:scale>
        <a:sx n="100" d="100"/>
        <a:sy n="100" d="100"/>
      </p:scale>
      <p:origin x="0" y="0"/>
    </p:cViewPr>
  </p:notesTextViewPr>
  <p:sorterViewPr>
    <p:cViewPr>
      <p:scale>
        <a:sx n="180" d="100"/>
        <a:sy n="1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Responders</c:v>
                </c:pt>
              </c:strCache>
            </c:strRef>
          </c:tx>
          <c:spPr>
            <a:gradFill rotWithShape="1">
              <a:gsLst>
                <a:gs pos="0">
                  <a:schemeClr val="accent1"/>
                </a:gs>
                <a:gs pos="100000">
                  <a:schemeClr val="accent1">
                    <a:shade val="48000"/>
                    <a:satMod val="180000"/>
                    <a:lumMod val="94000"/>
                  </a:schemeClr>
                </a:gs>
                <a:gs pos="100000">
                  <a:schemeClr val="accent1">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Skeptical just for terror</c:v>
                </c:pt>
                <c:pt idx="1">
                  <c:v>Concerned data is protected</c:v>
                </c:pt>
                <c:pt idx="2">
                  <c:v>Hide data from government</c:v>
                </c:pt>
              </c:strCache>
            </c:strRef>
          </c:cat>
          <c:val>
            <c:numRef>
              <c:f>Sheet1!$B$2:$B$4</c:f>
              <c:numCache>
                <c:formatCode>General</c:formatCode>
                <c:ptCount val="3"/>
                <c:pt idx="0">
                  <c:v>70</c:v>
                </c:pt>
                <c:pt idx="1">
                  <c:v>49</c:v>
                </c:pt>
                <c:pt idx="2">
                  <c:v>34</c:v>
                </c:pt>
              </c:numCache>
            </c:numRef>
          </c:val>
          <c:extLst>
            <c:ext xmlns:c16="http://schemas.microsoft.com/office/drawing/2014/chart" uri="{C3380CC4-5D6E-409C-BE32-E72D297353CC}">
              <c16:uniqueId val="{00000000-F1B4-B142-AB0E-276DDB7EAD81}"/>
            </c:ext>
          </c:extLst>
        </c:ser>
        <c:dLbls>
          <c:dLblPos val="inEnd"/>
          <c:showLegendKey val="0"/>
          <c:showVal val="1"/>
          <c:showCatName val="0"/>
          <c:showSerName val="0"/>
          <c:showPercent val="0"/>
          <c:showBubbleSize val="0"/>
        </c:dLbls>
        <c:gapWidth val="100"/>
        <c:overlap val="-24"/>
        <c:axId val="-2115671280"/>
        <c:axId val="-2115675008"/>
      </c:barChart>
      <c:catAx>
        <c:axId val="-211567128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115675008"/>
        <c:crosses val="autoZero"/>
        <c:auto val="1"/>
        <c:lblAlgn val="ctr"/>
        <c:lblOffset val="100"/>
        <c:noMultiLvlLbl val="0"/>
      </c:catAx>
      <c:valAx>
        <c:axId val="-2115675008"/>
        <c:scaling>
          <c:orientation val="minMax"/>
          <c:max val="10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115671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9/13/18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After this class we will be half done with the course… very sad I know.</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Play Somebody’s Watching Me (1984) – Rockwell (3:36)</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=7YvAYIJSSZY </a:t>
            </a:r>
          </a:p>
          <a:p>
            <a:pPr eaLnBrk="1" hangingPunct="1"/>
            <a:r>
              <a:rPr lang="en-US" dirty="0">
                <a:latin typeface="Arial" pitchFamily="-109" charset="0"/>
                <a:ea typeface="ＭＳ Ｐゴシック" pitchFamily="-109" charset="-128"/>
                <a:cs typeface="ＭＳ Ｐゴシック" pitchFamily="-109" charset="-128"/>
              </a:rPr>
              <a:t>Be the</a:t>
            </a:r>
            <a:r>
              <a:rPr lang="en-US" baseline="0" dirty="0">
                <a:latin typeface="Arial" pitchFamily="-109" charset="0"/>
                <a:ea typeface="ＭＳ Ｐゴシック" pitchFamily="-109" charset="-128"/>
                <a:cs typeface="ＭＳ Ｐゴシック" pitchFamily="-109" charset="-128"/>
              </a:rPr>
              <a:t> envy of all your classmates if you know the band and/or year: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pitchFamily="-109" charset="0"/>
                <a:ea typeface="ＭＳ Ｐゴシック" pitchFamily="-109" charset="-128"/>
                <a:cs typeface="ＭＳ Ｐゴシック" pitchFamily="-109" charset="-128"/>
              </a:rPr>
              <a:t>Rockwell (1984) Michael Jackson sings chorus and Jermaine Jackson on backing vocals.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Hello, my name is John Bieber. The title of my presentation is “Buying Privacy”. The conclusion that I reached is that advancing technology is limiting consumer privacy in the United States. </a:t>
            </a:r>
          </a:p>
          <a:p>
            <a:pPr marL="171450" indent="-171450">
              <a:buFontTx/>
              <a:buChar char="-"/>
            </a:pPr>
            <a:r>
              <a:rPr lang="en-US" dirty="0"/>
              <a:t>One motivation for these limitations is in the textbook: the rise of terrorism fears in the US after 9/11. You can see in this heatmap of NSA surveillance throughout the world that the US is one of the more-surveilled countries. One specific item that the book did not mention is executive order 12333, enacted by President Reagan in 1981. This order is credited with allowing the collection of information that is sent outside the US, such as in the case of Google or Yahoo! moving data between data centers that are not located in the US. Even if the data is an email from a person in the US to another person in the US, if the data is sent outside of the US then this order allows it to be collected in a government database.</a:t>
            </a:r>
          </a:p>
          <a:p>
            <a:pPr marL="171450" indent="-171450">
              <a:buFontTx/>
              <a:buChar char="-"/>
            </a:pPr>
            <a:r>
              <a:rPr lang="en-US" dirty="0"/>
              <a:t>Another motivation for the limitations is simple market forces. Consumers tend to choose the less monetarily costly service, regardless of what information is being collected. Consumers provide a lot of data to online services, and depending on how these services are controlling the data, it could be subject to executive order 12333, allowing all of that information to be collected by the US government. By providing data to companies, it may very well be the same as providing it to the government.</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045609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One specific instance of policy-related privacy reduction has to do with mail covers. Mail covers are a tool that law enforcement can use to monitor a suspect’s communications through the USPS. Law enforcement can submit a request, shown on the right, to a post office, which will then photograph the covers of any mail that a suspect receives.</a:t>
            </a:r>
          </a:p>
          <a:p>
            <a:pPr marL="171450" indent="-171450">
              <a:buFontTx/>
              <a:buChar char="-"/>
            </a:pPr>
            <a:r>
              <a:rPr lang="en-US" dirty="0"/>
              <a:t>After 2001, prompted by Anthrax attacks that killed several people, the USPS instituted the Mail Isolation and Tracking program, which effectively conducts mail covers on all mail sent through the USPS. The system automatically takes an image of every piece of mail sent and stores it in a database.</a:t>
            </a:r>
          </a:p>
          <a:p>
            <a:pPr marL="171450" indent="-171450">
              <a:buFontTx/>
              <a:buChar char="-"/>
            </a:pPr>
            <a:r>
              <a:rPr lang="en-US" dirty="0"/>
              <a:t>This system was actually used to track down a woman who sent Ricin to President Obama in 2013. The letter did not have a return address, but by examining about 60 letters that were sent before and after the malicious package, the FBI was able to extrapolate who the letter was sent from.</a:t>
            </a:r>
          </a:p>
          <a:p>
            <a:pPr marL="171450" indent="-171450">
              <a:buFontTx/>
              <a:buChar char="-"/>
            </a:pPr>
            <a:r>
              <a:rPr lang="en-US" dirty="0"/>
              <a:t>This is just one example of advancing technology restricting the privacy of US citizens.</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03494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Another example of privacy limitation, this time due to consumers themselves, is the choice between a cheap or free service versus a paid service.</a:t>
            </a:r>
          </a:p>
          <a:p>
            <a:pPr marL="171450" indent="-171450">
              <a:buFontTx/>
              <a:buChar char="-"/>
            </a:pPr>
            <a:r>
              <a:rPr lang="en-US" dirty="0"/>
              <a:t>Some of the most well-known free services are Facebook, LinkedIn, Yahoo, and Google. These companies are also well-known for selling their consumers’ information.</a:t>
            </a:r>
          </a:p>
          <a:p>
            <a:pPr marL="171450" indent="-171450">
              <a:buFontTx/>
              <a:buChar char="-"/>
            </a:pPr>
            <a:r>
              <a:rPr lang="en-US" dirty="0"/>
              <a:t>An author for Forbes did a basic analysis of how much revenue each user provides to these services, the results are shown on the left.</a:t>
            </a:r>
          </a:p>
          <a:p>
            <a:pPr marL="171450" indent="-171450">
              <a:buFontTx/>
              <a:buChar char="-"/>
            </a:pPr>
            <a:endParaRPr lang="en-US" dirty="0"/>
          </a:p>
          <a:p>
            <a:pPr marL="171450" indent="-171450">
              <a:buFontTx/>
              <a:buChar char="-"/>
            </a:pPr>
            <a:r>
              <a:rPr lang="en-US" dirty="0"/>
              <a:t>One service that attempted to appeal to users who did not want to be advertised to or have their data sold was App.net. On July 13</a:t>
            </a:r>
            <a:r>
              <a:rPr lang="en-US" baseline="30000" dirty="0"/>
              <a:t>th</a:t>
            </a:r>
            <a:r>
              <a:rPr lang="en-US" dirty="0"/>
              <a:t> of 2012, they announced their creation of this ad-free social media platform.</a:t>
            </a:r>
          </a:p>
          <a:p>
            <a:pPr marL="171450" indent="-171450">
              <a:buFontTx/>
              <a:buChar char="-"/>
            </a:pPr>
            <a:r>
              <a:rPr lang="en-US" dirty="0"/>
              <a:t>By August 13th of 2012, they crowd-funded about $750,000. On Feb 25</a:t>
            </a:r>
            <a:r>
              <a:rPr lang="en-US" baseline="30000" dirty="0"/>
              <a:t>th</a:t>
            </a:r>
            <a:r>
              <a:rPr lang="en-US" dirty="0"/>
              <a:t> 2013, they announced their transition to being a freemium service.</a:t>
            </a:r>
          </a:p>
          <a:p>
            <a:pPr marL="171450" indent="-171450">
              <a:buFontTx/>
              <a:buChar char="-"/>
            </a:pPr>
            <a:r>
              <a:rPr lang="en-US" dirty="0"/>
              <a:t>On March 17 of 2017, they finally shut down due to lack of subscription renewals.</a:t>
            </a:r>
          </a:p>
          <a:p>
            <a:pPr marL="171450" indent="-171450">
              <a:buFontTx/>
              <a:buChar char="-"/>
            </a:pPr>
            <a:endParaRPr lang="en-US" dirty="0"/>
          </a:p>
          <a:p>
            <a:pPr marL="171450" indent="-171450">
              <a:buFontTx/>
              <a:buChar char="-"/>
            </a:pPr>
            <a:r>
              <a:rPr lang="en-US" dirty="0"/>
              <a:t>This demonstrates just one case of consumers picking the cheapest option, despite the non-monetary costs.</a:t>
            </a:r>
          </a:p>
          <a:p>
            <a:pPr marL="171450" indent="-171450">
              <a:buFontTx/>
              <a:buChar char="-"/>
            </a:pPr>
            <a:endParaRPr lang="en-US" baseline="30000"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699560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i="0" dirty="0"/>
              <a:t>An example of a physical manifestation of technology decreasing consumer privacy came in 2015 with Samsung’s line of Smart TVs.</a:t>
            </a:r>
          </a:p>
          <a:p>
            <a:pPr marL="171450" indent="-171450">
              <a:buFontTx/>
              <a:buChar char="-"/>
            </a:pPr>
            <a:r>
              <a:rPr lang="en-US" i="0" dirty="0"/>
              <a:t>The smart TV terms read: “Please be aware that if your spoken words include personal or other sensitive information, that information will be among the data captures and transmitted to a third party through your use of Voice Recognition.”</a:t>
            </a:r>
          </a:p>
          <a:p>
            <a:pPr marL="171450" indent="-171450">
              <a:buFontTx/>
              <a:buChar char="-"/>
            </a:pPr>
            <a:r>
              <a:rPr lang="en-US" i="0" dirty="0"/>
              <a:t>This sounds a lot like the description of the televisions in George Orwell’s </a:t>
            </a:r>
            <a:r>
              <a:rPr lang="en-US" i="1" dirty="0"/>
              <a:t>1984</a:t>
            </a:r>
            <a:r>
              <a:rPr lang="en-US" i="0" dirty="0"/>
              <a:t>: “</a:t>
            </a:r>
            <a:r>
              <a:rPr lang="en-US" dirty="0"/>
              <a:t>The television received and transmitted simultaneously. Any sound that Winston made, above the level of a very low whisper, would be picked up by it…”</a:t>
            </a:r>
          </a:p>
          <a:p>
            <a:pPr marL="171450" indent="-171450">
              <a:buFontTx/>
              <a:buChar char="-"/>
            </a:pPr>
            <a:r>
              <a:rPr lang="en-US" dirty="0"/>
              <a:t>In 1984, Oceania’s authoritarian government was able to use this technology to very overtly watch over its citizens, ensuring that they did not express any ideas that were contrary to the government’s.</a:t>
            </a:r>
          </a:p>
          <a:p>
            <a:pPr marL="171450" indent="-171450">
              <a:buFontTx/>
              <a:buChar char="-"/>
            </a:pPr>
            <a:r>
              <a:rPr lang="en-US" dirty="0"/>
              <a:t>Because of executive order 12333, whether the government receives the data that is sent to a “third party” depends on where it is stored. If the government receives the transcripts of people’s conversations in their living rooms, the only difference between 1984 and reality is how that information ends up being used.</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387171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834400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Oliver</a:t>
            </a:r>
          </a:p>
          <a:p>
            <a:r>
              <a:rPr lang="en-US" dirty="0"/>
              <a:t>In</a:t>
            </a:r>
            <a:r>
              <a:rPr lang="en-US" baseline="0" dirty="0"/>
              <a:t> a famous interview with John Oliver, Edward Snowden described the NSA’s defense for spying on US citizens as holding a gun to our heads and asking us to trust them. </a:t>
            </a:r>
          </a:p>
          <a:p>
            <a:r>
              <a:rPr lang="en-US" baseline="0" dirty="0"/>
              <a:t>I like this quote because I feel it is a good introduction to several questions I want to raise today.</a:t>
            </a:r>
          </a:p>
          <a:p>
            <a:r>
              <a:rPr lang="en-US" baseline="0" dirty="0"/>
              <a:t>What does Snowden mean by this? Do people do trust the NSA to use the tools they have fairly? and should people trust them?</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3080273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Snowden is referring to the</a:t>
            </a:r>
            <a:r>
              <a:rPr lang="en-US" baseline="0" dirty="0"/>
              <a:t> NSA’s defense of their program that need the ability for mass data collection to counter terrorism, but they would never use it against US citizens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902133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70% of American’s are skeptical of this defense. Additionally many are skeptical their data is securely held by the government. Many people have even responded</a:t>
            </a:r>
            <a:r>
              <a:rPr lang="en-US" baseline="0" dirty="0"/>
              <a:t> by being more cautious online.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3640419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most</a:t>
            </a:r>
            <a:r>
              <a:rPr lang="en-US" baseline="0" dirty="0"/>
              <a:t> people agree monitoring terrorists is worthwhile, Americans are divided on whether it is acceptable to monitor US citizens. As the law is phrased, they are not supposed to target citizens, but can collect any data that moves outside of the US. This includes any content on the cloud that is stored in overseas servers.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3733824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You all </a:t>
            </a:r>
            <a:r>
              <a:rPr lang="en-US" baseline="0" dirty="0"/>
              <a:t>did the reading and should know about Snowden, but many people in the US don’t. As you can see, many European countries are more aware of what our government is doing than we are. Snowden’s leaks were especially meaningful to Germans because the NSA targeted Angela Merkel, and Germans have stronger historical concerns about dictatorships</a:t>
            </a: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262306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Review before debate in case anyone unsure of something in reading</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digital age has made it far easier for criminals to hide, so it makes sense that we need to protect them. NSA claims 50 prevented terror plots, but won’t give any specifics of the scale of use of PRISM. ACLU has challenged the NSA claiming that it should be using traditional warrants to fight terrorism</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118447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our</a:t>
            </a:r>
            <a:r>
              <a:rPr lang="en-US" baseline="0" dirty="0"/>
              <a:t> textbook, previous surveillance programs have been used to implement problematic programs such as Japanese Internment. Additionally, it is difficult to trust the NSA about what they are doing after they denied it for so long.</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792589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 name="Google Shape;89;p1: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2000" b="0" i="0" u="none" strike="noStrike" cap="none">
              <a:solidFill>
                <a:schemeClr val="dk1"/>
              </a:solidFill>
              <a:latin typeface="Arial"/>
              <a:ea typeface="Arial"/>
              <a:cs typeface="Arial"/>
              <a:sym typeface="Arial"/>
            </a:endParaRPr>
          </a:p>
        </p:txBody>
      </p:sp>
      <p:sp>
        <p:nvSpPr>
          <p:cNvPr id="90" name="Google Shape;90;p1: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23</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118419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2: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216000" marR="0" lvl="0" indent="-21600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77% of US adults have a smartphone</a:t>
            </a:r>
            <a:endParaRPr sz="1200" b="0" i="0" u="none" strike="noStrike" cap="none">
              <a:solidFill>
                <a:schemeClr val="dk1"/>
              </a:solidFill>
              <a:latin typeface="Arial"/>
              <a:ea typeface="Arial"/>
              <a:cs typeface="Arial"/>
              <a:sym typeface="Arial"/>
            </a:endParaRPr>
          </a:p>
          <a:p>
            <a:pPr marL="216000" marR="0" lvl="0" indent="-21600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Phones carry texts, pictures, videos, calls, contacts, financial stuff, etc.</a:t>
            </a:r>
            <a:endParaRPr sz="1200" b="0" i="0" u="none" strike="noStrike" cap="none">
              <a:solidFill>
                <a:schemeClr val="dk1"/>
              </a:solidFill>
              <a:latin typeface="Arial"/>
              <a:ea typeface="Arial"/>
              <a:cs typeface="Arial"/>
              <a:sym typeface="Arial"/>
            </a:endParaRPr>
          </a:p>
          <a:p>
            <a:pPr marL="216000" marR="0" lvl="0" indent="-21600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Starting storage size for an iPhone 8 is 64 GB – that’s a lot of data</a:t>
            </a:r>
            <a:endParaRPr sz="1200" b="0" i="0" u="none" strike="noStrike" cap="none">
              <a:solidFill>
                <a:schemeClr val="dk1"/>
              </a:solidFill>
              <a:latin typeface="Arial"/>
              <a:ea typeface="Arial"/>
              <a:cs typeface="Arial"/>
              <a:sym typeface="Arial"/>
            </a:endParaRPr>
          </a:p>
          <a:p>
            <a:pPr marL="216000" marR="0" lvl="0" indent="-21600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Stealing or losing a phone is easy – they can be pickpocketed, left behind in a store, dropped out a pocket, etc.</a:t>
            </a:r>
            <a:endParaRPr sz="1200" b="0" i="0" u="none" strike="noStrike" cap="none">
              <a:solidFill>
                <a:schemeClr val="dk1"/>
              </a:solidFill>
              <a:latin typeface="Arial"/>
              <a:ea typeface="Arial"/>
              <a:cs typeface="Arial"/>
              <a:sym typeface="Arial"/>
            </a:endParaRPr>
          </a:p>
          <a:p>
            <a:pPr marL="216000" marR="0" lvl="0" indent="-21600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[Maybe pre-arrange with someone to casually pick their phone up off their desk as an example? Might be effective!]</a:t>
            </a:r>
            <a:endParaRPr sz="1200" b="0" i="0" u="none" strike="noStrike" cap="none">
              <a:solidFill>
                <a:schemeClr val="dk1"/>
              </a:solidFill>
              <a:latin typeface="Arial"/>
              <a:ea typeface="Arial"/>
              <a:cs typeface="Arial"/>
              <a:sym typeface="Arial"/>
            </a:endParaRPr>
          </a:p>
          <a:p>
            <a:pPr marL="216000" marR="0" lvl="0" indent="-21600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Example: Woman had identity stolen after hackers leveraged a “stolen” phone number to break through every two-factor authentication block</a:t>
            </a:r>
            <a:endParaRPr sz="1200" b="0" i="0" u="none" strike="noStrike" cap="none">
              <a:solidFill>
                <a:schemeClr val="dk1"/>
              </a:solidFill>
              <a:latin typeface="Arial"/>
              <a:ea typeface="Arial"/>
              <a:cs typeface="Arial"/>
              <a:sym typeface="Arial"/>
            </a:endParaRPr>
          </a:p>
          <a:p>
            <a:pPr marL="216000" marR="0" lvl="0" indent="-21600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1" name="Google Shape;101;p2: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24</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43545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3" name="Google Shape;113;p3: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216000" marR="0" lvl="0" indent="-216000" algn="l" rtl="0">
              <a:lnSpc>
                <a:spcPct val="100000"/>
              </a:lnSpc>
              <a:spcBef>
                <a:spcPts val="0"/>
              </a:spcBef>
              <a:spcAft>
                <a:spcPts val="0"/>
              </a:spcAft>
              <a:buClr>
                <a:srgbClr val="000000"/>
              </a:buClr>
              <a:buSzPts val="1400"/>
              <a:buFont typeface="Arial"/>
              <a:buNone/>
            </a:pPr>
            <a:r>
              <a:rPr lang="en-US" sz="1500" b="0" i="0" u="none" strike="noStrike" cap="none">
                <a:solidFill>
                  <a:schemeClr val="dk1"/>
                </a:solidFill>
                <a:latin typeface="Arial"/>
                <a:ea typeface="Arial"/>
                <a:cs typeface="Arial"/>
                <a:sym typeface="Arial"/>
              </a:rPr>
              <a:t>* Practically all modern smartphones can be encrypted, requiring not only a passcode or fingerprint to unlock once started, but a password to unlock the storage before the OS will even boot</a:t>
            </a:r>
            <a:endParaRPr sz="1200" b="0" i="0" u="none" strike="noStrike" cap="none">
              <a:solidFill>
                <a:schemeClr val="dk1"/>
              </a:solidFill>
              <a:latin typeface="Arial"/>
              <a:ea typeface="Arial"/>
              <a:cs typeface="Arial"/>
              <a:sym typeface="Arial"/>
            </a:endParaRPr>
          </a:p>
          <a:p>
            <a:pPr marL="216000" marR="0" lvl="0" indent="-216000" algn="l" rtl="0">
              <a:lnSpc>
                <a:spcPct val="100000"/>
              </a:lnSpc>
              <a:spcBef>
                <a:spcPts val="0"/>
              </a:spcBef>
              <a:spcAft>
                <a:spcPts val="0"/>
              </a:spcAft>
              <a:buClr>
                <a:srgbClr val="000000"/>
              </a:buClr>
              <a:buSzPts val="1400"/>
              <a:buFont typeface="Arial"/>
              <a:buNone/>
            </a:pPr>
            <a:r>
              <a:rPr lang="en-US" sz="1500" b="0" i="0" u="none" strike="noStrike" cap="none">
                <a:solidFill>
                  <a:schemeClr val="dk1"/>
                </a:solidFill>
                <a:latin typeface="Arial"/>
                <a:ea typeface="Arial"/>
                <a:cs typeface="Arial"/>
                <a:sym typeface="Arial"/>
              </a:rPr>
              <a:t>* [Quick ~10 second demo of my phone, locked]</a:t>
            </a:r>
            <a:endParaRPr sz="1200" b="0" i="0" u="none" strike="noStrike" cap="none">
              <a:solidFill>
                <a:schemeClr val="dk1"/>
              </a:solidFill>
              <a:latin typeface="Arial"/>
              <a:ea typeface="Arial"/>
              <a:cs typeface="Arial"/>
              <a:sym typeface="Arial"/>
            </a:endParaRPr>
          </a:p>
          <a:p>
            <a:pPr marL="216000" marR="0" lvl="0" indent="-216000" algn="l" rtl="0">
              <a:lnSpc>
                <a:spcPct val="100000"/>
              </a:lnSpc>
              <a:spcBef>
                <a:spcPts val="0"/>
              </a:spcBef>
              <a:spcAft>
                <a:spcPts val="0"/>
              </a:spcAft>
              <a:buClr>
                <a:srgbClr val="000000"/>
              </a:buClr>
              <a:buSzPts val="1400"/>
              <a:buFont typeface="Arial"/>
              <a:buNone/>
            </a:pPr>
            <a:r>
              <a:rPr lang="en-US" sz="1500" b="0" i="0" u="none" strike="noStrike" cap="none">
                <a:solidFill>
                  <a:schemeClr val="dk1"/>
                </a:solidFill>
                <a:latin typeface="Arial"/>
                <a:ea typeface="Arial"/>
                <a:cs typeface="Arial"/>
                <a:sym typeface="Arial"/>
              </a:rPr>
              <a:t>* Police want to be able to access your phone, but they can’t if it’s encrypted. If they want access, they need your passcode.</a:t>
            </a:r>
            <a:endParaRPr sz="1200" b="0" i="0" u="none" strike="noStrike" cap="none">
              <a:solidFill>
                <a:schemeClr val="dk1"/>
              </a:solidFill>
              <a:latin typeface="Arial"/>
              <a:ea typeface="Arial"/>
              <a:cs typeface="Arial"/>
              <a:sym typeface="Arial"/>
            </a:endParaRPr>
          </a:p>
          <a:p>
            <a:pPr marL="216000" marR="0" lvl="0" indent="-216000" algn="l" rtl="0">
              <a:lnSpc>
                <a:spcPct val="100000"/>
              </a:lnSpc>
              <a:spcBef>
                <a:spcPts val="0"/>
              </a:spcBef>
              <a:spcAft>
                <a:spcPts val="0"/>
              </a:spcAft>
              <a:buClr>
                <a:srgbClr val="000000"/>
              </a:buClr>
              <a:buSzPts val="1400"/>
              <a:buFont typeface="Arial"/>
              <a:buNone/>
            </a:pPr>
            <a:r>
              <a:rPr lang="en-US" sz="1500" b="0" i="0" u="none" strike="noStrike" cap="none">
                <a:solidFill>
                  <a:schemeClr val="dk1"/>
                </a:solidFill>
                <a:latin typeface="Arial"/>
                <a:ea typeface="Arial"/>
                <a:cs typeface="Arial"/>
                <a:sym typeface="Arial"/>
              </a:rPr>
              <a:t>* 4</a:t>
            </a:r>
            <a:r>
              <a:rPr lang="en-US" sz="1500" b="0" i="0" u="none" strike="noStrike" cap="none" baseline="30000">
                <a:solidFill>
                  <a:schemeClr val="dk1"/>
                </a:solidFill>
                <a:latin typeface="Arial"/>
                <a:ea typeface="Arial"/>
                <a:cs typeface="Arial"/>
                <a:sym typeface="Arial"/>
              </a:rPr>
              <a:t>th</a:t>
            </a:r>
            <a:r>
              <a:rPr lang="en-US" sz="1500" b="0" i="0" u="none" strike="noStrike" cap="none">
                <a:solidFill>
                  <a:schemeClr val="dk1"/>
                </a:solidFill>
                <a:latin typeface="Arial"/>
                <a:ea typeface="Arial"/>
                <a:cs typeface="Arial"/>
                <a:sym typeface="Arial"/>
              </a:rPr>
              <a:t> amendment protects you against unreasonable search and seizure – requires warrant</a:t>
            </a:r>
            <a:endParaRPr sz="1200" b="0" i="0" u="none" strike="noStrike" cap="none">
              <a:solidFill>
                <a:schemeClr val="dk1"/>
              </a:solidFill>
              <a:latin typeface="Arial"/>
              <a:ea typeface="Arial"/>
              <a:cs typeface="Arial"/>
              <a:sym typeface="Arial"/>
            </a:endParaRPr>
          </a:p>
          <a:p>
            <a:pPr marL="216000" marR="0" lvl="0" indent="-216000" algn="l" rtl="0">
              <a:lnSpc>
                <a:spcPct val="100000"/>
              </a:lnSpc>
              <a:spcBef>
                <a:spcPts val="0"/>
              </a:spcBef>
              <a:spcAft>
                <a:spcPts val="0"/>
              </a:spcAft>
              <a:buClr>
                <a:srgbClr val="000000"/>
              </a:buClr>
              <a:buSzPts val="1400"/>
              <a:buFont typeface="Arial"/>
              <a:buNone/>
            </a:pPr>
            <a:r>
              <a:rPr lang="en-US" sz="1500" b="0" i="0" u="none" strike="noStrike" cap="none">
                <a:solidFill>
                  <a:schemeClr val="dk1"/>
                </a:solidFill>
                <a:latin typeface="Arial"/>
                <a:ea typeface="Arial"/>
                <a:cs typeface="Arial"/>
                <a:sym typeface="Arial"/>
              </a:rPr>
              <a:t>* </a:t>
            </a:r>
            <a:r>
              <a:rPr lang="en-US" sz="1500" b="0" i="1" u="none" strike="noStrike" cap="none">
                <a:solidFill>
                  <a:schemeClr val="dk1"/>
                </a:solidFill>
                <a:latin typeface="Arial"/>
                <a:ea typeface="Arial"/>
                <a:cs typeface="Arial"/>
                <a:sym typeface="Arial"/>
              </a:rPr>
              <a:t>Carpenter</a:t>
            </a:r>
            <a:r>
              <a:rPr lang="en-US" sz="1500" b="0" i="0" u="none" strike="noStrike" cap="none">
                <a:solidFill>
                  <a:schemeClr val="dk1"/>
                </a:solidFill>
                <a:latin typeface="Arial"/>
                <a:ea typeface="Arial"/>
                <a:cs typeface="Arial"/>
                <a:sym typeface="Arial"/>
              </a:rPr>
              <a:t> example – police needed warrant to access phone location data</a:t>
            </a:r>
            <a:endParaRPr sz="1200" b="0" i="0" u="none" strike="noStrike" cap="none">
              <a:solidFill>
                <a:schemeClr val="dk1"/>
              </a:solidFill>
              <a:latin typeface="Arial"/>
              <a:ea typeface="Arial"/>
              <a:cs typeface="Arial"/>
              <a:sym typeface="Arial"/>
            </a:endParaRPr>
          </a:p>
          <a:p>
            <a:pPr marL="216000" marR="0" lvl="0" indent="-216000" algn="l" rtl="0">
              <a:lnSpc>
                <a:spcPct val="100000"/>
              </a:lnSpc>
              <a:spcBef>
                <a:spcPts val="0"/>
              </a:spcBef>
              <a:spcAft>
                <a:spcPts val="0"/>
              </a:spcAft>
              <a:buClr>
                <a:srgbClr val="000000"/>
              </a:buClr>
              <a:buSzPts val="1400"/>
              <a:buFont typeface="Arial"/>
              <a:buNone/>
            </a:pPr>
            <a:r>
              <a:rPr lang="en-US" sz="1500" b="0" i="0" u="none" strike="noStrike" cap="none">
                <a:solidFill>
                  <a:schemeClr val="dk1"/>
                </a:solidFill>
                <a:latin typeface="Arial"/>
                <a:ea typeface="Arial"/>
                <a:cs typeface="Arial"/>
                <a:sym typeface="Arial"/>
              </a:rPr>
              <a:t>* 5</a:t>
            </a:r>
            <a:r>
              <a:rPr lang="en-US" sz="1500" b="0" i="0" u="none" strike="noStrike" cap="none" baseline="30000">
                <a:solidFill>
                  <a:schemeClr val="dk1"/>
                </a:solidFill>
                <a:latin typeface="Arial"/>
                <a:ea typeface="Arial"/>
                <a:cs typeface="Arial"/>
                <a:sym typeface="Arial"/>
              </a:rPr>
              <a:t>th</a:t>
            </a:r>
            <a:r>
              <a:rPr lang="en-US" sz="1500" b="0" i="0" u="none" strike="noStrike" cap="none">
                <a:solidFill>
                  <a:schemeClr val="dk1"/>
                </a:solidFill>
                <a:latin typeface="Arial"/>
                <a:ea typeface="Arial"/>
                <a:cs typeface="Arial"/>
                <a:sym typeface="Arial"/>
              </a:rPr>
              <a:t> amendment protects against incriminating yourself – password could be construed as incriminating info, since encrypted data makes no sense without it</a:t>
            </a:r>
            <a:endParaRPr sz="1200" b="0" i="0" u="none" strike="noStrike" cap="none">
              <a:solidFill>
                <a:schemeClr val="dk1"/>
              </a:solidFill>
              <a:latin typeface="Arial"/>
              <a:ea typeface="Arial"/>
              <a:cs typeface="Arial"/>
              <a:sym typeface="Arial"/>
            </a:endParaRPr>
          </a:p>
          <a:p>
            <a:pPr marL="216000" marR="0" lvl="0" indent="-216000" algn="l" rtl="0">
              <a:lnSpc>
                <a:spcPct val="100000"/>
              </a:lnSpc>
              <a:spcBef>
                <a:spcPts val="0"/>
              </a:spcBef>
              <a:spcAft>
                <a:spcPts val="0"/>
              </a:spcAft>
              <a:buClr>
                <a:srgbClr val="000000"/>
              </a:buClr>
              <a:buSzPts val="1400"/>
              <a:buFont typeface="Arial"/>
              <a:buNone/>
            </a:pPr>
            <a:endParaRPr sz="1500" b="0" i="0" u="none" strike="noStrike" cap="none">
              <a:solidFill>
                <a:schemeClr val="dk1"/>
              </a:solidFill>
              <a:latin typeface="Arial"/>
              <a:ea typeface="Arial"/>
              <a:cs typeface="Arial"/>
              <a:sym typeface="Arial"/>
            </a:endParaRPr>
          </a:p>
        </p:txBody>
      </p:sp>
      <p:sp>
        <p:nvSpPr>
          <p:cNvPr id="114" name="Google Shape;114;p3: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25</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3512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5" name="Google Shape;125;p4: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216000" marR="0" lvl="0" indent="-216000" algn="l" rtl="0">
              <a:lnSpc>
                <a:spcPct val="100000"/>
              </a:lnSpc>
              <a:spcBef>
                <a:spcPts val="0"/>
              </a:spcBef>
              <a:spcAft>
                <a:spcPts val="0"/>
              </a:spcAft>
              <a:buClr>
                <a:srgbClr val="000000"/>
              </a:buClr>
              <a:buSzPts val="1400"/>
              <a:buFont typeface="Arial"/>
              <a:buNone/>
            </a:pPr>
            <a:r>
              <a:rPr lang="en-US" sz="1500" dirty="0"/>
              <a:t>Point/counterpoint -- there are pros and cons to all approaches, but citizen safety is more important than police access</a:t>
            </a:r>
            <a:endParaRPr sz="1500" dirty="0"/>
          </a:p>
          <a:p>
            <a:pPr marL="216000" marR="0" lvl="0" indent="-216000" algn="l" rtl="0">
              <a:lnSpc>
                <a:spcPct val="100000"/>
              </a:lnSpc>
              <a:spcBef>
                <a:spcPts val="0"/>
              </a:spcBef>
              <a:spcAft>
                <a:spcPts val="0"/>
              </a:spcAft>
              <a:buClr>
                <a:srgbClr val="000000"/>
              </a:buClr>
              <a:buSzPts val="1400"/>
              <a:buFont typeface="Arial"/>
              <a:buNone/>
            </a:pPr>
            <a:endParaRPr sz="1500" dirty="0"/>
          </a:p>
          <a:p>
            <a:pPr marL="216000" marR="0" lvl="0" indent="-216000" algn="l" rtl="0">
              <a:lnSpc>
                <a:spcPct val="100000"/>
              </a:lnSpc>
              <a:spcBef>
                <a:spcPts val="0"/>
              </a:spcBef>
              <a:spcAft>
                <a:spcPts val="0"/>
              </a:spcAft>
              <a:buClr>
                <a:srgbClr val="000000"/>
              </a:buClr>
              <a:buSzPts val="1400"/>
              <a:buFont typeface="Arial"/>
              <a:buNone/>
            </a:pPr>
            <a:r>
              <a:rPr lang="en-US" sz="1500" b="0" i="0" u="none" strike="noStrike" cap="none" dirty="0">
                <a:solidFill>
                  <a:schemeClr val="dk1"/>
                </a:solidFill>
                <a:latin typeface="Arial"/>
                <a:ea typeface="Arial"/>
                <a:cs typeface="Arial"/>
                <a:sym typeface="Arial"/>
              </a:rPr>
              <a:t>* Police have a legitimate case to ask for access – criminals frequently use privacy measures such as encryption to cover themselves</a:t>
            </a:r>
            <a:endParaRPr sz="1200" b="0" i="0" u="none" strike="noStrike" cap="none" dirty="0">
              <a:solidFill>
                <a:schemeClr val="dk1"/>
              </a:solidFill>
              <a:latin typeface="Arial"/>
              <a:ea typeface="Arial"/>
              <a:cs typeface="Arial"/>
              <a:sym typeface="Arial"/>
            </a:endParaRPr>
          </a:p>
          <a:p>
            <a:pPr marL="216000" marR="0" lvl="0" indent="-216000" algn="l" rtl="0">
              <a:lnSpc>
                <a:spcPct val="100000"/>
              </a:lnSpc>
              <a:spcBef>
                <a:spcPts val="0"/>
              </a:spcBef>
              <a:spcAft>
                <a:spcPts val="0"/>
              </a:spcAft>
              <a:buClr>
                <a:srgbClr val="000000"/>
              </a:buClr>
              <a:buSzPts val="1400"/>
              <a:buFont typeface="Arial"/>
              <a:buNone/>
            </a:pPr>
            <a:r>
              <a:rPr lang="en-US" sz="1500" b="0" i="0" u="none" strike="noStrike" cap="none" dirty="0">
                <a:solidFill>
                  <a:schemeClr val="dk1"/>
                </a:solidFill>
                <a:latin typeface="Arial"/>
                <a:ea typeface="Arial"/>
                <a:cs typeface="Arial"/>
                <a:sym typeface="Arial"/>
              </a:rPr>
              <a:t>* A man was held in contempt of court for not giving passwords to decrypt drives that were thought to have child pornography – authorities called it a “forgone conclusion” that the material was there (but then why did they need it in the first place?)</a:t>
            </a:r>
            <a:endParaRPr sz="1200" b="0" i="0" u="none" strike="noStrike" cap="none" dirty="0">
              <a:solidFill>
                <a:schemeClr val="dk1"/>
              </a:solidFill>
              <a:latin typeface="Arial"/>
              <a:ea typeface="Arial"/>
              <a:cs typeface="Arial"/>
              <a:sym typeface="Arial"/>
            </a:endParaRPr>
          </a:p>
          <a:p>
            <a:pPr marL="216000" marR="0" lvl="0" indent="-216000" algn="l" rtl="0">
              <a:lnSpc>
                <a:spcPct val="100000"/>
              </a:lnSpc>
              <a:spcBef>
                <a:spcPts val="0"/>
              </a:spcBef>
              <a:spcAft>
                <a:spcPts val="0"/>
              </a:spcAft>
              <a:buClr>
                <a:srgbClr val="000000"/>
              </a:buClr>
              <a:buSzPts val="1400"/>
              <a:buFont typeface="Arial"/>
              <a:buNone/>
            </a:pPr>
            <a:r>
              <a:rPr lang="en-US" sz="1500" b="0" i="0" u="none" strike="noStrike" cap="none" dirty="0">
                <a:solidFill>
                  <a:schemeClr val="dk1"/>
                </a:solidFill>
                <a:latin typeface="Arial"/>
                <a:ea typeface="Arial"/>
                <a:cs typeface="Arial"/>
                <a:sym typeface="Arial"/>
              </a:rPr>
              <a:t>* Police can’t force you to answer “Where are the bodies buried?</a:t>
            </a:r>
            <a:r>
              <a:rPr lang="en-US" sz="1500" dirty="0"/>
              <a:t>”</a:t>
            </a:r>
            <a:r>
              <a:rPr lang="en-US" sz="1500" b="0" i="0" u="none" strike="noStrike" cap="none" dirty="0">
                <a:solidFill>
                  <a:schemeClr val="dk1"/>
                </a:solidFill>
                <a:latin typeface="Arial"/>
                <a:ea typeface="Arial"/>
                <a:cs typeface="Arial"/>
                <a:sym typeface="Arial"/>
              </a:rPr>
              <a:t>, so they shouldn’t be able to force password disclosure (</a:t>
            </a:r>
            <a:r>
              <a:rPr lang="en-US" sz="1500" dirty="0"/>
              <a:t>reference</a:t>
            </a:r>
            <a:r>
              <a:rPr lang="en-US" sz="1500" b="0" i="0" u="none" strike="noStrike" cap="none" dirty="0">
                <a:solidFill>
                  <a:schemeClr val="dk1"/>
                </a:solidFill>
                <a:latin typeface="Arial"/>
                <a:ea typeface="Arial"/>
                <a:cs typeface="Arial"/>
                <a:sym typeface="Arial"/>
              </a:rPr>
              <a:t> 8</a:t>
            </a:r>
            <a:r>
              <a:rPr lang="en-US" sz="1500" dirty="0"/>
              <a:t>)</a:t>
            </a:r>
            <a:endParaRPr sz="1200" b="0" i="0" u="none" strike="noStrike" cap="none" dirty="0">
              <a:solidFill>
                <a:schemeClr val="dk1"/>
              </a:solidFill>
              <a:latin typeface="Arial"/>
              <a:ea typeface="Arial"/>
              <a:cs typeface="Arial"/>
              <a:sym typeface="Arial"/>
            </a:endParaRPr>
          </a:p>
          <a:p>
            <a:pPr marL="216000" marR="0" lvl="0" indent="-216000" algn="l" rtl="0">
              <a:lnSpc>
                <a:spcPct val="100000"/>
              </a:lnSpc>
              <a:spcBef>
                <a:spcPts val="0"/>
              </a:spcBef>
              <a:spcAft>
                <a:spcPts val="0"/>
              </a:spcAft>
              <a:buClr>
                <a:srgbClr val="000000"/>
              </a:buClr>
              <a:buSzPts val="1400"/>
              <a:buFont typeface="Arial"/>
              <a:buNone/>
            </a:pPr>
            <a:r>
              <a:rPr lang="en-US" sz="1500" b="0" i="0" u="none" strike="noStrike" cap="none" dirty="0">
                <a:solidFill>
                  <a:schemeClr val="dk1"/>
                </a:solidFill>
                <a:latin typeface="Arial"/>
                <a:ea typeface="Arial"/>
                <a:cs typeface="Arial"/>
                <a:sym typeface="Arial"/>
              </a:rPr>
              <a:t>* Encryption that criminals can’t break can’t be broken by police either – society has good cause to let police in</a:t>
            </a:r>
            <a:endParaRPr sz="1200" b="0" i="0" u="none" strike="noStrike" cap="none" dirty="0">
              <a:solidFill>
                <a:schemeClr val="dk1"/>
              </a:solidFill>
              <a:latin typeface="Arial"/>
              <a:ea typeface="Arial"/>
              <a:cs typeface="Arial"/>
              <a:sym typeface="Arial"/>
            </a:endParaRPr>
          </a:p>
          <a:p>
            <a:pPr marL="216000" marR="0" lvl="0" indent="-216000" algn="l" rtl="0">
              <a:lnSpc>
                <a:spcPct val="100000"/>
              </a:lnSpc>
              <a:spcBef>
                <a:spcPts val="0"/>
              </a:spcBef>
              <a:spcAft>
                <a:spcPts val="0"/>
              </a:spcAft>
              <a:buClr>
                <a:srgbClr val="000000"/>
              </a:buClr>
              <a:buSzPts val="1400"/>
              <a:buFont typeface="Arial"/>
              <a:buNone/>
            </a:pPr>
            <a:r>
              <a:rPr lang="en-US" sz="1500" b="0" i="0" u="none" strike="noStrike" cap="none" dirty="0">
                <a:solidFill>
                  <a:schemeClr val="dk1"/>
                </a:solidFill>
                <a:latin typeface="Arial"/>
                <a:ea typeface="Arial"/>
                <a:cs typeface="Arial"/>
                <a:sym typeface="Arial"/>
              </a:rPr>
              <a:t>* Key escrow is a miserable failure – authorities could hold </a:t>
            </a:r>
            <a:r>
              <a:rPr lang="en-US" sz="1500" dirty="0"/>
              <a:t>a second key to unlock your data/phone that they alone have access to, but </a:t>
            </a:r>
            <a:r>
              <a:rPr lang="en-US" sz="1500" b="0" i="0" u="none" strike="noStrike" cap="none" dirty="0">
                <a:solidFill>
                  <a:schemeClr val="dk1"/>
                </a:solidFill>
                <a:latin typeface="Arial"/>
                <a:ea typeface="Arial"/>
                <a:cs typeface="Arial"/>
                <a:sym typeface="Arial"/>
              </a:rPr>
              <a:t>the moment that key gets stolen or reverse-engineered, everyone’s data is completely vulnerable.</a:t>
            </a:r>
            <a:endParaRPr sz="1200" b="0" i="0" u="none" strike="noStrike" cap="none" dirty="0">
              <a:solidFill>
                <a:schemeClr val="dk1"/>
              </a:solidFill>
              <a:latin typeface="Arial"/>
              <a:ea typeface="Arial"/>
              <a:cs typeface="Arial"/>
              <a:sym typeface="Arial"/>
            </a:endParaRPr>
          </a:p>
          <a:p>
            <a:pPr marL="216000" marR="0" lvl="0" indent="-216000" algn="l" rtl="0">
              <a:lnSpc>
                <a:spcPct val="100000"/>
              </a:lnSpc>
              <a:spcBef>
                <a:spcPts val="0"/>
              </a:spcBef>
              <a:spcAft>
                <a:spcPts val="0"/>
              </a:spcAft>
              <a:buClr>
                <a:srgbClr val="000000"/>
              </a:buClr>
              <a:buSzPts val="1400"/>
              <a:buFont typeface="Arial"/>
              <a:buNone/>
            </a:pPr>
            <a:r>
              <a:rPr lang="en-US" sz="1500" b="0" i="0" u="none" strike="noStrike" cap="none" dirty="0">
                <a:solidFill>
                  <a:schemeClr val="dk1"/>
                </a:solidFill>
                <a:latin typeface="Arial"/>
                <a:ea typeface="Arial"/>
                <a:cs typeface="Arial"/>
                <a:sym typeface="Arial"/>
              </a:rPr>
              <a:t>* TSA approved baggage locks were broken in this way</a:t>
            </a:r>
            <a:endParaRPr sz="1500" b="0" i="0" u="none" strike="noStrike" cap="none" dirty="0">
              <a:solidFill>
                <a:schemeClr val="dk1"/>
              </a:solidFill>
              <a:latin typeface="Arial"/>
              <a:ea typeface="Arial"/>
              <a:cs typeface="Arial"/>
              <a:sym typeface="Arial"/>
            </a:endParaRPr>
          </a:p>
          <a:p>
            <a:pPr marL="216000" marR="0" lvl="0" indent="-216000" algn="l" rtl="0">
              <a:lnSpc>
                <a:spcPct val="100000"/>
              </a:lnSpc>
              <a:spcBef>
                <a:spcPts val="0"/>
              </a:spcBef>
              <a:spcAft>
                <a:spcPts val="0"/>
              </a:spcAft>
              <a:buClr>
                <a:srgbClr val="000000"/>
              </a:buClr>
              <a:buSzPts val="1400"/>
              <a:buFont typeface="Arial"/>
              <a:buNone/>
            </a:pPr>
            <a:r>
              <a:rPr lang="en-US" sz="1500" dirty="0"/>
              <a:t>* Clipper chip -- device designed and promoted by the NSA in the 1990’s, allowed law enforcement officials access to encrypted communications. Contained a secret key that differed from chip to chip. Serious vulnerability discovered that enabled the escrow part (what authorities wanted) to be trivially disabled -- the chip itself was also easy to reverse engineer, shown in the picture.</a:t>
            </a:r>
            <a:endParaRPr sz="1500" dirty="0"/>
          </a:p>
          <a:p>
            <a:pPr marL="216000" marR="0" lvl="0" indent="-216000" algn="l" rtl="0">
              <a:lnSpc>
                <a:spcPct val="100000"/>
              </a:lnSpc>
              <a:spcBef>
                <a:spcPts val="0"/>
              </a:spcBef>
              <a:spcAft>
                <a:spcPts val="0"/>
              </a:spcAft>
              <a:buClr>
                <a:srgbClr val="000000"/>
              </a:buClr>
              <a:buSzPts val="1400"/>
              <a:buFont typeface="Arial"/>
              <a:buNone/>
            </a:pPr>
            <a:endParaRPr sz="1500" b="0" i="0" u="none" strike="noStrike" cap="none" dirty="0">
              <a:solidFill>
                <a:schemeClr val="dk1"/>
              </a:solidFill>
              <a:latin typeface="Arial"/>
              <a:ea typeface="Arial"/>
              <a:cs typeface="Arial"/>
              <a:sym typeface="Arial"/>
            </a:endParaRPr>
          </a:p>
        </p:txBody>
      </p:sp>
      <p:sp>
        <p:nvSpPr>
          <p:cNvPr id="126" name="Google Shape;126;p4: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26</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195598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8" name="Google Shape;138;p5:notes"/>
          <p:cNvSpPr txBox="1">
            <a:spLocks noGrp="1"/>
          </p:cNvSpPr>
          <p:nvPr>
            <p:ph type="body" idx="1"/>
          </p:nvPr>
        </p:nvSpPr>
        <p:spPr>
          <a:xfrm>
            <a:off x="685800" y="4343400"/>
            <a:ext cx="5486040" cy="4114440"/>
          </a:xfrm>
          <a:prstGeom prst="rect">
            <a:avLst/>
          </a:prstGeom>
          <a:noFill/>
          <a:ln>
            <a:noFill/>
          </a:ln>
        </p:spPr>
        <p:txBody>
          <a:bodyPr spcFirstLastPara="1" wrap="square" lIns="0" tIns="0" rIns="0" bIns="0" anchor="t" anchorCtr="0">
            <a:noAutofit/>
          </a:bodyPr>
          <a:lstStyle/>
          <a:p>
            <a:pPr marL="216000" marR="0" lvl="0" indent="-216000" algn="l" rtl="0">
              <a:lnSpc>
                <a:spcPct val="100000"/>
              </a:lnSpc>
              <a:spcBef>
                <a:spcPts val="0"/>
              </a:spcBef>
              <a:spcAft>
                <a:spcPts val="0"/>
              </a:spcAft>
              <a:buClr>
                <a:srgbClr val="000000"/>
              </a:buClr>
              <a:buSzPts val="1400"/>
              <a:buFont typeface="Arial"/>
              <a:buNone/>
            </a:pPr>
            <a:r>
              <a:rPr lang="en-US" sz="1600" b="0" i="0" u="none" strike="noStrike" cap="none">
                <a:solidFill>
                  <a:schemeClr val="dk1"/>
                </a:solidFill>
                <a:latin typeface="Arial"/>
                <a:ea typeface="Arial"/>
                <a:cs typeface="Arial"/>
                <a:sym typeface="Arial"/>
              </a:rPr>
              <a:t>* Everyone should encrypt their phones! Do it! Right now!</a:t>
            </a:r>
            <a:endParaRPr sz="1200" b="0" i="0" u="none" strike="noStrike" cap="none">
              <a:solidFill>
                <a:schemeClr val="dk1"/>
              </a:solidFill>
              <a:latin typeface="Arial"/>
              <a:ea typeface="Arial"/>
              <a:cs typeface="Arial"/>
              <a:sym typeface="Arial"/>
            </a:endParaRPr>
          </a:p>
          <a:p>
            <a:pPr marL="216000" marR="0" lvl="0" indent="-216000" algn="l" rtl="0">
              <a:lnSpc>
                <a:spcPct val="100000"/>
              </a:lnSpc>
              <a:spcBef>
                <a:spcPts val="0"/>
              </a:spcBef>
              <a:spcAft>
                <a:spcPts val="0"/>
              </a:spcAft>
              <a:buClr>
                <a:srgbClr val="000000"/>
              </a:buClr>
              <a:buSzPts val="1400"/>
              <a:buFont typeface="Arial"/>
              <a:buNone/>
            </a:pPr>
            <a:r>
              <a:rPr lang="en-US" sz="1600" b="0" i="0" u="none" strike="noStrike" cap="none">
                <a:solidFill>
                  <a:schemeClr val="dk1"/>
                </a:solidFill>
                <a:latin typeface="Arial"/>
                <a:ea typeface="Arial"/>
                <a:cs typeface="Arial"/>
                <a:sym typeface="Arial"/>
              </a:rPr>
              <a:t>* Issue of whether police can force password disclosure has not been decided by the Supreme Court yet</a:t>
            </a:r>
            <a:endParaRPr sz="1200" b="0" i="0" u="none" strike="noStrike" cap="none">
              <a:solidFill>
                <a:schemeClr val="dk1"/>
              </a:solidFill>
              <a:latin typeface="Arial"/>
              <a:ea typeface="Arial"/>
              <a:cs typeface="Arial"/>
              <a:sym typeface="Arial"/>
            </a:endParaRPr>
          </a:p>
          <a:p>
            <a:pPr marL="216000" marR="0" lvl="0" indent="-216000" algn="l" rtl="0">
              <a:lnSpc>
                <a:spcPct val="100000"/>
              </a:lnSpc>
              <a:spcBef>
                <a:spcPts val="0"/>
              </a:spcBef>
              <a:spcAft>
                <a:spcPts val="0"/>
              </a:spcAft>
              <a:buClr>
                <a:srgbClr val="000000"/>
              </a:buClr>
              <a:buSzPts val="1400"/>
              <a:buFont typeface="Arial"/>
              <a:buNone/>
            </a:pPr>
            <a:r>
              <a:rPr lang="en-US" sz="1600" b="0" i="0" u="none" strike="noStrike" cap="none">
                <a:solidFill>
                  <a:schemeClr val="dk1"/>
                </a:solidFill>
                <a:latin typeface="Arial"/>
                <a:ea typeface="Arial"/>
                <a:cs typeface="Arial"/>
                <a:sym typeface="Arial"/>
              </a:rPr>
              <a:t>* There’s good reason to allow police access, but electronic devices should not be treated any different than a particularly well-hidden secret staircase to your basement – you shouldn’t have to aid the police in their search.</a:t>
            </a:r>
            <a:endParaRPr sz="1200" b="0" i="0" u="none" strike="noStrike" cap="none">
              <a:solidFill>
                <a:schemeClr val="dk1"/>
              </a:solidFill>
              <a:latin typeface="Arial"/>
              <a:ea typeface="Arial"/>
              <a:cs typeface="Arial"/>
              <a:sym typeface="Arial"/>
            </a:endParaRPr>
          </a:p>
        </p:txBody>
      </p:sp>
      <p:sp>
        <p:nvSpPr>
          <p:cNvPr id="139" name="Google Shape;139;p5:notes"/>
          <p:cNvSpPr txBox="1"/>
          <p:nvPr/>
        </p:nvSpPr>
        <p:spPr>
          <a:xfrm>
            <a:off x="3884760" y="8685360"/>
            <a:ext cx="2971440" cy="45684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27</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56498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p6:notes"/>
          <p:cNvSpPr txBox="1">
            <a:spLocks noGrp="1"/>
          </p:cNvSpPr>
          <p:nvPr>
            <p:ph type="body" idx="1"/>
          </p:nvPr>
        </p:nvSpPr>
        <p:spPr>
          <a:xfrm>
            <a:off x="366120" y="4754880"/>
            <a:ext cx="6217560" cy="452592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0" i="0" u="none" strike="noStrike" cap="none" dirty="0">
                <a:solidFill>
                  <a:schemeClr val="dk1"/>
                </a:solidFill>
                <a:latin typeface="Arial"/>
                <a:ea typeface="Arial"/>
                <a:cs typeface="Arial"/>
                <a:sym typeface="Arial"/>
              </a:rPr>
              <a:t> </a:t>
            </a: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71571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Let’s see who said National ID yes and no. Let’s debate!</a:t>
            </a:r>
          </a:p>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ID or Not</a:t>
            </a:r>
            <a:r>
              <a:rPr lang="en-US" baseline="0" dirty="0"/>
              <a:t> Debate</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351237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if need to fill time, Orwellian video better use of time if we’ve not seen it yet.</a:t>
            </a:r>
          </a:p>
        </p:txBody>
      </p:sp>
      <p:sp>
        <p:nvSpPr>
          <p:cNvPr id="4" name="Slide Number Placeholder 3"/>
          <p:cNvSpPr>
            <a:spLocks noGrp="1"/>
          </p:cNvSpPr>
          <p:nvPr>
            <p:ph type="sldNum" sz="quarter" idx="5"/>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69024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Movie group</a:t>
            </a:r>
            <a:r>
              <a:rPr lang="en-US" baseline="0" dirty="0"/>
              <a:t> project:</a:t>
            </a:r>
          </a:p>
          <a:p>
            <a:endParaRPr lang="en-US" dirty="0"/>
          </a:p>
          <a:p>
            <a:r>
              <a:rPr lang="en-US" dirty="0"/>
              <a:t>Technology group project:</a:t>
            </a:r>
          </a:p>
          <a:p>
            <a:r>
              <a:rPr lang="en-US" dirty="0"/>
              <a:t>Add list of movies portraying your computing technology</a:t>
            </a:r>
          </a:p>
          <a:p>
            <a:r>
              <a:rPr lang="en-US" dirty="0"/>
              <a:t>State if the computing technologies was existing, future, or emerging</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74683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2018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2018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2018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2018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2018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2018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7YvAYIJSSZ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s://www.bbc.com/news/world-europe-33106044" TargetMode="External"/><Relationship Id="rId3" Type="http://schemas.openxmlformats.org/officeDocument/2006/relationships/hyperlink" Target="https://www.nytimes.com/2013/10/13/us/nsa-director-gives-firm-and-broad-defense-of-surveillance-efforts.html" TargetMode="External"/><Relationship Id="rId7" Type="http://schemas.openxmlformats.org/officeDocument/2006/relationships/hyperlink" Target="http://www.nydailynews.com/news/national/cops-nation-abuse-confidential-databases-snoop-article-1.2809777" TargetMode="External"/><Relationship Id="rId2" Type="http://schemas.openxmlformats.org/officeDocument/2006/relationships/hyperlink" Target="https://www.youtube.com/watch?v=XEVlyP4_11M" TargetMode="External"/><Relationship Id="rId1" Type="http://schemas.openxmlformats.org/officeDocument/2006/relationships/slideLayout" Target="../slideLayouts/slideLayout2.xml"/><Relationship Id="rId6" Type="http://schemas.openxmlformats.org/officeDocument/2006/relationships/hyperlink" Target="https://www.aclu.org/sites/default/files/field_document/snowden_poll_results.pdf" TargetMode="External"/><Relationship Id="rId5" Type="http://schemas.openxmlformats.org/officeDocument/2006/relationships/hyperlink" Target="http://www.pewresearch.org/fact-tank/2018/06/04/how-americans-have-viewed-government-surveillance-and-privacy-since-snowden-leaks/" TargetMode="External"/><Relationship Id="rId4" Type="http://schemas.openxmlformats.org/officeDocument/2006/relationships/hyperlink" Target="https://www.nsa.gov/" TargetMode="External"/><Relationship Id="rId9" Type="http://schemas.openxmlformats.org/officeDocument/2006/relationships/hyperlink" Target="https://www.politico.com/story/2013/06/nsa-leak-keith-alexander-092971"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pewinternet.org/fact-sheet/mobile/"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mattblaze.org/papers/eesproto.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d.ted.com/lessons/what-orwellian-really-means-noah-tavli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Privacy and Government</a:t>
            </a:r>
          </a:p>
        </p:txBody>
      </p:sp>
      <p:sp>
        <p:nvSpPr>
          <p:cNvPr id="4" name="Action Button: Movie 3">
            <a:hlinkClick r:id="rId3" highlightClick="1"/>
            <a:extLst>
              <a:ext uri="{FF2B5EF4-FFF2-40B4-BE49-F238E27FC236}">
                <a16:creationId xmlns:a16="http://schemas.microsoft.com/office/drawing/2014/main" id="{14EF8487-DCF6-464B-A0B5-D7DE34729E0E}"/>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Buying Privacy</a:t>
            </a:r>
          </a:p>
        </p:txBody>
      </p:sp>
      <p:sp>
        <p:nvSpPr>
          <p:cNvPr id="3" name="Content Placeholder 2"/>
          <p:cNvSpPr>
            <a:spLocks noGrp="1"/>
          </p:cNvSpPr>
          <p:nvPr>
            <p:ph sz="half" idx="1"/>
          </p:nvPr>
        </p:nvSpPr>
        <p:spPr/>
        <p:txBody>
          <a:bodyPr/>
          <a:lstStyle/>
          <a:p>
            <a:pPr marL="0" indent="0">
              <a:buNone/>
            </a:pPr>
            <a:r>
              <a:rPr lang="en-US" dirty="0"/>
              <a:t>Technology is limiting consumer privacy in the United States</a:t>
            </a:r>
          </a:p>
          <a:p>
            <a:r>
              <a:rPr lang="en-US" dirty="0"/>
              <a:t>Executive order 12333 [3]</a:t>
            </a:r>
          </a:p>
          <a:p>
            <a:pPr lvl="1"/>
            <a:r>
              <a:rPr lang="en-US" dirty="0"/>
              <a:t>Allows data that is moved outside of the US to be stored in a govt. controlled database</a:t>
            </a:r>
          </a:p>
          <a:p>
            <a:r>
              <a:rPr lang="en-US" dirty="0"/>
              <a:t>Modern technology trades privacy for cost and convenience</a:t>
            </a:r>
          </a:p>
          <a:p>
            <a:pPr lvl="1"/>
            <a:r>
              <a:rPr lang="en-US" dirty="0"/>
              <a:t>Decrease in monetary cost may mean an increase in other costs</a:t>
            </a:r>
          </a:p>
        </p:txBody>
      </p:sp>
      <p:sp>
        <p:nvSpPr>
          <p:cNvPr id="4" name="Content Placeholder 3"/>
          <p:cNvSpPr>
            <a:spLocks noGrp="1"/>
          </p:cNvSpPr>
          <p:nvPr>
            <p:ph sz="half" idx="2"/>
          </p:nvPr>
        </p:nvSpPr>
        <p:spPr>
          <a:xfrm>
            <a:off x="4724400" y="1352551"/>
            <a:ext cx="3733800" cy="3352800"/>
          </a:xfrm>
          <a:ln>
            <a:solidFill>
              <a:schemeClr val="bg1"/>
            </a:solidFill>
          </a:ln>
        </p:spPr>
        <p:txBody>
          <a:bodyPr anchor="ct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2007 Global surveillance by NSA [2] </a:t>
            </a:r>
          </a:p>
          <a:p>
            <a:pPr marL="0" indent="0" algn="ctr">
              <a:buNone/>
            </a:pPr>
            <a:r>
              <a:rPr lang="en-US" dirty="0"/>
              <a:t>(least=green, most=red)</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John Bieber</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[2][3]</a:t>
            </a:r>
          </a:p>
        </p:txBody>
      </p:sp>
      <p:pic>
        <p:nvPicPr>
          <p:cNvPr id="2052" name="Picture 4" descr="https://upload.wikimedia.org/wikipedia/commons/thumb/5/5b/Boundless_Informant_data_collection.svg/800px-Boundless_Informant_data_collection.svg.png">
            <a:extLst>
              <a:ext uri="{FF2B5EF4-FFF2-40B4-BE49-F238E27FC236}">
                <a16:creationId xmlns:a16="http://schemas.microsoft.com/office/drawing/2014/main" id="{72163847-111B-4C5F-9409-8E5A3CC80E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8483" y="2018299"/>
            <a:ext cx="3645634" cy="154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200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C7F52-BA33-4DEB-9405-BF27AC97DCB6}"/>
              </a:ext>
            </a:extLst>
          </p:cNvPr>
          <p:cNvSpPr>
            <a:spLocks noGrp="1"/>
          </p:cNvSpPr>
          <p:nvPr>
            <p:ph type="title"/>
          </p:nvPr>
        </p:nvSpPr>
        <p:spPr/>
        <p:txBody>
          <a:bodyPr/>
          <a:lstStyle/>
          <a:p>
            <a:r>
              <a:rPr lang="en-US" dirty="0"/>
              <a:t>Decreasing privacy from the government</a:t>
            </a:r>
          </a:p>
        </p:txBody>
      </p:sp>
      <p:sp>
        <p:nvSpPr>
          <p:cNvPr id="3" name="Content Placeholder 2">
            <a:extLst>
              <a:ext uri="{FF2B5EF4-FFF2-40B4-BE49-F238E27FC236}">
                <a16:creationId xmlns:a16="http://schemas.microsoft.com/office/drawing/2014/main" id="{2C50C00E-092A-41FA-A89F-C4DF66221F8D}"/>
              </a:ext>
            </a:extLst>
          </p:cNvPr>
          <p:cNvSpPr>
            <a:spLocks noGrp="1"/>
          </p:cNvSpPr>
          <p:nvPr>
            <p:ph sz="half" idx="1"/>
          </p:nvPr>
        </p:nvSpPr>
        <p:spPr/>
        <p:txBody>
          <a:bodyPr/>
          <a:lstStyle/>
          <a:p>
            <a:r>
              <a:rPr lang="en-US" dirty="0"/>
              <a:t>Mail covers pre-2001: [4]</a:t>
            </a:r>
          </a:p>
          <a:p>
            <a:pPr lvl="1"/>
            <a:r>
              <a:rPr lang="en-US" dirty="0"/>
              <a:t>Images taken of covers of mail for particular recipient</a:t>
            </a:r>
          </a:p>
          <a:p>
            <a:pPr lvl="1"/>
            <a:r>
              <a:rPr lang="en-US" dirty="0"/>
              <a:t>Instituted as part of law-enforcement investigations upon request</a:t>
            </a:r>
          </a:p>
          <a:p>
            <a:r>
              <a:rPr lang="en-US" dirty="0"/>
              <a:t>Mail covers post-2001: [5]</a:t>
            </a:r>
          </a:p>
          <a:p>
            <a:pPr lvl="1"/>
            <a:r>
              <a:rPr lang="en-US" dirty="0"/>
              <a:t>USPS has effectively been conducting mail covers on all US mail as part of the Mail Isolation and Tracking program</a:t>
            </a:r>
          </a:p>
          <a:p>
            <a:pPr lvl="1"/>
            <a:r>
              <a:rPr lang="en-US" dirty="0"/>
              <a:t>Takes an image of every piece of mail and stores it in a database</a:t>
            </a:r>
          </a:p>
          <a:p>
            <a:endParaRPr lang="en-US" dirty="0"/>
          </a:p>
        </p:txBody>
      </p:sp>
      <p:sp>
        <p:nvSpPr>
          <p:cNvPr id="5" name="Footer Placeholder 4">
            <a:extLst>
              <a:ext uri="{FF2B5EF4-FFF2-40B4-BE49-F238E27FC236}">
                <a16:creationId xmlns:a16="http://schemas.microsoft.com/office/drawing/2014/main" id="{2903DD6F-AED8-46ED-89E6-1EAC94A7C49E}"/>
              </a:ext>
            </a:extLst>
          </p:cNvPr>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E7C3B3A6-A964-4E92-B944-B1D2AF0E8714}"/>
              </a:ext>
            </a:extLst>
          </p:cNvPr>
          <p:cNvSpPr>
            <a:spLocks noGrp="1"/>
          </p:cNvSpPr>
          <p:nvPr>
            <p:ph type="sldNum" sz="quarter" idx="12"/>
          </p:nvPr>
        </p:nvSpPr>
        <p:spPr/>
        <p:txBody>
          <a:bodyPr/>
          <a:lstStyle/>
          <a:p>
            <a:fld id="{A2A17EAB-8B51-5C40-8776-6683E51FA7A0}" type="slidenum">
              <a:rPr lang="en-US" smtClean="0"/>
              <a:t>11</a:t>
            </a:fld>
            <a:endParaRPr lang="en-US"/>
          </a:p>
        </p:txBody>
      </p:sp>
      <p:sp>
        <p:nvSpPr>
          <p:cNvPr id="8" name="TextBox 7">
            <a:extLst>
              <a:ext uri="{FF2B5EF4-FFF2-40B4-BE49-F238E27FC236}">
                <a16:creationId xmlns:a16="http://schemas.microsoft.com/office/drawing/2014/main" id="{B80F5E5E-519E-47E0-93E3-7582CD4FF2C5}"/>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John Bieber</a:t>
            </a:r>
          </a:p>
        </p:txBody>
      </p:sp>
      <p:sp>
        <p:nvSpPr>
          <p:cNvPr id="9" name="TextBox 8">
            <a:extLst>
              <a:ext uri="{FF2B5EF4-FFF2-40B4-BE49-F238E27FC236}">
                <a16:creationId xmlns:a16="http://schemas.microsoft.com/office/drawing/2014/main" id="{62A85D46-8E29-4D17-AF99-7A6617E08C4E}"/>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[4][5][6]</a:t>
            </a:r>
          </a:p>
        </p:txBody>
      </p:sp>
      <p:pic>
        <p:nvPicPr>
          <p:cNvPr id="4" name="Picture 3">
            <a:extLst>
              <a:ext uri="{FF2B5EF4-FFF2-40B4-BE49-F238E27FC236}">
                <a16:creationId xmlns:a16="http://schemas.microsoft.com/office/drawing/2014/main" id="{84486580-1AE2-458B-8DA9-9A209C6BB339}"/>
              </a:ext>
            </a:extLst>
          </p:cNvPr>
          <p:cNvPicPr>
            <a:picLocks noChangeAspect="1"/>
          </p:cNvPicPr>
          <p:nvPr/>
        </p:nvPicPr>
        <p:blipFill>
          <a:blip r:embed="rId3"/>
          <a:stretch>
            <a:fillRect/>
          </a:stretch>
        </p:blipFill>
        <p:spPr>
          <a:xfrm>
            <a:off x="4692869" y="922146"/>
            <a:ext cx="3733800" cy="4221354"/>
          </a:xfrm>
          <a:prstGeom prst="rect">
            <a:avLst/>
          </a:prstGeom>
        </p:spPr>
      </p:pic>
    </p:spTree>
    <p:extLst>
      <p:ext uri="{BB962C8B-B14F-4D97-AF65-F5344CB8AC3E}">
        <p14:creationId xmlns:p14="http://schemas.microsoft.com/office/powerpoint/2010/main" val="2364181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01332-13DB-42D5-BFE1-F1991D0160BB}"/>
              </a:ext>
            </a:extLst>
          </p:cNvPr>
          <p:cNvSpPr>
            <a:spLocks noGrp="1"/>
          </p:cNvSpPr>
          <p:nvPr>
            <p:ph type="title"/>
          </p:nvPr>
        </p:nvSpPr>
        <p:spPr/>
        <p:txBody>
          <a:bodyPr/>
          <a:lstStyle/>
          <a:p>
            <a:r>
              <a:rPr lang="en-US" dirty="0"/>
              <a:t>Cost Versus privacy</a:t>
            </a:r>
          </a:p>
        </p:txBody>
      </p:sp>
      <p:sp>
        <p:nvSpPr>
          <p:cNvPr id="3" name="Content Placeholder 2">
            <a:extLst>
              <a:ext uri="{FF2B5EF4-FFF2-40B4-BE49-F238E27FC236}">
                <a16:creationId xmlns:a16="http://schemas.microsoft.com/office/drawing/2014/main" id="{CEAF6C0B-5DF8-4C0F-AAAD-F3E4B10B64CF}"/>
              </a:ext>
            </a:extLst>
          </p:cNvPr>
          <p:cNvSpPr>
            <a:spLocks noGrp="1"/>
          </p:cNvSpPr>
          <p:nvPr>
            <p:ph sz="half" idx="1"/>
          </p:nvPr>
        </p:nvSpPr>
        <p:spPr>
          <a:xfrm>
            <a:off x="685800" y="1352551"/>
            <a:ext cx="3684722" cy="3352800"/>
          </a:xfrm>
        </p:spPr>
        <p:txBody>
          <a:bodyPr/>
          <a:lstStyle/>
          <a:p>
            <a:r>
              <a:rPr lang="en-US" dirty="0"/>
              <a:t>Monetarily free services are clearly more popular</a:t>
            </a:r>
          </a:p>
          <a:p>
            <a:pPr lvl="1"/>
            <a:r>
              <a:rPr lang="en-US" dirty="0"/>
              <a:t>These companies earn revenue through advertising and user data</a:t>
            </a:r>
          </a:p>
        </p:txBody>
      </p:sp>
      <p:sp>
        <p:nvSpPr>
          <p:cNvPr id="5" name="Footer Placeholder 4">
            <a:extLst>
              <a:ext uri="{FF2B5EF4-FFF2-40B4-BE49-F238E27FC236}">
                <a16:creationId xmlns:a16="http://schemas.microsoft.com/office/drawing/2014/main" id="{862D436C-5CAB-4457-A979-664C6BBBDAB4}"/>
              </a:ext>
            </a:extLst>
          </p:cNvPr>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A44352A5-5DD9-49EB-9727-E2FF647F90C4}"/>
              </a:ext>
            </a:extLst>
          </p:cNvPr>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a:extLst>
              <a:ext uri="{FF2B5EF4-FFF2-40B4-BE49-F238E27FC236}">
                <a16:creationId xmlns:a16="http://schemas.microsoft.com/office/drawing/2014/main" id="{E7DDFE41-A05E-4CCF-A1AD-C76DEF7194B4}"/>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John Bieber</a:t>
            </a:r>
          </a:p>
        </p:txBody>
      </p:sp>
      <p:sp>
        <p:nvSpPr>
          <p:cNvPr id="8" name="TextBox 7">
            <a:extLst>
              <a:ext uri="{FF2B5EF4-FFF2-40B4-BE49-F238E27FC236}">
                <a16:creationId xmlns:a16="http://schemas.microsoft.com/office/drawing/2014/main" id="{C05B79F3-D740-4333-8FBC-E7CEAE4929B3}"/>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[12][13]</a:t>
            </a:r>
          </a:p>
        </p:txBody>
      </p:sp>
      <p:sp>
        <p:nvSpPr>
          <p:cNvPr id="9" name="Content Placeholder 2">
            <a:extLst>
              <a:ext uri="{FF2B5EF4-FFF2-40B4-BE49-F238E27FC236}">
                <a16:creationId xmlns:a16="http://schemas.microsoft.com/office/drawing/2014/main" id="{17A96FEC-6008-496C-BFC0-8B5C9469AC41}"/>
              </a:ext>
            </a:extLst>
          </p:cNvPr>
          <p:cNvSpPr txBox="1">
            <a:spLocks/>
          </p:cNvSpPr>
          <p:nvPr/>
        </p:nvSpPr>
        <p:spPr>
          <a:xfrm>
            <a:off x="4773478" y="1363314"/>
            <a:ext cx="3684722"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r>
              <a:rPr lang="en-US" dirty="0"/>
              <a:t>App.net, a service that did not advertise or sell user data:</a:t>
            </a:r>
          </a:p>
          <a:p>
            <a:pPr lvl="1"/>
            <a:r>
              <a:rPr lang="en-US" dirty="0"/>
              <a:t>July 13, 2012 announced to be an ad-free social media platform</a:t>
            </a:r>
          </a:p>
          <a:p>
            <a:pPr lvl="1"/>
            <a:r>
              <a:rPr lang="en-US" dirty="0"/>
              <a:t>Crowdfunding raised $750,000 by August 13, 2012</a:t>
            </a:r>
          </a:p>
          <a:p>
            <a:pPr lvl="1"/>
            <a:r>
              <a:rPr lang="en-US" dirty="0"/>
              <a:t>Platform became freemium on Feb 25, 2013</a:t>
            </a:r>
          </a:p>
          <a:p>
            <a:pPr lvl="1"/>
            <a:r>
              <a:rPr lang="en-US" dirty="0"/>
              <a:t>App.net shut down March 17, 2017 due to lack of subscription renewals</a:t>
            </a:r>
          </a:p>
        </p:txBody>
      </p:sp>
      <p:pic>
        <p:nvPicPr>
          <p:cNvPr id="2050" name="Picture 2" descr="How much is a user worth at Facebook, LinkedIn, Yahoo, and Google">
            <a:extLst>
              <a:ext uri="{FF2B5EF4-FFF2-40B4-BE49-F238E27FC236}">
                <a16:creationId xmlns:a16="http://schemas.microsoft.com/office/drawing/2014/main" id="{B2CA1F38-E070-4977-B944-FA9A1D6D1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27" y="2470710"/>
            <a:ext cx="4543668" cy="1414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110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2C422-6A27-4268-80A0-CBF07B80221C}"/>
              </a:ext>
            </a:extLst>
          </p:cNvPr>
          <p:cNvSpPr>
            <a:spLocks noGrp="1"/>
          </p:cNvSpPr>
          <p:nvPr>
            <p:ph type="title"/>
          </p:nvPr>
        </p:nvSpPr>
        <p:spPr/>
        <p:txBody>
          <a:bodyPr/>
          <a:lstStyle/>
          <a:p>
            <a:r>
              <a:rPr lang="en-US" dirty="0"/>
              <a:t>Technology Decreasing Consumer privacy</a:t>
            </a:r>
          </a:p>
        </p:txBody>
      </p:sp>
      <p:sp>
        <p:nvSpPr>
          <p:cNvPr id="3" name="Content Placeholder 2">
            <a:extLst>
              <a:ext uri="{FF2B5EF4-FFF2-40B4-BE49-F238E27FC236}">
                <a16:creationId xmlns:a16="http://schemas.microsoft.com/office/drawing/2014/main" id="{4075BFA1-F3DB-453D-8F04-8C1CDFE2BC7B}"/>
              </a:ext>
            </a:extLst>
          </p:cNvPr>
          <p:cNvSpPr>
            <a:spLocks noGrp="1"/>
          </p:cNvSpPr>
          <p:nvPr>
            <p:ph sz="half" idx="1"/>
          </p:nvPr>
        </p:nvSpPr>
        <p:spPr>
          <a:xfrm>
            <a:off x="4844652" y="1168047"/>
            <a:ext cx="3733800" cy="3352800"/>
          </a:xfrm>
        </p:spPr>
        <p:txBody>
          <a:bodyPr>
            <a:normAutofit/>
          </a:bodyPr>
          <a:lstStyle/>
          <a:p>
            <a:r>
              <a:rPr lang="en-US" dirty="0"/>
              <a:t>Literally parallels the devices in 1984: </a:t>
            </a:r>
          </a:p>
          <a:p>
            <a:pPr lvl="1"/>
            <a:r>
              <a:rPr lang="en-US" dirty="0"/>
              <a:t>“The television received and transmitted simultaneously. Any sound that Winston made, above the level of a very low whisper, would be picked up by it…”[8]</a:t>
            </a:r>
          </a:p>
        </p:txBody>
      </p:sp>
      <p:sp>
        <p:nvSpPr>
          <p:cNvPr id="5" name="Footer Placeholder 4">
            <a:extLst>
              <a:ext uri="{FF2B5EF4-FFF2-40B4-BE49-F238E27FC236}">
                <a16:creationId xmlns:a16="http://schemas.microsoft.com/office/drawing/2014/main" id="{3C7A3D37-48AE-44CC-8879-022AB85EBD78}"/>
              </a:ext>
            </a:extLst>
          </p:cNvPr>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B376AF17-E0D0-4D38-B4DA-F8EF5FE14D65}"/>
              </a:ext>
            </a:extLst>
          </p:cNvPr>
          <p:cNvSpPr>
            <a:spLocks noGrp="1"/>
          </p:cNvSpPr>
          <p:nvPr>
            <p:ph type="sldNum" sz="quarter" idx="12"/>
          </p:nvPr>
        </p:nvSpPr>
        <p:spPr/>
        <p:txBody>
          <a:bodyPr/>
          <a:lstStyle/>
          <a:p>
            <a:fld id="{A2A17EAB-8B51-5C40-8776-6683E51FA7A0}" type="slidenum">
              <a:rPr lang="en-US" smtClean="0"/>
              <a:t>13</a:t>
            </a:fld>
            <a:endParaRPr lang="en-US"/>
          </a:p>
        </p:txBody>
      </p:sp>
      <p:sp>
        <p:nvSpPr>
          <p:cNvPr id="8" name="TextBox 7">
            <a:extLst>
              <a:ext uri="{FF2B5EF4-FFF2-40B4-BE49-F238E27FC236}">
                <a16:creationId xmlns:a16="http://schemas.microsoft.com/office/drawing/2014/main" id="{E7F32840-E944-4C8E-AD48-78189B812794}"/>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[7][8][11]</a:t>
            </a:r>
          </a:p>
        </p:txBody>
      </p:sp>
      <p:sp>
        <p:nvSpPr>
          <p:cNvPr id="9" name="TextBox 8">
            <a:extLst>
              <a:ext uri="{FF2B5EF4-FFF2-40B4-BE49-F238E27FC236}">
                <a16:creationId xmlns:a16="http://schemas.microsoft.com/office/drawing/2014/main" id="{835F99A8-34F8-481B-B1A4-DA2B08132CE9}"/>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John Bieber</a:t>
            </a:r>
          </a:p>
        </p:txBody>
      </p:sp>
      <p:pic>
        <p:nvPicPr>
          <p:cNvPr id="1026" name="Picture 2" descr="https://c-6rtwjumjzx7877x24fx78x78jyx78x2euhrflx2ehtr.g00.pcmag.com/g00/3_c-6bbb.uhrfl.htr_/c-6RTWJUMJZX77x24myyux78x3ax2fx2ffx78x78jyx78.uhrfl.htrx2frjinfx2fnrfljx78x2f872123-x78frx78zsl-us15k3055.oulx3fbniymx3d888x26mjnlmyx3d790x26n65h.rfwpx3dnrflj_$/$/$/$">
            <a:extLst>
              <a:ext uri="{FF2B5EF4-FFF2-40B4-BE49-F238E27FC236}">
                <a16:creationId xmlns:a16="http://schemas.microsoft.com/office/drawing/2014/main" id="{2B57EF1E-480C-4BA7-A842-224A06D0E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310" y="2562544"/>
            <a:ext cx="3204275" cy="22131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D3138C7-0AB5-422C-8336-AF521AD297BA}"/>
              </a:ext>
            </a:extLst>
          </p:cNvPr>
          <p:cNvPicPr>
            <a:picLocks noChangeAspect="1"/>
          </p:cNvPicPr>
          <p:nvPr/>
        </p:nvPicPr>
        <p:blipFill>
          <a:blip r:embed="rId4"/>
          <a:stretch>
            <a:fillRect/>
          </a:stretch>
        </p:blipFill>
        <p:spPr>
          <a:xfrm>
            <a:off x="5110895" y="2956218"/>
            <a:ext cx="3116172" cy="1869703"/>
          </a:xfrm>
          <a:prstGeom prst="rect">
            <a:avLst/>
          </a:prstGeom>
        </p:spPr>
      </p:pic>
      <p:sp>
        <p:nvSpPr>
          <p:cNvPr id="14" name="Content Placeholder 2">
            <a:extLst>
              <a:ext uri="{FF2B5EF4-FFF2-40B4-BE49-F238E27FC236}">
                <a16:creationId xmlns:a16="http://schemas.microsoft.com/office/drawing/2014/main" id="{04C4729C-1E97-4F63-A6B8-46A7D72AD6B6}"/>
              </a:ext>
            </a:extLst>
          </p:cNvPr>
          <p:cNvSpPr txBox="1">
            <a:spLocks/>
          </p:cNvSpPr>
          <p:nvPr/>
        </p:nvSpPr>
        <p:spPr>
          <a:xfrm>
            <a:off x="565548" y="1152588"/>
            <a:ext cx="3733800" cy="1096181"/>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r>
              <a:rPr lang="en-US" dirty="0"/>
              <a:t>Samsung Smart TV warns users not to talk about personal information</a:t>
            </a:r>
          </a:p>
          <a:p>
            <a:endParaRPr lang="en-US" dirty="0"/>
          </a:p>
          <a:p>
            <a:endParaRPr lang="en-US" dirty="0"/>
          </a:p>
          <a:p>
            <a:pPr marL="0" indent="0">
              <a:buNone/>
            </a:pPr>
            <a:endParaRPr lang="en-US" sz="1400" dirty="0"/>
          </a:p>
        </p:txBody>
      </p:sp>
      <p:sp>
        <p:nvSpPr>
          <p:cNvPr id="15" name="Content Placeholder 2">
            <a:extLst>
              <a:ext uri="{FF2B5EF4-FFF2-40B4-BE49-F238E27FC236}">
                <a16:creationId xmlns:a16="http://schemas.microsoft.com/office/drawing/2014/main" id="{CBB8034B-3113-42D1-89E5-71357D351383}"/>
              </a:ext>
            </a:extLst>
          </p:cNvPr>
          <p:cNvSpPr txBox="1">
            <a:spLocks/>
          </p:cNvSpPr>
          <p:nvPr/>
        </p:nvSpPr>
        <p:spPr>
          <a:xfrm>
            <a:off x="950562" y="2400848"/>
            <a:ext cx="3116172"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endParaRPr lang="en-US" dirty="0"/>
          </a:p>
          <a:p>
            <a:pPr marL="0" indent="0">
              <a:buNone/>
            </a:pPr>
            <a:r>
              <a:rPr lang="en-US" sz="1400" dirty="0"/>
              <a:t>“Please be aware that if your spoken words include personal or other sensitive information, that information will be among the data captured and transmitted to a third party through your use of Voice Recognition.” [7]</a:t>
            </a:r>
          </a:p>
        </p:txBody>
      </p:sp>
    </p:spTree>
    <p:extLst>
      <p:ext uri="{BB962C8B-B14F-4D97-AF65-F5344CB8AC3E}">
        <p14:creationId xmlns:p14="http://schemas.microsoft.com/office/powerpoint/2010/main" val="3129460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32500" lnSpcReduction="20000"/>
          </a:bodyPr>
          <a:lstStyle/>
          <a:p>
            <a:pPr marL="0" indent="0">
              <a:buNone/>
            </a:pPr>
            <a:r>
              <a:rPr lang="en-US" dirty="0"/>
              <a:t>[1] James Bamford, “The Agency That Could Be Big Brother”, https://www.nytimes.com/2005/12/25/weekinreview/the-agency-that-could-be-big-brother.html, 9/13/2018</a:t>
            </a:r>
          </a:p>
          <a:p>
            <a:pPr marL="0" indent="0">
              <a:buNone/>
            </a:pPr>
            <a:r>
              <a:rPr lang="en-US" dirty="0"/>
              <a:t>[2] By </a:t>
            </a:r>
            <a:r>
              <a:rPr lang="en-US" dirty="0" err="1"/>
              <a:t>Rezonansowy</a:t>
            </a:r>
            <a:r>
              <a:rPr lang="en-US" dirty="0"/>
              <a:t> [CC0], from Wikimedia Commons, https://commons.wikimedia.org/wiki/File:Boundless_Informant_data_collection.svg, 9/13/2018</a:t>
            </a:r>
          </a:p>
          <a:p>
            <a:pPr marL="0" indent="0">
              <a:buNone/>
            </a:pPr>
            <a:r>
              <a:rPr lang="en-US" dirty="0"/>
              <a:t>[3] U.S. Government, “Executive Order 12333—United States intelligence activities”, https://www.archives.gov/federal-register/codification/executive-order/12333.html, 9/12/2018</a:t>
            </a:r>
          </a:p>
          <a:p>
            <a:pPr marL="0" indent="0">
              <a:buNone/>
            </a:pPr>
            <a:r>
              <a:rPr lang="en-US" dirty="0"/>
              <a:t>[4] U.S. Government, “39 CFR 233.3 – Mail covers.”, https://www.law.cornell.edu/cfr/text/39/233.3, 9/12/2018</a:t>
            </a:r>
          </a:p>
          <a:p>
            <a:pPr marL="0" indent="0">
              <a:buNone/>
            </a:pPr>
            <a:r>
              <a:rPr lang="en-US" dirty="0"/>
              <a:t>[5] Ron Nixon, “U.S. Postal Service Logging All Mail for Law Enforcement”, https://www.nytimes.com/2013/07/04/us/monitoring-of-snail-mail.html, 9/10/2018</a:t>
            </a:r>
          </a:p>
          <a:p>
            <a:pPr marL="0" indent="0">
              <a:buNone/>
            </a:pPr>
            <a:r>
              <a:rPr lang="en-US" dirty="0"/>
              <a:t>[6] By US Postal Services [Public domain], via Wikimedia Commons, https://commons.wikimedia.org/wiki/File:Mail-cover-documents-p19-normal.gif, 9/13/2018</a:t>
            </a:r>
          </a:p>
          <a:p>
            <a:pPr marL="0" indent="0">
              <a:buNone/>
            </a:pPr>
            <a:r>
              <a:rPr lang="en-US" dirty="0"/>
              <a:t>[7] Parker Higgins (@</a:t>
            </a:r>
            <a:r>
              <a:rPr lang="en-US" dirty="0" err="1"/>
              <a:t>xor</a:t>
            </a:r>
            <a:r>
              <a:rPr lang="en-US" dirty="0"/>
              <a:t>), “Left: Samsung </a:t>
            </a:r>
            <a:r>
              <a:rPr lang="en-US" dirty="0" err="1"/>
              <a:t>SmartTV</a:t>
            </a:r>
            <a:r>
              <a:rPr lang="en-US" dirty="0"/>
              <a:t> privacy policy, warning users not to discuss personal info in front of their TV Right: 1984”, 1:35 AM 2/8/2015, Tweet, 9/13/2018</a:t>
            </a:r>
          </a:p>
          <a:p>
            <a:pPr marL="0" indent="0">
              <a:buNone/>
            </a:pPr>
            <a:r>
              <a:rPr lang="en-US" dirty="0"/>
              <a:t>[8] George Orwell, 1984 (Secker and Warburg, 1949), page 1</a:t>
            </a:r>
          </a:p>
          <a:p>
            <a:pPr marL="0" indent="0">
              <a:buNone/>
            </a:pPr>
            <a:r>
              <a:rPr lang="en-US" dirty="0"/>
              <a:t>[9] Matt Sledge, “Alex </a:t>
            </a:r>
            <a:r>
              <a:rPr lang="en-US" dirty="0" err="1"/>
              <a:t>Kozinski</a:t>
            </a:r>
            <a:r>
              <a:rPr lang="en-US" dirty="0"/>
              <a:t>, Federal Judge, Would Pay $2,400 A Year, Max, For Privacy”, https://www.huffingtonpost.com/2013/03/04/alex-kozinski-privacy_n_2807608.html, 9/13/2018</a:t>
            </a:r>
          </a:p>
          <a:p>
            <a:pPr marL="0" indent="0">
              <a:buNone/>
            </a:pPr>
            <a:r>
              <a:rPr lang="en-US" dirty="0"/>
              <a:t>[10] Joe Mullin, “How much do Google and Facebook profit from your data?”, https://arstechnica.com/tech-policy/2012/10/how-much-do-google-and-facebook-profit-from-your-data/, 9/13/2018</a:t>
            </a:r>
          </a:p>
          <a:p>
            <a:pPr marL="0" indent="0">
              <a:buNone/>
            </a:pPr>
            <a:r>
              <a:rPr lang="en-US" dirty="0"/>
              <a:t>[11] </a:t>
            </a:r>
            <a:r>
              <a:rPr lang="en-US" i="1" dirty="0"/>
              <a:t>Nineteen Eighty-Four</a:t>
            </a:r>
            <a:r>
              <a:rPr lang="en-US" dirty="0"/>
              <a:t>, Dir. Michael Radford, 20</a:t>
            </a:r>
            <a:r>
              <a:rPr lang="en-US" baseline="30000" dirty="0"/>
              <a:t>th</a:t>
            </a:r>
            <a:r>
              <a:rPr lang="en-US" dirty="0"/>
              <a:t> Century Fox, 1984, Film</a:t>
            </a:r>
          </a:p>
          <a:p>
            <a:pPr marL="0" indent="0">
              <a:buNone/>
            </a:pPr>
            <a:r>
              <a:rPr lang="en-US" dirty="0"/>
              <a:t>[12] Tristan </a:t>
            </a:r>
            <a:r>
              <a:rPr lang="en-US" dirty="0" err="1"/>
              <a:t>Lous</a:t>
            </a:r>
            <a:r>
              <a:rPr lang="en-US" dirty="0"/>
              <a:t>, “How Much Is A User Worth?”, https://www.forbes.com/sites/tristanlouis/2013/08/31/how-much-is-a-user-worth/#8a8fd81c514e, 9/14/2018</a:t>
            </a:r>
          </a:p>
          <a:p>
            <a:pPr marL="0" indent="0">
              <a:buNone/>
            </a:pPr>
            <a:r>
              <a:rPr lang="en-US" dirty="0"/>
              <a:t>[13] Dalton Caldwell, “App.net is Shutting Down”, https://web.archive.org/web/20170304171621/http://blog.app.net/2017/01/12/app-net-is-shutting-down/, 9/14/2018</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John Bieber</a:t>
            </a:r>
          </a:p>
        </p:txBody>
      </p:sp>
    </p:spTree>
    <p:extLst>
      <p:ext uri="{BB962C8B-B14F-4D97-AF65-F5344CB8AC3E}">
        <p14:creationId xmlns:p14="http://schemas.microsoft.com/office/powerpoint/2010/main" val="532357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 Us, Really</a:t>
            </a:r>
          </a:p>
        </p:txBody>
      </p:sp>
      <p:sp>
        <p:nvSpPr>
          <p:cNvPr id="3" name="Content Placeholder 2"/>
          <p:cNvSpPr>
            <a:spLocks noGrp="1"/>
          </p:cNvSpPr>
          <p:nvPr>
            <p:ph sz="half" idx="1"/>
          </p:nvPr>
        </p:nvSpPr>
        <p:spPr/>
        <p:txBody>
          <a:bodyPr/>
          <a:lstStyle/>
          <a:p>
            <a:pPr marL="0" indent="0">
              <a:buNone/>
            </a:pPr>
            <a:r>
              <a:rPr lang="en-US" dirty="0"/>
              <a:t>“The NSA is saying</a:t>
            </a:r>
            <a:r>
              <a:rPr lang="mr-IN" dirty="0"/>
              <a:t>…</a:t>
            </a:r>
            <a:r>
              <a:rPr lang="en-US" dirty="0"/>
              <a:t> 'well I have a gun pointed at your head. I'm not going to pull the trigger. </a:t>
            </a:r>
            <a:r>
              <a:rPr lang="en-US" b="1" dirty="0"/>
              <a:t>Trust me</a:t>
            </a:r>
            <a:r>
              <a:rPr lang="en-US" dirty="0"/>
              <a:t>.’”</a:t>
            </a:r>
          </a:p>
          <a:p>
            <a:pPr marL="0" indent="0">
              <a:buNone/>
            </a:pPr>
            <a:r>
              <a:rPr lang="en-US" dirty="0"/>
              <a:t>-Edward Snowden</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Oliver Jay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a:t>
            </a:r>
          </a:p>
        </p:txBody>
      </p:sp>
      <p:pic>
        <p:nvPicPr>
          <p:cNvPr id="10" name="Content Placeholder 9"/>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65065" y="1380733"/>
            <a:ext cx="4361731" cy="2508096"/>
          </a:xfrm>
        </p:spPr>
      </p:pic>
    </p:spTree>
    <p:extLst>
      <p:ext uri="{BB962C8B-B14F-4D97-AF65-F5344CB8AC3E}">
        <p14:creationId xmlns:p14="http://schemas.microsoft.com/office/powerpoint/2010/main" val="2790326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NSA’s Defense of their surveillance</a:t>
            </a:r>
          </a:p>
        </p:txBody>
      </p:sp>
      <p:sp>
        <p:nvSpPr>
          <p:cNvPr id="3" name="Content Placeholder 2"/>
          <p:cNvSpPr>
            <a:spLocks noGrp="1"/>
          </p:cNvSpPr>
          <p:nvPr>
            <p:ph sz="half" idx="1"/>
          </p:nvPr>
        </p:nvSpPr>
        <p:spPr/>
        <p:txBody>
          <a:bodyPr/>
          <a:lstStyle/>
          <a:p>
            <a:r>
              <a:rPr lang="en-US" dirty="0"/>
              <a:t>Necessary to defend against terrorism</a:t>
            </a:r>
          </a:p>
          <a:p>
            <a:r>
              <a:rPr lang="en-US" dirty="0"/>
              <a:t>Not to be used against US Citizens without extreme necessity</a:t>
            </a:r>
          </a:p>
          <a:p>
            <a:r>
              <a:rPr lang="en-US" dirty="0"/>
              <a:t>The question remains, can we trust them</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Oliver Jay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[2][3]</a:t>
            </a:r>
          </a:p>
        </p:txBody>
      </p:sp>
      <p:pic>
        <p:nvPicPr>
          <p:cNvPr id="1028" name="Picture 4" descr="ational Security Agency Emblem"/>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914900" y="1352550"/>
            <a:ext cx="33528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671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people think THE NSA IS doing?</a:t>
            </a:r>
          </a:p>
        </p:txBody>
      </p:sp>
      <p:sp>
        <p:nvSpPr>
          <p:cNvPr id="3" name="Content Placeholder 2"/>
          <p:cNvSpPr>
            <a:spLocks noGrp="1"/>
          </p:cNvSpPr>
          <p:nvPr>
            <p:ph sz="half" idx="1"/>
          </p:nvPr>
        </p:nvSpPr>
        <p:spPr/>
        <p:txBody>
          <a:bodyPr/>
          <a:lstStyle/>
          <a:p>
            <a:r>
              <a:rPr lang="en-US" dirty="0"/>
              <a:t>70% of adults believe surveillance data is used beyond anti-terror</a:t>
            </a:r>
          </a:p>
          <a:p>
            <a:r>
              <a:rPr lang="en-US" dirty="0"/>
              <a:t>49% are not confident in the US to protect their data</a:t>
            </a:r>
          </a:p>
          <a:p>
            <a:r>
              <a:rPr lang="en-US" dirty="0"/>
              <a:t>34% of people with knowledge of surveillance took steps to hide their data (Pew research center)</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Oliver Jay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a:t>
            </a:r>
          </a:p>
        </p:txBody>
      </p:sp>
      <p:graphicFrame>
        <p:nvGraphicFramePr>
          <p:cNvPr id="4" name="Chart 3"/>
          <p:cNvGraphicFramePr/>
          <p:nvPr>
            <p:extLst/>
          </p:nvPr>
        </p:nvGraphicFramePr>
        <p:xfrm>
          <a:off x="4876799" y="1276350"/>
          <a:ext cx="3362325" cy="3219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5305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acceptable?</a:t>
            </a:r>
          </a:p>
        </p:txBody>
      </p:sp>
      <p:sp>
        <p:nvSpPr>
          <p:cNvPr id="3" name="Content Placeholder 2"/>
          <p:cNvSpPr>
            <a:spLocks noGrp="1"/>
          </p:cNvSpPr>
          <p:nvPr>
            <p:ph sz="half" idx="1"/>
          </p:nvPr>
        </p:nvSpPr>
        <p:spPr>
          <a:xfrm>
            <a:off x="685799" y="1352551"/>
            <a:ext cx="3989895" cy="3352800"/>
          </a:xfrm>
        </p:spPr>
        <p:txBody>
          <a:bodyPr/>
          <a:lstStyle/>
          <a:p>
            <a:r>
              <a:rPr lang="en-US" sz="2000" dirty="0"/>
              <a:t>82% feel monitoring suspected terrorists is acceptable</a:t>
            </a:r>
          </a:p>
          <a:p>
            <a:r>
              <a:rPr lang="en-US" sz="2000" dirty="0"/>
              <a:t>57% say monitoring US citizens is unacceptable</a:t>
            </a:r>
          </a:p>
          <a:p>
            <a:pPr lvl="1"/>
            <a:r>
              <a:rPr lang="en-US" sz="1800" dirty="0"/>
              <a:t>PRISM allows access to any data that leaves or enters the US</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Oliver Jay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a:t>
            </a:r>
          </a:p>
        </p:txBody>
      </p:sp>
      <p:sp>
        <p:nvSpPr>
          <p:cNvPr id="9" name="Cloud 8"/>
          <p:cNvSpPr/>
          <p:nvPr/>
        </p:nvSpPr>
        <p:spPr>
          <a:xfrm>
            <a:off x="4867276" y="1212927"/>
            <a:ext cx="3371850" cy="2419349"/>
          </a:xfrm>
          <a:prstGeom prst="cloud">
            <a:avLst/>
          </a:prstGeom>
          <a:solidFill>
            <a:schemeClr val="tx1">
              <a:lumMod val="65000"/>
            </a:schemeClr>
          </a:solidFill>
          <a:ln>
            <a:solidFill>
              <a:schemeClr val="tx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Gmail</a:t>
            </a:r>
          </a:p>
        </p:txBody>
      </p:sp>
      <p:sp>
        <p:nvSpPr>
          <p:cNvPr id="10" name="Can 9"/>
          <p:cNvSpPr/>
          <p:nvPr/>
        </p:nvSpPr>
        <p:spPr>
          <a:xfrm>
            <a:off x="5191126" y="2536901"/>
            <a:ext cx="830035" cy="561975"/>
          </a:xfrm>
          <a:prstGeom prst="can">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Boston</a:t>
            </a:r>
            <a:endParaRPr lang="en-US" sz="1600" dirty="0"/>
          </a:p>
        </p:txBody>
      </p:sp>
      <p:sp>
        <p:nvSpPr>
          <p:cNvPr id="11" name="Can 10"/>
          <p:cNvSpPr/>
          <p:nvPr/>
        </p:nvSpPr>
        <p:spPr>
          <a:xfrm>
            <a:off x="6704240" y="2709109"/>
            <a:ext cx="619125" cy="585787"/>
          </a:xfrm>
          <a:prstGeom prst="can">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a:t>
            </a:r>
          </a:p>
        </p:txBody>
      </p:sp>
      <p:sp>
        <p:nvSpPr>
          <p:cNvPr id="12" name="Can 11"/>
          <p:cNvSpPr/>
          <p:nvPr/>
        </p:nvSpPr>
        <p:spPr>
          <a:xfrm>
            <a:off x="6170840" y="1422748"/>
            <a:ext cx="895350" cy="523331"/>
          </a:xfrm>
          <a:prstGeom prst="can">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Toronto</a:t>
            </a:r>
          </a:p>
        </p:txBody>
      </p:sp>
      <p:cxnSp>
        <p:nvCxnSpPr>
          <p:cNvPr id="13" name="Straight Arrow Connector 12"/>
          <p:cNvCxnSpPr/>
          <p:nvPr/>
        </p:nvCxnSpPr>
        <p:spPr>
          <a:xfrm flipV="1">
            <a:off x="5753101" y="1930376"/>
            <a:ext cx="495300" cy="606525"/>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5905501" y="2689302"/>
            <a:ext cx="798739" cy="128586"/>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15" name="Triangle 14"/>
          <p:cNvSpPr/>
          <p:nvPr/>
        </p:nvSpPr>
        <p:spPr>
          <a:xfrm>
            <a:off x="6751864" y="2071640"/>
            <a:ext cx="542925" cy="435945"/>
          </a:xfrm>
          <a:prstGeom prst="triangle">
            <a:avLst/>
          </a:prstGeom>
          <a:solidFill>
            <a:schemeClr val="tx1">
              <a:lumMod val="85000"/>
            </a:schemeClr>
          </a:solidFill>
          <a:ln>
            <a:solidFill>
              <a:schemeClr val="bg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flipV="1">
            <a:off x="6847116" y="1967606"/>
            <a:ext cx="323849" cy="741503"/>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flipV="1">
            <a:off x="7037615" y="2036673"/>
            <a:ext cx="449036" cy="313480"/>
          </a:xfrm>
          <a:prstGeom prst="straightConnector1">
            <a:avLst/>
          </a:prstGeom>
          <a:ln w="1905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pic>
        <p:nvPicPr>
          <p:cNvPr id="18" name="Picture 4" descr="ational Security Agency Emble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90039" y="1212926"/>
            <a:ext cx="1068161" cy="1068161"/>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p:cNvSpPr/>
          <p:nvPr/>
        </p:nvSpPr>
        <p:spPr>
          <a:xfrm>
            <a:off x="4226104" y="3761127"/>
            <a:ext cx="1282344" cy="696133"/>
          </a:xfrm>
          <a:prstGeom prst="ellips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Sender</a:t>
            </a:r>
          </a:p>
        </p:txBody>
      </p:sp>
      <p:sp>
        <p:nvSpPr>
          <p:cNvPr id="20" name="Oval 19"/>
          <p:cNvSpPr/>
          <p:nvPr/>
        </p:nvSpPr>
        <p:spPr>
          <a:xfrm>
            <a:off x="6553201" y="3973253"/>
            <a:ext cx="1655168" cy="600168"/>
          </a:xfrm>
          <a:prstGeom prst="ellips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Recipient</a:t>
            </a:r>
          </a:p>
        </p:txBody>
      </p:sp>
      <p:cxnSp>
        <p:nvCxnSpPr>
          <p:cNvPr id="21" name="Straight Arrow Connector 20"/>
          <p:cNvCxnSpPr/>
          <p:nvPr/>
        </p:nvCxnSpPr>
        <p:spPr>
          <a:xfrm flipH="1" flipV="1">
            <a:off x="7009040" y="3311661"/>
            <a:ext cx="353245" cy="760434"/>
          </a:xfrm>
          <a:prstGeom prst="straightConnector1">
            <a:avLst/>
          </a:prstGeom>
          <a:ln>
            <a:solidFill>
              <a:schemeClr val="bg2">
                <a:lumMod val="60000"/>
                <a:lumOff val="40000"/>
              </a:schemeClr>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flipV="1">
            <a:off x="4867276" y="3085354"/>
            <a:ext cx="445234" cy="755804"/>
          </a:xfrm>
          <a:prstGeom prst="straightConnector1">
            <a:avLst/>
          </a:prstGeom>
          <a:ln>
            <a:solidFill>
              <a:schemeClr val="bg2">
                <a:lumMod val="60000"/>
                <a:lumOff val="40000"/>
              </a:schemeClr>
            </a:solidFill>
            <a:headEnd type="triangle"/>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46514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knowledge of Snowden</a:t>
            </a:r>
          </a:p>
        </p:txBody>
      </p:sp>
      <p:sp>
        <p:nvSpPr>
          <p:cNvPr id="3" name="Content Placeholder 2"/>
          <p:cNvSpPr>
            <a:spLocks noGrp="1"/>
          </p:cNvSpPr>
          <p:nvPr>
            <p:ph sz="half" idx="1"/>
          </p:nvPr>
        </p:nvSpPr>
        <p:spPr>
          <a:xfrm>
            <a:off x="1709737" y="4801996"/>
            <a:ext cx="5724525" cy="3063554"/>
          </a:xfrm>
        </p:spPr>
        <p:txBody>
          <a:bodyPr/>
          <a:lstStyle/>
          <a:p>
            <a:pPr marL="0" indent="0" algn="ctr">
              <a:buNone/>
            </a:pPr>
            <a:r>
              <a:rPr lang="en-US" dirty="0"/>
              <a:t>Percent of people aware of Snowden (March 2015)</a:t>
            </a:r>
          </a:p>
        </p:txBody>
      </p:sp>
      <p:sp>
        <p:nvSpPr>
          <p:cNvPr id="5" name="Footer Placeholder 4"/>
          <p:cNvSpPr>
            <a:spLocks noGrp="1"/>
          </p:cNvSpPr>
          <p:nvPr>
            <p:ph type="ftr" sz="quarter" idx="11"/>
          </p:nvPr>
        </p:nvSpPr>
        <p:spPr/>
        <p:txBody>
          <a:bodyPr/>
          <a:lstStyle/>
          <a:p>
            <a:r>
              <a:rPr lang="sk-SK"/>
              <a:t>© 2018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Oliver Jay</a:t>
            </a:r>
          </a:p>
        </p:txBody>
      </p:sp>
      <p:sp>
        <p:nvSpPr>
          <p:cNvPr id="8" name="TextBox 7"/>
          <p:cNvSpPr txBox="1"/>
          <p:nvPr/>
        </p:nvSpPr>
        <p:spPr>
          <a:xfrm>
            <a:off x="0" y="4720197"/>
            <a:ext cx="9144000" cy="276999"/>
          </a:xfrm>
          <a:prstGeom prst="rect">
            <a:avLst/>
          </a:prstGeom>
          <a:noFill/>
        </p:spPr>
        <p:txBody>
          <a:bodyPr wrap="square" rtlCol="0">
            <a:spAutoFit/>
          </a:bodyPr>
          <a:lstStyle/>
          <a:p>
            <a:pPr algn="r"/>
            <a:r>
              <a:rPr lang="en-US" sz="1200" dirty="0">
                <a:solidFill>
                  <a:schemeClr val="tx1"/>
                </a:solidFill>
              </a:rPr>
              <a:t>[5][7]</a:t>
            </a: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12871" y="964865"/>
            <a:ext cx="6118258" cy="3900511"/>
          </a:xfrm>
          <a:prstGeom prst="rect">
            <a:avLst/>
          </a:prstGeom>
        </p:spPr>
      </p:pic>
      <p:sp>
        <p:nvSpPr>
          <p:cNvPr id="4" name="Right Arrow 3"/>
          <p:cNvSpPr/>
          <p:nvPr/>
        </p:nvSpPr>
        <p:spPr>
          <a:xfrm>
            <a:off x="5562600" y="3501737"/>
            <a:ext cx="536864" cy="363682"/>
          </a:xfrm>
          <a:prstGeom prst="rightArrow">
            <a:avLst/>
          </a:prstGeom>
          <a:solidFill>
            <a:schemeClr val="bg2">
              <a:lumMod val="60000"/>
              <a:lumOff val="40000"/>
            </a:schemeClr>
          </a:solidFill>
          <a:ln>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593773" y="1356341"/>
            <a:ext cx="536864" cy="363682"/>
          </a:xfrm>
          <a:prstGeom prst="rightArrow">
            <a:avLst/>
          </a:prstGeom>
          <a:solidFill>
            <a:schemeClr val="bg2">
              <a:lumMod val="60000"/>
              <a:lumOff val="40000"/>
            </a:schemeClr>
          </a:solidFill>
          <a:ln>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649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Mass surveillance necessary?</a:t>
            </a:r>
          </a:p>
        </p:txBody>
      </p:sp>
      <p:sp>
        <p:nvSpPr>
          <p:cNvPr id="5" name="Footer Placeholder 4"/>
          <p:cNvSpPr>
            <a:spLocks noGrp="1"/>
          </p:cNvSpPr>
          <p:nvPr>
            <p:ph type="ftr" sz="quarter" idx="11"/>
          </p:nvPr>
        </p:nvSpPr>
        <p:spPr/>
        <p:txBody>
          <a:bodyPr/>
          <a:lstStyle/>
          <a:p>
            <a:r>
              <a:rPr lang="sk-SK"/>
              <a:t>© 2018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Oliver Jay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[2][8]</a:t>
            </a:r>
            <a:endParaRPr lang="en-US" sz="1200" dirty="0">
              <a:solidFill>
                <a:schemeClr val="tx1"/>
              </a:solidFill>
            </a:endParaRPr>
          </a:p>
        </p:txBody>
      </p:sp>
      <p:sp>
        <p:nvSpPr>
          <p:cNvPr id="9" name="Content Placeholder 8"/>
          <p:cNvSpPr>
            <a:spLocks noGrp="1"/>
          </p:cNvSpPr>
          <p:nvPr>
            <p:ph sz="half" idx="1"/>
          </p:nvPr>
        </p:nvSpPr>
        <p:spPr>
          <a:xfrm>
            <a:off x="685800" y="1352551"/>
            <a:ext cx="4258340" cy="2943002"/>
          </a:xfrm>
        </p:spPr>
        <p:txBody>
          <a:bodyPr/>
          <a:lstStyle/>
          <a:p>
            <a:r>
              <a:rPr lang="en-US" dirty="0"/>
              <a:t>Technology has brought criminals new ways to hide, and government needs to respond</a:t>
            </a:r>
          </a:p>
          <a:p>
            <a:r>
              <a:rPr lang="en-US" dirty="0"/>
              <a:t>NSA Claims Surveillance prevented “50 terrorist events”</a:t>
            </a:r>
          </a:p>
          <a:p>
            <a:r>
              <a:rPr lang="en-US" dirty="0"/>
              <a:t>NSA won’t provide data to properly evaluate usefulness</a:t>
            </a:r>
          </a:p>
        </p:txBody>
      </p:sp>
      <p:pic>
        <p:nvPicPr>
          <p:cNvPr id="10" name="Picture 2" descr="mage result for PRISM nsa"/>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5562600" y="1352551"/>
            <a:ext cx="2828571" cy="2121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116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 the government earned our trust?</a:t>
            </a:r>
          </a:p>
        </p:txBody>
      </p:sp>
      <p:sp>
        <p:nvSpPr>
          <p:cNvPr id="5" name="Footer Placeholder 4"/>
          <p:cNvSpPr>
            <a:spLocks noGrp="1"/>
          </p:cNvSpPr>
          <p:nvPr>
            <p:ph type="ftr" sz="quarter" idx="11"/>
          </p:nvPr>
        </p:nvSpPr>
        <p:spPr/>
        <p:txBody>
          <a:bodyPr/>
          <a:lstStyle/>
          <a:p>
            <a:r>
              <a:rPr lang="sk-SK"/>
              <a:t>© 2018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Oliver Jay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[2][6]</a:t>
            </a:r>
            <a:endParaRPr lang="en-US" sz="1200" dirty="0">
              <a:solidFill>
                <a:schemeClr val="tx1"/>
              </a:solidFill>
            </a:endParaRPr>
          </a:p>
        </p:txBody>
      </p:sp>
      <p:sp>
        <p:nvSpPr>
          <p:cNvPr id="9" name="Content Placeholder 8"/>
          <p:cNvSpPr>
            <a:spLocks noGrp="1"/>
          </p:cNvSpPr>
          <p:nvPr>
            <p:ph sz="half" idx="1"/>
          </p:nvPr>
        </p:nvSpPr>
        <p:spPr>
          <a:xfrm>
            <a:off x="685800" y="1352551"/>
            <a:ext cx="4162647" cy="2949942"/>
          </a:xfrm>
        </p:spPr>
        <p:txBody>
          <a:bodyPr>
            <a:noAutofit/>
          </a:bodyPr>
          <a:lstStyle/>
          <a:p>
            <a:r>
              <a:rPr lang="en-US" sz="1600" dirty="0"/>
              <a:t> Government hid and denied the program until Snowden leaked proof</a:t>
            </a:r>
          </a:p>
          <a:p>
            <a:r>
              <a:rPr lang="en-US" sz="1600" dirty="0"/>
              <a:t>NSA will not provide courts with necessary documents demonstrating why secrecy is necessary</a:t>
            </a:r>
          </a:p>
          <a:p>
            <a:r>
              <a:rPr lang="en-US" sz="1600" dirty="0"/>
              <a:t>The US government has not earned our trust, and very few Americans are aware of the dangers </a:t>
            </a:r>
          </a:p>
        </p:txBody>
      </p:sp>
      <p:pic>
        <p:nvPicPr>
          <p:cNvPr id="2052" name="Picture 4" descr="mage result for us fla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55547" y="1366619"/>
            <a:ext cx="3983133" cy="209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717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52551"/>
            <a:ext cx="7772400" cy="3517832"/>
          </a:xfrm>
        </p:spPr>
        <p:txBody>
          <a:bodyPr>
            <a:normAutofit fontScale="62500" lnSpcReduction="20000"/>
          </a:bodyPr>
          <a:lstStyle/>
          <a:p>
            <a:pPr marL="0" indent="0">
              <a:buNone/>
            </a:pPr>
            <a:r>
              <a:rPr lang="en-US" dirty="0"/>
              <a:t>[1] Last Week Tonight with John Oliver (4/4/15 Episode) </a:t>
            </a:r>
            <a:r>
              <a:rPr lang="en-US" dirty="0">
                <a:hlinkClick r:id="rId2"/>
              </a:rPr>
              <a:t>https://www.youtube.com/watch?v=XEVlyP4_11M</a:t>
            </a:r>
            <a:endParaRPr lang="en-US" dirty="0"/>
          </a:p>
          <a:p>
            <a:pPr marL="0" indent="0">
              <a:buNone/>
            </a:pPr>
            <a:r>
              <a:rPr lang="en-US" dirty="0"/>
              <a:t>[2] New York Times (accessed 9/12/18) </a:t>
            </a:r>
            <a:r>
              <a:rPr lang="en-US" dirty="0">
                <a:hlinkClick r:id="rId3"/>
              </a:rPr>
              <a:t>https://www.nytimes.com/2013/10/13/us/nsa-director-gives-firm-and-broad-defense-of-surveillance-efforts.html</a:t>
            </a:r>
            <a:endParaRPr lang="en-US" dirty="0"/>
          </a:p>
          <a:p>
            <a:pPr marL="0" indent="0">
              <a:buNone/>
            </a:pPr>
            <a:r>
              <a:rPr lang="en-US" dirty="0"/>
              <a:t>[3] NSA (accessed 9/13/18) </a:t>
            </a:r>
            <a:r>
              <a:rPr lang="en-US" dirty="0">
                <a:hlinkClick r:id="rId4"/>
              </a:rPr>
              <a:t>https://www.nsa.gov/</a:t>
            </a:r>
            <a:r>
              <a:rPr lang="en-US" dirty="0"/>
              <a:t> </a:t>
            </a:r>
          </a:p>
          <a:p>
            <a:pPr marL="0" indent="0">
              <a:buNone/>
            </a:pPr>
            <a:r>
              <a:rPr lang="en-US" dirty="0"/>
              <a:t>[4] Pew Research (accessed 9/12/18) </a:t>
            </a:r>
            <a:r>
              <a:rPr lang="en-US" dirty="0">
                <a:hlinkClick r:id="rId5"/>
              </a:rPr>
              <a:t>http://www.pewresearch.org/fact-tank/2018/06/04/how-americans-have-viewed-government-surveillance-and-privacy-since-snowden-leaks/</a:t>
            </a:r>
            <a:r>
              <a:rPr lang="en-US" dirty="0"/>
              <a:t> </a:t>
            </a:r>
          </a:p>
          <a:p>
            <a:pPr marL="0" indent="0">
              <a:buNone/>
            </a:pPr>
            <a:r>
              <a:rPr lang="en-US" dirty="0"/>
              <a:t>[5] ACLU (accessed 9/13/18) </a:t>
            </a:r>
            <a:r>
              <a:rPr lang="en-US" dirty="0">
                <a:hlinkClick r:id="rId6"/>
              </a:rPr>
              <a:t>https://www.aclu.org/sites/default/files/field_document/snowden_poll_results.pdf</a:t>
            </a:r>
            <a:r>
              <a:rPr lang="en-US" dirty="0"/>
              <a:t> </a:t>
            </a:r>
          </a:p>
          <a:p>
            <a:pPr marL="0" indent="0">
              <a:buNone/>
            </a:pPr>
            <a:r>
              <a:rPr lang="en-US" dirty="0"/>
              <a:t>[6] NY Daily News (accessed 9/13/18) </a:t>
            </a:r>
            <a:r>
              <a:rPr lang="en-US" dirty="0">
                <a:hlinkClick r:id="rId7"/>
              </a:rPr>
              <a:t>http://www.nydailynews.com/news/national/cops-nation-abuse-confidential-databases-snoop-article-1.2809777</a:t>
            </a:r>
            <a:r>
              <a:rPr lang="en-US" dirty="0"/>
              <a:t>  </a:t>
            </a:r>
          </a:p>
          <a:p>
            <a:pPr marL="0" indent="0">
              <a:buNone/>
            </a:pPr>
            <a:r>
              <a:rPr lang="en-US" dirty="0"/>
              <a:t>[7] BBC (accessed 9/13/18)  </a:t>
            </a:r>
            <a:r>
              <a:rPr lang="en-US" dirty="0">
                <a:hlinkClick r:id="rId8"/>
              </a:rPr>
              <a:t>https://www.bbc.com/news/world-europe-33106044</a:t>
            </a:r>
            <a:r>
              <a:rPr lang="en-US" dirty="0"/>
              <a:t> </a:t>
            </a:r>
          </a:p>
          <a:p>
            <a:pPr marL="0" indent="0">
              <a:buNone/>
            </a:pPr>
            <a:r>
              <a:rPr lang="en-US" dirty="0"/>
              <a:t>[8] Politico (accessed 9/13/18) </a:t>
            </a:r>
            <a:r>
              <a:rPr lang="en-US" dirty="0">
                <a:hlinkClick r:id="rId9"/>
              </a:rPr>
              <a:t>https://www.politico.com/story/2013/06/nsa-leak-keith-alexander-092971</a:t>
            </a:r>
            <a:r>
              <a:rPr lang="en-US" dirty="0"/>
              <a:t> </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Oliver Jay</a:t>
            </a:r>
          </a:p>
        </p:txBody>
      </p:sp>
    </p:spTree>
    <p:extLst>
      <p:ext uri="{BB962C8B-B14F-4D97-AF65-F5344CB8AC3E}">
        <p14:creationId xmlns:p14="http://schemas.microsoft.com/office/powerpoint/2010/main" val="3588029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p:nvPr/>
        </p:nvSpPr>
        <p:spPr>
          <a:xfrm>
            <a:off x="685800" y="361800"/>
            <a:ext cx="7772040" cy="91404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00000"/>
              </a:buClr>
              <a:buSzPts val="2700"/>
              <a:buFont typeface="Arial"/>
              <a:buNone/>
            </a:pPr>
            <a:r>
              <a:rPr lang="en-US" sz="2700" b="0" i="0" u="none" strike="noStrike" cap="none">
                <a:solidFill>
                  <a:srgbClr val="FFFFFF"/>
                </a:solidFill>
                <a:latin typeface="Cambria"/>
                <a:ea typeface="Cambria"/>
                <a:cs typeface="Cambria"/>
                <a:sym typeface="Cambria"/>
              </a:rPr>
              <a:t>ENCRYPTION AND YOU</a:t>
            </a:r>
            <a:endParaRPr sz="2700" b="0" i="0" u="none" strike="noStrike" cap="none">
              <a:solidFill>
                <a:srgbClr val="FFFFFF"/>
              </a:solidFill>
              <a:latin typeface="Cambria"/>
              <a:ea typeface="Cambria"/>
              <a:cs typeface="Cambria"/>
              <a:sym typeface="Cambria"/>
            </a:endParaRPr>
          </a:p>
        </p:txBody>
      </p:sp>
      <p:sp>
        <p:nvSpPr>
          <p:cNvPr id="93" name="Google Shape;93;p14"/>
          <p:cNvSpPr txBox="1"/>
          <p:nvPr/>
        </p:nvSpPr>
        <p:spPr>
          <a:xfrm>
            <a:off x="685800" y="1352520"/>
            <a:ext cx="7543800" cy="3352320"/>
          </a:xfrm>
          <a:prstGeom prst="rect">
            <a:avLst/>
          </a:prstGeom>
          <a:noFill/>
          <a:ln>
            <a:noFill/>
          </a:ln>
        </p:spPr>
        <p:txBody>
          <a:bodyPr spcFirstLastPara="1" wrap="square" lIns="91425" tIns="45700" rIns="91425" bIns="45700" anchor="t" anchorCtr="0">
            <a:noAutofit/>
          </a:bodyPr>
          <a:lstStyle/>
          <a:p>
            <a:pPr marL="432000" marR="0" lvl="0" indent="-324000" algn="l" rtl="0">
              <a:lnSpc>
                <a:spcPct val="100000"/>
              </a:lnSpc>
              <a:spcBef>
                <a:spcPts val="0"/>
              </a:spcBef>
              <a:spcAft>
                <a:spcPts val="0"/>
              </a:spcAft>
              <a:buClr>
                <a:srgbClr val="FFFFFF"/>
              </a:buClr>
              <a:buSzPts val="945"/>
              <a:buFont typeface="Noto Sans Symbols"/>
              <a:buChar char="●"/>
            </a:pPr>
            <a:r>
              <a:rPr lang="en-US" sz="2100" b="0" i="0" u="none" strike="noStrike" cap="none">
                <a:solidFill>
                  <a:srgbClr val="FFFFFF"/>
                </a:solidFill>
                <a:latin typeface="Cambria"/>
                <a:ea typeface="Cambria"/>
                <a:cs typeface="Cambria"/>
                <a:sym typeface="Cambria"/>
              </a:rPr>
              <a:t>Why you should encrypt your cell phone, and the police shouldn’t stop you</a:t>
            </a:r>
            <a:endParaRPr sz="1400" b="0" i="0" u="none" strike="noStrike" cap="none">
              <a:solidFill>
                <a:srgbClr val="000000"/>
              </a:solidFill>
              <a:latin typeface="Arial"/>
              <a:ea typeface="Arial"/>
              <a:cs typeface="Arial"/>
              <a:sym typeface="Arial"/>
            </a:endParaRPr>
          </a:p>
        </p:txBody>
      </p:sp>
      <p:sp>
        <p:nvSpPr>
          <p:cNvPr id="94" name="Google Shape;94;p14"/>
          <p:cNvSpPr txBox="1"/>
          <p:nvPr/>
        </p:nvSpPr>
        <p:spPr>
          <a:xfrm>
            <a:off x="0" y="4997160"/>
            <a:ext cx="5562360" cy="145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FFFFFF"/>
                </a:solidFill>
                <a:latin typeface="Cambria"/>
                <a:ea typeface="Cambria"/>
                <a:cs typeface="Cambria"/>
                <a:sym typeface="Cambria"/>
              </a:rPr>
              <a:t>© 2018 Keith A. Pray</a:t>
            </a:r>
            <a:endParaRPr sz="900" b="0" i="0" u="none" strike="noStrike" cap="none">
              <a:solidFill>
                <a:schemeClr val="dk1"/>
              </a:solidFill>
              <a:latin typeface="Times New Roman"/>
              <a:ea typeface="Times New Roman"/>
              <a:cs typeface="Times New Roman"/>
              <a:sym typeface="Times New Roman"/>
            </a:endParaRPr>
          </a:p>
        </p:txBody>
      </p:sp>
      <p:sp>
        <p:nvSpPr>
          <p:cNvPr id="95" name="Google Shape;95;p14"/>
          <p:cNvSpPr txBox="1"/>
          <p:nvPr/>
        </p:nvSpPr>
        <p:spPr>
          <a:xfrm>
            <a:off x="8519040" y="4997160"/>
            <a:ext cx="624600" cy="1458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FFFFFF"/>
                </a:solidFill>
                <a:latin typeface="Cambria"/>
                <a:ea typeface="Cambria"/>
                <a:cs typeface="Cambria"/>
                <a:sym typeface="Cambria"/>
              </a:rPr>
              <a:t>23</a:t>
            </a:fld>
            <a:endParaRPr sz="900" b="0" i="0" u="none" strike="noStrike" cap="none">
              <a:solidFill>
                <a:schemeClr val="dk1"/>
              </a:solidFill>
              <a:latin typeface="Times New Roman"/>
              <a:ea typeface="Times New Roman"/>
              <a:cs typeface="Times New Roman"/>
              <a:sym typeface="Times New Roman"/>
            </a:endParaRPr>
          </a:p>
        </p:txBody>
      </p:sp>
      <p:sp>
        <p:nvSpPr>
          <p:cNvPr id="96" name="Google Shape;96;p14"/>
          <p:cNvSpPr/>
          <p:nvPr/>
        </p:nvSpPr>
        <p:spPr>
          <a:xfrm>
            <a:off x="6847200" y="372240"/>
            <a:ext cx="2179440" cy="30348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Cambria"/>
                <a:ea typeface="Cambria"/>
                <a:cs typeface="Cambria"/>
                <a:sym typeface="Cambria"/>
              </a:rPr>
              <a:t>Chris Myers</a:t>
            </a: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20088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p:nvPr/>
        </p:nvSpPr>
        <p:spPr>
          <a:xfrm>
            <a:off x="685800" y="361800"/>
            <a:ext cx="7772040" cy="91404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00000"/>
              </a:buClr>
              <a:buSzPts val="2700"/>
              <a:buFont typeface="Arial"/>
              <a:buNone/>
            </a:pPr>
            <a:r>
              <a:rPr lang="en-US" sz="2700" b="0" i="0" u="none" strike="noStrike" cap="none">
                <a:solidFill>
                  <a:srgbClr val="FFFFFF"/>
                </a:solidFill>
                <a:latin typeface="Cambria"/>
                <a:ea typeface="Cambria"/>
                <a:cs typeface="Cambria"/>
                <a:sym typeface="Cambria"/>
              </a:rPr>
              <a:t>YOUR PHONE MATTERS</a:t>
            </a:r>
            <a:endParaRPr sz="2700" b="0" i="0" u="none" strike="noStrike" cap="none">
              <a:solidFill>
                <a:srgbClr val="FFFFFF"/>
              </a:solidFill>
              <a:latin typeface="Cambria"/>
              <a:ea typeface="Cambria"/>
              <a:cs typeface="Cambria"/>
              <a:sym typeface="Cambria"/>
            </a:endParaRPr>
          </a:p>
        </p:txBody>
      </p:sp>
      <p:sp>
        <p:nvSpPr>
          <p:cNvPr id="104" name="Google Shape;104;p15"/>
          <p:cNvSpPr txBox="1"/>
          <p:nvPr/>
        </p:nvSpPr>
        <p:spPr>
          <a:xfrm>
            <a:off x="685800" y="1352520"/>
            <a:ext cx="3733560" cy="3352320"/>
          </a:xfrm>
          <a:prstGeom prst="rect">
            <a:avLst/>
          </a:prstGeom>
          <a:noFill/>
          <a:ln>
            <a:noFill/>
          </a:ln>
        </p:spPr>
        <p:txBody>
          <a:bodyPr spcFirstLastPara="1" wrap="square" lIns="91425" tIns="45700" rIns="91425" bIns="45700" anchor="t" anchorCtr="0">
            <a:noAutofit/>
          </a:bodyPr>
          <a:lstStyle/>
          <a:p>
            <a:pPr marL="205919" marR="0" lvl="0" indent="-205559" algn="l" rtl="0">
              <a:lnSpc>
                <a:spcPct val="90000"/>
              </a:lnSpc>
              <a:spcBef>
                <a:spcPts val="0"/>
              </a:spcBef>
              <a:spcAft>
                <a:spcPts val="0"/>
              </a:spcAft>
              <a:buClr>
                <a:srgbClr val="BCB49E"/>
              </a:buClr>
              <a:buSzPts val="1620"/>
              <a:buFont typeface="Arial"/>
              <a:buChar char="•"/>
            </a:pPr>
            <a:r>
              <a:rPr lang="en-US" sz="1800" b="0" i="0" u="none" strike="noStrike" cap="none">
                <a:solidFill>
                  <a:srgbClr val="FFFFFF"/>
                </a:solidFill>
                <a:latin typeface="Cambria"/>
                <a:ea typeface="Cambria"/>
                <a:cs typeface="Cambria"/>
                <a:sym typeface="Cambria"/>
              </a:rPr>
              <a:t>77% smartphone ownership</a:t>
            </a:r>
            <a:endParaRPr sz="1400" b="0" i="0" u="none" strike="noStrike" cap="none">
              <a:solidFill>
                <a:srgbClr val="000000"/>
              </a:solidFill>
              <a:latin typeface="Arial"/>
              <a:ea typeface="Arial"/>
              <a:cs typeface="Arial"/>
              <a:sym typeface="Arial"/>
            </a:endParaRPr>
          </a:p>
          <a:p>
            <a:pPr marL="205919" marR="0" lvl="0" indent="-205559" algn="l" rtl="0">
              <a:lnSpc>
                <a:spcPct val="90000"/>
              </a:lnSpc>
              <a:spcBef>
                <a:spcPts val="1199"/>
              </a:spcBef>
              <a:spcAft>
                <a:spcPts val="0"/>
              </a:spcAft>
              <a:buClr>
                <a:srgbClr val="BCB49E"/>
              </a:buClr>
              <a:buSzPts val="1620"/>
              <a:buFont typeface="Arial"/>
              <a:buChar char="•"/>
            </a:pPr>
            <a:r>
              <a:rPr lang="en-US" sz="1800" b="0" i="0" u="none" strike="noStrike" cap="none">
                <a:solidFill>
                  <a:srgbClr val="FFFFFF"/>
                </a:solidFill>
                <a:latin typeface="Cambria"/>
                <a:ea typeface="Cambria"/>
                <a:cs typeface="Cambria"/>
                <a:sym typeface="Cambria"/>
              </a:rPr>
              <a:t>Devastating consequences if lost or stolen</a:t>
            </a:r>
            <a:endParaRPr sz="1400" b="0" i="0" u="none" strike="noStrike" cap="none">
              <a:solidFill>
                <a:srgbClr val="000000"/>
              </a:solidFill>
              <a:latin typeface="Arial"/>
              <a:ea typeface="Arial"/>
              <a:cs typeface="Arial"/>
              <a:sym typeface="Arial"/>
            </a:endParaRPr>
          </a:p>
        </p:txBody>
      </p:sp>
      <p:sp>
        <p:nvSpPr>
          <p:cNvPr id="105" name="Google Shape;105;p15"/>
          <p:cNvSpPr txBox="1"/>
          <p:nvPr/>
        </p:nvSpPr>
        <p:spPr>
          <a:xfrm>
            <a:off x="4724280" y="1352520"/>
            <a:ext cx="3733560" cy="335232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rgbClr val="FFFFFF"/>
                </a:solidFill>
                <a:latin typeface="Cambria"/>
                <a:ea typeface="Cambria"/>
                <a:cs typeface="Cambria"/>
                <a:sym typeface="Cambria"/>
              </a:rPr>
              <a:t>&lt;Graphic&gt;</a:t>
            </a:r>
            <a:endParaRPr sz="1400" b="0" i="0" u="none" strike="noStrike" cap="none">
              <a:solidFill>
                <a:srgbClr val="000000"/>
              </a:solidFill>
              <a:latin typeface="Arial"/>
              <a:ea typeface="Arial"/>
              <a:cs typeface="Arial"/>
              <a:sym typeface="Arial"/>
            </a:endParaRPr>
          </a:p>
        </p:txBody>
      </p:sp>
      <p:sp>
        <p:nvSpPr>
          <p:cNvPr id="106" name="Google Shape;106;p15"/>
          <p:cNvSpPr txBox="1"/>
          <p:nvPr/>
        </p:nvSpPr>
        <p:spPr>
          <a:xfrm>
            <a:off x="0" y="4997160"/>
            <a:ext cx="5562360" cy="145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FFFFFF"/>
                </a:solidFill>
                <a:latin typeface="Cambria"/>
                <a:ea typeface="Cambria"/>
                <a:cs typeface="Cambria"/>
                <a:sym typeface="Cambria"/>
              </a:rPr>
              <a:t>© 2018 Keith A. Pray</a:t>
            </a:r>
            <a:endParaRPr sz="900" b="0" i="0" u="none" strike="noStrike" cap="none">
              <a:solidFill>
                <a:schemeClr val="dk1"/>
              </a:solidFill>
              <a:latin typeface="Times New Roman"/>
              <a:ea typeface="Times New Roman"/>
              <a:cs typeface="Times New Roman"/>
              <a:sym typeface="Times New Roman"/>
            </a:endParaRPr>
          </a:p>
        </p:txBody>
      </p:sp>
      <p:sp>
        <p:nvSpPr>
          <p:cNvPr id="107" name="Google Shape;107;p15"/>
          <p:cNvSpPr txBox="1"/>
          <p:nvPr/>
        </p:nvSpPr>
        <p:spPr>
          <a:xfrm>
            <a:off x="8519040" y="4997160"/>
            <a:ext cx="624600" cy="1458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FFFFFF"/>
                </a:solidFill>
                <a:latin typeface="Cambria"/>
                <a:ea typeface="Cambria"/>
                <a:cs typeface="Cambria"/>
                <a:sym typeface="Cambria"/>
              </a:rPr>
              <a:t>24</a:t>
            </a:fld>
            <a:endParaRPr sz="900" b="0" i="0" u="none" strike="noStrike" cap="none">
              <a:solidFill>
                <a:schemeClr val="dk1"/>
              </a:solidFill>
              <a:latin typeface="Times New Roman"/>
              <a:ea typeface="Times New Roman"/>
              <a:cs typeface="Times New Roman"/>
              <a:sym typeface="Times New Roman"/>
            </a:endParaRPr>
          </a:p>
        </p:txBody>
      </p:sp>
      <p:sp>
        <p:nvSpPr>
          <p:cNvPr id="108" name="Google Shape;108;p15"/>
          <p:cNvSpPr/>
          <p:nvPr/>
        </p:nvSpPr>
        <p:spPr>
          <a:xfrm>
            <a:off x="6847200" y="372240"/>
            <a:ext cx="2179440" cy="30348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Cambria"/>
                <a:ea typeface="Cambria"/>
                <a:cs typeface="Cambria"/>
                <a:sym typeface="Cambria"/>
              </a:rPr>
              <a:t>Chris Myers</a:t>
            </a:r>
            <a:endParaRPr sz="1400" b="0" i="0" u="none" strike="noStrike" cap="none">
              <a:solidFill>
                <a:schemeClr val="dk1"/>
              </a:solidFill>
              <a:latin typeface="Arial"/>
              <a:ea typeface="Arial"/>
              <a:cs typeface="Arial"/>
              <a:sym typeface="Arial"/>
            </a:endParaRPr>
          </a:p>
        </p:txBody>
      </p:sp>
      <p:sp>
        <p:nvSpPr>
          <p:cNvPr id="109" name="Google Shape;109;p15"/>
          <p:cNvSpPr/>
          <p:nvPr/>
        </p:nvSpPr>
        <p:spPr>
          <a:xfrm>
            <a:off x="0" y="4726800"/>
            <a:ext cx="9143640" cy="27288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mbria"/>
                <a:ea typeface="Cambria"/>
                <a:cs typeface="Cambria"/>
                <a:sym typeface="Cambria"/>
              </a:rPr>
              <a:t>[1], [2]</a:t>
            </a:r>
            <a:endParaRPr sz="1200" b="0" i="0" u="none" strike="noStrike" cap="none">
              <a:solidFill>
                <a:schemeClr val="dk1"/>
              </a:solidFill>
              <a:latin typeface="Arial"/>
              <a:ea typeface="Arial"/>
              <a:cs typeface="Arial"/>
              <a:sym typeface="Arial"/>
            </a:endParaRPr>
          </a:p>
        </p:txBody>
      </p:sp>
      <p:pic>
        <p:nvPicPr>
          <p:cNvPr id="110" name="Google Shape;110;p15"/>
          <p:cNvPicPr preferRelativeResize="0"/>
          <p:nvPr/>
        </p:nvPicPr>
        <p:blipFill rotWithShape="1">
          <a:blip r:embed="rId3">
            <a:alphaModFix/>
          </a:blip>
          <a:srcRect/>
          <a:stretch/>
        </p:blipFill>
        <p:spPr>
          <a:xfrm>
            <a:off x="4503074" y="1028238"/>
            <a:ext cx="4175999" cy="3616388"/>
          </a:xfrm>
          <a:prstGeom prst="rect">
            <a:avLst/>
          </a:prstGeom>
          <a:noFill/>
          <a:ln>
            <a:noFill/>
          </a:ln>
        </p:spPr>
      </p:pic>
    </p:spTree>
    <p:extLst>
      <p:ext uri="{BB962C8B-B14F-4D97-AF65-F5344CB8AC3E}">
        <p14:creationId xmlns:p14="http://schemas.microsoft.com/office/powerpoint/2010/main" val="605595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p:nvPr/>
        </p:nvSpPr>
        <p:spPr>
          <a:xfrm>
            <a:off x="685800" y="361800"/>
            <a:ext cx="7772040" cy="91404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00000"/>
              </a:buClr>
              <a:buSzPts val="2700"/>
              <a:buFont typeface="Arial"/>
              <a:buNone/>
            </a:pPr>
            <a:r>
              <a:rPr lang="en-US" sz="2700" b="0" i="0" u="none" strike="noStrike" cap="none">
                <a:solidFill>
                  <a:srgbClr val="FFFFFF"/>
                </a:solidFill>
                <a:latin typeface="Cambria"/>
                <a:ea typeface="Cambria"/>
                <a:cs typeface="Cambria"/>
                <a:sym typeface="Cambria"/>
              </a:rPr>
              <a:t>YOUR PHONE IS YOUR SAFE</a:t>
            </a:r>
            <a:endParaRPr sz="2700" b="0" i="0" u="none" strike="noStrike" cap="none">
              <a:solidFill>
                <a:srgbClr val="FFFFFF"/>
              </a:solidFill>
              <a:latin typeface="Cambria"/>
              <a:ea typeface="Cambria"/>
              <a:cs typeface="Cambria"/>
              <a:sym typeface="Cambria"/>
            </a:endParaRPr>
          </a:p>
        </p:txBody>
      </p:sp>
      <p:sp>
        <p:nvSpPr>
          <p:cNvPr id="117" name="Google Shape;117;p16"/>
          <p:cNvSpPr txBox="1"/>
          <p:nvPr/>
        </p:nvSpPr>
        <p:spPr>
          <a:xfrm>
            <a:off x="685800" y="1352520"/>
            <a:ext cx="3733560" cy="3352320"/>
          </a:xfrm>
          <a:prstGeom prst="rect">
            <a:avLst/>
          </a:prstGeom>
          <a:noFill/>
          <a:ln>
            <a:noFill/>
          </a:ln>
        </p:spPr>
        <p:txBody>
          <a:bodyPr spcFirstLastPara="1" wrap="square" lIns="91425" tIns="45700" rIns="91425" bIns="45700" anchor="t" anchorCtr="0">
            <a:noAutofit/>
          </a:bodyPr>
          <a:lstStyle/>
          <a:p>
            <a:pPr marL="432000" marR="0" lvl="0" indent="-324000" algn="l" rtl="0">
              <a:lnSpc>
                <a:spcPct val="100000"/>
              </a:lnSpc>
              <a:spcBef>
                <a:spcPts val="0"/>
              </a:spcBef>
              <a:spcAft>
                <a:spcPts val="0"/>
              </a:spcAft>
              <a:buClr>
                <a:srgbClr val="FFFFFF"/>
              </a:buClr>
              <a:buSzPts val="945"/>
              <a:buFont typeface="Noto Sans Symbols"/>
              <a:buChar char="●"/>
            </a:pPr>
            <a:r>
              <a:rPr lang="en-US" sz="2100" b="0" i="0" u="none" strike="noStrike" cap="none">
                <a:solidFill>
                  <a:srgbClr val="FFFFFF"/>
                </a:solidFill>
                <a:latin typeface="Cambria"/>
                <a:ea typeface="Cambria"/>
                <a:cs typeface="Cambria"/>
                <a:sym typeface="Cambria"/>
              </a:rPr>
              <a:t>Modern smartphones can be encrypted</a:t>
            </a:r>
            <a:endParaRPr sz="1400" b="0" i="0" u="none" strike="noStrike" cap="none">
              <a:solidFill>
                <a:srgbClr val="000000"/>
              </a:solidFill>
              <a:latin typeface="Arial"/>
              <a:ea typeface="Arial"/>
              <a:cs typeface="Arial"/>
              <a:sym typeface="Arial"/>
            </a:endParaRPr>
          </a:p>
          <a:p>
            <a:pPr marL="432000" marR="0" lvl="0" indent="-324000" algn="l" rtl="0">
              <a:lnSpc>
                <a:spcPct val="100000"/>
              </a:lnSpc>
              <a:spcBef>
                <a:spcPts val="1417"/>
              </a:spcBef>
              <a:spcAft>
                <a:spcPts val="0"/>
              </a:spcAft>
              <a:buClr>
                <a:srgbClr val="FFFFFF"/>
              </a:buClr>
              <a:buSzPts val="945"/>
              <a:buFont typeface="Noto Sans Symbols"/>
              <a:buChar char="●"/>
            </a:pPr>
            <a:r>
              <a:rPr lang="en-US" sz="2100" b="0" i="0" u="none" strike="noStrike" cap="none">
                <a:solidFill>
                  <a:srgbClr val="FFFFFF"/>
                </a:solidFill>
                <a:latin typeface="Cambria"/>
                <a:ea typeface="Cambria"/>
                <a:cs typeface="Cambria"/>
                <a:sym typeface="Cambria"/>
              </a:rPr>
              <a:t>Can the police ask for access?</a:t>
            </a:r>
            <a:endParaRPr sz="1400" b="0" i="0" u="none" strike="noStrike" cap="none">
              <a:solidFill>
                <a:srgbClr val="000000"/>
              </a:solidFill>
              <a:latin typeface="Arial"/>
              <a:ea typeface="Arial"/>
              <a:cs typeface="Arial"/>
              <a:sym typeface="Arial"/>
            </a:endParaRPr>
          </a:p>
        </p:txBody>
      </p:sp>
      <p:sp>
        <p:nvSpPr>
          <p:cNvPr id="118" name="Google Shape;118;p16"/>
          <p:cNvSpPr txBox="1"/>
          <p:nvPr/>
        </p:nvSpPr>
        <p:spPr>
          <a:xfrm>
            <a:off x="4663440" y="1128240"/>
            <a:ext cx="3733560" cy="335232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432000" marR="0" lvl="0" indent="-324000" algn="just" rtl="0">
              <a:lnSpc>
                <a:spcPct val="100000"/>
              </a:lnSpc>
              <a:spcBef>
                <a:spcPts val="0"/>
              </a:spcBef>
              <a:spcAft>
                <a:spcPts val="0"/>
              </a:spcAft>
              <a:buClr>
                <a:srgbClr val="FFFFFF"/>
              </a:buClr>
              <a:buSzPts val="720"/>
              <a:buFont typeface="Noto Sans Symbols"/>
              <a:buChar char="●"/>
            </a:pPr>
            <a:r>
              <a:rPr lang="en-US" sz="1600" b="0" i="1" u="none" strike="noStrike" cap="none">
                <a:solidFill>
                  <a:srgbClr val="FFFFFF"/>
                </a:solidFill>
                <a:latin typeface="Cambria"/>
                <a:ea typeface="Cambria"/>
                <a:cs typeface="Cambria"/>
                <a:sym typeface="Cambria"/>
              </a:rPr>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endParaRPr sz="1600" b="0" i="0" u="none" strike="noStrike" cap="none">
              <a:solidFill>
                <a:srgbClr val="FFFFFF"/>
              </a:solidFill>
              <a:latin typeface="Cambria"/>
              <a:ea typeface="Cambria"/>
              <a:cs typeface="Cambria"/>
              <a:sym typeface="Cambria"/>
            </a:endParaRPr>
          </a:p>
          <a:p>
            <a:pPr marL="432000" marR="0" lvl="0" indent="-324000" algn="just" rtl="0">
              <a:lnSpc>
                <a:spcPct val="100000"/>
              </a:lnSpc>
              <a:spcBef>
                <a:spcPts val="1417"/>
              </a:spcBef>
              <a:spcAft>
                <a:spcPts val="0"/>
              </a:spcAft>
              <a:buClr>
                <a:srgbClr val="FFFFFF"/>
              </a:buClr>
              <a:buSzPts val="720"/>
              <a:buFont typeface="Noto Sans Symbols"/>
              <a:buChar char="●"/>
            </a:pPr>
            <a:r>
              <a:rPr lang="en-US" sz="1600" b="0" i="1" u="none" strike="noStrike" cap="none">
                <a:solidFill>
                  <a:srgbClr val="FFFFFF"/>
                </a:solidFill>
                <a:latin typeface="Cambria"/>
                <a:ea typeface="Cambria"/>
                <a:cs typeface="Cambria"/>
                <a:sym typeface="Cambria"/>
              </a:rPr>
              <a:t>...nor shall be compelled in any criminal case to be a witness against themselves...</a:t>
            </a:r>
            <a:endParaRPr sz="1600" b="0" i="0" u="none" strike="noStrike" cap="none">
              <a:solidFill>
                <a:srgbClr val="FFFFFF"/>
              </a:solidFill>
              <a:latin typeface="Cambria"/>
              <a:ea typeface="Cambria"/>
              <a:cs typeface="Cambria"/>
              <a:sym typeface="Cambria"/>
            </a:endParaRPr>
          </a:p>
        </p:txBody>
      </p:sp>
      <p:sp>
        <p:nvSpPr>
          <p:cNvPr id="119" name="Google Shape;119;p16"/>
          <p:cNvSpPr txBox="1"/>
          <p:nvPr/>
        </p:nvSpPr>
        <p:spPr>
          <a:xfrm>
            <a:off x="0" y="4997160"/>
            <a:ext cx="5562360" cy="145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FFFFFF"/>
                </a:solidFill>
                <a:latin typeface="Cambria"/>
                <a:ea typeface="Cambria"/>
                <a:cs typeface="Cambria"/>
                <a:sym typeface="Cambria"/>
              </a:rPr>
              <a:t>© 2018 Keith A. Pray</a:t>
            </a:r>
            <a:endParaRPr sz="900" b="0" i="0" u="none" strike="noStrike" cap="none">
              <a:solidFill>
                <a:schemeClr val="dk1"/>
              </a:solidFill>
              <a:latin typeface="Times New Roman"/>
              <a:ea typeface="Times New Roman"/>
              <a:cs typeface="Times New Roman"/>
              <a:sym typeface="Times New Roman"/>
            </a:endParaRPr>
          </a:p>
        </p:txBody>
      </p:sp>
      <p:sp>
        <p:nvSpPr>
          <p:cNvPr id="120" name="Google Shape;120;p16"/>
          <p:cNvSpPr txBox="1"/>
          <p:nvPr/>
        </p:nvSpPr>
        <p:spPr>
          <a:xfrm>
            <a:off x="8519040" y="4997160"/>
            <a:ext cx="624600" cy="1458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FFFFFF"/>
                </a:solidFill>
                <a:latin typeface="Cambria"/>
                <a:ea typeface="Cambria"/>
                <a:cs typeface="Cambria"/>
                <a:sym typeface="Cambria"/>
              </a:rPr>
              <a:t>25</a:t>
            </a:fld>
            <a:endParaRPr sz="900" b="0" i="0" u="none" strike="noStrike" cap="none">
              <a:solidFill>
                <a:schemeClr val="dk1"/>
              </a:solidFill>
              <a:latin typeface="Times New Roman"/>
              <a:ea typeface="Times New Roman"/>
              <a:cs typeface="Times New Roman"/>
              <a:sym typeface="Times New Roman"/>
            </a:endParaRPr>
          </a:p>
        </p:txBody>
      </p:sp>
      <p:sp>
        <p:nvSpPr>
          <p:cNvPr id="121" name="Google Shape;121;p16"/>
          <p:cNvSpPr/>
          <p:nvPr/>
        </p:nvSpPr>
        <p:spPr>
          <a:xfrm>
            <a:off x="6847200" y="372240"/>
            <a:ext cx="2179440" cy="30348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Cambria"/>
                <a:ea typeface="Cambria"/>
                <a:cs typeface="Cambria"/>
                <a:sym typeface="Cambria"/>
              </a:rPr>
              <a:t>Chris Myers</a:t>
            </a:r>
            <a:endParaRPr sz="1400" b="0" i="0" u="none" strike="noStrike" cap="none">
              <a:solidFill>
                <a:schemeClr val="dk1"/>
              </a:solidFill>
              <a:latin typeface="Arial"/>
              <a:ea typeface="Arial"/>
              <a:cs typeface="Arial"/>
              <a:sym typeface="Arial"/>
            </a:endParaRPr>
          </a:p>
        </p:txBody>
      </p:sp>
      <p:sp>
        <p:nvSpPr>
          <p:cNvPr id="122" name="Google Shape;122;p16"/>
          <p:cNvSpPr/>
          <p:nvPr/>
        </p:nvSpPr>
        <p:spPr>
          <a:xfrm>
            <a:off x="0" y="4726800"/>
            <a:ext cx="9143640" cy="27288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mbria"/>
                <a:ea typeface="Cambria"/>
                <a:cs typeface="Cambria"/>
                <a:sym typeface="Cambria"/>
              </a:rPr>
              <a:t>[3], [4]. [5]</a:t>
            </a: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89799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7"/>
          <p:cNvSpPr txBox="1"/>
          <p:nvPr/>
        </p:nvSpPr>
        <p:spPr>
          <a:xfrm>
            <a:off x="685800" y="361800"/>
            <a:ext cx="7772040" cy="91404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00000"/>
              </a:buClr>
              <a:buSzPts val="2700"/>
              <a:buFont typeface="Arial"/>
              <a:buNone/>
            </a:pPr>
            <a:r>
              <a:rPr lang="en-US" sz="2700" b="0" i="0" u="none" strike="noStrike" cap="none">
                <a:solidFill>
                  <a:srgbClr val="FFFFFF"/>
                </a:solidFill>
                <a:latin typeface="Cambria"/>
                <a:ea typeface="Cambria"/>
                <a:cs typeface="Cambria"/>
                <a:sym typeface="Cambria"/>
              </a:rPr>
              <a:t>COMPROMISING ON SECURITY</a:t>
            </a:r>
            <a:endParaRPr sz="2700" b="0" i="0" u="none" strike="noStrike" cap="none">
              <a:solidFill>
                <a:srgbClr val="FFFFFF"/>
              </a:solidFill>
              <a:latin typeface="Cambria"/>
              <a:ea typeface="Cambria"/>
              <a:cs typeface="Cambria"/>
              <a:sym typeface="Cambria"/>
            </a:endParaRPr>
          </a:p>
        </p:txBody>
      </p:sp>
      <p:sp>
        <p:nvSpPr>
          <p:cNvPr id="129" name="Google Shape;129;p17"/>
          <p:cNvSpPr txBox="1"/>
          <p:nvPr/>
        </p:nvSpPr>
        <p:spPr>
          <a:xfrm>
            <a:off x="685800" y="1352520"/>
            <a:ext cx="3733560" cy="3352320"/>
          </a:xfrm>
          <a:prstGeom prst="rect">
            <a:avLst/>
          </a:prstGeom>
          <a:noFill/>
          <a:ln>
            <a:noFill/>
          </a:ln>
        </p:spPr>
        <p:txBody>
          <a:bodyPr spcFirstLastPara="1" wrap="square" lIns="91425" tIns="45700" rIns="91425" bIns="45700" anchor="t" anchorCtr="0">
            <a:noAutofit/>
          </a:bodyPr>
          <a:lstStyle/>
          <a:p>
            <a:pPr marL="432000" marR="0" lvl="0" indent="-324000" algn="l" rtl="0">
              <a:lnSpc>
                <a:spcPct val="100000"/>
              </a:lnSpc>
              <a:spcBef>
                <a:spcPts val="0"/>
              </a:spcBef>
              <a:spcAft>
                <a:spcPts val="0"/>
              </a:spcAft>
              <a:buClr>
                <a:srgbClr val="FFFFFF"/>
              </a:buClr>
              <a:buSzPts val="945"/>
              <a:buFont typeface="Noto Sans Symbols"/>
              <a:buChar char="●"/>
            </a:pPr>
            <a:r>
              <a:rPr lang="en-US" sz="2100" b="0" i="0" u="none" strike="noStrike" cap="none">
                <a:solidFill>
                  <a:srgbClr val="FFFFFF"/>
                </a:solidFill>
                <a:latin typeface="Cambria"/>
                <a:ea typeface="Cambria"/>
                <a:cs typeface="Cambria"/>
                <a:sym typeface="Cambria"/>
              </a:rPr>
              <a:t>Authorities have good reasons to ask for access</a:t>
            </a:r>
            <a:endParaRPr sz="1400" b="0" i="0" u="none" strike="noStrike" cap="none">
              <a:solidFill>
                <a:srgbClr val="000000"/>
              </a:solidFill>
              <a:latin typeface="Arial"/>
              <a:ea typeface="Arial"/>
              <a:cs typeface="Arial"/>
              <a:sym typeface="Arial"/>
            </a:endParaRPr>
          </a:p>
          <a:p>
            <a:pPr marL="432000" marR="0" lvl="0" indent="-324000" algn="l" rtl="0">
              <a:lnSpc>
                <a:spcPct val="100000"/>
              </a:lnSpc>
              <a:spcBef>
                <a:spcPts val="1417"/>
              </a:spcBef>
              <a:spcAft>
                <a:spcPts val="0"/>
              </a:spcAft>
              <a:buClr>
                <a:srgbClr val="FFFFFF"/>
              </a:buClr>
              <a:buSzPts val="945"/>
              <a:buFont typeface="Noto Sans Symbols"/>
              <a:buChar char="●"/>
            </a:pPr>
            <a:r>
              <a:rPr lang="en-US" sz="2100" b="0" i="0" u="none" strike="noStrike" cap="none">
                <a:solidFill>
                  <a:srgbClr val="FFFFFF"/>
                </a:solidFill>
                <a:latin typeface="Cambria"/>
                <a:ea typeface="Cambria"/>
                <a:cs typeface="Cambria"/>
                <a:sym typeface="Cambria"/>
              </a:rPr>
              <a:t>Encryption that criminals can’t break is encryption police can’t break either</a:t>
            </a:r>
            <a:endParaRPr sz="1400" b="0" i="0" u="none" strike="noStrike" cap="none">
              <a:solidFill>
                <a:srgbClr val="000000"/>
              </a:solidFill>
              <a:latin typeface="Arial"/>
              <a:ea typeface="Arial"/>
              <a:cs typeface="Arial"/>
              <a:sym typeface="Arial"/>
            </a:endParaRPr>
          </a:p>
          <a:p>
            <a:pPr marL="432000" marR="0" lvl="0" indent="-324000" algn="l" rtl="0">
              <a:lnSpc>
                <a:spcPct val="100000"/>
              </a:lnSpc>
              <a:spcBef>
                <a:spcPts val="1417"/>
              </a:spcBef>
              <a:spcAft>
                <a:spcPts val="0"/>
              </a:spcAft>
              <a:buClr>
                <a:srgbClr val="FFFFFF"/>
              </a:buClr>
              <a:buSzPts val="945"/>
              <a:buFont typeface="Noto Sans Symbols"/>
              <a:buChar char="●"/>
            </a:pPr>
            <a:r>
              <a:rPr lang="en-US" sz="2100" b="0" i="0" u="none" strike="noStrike" cap="none">
                <a:solidFill>
                  <a:srgbClr val="FFFFFF"/>
                </a:solidFill>
                <a:latin typeface="Cambria"/>
                <a:ea typeface="Cambria"/>
                <a:cs typeface="Cambria"/>
                <a:sym typeface="Cambria"/>
              </a:rPr>
              <a:t>Key escrow is a miserable failure</a:t>
            </a:r>
            <a:endParaRPr sz="1400" b="0" i="0" u="none" strike="noStrike" cap="none">
              <a:solidFill>
                <a:srgbClr val="000000"/>
              </a:solidFill>
              <a:latin typeface="Arial"/>
              <a:ea typeface="Arial"/>
              <a:cs typeface="Arial"/>
              <a:sym typeface="Arial"/>
            </a:endParaRPr>
          </a:p>
        </p:txBody>
      </p:sp>
      <p:sp>
        <p:nvSpPr>
          <p:cNvPr id="130" name="Google Shape;130;p17"/>
          <p:cNvSpPr txBox="1"/>
          <p:nvPr/>
        </p:nvSpPr>
        <p:spPr>
          <a:xfrm>
            <a:off x="0" y="4997160"/>
            <a:ext cx="5562360" cy="145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FFFFFF"/>
                </a:solidFill>
                <a:latin typeface="Cambria"/>
                <a:ea typeface="Cambria"/>
                <a:cs typeface="Cambria"/>
                <a:sym typeface="Cambria"/>
              </a:rPr>
              <a:t>© 2018 Keith A. Pray</a:t>
            </a:r>
            <a:endParaRPr sz="900" b="0" i="0" u="none" strike="noStrike" cap="none">
              <a:solidFill>
                <a:schemeClr val="dk1"/>
              </a:solidFill>
              <a:latin typeface="Times New Roman"/>
              <a:ea typeface="Times New Roman"/>
              <a:cs typeface="Times New Roman"/>
              <a:sym typeface="Times New Roman"/>
            </a:endParaRPr>
          </a:p>
        </p:txBody>
      </p:sp>
      <p:sp>
        <p:nvSpPr>
          <p:cNvPr id="131" name="Google Shape;131;p17"/>
          <p:cNvSpPr txBox="1"/>
          <p:nvPr/>
        </p:nvSpPr>
        <p:spPr>
          <a:xfrm>
            <a:off x="8519040" y="4997160"/>
            <a:ext cx="624600" cy="1458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FFFFFF"/>
                </a:solidFill>
                <a:latin typeface="Cambria"/>
                <a:ea typeface="Cambria"/>
                <a:cs typeface="Cambria"/>
                <a:sym typeface="Cambria"/>
              </a:rPr>
              <a:t>26</a:t>
            </a:fld>
            <a:endParaRPr sz="900" b="0" i="0" u="none" strike="noStrike" cap="none">
              <a:solidFill>
                <a:schemeClr val="dk1"/>
              </a:solidFill>
              <a:latin typeface="Times New Roman"/>
              <a:ea typeface="Times New Roman"/>
              <a:cs typeface="Times New Roman"/>
              <a:sym typeface="Times New Roman"/>
            </a:endParaRPr>
          </a:p>
        </p:txBody>
      </p:sp>
      <p:sp>
        <p:nvSpPr>
          <p:cNvPr id="132" name="Google Shape;132;p17"/>
          <p:cNvSpPr/>
          <p:nvPr/>
        </p:nvSpPr>
        <p:spPr>
          <a:xfrm>
            <a:off x="6847200" y="372240"/>
            <a:ext cx="2179440" cy="30348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Cambria"/>
                <a:ea typeface="Cambria"/>
                <a:cs typeface="Cambria"/>
                <a:sym typeface="Cambria"/>
              </a:rPr>
              <a:t>Chris Myers</a:t>
            </a:r>
            <a:endParaRPr sz="1400" b="0" i="0" u="none" strike="noStrike" cap="none">
              <a:solidFill>
                <a:schemeClr val="dk1"/>
              </a:solidFill>
              <a:latin typeface="Arial"/>
              <a:ea typeface="Arial"/>
              <a:cs typeface="Arial"/>
              <a:sym typeface="Arial"/>
            </a:endParaRPr>
          </a:p>
        </p:txBody>
      </p:sp>
      <p:sp>
        <p:nvSpPr>
          <p:cNvPr id="133" name="Google Shape;133;p17"/>
          <p:cNvSpPr/>
          <p:nvPr/>
        </p:nvSpPr>
        <p:spPr>
          <a:xfrm>
            <a:off x="0" y="4726800"/>
            <a:ext cx="9143640" cy="27288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mbria"/>
                <a:ea typeface="Cambria"/>
                <a:cs typeface="Cambria"/>
                <a:sym typeface="Cambria"/>
              </a:rPr>
              <a:t>[6], [7], [8]</a:t>
            </a:r>
            <a:r>
              <a:rPr lang="en-US" sz="1200">
                <a:solidFill>
                  <a:srgbClr val="FFFFFF"/>
                </a:solidFill>
                <a:latin typeface="Cambria"/>
                <a:ea typeface="Cambria"/>
                <a:cs typeface="Cambria"/>
                <a:sym typeface="Cambria"/>
              </a:rPr>
              <a:t>, [9]</a:t>
            </a:r>
            <a:endParaRPr sz="1200" b="0" i="0" u="none" strike="noStrike" cap="none">
              <a:solidFill>
                <a:schemeClr val="dk1"/>
              </a:solidFill>
              <a:latin typeface="Arial"/>
              <a:ea typeface="Arial"/>
              <a:cs typeface="Arial"/>
              <a:sym typeface="Arial"/>
            </a:endParaRPr>
          </a:p>
        </p:txBody>
      </p:sp>
      <p:pic>
        <p:nvPicPr>
          <p:cNvPr id="134" name="Google Shape;134;p17"/>
          <p:cNvPicPr preferRelativeResize="0"/>
          <p:nvPr/>
        </p:nvPicPr>
        <p:blipFill>
          <a:blip r:embed="rId3">
            <a:alphaModFix/>
          </a:blip>
          <a:stretch>
            <a:fillRect/>
          </a:stretch>
        </p:blipFill>
        <p:spPr>
          <a:xfrm>
            <a:off x="5455226" y="1275849"/>
            <a:ext cx="2944149" cy="2782224"/>
          </a:xfrm>
          <a:prstGeom prst="rect">
            <a:avLst/>
          </a:prstGeom>
          <a:noFill/>
          <a:ln>
            <a:noFill/>
          </a:ln>
        </p:spPr>
      </p:pic>
      <p:sp>
        <p:nvSpPr>
          <p:cNvPr id="135" name="Google Shape;135;p17"/>
          <p:cNvSpPr txBox="1"/>
          <p:nvPr/>
        </p:nvSpPr>
        <p:spPr>
          <a:xfrm>
            <a:off x="5459150" y="4117675"/>
            <a:ext cx="2998800" cy="6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i="1">
                <a:solidFill>
                  <a:schemeClr val="lt1"/>
                </a:solidFill>
              </a:rPr>
              <a:t>Disassembly of a Clipper Chip [10]</a:t>
            </a:r>
            <a:endParaRPr sz="800" i="1">
              <a:solidFill>
                <a:schemeClr val="lt1"/>
              </a:solidFill>
            </a:endParaRPr>
          </a:p>
        </p:txBody>
      </p:sp>
    </p:spTree>
    <p:extLst>
      <p:ext uri="{BB962C8B-B14F-4D97-AF65-F5344CB8AC3E}">
        <p14:creationId xmlns:p14="http://schemas.microsoft.com/office/powerpoint/2010/main" val="2574716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8"/>
          <p:cNvSpPr txBox="1"/>
          <p:nvPr/>
        </p:nvSpPr>
        <p:spPr>
          <a:xfrm>
            <a:off x="685800" y="361800"/>
            <a:ext cx="7772040" cy="91404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00000"/>
              </a:buClr>
              <a:buSzPts val="2700"/>
              <a:buFont typeface="Arial"/>
              <a:buNone/>
            </a:pPr>
            <a:r>
              <a:rPr lang="en-US" sz="2700" b="0" i="0" u="none" strike="noStrike" cap="none">
                <a:solidFill>
                  <a:srgbClr val="FFFFFF"/>
                </a:solidFill>
                <a:latin typeface="Cambria"/>
                <a:ea typeface="Cambria"/>
                <a:cs typeface="Cambria"/>
                <a:sym typeface="Cambria"/>
              </a:rPr>
              <a:t>CONCLUSION</a:t>
            </a:r>
            <a:endParaRPr sz="2700" b="0" i="0" u="none" strike="noStrike" cap="none">
              <a:solidFill>
                <a:srgbClr val="FFFFFF"/>
              </a:solidFill>
              <a:latin typeface="Cambria"/>
              <a:ea typeface="Cambria"/>
              <a:cs typeface="Cambria"/>
              <a:sym typeface="Cambria"/>
            </a:endParaRPr>
          </a:p>
        </p:txBody>
      </p:sp>
      <p:sp>
        <p:nvSpPr>
          <p:cNvPr id="142" name="Google Shape;142;p18"/>
          <p:cNvSpPr txBox="1"/>
          <p:nvPr/>
        </p:nvSpPr>
        <p:spPr>
          <a:xfrm>
            <a:off x="685800" y="1352520"/>
            <a:ext cx="3733560" cy="3352320"/>
          </a:xfrm>
          <a:prstGeom prst="rect">
            <a:avLst/>
          </a:prstGeom>
          <a:noFill/>
          <a:ln>
            <a:noFill/>
          </a:ln>
        </p:spPr>
        <p:txBody>
          <a:bodyPr spcFirstLastPara="1" wrap="square" lIns="91425" tIns="45700" rIns="91425" bIns="45700" anchor="t" anchorCtr="0">
            <a:noAutofit/>
          </a:bodyPr>
          <a:lstStyle/>
          <a:p>
            <a:pPr marL="432000" marR="0" lvl="0" indent="-324000" algn="l" rtl="0">
              <a:lnSpc>
                <a:spcPct val="100000"/>
              </a:lnSpc>
              <a:spcBef>
                <a:spcPts val="0"/>
              </a:spcBef>
              <a:spcAft>
                <a:spcPts val="0"/>
              </a:spcAft>
              <a:buClr>
                <a:srgbClr val="FFFFFF"/>
              </a:buClr>
              <a:buSzPts val="945"/>
              <a:buFont typeface="Noto Sans Symbols"/>
              <a:buChar char="●"/>
            </a:pPr>
            <a:r>
              <a:rPr lang="en-US" sz="2100" b="0" i="0" u="none" strike="noStrike" cap="none">
                <a:solidFill>
                  <a:srgbClr val="FFFFFF"/>
                </a:solidFill>
                <a:latin typeface="Cambria"/>
                <a:ea typeface="Cambria"/>
                <a:cs typeface="Cambria"/>
                <a:sym typeface="Cambria"/>
              </a:rPr>
              <a:t>Go encrypt your phone!</a:t>
            </a:r>
            <a:endParaRPr sz="1400" b="0" i="0" u="none" strike="noStrike" cap="none">
              <a:solidFill>
                <a:srgbClr val="000000"/>
              </a:solidFill>
              <a:latin typeface="Arial"/>
              <a:ea typeface="Arial"/>
              <a:cs typeface="Arial"/>
              <a:sym typeface="Arial"/>
            </a:endParaRPr>
          </a:p>
          <a:p>
            <a:pPr marL="432000" marR="0" lvl="0" indent="-324000" algn="l" rtl="0">
              <a:lnSpc>
                <a:spcPct val="100000"/>
              </a:lnSpc>
              <a:spcBef>
                <a:spcPts val="1417"/>
              </a:spcBef>
              <a:spcAft>
                <a:spcPts val="0"/>
              </a:spcAft>
              <a:buClr>
                <a:srgbClr val="FFFFFF"/>
              </a:buClr>
              <a:buSzPts val="945"/>
              <a:buFont typeface="Noto Sans Symbols"/>
              <a:buChar char="●"/>
            </a:pPr>
            <a:r>
              <a:rPr lang="en-US" sz="2100" b="0" i="0" u="none" strike="noStrike" cap="none">
                <a:solidFill>
                  <a:srgbClr val="FFFFFF"/>
                </a:solidFill>
                <a:latin typeface="Cambria"/>
                <a:ea typeface="Cambria"/>
                <a:cs typeface="Cambria"/>
                <a:sym typeface="Cambria"/>
              </a:rPr>
              <a:t>5</a:t>
            </a:r>
            <a:r>
              <a:rPr lang="en-US" sz="2100" b="0" i="0" u="none" strike="noStrike" cap="none" baseline="30000">
                <a:solidFill>
                  <a:srgbClr val="FFFFFF"/>
                </a:solidFill>
                <a:latin typeface="Cambria"/>
                <a:ea typeface="Cambria"/>
                <a:cs typeface="Cambria"/>
                <a:sym typeface="Cambria"/>
              </a:rPr>
              <a:t>th</a:t>
            </a:r>
            <a:r>
              <a:rPr lang="en-US" sz="2100" b="0" i="0" u="none" strike="noStrike" cap="none">
                <a:solidFill>
                  <a:srgbClr val="FFFFFF"/>
                </a:solidFill>
                <a:latin typeface="Cambria"/>
                <a:ea typeface="Cambria"/>
                <a:cs typeface="Cambria"/>
                <a:sym typeface="Cambria"/>
              </a:rPr>
              <a:t> amendment still in the air</a:t>
            </a:r>
            <a:endParaRPr sz="1400" b="0" i="0" u="none" strike="noStrike" cap="none">
              <a:solidFill>
                <a:srgbClr val="000000"/>
              </a:solidFill>
              <a:latin typeface="Arial"/>
              <a:ea typeface="Arial"/>
              <a:cs typeface="Arial"/>
              <a:sym typeface="Arial"/>
            </a:endParaRPr>
          </a:p>
        </p:txBody>
      </p:sp>
      <p:sp>
        <p:nvSpPr>
          <p:cNvPr id="143" name="Google Shape;143;p18"/>
          <p:cNvSpPr txBox="1"/>
          <p:nvPr/>
        </p:nvSpPr>
        <p:spPr>
          <a:xfrm>
            <a:off x="0" y="4997160"/>
            <a:ext cx="5562360" cy="145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FFFFFF"/>
                </a:solidFill>
                <a:latin typeface="Cambria"/>
                <a:ea typeface="Cambria"/>
                <a:cs typeface="Cambria"/>
                <a:sym typeface="Cambria"/>
              </a:rPr>
              <a:t>© 2018 Keith A. Pray</a:t>
            </a:r>
            <a:endParaRPr sz="900" b="0" i="0" u="none" strike="noStrike" cap="none">
              <a:solidFill>
                <a:schemeClr val="dk1"/>
              </a:solidFill>
              <a:latin typeface="Times New Roman"/>
              <a:ea typeface="Times New Roman"/>
              <a:cs typeface="Times New Roman"/>
              <a:sym typeface="Times New Roman"/>
            </a:endParaRPr>
          </a:p>
        </p:txBody>
      </p:sp>
      <p:sp>
        <p:nvSpPr>
          <p:cNvPr id="144" name="Google Shape;144;p18"/>
          <p:cNvSpPr txBox="1"/>
          <p:nvPr/>
        </p:nvSpPr>
        <p:spPr>
          <a:xfrm>
            <a:off x="8519040" y="4997160"/>
            <a:ext cx="624600" cy="1458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FFFFFF"/>
                </a:solidFill>
                <a:latin typeface="Cambria"/>
                <a:ea typeface="Cambria"/>
                <a:cs typeface="Cambria"/>
                <a:sym typeface="Cambria"/>
              </a:rPr>
              <a:t>27</a:t>
            </a:fld>
            <a:endParaRPr sz="900" b="0" i="0" u="none" strike="noStrike" cap="none">
              <a:solidFill>
                <a:schemeClr val="dk1"/>
              </a:solidFill>
              <a:latin typeface="Times New Roman"/>
              <a:ea typeface="Times New Roman"/>
              <a:cs typeface="Times New Roman"/>
              <a:sym typeface="Times New Roman"/>
            </a:endParaRPr>
          </a:p>
        </p:txBody>
      </p:sp>
      <p:sp>
        <p:nvSpPr>
          <p:cNvPr id="145" name="Google Shape;145;p18"/>
          <p:cNvSpPr/>
          <p:nvPr/>
        </p:nvSpPr>
        <p:spPr>
          <a:xfrm>
            <a:off x="6847200" y="372240"/>
            <a:ext cx="2179440" cy="303480"/>
          </a:xfrm>
          <a:prstGeom prst="rect">
            <a:avLst/>
          </a:prstGeom>
          <a:noFill/>
          <a:ln>
            <a:noFill/>
          </a:ln>
        </p:spPr>
        <p:txBody>
          <a:bodyPr spcFirstLastPara="1" wrap="square" lIns="90000" tIns="45000" rIns="90000" bIns="450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a:solidFill>
                  <a:srgbClr val="FFFFFF"/>
                </a:solidFill>
                <a:latin typeface="Cambria"/>
                <a:ea typeface="Cambria"/>
                <a:cs typeface="Cambria"/>
                <a:sym typeface="Cambria"/>
              </a:rPr>
              <a:t>Chris Myers</a:t>
            </a:r>
            <a:endParaRPr sz="1400" b="0" i="0" u="none" strike="noStrike" cap="none" dirty="0">
              <a:solidFill>
                <a:schemeClr val="dk1"/>
              </a:solidFill>
              <a:latin typeface="Arial"/>
              <a:ea typeface="Arial"/>
              <a:cs typeface="Arial"/>
              <a:sym typeface="Arial"/>
            </a:endParaRPr>
          </a:p>
        </p:txBody>
      </p:sp>
      <p:sp>
        <p:nvSpPr>
          <p:cNvPr id="146" name="Google Shape;146;p18"/>
          <p:cNvSpPr/>
          <p:nvPr/>
        </p:nvSpPr>
        <p:spPr>
          <a:xfrm>
            <a:off x="0" y="4726800"/>
            <a:ext cx="9143640" cy="2728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80576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txBox="1"/>
          <p:nvPr/>
        </p:nvSpPr>
        <p:spPr>
          <a:xfrm>
            <a:off x="685800" y="361800"/>
            <a:ext cx="7772040" cy="91404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00000"/>
              </a:buClr>
              <a:buSzPts val="2700"/>
              <a:buFont typeface="Arial"/>
              <a:buNone/>
            </a:pPr>
            <a:r>
              <a:rPr lang="en-US" sz="2700" b="0" i="0" u="none" strike="noStrike" cap="none">
                <a:solidFill>
                  <a:srgbClr val="FFFFFF"/>
                </a:solidFill>
                <a:latin typeface="Cambria"/>
                <a:ea typeface="Cambria"/>
                <a:cs typeface="Cambria"/>
                <a:sym typeface="Cambria"/>
              </a:rPr>
              <a:t>REFERENCES</a:t>
            </a:r>
            <a:endParaRPr sz="2700" b="0" i="0" u="none" strike="noStrike" cap="none">
              <a:solidFill>
                <a:srgbClr val="FFFFFF"/>
              </a:solidFill>
              <a:latin typeface="Cambria"/>
              <a:ea typeface="Cambria"/>
              <a:cs typeface="Cambria"/>
              <a:sym typeface="Cambria"/>
            </a:endParaRPr>
          </a:p>
        </p:txBody>
      </p:sp>
      <p:sp>
        <p:nvSpPr>
          <p:cNvPr id="152" name="Google Shape;152;p19"/>
          <p:cNvSpPr txBox="1"/>
          <p:nvPr/>
        </p:nvSpPr>
        <p:spPr>
          <a:xfrm>
            <a:off x="685800" y="1036800"/>
            <a:ext cx="7772040" cy="335232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200"/>
              <a:buFont typeface="Arial"/>
              <a:buNone/>
            </a:pPr>
            <a:r>
              <a:rPr lang="en-US" sz="1000" b="0" i="0" u="none" strike="noStrike" cap="none">
                <a:solidFill>
                  <a:srgbClr val="FFFFFF"/>
                </a:solidFill>
                <a:latin typeface="Cambria"/>
                <a:ea typeface="Cambria"/>
                <a:cs typeface="Cambria"/>
                <a:sym typeface="Cambria"/>
              </a:rPr>
              <a:t>[1] Mobile Fact Sheet. (2018, February 05). Retrieved September 12, 2018, from </a:t>
            </a:r>
            <a:r>
              <a:rPr lang="en-US" sz="1000" b="0" i="0" u="sng" strike="noStrike" cap="none">
                <a:solidFill>
                  <a:schemeClr val="hlink"/>
                </a:solidFill>
                <a:latin typeface="Cambria"/>
                <a:ea typeface="Cambria"/>
                <a:cs typeface="Cambria"/>
                <a:sym typeface="Cambria"/>
                <a:hlinkClick r:id="rId3"/>
              </a:rPr>
              <a:t>http://www.pewinternet.org/fact-sheet/mobile/</a:t>
            </a:r>
            <a:r>
              <a:rPr lang="en-US" sz="1000" b="0" i="0" u="none" strike="noStrike" cap="none">
                <a:solidFill>
                  <a:srgbClr val="FFFFFF"/>
                </a:solidFill>
                <a:latin typeface="Cambria"/>
                <a:ea typeface="Cambria"/>
                <a:cs typeface="Cambria"/>
                <a:sym typeface="Cambria"/>
              </a:rPr>
              <a:t> </a:t>
            </a:r>
            <a:endParaRPr sz="1000" b="0" i="0" u="none" strike="noStrike" cap="none">
              <a:solidFill>
                <a:srgbClr val="000000"/>
              </a:solidFill>
              <a:latin typeface="Arial"/>
              <a:ea typeface="Arial"/>
              <a:cs typeface="Arial"/>
              <a:sym typeface="Arial"/>
            </a:endParaRPr>
          </a:p>
          <a:p>
            <a:pPr marL="0" marR="0" lvl="0" indent="0" algn="l" rtl="0">
              <a:lnSpc>
                <a:spcPct val="90000"/>
              </a:lnSpc>
              <a:spcBef>
                <a:spcPts val="1199"/>
              </a:spcBef>
              <a:spcAft>
                <a:spcPts val="0"/>
              </a:spcAft>
              <a:buClr>
                <a:srgbClr val="000000"/>
              </a:buClr>
              <a:buSzPts val="1200"/>
              <a:buFont typeface="Arial"/>
              <a:buNone/>
            </a:pPr>
            <a:r>
              <a:rPr lang="en-US" sz="1000" b="0" i="0" u="none" strike="noStrike" cap="none">
                <a:solidFill>
                  <a:srgbClr val="FFFFFF"/>
                </a:solidFill>
                <a:latin typeface="Cambria"/>
                <a:ea typeface="Cambria"/>
                <a:cs typeface="Cambria"/>
                <a:sym typeface="Cambria"/>
              </a:rPr>
              <a:t>[2] Langone, A. (2018, June 08). My Cell Phone Number was Stolen. It Nearly Ruined My Life| Time. Retrieved September 13, 2018, from http://time.com/money/5245878/cell-phone-porting-scam-t-mobile/ </a:t>
            </a:r>
            <a:endParaRPr sz="1000" b="0" i="0" u="none" strike="noStrike" cap="none">
              <a:solidFill>
                <a:srgbClr val="000000"/>
              </a:solidFill>
              <a:latin typeface="Arial"/>
              <a:ea typeface="Arial"/>
              <a:cs typeface="Arial"/>
              <a:sym typeface="Arial"/>
            </a:endParaRPr>
          </a:p>
          <a:p>
            <a:pPr marL="0" marR="0" lvl="0" indent="0" algn="l" rtl="0">
              <a:lnSpc>
                <a:spcPct val="90000"/>
              </a:lnSpc>
              <a:spcBef>
                <a:spcPts val="1199"/>
              </a:spcBef>
              <a:spcAft>
                <a:spcPts val="0"/>
              </a:spcAft>
              <a:buClr>
                <a:srgbClr val="000000"/>
              </a:buClr>
              <a:buSzPts val="1200"/>
              <a:buFont typeface="Arial"/>
              <a:buNone/>
            </a:pPr>
            <a:r>
              <a:rPr lang="en-US" sz="1000" b="0" i="0" u="none" strike="noStrike" cap="none">
                <a:solidFill>
                  <a:srgbClr val="FFFFFF"/>
                </a:solidFill>
                <a:latin typeface="Cambria"/>
                <a:ea typeface="Cambria"/>
                <a:cs typeface="Cambria"/>
                <a:sym typeface="Cambria"/>
              </a:rPr>
              <a:t>[3] Carpenter v. United States (June 22, 2018). </a:t>
            </a:r>
            <a:endParaRPr sz="1000" b="0" i="0" u="none" strike="noStrike" cap="none">
              <a:solidFill>
                <a:srgbClr val="000000"/>
              </a:solidFill>
              <a:latin typeface="Arial"/>
              <a:ea typeface="Arial"/>
              <a:cs typeface="Arial"/>
              <a:sym typeface="Arial"/>
            </a:endParaRPr>
          </a:p>
          <a:p>
            <a:pPr marL="0" marR="0" lvl="0" indent="0" algn="l" rtl="0">
              <a:lnSpc>
                <a:spcPct val="90000"/>
              </a:lnSpc>
              <a:spcBef>
                <a:spcPts val="1199"/>
              </a:spcBef>
              <a:spcAft>
                <a:spcPts val="0"/>
              </a:spcAft>
              <a:buClr>
                <a:srgbClr val="000000"/>
              </a:buClr>
              <a:buSzPts val="1200"/>
              <a:buFont typeface="Arial"/>
              <a:buNone/>
            </a:pPr>
            <a:r>
              <a:rPr lang="en-US" sz="1000" b="0" i="0" u="none" strike="noStrike" cap="none">
                <a:solidFill>
                  <a:srgbClr val="FFFFFF"/>
                </a:solidFill>
                <a:latin typeface="Cambria"/>
                <a:ea typeface="Cambria"/>
                <a:cs typeface="Cambria"/>
                <a:sym typeface="Cambria"/>
              </a:rPr>
              <a:t>[4] U.S. Const. amend. IV</a:t>
            </a:r>
            <a:endParaRPr sz="1000" b="0" i="0" u="none" strike="noStrike" cap="none">
              <a:solidFill>
                <a:srgbClr val="000000"/>
              </a:solidFill>
              <a:latin typeface="Arial"/>
              <a:ea typeface="Arial"/>
              <a:cs typeface="Arial"/>
              <a:sym typeface="Arial"/>
            </a:endParaRPr>
          </a:p>
          <a:p>
            <a:pPr marL="0" marR="0" lvl="0" indent="0" algn="l" rtl="0">
              <a:lnSpc>
                <a:spcPct val="90000"/>
              </a:lnSpc>
              <a:spcBef>
                <a:spcPts val="1199"/>
              </a:spcBef>
              <a:spcAft>
                <a:spcPts val="0"/>
              </a:spcAft>
              <a:buClr>
                <a:srgbClr val="000000"/>
              </a:buClr>
              <a:buSzPts val="1200"/>
              <a:buFont typeface="Arial"/>
              <a:buNone/>
            </a:pPr>
            <a:r>
              <a:rPr lang="en-US" sz="1000" b="0" i="0" u="none" strike="noStrike" cap="none">
                <a:solidFill>
                  <a:srgbClr val="FFFFFF"/>
                </a:solidFill>
                <a:latin typeface="Cambria"/>
                <a:ea typeface="Cambria"/>
                <a:cs typeface="Cambria"/>
                <a:sym typeface="Cambria"/>
              </a:rPr>
              <a:t>[5] U.S. Const. amend. V</a:t>
            </a:r>
            <a:endParaRPr sz="1000" b="0" i="0" u="none" strike="noStrike" cap="none">
              <a:solidFill>
                <a:srgbClr val="000000"/>
              </a:solidFill>
              <a:latin typeface="Arial"/>
              <a:ea typeface="Arial"/>
              <a:cs typeface="Arial"/>
              <a:sym typeface="Arial"/>
            </a:endParaRPr>
          </a:p>
          <a:p>
            <a:pPr marL="0" marR="0" lvl="0" indent="0" algn="l" rtl="0">
              <a:lnSpc>
                <a:spcPct val="90000"/>
              </a:lnSpc>
              <a:spcBef>
                <a:spcPts val="1199"/>
              </a:spcBef>
              <a:spcAft>
                <a:spcPts val="0"/>
              </a:spcAft>
              <a:buClr>
                <a:srgbClr val="000000"/>
              </a:buClr>
              <a:buSzPts val="1200"/>
              <a:buFont typeface="Arial"/>
              <a:buNone/>
            </a:pPr>
            <a:r>
              <a:rPr lang="en-US" sz="1000" b="0" i="0" u="none" strike="noStrike" cap="none">
                <a:solidFill>
                  <a:srgbClr val="FFFFFF"/>
                </a:solidFill>
                <a:latin typeface="Cambria"/>
                <a:ea typeface="Cambria"/>
                <a:cs typeface="Cambria"/>
                <a:sym typeface="Cambria"/>
              </a:rPr>
              <a:t>[6] Kravets, D. (2017, August 29). Man in jail 2 years for refusing to decrypt drives. Will he ever get out? Retrieved September 13, 2018, from https://arstechnica.com/tech-policy/2017/08/man-in-jail-2-years-for-refusing-to-decrypt-drives-will-he-ever-get-out/ </a:t>
            </a:r>
            <a:endParaRPr sz="1000" b="0" i="0" u="none" strike="noStrike" cap="none">
              <a:solidFill>
                <a:srgbClr val="000000"/>
              </a:solidFill>
              <a:latin typeface="Arial"/>
              <a:ea typeface="Arial"/>
              <a:cs typeface="Arial"/>
              <a:sym typeface="Arial"/>
            </a:endParaRPr>
          </a:p>
          <a:p>
            <a:pPr marL="0" marR="0" lvl="0" indent="0" algn="l" rtl="0">
              <a:lnSpc>
                <a:spcPct val="90000"/>
              </a:lnSpc>
              <a:spcBef>
                <a:spcPts val="1199"/>
              </a:spcBef>
              <a:spcAft>
                <a:spcPts val="0"/>
              </a:spcAft>
              <a:buClr>
                <a:srgbClr val="000000"/>
              </a:buClr>
              <a:buSzPts val="1200"/>
              <a:buFont typeface="Arial"/>
              <a:buNone/>
            </a:pPr>
            <a:r>
              <a:rPr lang="en-US" sz="1000" b="0" i="0" u="none" strike="noStrike" cap="none">
                <a:solidFill>
                  <a:srgbClr val="FFFFFF"/>
                </a:solidFill>
                <a:latin typeface="Cambria"/>
                <a:ea typeface="Cambria"/>
                <a:cs typeface="Cambria"/>
                <a:sym typeface="Cambria"/>
              </a:rPr>
              <a:t>[7] A Tale of Three Backdoors. (2015, August 28). Retrieved September 13, 2018, from https://www.lawfareblog.com/tale-three-backdoors </a:t>
            </a:r>
            <a:endParaRPr sz="1000" b="0" i="0" u="none" strike="noStrike" cap="none">
              <a:solidFill>
                <a:srgbClr val="000000"/>
              </a:solidFill>
              <a:latin typeface="Arial"/>
              <a:ea typeface="Arial"/>
              <a:cs typeface="Arial"/>
              <a:sym typeface="Arial"/>
            </a:endParaRPr>
          </a:p>
          <a:p>
            <a:pPr marL="0" marR="0" lvl="0" indent="0" algn="l" rtl="0">
              <a:lnSpc>
                <a:spcPct val="90000"/>
              </a:lnSpc>
              <a:spcBef>
                <a:spcPts val="1199"/>
              </a:spcBef>
              <a:spcAft>
                <a:spcPts val="0"/>
              </a:spcAft>
              <a:buClr>
                <a:srgbClr val="000000"/>
              </a:buClr>
              <a:buSzPts val="1200"/>
              <a:buFont typeface="Arial"/>
              <a:buNone/>
            </a:pPr>
            <a:r>
              <a:rPr lang="en-US" sz="1000" b="0" i="0" u="none" strike="noStrike" cap="none">
                <a:solidFill>
                  <a:srgbClr val="FFFFFF"/>
                </a:solidFill>
                <a:latin typeface="Cambria"/>
                <a:ea typeface="Cambria"/>
                <a:cs typeface="Cambria"/>
                <a:sym typeface="Cambria"/>
              </a:rPr>
              <a:t>[8] Myers, E. M. (2018, September 12). [Online interview].</a:t>
            </a:r>
            <a:endParaRPr sz="1000" b="0" i="0" u="none" strike="noStrike" cap="none">
              <a:solidFill>
                <a:srgbClr val="FFFFFF"/>
              </a:solidFill>
              <a:latin typeface="Cambria"/>
              <a:ea typeface="Cambria"/>
              <a:cs typeface="Cambria"/>
              <a:sym typeface="Cambria"/>
            </a:endParaRPr>
          </a:p>
          <a:p>
            <a:pPr marL="0" marR="0" lvl="0" indent="0" algn="l" rtl="0">
              <a:lnSpc>
                <a:spcPct val="90000"/>
              </a:lnSpc>
              <a:spcBef>
                <a:spcPts val="1199"/>
              </a:spcBef>
              <a:spcAft>
                <a:spcPts val="0"/>
              </a:spcAft>
              <a:buClr>
                <a:srgbClr val="000000"/>
              </a:buClr>
              <a:buSzPts val="1200"/>
              <a:buFont typeface="Arial"/>
              <a:buNone/>
            </a:pPr>
            <a:r>
              <a:rPr lang="en-US" sz="1000">
                <a:solidFill>
                  <a:srgbClr val="FFFFFF"/>
                </a:solidFill>
                <a:latin typeface="Cambria"/>
                <a:ea typeface="Cambria"/>
                <a:cs typeface="Cambria"/>
                <a:sym typeface="Cambria"/>
              </a:rPr>
              <a:t>[9] Blaze, M. (1994, August 20). </a:t>
            </a:r>
            <a:r>
              <a:rPr lang="en-US" sz="1000" i="1">
                <a:solidFill>
                  <a:srgbClr val="FFFFFF"/>
                </a:solidFill>
                <a:latin typeface="Cambria"/>
                <a:ea typeface="Cambria"/>
                <a:cs typeface="Cambria"/>
                <a:sym typeface="Cambria"/>
              </a:rPr>
              <a:t>Protocol Failure in the Escrowed Encryption Standard.</a:t>
            </a:r>
            <a:r>
              <a:rPr lang="en-US" sz="1000">
                <a:solidFill>
                  <a:srgbClr val="FFFFFF"/>
                </a:solidFill>
                <a:latin typeface="Cambria"/>
                <a:ea typeface="Cambria"/>
                <a:cs typeface="Cambria"/>
                <a:sym typeface="Cambria"/>
              </a:rPr>
              <a:t> Retrieved from </a:t>
            </a:r>
            <a:r>
              <a:rPr lang="en-US" sz="1000" u="sng">
                <a:solidFill>
                  <a:schemeClr val="hlink"/>
                </a:solidFill>
                <a:latin typeface="Cambria"/>
                <a:ea typeface="Cambria"/>
                <a:cs typeface="Cambria"/>
                <a:sym typeface="Cambria"/>
                <a:hlinkClick r:id="rId4"/>
              </a:rPr>
              <a:t>http://mattblaze.org/papers/eesproto.pdf</a:t>
            </a:r>
            <a:endParaRPr sz="1000">
              <a:solidFill>
                <a:srgbClr val="FFFFFF"/>
              </a:solidFill>
              <a:latin typeface="Cambria"/>
              <a:ea typeface="Cambria"/>
              <a:cs typeface="Cambria"/>
              <a:sym typeface="Cambria"/>
            </a:endParaRPr>
          </a:p>
          <a:p>
            <a:pPr marL="0" marR="0" lvl="0" indent="0" algn="l" rtl="0">
              <a:lnSpc>
                <a:spcPct val="90000"/>
              </a:lnSpc>
              <a:spcBef>
                <a:spcPts val="1199"/>
              </a:spcBef>
              <a:spcAft>
                <a:spcPts val="0"/>
              </a:spcAft>
              <a:buClr>
                <a:srgbClr val="000000"/>
              </a:buClr>
              <a:buSzPts val="1200"/>
              <a:buFont typeface="Arial"/>
              <a:buNone/>
            </a:pPr>
            <a:r>
              <a:rPr lang="en-US" sz="1000">
                <a:solidFill>
                  <a:srgbClr val="FFFFFF"/>
                </a:solidFill>
                <a:latin typeface="Cambria"/>
                <a:ea typeface="Cambria"/>
                <a:cs typeface="Cambria"/>
                <a:sym typeface="Cambria"/>
              </a:rPr>
              <a:t>[10] Goodspeed, T. (2009, April 24). Picture of a Clipper Chip. Retrieved from Wikimedia Commons.</a:t>
            </a:r>
            <a:endParaRPr sz="1000">
              <a:solidFill>
                <a:srgbClr val="FFFFFF"/>
              </a:solidFill>
              <a:latin typeface="Cambria"/>
              <a:ea typeface="Cambria"/>
              <a:cs typeface="Cambria"/>
              <a:sym typeface="Cambria"/>
            </a:endParaRPr>
          </a:p>
        </p:txBody>
      </p:sp>
      <p:sp>
        <p:nvSpPr>
          <p:cNvPr id="153" name="Google Shape;153;p19"/>
          <p:cNvSpPr txBox="1"/>
          <p:nvPr/>
        </p:nvSpPr>
        <p:spPr>
          <a:xfrm>
            <a:off x="0" y="4997160"/>
            <a:ext cx="5562360" cy="145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FFFFFF"/>
                </a:solidFill>
                <a:latin typeface="Cambria"/>
                <a:ea typeface="Cambria"/>
                <a:cs typeface="Cambria"/>
                <a:sym typeface="Cambria"/>
              </a:rPr>
              <a:t>© 2018 Keith A. Pray</a:t>
            </a:r>
            <a:endParaRPr sz="900" b="0" i="0" u="none" strike="noStrike" cap="none">
              <a:solidFill>
                <a:schemeClr val="dk1"/>
              </a:solidFill>
              <a:latin typeface="Times New Roman"/>
              <a:ea typeface="Times New Roman"/>
              <a:cs typeface="Times New Roman"/>
              <a:sym typeface="Times New Roman"/>
            </a:endParaRPr>
          </a:p>
        </p:txBody>
      </p:sp>
      <p:sp>
        <p:nvSpPr>
          <p:cNvPr id="154" name="Google Shape;154;p19"/>
          <p:cNvSpPr txBox="1"/>
          <p:nvPr/>
        </p:nvSpPr>
        <p:spPr>
          <a:xfrm>
            <a:off x="8519040" y="4997160"/>
            <a:ext cx="624600" cy="1458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FFFFFF"/>
                </a:solidFill>
                <a:latin typeface="Cambria"/>
                <a:ea typeface="Cambria"/>
                <a:cs typeface="Cambria"/>
                <a:sym typeface="Cambria"/>
              </a:rPr>
              <a:t>28</a:t>
            </a:fld>
            <a:endParaRPr sz="900" b="0" i="0" u="none" strike="noStrike" cap="none">
              <a:solidFill>
                <a:schemeClr val="dk1"/>
              </a:solidFill>
              <a:latin typeface="Times New Roman"/>
              <a:ea typeface="Times New Roman"/>
              <a:cs typeface="Times New Roman"/>
              <a:sym typeface="Times New Roman"/>
            </a:endParaRPr>
          </a:p>
        </p:txBody>
      </p:sp>
      <p:sp>
        <p:nvSpPr>
          <p:cNvPr id="155" name="Google Shape;155;p19"/>
          <p:cNvSpPr/>
          <p:nvPr/>
        </p:nvSpPr>
        <p:spPr>
          <a:xfrm>
            <a:off x="6847200" y="372240"/>
            <a:ext cx="2179440" cy="303480"/>
          </a:xfrm>
          <a:prstGeom prst="rect">
            <a:avLst/>
          </a:prstGeom>
          <a:noFill/>
          <a:ln>
            <a:noFill/>
          </a:ln>
        </p:spPr>
        <p:txBody>
          <a:bodyPr spcFirstLastPara="1" wrap="square" lIns="90000" tIns="45000" rIns="90000" bIns="45000" anchor="t" anchorCtr="0">
            <a:noAutofit/>
          </a:bodyPr>
          <a:lstStyle/>
          <a:p>
            <a:pPr lvl="0" algn="r">
              <a:buClr>
                <a:srgbClr val="000000"/>
              </a:buClr>
              <a:buSzPts val="1400"/>
            </a:pPr>
            <a:r>
              <a:rPr lang="en-US" sz="1400" dirty="0">
                <a:solidFill>
                  <a:srgbClr val="FFFFFF"/>
                </a:solidFill>
                <a:ea typeface="Cambria"/>
                <a:cs typeface="Cambria"/>
                <a:sym typeface="Cambria"/>
              </a:rPr>
              <a:t>Chris Myers</a:t>
            </a:r>
            <a:endParaRPr lang="en-US" sz="14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24855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pic>
        <p:nvPicPr>
          <p:cNvPr id="8" name="Picture 7" descr="993782_10151472937681130_340415500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850" y="844550"/>
            <a:ext cx="6718300" cy="3454400"/>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681759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lnSpcReduction="10000"/>
          </a:bodyPr>
          <a:lstStyle/>
          <a:p>
            <a:r>
              <a:rPr lang="en-US" dirty="0"/>
              <a:t>pp. 274 Arrests, altering and deleting records are violations of privacy?</a:t>
            </a:r>
          </a:p>
          <a:p>
            <a:r>
              <a:rPr lang="en-US" dirty="0"/>
              <a:t>pp. 275 Why not try to verify and correct records?</a:t>
            </a:r>
          </a:p>
          <a:p>
            <a:r>
              <a:rPr lang="en-US" dirty="0"/>
              <a:t>pp. 276 Figure does not show # cameras increasing.</a:t>
            </a:r>
          </a:p>
          <a:p>
            <a:r>
              <a:rPr lang="en-US" dirty="0"/>
              <a:t>pp. 277 300 times = frames, locations, …? </a:t>
            </a:r>
          </a:p>
          <a:p>
            <a:r>
              <a:rPr lang="en-US" dirty="0"/>
              <a:t>pp. 289 “…don’t want anyone to know…” like seeking medical advice, etc.?</a:t>
            </a:r>
          </a:p>
        </p:txBody>
      </p:sp>
      <p:sp>
        <p:nvSpPr>
          <p:cNvPr id="11" name="Content Placeholder 10"/>
          <p:cNvSpPr>
            <a:spLocks noGrp="1"/>
          </p:cNvSpPr>
          <p:nvPr>
            <p:ph sz="half" idx="2"/>
          </p:nvPr>
        </p:nvSpPr>
        <p:spPr/>
        <p:txBody>
          <a:bodyPr>
            <a:normAutofit lnSpcReduction="10000"/>
          </a:bodyPr>
          <a:lstStyle/>
          <a:p>
            <a:r>
              <a:rPr lang="en-US" dirty="0"/>
              <a:t>pp. 291 Just because it’s been happening for years doesn’t make it right.</a:t>
            </a:r>
          </a:p>
          <a:p>
            <a:r>
              <a:rPr lang="en-US" dirty="0"/>
              <a:t>pp. 297 Wouldn’t it be easy to make and show a fake SSN card?</a:t>
            </a:r>
          </a:p>
          <a:p>
            <a:r>
              <a:rPr lang="en-US" dirty="0"/>
              <a:t>pp. 298 Confusing false positive and negative explanations.</a:t>
            </a:r>
          </a:p>
          <a:p>
            <a:r>
              <a:rPr lang="en-US" dirty="0"/>
              <a:t>End of Chapter questions: 1, 31, 51</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
        <p:nvSpPr>
          <p:cNvPr id="7" name="10-Point Star 6"/>
          <p:cNvSpPr/>
          <p:nvPr/>
        </p:nvSpPr>
        <p:spPr>
          <a:xfrm>
            <a:off x="2896668" y="1352551"/>
            <a:ext cx="4233591" cy="2468176"/>
          </a:xfrm>
          <a:prstGeom prst="star10">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UPDATE</a:t>
            </a:r>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p:txBody>
          <a:bodyPr>
            <a:normAutofit/>
          </a:bodyPr>
          <a:lstStyle/>
          <a:p>
            <a:r>
              <a:rPr lang="en-US" dirty="0"/>
              <a:t>Before Debate</a:t>
            </a:r>
          </a:p>
          <a:p>
            <a:pPr lvl="1"/>
            <a:r>
              <a:rPr lang="en-US" dirty="0"/>
              <a:t>15 minutes to converse with your team</a:t>
            </a:r>
          </a:p>
          <a:p>
            <a:pPr lvl="1"/>
            <a:r>
              <a:rPr lang="en-US" dirty="0"/>
              <a:t>Share argument points, counter points, and responses so everyone can represent</a:t>
            </a:r>
          </a:p>
          <a:p>
            <a:pPr lvl="1"/>
            <a:r>
              <a:rPr lang="en-US" dirty="0"/>
              <a:t>Decide who will respond to what points from the opposing side</a:t>
            </a:r>
          </a:p>
          <a:p>
            <a:r>
              <a:rPr lang="en-US" dirty="0"/>
              <a:t>During Debate</a:t>
            </a:r>
          </a:p>
          <a:p>
            <a:pPr lvl="1"/>
            <a:r>
              <a:rPr lang="en-US" dirty="0"/>
              <a:t>Stand up when speaking</a:t>
            </a:r>
          </a:p>
          <a:p>
            <a:pPr lvl="1"/>
            <a:r>
              <a:rPr lang="en-US" dirty="0"/>
              <a:t>1 turn per person until everyone on your team has spoken</a:t>
            </a:r>
          </a:p>
          <a:p>
            <a:pPr lvl="1"/>
            <a:r>
              <a:rPr lang="en-US" dirty="0"/>
              <a:t>30 second limit (elect a timekeeper)</a:t>
            </a:r>
          </a:p>
          <a:p>
            <a:pPr lvl="1"/>
            <a:r>
              <a:rPr lang="en-US" dirty="0"/>
              <a:t>Switch sides at any time if you change your mind</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8066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two problems with using biometrics for identification.</a:t>
            </a:r>
          </a:p>
          <a:p>
            <a:pPr marL="457200" indent="-457200">
              <a:buFont typeface="+mj-lt"/>
              <a:buAutoNum type="arabicPeriod"/>
            </a:pPr>
            <a:r>
              <a:rPr lang="en-US" dirty="0"/>
              <a:t>List two advantages of using biometrics for identification.</a:t>
            </a:r>
          </a:p>
          <a:p>
            <a:pPr marL="457200" indent="-457200">
              <a:buFont typeface="+mj-lt"/>
              <a:buAutoNum type="arabicPeriod"/>
            </a:pPr>
            <a:r>
              <a:rPr lang="en-US" dirty="0"/>
              <a:t>Describe two tools people can use to protect their privacy on the Web.</a:t>
            </a:r>
          </a:p>
          <a:p>
            <a:pPr marL="457200" indent="-457200">
              <a:buFont typeface="+mj-lt"/>
              <a:buAutoNum type="arabicPeriod"/>
            </a:pPr>
            <a:r>
              <a:rPr lang="en-US" dirty="0"/>
              <a:t>For each of the 4 categories of Daniel </a:t>
            </a:r>
            <a:r>
              <a:rPr lang="en-US" dirty="0" err="1"/>
              <a:t>Solove’s</a:t>
            </a:r>
            <a:r>
              <a:rPr lang="en-US" dirty="0"/>
              <a:t> privacy taxonomy give an example not listed in the book.</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50476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316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238545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 Group Project</a:t>
            </a:r>
          </a:p>
        </p:txBody>
      </p:sp>
      <p:sp>
        <p:nvSpPr>
          <p:cNvPr id="3" name="Content Placeholder 2"/>
          <p:cNvSpPr>
            <a:spLocks noGrp="1"/>
          </p:cNvSpPr>
          <p:nvPr>
            <p:ph idx="1"/>
          </p:nvPr>
        </p:nvSpPr>
        <p:spPr/>
        <p:txBody>
          <a:bodyPr>
            <a:normAutofit/>
          </a:bodyPr>
          <a:lstStyle/>
          <a:p>
            <a:r>
              <a:rPr lang="en-US" dirty="0"/>
              <a:t>Catch up on reading</a:t>
            </a:r>
          </a:p>
          <a:p>
            <a:r>
              <a:rPr lang="en-US" dirty="0"/>
              <a:t>List of computing technologies portrayed in movie</a:t>
            </a:r>
          </a:p>
          <a:p>
            <a:r>
              <a:rPr lang="en-US" dirty="0"/>
              <a:t>Categorize computing technologies as existing, future, emerging, impossible, plausible with rationale</a:t>
            </a:r>
          </a:p>
          <a:p>
            <a:r>
              <a:rPr lang="en-US" dirty="0"/>
              <a:t>Analyze movie for all topics covered to date</a:t>
            </a:r>
          </a:p>
          <a:p>
            <a:r>
              <a:rPr lang="en-US" dirty="0"/>
              <a:t>See group project slide deck for more</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334835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384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sp>
        <p:nvSpPr>
          <p:cNvPr id="9" name="Action Button: Movie 8">
            <a:hlinkClick r:id="rId3" highlightClick="1"/>
            <a:extLst>
              <a:ext uri="{FF2B5EF4-FFF2-40B4-BE49-F238E27FC236}">
                <a16:creationId xmlns:a16="http://schemas.microsoft.com/office/drawing/2014/main" id="{D011022D-14C4-5940-ADDE-A808FDD70912}"/>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26795</TotalTime>
  <Words>4321</Words>
  <Application>Microsoft Macintosh PowerPoint</Application>
  <PresentationFormat>On-screen Show (16:9)</PresentationFormat>
  <Paragraphs>362</Paragraphs>
  <Slides>29</Slides>
  <Notes>28</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ＭＳ Ｐゴシック</vt:lpstr>
      <vt:lpstr>Arial</vt:lpstr>
      <vt:lpstr>Calibri</vt:lpstr>
      <vt:lpstr>Cambria</vt:lpstr>
      <vt:lpstr>Mangal</vt:lpstr>
      <vt:lpstr>Noto Sans Symbols</vt:lpstr>
      <vt:lpstr>Times New Roman</vt:lpstr>
      <vt:lpstr>Red Radial 16x9</vt:lpstr>
      <vt:lpstr>Class 7 Privacy and Government</vt:lpstr>
      <vt:lpstr>Overview</vt:lpstr>
      <vt:lpstr>PowerPoint Presentation</vt:lpstr>
      <vt:lpstr>My Reading Notes</vt:lpstr>
      <vt:lpstr>Debate Ground Rules</vt:lpstr>
      <vt:lpstr>Group Quiz</vt:lpstr>
      <vt:lpstr>Overview</vt:lpstr>
      <vt:lpstr>Assignment – Group Project</vt:lpstr>
      <vt:lpstr>Overview</vt:lpstr>
      <vt:lpstr>Buying Privacy</vt:lpstr>
      <vt:lpstr>Decreasing privacy from the government</vt:lpstr>
      <vt:lpstr>Cost Versus privacy</vt:lpstr>
      <vt:lpstr>Technology Decreasing Consumer privacy</vt:lpstr>
      <vt:lpstr>References</vt:lpstr>
      <vt:lpstr>Trust Us, Really</vt:lpstr>
      <vt:lpstr>NSA’s Defense of their surveillance</vt:lpstr>
      <vt:lpstr>What do people think THE NSA IS doing?</vt:lpstr>
      <vt:lpstr>Is this acceptable?</vt:lpstr>
      <vt:lpstr>International knowledge of Snowden</vt:lpstr>
      <vt:lpstr>Is Mass surveillance necessary?</vt:lpstr>
      <vt:lpstr>Has the government earned our trust?</vt:lpstr>
      <vt:lpstr>References</vt:lpstr>
      <vt:lpstr>PowerPoint Presentation</vt:lpstr>
      <vt:lpstr>PowerPoint Presentation</vt:lpstr>
      <vt:lpstr>PowerPoint Presentation</vt:lpstr>
      <vt:lpstr>PowerPoint Presentation</vt:lpstr>
      <vt:lpstr>PowerPoint Presentation</vt:lpstr>
      <vt:lpstr>PowerPoint Presentation</vt:lpstr>
      <vt:lpstr>Class 7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290</cp:revision>
  <dcterms:created xsi:type="dcterms:W3CDTF">2014-08-25T02:19:16Z</dcterms:created>
  <dcterms:modified xsi:type="dcterms:W3CDTF">2018-09-15T05:32:38Z</dcterms:modified>
</cp:coreProperties>
</file>