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9"/>
  </p:notesMasterIdLst>
  <p:handoutMasterIdLst>
    <p:handoutMasterId r:id="rId30"/>
  </p:handoutMasterIdLst>
  <p:sldIdLst>
    <p:sldId id="256" r:id="rId2"/>
    <p:sldId id="306" r:id="rId3"/>
    <p:sldId id="259" r:id="rId4"/>
    <p:sldId id="261" r:id="rId5"/>
    <p:sldId id="267" r:id="rId6"/>
    <p:sldId id="307" r:id="rId7"/>
    <p:sldId id="322" r:id="rId8"/>
    <p:sldId id="323" r:id="rId9"/>
    <p:sldId id="324" r:id="rId10"/>
    <p:sldId id="325" r:id="rId11"/>
    <p:sldId id="326" r:id="rId12"/>
    <p:sldId id="327" r:id="rId13"/>
    <p:sldId id="316" r:id="rId14"/>
    <p:sldId id="317" r:id="rId15"/>
    <p:sldId id="318" r:id="rId16"/>
    <p:sldId id="319" r:id="rId17"/>
    <p:sldId id="320" r:id="rId18"/>
    <p:sldId id="274" r:id="rId19"/>
    <p:sldId id="321" r:id="rId20"/>
    <p:sldId id="268" r:id="rId21"/>
    <p:sldId id="328" r:id="rId22"/>
    <p:sldId id="270" r:id="rId23"/>
    <p:sldId id="273" r:id="rId24"/>
    <p:sldId id="271" r:id="rId25"/>
    <p:sldId id="272" r:id="rId26"/>
    <p:sldId id="329" r:id="rId27"/>
    <p:sldId id="269"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2714F95A-C778-8F41-8307-97E029A1817E}">
          <p14:sldIdLst>
            <p14:sldId id="256"/>
            <p14:sldId id="306"/>
            <p14:sldId id="259"/>
            <p14:sldId id="261"/>
            <p14:sldId id="267"/>
            <p14:sldId id="307"/>
          </p14:sldIdLst>
        </p14:section>
        <p14:section name="Students" id="{5E347295-266A-9B4D-A0DF-4703719F5CBB}">
          <p14:sldIdLst>
            <p14:sldId id="322"/>
            <p14:sldId id="323"/>
            <p14:sldId id="324"/>
            <p14:sldId id="325"/>
            <p14:sldId id="326"/>
            <p14:sldId id="327"/>
            <p14:sldId id="316"/>
            <p14:sldId id="317"/>
            <p14:sldId id="318"/>
            <p14:sldId id="319"/>
            <p14:sldId id="320"/>
            <p14:sldId id="274"/>
            <p14:sldId id="321"/>
            <p14:sldId id="268"/>
            <p14:sldId id="328"/>
            <p14:sldId id="270"/>
            <p14:sldId id="273"/>
            <p14:sldId id="271"/>
            <p14:sldId id="272"/>
            <p14:sldId id="329"/>
          </p14:sldIdLst>
        </p14:section>
        <p14:section name="Common" id="{10B69295-0A48-354F-B63A-644E9F339516}">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58" autoAdjust="0"/>
    <p:restoredTop sz="85165" autoAdjust="0"/>
  </p:normalViewPr>
  <p:slideViewPr>
    <p:cSldViewPr snapToGrid="0" snapToObjects="1">
      <p:cViewPr varScale="1">
        <p:scale>
          <a:sx n="125" d="100"/>
          <a:sy n="125" d="100"/>
        </p:scale>
        <p:origin x="176" y="456"/>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9/11/18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9/11/18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Here’s the title slide. Excited already, aren’t you?</a:t>
            </a:r>
          </a:p>
          <a:p>
            <a:pPr eaLnBrk="1" hangingPunct="1"/>
            <a:r>
              <a:rPr lang="en-US" dirty="0">
                <a:latin typeface="Arial" pitchFamily="-109" charset="0"/>
                <a:ea typeface="ＭＳ Ｐゴシック" pitchFamily="-109" charset="-128"/>
                <a:cs typeface="ＭＳ Ｐゴシック" pitchFamily="-109" charset="-128"/>
              </a:rPr>
              <a:t>How did the self search</a:t>
            </a:r>
            <a:r>
              <a:rPr lang="en-US" baseline="0" dirty="0">
                <a:latin typeface="Arial" pitchFamily="-109" charset="0"/>
                <a:ea typeface="ＭＳ Ｐゴシック" pitchFamily="-109" charset="-128"/>
                <a:cs typeface="ＭＳ Ｐゴシック" pitchFamily="-109" charset="-128"/>
              </a:rPr>
              <a:t> paper go? </a:t>
            </a:r>
          </a:p>
          <a:p>
            <a:pPr eaLnBrk="1" hangingPunct="1"/>
            <a:r>
              <a:rPr lang="en-US" baseline="0" dirty="0">
                <a:latin typeface="Arial" pitchFamily="-109" charset="0"/>
                <a:ea typeface="ＭＳ Ｐゴシック" pitchFamily="-109" charset="-128"/>
                <a:cs typeface="ＭＳ Ｐゴシック" pitchFamily="-109" charset="-128"/>
              </a:rPr>
              <a:t>Who: found a lot, very little, surprised, not surprised, creepy, share conclusions</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a:t>
            </a:r>
            <a:r>
              <a:rPr lang="en-US" baseline="0" dirty="0"/>
              <a:t> recently it seems to be location tracking, that is getting backlash</a:t>
            </a:r>
          </a:p>
          <a:p>
            <a:r>
              <a:rPr lang="en-US" baseline="0" dirty="0"/>
              <a:t>-about a year ago Uber had their app set up to track you even if it was only running in the background it has since changed but they would track people up to 5 minutes after a ride had ended</a:t>
            </a:r>
          </a:p>
          <a:p>
            <a:r>
              <a:rPr lang="en-US" baseline="0" dirty="0"/>
              <a:t>-forced to change their privacy policy and have a 3</a:t>
            </a:r>
            <a:r>
              <a:rPr lang="en-US" baseline="30000" dirty="0"/>
              <a:t>rd</a:t>
            </a:r>
            <a:r>
              <a:rPr lang="en-US" baseline="0" dirty="0"/>
              <a:t> party audit every 2 years for the next 20.</a:t>
            </a:r>
          </a:p>
          <a:p>
            <a:r>
              <a:rPr lang="en-US" baseline="0" dirty="0"/>
              <a:t>-Movie pass was also tracking users movements before and after people went to the theaters. “we know all about you</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97012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Ultimately from the data I found</a:t>
            </a:r>
            <a:r>
              <a:rPr lang="en-US" baseline="0" dirty="0"/>
              <a:t>, and those mentioned in the textbooks, it ultimately comes down to if you wouldn’t send someone to do it in person, you will probably get a negative response if you are tracking that data.</a:t>
            </a:r>
          </a:p>
          <a:p>
            <a:r>
              <a:rPr lang="en-US" baseline="0" dirty="0"/>
              <a:t>This is at least if the tracking is noticed</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2968014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Debate between opt in and opt out has been going for long time</a:t>
            </a:r>
          </a:p>
          <a:p>
            <a:r>
              <a:rPr lang="en-US" dirty="0"/>
              <a:t>Often argued that opt-in hurts business, making data access harder</a:t>
            </a:r>
          </a:p>
          <a:p>
            <a:r>
              <a:rPr lang="en-US" dirty="0"/>
              <a:t>Look at information for both moral and economic standpoint.</a:t>
            </a:r>
          </a:p>
        </p:txBody>
      </p:sp>
      <p:sp>
        <p:nvSpPr>
          <p:cNvPr id="4" name="Slide Number Placeholder 3"/>
          <p:cNvSpPr>
            <a:spLocks noGrp="1"/>
          </p:cNvSpPr>
          <p:nvPr>
            <p:ph type="sldNum" sz="quarter" idx="5"/>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4173694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Graphs show that more recent generations (gen z is us at 50%), are more likely to set social network to private (avoiding sharing information, guaranteeing privacy)</a:t>
            </a:r>
          </a:p>
          <a:p>
            <a:r>
              <a:rPr lang="en-US" dirty="0"/>
              <a:t>Over a quarter of people in our generation provide false information in order to increase privacy</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697881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Scandal: Facebook was giving personally identifying info to CA, which sold to politicians and others without subject’s knowledge</a:t>
            </a:r>
          </a:p>
          <a:p>
            <a:r>
              <a:rPr lang="en-US" dirty="0"/>
              <a:t>Italian banking company stopped using Facebook for advertising</a:t>
            </a:r>
          </a:p>
          <a:p>
            <a:r>
              <a:rPr lang="en-US" dirty="0"/>
              <a:t>GDPR requires subjects be informed of data use and asked for permission in clear and concise language</a:t>
            </a:r>
          </a:p>
          <a:p>
            <a:r>
              <a:rPr lang="en-US" dirty="0"/>
              <a:t>Also gives subjects right access, rectify, and be forgotten</a:t>
            </a: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3777002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Study is done with buying products online with an invasive survey at the end. Comparative is simply with the survey. Trade-off is where users are offered a discount of 1 euro off their product in exchange for the survey. Participation increases from 28% to 38%.</a:t>
            </a:r>
          </a:p>
          <a:p>
            <a:r>
              <a:rPr lang="en-US" dirty="0"/>
              <a:t>Graph for second point on next slide (conducted asking if subjects will participate in invasive health questionnaire) positive frame gives ~10% more participation</a:t>
            </a: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2957192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Opt-out leads to consumer not knowing about data usage. This is using the data subject as a means to an end, so it goes against categorical imperative.</a:t>
            </a:r>
          </a:p>
          <a:p>
            <a:r>
              <a:rPr lang="en-US" dirty="0"/>
              <a:t>According to social contract theory, ethics is a fair agreement between people. Using information about a person violates the contract.</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2980001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360966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a:t>
            </a:r>
            <a:r>
              <a:rPr lang="en-US" baseline="0" dirty="0"/>
              <a:t> of content:</a:t>
            </a:r>
          </a:p>
          <a:p>
            <a:pPr marL="228600" indent="-228600">
              <a:buAutoNum type="arabicPeriod"/>
            </a:pPr>
            <a:r>
              <a:rPr lang="en-US" baseline="0" dirty="0"/>
              <a:t>Content on the Dark Web</a:t>
            </a:r>
          </a:p>
          <a:p>
            <a:pPr marL="228600" indent="-228600">
              <a:buAutoNum type="arabicPeriod"/>
            </a:pPr>
            <a:r>
              <a:rPr lang="en-US" baseline="0" dirty="0"/>
              <a:t>Existing methods of law enforcement on Dark Web</a:t>
            </a:r>
          </a:p>
          <a:p>
            <a:pPr marL="228600" indent="-228600">
              <a:buAutoNum type="arabicPeriod"/>
            </a:pPr>
            <a:r>
              <a:rPr lang="en-US" baseline="0" dirty="0"/>
              <a:t>The Playpen operation that is an example of such methods</a:t>
            </a:r>
          </a:p>
          <a:p>
            <a:pPr marL="228600" indent="-228600">
              <a:buAutoNum type="arabicPeriod"/>
            </a:pPr>
            <a:r>
              <a:rPr lang="en-US" baseline="0" dirty="0"/>
              <a:t>Ethical issues with Playpen operation</a:t>
            </a:r>
          </a:p>
          <a:p>
            <a:pPr marL="228600" indent="-228600">
              <a:buAutoNum type="arabicPeriod"/>
            </a:pPr>
            <a:r>
              <a:rPr lang="en-US" baseline="0"/>
              <a:t>Conclusion</a:t>
            </a:r>
            <a:endParaRPr lang="en-US" baseline="0" dirty="0"/>
          </a:p>
          <a:p>
            <a:pPr marL="228600" indent="-228600">
              <a:buAutoNum type="arabicPeriod"/>
            </a:pP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2822117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First</a:t>
            </a:r>
            <a:r>
              <a:rPr lang="en-US" baseline="0" dirty="0"/>
              <a:t> of all I would like to introduce what the dark web is. Dark web is a part of a deep web that provides secrecy and anonymity to its users[2]. It hides them from the internet service providers by means of peer-to-peer encryption and authentication. To put it short, it is “a series of encrypted networks that serve to </a:t>
            </a:r>
            <a:r>
              <a:rPr lang="en-US" baseline="0" dirty="0" err="1"/>
              <a:t>anonymize</a:t>
            </a:r>
            <a:r>
              <a:rPr lang="en-US" baseline="0" dirty="0"/>
              <a:t> the people” [1]. One of the study I was looking at concluded that there are in total 30,000 of those anonymous websites. The graph represents the kind of content found on dark web. As you can see from the graph, some of the content is legal, such as discussion forums and file sharing, and can be used by people who need to protect their identity and communications from private surveillance. An example can be journalists and whistleblowers.</a:t>
            </a:r>
          </a:p>
          <a:p>
            <a:r>
              <a:rPr lang="en-US" baseline="0" dirty="0"/>
              <a:t>However, 68% of those websites found, contain illegal or illicit content such as leaked data, financial fraud, drug or weapons markets, hacking, pornography </a:t>
            </a:r>
            <a:r>
              <a:rPr lang="en-US" baseline="0" dirty="0" err="1"/>
              <a:t>etc</a:t>
            </a:r>
            <a:r>
              <a:rPr lang="en-US" baseline="0" dirty="0"/>
              <a:t> [3]. </a:t>
            </a: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2333969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Not needed this time:</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dirty="0"/>
              <a:t>Address email to entire course staff for quickest response time</a:t>
            </a:r>
            <a:endParaRPr lang="en-US" dirty="0">
              <a:latin typeface="Arial" pitchFamily="-109" charset="0"/>
              <a:ea typeface="ＭＳ Ｐゴシック" pitchFamily="-109" charset="-128"/>
              <a:cs typeface="ＭＳ Ｐゴシック" pitchFamily="-109" charset="-128"/>
            </a:endParaRPr>
          </a:p>
          <a:p>
            <a:pPr marL="171450" indent="-171450" eaLnBrk="1" hangingPunct="1">
              <a:buFont typeface="Arial"/>
              <a:buChar char="•"/>
            </a:pPr>
            <a:r>
              <a:rPr lang="en-US" dirty="0">
                <a:latin typeface="Arial" pitchFamily="-109" charset="0"/>
                <a:ea typeface="ＭＳ Ｐゴシック" pitchFamily="-109" charset="-128"/>
                <a:cs typeface="ＭＳ Ｐゴシック" pitchFamily="-109" charset="-128"/>
              </a:rPr>
              <a:t>Send presentations</a:t>
            </a:r>
            <a:r>
              <a:rPr lang="en-US" baseline="0" dirty="0">
                <a:latin typeface="Arial" pitchFamily="-109" charset="0"/>
                <a:ea typeface="ＭＳ Ｐゴシック" pitchFamily="-109" charset="-128"/>
                <a:cs typeface="ＭＳ Ｐゴシック" pitchFamily="-109" charset="-128"/>
              </a:rPr>
              <a:t> via email as attachment.</a:t>
            </a:r>
          </a:p>
          <a:p>
            <a:pPr marL="171450" indent="-171450" eaLnBrk="1" hangingPunct="1">
              <a:buFont typeface="Arial"/>
              <a:buChar char="•"/>
            </a:pPr>
            <a:r>
              <a:rPr lang="en-US" dirty="0">
                <a:latin typeface="Arial" pitchFamily="-109" charset="0"/>
                <a:ea typeface="ＭＳ Ｐゴシック" pitchFamily="-109" charset="-128"/>
                <a:cs typeface="ＭＳ Ｐゴシック" pitchFamily="-109" charset="-128"/>
              </a:rPr>
              <a:t>Do not change the format, footers,</a:t>
            </a:r>
            <a:r>
              <a:rPr lang="en-US" baseline="0" dirty="0">
                <a:latin typeface="Arial" pitchFamily="-109" charset="0"/>
                <a:ea typeface="ＭＳ Ｐゴシック" pitchFamily="-109" charset="-128"/>
                <a:cs typeface="ＭＳ Ｐゴシック" pitchFamily="-109" charset="-128"/>
              </a:rPr>
              <a:t> etc. in the template slides.</a:t>
            </a:r>
          </a:p>
          <a:p>
            <a:pPr marL="17145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Paper writing process: Sources </a:t>
            </a:r>
            <a:r>
              <a:rPr lang="en-US" baseline="0" dirty="0">
                <a:latin typeface="Arial" pitchFamily="-109" charset="0"/>
                <a:ea typeface="ＭＳ Ｐゴシック" pitchFamily="-109" charset="-128"/>
                <a:cs typeface="ＭＳ Ｐゴシック" pitchFamily="-109" charset="-128"/>
                <a:sym typeface="Wingdings"/>
              </a:rPr>
              <a:t></a:t>
            </a:r>
            <a:r>
              <a:rPr lang="en-US" baseline="0" dirty="0">
                <a:latin typeface="Arial" pitchFamily="-109" charset="0"/>
                <a:ea typeface="ＭＳ Ｐゴシック" pitchFamily="-109" charset="-128"/>
                <a:cs typeface="ＭＳ Ｐゴシック" pitchFamily="-109" charset="-128"/>
              </a:rPr>
              <a:t> Notes </a:t>
            </a:r>
            <a:r>
              <a:rPr lang="en-US" baseline="0" dirty="0">
                <a:latin typeface="Arial" pitchFamily="-109" charset="0"/>
                <a:ea typeface="ＭＳ Ｐゴシック" pitchFamily="-109" charset="-128"/>
                <a:cs typeface="ＭＳ Ｐゴシック" pitchFamily="-109" charset="-128"/>
                <a:sym typeface="Wingdings"/>
              </a:rPr>
              <a:t> Conclusion  Argument  Counter Point  Response</a:t>
            </a:r>
          </a:p>
          <a:p>
            <a:pPr marL="171450" indent="-171450" eaLnBrk="1" hangingPunct="1">
              <a:buFont typeface="Arial"/>
              <a:buChar char="•"/>
            </a:pPr>
            <a:r>
              <a:rPr lang="en-US" dirty="0"/>
              <a:t>Turn extra credit paper in on myWPI/Canvas and hard copy in class like regular papers</a:t>
            </a:r>
          </a:p>
          <a:p>
            <a:pPr marL="171450" indent="-171450" eaLnBrk="1" hangingPunct="1">
              <a:buFont typeface="Arial"/>
              <a:buChar char="•"/>
            </a:pPr>
            <a:r>
              <a:rPr lang="en-US" dirty="0"/>
              <a:t>Presentations are due 24 hours before class</a:t>
            </a:r>
          </a:p>
          <a:p>
            <a:pPr marL="171450" indent="-171450" eaLnBrk="1" hangingPunct="1">
              <a:buFont typeface="Arial"/>
              <a:buChar char="•"/>
            </a:pPr>
            <a:r>
              <a:rPr lang="en-US" dirty="0"/>
              <a:t>Use Presentation Guidelines on course web site</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1831890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that we know that 68% of the websites on the dark web contain illegal content, there should be ways the government and police use to catch and legally enforce the criminals who operate in that content. </a:t>
            </a:r>
          </a:p>
          <a:p>
            <a:endParaRPr lang="en-US" baseline="0" dirty="0"/>
          </a:p>
          <a:p>
            <a:r>
              <a:rPr lang="en-US" baseline="0" dirty="0"/>
              <a:t>The existing methods so far include undercover investigation, honeypot traps and hacking.</a:t>
            </a:r>
          </a:p>
          <a:p>
            <a:endParaRPr lang="en-US" baseline="0" dirty="0"/>
          </a:p>
          <a:p>
            <a:r>
              <a:rPr lang="en-US" dirty="0"/>
              <a:t>In</a:t>
            </a:r>
            <a:r>
              <a:rPr lang="en-US" baseline="0" dirty="0"/>
              <a:t> </a:t>
            </a:r>
            <a:r>
              <a:rPr lang="en-US" dirty="0"/>
              <a:t>undercover investigation method, the officers pretend to be</a:t>
            </a:r>
            <a:r>
              <a:rPr lang="en-US" baseline="0" dirty="0"/>
              <a:t> offenders and go on illegal forums to win the trust of actual offenders and reveal criminals’ identity. One successful example of such method was the FBI operation in 2015, when using this tactic they found out the </a:t>
            </a:r>
            <a:r>
              <a:rPr lang="en-US" baseline="0" dirty="0" err="1"/>
              <a:t>gmail</a:t>
            </a:r>
            <a:r>
              <a:rPr lang="en-US" baseline="0" dirty="0"/>
              <a:t> address of </a:t>
            </a:r>
            <a:r>
              <a:rPr lang="en-US" dirty="0"/>
              <a:t>Ross Ulbricht, the creator of “Silk Road” (</a:t>
            </a:r>
            <a:r>
              <a:rPr lang="en-US" baseline="0" dirty="0"/>
              <a:t>the biggest criminal marketplace</a:t>
            </a:r>
            <a:r>
              <a:rPr lang="en-US" dirty="0"/>
              <a:t>),</a:t>
            </a:r>
            <a:r>
              <a:rPr lang="en-US" baseline="0" dirty="0"/>
              <a:t> and performed his arrest as a consequence. </a:t>
            </a:r>
          </a:p>
          <a:p>
            <a:endParaRPr lang="en-US" baseline="0" dirty="0"/>
          </a:p>
          <a:p>
            <a:r>
              <a:rPr lang="en-US" baseline="0" dirty="0"/>
              <a:t>In honeypot traps method, the police sets up illegal websites as a honeypot trap and once the criminal visits the website, it drops a malware on visitors computers (which is considered hacking) to further identify their location and identity. The FBI argues that honeypot traps should deter criminals from acting on the web.</a:t>
            </a:r>
          </a:p>
          <a:p>
            <a:endParaRPr lang="en-US" baseline="0" dirty="0"/>
          </a:p>
          <a:p>
            <a:r>
              <a:rPr lang="en-US" baseline="0" dirty="0"/>
              <a:t>Hacking methods include the police uploading their software on criminal’s device and gaining an access and control over it</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2276154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Playpen Operation is one example that combines two out of three law enforcement methods that we discussed.</a:t>
            </a:r>
          </a:p>
          <a:p>
            <a:r>
              <a:rPr lang="en-US" baseline="0" dirty="0"/>
              <a:t>So where is the name of the operation coming from? Playpen is a website on the dark web that contains child pornography videos and images, aka child exploitation material. </a:t>
            </a:r>
          </a:p>
          <a:p>
            <a:r>
              <a:rPr lang="en-US" baseline="0" dirty="0"/>
              <a:t>The FBI was not able to make a substantial progress in gaining control over Playpen for a long time until 2014 when the suspected owner of the website, Steven Chase, accidentally revealed the IP address of the site. From that point on, the police seized the website and obtained a warrant to email accounts followed the money. The traces led them back to Chase. The police then arrested Chase and other administrators of Playpen.</a:t>
            </a:r>
          </a:p>
          <a:p>
            <a:r>
              <a:rPr lang="en-US" baseline="0" dirty="0"/>
              <a:t>One would assume that FBI would instantly shut down the abusive website once they gained the control over it, but instead of that they obtained a warrant to continue Playpen’s operation to catch more pedophiles, i.e. set up a honeypot trap. However, by doing that they left 23,000 active links and 9,000 downloadable files of sexually explicit images and videos of children out there on the web, allowing more people to make copies and consequently distribute those copies even after police would have shut down the website. With each copy and link opened by the offenders, the malware got uploaded to the their device, giving the FBI a full access and control over visitor’s computer and consequently revealing their IP address. As a result, FBI was able to arrest and prosecute many sexual offenders, as shown on the graph.</a:t>
            </a:r>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365896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a:t>Even though FBI was able to arrest and prosecute more people as a result of setting up a honeypot and extending the operation of the website, they caused the re-victimizing of children involved in this material and their families again and again [9][4] with each new offender downloading or accessing the material on Playpen. By extending the hosting of Playpen in an attempt to catch more criminals, they used the victims (children depicted on those websites) as a way to pursuit criminal justice. </a:t>
            </a:r>
          </a:p>
          <a:p>
            <a:pPr marL="0" indent="0">
              <a:buNone/>
            </a:pPr>
            <a:r>
              <a:rPr lang="en-US" baseline="0" dirty="0"/>
              <a:t>Additionally, according to ethics in law enforcement [4][6], officers can use tricks of deception on criminals to solve the crimes, however they are not allowed to perform illegal criminal activities such as sexual abuse and violence. But in a way, by keeping Playpen online, FBI assisted the distribution of the abusive material performing the abuse that way. </a:t>
            </a:r>
          </a:p>
          <a:p>
            <a:pPr marL="0" indent="0">
              <a:buNone/>
            </a:pPr>
            <a:r>
              <a:rPr lang="en-US" baseline="0" dirty="0"/>
              <a:t>Lastly, by uploading the malware on visitors computers, FBI threatened constitutional privacy protections in personal computers of those who visited the website [7].</a:t>
            </a:r>
          </a:p>
          <a:p>
            <a:pPr marL="0" indent="0">
              <a:buNone/>
            </a:pP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1292144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conclusion is</a:t>
            </a:r>
            <a:r>
              <a:rPr lang="en-US" baseline="0" dirty="0"/>
              <a:t> that the improvements of the existing investigation and enforcement methods should be made to account for most common ethical issues associated with the given method. The call for action at this point would be to compensate and mitigate the use of victims as a way to pursuit criminal justice, and develop a framework for policing operations on Dark Web. </a:t>
            </a:r>
          </a:p>
          <a:p>
            <a:r>
              <a:rPr lang="en-US" baseline="0" dirty="0"/>
              <a:t>Some ideas for the framework would be:</a:t>
            </a:r>
          </a:p>
          <a:p>
            <a:pPr marL="228600" indent="-228600">
              <a:buAutoNum type="arabicPeriod"/>
            </a:pPr>
            <a:r>
              <a:rPr lang="en-US" baseline="0" dirty="0"/>
              <a:t>To not use actual abusive websites as honeypots, but create dummy websites for that to eliminate re-victimization </a:t>
            </a:r>
          </a:p>
          <a:p>
            <a:pPr marL="228600" indent="-228600">
              <a:buAutoNum type="arabicPeriod"/>
            </a:pPr>
            <a:r>
              <a:rPr lang="en-US" baseline="0" dirty="0"/>
              <a:t>Establish a set of rules and limitations that one can use to develop a software that does not violate constitutional privacy as a way to access criminal’s IP address</a:t>
            </a:r>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3733680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40279438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If</a:t>
            </a:r>
            <a:r>
              <a:rPr lang="en-US" baseline="0" dirty="0">
                <a:latin typeface="Arial" charset="0"/>
                <a:ea typeface="ＭＳ Ｐゴシック" charset="-128"/>
                <a:cs typeface="ＭＳ Ｐゴシック" charset="-128"/>
              </a:rPr>
              <a:t> there’s time and we didn’t already l</a:t>
            </a:r>
            <a:r>
              <a:rPr lang="en-US" dirty="0">
                <a:latin typeface="Arial" charset="0"/>
                <a:ea typeface="ＭＳ Ｐゴシック" charset="-128"/>
                <a:cs typeface="ＭＳ Ｐゴシック" charset="-128"/>
              </a:rPr>
              <a:t>ook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Find out what your DNA says about you and your family.</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https://www.23andme.com/</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Jimmy Kimmel Live – What is your password? (2:49)</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www.youtube.com</a:t>
            </a:r>
            <a:r>
              <a:rPr lang="en-US" b="0" dirty="0"/>
              <a:t>/</a:t>
            </a:r>
            <a:r>
              <a:rPr lang="en-US" b="0" dirty="0" err="1"/>
              <a:t>watch?v</a:t>
            </a:r>
            <a:r>
              <a:rPr lang="en-US" b="0" dirty="0"/>
              <a:t>=</a:t>
            </a:r>
            <a:r>
              <a:rPr lang="en-US" b="0" dirty="0" err="1"/>
              <a:t>opRMrEfAIiI</a:t>
            </a:r>
            <a:endParaRPr lang="en-US" b="0" dirty="0"/>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0" dirty="0"/>
              <a:t> –</a:t>
            </a:r>
            <a:r>
              <a:rPr lang="en-US" dirty="0"/>
              <a:t> Accessed 2014-04-14</a:t>
            </a:r>
          </a:p>
          <a:p>
            <a:r>
              <a:rPr lang="en-US" dirty="0"/>
              <a:t>Personal</a:t>
            </a:r>
            <a:r>
              <a:rPr lang="en-US" baseline="0" dirty="0"/>
              <a:t> Information Privacy</a:t>
            </a:r>
            <a:endParaRPr lang="en-US" dirty="0"/>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Find out what your DNA says about you and your family.</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https://www.23andme.com/</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motherboard.vice.com</a:t>
            </a:r>
            <a:r>
              <a:rPr lang="en-US" b="0" dirty="0"/>
              <a:t>/</a:t>
            </a:r>
            <a:r>
              <a:rPr lang="en-US" b="0" dirty="0" err="1"/>
              <a:t>en_us</a:t>
            </a:r>
            <a:r>
              <a:rPr lang="en-US" b="0" dirty="0"/>
              <a:t>/article/xwkaz3/23andme-sold-access-to-your-dna-library-to-big-pharma-but-you-can-opt-out?utm_source=</a:t>
            </a:r>
            <a:r>
              <a:rPr lang="en-US" b="0" dirty="0" err="1"/>
              <a:t>vicefbus</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Jimmy Kimmel Live – What is your password? (2:49)</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www.youtube.com</a:t>
            </a:r>
            <a:r>
              <a:rPr lang="en-US" b="0" dirty="0"/>
              <a:t>/</a:t>
            </a:r>
            <a:r>
              <a:rPr lang="en-US" b="0" dirty="0" err="1"/>
              <a:t>watch?v</a:t>
            </a:r>
            <a:r>
              <a:rPr lang="en-US" b="0" dirty="0"/>
              <a:t>=</a:t>
            </a:r>
            <a:r>
              <a:rPr lang="en-US" b="0" dirty="0" err="1"/>
              <a:t>opRMrEfAIiI</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Notes updated: 2018-04-03</a:t>
            </a: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a:t>
            </a:r>
          </a:p>
          <a:p>
            <a:r>
              <a:rPr lang="en-US" baseline="0" dirty="0"/>
              <a:t>We all know that may sites track our data, but at some point people decide that it has gone too far.</a:t>
            </a:r>
          </a:p>
          <a:p>
            <a:r>
              <a:rPr lang="en-US" baseline="0" dirty="0"/>
              <a:t>It honestly surprised me how few examples I could find of backlash recently with all of the </a:t>
            </a:r>
            <a:r>
              <a:rPr lang="en-US" baseline="0"/>
              <a:t>tracking that is done.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3714936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data from one site or company gets used by a different one people may react</a:t>
            </a:r>
          </a:p>
          <a:p>
            <a:r>
              <a:rPr lang="en-US" baseline="0" dirty="0"/>
              <a:t>-Facebook currently facing #</a:t>
            </a:r>
            <a:r>
              <a:rPr lang="en-US" baseline="0" dirty="0" err="1"/>
              <a:t>deletefacebook</a:t>
            </a:r>
            <a:r>
              <a:rPr lang="en-US" baseline="0" dirty="0"/>
              <a:t> because </a:t>
            </a:r>
            <a:r>
              <a:rPr lang="en-US" sz="1200" b="0" i="0" u="none" strike="noStrike" kern="1200" dirty="0">
                <a:solidFill>
                  <a:schemeClr val="tx1"/>
                </a:solidFill>
                <a:effectLst/>
                <a:latin typeface="+mn-lt"/>
                <a:ea typeface="+mn-ea"/>
                <a:cs typeface="+mn-cs"/>
              </a:rPr>
              <a:t>Cambridge </a:t>
            </a:r>
            <a:r>
              <a:rPr lang="en-US" sz="1200" b="0" i="0" u="none" strike="noStrike" kern="1200" dirty="0" err="1">
                <a:solidFill>
                  <a:schemeClr val="tx1"/>
                </a:solidFill>
                <a:effectLst/>
                <a:latin typeface="+mn-lt"/>
                <a:ea typeface="+mn-ea"/>
                <a:cs typeface="+mn-cs"/>
              </a:rPr>
              <a:t>Analytica</a:t>
            </a:r>
            <a:r>
              <a:rPr lang="en-US" sz="1200" b="0" i="0" u="none" strike="noStrike" kern="1200" dirty="0">
                <a:solidFill>
                  <a:schemeClr val="tx1"/>
                </a:solidFill>
                <a:effectLst/>
                <a:latin typeface="+mn-lt"/>
                <a:ea typeface="+mn-ea"/>
                <a:cs typeface="+mn-cs"/>
              </a:rPr>
              <a:t> used</a:t>
            </a:r>
            <a:r>
              <a:rPr lang="en-US" sz="1200" b="0" i="0" u="none" strike="noStrike" kern="1200" baseline="0" dirty="0">
                <a:solidFill>
                  <a:schemeClr val="tx1"/>
                </a:solidFill>
                <a:effectLst/>
                <a:latin typeface="+mn-lt"/>
                <a:ea typeface="+mn-ea"/>
                <a:cs typeface="+mn-cs"/>
              </a:rPr>
              <a:t> data gathered from Facebook to try and sway the US election in 2016(did not look in to how that happened)</a:t>
            </a:r>
          </a:p>
          <a:p>
            <a:r>
              <a:rPr lang="en-US" sz="1200" b="0" i="0" u="none" strike="noStrike" kern="1200" baseline="0" dirty="0">
                <a:solidFill>
                  <a:schemeClr val="tx1"/>
                </a:solidFill>
                <a:effectLst/>
                <a:latin typeface="+mn-lt"/>
                <a:ea typeface="+mn-ea"/>
                <a:cs typeface="+mn-cs"/>
              </a:rPr>
              <a:t>-one Harvard study showed that when people know data is taken from other sites interest in targeted adds drops</a:t>
            </a:r>
          </a:p>
          <a:p>
            <a:r>
              <a:rPr lang="en-US" sz="1200" b="0" i="0" u="none" strike="noStrike" kern="1200" baseline="0" dirty="0">
                <a:solidFill>
                  <a:schemeClr val="tx1"/>
                </a:solidFill>
                <a:effectLst/>
                <a:latin typeface="+mn-lt"/>
                <a:ea typeface="+mn-ea"/>
                <a:cs typeface="+mn-cs"/>
              </a:rPr>
              <a:t>- This graph shows the response of Facebook users after the Cambridge analytical incident. 33% said they would take actions that would directly impact Facebook revenue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3732497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data to infer information about the person is also frowned upon</a:t>
            </a:r>
          </a:p>
          <a:p>
            <a:r>
              <a:rPr lang="en-US" dirty="0"/>
              <a:t>-the</a:t>
            </a:r>
            <a:r>
              <a:rPr lang="en-US" baseline="0" dirty="0"/>
              <a:t> same Harvard study showed inferring information about a person also can drop interest</a:t>
            </a:r>
          </a:p>
          <a:p>
            <a:r>
              <a:rPr lang="en-US" baseline="0" dirty="0"/>
              <a:t>-a different survey found that the more specific you get with the information you are trying to infer the less people are willing to give the data</a:t>
            </a:r>
          </a:p>
          <a:p>
            <a:r>
              <a:rPr lang="en-US" baseline="0" dirty="0"/>
              <a:t>-Facebook(again) was called out by the media in 2017 for targeting adds at those who are emotionally vulnerable</a:t>
            </a:r>
          </a:p>
          <a:p>
            <a:r>
              <a:rPr lang="en-US" baseline="0" dirty="0"/>
              <a:t>-unfortunately these uses while people don’t like them are not very visible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780286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2018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2018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2018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2018 Keith A. Pray</a:t>
            </a:r>
            <a:endParaRPr lang="en-US"/>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2018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wired.com/2017/05/welcome-next-phase-facebook-backlash/" TargetMode="External"/><Relationship Id="rId7" Type="http://schemas.openxmlformats.org/officeDocument/2006/relationships/hyperlink" Target="https://www.nytimes.com/2015/06/05/technology/consumers-conflicted-over-data-mining-policies-report-finds.html" TargetMode="External"/><Relationship Id="rId2" Type="http://schemas.openxmlformats.org/officeDocument/2006/relationships/hyperlink" Target="http://www.rcinet.ca/en/2018/03/26/facebook-backlash-continues/" TargetMode="External"/><Relationship Id="rId1" Type="http://schemas.openxmlformats.org/officeDocument/2006/relationships/slideLayout" Target="../slideLayouts/slideLayout2.xml"/><Relationship Id="rId6" Type="http://schemas.openxmlformats.org/officeDocument/2006/relationships/hyperlink" Target="https://hbr.org/2018/01/ads-that-dont-overstep" TargetMode="External"/><Relationship Id="rId5" Type="http://schemas.openxmlformats.org/officeDocument/2006/relationships/hyperlink" Target="https://www.cbsnews.com/news/moviepass-admits-to-gathering-data-on-users/" TargetMode="External"/><Relationship Id="rId4" Type="http://schemas.openxmlformats.org/officeDocument/2006/relationships/hyperlink" Target="https://www.npr.org/sections/thetwo-way/2017/08/29/547113818/uber-ends-its-controversial-post-ride-tracking-of-users-location"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link.springer.com/article/10.1007/s10660-013-9130-3" TargetMode="External"/><Relationship Id="rId2" Type="http://schemas.openxmlformats.org/officeDocument/2006/relationships/hyperlink" Target="https://www.jdpower.com/sites/default/files/Consumer_Concerns_Data_Privacy.pdf" TargetMode="External"/><Relationship Id="rId1" Type="http://schemas.openxmlformats.org/officeDocument/2006/relationships/slideLayout" Target="../slideLayouts/slideLayout2.xml"/><Relationship Id="rId6" Type="http://schemas.openxmlformats.org/officeDocument/2006/relationships/hyperlink" Target="https://gdpr-info.eu/art-12-gdpr/" TargetMode="External"/><Relationship Id="rId5" Type="http://schemas.openxmlformats.org/officeDocument/2006/relationships/hyperlink" Target="https://www0.gsb.columbia.edu/mygsb/faculty/research/pubfiles/1173/defaults_framing_and_privacy.pdf" TargetMode="External"/><Relationship Id="rId4" Type="http://schemas.openxmlformats.org/officeDocument/2006/relationships/hyperlink" Target="https://www.reuters.com/article/us-facebook-unicredit/unicredit-has-stopped-using-facebook-for-advertising-ceo-idUSKBN1KS1N5"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hyperlink" Target="https://opentextbc.ca/ethicsinlawenforcement/" TargetMode="External"/><Relationship Id="rId3" Type="http://schemas.openxmlformats.org/officeDocument/2006/relationships/hyperlink" Target="https://www.cnbc.com/2018/04/13/the-dark-web-and-how-to-access-it.html" TargetMode="External"/><Relationship Id="rId7" Type="http://schemas.openxmlformats.org/officeDocument/2006/relationships/hyperlink" Target="https://theconversation.com/poisoned-water-holes-the-legal-dangers-of-dark-web-policing-82833"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law.utah.edu/addressing-the-challenges-of-enforcing-the-law-on-the-dark-web/#_ftn8" TargetMode="External"/><Relationship Id="rId11" Type="http://schemas.openxmlformats.org/officeDocument/2006/relationships/hyperlink" Target="http://media4sec.eu/downloads/d4-3.pdf" TargetMode="External"/><Relationship Id="rId5" Type="http://schemas.openxmlformats.org/officeDocument/2006/relationships/hyperlink" Target="https://news.softpedia.com/news/there-are-only-30-000-websites-on-the-dark-web-502725.shtml" TargetMode="External"/><Relationship Id="rId10" Type="http://schemas.openxmlformats.org/officeDocument/2006/relationships/hyperlink" Target="https://www.fbi.gov/news/stories/playpen-creator-sentenced-to-30-years" TargetMode="External"/><Relationship Id="rId4" Type="http://schemas.openxmlformats.org/officeDocument/2006/relationships/hyperlink" Target="https://fas.org/sgp/crs/misc/R44101.pdf" TargetMode="External"/><Relationship Id="rId9" Type="http://schemas.openxmlformats.org/officeDocument/2006/relationships/hyperlink" Target="https://www.eff.org/deeplinks/2016/09/playpen-story-fbis-unprecedented-and-illegal-hacking-operation"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opRMrEfAIiI"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6</a:t>
            </a:r>
            <a:br>
              <a:rPr lang="en-US"/>
            </a:br>
            <a:r>
              <a:rPr lang="en-US"/>
              <a:t>Information Privacy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 tracking</a:t>
            </a:r>
          </a:p>
        </p:txBody>
      </p:sp>
      <p:sp>
        <p:nvSpPr>
          <p:cNvPr id="3" name="Content Placeholder 2"/>
          <p:cNvSpPr>
            <a:spLocks noGrp="1"/>
          </p:cNvSpPr>
          <p:nvPr>
            <p:ph sz="half" idx="1"/>
          </p:nvPr>
        </p:nvSpPr>
        <p:spPr>
          <a:xfrm>
            <a:off x="685800" y="1352551"/>
            <a:ext cx="4404360" cy="3352800"/>
          </a:xfrm>
        </p:spPr>
        <p:txBody>
          <a:bodyPr/>
          <a:lstStyle/>
          <a:p>
            <a:r>
              <a:rPr lang="en-US" dirty="0"/>
              <a:t>Uber</a:t>
            </a:r>
          </a:p>
          <a:p>
            <a:pPr lvl="1"/>
            <a:r>
              <a:rPr lang="en-US" dirty="0"/>
              <a:t>Track up to 5 min after ride</a:t>
            </a:r>
          </a:p>
          <a:p>
            <a:pPr lvl="1"/>
            <a:r>
              <a:rPr lang="en-US" dirty="0"/>
              <a:t>Complaint was filed with FTC</a:t>
            </a:r>
          </a:p>
          <a:p>
            <a:r>
              <a:rPr lang="en-US" dirty="0"/>
              <a:t>Movie Pass</a:t>
            </a:r>
          </a:p>
          <a:p>
            <a:pPr lvl="1"/>
            <a:r>
              <a:rPr lang="en-US" dirty="0"/>
              <a:t>Made joking statement how much their data can show</a:t>
            </a:r>
          </a:p>
          <a:p>
            <a:pPr lvl="1"/>
            <a:r>
              <a:rPr lang="en-US" dirty="0"/>
              <a:t>Also looking for other ways to gather data</a:t>
            </a:r>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0" y="4726877"/>
            <a:ext cx="9144000" cy="276999"/>
          </a:xfrm>
          <a:prstGeom prst="rect">
            <a:avLst/>
          </a:prstGeom>
          <a:noFill/>
        </p:spPr>
        <p:txBody>
          <a:bodyPr wrap="square" rtlCol="0">
            <a:spAutoFit/>
          </a:bodyPr>
          <a:lstStyle/>
          <a:p>
            <a:pPr algn="r"/>
            <a:r>
              <a:rPr lang="en-US" sz="1200" dirty="0"/>
              <a:t>[3][4]</a:t>
            </a:r>
            <a:endParaRPr lang="en-US" sz="1200" dirty="0">
              <a:solidFill>
                <a:schemeClr val="tx1"/>
              </a:solidFill>
            </a:endParaRPr>
          </a:p>
        </p:txBody>
      </p:sp>
      <p:sp>
        <p:nvSpPr>
          <p:cNvPr id="8" name="TextBox 7"/>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Noah Van Stralen</a:t>
            </a:r>
            <a:endParaRPr lang="en-US" sz="1400" dirty="0">
              <a:solidFill>
                <a:schemeClr val="tx1"/>
              </a:solidFill>
              <a:latin typeface="+mj-lt"/>
            </a:endParaRPr>
          </a:p>
        </p:txBody>
      </p:sp>
    </p:spTree>
    <p:extLst>
      <p:ext uri="{BB962C8B-B14F-4D97-AF65-F5344CB8AC3E}">
        <p14:creationId xmlns:p14="http://schemas.microsoft.com/office/powerpoint/2010/main" val="1286385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sz="half" idx="1"/>
          </p:nvPr>
        </p:nvSpPr>
        <p:spPr>
          <a:xfrm>
            <a:off x="114300" y="1352551"/>
            <a:ext cx="5013960" cy="3352800"/>
          </a:xfrm>
        </p:spPr>
        <p:txBody>
          <a:bodyPr/>
          <a:lstStyle/>
          <a:p>
            <a:r>
              <a:rPr lang="en-US" dirty="0"/>
              <a:t>Data collection that gets negative reactions generally mirrors physical actions that would get negative reactions</a:t>
            </a:r>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pic>
        <p:nvPicPr>
          <p:cNvPr id="7" name="Picture 6"/>
          <p:cNvPicPr>
            <a:picLocks noChangeAspect="1"/>
          </p:cNvPicPr>
          <p:nvPr/>
        </p:nvPicPr>
        <p:blipFill>
          <a:blip r:embed="rId3"/>
          <a:stretch>
            <a:fillRect/>
          </a:stretch>
        </p:blipFill>
        <p:spPr>
          <a:xfrm>
            <a:off x="5083042" y="872068"/>
            <a:ext cx="3874268" cy="3267782"/>
          </a:xfrm>
          <a:prstGeom prst="rect">
            <a:avLst/>
          </a:prstGeom>
        </p:spPr>
      </p:pic>
      <p:sp>
        <p:nvSpPr>
          <p:cNvPr id="8" name="TextBox 7"/>
          <p:cNvSpPr txBox="1"/>
          <p:nvPr/>
        </p:nvSpPr>
        <p:spPr>
          <a:xfrm>
            <a:off x="5364480" y="4139850"/>
            <a:ext cx="3467100" cy="480131"/>
          </a:xfrm>
          <a:prstGeom prst="rect">
            <a:avLst/>
          </a:prstGeom>
          <a:noFill/>
        </p:spPr>
        <p:txBody>
          <a:bodyPr wrap="square" rtlCol="0">
            <a:spAutoFit/>
          </a:bodyPr>
          <a:lstStyle/>
          <a:p>
            <a:pPr>
              <a:lnSpc>
                <a:spcPct val="90000"/>
              </a:lnSpc>
            </a:pPr>
            <a:r>
              <a:rPr lang="en-US" sz="1400" dirty="0"/>
              <a:t>Despite everything many people seem to feel there is not much they can do</a:t>
            </a:r>
            <a:endParaRPr lang="en-US" sz="2400" dirty="0"/>
          </a:p>
        </p:txBody>
      </p:sp>
      <p:sp>
        <p:nvSpPr>
          <p:cNvPr id="9" name="TextBox 8"/>
          <p:cNvSpPr txBox="1"/>
          <p:nvPr/>
        </p:nvSpPr>
        <p:spPr>
          <a:xfrm>
            <a:off x="0" y="4726877"/>
            <a:ext cx="9144000" cy="276999"/>
          </a:xfrm>
          <a:prstGeom prst="rect">
            <a:avLst/>
          </a:prstGeom>
          <a:noFill/>
        </p:spPr>
        <p:txBody>
          <a:bodyPr wrap="square" rtlCol="0">
            <a:spAutoFit/>
          </a:bodyPr>
          <a:lstStyle/>
          <a:p>
            <a:pPr algn="r"/>
            <a:r>
              <a:rPr lang="en-US" sz="1200" dirty="0"/>
              <a:t>[6]</a:t>
            </a:r>
            <a:endParaRPr lang="en-US" sz="1200" dirty="0">
              <a:solidFill>
                <a:schemeClr val="tx1"/>
              </a:solidFill>
            </a:endParaRPr>
          </a:p>
        </p:txBody>
      </p:sp>
      <p:sp>
        <p:nvSpPr>
          <p:cNvPr id="10" name="TextBox 9"/>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Noah Van Stralen</a:t>
            </a:r>
            <a:endParaRPr lang="en-US" sz="1400" dirty="0">
              <a:solidFill>
                <a:schemeClr val="tx1"/>
              </a:solidFill>
              <a:latin typeface="+mj-lt"/>
            </a:endParaRPr>
          </a:p>
        </p:txBody>
      </p:sp>
    </p:spTree>
    <p:extLst>
      <p:ext uri="{BB962C8B-B14F-4D97-AF65-F5344CB8AC3E}">
        <p14:creationId xmlns:p14="http://schemas.microsoft.com/office/powerpoint/2010/main" val="3150258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[1] Facebook backlash continues,  </a:t>
            </a:r>
            <a:r>
              <a:rPr lang="en-US" dirty="0">
                <a:hlinkClick r:id="rId2"/>
              </a:rPr>
              <a:t>http://www.rcinet.ca/en/2018/03/26/facebook-backlash-continues/</a:t>
            </a:r>
            <a:r>
              <a:rPr lang="en-US" dirty="0"/>
              <a:t>, 9/7/18</a:t>
            </a:r>
          </a:p>
          <a:p>
            <a:pPr marL="0" indent="0">
              <a:buNone/>
            </a:pPr>
            <a:r>
              <a:rPr lang="en-US" dirty="0"/>
              <a:t>[2] Get Ready for the Next Big Privacy Backlash Against Facebook, </a:t>
            </a:r>
            <a:r>
              <a:rPr lang="en-US" dirty="0">
                <a:hlinkClick r:id="rId3"/>
              </a:rPr>
              <a:t>https://www.wired.com/2017/05/welcome-next-phase-facebook-backlash/</a:t>
            </a:r>
            <a:r>
              <a:rPr lang="en-US" dirty="0"/>
              <a:t>, 9/8/18</a:t>
            </a:r>
          </a:p>
          <a:p>
            <a:pPr marL="0" indent="0">
              <a:buNone/>
            </a:pPr>
            <a:r>
              <a:rPr lang="en-US" dirty="0"/>
              <a:t>[3] Uber Ends Its Controversial Post-Ride Tracking Of Users' Location, </a:t>
            </a:r>
            <a:r>
              <a:rPr lang="en-US" dirty="0">
                <a:hlinkClick r:id="rId4"/>
              </a:rPr>
              <a:t>https://www.npr.org/sections/thetwo-way/2017/08/29/547113818/uber-ends-its-controversial-post-ride-tracking-of-users-location</a:t>
            </a:r>
            <a:r>
              <a:rPr lang="en-US" dirty="0"/>
              <a:t>, 9/8/18</a:t>
            </a:r>
          </a:p>
          <a:p>
            <a:pPr marL="0" indent="0">
              <a:buNone/>
            </a:pPr>
            <a:r>
              <a:rPr lang="en-US" dirty="0"/>
              <a:t>[4] "We know all about you": </a:t>
            </a:r>
            <a:r>
              <a:rPr lang="en-US" dirty="0" err="1"/>
              <a:t>MoviePass</a:t>
            </a:r>
            <a:r>
              <a:rPr lang="en-US" dirty="0"/>
              <a:t> faces backlash over data collection, </a:t>
            </a:r>
            <a:r>
              <a:rPr lang="en-US" dirty="0">
                <a:hlinkClick r:id="rId5"/>
              </a:rPr>
              <a:t>https://www.cbsnews.com/news/moviepass-admits-to-gathering-data-on-users/</a:t>
            </a:r>
            <a:r>
              <a:rPr lang="en-US" dirty="0"/>
              <a:t>, 9/8/18</a:t>
            </a:r>
          </a:p>
          <a:p>
            <a:pPr marL="0" indent="0">
              <a:buNone/>
            </a:pPr>
            <a:r>
              <a:rPr lang="en-US" dirty="0"/>
              <a:t>[5] Ads That Don’t Overstep, </a:t>
            </a:r>
            <a:r>
              <a:rPr lang="en-US" dirty="0">
                <a:hlinkClick r:id="rId6"/>
              </a:rPr>
              <a:t>https://hbr.org/2018/01/ads-that-dont-overstep</a:t>
            </a:r>
            <a:r>
              <a:rPr lang="en-US" dirty="0"/>
              <a:t>, 9/8/18</a:t>
            </a:r>
          </a:p>
          <a:p>
            <a:pPr marL="0" indent="0">
              <a:buNone/>
            </a:pPr>
            <a:r>
              <a:rPr lang="en-US" dirty="0"/>
              <a:t>[6]Sharing Data, but Not Happily, </a:t>
            </a:r>
            <a:r>
              <a:rPr lang="en-US" dirty="0">
                <a:hlinkClick r:id="rId7"/>
              </a:rPr>
              <a:t>https://www.nytimes.com/2015/06/05/technology/consumers-conflicted-over-data-mining-policies-report-finds.html</a:t>
            </a:r>
            <a:r>
              <a:rPr lang="en-US" dirty="0"/>
              <a:t>, 9/8/18</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12</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Noah Van Stralen</a:t>
            </a:r>
            <a:endParaRPr lang="en-US" sz="1400" dirty="0">
              <a:solidFill>
                <a:schemeClr val="tx1"/>
              </a:solidFill>
              <a:latin typeface="+mj-lt"/>
            </a:endParaRPr>
          </a:p>
        </p:txBody>
      </p:sp>
    </p:spTree>
    <p:extLst>
      <p:ext uri="{BB962C8B-B14F-4D97-AF65-F5344CB8AC3E}">
        <p14:creationId xmlns:p14="http://schemas.microsoft.com/office/powerpoint/2010/main" val="2502411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E1EB4-BEDD-4BD6-B592-12F0793826F6}"/>
              </a:ext>
            </a:extLst>
          </p:cNvPr>
          <p:cNvSpPr>
            <a:spLocks noGrp="1"/>
          </p:cNvSpPr>
          <p:nvPr>
            <p:ph type="title"/>
          </p:nvPr>
        </p:nvSpPr>
        <p:spPr/>
        <p:txBody>
          <a:bodyPr/>
          <a:lstStyle/>
          <a:p>
            <a:r>
              <a:rPr lang="en-US" dirty="0" err="1"/>
              <a:t>OPTINg</a:t>
            </a:r>
            <a:r>
              <a:rPr lang="en-US" dirty="0"/>
              <a:t> in</a:t>
            </a:r>
          </a:p>
        </p:txBody>
      </p:sp>
      <p:sp>
        <p:nvSpPr>
          <p:cNvPr id="3" name="Text Placeholder 2">
            <a:extLst>
              <a:ext uri="{FF2B5EF4-FFF2-40B4-BE49-F238E27FC236}">
                <a16:creationId xmlns:a16="http://schemas.microsoft.com/office/drawing/2014/main" id="{82A526EA-71C8-4195-BB51-FF4E70675C50}"/>
              </a:ext>
            </a:extLst>
          </p:cNvPr>
          <p:cNvSpPr>
            <a:spLocks noGrp="1"/>
          </p:cNvSpPr>
          <p:nvPr>
            <p:ph type="body" idx="1"/>
          </p:nvPr>
        </p:nvSpPr>
        <p:spPr/>
        <p:txBody>
          <a:bodyPr/>
          <a:lstStyle/>
          <a:p>
            <a:r>
              <a:rPr lang="en-US" dirty="0"/>
              <a:t>How framing choices differently affect business</a:t>
            </a:r>
          </a:p>
        </p:txBody>
      </p:sp>
      <p:sp>
        <p:nvSpPr>
          <p:cNvPr id="4" name="Footer Placeholder 3">
            <a:extLst>
              <a:ext uri="{FF2B5EF4-FFF2-40B4-BE49-F238E27FC236}">
                <a16:creationId xmlns:a16="http://schemas.microsoft.com/office/drawing/2014/main" id="{7B98DB58-1606-49BF-AE0B-91036808AD53}"/>
              </a:ext>
            </a:extLst>
          </p:cNvPr>
          <p:cNvSpPr>
            <a:spLocks noGrp="1"/>
          </p:cNvSpPr>
          <p:nvPr>
            <p:ph type="ftr" sz="quarter" idx="11"/>
          </p:nvPr>
        </p:nvSpPr>
        <p:spPr/>
        <p:txBody>
          <a:bodyPr/>
          <a:lstStyle/>
          <a:p>
            <a:r>
              <a:rPr lang="sk-SK"/>
              <a:t>© 2018 Keith A. Pray</a:t>
            </a:r>
            <a:endParaRPr lang="en-US"/>
          </a:p>
        </p:txBody>
      </p:sp>
      <p:sp>
        <p:nvSpPr>
          <p:cNvPr id="5" name="Slide Number Placeholder 4">
            <a:extLst>
              <a:ext uri="{FF2B5EF4-FFF2-40B4-BE49-F238E27FC236}">
                <a16:creationId xmlns:a16="http://schemas.microsoft.com/office/drawing/2014/main" id="{E48DCBB9-0132-4C6C-A0FF-52859147982B}"/>
              </a:ext>
            </a:extLst>
          </p:cNvPr>
          <p:cNvSpPr>
            <a:spLocks noGrp="1"/>
          </p:cNvSpPr>
          <p:nvPr>
            <p:ph type="sldNum" sz="quarter" idx="12"/>
          </p:nvPr>
        </p:nvSpPr>
        <p:spPr/>
        <p:txBody>
          <a:bodyPr/>
          <a:lstStyle/>
          <a:p>
            <a:fld id="{A2A17EAB-8B51-5C40-8776-6683E51FA7A0}" type="slidenum">
              <a:rPr lang="en-US" smtClean="0"/>
              <a:t>13</a:t>
            </a:fld>
            <a:endParaRPr lang="en-US"/>
          </a:p>
        </p:txBody>
      </p:sp>
      <p:sp>
        <p:nvSpPr>
          <p:cNvPr id="6" name="TextBox 5">
            <a:extLst>
              <a:ext uri="{FF2B5EF4-FFF2-40B4-BE49-F238E27FC236}">
                <a16:creationId xmlns:a16="http://schemas.microsoft.com/office/drawing/2014/main" id="{4985971D-014E-4354-9B29-2CADB951E1FE}"/>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Michael Collins</a:t>
            </a:r>
          </a:p>
        </p:txBody>
      </p:sp>
    </p:spTree>
    <p:extLst>
      <p:ext uri="{BB962C8B-B14F-4D97-AF65-F5344CB8AC3E}">
        <p14:creationId xmlns:p14="http://schemas.microsoft.com/office/powerpoint/2010/main" val="3421955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Increasing Privacy Concerns</a:t>
            </a:r>
          </a:p>
        </p:txBody>
      </p:sp>
      <p:sp>
        <p:nvSpPr>
          <p:cNvPr id="3" name="Content Placeholder 2"/>
          <p:cNvSpPr>
            <a:spLocks noGrp="1"/>
          </p:cNvSpPr>
          <p:nvPr>
            <p:ph sz="half" idx="1"/>
          </p:nvPr>
        </p:nvSpPr>
        <p:spPr>
          <a:xfrm>
            <a:off x="685800" y="950433"/>
            <a:ext cx="3733800" cy="3352800"/>
          </a:xfrm>
        </p:spPr>
        <p:txBody>
          <a:bodyPr/>
          <a:lstStyle/>
          <a:p>
            <a:r>
              <a:rPr lang="en-US" dirty="0"/>
              <a:t>Young people are taking more measures to ensure their privacy</a:t>
            </a:r>
          </a:p>
        </p:txBody>
      </p:sp>
      <p:pic>
        <p:nvPicPr>
          <p:cNvPr id="9" name="Content Placeholder 8">
            <a:extLst>
              <a:ext uri="{FF2B5EF4-FFF2-40B4-BE49-F238E27FC236}">
                <a16:creationId xmlns:a16="http://schemas.microsoft.com/office/drawing/2014/main" id="{7DBE15CC-9885-472C-9C9A-CDE266857F42}"/>
              </a:ext>
            </a:extLst>
          </p:cNvPr>
          <p:cNvPicPr>
            <a:picLocks noGrp="1" noChangeAspect="1"/>
          </p:cNvPicPr>
          <p:nvPr>
            <p:ph sz="half" idx="2"/>
          </p:nvPr>
        </p:nvPicPr>
        <p:blipFill>
          <a:blip r:embed="rId3"/>
          <a:stretch>
            <a:fillRect/>
          </a:stretch>
        </p:blipFill>
        <p:spPr>
          <a:xfrm>
            <a:off x="37338" y="2011627"/>
            <a:ext cx="4075938" cy="2715249"/>
          </a:xfrm>
          <a:prstGeom prst="rect">
            <a:avLst/>
          </a:prstGeom>
        </p:spPr>
      </p:pic>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Michael Collins</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[1]</a:t>
            </a:r>
            <a:endParaRPr lang="en-US" sz="1200" dirty="0">
              <a:solidFill>
                <a:schemeClr val="tx1"/>
              </a:solidFill>
            </a:endParaRPr>
          </a:p>
        </p:txBody>
      </p:sp>
      <p:pic>
        <p:nvPicPr>
          <p:cNvPr id="10" name="Picture 9">
            <a:extLst>
              <a:ext uri="{FF2B5EF4-FFF2-40B4-BE49-F238E27FC236}">
                <a16:creationId xmlns:a16="http://schemas.microsoft.com/office/drawing/2014/main" id="{64FFEC96-9EF0-484C-B0FC-BB104C698BED}"/>
              </a:ext>
            </a:extLst>
          </p:cNvPr>
          <p:cNvPicPr>
            <a:picLocks noChangeAspect="1"/>
          </p:cNvPicPr>
          <p:nvPr/>
        </p:nvPicPr>
        <p:blipFill>
          <a:blip r:embed="rId4"/>
          <a:stretch>
            <a:fillRect/>
          </a:stretch>
        </p:blipFill>
        <p:spPr>
          <a:xfrm>
            <a:off x="4871571" y="2011628"/>
            <a:ext cx="4272429" cy="2715249"/>
          </a:xfrm>
          <a:prstGeom prst="rect">
            <a:avLst/>
          </a:prstGeom>
        </p:spPr>
      </p:pic>
      <p:sp>
        <p:nvSpPr>
          <p:cNvPr id="11" name="Content Placeholder 2">
            <a:extLst>
              <a:ext uri="{FF2B5EF4-FFF2-40B4-BE49-F238E27FC236}">
                <a16:creationId xmlns:a16="http://schemas.microsoft.com/office/drawing/2014/main" id="{DF9AC538-B43D-4BE3-8CDE-59BF1CEA61F8}"/>
              </a:ext>
            </a:extLst>
          </p:cNvPr>
          <p:cNvSpPr txBox="1">
            <a:spLocks/>
          </p:cNvSpPr>
          <p:nvPr/>
        </p:nvSpPr>
        <p:spPr>
          <a:xfrm>
            <a:off x="5068062" y="950433"/>
            <a:ext cx="3733800" cy="1152047"/>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r>
              <a:rPr lang="en-US" dirty="0"/>
              <a:t>The younger someone is, the more likely they will find ways to circumvent a lack of privacy measures</a:t>
            </a:r>
          </a:p>
        </p:txBody>
      </p:sp>
    </p:spTree>
    <p:extLst>
      <p:ext uri="{BB962C8B-B14F-4D97-AF65-F5344CB8AC3E}">
        <p14:creationId xmlns:p14="http://schemas.microsoft.com/office/powerpoint/2010/main" val="21740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Privacy Backlash</a:t>
            </a:r>
          </a:p>
        </p:txBody>
      </p:sp>
      <p:sp>
        <p:nvSpPr>
          <p:cNvPr id="3" name="Content Placeholder 2"/>
          <p:cNvSpPr>
            <a:spLocks noGrp="1"/>
          </p:cNvSpPr>
          <p:nvPr>
            <p:ph sz="half" idx="1"/>
          </p:nvPr>
        </p:nvSpPr>
        <p:spPr/>
        <p:txBody>
          <a:bodyPr/>
          <a:lstStyle/>
          <a:p>
            <a:r>
              <a:rPr lang="en-US" dirty="0"/>
              <a:t>When consumers feel that their privacy is violated, the backlash can be devastating</a:t>
            </a:r>
          </a:p>
          <a:p>
            <a:r>
              <a:rPr lang="en-US" dirty="0"/>
              <a:t>After the Cambridge Analytica scandal, several companies ceased working with Facebook</a:t>
            </a:r>
          </a:p>
          <a:p>
            <a:r>
              <a:rPr lang="en-US" dirty="0"/>
              <a:t>Facebook ended implementing the EU’s GDPR, which forces companies to use opt-in policies</a:t>
            </a:r>
          </a:p>
          <a:p>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Michael Collins</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[3],[5]</a:t>
            </a:r>
            <a:endParaRPr lang="en-US" sz="1200" dirty="0">
              <a:solidFill>
                <a:schemeClr val="tx1"/>
              </a:solidFill>
            </a:endParaRPr>
          </a:p>
        </p:txBody>
      </p:sp>
      <p:pic>
        <p:nvPicPr>
          <p:cNvPr id="12" name="Content Placeholder 11">
            <a:extLst>
              <a:ext uri="{FF2B5EF4-FFF2-40B4-BE49-F238E27FC236}">
                <a16:creationId xmlns:a16="http://schemas.microsoft.com/office/drawing/2014/main" id="{CCAD1616-CC71-4C7D-A3B7-8B56A5C1D2DD}"/>
              </a:ext>
            </a:extLst>
          </p:cNvPr>
          <p:cNvPicPr>
            <a:picLocks noGrp="1" noChangeAspect="1"/>
          </p:cNvPicPr>
          <p:nvPr>
            <p:ph sz="half" idx="2"/>
          </p:nvPr>
        </p:nvPicPr>
        <p:blipFill>
          <a:blip r:embed="rId3"/>
          <a:stretch>
            <a:fillRect/>
          </a:stretch>
        </p:blipFill>
        <p:spPr>
          <a:xfrm>
            <a:off x="4463114" y="2001795"/>
            <a:ext cx="4658083" cy="1714174"/>
          </a:xfrm>
          <a:prstGeom prst="rect">
            <a:avLst/>
          </a:prstGeom>
        </p:spPr>
      </p:pic>
    </p:spTree>
    <p:extLst>
      <p:ext uri="{BB962C8B-B14F-4D97-AF65-F5344CB8AC3E}">
        <p14:creationId xmlns:p14="http://schemas.microsoft.com/office/powerpoint/2010/main" val="2233125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Opt-in does not hurt business</a:t>
            </a:r>
          </a:p>
        </p:txBody>
      </p:sp>
      <p:sp>
        <p:nvSpPr>
          <p:cNvPr id="3" name="Content Placeholder 2"/>
          <p:cNvSpPr>
            <a:spLocks noGrp="1"/>
          </p:cNvSpPr>
          <p:nvPr>
            <p:ph sz="half" idx="1"/>
          </p:nvPr>
        </p:nvSpPr>
        <p:spPr/>
        <p:txBody>
          <a:bodyPr/>
          <a:lstStyle/>
          <a:p>
            <a:r>
              <a:rPr lang="en-US" dirty="0"/>
              <a:t>Studies have shown that offering even a small benefit in exchange for opting in to giving private information results in more people choosing that option</a:t>
            </a:r>
          </a:p>
          <a:p>
            <a:r>
              <a:rPr lang="en-US" dirty="0"/>
              <a:t>A positive frame (“Will you participate”), leads to more participation than a negative frame</a:t>
            </a:r>
          </a:p>
          <a:p>
            <a:endParaRPr lang="en-US" dirty="0"/>
          </a:p>
        </p:txBody>
      </p:sp>
      <p:pic>
        <p:nvPicPr>
          <p:cNvPr id="9" name="Content Placeholder 8">
            <a:extLst>
              <a:ext uri="{FF2B5EF4-FFF2-40B4-BE49-F238E27FC236}">
                <a16:creationId xmlns:a16="http://schemas.microsoft.com/office/drawing/2014/main" id="{4CD66C93-B089-415E-BA83-CBE3C3761314}"/>
              </a:ext>
            </a:extLst>
          </p:cNvPr>
          <p:cNvPicPr>
            <a:picLocks noGrp="1" noChangeAspect="1"/>
          </p:cNvPicPr>
          <p:nvPr>
            <p:ph sz="half" idx="2"/>
          </p:nvPr>
        </p:nvPicPr>
        <p:blipFill>
          <a:blip r:embed="rId3"/>
          <a:stretch>
            <a:fillRect/>
          </a:stretch>
        </p:blipFill>
        <p:spPr>
          <a:xfrm>
            <a:off x="4202799" y="1617746"/>
            <a:ext cx="4889691" cy="1751530"/>
          </a:xfrm>
          <a:prstGeom prst="rect">
            <a:avLst/>
          </a:prstGeom>
        </p:spPr>
      </p:pic>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Michael Collins</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[2],[4]</a:t>
            </a:r>
          </a:p>
        </p:txBody>
      </p:sp>
    </p:spTree>
    <p:extLst>
      <p:ext uri="{BB962C8B-B14F-4D97-AF65-F5344CB8AC3E}">
        <p14:creationId xmlns:p14="http://schemas.microsoft.com/office/powerpoint/2010/main" val="137971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moral argument</a:t>
            </a:r>
          </a:p>
        </p:txBody>
      </p:sp>
      <p:sp>
        <p:nvSpPr>
          <p:cNvPr id="3" name="Content Placeholder 2"/>
          <p:cNvSpPr>
            <a:spLocks noGrp="1"/>
          </p:cNvSpPr>
          <p:nvPr>
            <p:ph sz="half" idx="1"/>
          </p:nvPr>
        </p:nvSpPr>
        <p:spPr/>
        <p:txBody>
          <a:bodyPr>
            <a:normAutofit/>
          </a:bodyPr>
          <a:lstStyle/>
          <a:p>
            <a:r>
              <a:rPr lang="en-US" dirty="0"/>
              <a:t>Kantian, and Social Contract theory agree that Opt-In is morally better</a:t>
            </a:r>
          </a:p>
          <a:p>
            <a:r>
              <a:rPr lang="en-US" dirty="0"/>
              <a:t>Utilitarian:</a:t>
            </a:r>
          </a:p>
          <a:p>
            <a:pPr lvl="1"/>
            <a:r>
              <a:rPr lang="en-US" sz="1200" dirty="0"/>
              <a:t>Opt-out gives companies easier access to data, allowing for business with other companies (+10) and improved customer experience (+10)</a:t>
            </a:r>
          </a:p>
          <a:p>
            <a:pPr lvl="1"/>
            <a:r>
              <a:rPr lang="en-US" sz="1200" dirty="0"/>
              <a:t>However, it is potentially misleading, and when customers find out, they become upset (-5). Companies have to change their policy, removing the benefits (-20), and often lose business (-10)</a:t>
            </a:r>
          </a:p>
          <a:p>
            <a:pPr lvl="1"/>
            <a:r>
              <a:rPr lang="en-US" sz="1200" dirty="0"/>
              <a:t>This is overall negative, so opt-out is wrong according to utilitarian theory</a:t>
            </a:r>
          </a:p>
          <a:p>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Michael Collins</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[3],[4]</a:t>
            </a:r>
          </a:p>
        </p:txBody>
      </p:sp>
      <p:pic>
        <p:nvPicPr>
          <p:cNvPr id="11" name="Content Placeholder 10">
            <a:extLst>
              <a:ext uri="{FF2B5EF4-FFF2-40B4-BE49-F238E27FC236}">
                <a16:creationId xmlns:a16="http://schemas.microsoft.com/office/drawing/2014/main" id="{6E8047A0-F5EF-4E7C-BC96-BE41F52A75FA}"/>
              </a:ext>
            </a:extLst>
          </p:cNvPr>
          <p:cNvPicPr>
            <a:picLocks noGrp="1" noChangeAspect="1"/>
          </p:cNvPicPr>
          <p:nvPr>
            <p:ph sz="half" idx="2"/>
          </p:nvPr>
        </p:nvPicPr>
        <p:blipFill>
          <a:blip r:embed="rId3"/>
          <a:stretch>
            <a:fillRect/>
          </a:stretch>
        </p:blipFill>
        <p:spPr>
          <a:xfrm>
            <a:off x="4419600" y="1780746"/>
            <a:ext cx="4607196" cy="2816289"/>
          </a:xfrm>
          <a:prstGeom prst="rect">
            <a:avLst/>
          </a:prstGeom>
        </p:spPr>
      </p:pic>
    </p:spTree>
    <p:extLst>
      <p:ext uri="{BB962C8B-B14F-4D97-AF65-F5344CB8AC3E}">
        <p14:creationId xmlns:p14="http://schemas.microsoft.com/office/powerpoint/2010/main" val="4025411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7A652-109F-4F48-B24A-B8D751FE952C}"/>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A4239FEC-94D1-4A75-80C7-D3D5ECB465C7}"/>
              </a:ext>
            </a:extLst>
          </p:cNvPr>
          <p:cNvSpPr>
            <a:spLocks noGrp="1"/>
          </p:cNvSpPr>
          <p:nvPr>
            <p:ph sz="half" idx="1"/>
          </p:nvPr>
        </p:nvSpPr>
        <p:spPr/>
        <p:txBody>
          <a:bodyPr/>
          <a:lstStyle/>
          <a:p>
            <a:r>
              <a:rPr lang="en-US" dirty="0"/>
              <a:t>From an ethical standpoint, opt-in is a better choice than opt-out</a:t>
            </a:r>
          </a:p>
          <a:p>
            <a:r>
              <a:rPr lang="en-US" dirty="0"/>
              <a:t>Opt-out policies that do not fully inform consumers can cause backlash with damaging results</a:t>
            </a:r>
          </a:p>
          <a:p>
            <a:r>
              <a:rPr lang="en-US" dirty="0"/>
              <a:t>Opt-in policies do not damage a company’s ability to use information</a:t>
            </a:r>
          </a:p>
          <a:p>
            <a:r>
              <a:rPr lang="en-US" dirty="0"/>
              <a:t>Therefore, opt-in is superior</a:t>
            </a:r>
          </a:p>
        </p:txBody>
      </p:sp>
      <p:pic>
        <p:nvPicPr>
          <p:cNvPr id="8" name="Content Placeholder 7">
            <a:extLst>
              <a:ext uri="{FF2B5EF4-FFF2-40B4-BE49-F238E27FC236}">
                <a16:creationId xmlns:a16="http://schemas.microsoft.com/office/drawing/2014/main" id="{1CBBB211-742C-41F4-B7DA-C867D766542D}"/>
              </a:ext>
            </a:extLst>
          </p:cNvPr>
          <p:cNvPicPr>
            <a:picLocks noGrp="1" noChangeAspect="1"/>
          </p:cNvPicPr>
          <p:nvPr>
            <p:ph sz="half" idx="2"/>
          </p:nvPr>
        </p:nvPicPr>
        <p:blipFill>
          <a:blip r:embed="rId3"/>
          <a:stretch>
            <a:fillRect/>
          </a:stretch>
        </p:blipFill>
        <p:spPr>
          <a:xfrm>
            <a:off x="5099304" y="1352550"/>
            <a:ext cx="2983992" cy="3352800"/>
          </a:xfrm>
          <a:prstGeom prst="rect">
            <a:avLst/>
          </a:prstGeom>
        </p:spPr>
      </p:pic>
      <p:sp>
        <p:nvSpPr>
          <p:cNvPr id="5" name="Footer Placeholder 4">
            <a:extLst>
              <a:ext uri="{FF2B5EF4-FFF2-40B4-BE49-F238E27FC236}">
                <a16:creationId xmlns:a16="http://schemas.microsoft.com/office/drawing/2014/main" id="{1F7D2856-8139-43FA-BA0C-4A3C87A511C7}"/>
              </a:ext>
            </a:extLst>
          </p:cNvPr>
          <p:cNvSpPr>
            <a:spLocks noGrp="1"/>
          </p:cNvSpPr>
          <p:nvPr>
            <p:ph type="ftr" sz="quarter" idx="11"/>
          </p:nvPr>
        </p:nvSpPr>
        <p:spPr/>
        <p:txBody>
          <a:bodyPr/>
          <a:lstStyle/>
          <a:p>
            <a:r>
              <a:rPr lang="sk-SK"/>
              <a:t>© 2018 Keith A. Pray</a:t>
            </a:r>
            <a:endParaRPr lang="en-US"/>
          </a:p>
        </p:txBody>
      </p:sp>
      <p:sp>
        <p:nvSpPr>
          <p:cNvPr id="6" name="Slide Number Placeholder 5">
            <a:extLst>
              <a:ext uri="{FF2B5EF4-FFF2-40B4-BE49-F238E27FC236}">
                <a16:creationId xmlns:a16="http://schemas.microsoft.com/office/drawing/2014/main" id="{B5B55683-001B-40AB-B584-A6E1B1D49F08}"/>
              </a:ext>
            </a:extLst>
          </p:cNvPr>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a:extLst>
              <a:ext uri="{FF2B5EF4-FFF2-40B4-BE49-F238E27FC236}">
                <a16:creationId xmlns:a16="http://schemas.microsoft.com/office/drawing/2014/main" id="{88D27908-9B4C-4E2C-B2DA-249A253FA262}"/>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Michael Collins</a:t>
            </a:r>
          </a:p>
        </p:txBody>
      </p:sp>
    </p:spTree>
    <p:extLst>
      <p:ext uri="{BB962C8B-B14F-4D97-AF65-F5344CB8AC3E}">
        <p14:creationId xmlns:p14="http://schemas.microsoft.com/office/powerpoint/2010/main" val="4213331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pPr marL="0" indent="0">
              <a:buNone/>
            </a:pPr>
            <a:r>
              <a:rPr lang="en-US" sz="1200" dirty="0"/>
              <a:t>[1] Gina </a:t>
            </a:r>
            <a:r>
              <a:rPr lang="en-US" sz="1200" dirty="0" err="1"/>
              <a:t>Pingitore</a:t>
            </a:r>
            <a:r>
              <a:rPr lang="en-US" sz="1200" dirty="0"/>
              <a:t>, Jay Meyers, Molly Clancy, Kristin Cavallaro, </a:t>
            </a:r>
            <a:r>
              <a:rPr lang="en-US" sz="1200" i="1" dirty="0"/>
              <a:t>Consumer Concerns About Data Privacy Rising</a:t>
            </a:r>
            <a:r>
              <a:rPr lang="en-US" sz="1200" dirty="0"/>
              <a:t>, </a:t>
            </a:r>
            <a:r>
              <a:rPr lang="en-US" sz="1200" dirty="0">
                <a:hlinkClick r:id="rId2"/>
              </a:rPr>
              <a:t>https://www.jdpower.com/sites/default/files/Consumer_Concerns_Data_Privacy.pdf</a:t>
            </a:r>
            <a:r>
              <a:rPr lang="en-US" sz="1200" dirty="0"/>
              <a:t> (9/9/18)</a:t>
            </a:r>
          </a:p>
          <a:p>
            <a:pPr marL="0" indent="0">
              <a:buNone/>
            </a:pPr>
            <a:r>
              <a:rPr lang="en-US" sz="1200" dirty="0"/>
              <a:t>[2] Soren </a:t>
            </a:r>
            <a:r>
              <a:rPr lang="en-US" sz="1200" dirty="0" err="1"/>
              <a:t>Preibusch</a:t>
            </a:r>
            <a:r>
              <a:rPr lang="en-US" sz="1200" dirty="0"/>
              <a:t>, Dorothea Kubler, Alastair Beresford, </a:t>
            </a:r>
            <a:r>
              <a:rPr lang="en-US" sz="1200" i="1" dirty="0"/>
              <a:t>Price versus privacy: an experiment into the competitive advantage of collecting less personal information, </a:t>
            </a:r>
            <a:r>
              <a:rPr lang="en-US" sz="1200" dirty="0">
                <a:hlinkClick r:id="rId3"/>
              </a:rPr>
              <a:t>https://link.springer.com/article/10.1007/s10660-013-9130-3</a:t>
            </a:r>
            <a:r>
              <a:rPr lang="en-US" sz="1200" dirty="0"/>
              <a:t> (9/10/18)</a:t>
            </a:r>
          </a:p>
          <a:p>
            <a:pPr marL="0" indent="0">
              <a:buNone/>
            </a:pPr>
            <a:r>
              <a:rPr lang="en-US" sz="1200" dirty="0"/>
              <a:t>[3 ] Stephen </a:t>
            </a:r>
            <a:r>
              <a:rPr lang="en-US" sz="1200" dirty="0" err="1"/>
              <a:t>Jewkes</a:t>
            </a:r>
            <a:r>
              <a:rPr lang="en-US" sz="1200" dirty="0"/>
              <a:t>, </a:t>
            </a:r>
            <a:r>
              <a:rPr lang="en-US" sz="1200" i="1" dirty="0"/>
              <a:t>UniCredit has stopped using Facebook for advertising: CEO</a:t>
            </a:r>
            <a:r>
              <a:rPr lang="en-US" sz="1200" b="1" dirty="0"/>
              <a:t>, </a:t>
            </a:r>
            <a:r>
              <a:rPr lang="en-US" sz="1200" dirty="0">
                <a:hlinkClick r:id="rId4"/>
              </a:rPr>
              <a:t>https://www.reuters.com/article/us-facebook-unicredit/unicredit-has-stopped-using-facebook-for-advertising-ceo-idUSKBN1KS1N5</a:t>
            </a:r>
            <a:r>
              <a:rPr lang="en-US" sz="1200" dirty="0"/>
              <a:t> (9/10/18)</a:t>
            </a:r>
            <a:endParaRPr lang="en-US" sz="1200" i="1" dirty="0"/>
          </a:p>
          <a:p>
            <a:pPr marL="0" indent="0">
              <a:buNone/>
            </a:pPr>
            <a:r>
              <a:rPr lang="en-US" sz="1200" dirty="0"/>
              <a:t>[4] Eric Johnson, Stephen Bellman, Gerald Lohse, </a:t>
            </a:r>
            <a:r>
              <a:rPr lang="en-US" sz="1200" i="1" dirty="0"/>
              <a:t>Defaults, Framing and Privacy: Why Opting In-Opting Out</a:t>
            </a:r>
            <a:r>
              <a:rPr lang="en-US" sz="1200" dirty="0"/>
              <a:t>, </a:t>
            </a:r>
            <a:r>
              <a:rPr lang="en-US" sz="1200" dirty="0">
                <a:hlinkClick r:id="rId5"/>
              </a:rPr>
              <a:t>https://www0.gsb.columbia.edu/mygsb/faculty/research/pubfiles/1173/defaults_framing_and_privacy.pdf</a:t>
            </a:r>
            <a:r>
              <a:rPr lang="en-US" sz="1200" dirty="0"/>
              <a:t> (9/9/18)</a:t>
            </a:r>
          </a:p>
          <a:p>
            <a:pPr marL="0" indent="0">
              <a:buNone/>
            </a:pPr>
            <a:r>
              <a:rPr lang="en-US" sz="1200" dirty="0"/>
              <a:t>[5] </a:t>
            </a:r>
            <a:r>
              <a:rPr lang="en-US" sz="1200" dirty="0" err="1"/>
              <a:t>Intersoft</a:t>
            </a:r>
            <a:r>
              <a:rPr lang="en-US" sz="1200" dirty="0"/>
              <a:t> Consulting, EU General Data Protection Regulation Article 12, </a:t>
            </a:r>
            <a:r>
              <a:rPr lang="en-US" sz="1200" dirty="0">
                <a:hlinkClick r:id="rId6"/>
              </a:rPr>
              <a:t>https://gdpr-info.eu/art-12-gdpr/</a:t>
            </a:r>
            <a:r>
              <a:rPr lang="en-US" sz="1200" dirty="0"/>
              <a:t> (9/10/18)</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19</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Michael Collins</a:t>
            </a:r>
          </a:p>
        </p:txBody>
      </p:sp>
    </p:spTree>
    <p:extLst>
      <p:ext uri="{BB962C8B-B14F-4D97-AF65-F5344CB8AC3E}">
        <p14:creationId xmlns:p14="http://schemas.microsoft.com/office/powerpoint/2010/main" val="1842971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a:t>
            </a:r>
          </a:p>
        </p:txBody>
      </p:sp>
      <p:sp>
        <p:nvSpPr>
          <p:cNvPr id="3" name="Content Placeholder 2"/>
          <p:cNvSpPr>
            <a:spLocks noGrp="1"/>
          </p:cNvSpPr>
          <p:nvPr>
            <p:ph idx="1"/>
          </p:nvPr>
        </p:nvSpPr>
        <p:spPr/>
        <p:txBody>
          <a:bodyPr/>
          <a:lstStyle/>
          <a:p>
            <a:r>
              <a:rPr lang="en-US" dirty="0"/>
              <a:t>Groups presentation volunteers for first day via email</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173819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65250"/>
            <a:ext cx="9144000" cy="2520950"/>
          </a:xfrm>
        </p:spPr>
        <p:txBody>
          <a:bodyPr>
            <a:normAutofit/>
          </a:bodyPr>
          <a:lstStyle/>
          <a:p>
            <a:pPr algn="ctr"/>
            <a:r>
              <a:rPr lang="en-US" sz="3600" dirty="0"/>
              <a:t>The Dark web still lit </a:t>
            </a:r>
          </a:p>
        </p:txBody>
      </p:sp>
      <p:sp>
        <p:nvSpPr>
          <p:cNvPr id="3" name="Content Placeholder 2"/>
          <p:cNvSpPr>
            <a:spLocks noGrp="1"/>
          </p:cNvSpPr>
          <p:nvPr>
            <p:ph sz="half" idx="1"/>
          </p:nvPr>
        </p:nvSpPr>
        <p:spPr>
          <a:xfrm>
            <a:off x="1244600" y="2978151"/>
            <a:ext cx="6565900" cy="908049"/>
          </a:xfrm>
        </p:spPr>
        <p:txBody>
          <a:bodyPr/>
          <a:lstStyle/>
          <a:p>
            <a:pPr marL="0" indent="0" algn="ctr">
              <a:buNone/>
            </a:pPr>
            <a:r>
              <a:rPr lang="en-US" dirty="0"/>
              <a:t>What ethical issues do the existing methods of criminal activity enforcement on the Dark Web possess?</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Malika Nurbekova</a:t>
            </a:r>
          </a:p>
        </p:txBody>
      </p:sp>
    </p:spTree>
    <p:extLst>
      <p:ext uri="{BB962C8B-B14F-4D97-AF65-F5344CB8AC3E}">
        <p14:creationId xmlns:p14="http://schemas.microsoft.com/office/powerpoint/2010/main" val="3629321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on the Dark web</a:t>
            </a:r>
          </a:p>
        </p:txBody>
      </p:sp>
      <p:sp>
        <p:nvSpPr>
          <p:cNvPr id="3" name="Content Placeholder 2"/>
          <p:cNvSpPr>
            <a:spLocks noGrp="1"/>
          </p:cNvSpPr>
          <p:nvPr>
            <p:ph sz="half" idx="1"/>
          </p:nvPr>
        </p:nvSpPr>
        <p:spPr>
          <a:xfrm>
            <a:off x="230910" y="1352551"/>
            <a:ext cx="4079394" cy="3352800"/>
          </a:xfrm>
        </p:spPr>
        <p:txBody>
          <a:bodyPr/>
          <a:lstStyle/>
          <a:p>
            <a:r>
              <a:rPr lang="en-US" dirty="0"/>
              <a:t>Dark Web is “a series of encrypted networks that serve to </a:t>
            </a:r>
            <a:r>
              <a:rPr lang="en-US" dirty="0" err="1"/>
              <a:t>anonymize</a:t>
            </a:r>
            <a:r>
              <a:rPr lang="en-US" dirty="0"/>
              <a:t> the people” [1]</a:t>
            </a:r>
          </a:p>
          <a:p>
            <a:pPr lvl="1"/>
            <a:r>
              <a:rPr lang="en-US" dirty="0"/>
              <a:t>~30,000 websites</a:t>
            </a:r>
          </a:p>
          <a:p>
            <a:pPr algn="just"/>
            <a:r>
              <a:rPr lang="en-US" dirty="0"/>
              <a:t>Legal use</a:t>
            </a:r>
          </a:p>
          <a:p>
            <a:pPr lvl="1" algn="just"/>
            <a:r>
              <a:rPr lang="en-US" dirty="0"/>
              <a:t>Journalist and whistleblowers</a:t>
            </a:r>
          </a:p>
          <a:p>
            <a:r>
              <a:rPr lang="en-US" dirty="0"/>
              <a:t>68% illegal content</a:t>
            </a:r>
          </a:p>
          <a:p>
            <a:pPr lvl="1"/>
            <a:r>
              <a:rPr lang="en-US" dirty="0"/>
              <a:t>i.e. confidential files sharing, drugs, pornography, violence etc.</a:t>
            </a:r>
          </a:p>
        </p:txBody>
      </p:sp>
      <p:sp>
        <p:nvSpPr>
          <p:cNvPr id="5" name="Footer Placeholder 4"/>
          <p:cNvSpPr>
            <a:spLocks noGrp="1"/>
          </p:cNvSpPr>
          <p:nvPr>
            <p:ph type="ftr" sz="quarter" idx="11"/>
          </p:nvPr>
        </p:nvSpPr>
        <p:spPr/>
        <p:txBody>
          <a:bodyPr/>
          <a:lstStyle/>
          <a:p>
            <a:r>
              <a:rPr lang="sk-SK" dirty="0"/>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Malika Nurbekova</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[1], [2], [3]</a:t>
            </a:r>
            <a:endParaRPr lang="en-US" sz="1200" dirty="0">
              <a:solidFill>
                <a:schemeClr val="tx1"/>
              </a:solidFill>
            </a:endParaRPr>
          </a:p>
        </p:txBody>
      </p:sp>
      <p:pic>
        <p:nvPicPr>
          <p:cNvPr id="9" name="Picture 8" descr="there-are-only-30-000-websites-on-the-dark-web-502725-3.png"/>
          <p:cNvPicPr>
            <a:picLocks noChangeAspect="1"/>
          </p:cNvPicPr>
          <p:nvPr/>
        </p:nvPicPr>
        <p:blipFill rotWithShape="1">
          <a:blip r:embed="rId3">
            <a:extLst>
              <a:ext uri="{28A0092B-C50C-407E-A947-70E740481C1C}">
                <a14:useLocalDpi xmlns:a14="http://schemas.microsoft.com/office/drawing/2010/main" val="0"/>
              </a:ext>
            </a:extLst>
          </a:blip>
          <a:srcRect l="4266" t="9231" r="7787" b="9071"/>
          <a:stretch/>
        </p:blipFill>
        <p:spPr>
          <a:xfrm>
            <a:off x="4466830" y="1352550"/>
            <a:ext cx="4203906" cy="2825749"/>
          </a:xfrm>
          <a:prstGeom prst="rect">
            <a:avLst/>
          </a:prstGeom>
        </p:spPr>
      </p:pic>
    </p:spTree>
    <p:extLst>
      <p:ext uri="{BB962C8B-B14F-4D97-AF65-F5344CB8AC3E}">
        <p14:creationId xmlns:p14="http://schemas.microsoft.com/office/powerpoint/2010/main" val="1617147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284" y="438151"/>
            <a:ext cx="8450503" cy="914400"/>
          </a:xfrm>
        </p:spPr>
        <p:txBody>
          <a:bodyPr/>
          <a:lstStyle/>
          <a:p>
            <a:r>
              <a:rPr lang="en-US" dirty="0"/>
              <a:t>Existing methods of enforcement on Dark web</a:t>
            </a:r>
          </a:p>
        </p:txBody>
      </p:sp>
      <p:sp>
        <p:nvSpPr>
          <p:cNvPr id="3" name="Content Placeholder 2"/>
          <p:cNvSpPr>
            <a:spLocks noGrp="1"/>
          </p:cNvSpPr>
          <p:nvPr>
            <p:ph sz="half" idx="1"/>
          </p:nvPr>
        </p:nvSpPr>
        <p:spPr>
          <a:xfrm>
            <a:off x="431800" y="1352551"/>
            <a:ext cx="8594996" cy="3352800"/>
          </a:xfrm>
        </p:spPr>
        <p:txBody>
          <a:bodyPr>
            <a:normAutofit/>
          </a:bodyPr>
          <a:lstStyle/>
          <a:p>
            <a:r>
              <a:rPr lang="en-US" dirty="0"/>
              <a:t>Undercover investigation</a:t>
            </a:r>
          </a:p>
          <a:p>
            <a:pPr lvl="1"/>
            <a:r>
              <a:rPr lang="en-US" dirty="0"/>
              <a:t>Arrested Ross Ulbricht, the creator of “Silk Road” </a:t>
            </a:r>
          </a:p>
          <a:p>
            <a:r>
              <a:rPr lang="en-US" dirty="0"/>
              <a:t>Honeypot traps</a:t>
            </a:r>
          </a:p>
          <a:p>
            <a:pPr lvl="1"/>
            <a:r>
              <a:rPr lang="en-US" dirty="0"/>
              <a:t>Websites that have an illicit content but set up by police </a:t>
            </a:r>
          </a:p>
          <a:p>
            <a:pPr lvl="1"/>
            <a:r>
              <a:rPr lang="en-US" dirty="0"/>
              <a:t>E.g. Playpen operation</a:t>
            </a:r>
          </a:p>
          <a:p>
            <a:r>
              <a:rPr lang="en-US" dirty="0"/>
              <a:t>Hacking</a:t>
            </a:r>
          </a:p>
          <a:p>
            <a:pPr lvl="1"/>
            <a:r>
              <a:rPr lang="en-US" dirty="0"/>
              <a:t>Police uploads the malware files on offenders’ computers</a:t>
            </a:r>
          </a:p>
          <a:p>
            <a:endParaRPr lang="en-US" dirty="0"/>
          </a:p>
          <a:p>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Malika Nurbekova</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[4], [5]</a:t>
            </a:r>
            <a:endParaRPr lang="en-US" sz="1200" dirty="0">
              <a:solidFill>
                <a:schemeClr val="tx1"/>
              </a:solidFill>
            </a:endParaRPr>
          </a:p>
        </p:txBody>
      </p:sp>
    </p:spTree>
    <p:extLst>
      <p:ext uri="{BB962C8B-B14F-4D97-AF65-F5344CB8AC3E}">
        <p14:creationId xmlns:p14="http://schemas.microsoft.com/office/powerpoint/2010/main" val="1171905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“Playpen” operation</a:t>
            </a:r>
          </a:p>
        </p:txBody>
      </p:sp>
      <p:sp>
        <p:nvSpPr>
          <p:cNvPr id="3" name="Content Placeholder 2"/>
          <p:cNvSpPr>
            <a:spLocks noGrp="1"/>
          </p:cNvSpPr>
          <p:nvPr>
            <p:ph sz="half" idx="1"/>
          </p:nvPr>
        </p:nvSpPr>
        <p:spPr>
          <a:xfrm>
            <a:off x="0" y="1276099"/>
            <a:ext cx="2838459" cy="3352800"/>
          </a:xfrm>
        </p:spPr>
        <p:txBody>
          <a:bodyPr>
            <a:normAutofit/>
          </a:bodyPr>
          <a:lstStyle/>
          <a:p>
            <a:r>
              <a:rPr lang="en-US" dirty="0"/>
              <a:t>The owner of the website arrested </a:t>
            </a:r>
          </a:p>
          <a:p>
            <a:r>
              <a:rPr lang="en-US" dirty="0"/>
              <a:t>FBI made Playpen continue operating online</a:t>
            </a:r>
          </a:p>
          <a:p>
            <a:r>
              <a:rPr lang="en-US" dirty="0"/>
              <a:t>Honeypot trap was successful and caught many offenders</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Malika Nurbekova</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[4], [5],  [7], [8]</a:t>
            </a:r>
            <a:endParaRPr lang="en-US" sz="1200" dirty="0">
              <a:solidFill>
                <a:schemeClr val="tx1"/>
              </a:solidFill>
            </a:endParaRPr>
          </a:p>
        </p:txBody>
      </p:sp>
      <p:pic>
        <p:nvPicPr>
          <p:cNvPr id="10" name="Content Placeholder 9" descr="playpen-by-the-numbers.jpg"/>
          <p:cNvPicPr>
            <a:picLocks noGrp="1" noChangeAspect="1"/>
          </p:cNvPicPr>
          <p:nvPr>
            <p:ph sz="half" idx="2"/>
          </p:nvPr>
        </p:nvPicPr>
        <p:blipFill>
          <a:blip r:embed="rId3">
            <a:extLst>
              <a:ext uri="{28A0092B-C50C-407E-A947-70E740481C1C}">
                <a14:useLocalDpi xmlns:a14="http://schemas.microsoft.com/office/drawing/2010/main" val="0"/>
              </a:ext>
            </a:extLst>
          </a:blip>
          <a:srcRect t="-29052" b="-29052"/>
          <a:stretch>
            <a:fillRect/>
          </a:stretch>
        </p:blipFill>
        <p:spPr>
          <a:xfrm>
            <a:off x="2838459" y="119529"/>
            <a:ext cx="6188337" cy="5487812"/>
          </a:xfrm>
        </p:spPr>
      </p:pic>
    </p:spTree>
    <p:extLst>
      <p:ext uri="{BB962C8B-B14F-4D97-AF65-F5344CB8AC3E}">
        <p14:creationId xmlns:p14="http://schemas.microsoft.com/office/powerpoint/2010/main" val="2978216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2337"/>
            <a:ext cx="7772400" cy="914400"/>
          </a:xfrm>
        </p:spPr>
        <p:txBody>
          <a:bodyPr/>
          <a:lstStyle/>
          <a:p>
            <a:r>
              <a:rPr lang="en-US" dirty="0"/>
              <a:t>Ethical Issues with Playpen Operation</a:t>
            </a:r>
          </a:p>
        </p:txBody>
      </p:sp>
      <p:sp>
        <p:nvSpPr>
          <p:cNvPr id="3" name="Content Placeholder 2"/>
          <p:cNvSpPr>
            <a:spLocks noGrp="1"/>
          </p:cNvSpPr>
          <p:nvPr>
            <p:ph sz="half" idx="1"/>
          </p:nvPr>
        </p:nvSpPr>
        <p:spPr>
          <a:xfrm>
            <a:off x="457200" y="1173257"/>
            <a:ext cx="7543800" cy="3352800"/>
          </a:xfrm>
        </p:spPr>
        <p:txBody>
          <a:bodyPr/>
          <a:lstStyle/>
          <a:p>
            <a:r>
              <a:rPr lang="en-US" dirty="0"/>
              <a:t>Re-victimizing vulnerable people</a:t>
            </a:r>
          </a:p>
          <a:p>
            <a:r>
              <a:rPr lang="en-US" dirty="0"/>
              <a:t>Use of victims as a way to pursuit criminal justice</a:t>
            </a:r>
          </a:p>
          <a:p>
            <a:r>
              <a:rPr lang="en-US" dirty="0"/>
              <a:t>Does the malware threaten constitutional privacy protections in PC </a:t>
            </a:r>
          </a:p>
          <a:p>
            <a:endParaRPr lang="en-US" dirty="0"/>
          </a:p>
          <a:p>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Malika Nurbekova</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[4],[6],[7],[9] </a:t>
            </a:r>
          </a:p>
        </p:txBody>
      </p:sp>
    </p:spTree>
    <p:extLst>
      <p:ext uri="{BB962C8B-B14F-4D97-AF65-F5344CB8AC3E}">
        <p14:creationId xmlns:p14="http://schemas.microsoft.com/office/powerpoint/2010/main" val="1742909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sz="half" idx="1"/>
          </p:nvPr>
        </p:nvSpPr>
        <p:spPr>
          <a:xfrm>
            <a:off x="685800" y="1352551"/>
            <a:ext cx="7772400" cy="3352800"/>
          </a:xfrm>
        </p:spPr>
        <p:txBody>
          <a:bodyPr/>
          <a:lstStyle/>
          <a:p>
            <a:r>
              <a:rPr lang="en-US" dirty="0"/>
              <a:t>The improvement of the existing methods is required to account for ethical issues</a:t>
            </a:r>
          </a:p>
          <a:p>
            <a:r>
              <a:rPr lang="en-US" dirty="0"/>
              <a:t>Call for action:</a:t>
            </a:r>
          </a:p>
          <a:p>
            <a:pPr lvl="1"/>
            <a:r>
              <a:rPr lang="en-US" dirty="0"/>
              <a:t>Develop a framework for policing operations in Dark web</a:t>
            </a:r>
          </a:p>
          <a:p>
            <a:pPr lvl="1"/>
            <a:r>
              <a:rPr lang="en-US" dirty="0"/>
              <a:t>Compensate and mitigate re-victimization </a:t>
            </a:r>
          </a:p>
          <a:p>
            <a:r>
              <a:rPr lang="en-US" dirty="0"/>
              <a:t>Ideas for framework:</a:t>
            </a:r>
          </a:p>
          <a:p>
            <a:pPr lvl="1"/>
            <a:r>
              <a:rPr lang="en-US" dirty="0"/>
              <a:t>Do not allow for honeypots that use an abusive material </a:t>
            </a:r>
          </a:p>
          <a:p>
            <a:pPr lvl="1"/>
            <a:r>
              <a:rPr lang="en-US" dirty="0"/>
              <a:t>Establish the limitations for the malware used in “hacking” operations</a:t>
            </a:r>
          </a:p>
          <a:p>
            <a:pPr marL="205768" lvl="1" indent="0">
              <a:buNone/>
            </a:pPr>
            <a:endParaRPr lang="en-US" dirty="0"/>
          </a:p>
          <a:p>
            <a:pPr lvl="1"/>
            <a:endParaRPr lang="en-US" dirty="0"/>
          </a:p>
          <a:p>
            <a:endParaRPr lang="en-US" dirty="0"/>
          </a:p>
          <a:p>
            <a:pPr marL="205768" lvl="1" indent="0">
              <a:buNone/>
            </a:pPr>
            <a:endParaRPr lang="en-US" dirty="0"/>
          </a:p>
          <a:p>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Malika Nurbekova</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[9], [4]</a:t>
            </a:r>
            <a:endParaRPr lang="en-US" sz="1200" dirty="0">
              <a:solidFill>
                <a:schemeClr val="tx1"/>
              </a:solidFill>
            </a:endParaRPr>
          </a:p>
        </p:txBody>
      </p:sp>
    </p:spTree>
    <p:extLst>
      <p:ext uri="{BB962C8B-B14F-4D97-AF65-F5344CB8AC3E}">
        <p14:creationId xmlns:p14="http://schemas.microsoft.com/office/powerpoint/2010/main" val="2618699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580246" y="1051712"/>
            <a:ext cx="7906072" cy="3945484"/>
          </a:xfrm>
        </p:spPr>
        <p:txBody>
          <a:bodyPr>
            <a:noAutofit/>
          </a:bodyPr>
          <a:lstStyle/>
          <a:p>
            <a:pPr marL="0" indent="0">
              <a:buNone/>
            </a:pPr>
            <a:r>
              <a:rPr lang="en-US" sz="1100" dirty="0"/>
              <a:t>[1] M. </a:t>
            </a:r>
            <a:r>
              <a:rPr lang="en-US" sz="1100" dirty="0" err="1"/>
              <a:t>Sigaloz</a:t>
            </a:r>
            <a:r>
              <a:rPr lang="en-US" sz="1100" dirty="0"/>
              <a:t>, The Dark Web and How to Access It, </a:t>
            </a:r>
            <a:r>
              <a:rPr lang="en-US" sz="1100" dirty="0">
                <a:hlinkClick r:id="rId3"/>
              </a:rPr>
              <a:t>https://www.cnbc.com/2018/04/13/the-dark-web-and-how-to-access-it.html</a:t>
            </a:r>
            <a:r>
              <a:rPr lang="en-US" sz="1100" dirty="0"/>
              <a:t> (08/10/2018)</a:t>
            </a:r>
          </a:p>
          <a:p>
            <a:pPr marL="0" indent="0">
              <a:buNone/>
            </a:pPr>
            <a:r>
              <a:rPr lang="en-US" sz="1100" dirty="0"/>
              <a:t>[2] K. </a:t>
            </a:r>
            <a:r>
              <a:rPr lang="en-US" sz="1100" dirty="0" err="1"/>
              <a:t>Finklea</a:t>
            </a:r>
            <a:r>
              <a:rPr lang="en-US" sz="1100" dirty="0"/>
              <a:t> (2017),  Dark Web, Retrieved from Congressional Research Service Report   </a:t>
            </a:r>
            <a:r>
              <a:rPr lang="en-US" sz="1100" dirty="0">
                <a:hlinkClick r:id="rId4"/>
              </a:rPr>
              <a:t>https://fas.org/sgp/crs/misc/R44101.pdf</a:t>
            </a:r>
            <a:r>
              <a:rPr lang="en-US" sz="1100" dirty="0"/>
              <a:t> (08/10/2018)</a:t>
            </a:r>
          </a:p>
          <a:p>
            <a:pPr marL="0" indent="0">
              <a:buNone/>
            </a:pPr>
            <a:r>
              <a:rPr lang="en-US" sz="1100" dirty="0"/>
              <a:t>[3] </a:t>
            </a:r>
            <a:r>
              <a:rPr lang="en-US" sz="1100" dirty="0" err="1"/>
              <a:t>Intelliagg</a:t>
            </a:r>
            <a:r>
              <a:rPr lang="en-US" sz="1100" dirty="0"/>
              <a:t> (2016), Shining a light on the dark web on the Dark Web,  Retrieved from </a:t>
            </a:r>
            <a:r>
              <a:rPr lang="en-US" sz="1100" dirty="0">
                <a:hlinkClick r:id="rId5"/>
              </a:rPr>
              <a:t>https://news.softpedia.com/news/there-are-only-30-000-websites-on-the-dark-web-502725.shtml</a:t>
            </a:r>
            <a:r>
              <a:rPr lang="en-US" sz="1100" dirty="0"/>
              <a:t> (08/10/2018)</a:t>
            </a:r>
          </a:p>
          <a:p>
            <a:pPr marL="0" indent="0">
              <a:buNone/>
            </a:pPr>
            <a:r>
              <a:rPr lang="en-US" sz="1100" dirty="0"/>
              <a:t>[4] D. Clayton, Addressing the Challenges of </a:t>
            </a:r>
            <a:r>
              <a:rPr lang="en-US" sz="1100" dirty="0" err="1"/>
              <a:t>Enforing</a:t>
            </a:r>
            <a:r>
              <a:rPr lang="en-US" sz="1100" dirty="0"/>
              <a:t> the Law on the Dark Web, </a:t>
            </a:r>
            <a:r>
              <a:rPr lang="en-US" sz="1100" dirty="0">
                <a:hlinkClick r:id="rId6"/>
              </a:rPr>
              <a:t>https://www.law.utah.edu/addressing-the-challenges-of-enforcing-the-law-on-the-dark-web/#_ftn8</a:t>
            </a:r>
            <a:r>
              <a:rPr lang="en-US" sz="1100" dirty="0"/>
              <a:t>  (08/10/2018)</a:t>
            </a:r>
          </a:p>
          <a:p>
            <a:pPr marL="0" indent="0">
              <a:buNone/>
            </a:pPr>
            <a:r>
              <a:rPr lang="en-US" sz="1100" dirty="0"/>
              <a:t>[5] I. Warren, A. Molnar, M. Mann, Poisoned water holes: the legal dangers of dark web policing, </a:t>
            </a:r>
            <a:r>
              <a:rPr lang="en-US" sz="1100" dirty="0">
                <a:hlinkClick r:id="rId7"/>
              </a:rPr>
              <a:t>https://theconversation.com/poisoned-water-holes-the-legal-dangers-of-dark-web-policing-82833</a:t>
            </a:r>
            <a:r>
              <a:rPr lang="en-US" sz="1100" dirty="0"/>
              <a:t> (08/10/2018)</a:t>
            </a:r>
          </a:p>
          <a:p>
            <a:pPr marL="0" indent="0">
              <a:buNone/>
            </a:pPr>
            <a:r>
              <a:rPr lang="en-US" sz="1100" dirty="0"/>
              <a:t>[6] S. McCartney, R. Parent, Ethics in Law Enforcement, (</a:t>
            </a:r>
            <a:r>
              <a:rPr lang="en-US" sz="1100" dirty="0" err="1"/>
              <a:t>Bccampus</a:t>
            </a:r>
            <a:r>
              <a:rPr lang="en-US" sz="1100" dirty="0"/>
              <a:t>), ch4.3. Retrieved from </a:t>
            </a:r>
            <a:r>
              <a:rPr lang="en-US" sz="1100" dirty="0">
                <a:hlinkClick r:id="rId8"/>
              </a:rPr>
              <a:t>https://opentextbc.ca/ethicsinlawenforcement/</a:t>
            </a:r>
            <a:r>
              <a:rPr lang="en-US" sz="1100" dirty="0"/>
              <a:t> (08/10/2018)</a:t>
            </a:r>
          </a:p>
          <a:p>
            <a:pPr marL="0" indent="0">
              <a:buNone/>
            </a:pPr>
            <a:r>
              <a:rPr lang="en-US" sz="1100" dirty="0"/>
              <a:t>[7] M. </a:t>
            </a:r>
            <a:r>
              <a:rPr lang="en-US" sz="1100" dirty="0" err="1"/>
              <a:t>Rumold</a:t>
            </a:r>
            <a:r>
              <a:rPr lang="en-US" sz="1100" dirty="0"/>
              <a:t>, Playpen: The Story of the FBI’s Unprecedented and Illegal Hacking Operation, </a:t>
            </a:r>
            <a:r>
              <a:rPr lang="en-US" sz="1100" dirty="0">
                <a:hlinkClick r:id="rId9"/>
              </a:rPr>
              <a:t>https://www.eff.org/deeplinks/2016/09/playpen-story-fbis-unprecedented-and-illegal-hacking-operation</a:t>
            </a:r>
            <a:r>
              <a:rPr lang="en-US" sz="1100" dirty="0"/>
              <a:t> (08/10/2018)</a:t>
            </a:r>
          </a:p>
          <a:p>
            <a:pPr marL="0" indent="0">
              <a:buNone/>
            </a:pPr>
            <a:r>
              <a:rPr lang="en-US" sz="1100" dirty="0"/>
              <a:t>[8] FBI News, Playpen Creator Sentenced to 30 Years, </a:t>
            </a:r>
            <a:r>
              <a:rPr lang="en-US" sz="1100" dirty="0">
                <a:hlinkClick r:id="rId10"/>
              </a:rPr>
              <a:t>https://www.fbi.gov/news/stories/playpen-creator-sentenced-to-30-years</a:t>
            </a:r>
            <a:r>
              <a:rPr lang="en-US" sz="1100" dirty="0"/>
              <a:t> (08/10/2018)</a:t>
            </a:r>
          </a:p>
          <a:p>
            <a:pPr marL="0" indent="0">
              <a:buNone/>
            </a:pPr>
            <a:r>
              <a:rPr lang="en-US" sz="1100" dirty="0"/>
              <a:t>[9] University of Warwick and TNO, Policing the Dark Web: Ethical and Legal Issues, (p10-12) , Retrieved from </a:t>
            </a:r>
            <a:r>
              <a:rPr lang="en-US" sz="1100" dirty="0">
                <a:hlinkClick r:id="rId11"/>
              </a:rPr>
              <a:t>http://media4sec.eu/downloads/d4-3.pdf</a:t>
            </a:r>
            <a:r>
              <a:rPr lang="en-US" sz="1100" dirty="0"/>
              <a:t>  (08/10/2018)</a:t>
            </a:r>
          </a:p>
          <a:p>
            <a:pPr marL="0" indent="0">
              <a:buNone/>
            </a:pPr>
            <a:endParaRPr lang="en-US" sz="1100" dirty="0"/>
          </a:p>
        </p:txBody>
      </p:sp>
      <p:sp>
        <p:nvSpPr>
          <p:cNvPr id="4" name="Footer Placeholder 3"/>
          <p:cNvSpPr>
            <a:spLocks noGrp="1"/>
          </p:cNvSpPr>
          <p:nvPr>
            <p:ph type="ftr" sz="quarter" idx="11"/>
          </p:nvPr>
        </p:nvSpPr>
        <p:spPr/>
        <p:txBody>
          <a:bodyPr/>
          <a:lstStyle/>
          <a:p>
            <a:r>
              <a:rPr lang="sk-SK" dirty="0"/>
              <a:t>© 2018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26</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Malika Nurbekova</a:t>
            </a:r>
            <a:endParaRPr lang="en-US" sz="1400" dirty="0">
              <a:solidFill>
                <a:schemeClr val="tx1"/>
              </a:solidFill>
              <a:latin typeface="+mj-lt"/>
            </a:endParaRPr>
          </a:p>
        </p:txBody>
      </p:sp>
    </p:spTree>
    <p:extLst>
      <p:ext uri="{BB962C8B-B14F-4D97-AF65-F5344CB8AC3E}">
        <p14:creationId xmlns:p14="http://schemas.microsoft.com/office/powerpoint/2010/main" val="1317231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6</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2018 Keith A. Pray</a:t>
            </a:r>
            <a:endParaRPr lang="en-US"/>
          </a:p>
        </p:txBody>
      </p:sp>
      <p:pic>
        <p:nvPicPr>
          <p:cNvPr id="9" name="Picture 8"/>
          <p:cNvPicPr>
            <a:picLocks noChangeAspect="1"/>
          </p:cNvPicPr>
          <p:nvPr/>
        </p:nvPicPr>
        <p:blipFill>
          <a:blip r:embed="rId3"/>
          <a:stretch>
            <a:fillRect/>
          </a:stretch>
        </p:blipFill>
        <p:spPr>
          <a:xfrm>
            <a:off x="4335240" y="342594"/>
            <a:ext cx="4532905" cy="4754186"/>
          </a:xfrm>
          <a:prstGeom prst="rect">
            <a:avLst/>
          </a:prstGeom>
        </p:spPr>
      </p:pic>
      <p:sp>
        <p:nvSpPr>
          <p:cNvPr id="10" name="TextBox 9"/>
          <p:cNvSpPr txBox="1"/>
          <p:nvPr/>
        </p:nvSpPr>
        <p:spPr>
          <a:xfrm>
            <a:off x="1641052" y="4718067"/>
            <a:ext cx="2547542" cy="346249"/>
          </a:xfrm>
          <a:prstGeom prst="rect">
            <a:avLst/>
          </a:prstGeom>
          <a:noFill/>
        </p:spPr>
        <p:txBody>
          <a:bodyPr wrap="none" rtlCol="0">
            <a:spAutoFit/>
          </a:bodyPr>
          <a:lstStyle/>
          <a:p>
            <a:pPr>
              <a:lnSpc>
                <a:spcPct val="90000"/>
              </a:lnSpc>
            </a:pPr>
            <a:r>
              <a:rPr lang="en-US" dirty="0"/>
              <a:t>http://</a:t>
            </a:r>
            <a:r>
              <a:rPr lang="en-US" dirty="0" err="1"/>
              <a:t>xkcd.com</a:t>
            </a:r>
            <a:r>
              <a:rPr lang="en-US" dirty="0"/>
              <a:t>/1269/</a:t>
            </a:r>
          </a:p>
        </p:txBody>
      </p: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fontScale="85000" lnSpcReduction="10000"/>
          </a:bodyPr>
          <a:lstStyle/>
          <a:p>
            <a:r>
              <a:rPr lang="en-US" dirty="0"/>
              <a:t>pp. 229 means to end?</a:t>
            </a:r>
          </a:p>
          <a:p>
            <a:r>
              <a:rPr lang="en-US" dirty="0"/>
              <a:t>pp. 230 who videotapes anymore?</a:t>
            </a:r>
          </a:p>
          <a:p>
            <a:r>
              <a:rPr lang="en-US" dirty="0"/>
              <a:t>pp. 231 “businesswoman” nice change. Moral capitol – source published in 1984, “taking away” “1984”</a:t>
            </a:r>
          </a:p>
          <a:p>
            <a:r>
              <a:rPr lang="en-US" dirty="0"/>
              <a:t>pp. 234 Hilton consent to pic being in book?</a:t>
            </a:r>
          </a:p>
          <a:p>
            <a:r>
              <a:rPr lang="en-US" dirty="0"/>
              <a:t>pp. 237 Most daycares monitor, any studies yet?</a:t>
            </a:r>
          </a:p>
          <a:p>
            <a:r>
              <a:rPr lang="en-US" dirty="0"/>
              <a:t>pp. 238 “…privacy…in their own homes…” != nanny to expect privacy “…when… insides </a:t>
            </a:r>
            <a:r>
              <a:rPr lang="en-US" dirty="0" err="1"/>
              <a:t>Sullivans</a:t>
            </a:r>
            <a:r>
              <a:rPr lang="en-US" dirty="0"/>
              <a:t>’ home.</a:t>
            </a:r>
          </a:p>
        </p:txBody>
      </p:sp>
      <p:sp>
        <p:nvSpPr>
          <p:cNvPr id="11" name="Content Placeholder 10"/>
          <p:cNvSpPr>
            <a:spLocks noGrp="1"/>
          </p:cNvSpPr>
          <p:nvPr>
            <p:ph sz="half" idx="2"/>
          </p:nvPr>
        </p:nvSpPr>
        <p:spPr/>
        <p:txBody>
          <a:bodyPr lIns="91440">
            <a:normAutofit fontScale="85000" lnSpcReduction="10000"/>
          </a:bodyPr>
          <a:lstStyle/>
          <a:p>
            <a:r>
              <a:rPr lang="en-US" dirty="0"/>
              <a:t>pp. 244 Human chip implant sources getting old, 2002, 2004, 2007, 2010</a:t>
            </a:r>
          </a:p>
          <a:p>
            <a:r>
              <a:rPr lang="en-US" dirty="0"/>
              <a:t>pp. 250 2012 source same year Target outed pregnant teen to parents</a:t>
            </a:r>
          </a:p>
          <a:p>
            <a:r>
              <a:rPr lang="en-US" dirty="0"/>
              <a:t>pp. 255 Why did Apple not enforce policy of asking permission in the API?</a:t>
            </a:r>
          </a:p>
          <a:p>
            <a:r>
              <a:rPr lang="en-US" dirty="0"/>
              <a:t>pp. 245 “</a:t>
            </a:r>
            <a:r>
              <a:rPr lang="is-IS" dirty="0"/>
              <a:t>…by 2015” did it happen?</a:t>
            </a:r>
            <a:endParaRPr lang="en-US" dirty="0"/>
          </a:p>
          <a:p>
            <a:r>
              <a:rPr lang="en-US" dirty="0"/>
              <a:t>pp. 246 Web Browsers put cookies on on your hard drive, not Web Servers.</a:t>
            </a:r>
          </a:p>
          <a:p>
            <a:r>
              <a:rPr lang="en-US" dirty="0"/>
              <a:t>pp. 250 why is bills – responsibility assumption flawed?</a:t>
            </a:r>
          </a:p>
          <a:p>
            <a:r>
              <a:rPr lang="en-US" dirty="0"/>
              <a:t>pp. 268 Why WPI not in list?</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sp>
        <p:nvSpPr>
          <p:cNvPr id="7" name="Action Button: Movie 6">
            <a:hlinkClick r:id="rId3" highlightClick="1"/>
            <a:extLst>
              <a:ext uri="{FF2B5EF4-FFF2-40B4-BE49-F238E27FC236}">
                <a16:creationId xmlns:a16="http://schemas.microsoft.com/office/drawing/2014/main" id="{3A640EDB-B0C4-1C4C-ADAF-6ACF51260160}"/>
              </a:ext>
            </a:extLst>
          </p:cNvPr>
          <p:cNvSpPr/>
          <p:nvPr/>
        </p:nvSpPr>
        <p:spPr>
          <a:xfrm>
            <a:off x="4220972"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8164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a:t>Prepare for class debate: Is a National ID System a good thing?</a:t>
            </a:r>
          </a:p>
          <a:p>
            <a:pPr lvl="1"/>
            <a:r>
              <a:rPr lang="en-US" dirty="0"/>
              <a:t>Come prepared with notes, facts, dates, high quality sources</a:t>
            </a:r>
          </a:p>
          <a:p>
            <a:pPr lvl="1"/>
            <a:r>
              <a:rPr lang="en-US" dirty="0"/>
              <a:t>You can build upon your self search work</a:t>
            </a:r>
          </a:p>
          <a:p>
            <a:pPr lvl="1"/>
            <a:r>
              <a:rPr lang="en-US" dirty="0"/>
              <a:t>Optional One Page Paper on the topic, lowest paper grade will be dropped</a:t>
            </a:r>
          </a:p>
          <a:p>
            <a:pPr marL="457200" indent="-457200">
              <a:buFont typeface="+mj-lt"/>
              <a:buAutoNum type="arabicPeriod"/>
            </a:pPr>
            <a:r>
              <a:rPr lang="en-US" dirty="0"/>
              <a:t>Mid Term Survey on Canvas</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663296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82900"/>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351504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 backlash</a:t>
            </a:r>
          </a:p>
        </p:txBody>
      </p:sp>
      <p:sp>
        <p:nvSpPr>
          <p:cNvPr id="3" name="Content Placeholder 2"/>
          <p:cNvSpPr>
            <a:spLocks noGrp="1"/>
          </p:cNvSpPr>
          <p:nvPr>
            <p:ph sz="half" idx="1"/>
          </p:nvPr>
        </p:nvSpPr>
        <p:spPr>
          <a:xfrm>
            <a:off x="685800" y="1352551"/>
            <a:ext cx="7600950" cy="3352800"/>
          </a:xfrm>
        </p:spPr>
        <p:txBody>
          <a:bodyPr>
            <a:normAutofit/>
          </a:bodyPr>
          <a:lstStyle/>
          <a:p>
            <a:pPr marL="0" indent="0">
              <a:buNone/>
            </a:pPr>
            <a:r>
              <a:rPr lang="en-US" sz="2400" dirty="0"/>
              <a:t>When do consumers think data mining has gone too far?</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Noah Van Stralen</a:t>
            </a:r>
            <a:endParaRPr lang="en-US" sz="1400" dirty="0">
              <a:solidFill>
                <a:schemeClr val="tx1"/>
              </a:solidFill>
              <a:latin typeface="+mj-lt"/>
            </a:endParaRPr>
          </a:p>
        </p:txBody>
      </p:sp>
    </p:spTree>
    <p:extLst>
      <p:ext uri="{BB962C8B-B14F-4D97-AF65-F5344CB8AC3E}">
        <p14:creationId xmlns:p14="http://schemas.microsoft.com/office/powerpoint/2010/main" val="2225991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baseline="30000" dirty="0"/>
              <a:t>rd</a:t>
            </a:r>
            <a:r>
              <a:rPr lang="en-US" dirty="0"/>
              <a:t> party data use</a:t>
            </a:r>
          </a:p>
        </p:txBody>
      </p:sp>
      <p:sp>
        <p:nvSpPr>
          <p:cNvPr id="3" name="Content Placeholder 2"/>
          <p:cNvSpPr>
            <a:spLocks noGrp="1"/>
          </p:cNvSpPr>
          <p:nvPr>
            <p:ph sz="half" idx="1"/>
          </p:nvPr>
        </p:nvSpPr>
        <p:spPr>
          <a:xfrm>
            <a:off x="685800" y="1352551"/>
            <a:ext cx="2988129" cy="3352800"/>
          </a:xfrm>
        </p:spPr>
        <p:txBody>
          <a:bodyPr/>
          <a:lstStyle/>
          <a:p>
            <a:endParaRPr lang="en-US" dirty="0"/>
          </a:p>
          <a:p>
            <a:r>
              <a:rPr lang="en-US" dirty="0"/>
              <a:t>Facebook</a:t>
            </a:r>
          </a:p>
          <a:p>
            <a:pPr lvl="1"/>
            <a:r>
              <a:rPr lang="en-US" dirty="0"/>
              <a:t>Cambridge </a:t>
            </a:r>
            <a:r>
              <a:rPr lang="en-US" dirty="0" err="1"/>
              <a:t>Analytica</a:t>
            </a:r>
            <a:endParaRPr lang="en-US" dirty="0"/>
          </a:p>
          <a:p>
            <a:r>
              <a:rPr lang="en-US" dirty="0"/>
              <a:t>Online advertisement</a:t>
            </a:r>
          </a:p>
          <a:p>
            <a:pPr lvl="1"/>
            <a:r>
              <a:rPr lang="en-US" dirty="0"/>
              <a:t>24% decrease in ad click through</a:t>
            </a: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323579" y="950433"/>
            <a:ext cx="5703217" cy="3429484"/>
          </a:xfrm>
        </p:spPr>
      </p:pic>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8</a:t>
            </a:fld>
            <a:endParaRPr lang="en-US"/>
          </a:p>
        </p:txBody>
      </p:sp>
      <p:sp>
        <p:nvSpPr>
          <p:cNvPr id="7" name="TextBox 6"/>
          <p:cNvSpPr txBox="1"/>
          <p:nvPr/>
        </p:nvSpPr>
        <p:spPr>
          <a:xfrm>
            <a:off x="0" y="4726877"/>
            <a:ext cx="9144000" cy="276999"/>
          </a:xfrm>
          <a:prstGeom prst="rect">
            <a:avLst/>
          </a:prstGeom>
          <a:noFill/>
        </p:spPr>
        <p:txBody>
          <a:bodyPr wrap="square" rtlCol="0">
            <a:spAutoFit/>
          </a:bodyPr>
          <a:lstStyle/>
          <a:p>
            <a:pPr algn="r"/>
            <a:r>
              <a:rPr lang="en-US" sz="1200" dirty="0"/>
              <a:t>[1][5]</a:t>
            </a:r>
            <a:endParaRPr lang="en-US" sz="1200" dirty="0">
              <a:solidFill>
                <a:schemeClr val="tx1"/>
              </a:solidFill>
            </a:endParaRPr>
          </a:p>
        </p:txBody>
      </p:sp>
      <p:sp>
        <p:nvSpPr>
          <p:cNvPr id="9" name="TextBox 8"/>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Noah Van Stralen</a:t>
            </a:r>
            <a:endParaRPr lang="en-US" sz="1400" dirty="0">
              <a:solidFill>
                <a:schemeClr val="tx1"/>
              </a:solidFill>
              <a:latin typeface="+mj-lt"/>
            </a:endParaRPr>
          </a:p>
        </p:txBody>
      </p:sp>
      <p:sp>
        <p:nvSpPr>
          <p:cNvPr id="4" name="TextBox 3"/>
          <p:cNvSpPr txBox="1"/>
          <p:nvPr/>
        </p:nvSpPr>
        <p:spPr>
          <a:xfrm>
            <a:off x="3840684" y="4379916"/>
            <a:ext cx="4754676" cy="480131"/>
          </a:xfrm>
          <a:prstGeom prst="rect">
            <a:avLst/>
          </a:prstGeom>
          <a:noFill/>
        </p:spPr>
        <p:txBody>
          <a:bodyPr wrap="square" rtlCol="0">
            <a:spAutoFit/>
          </a:bodyPr>
          <a:lstStyle/>
          <a:p>
            <a:pPr>
              <a:lnSpc>
                <a:spcPct val="90000"/>
              </a:lnSpc>
            </a:pPr>
            <a:r>
              <a:rPr lang="en-US" sz="1400" dirty="0"/>
              <a:t>After data is used in ways consumers don’t like many will take steps to prevent it</a:t>
            </a:r>
            <a:endParaRPr lang="en-US" sz="2400" dirty="0"/>
          </a:p>
        </p:txBody>
      </p:sp>
    </p:spTree>
    <p:extLst>
      <p:ext uri="{BB962C8B-B14F-4D97-AF65-F5344CB8AC3E}">
        <p14:creationId xmlns:p14="http://schemas.microsoft.com/office/powerpoint/2010/main" val="3829473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assumptions</a:t>
            </a:r>
          </a:p>
        </p:txBody>
      </p:sp>
      <p:sp>
        <p:nvSpPr>
          <p:cNvPr id="3" name="Content Placeholder 2"/>
          <p:cNvSpPr>
            <a:spLocks noGrp="1"/>
          </p:cNvSpPr>
          <p:nvPr>
            <p:ph sz="half" idx="1"/>
          </p:nvPr>
        </p:nvSpPr>
        <p:spPr/>
        <p:txBody>
          <a:bodyPr/>
          <a:lstStyle/>
          <a:p>
            <a:r>
              <a:rPr lang="en-US" dirty="0"/>
              <a:t>Online adds</a:t>
            </a:r>
          </a:p>
          <a:p>
            <a:pPr lvl="1"/>
            <a:r>
              <a:rPr lang="en-US" dirty="0"/>
              <a:t>17% interest drop</a:t>
            </a:r>
          </a:p>
          <a:p>
            <a:r>
              <a:rPr lang="en-US" dirty="0"/>
              <a:t>Shopping data</a:t>
            </a:r>
          </a:p>
          <a:p>
            <a:r>
              <a:rPr lang="en-US" dirty="0"/>
              <a:t>Facebook</a:t>
            </a:r>
          </a:p>
          <a:p>
            <a:pPr lvl="1"/>
            <a:r>
              <a:rPr lang="en-US" dirty="0"/>
              <a:t>Targeting adds at those feeling down</a:t>
            </a:r>
          </a:p>
        </p:txBody>
      </p:sp>
      <p:pic>
        <p:nvPicPr>
          <p:cNvPr id="7" name="Content Placeholder 6"/>
          <p:cNvPicPr>
            <a:picLocks noGrp="1" noChangeAspect="1"/>
          </p:cNvPicPr>
          <p:nvPr>
            <p:ph sz="half" idx="2"/>
          </p:nvPr>
        </p:nvPicPr>
        <p:blipFill>
          <a:blip r:embed="rId3"/>
          <a:stretch>
            <a:fillRect/>
          </a:stretch>
        </p:blipFill>
        <p:spPr>
          <a:xfrm>
            <a:off x="4482460" y="151008"/>
            <a:ext cx="2700297" cy="4846188"/>
          </a:xfrm>
          <a:prstGeom prst="rect">
            <a:avLst/>
          </a:prstGeom>
        </p:spPr>
      </p:pic>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
        <p:nvSpPr>
          <p:cNvPr id="8" name="TextBox 7"/>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Noah Van Stralen</a:t>
            </a:r>
            <a:endParaRPr lang="en-US" sz="1400" dirty="0">
              <a:solidFill>
                <a:schemeClr val="tx1"/>
              </a:solidFill>
              <a:latin typeface="+mj-lt"/>
            </a:endParaRPr>
          </a:p>
        </p:txBody>
      </p:sp>
      <p:sp>
        <p:nvSpPr>
          <p:cNvPr id="9" name="TextBox 8"/>
          <p:cNvSpPr txBox="1"/>
          <p:nvPr/>
        </p:nvSpPr>
        <p:spPr>
          <a:xfrm>
            <a:off x="0" y="4726877"/>
            <a:ext cx="9144000" cy="276999"/>
          </a:xfrm>
          <a:prstGeom prst="rect">
            <a:avLst/>
          </a:prstGeom>
          <a:noFill/>
        </p:spPr>
        <p:txBody>
          <a:bodyPr wrap="square" rtlCol="0">
            <a:spAutoFit/>
          </a:bodyPr>
          <a:lstStyle/>
          <a:p>
            <a:pPr algn="r"/>
            <a:r>
              <a:rPr lang="en-US" sz="1200" dirty="0"/>
              <a:t>[2][5][6]</a:t>
            </a:r>
            <a:endParaRPr lang="en-US" sz="1200" dirty="0">
              <a:solidFill>
                <a:schemeClr val="tx1"/>
              </a:solidFill>
            </a:endParaRPr>
          </a:p>
        </p:txBody>
      </p:sp>
      <p:sp>
        <p:nvSpPr>
          <p:cNvPr id="4" name="TextBox 3"/>
          <p:cNvSpPr txBox="1"/>
          <p:nvPr/>
        </p:nvSpPr>
        <p:spPr>
          <a:xfrm>
            <a:off x="7245617" y="1203960"/>
            <a:ext cx="1631683" cy="1061829"/>
          </a:xfrm>
          <a:prstGeom prst="rect">
            <a:avLst/>
          </a:prstGeom>
          <a:noFill/>
        </p:spPr>
        <p:txBody>
          <a:bodyPr wrap="square" rtlCol="0">
            <a:spAutoFit/>
          </a:bodyPr>
          <a:lstStyle/>
          <a:p>
            <a:pPr>
              <a:lnSpc>
                <a:spcPct val="90000"/>
              </a:lnSpc>
            </a:pPr>
            <a:r>
              <a:rPr lang="en-US" sz="1400" dirty="0"/>
              <a:t>The more sensitive the data you try to predict the less people will accept it</a:t>
            </a:r>
          </a:p>
        </p:txBody>
      </p:sp>
    </p:spTree>
    <p:extLst>
      <p:ext uri="{BB962C8B-B14F-4D97-AF65-F5344CB8AC3E}">
        <p14:creationId xmlns:p14="http://schemas.microsoft.com/office/powerpoint/2010/main" val="3925859049"/>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24875</TotalTime>
  <Words>3896</Words>
  <Application>Microsoft Macintosh PowerPoint</Application>
  <PresentationFormat>On-screen Show (16:9)</PresentationFormat>
  <Paragraphs>347</Paragraphs>
  <Slides>27</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ＭＳ Ｐゴシック</vt:lpstr>
      <vt:lpstr>Arial</vt:lpstr>
      <vt:lpstr>Calibri</vt:lpstr>
      <vt:lpstr>Cambria</vt:lpstr>
      <vt:lpstr>Wingdings</vt:lpstr>
      <vt:lpstr>Red Radial 16x9</vt:lpstr>
      <vt:lpstr>Class 6 Information Privacy</vt:lpstr>
      <vt:lpstr>Logistics</vt:lpstr>
      <vt:lpstr>Overview</vt:lpstr>
      <vt:lpstr>My Reading Notes</vt:lpstr>
      <vt:lpstr>Assignment</vt:lpstr>
      <vt:lpstr>Overview</vt:lpstr>
      <vt:lpstr>Consumer backlash</vt:lpstr>
      <vt:lpstr>3rd party data use</vt:lpstr>
      <vt:lpstr>Making assumptions</vt:lpstr>
      <vt:lpstr>Location tracking</vt:lpstr>
      <vt:lpstr>conclusion</vt:lpstr>
      <vt:lpstr>References</vt:lpstr>
      <vt:lpstr>OPTINg in</vt:lpstr>
      <vt:lpstr>Increasing Privacy Concerns</vt:lpstr>
      <vt:lpstr>Privacy Backlash</vt:lpstr>
      <vt:lpstr>Opt-in does not hurt business</vt:lpstr>
      <vt:lpstr>The moral argument</vt:lpstr>
      <vt:lpstr>Conclusions</vt:lpstr>
      <vt:lpstr>References</vt:lpstr>
      <vt:lpstr>The Dark web still lit </vt:lpstr>
      <vt:lpstr>Content on the Dark web</vt:lpstr>
      <vt:lpstr>Existing methods of enforcement on Dark web</vt:lpstr>
      <vt:lpstr>The “Playpen” operation</vt:lpstr>
      <vt:lpstr>Ethical Issues with Playpen Operation</vt:lpstr>
      <vt:lpstr>Conclusion</vt:lpstr>
      <vt:lpstr>References</vt:lpstr>
      <vt:lpstr>Class 6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286</cp:revision>
  <dcterms:created xsi:type="dcterms:W3CDTF">2014-08-25T02:19:16Z</dcterms:created>
  <dcterms:modified xsi:type="dcterms:W3CDTF">2018-09-12T02:55:04Z</dcterms:modified>
</cp:coreProperties>
</file>