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7772400" cy="10058400"/>
  <p:defaultTextStyle>
    <a:defPPr>
      <a:defRPr lang="en-US"/>
    </a:defPPr>
    <a:lvl1pPr marL="0" algn="l" defTabSz="740573" rtl="0" eaLnBrk="1" latinLnBrk="0" hangingPunct="1">
      <a:defRPr sz="1500" kern="1200">
        <a:solidFill>
          <a:schemeClr val="tx1"/>
        </a:solidFill>
        <a:latin typeface="+mn-lt"/>
        <a:ea typeface="+mn-ea"/>
        <a:cs typeface="+mn-cs"/>
      </a:defRPr>
    </a:lvl1pPr>
    <a:lvl2pPr marL="370286" algn="l" defTabSz="740573" rtl="0" eaLnBrk="1" latinLnBrk="0" hangingPunct="1">
      <a:defRPr sz="1500" kern="1200">
        <a:solidFill>
          <a:schemeClr val="tx1"/>
        </a:solidFill>
        <a:latin typeface="+mn-lt"/>
        <a:ea typeface="+mn-ea"/>
        <a:cs typeface="+mn-cs"/>
      </a:defRPr>
    </a:lvl2pPr>
    <a:lvl3pPr marL="740573" algn="l" defTabSz="740573" rtl="0" eaLnBrk="1" latinLnBrk="0" hangingPunct="1">
      <a:defRPr sz="1500" kern="1200">
        <a:solidFill>
          <a:schemeClr val="tx1"/>
        </a:solidFill>
        <a:latin typeface="+mn-lt"/>
        <a:ea typeface="+mn-ea"/>
        <a:cs typeface="+mn-cs"/>
      </a:defRPr>
    </a:lvl3pPr>
    <a:lvl4pPr marL="1110859" algn="l" defTabSz="740573" rtl="0" eaLnBrk="1" latinLnBrk="0" hangingPunct="1">
      <a:defRPr sz="1500" kern="1200">
        <a:solidFill>
          <a:schemeClr val="tx1"/>
        </a:solidFill>
        <a:latin typeface="+mn-lt"/>
        <a:ea typeface="+mn-ea"/>
        <a:cs typeface="+mn-cs"/>
      </a:defRPr>
    </a:lvl4pPr>
    <a:lvl5pPr marL="1481145" algn="l" defTabSz="740573" rtl="0" eaLnBrk="1" latinLnBrk="0" hangingPunct="1">
      <a:defRPr sz="1500" kern="1200">
        <a:solidFill>
          <a:schemeClr val="tx1"/>
        </a:solidFill>
        <a:latin typeface="+mn-lt"/>
        <a:ea typeface="+mn-ea"/>
        <a:cs typeface="+mn-cs"/>
      </a:defRPr>
    </a:lvl5pPr>
    <a:lvl6pPr marL="1851431" algn="l" defTabSz="740573" rtl="0" eaLnBrk="1" latinLnBrk="0" hangingPunct="1">
      <a:defRPr sz="1500" kern="1200">
        <a:solidFill>
          <a:schemeClr val="tx1"/>
        </a:solidFill>
        <a:latin typeface="+mn-lt"/>
        <a:ea typeface="+mn-ea"/>
        <a:cs typeface="+mn-cs"/>
      </a:defRPr>
    </a:lvl6pPr>
    <a:lvl7pPr marL="2221718" algn="l" defTabSz="740573" rtl="0" eaLnBrk="1" latinLnBrk="0" hangingPunct="1">
      <a:defRPr sz="1500" kern="1200">
        <a:solidFill>
          <a:schemeClr val="tx1"/>
        </a:solidFill>
        <a:latin typeface="+mn-lt"/>
        <a:ea typeface="+mn-ea"/>
        <a:cs typeface="+mn-cs"/>
      </a:defRPr>
    </a:lvl7pPr>
    <a:lvl8pPr marL="2592004" algn="l" defTabSz="740573" rtl="0" eaLnBrk="1" latinLnBrk="0" hangingPunct="1">
      <a:defRPr sz="1500" kern="1200">
        <a:solidFill>
          <a:schemeClr val="tx1"/>
        </a:solidFill>
        <a:latin typeface="+mn-lt"/>
        <a:ea typeface="+mn-ea"/>
        <a:cs typeface="+mn-cs"/>
      </a:defRPr>
    </a:lvl8pPr>
    <a:lvl9pPr marL="2962290" algn="l" defTabSz="74057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01" autoAdjust="0"/>
  </p:normalViewPr>
  <p:slideViewPr>
    <p:cSldViewPr>
      <p:cViewPr varScale="1">
        <p:scale>
          <a:sx n="121" d="100"/>
          <a:sy n="121" d="100"/>
        </p:scale>
        <p:origin x="168" y="5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02FBE-7B13-463A-A545-7FC86378A351}"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177532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68088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592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32210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z="1100" spc="-1" smtClean="0">
                <a:latin typeface="Times New Roman"/>
              </a:rPr>
              <a:t>&lt;date/time&gt;</a:t>
            </a:r>
            <a:endParaRPr lang="en-US"/>
          </a:p>
        </p:txBody>
      </p:sp>
      <p:sp>
        <p:nvSpPr>
          <p:cNvPr id="5" name="Footer Placeholder 4"/>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980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84097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z="1100" spc="-1" smtClean="0">
                <a:latin typeface="Times New Roman"/>
              </a:rPr>
              <a:t>&lt;date/time&gt;</a:t>
            </a:r>
            <a:endParaRPr lang="en-US"/>
          </a:p>
        </p:txBody>
      </p:sp>
      <p:sp>
        <p:nvSpPr>
          <p:cNvPr id="8" name="Footer Placeholder 7"/>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9" name="Slide Number Placeholder 8"/>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330084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802FBE-7B13-463A-A545-7FC86378A351}" type="datetimeFigureOut">
              <a:rPr lang="en-US" smtClean="0"/>
              <a:t>10/10/17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6F08F-6568-4B1E-86B4-FFDAF0D1B09D}" type="slidenum">
              <a:rPr lang="en-US" smtClean="0"/>
              <a:t>‹#›</a:t>
            </a:fld>
            <a:endParaRPr lang="en-US"/>
          </a:p>
        </p:txBody>
      </p:sp>
    </p:spTree>
    <p:extLst>
      <p:ext uri="{BB962C8B-B14F-4D97-AF65-F5344CB8AC3E}">
        <p14:creationId xmlns:p14="http://schemas.microsoft.com/office/powerpoint/2010/main" val="32111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100" spc="-1" smtClean="0">
                <a:latin typeface="Times New Roman"/>
              </a:rPr>
              <a:t>&lt;date/time&gt;</a:t>
            </a:r>
            <a:endParaRPr lang="en-US"/>
          </a:p>
        </p:txBody>
      </p:sp>
      <p:sp>
        <p:nvSpPr>
          <p:cNvPr id="3" name="Footer Placeholder 2"/>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4" name="Slide Number Placeholder 3"/>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211824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9230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z="1100" spc="-1" smtClean="0">
                <a:latin typeface="Times New Roman"/>
              </a:rPr>
              <a:t>&lt;date/time&gt;</a:t>
            </a:r>
            <a:endParaRPr lang="en-US"/>
          </a:p>
        </p:txBody>
      </p:sp>
      <p:sp>
        <p:nvSpPr>
          <p:cNvPr id="6" name="Footer Placeholder 5"/>
          <p:cNvSpPr>
            <a:spLocks noGrp="1"/>
          </p:cNvSpPr>
          <p:nvPr>
            <p:ph type="ftr" sz="quarter" idx="11"/>
          </p:nvPr>
        </p:nvSpPr>
        <p:spPr/>
        <p:txBody>
          <a:bodyPr/>
          <a:lstStyle/>
          <a:p>
            <a:pPr algn="ctr"/>
            <a:r>
              <a:rPr lang="en-US" sz="1100" spc="-1" smtClean="0">
                <a:latin typeface="Times New Roman"/>
              </a:rPr>
              <a:t>&lt;footer&gt;</a:t>
            </a:r>
            <a:endParaRPr lang="en-US"/>
          </a:p>
        </p:txBody>
      </p:sp>
      <p:sp>
        <p:nvSpPr>
          <p:cNvPr id="7" name="Slide Number Placeholder 6"/>
          <p:cNvSpPr>
            <a:spLocks noGrp="1"/>
          </p:cNvSpPr>
          <p:nvPr>
            <p:ph type="sldNum" sz="quarter" idx="12"/>
          </p:nvPr>
        </p:nvSpPr>
        <p:spPr/>
        <p:txBody>
          <a:body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19455766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15000">
              <a:srgbClr val="21D6E0"/>
            </a:gs>
            <a:gs pos="81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100" spc="-1" smtClean="0">
                <a:latin typeface="Times New Roman"/>
              </a:rPr>
              <a:t>&lt;date/time&gt;</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r>
              <a:rPr lang="en-US" sz="1100" spc="-1" smtClean="0">
                <a:latin typeface="Times New Roman"/>
              </a:rPr>
              <a:t>&lt;footer&gt;</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9D0AE4D8-4FB3-450A-821E-2FD4DF0BBAB6}" type="slidenum">
              <a:rPr lang="en-US" sz="1100" spc="-1" smtClean="0">
                <a:latin typeface="Times New Roman"/>
              </a:rPr>
              <a:t>‹#›</a:t>
            </a:fld>
            <a:endParaRPr lang="en-US"/>
          </a:p>
        </p:txBody>
      </p:sp>
    </p:spTree>
    <p:extLst>
      <p:ext uri="{BB962C8B-B14F-4D97-AF65-F5344CB8AC3E}">
        <p14:creationId xmlns:p14="http://schemas.microsoft.com/office/powerpoint/2010/main" val="41059802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spc="-1" dirty="0">
                <a:uFill>
                  <a:solidFill>
                    <a:srgbClr val="FFFFFF"/>
                  </a:solidFill>
                </a:uFill>
                <a:latin typeface="Arial"/>
              </a:rPr>
              <a:t>Unintended Consequences of a career in </a:t>
            </a:r>
            <a:r>
              <a:rPr lang="en-US" sz="3200" spc="-1" dirty="0" smtClean="0">
                <a:uFill>
                  <a:solidFill>
                    <a:srgbClr val="FFFFFF"/>
                  </a:solidFill>
                </a:uFill>
                <a:latin typeface="Arial"/>
              </a:rPr>
              <a:t>Engineering</a:t>
            </a:r>
          </a:p>
          <a:p>
            <a:pPr algn="ctr">
              <a:lnSpc>
                <a:spcPct val="100000"/>
              </a:lnSpc>
            </a:pPr>
            <a:endParaRPr lang="en-US" sz="3200" spc="-1" dirty="0">
              <a:uFill>
                <a:solidFill>
                  <a:srgbClr val="FFFFFF"/>
                </a:solidFill>
              </a:uFill>
              <a:latin typeface="Arial"/>
            </a:endParaRPr>
          </a:p>
          <a:p>
            <a:pPr algn="ctr">
              <a:lnSpc>
                <a:spcPct val="100000"/>
              </a:lnSpc>
            </a:pPr>
            <a:r>
              <a:rPr lang="en-US" sz="3200" spc="-1" dirty="0" err="1" smtClean="0">
                <a:uFill>
                  <a:solidFill>
                    <a:srgbClr val="FFFFFF"/>
                  </a:solidFill>
                </a:uFill>
                <a:latin typeface="Arial"/>
              </a:rPr>
              <a:t>Brannen</a:t>
            </a:r>
            <a:r>
              <a:rPr lang="en-US" sz="3200" spc="-1" smtClean="0">
                <a:uFill>
                  <a:solidFill>
                    <a:srgbClr val="FFFFFF"/>
                  </a:solidFill>
                </a:uFill>
                <a:latin typeface="Arial"/>
              </a:rPr>
              <a:t> Hough</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 went wrong that day?</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A software error in the Engagement Control System caused the PATRIOT guarding the area to lose track</a:t>
            </a:r>
          </a:p>
          <a:p>
            <a:pPr>
              <a:buClr>
                <a:srgbClr val="0E594D"/>
              </a:buClr>
              <a:buSzPct val="45000"/>
              <a:buFont typeface="Wingdings" charset="2"/>
              <a:buChar char=""/>
            </a:pPr>
            <a:r>
              <a:rPr lang="en-US" altLang="en-US" sz="3200" dirty="0">
                <a:solidFill>
                  <a:srgbClr val="000000"/>
                </a:solidFill>
              </a:rPr>
              <a:t>Without a good target track, the PATRIOT missiles cannot engage</a:t>
            </a:r>
          </a:p>
          <a:p>
            <a:pPr>
              <a:buClr>
                <a:srgbClr val="0E594D"/>
              </a:buClr>
              <a:buSzPct val="45000"/>
              <a:buFont typeface="Wingdings" charset="2"/>
              <a:buChar char=""/>
            </a:pPr>
            <a:r>
              <a:rPr lang="en-US" altLang="en-US" sz="3200" dirty="0">
                <a:solidFill>
                  <a:srgbClr val="000000"/>
                </a:solidFill>
              </a:rPr>
              <a:t>So it never fired at the Scud </a:t>
            </a:r>
          </a:p>
        </p:txBody>
      </p:sp>
    </p:spTree>
    <p:extLst>
      <p:ext uri="{BB962C8B-B14F-4D97-AF65-F5344CB8AC3E}">
        <p14:creationId xmlns:p14="http://schemas.microsoft.com/office/powerpoint/2010/main" val="406091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3600" b="1" dirty="0">
                <a:solidFill>
                  <a:srgbClr val="333333"/>
                </a:solidFill>
              </a:rPr>
              <a:t>Normal operation</a:t>
            </a:r>
            <a:br>
              <a:rPr lang="en-GB" altLang="en-US" sz="3600" b="1" dirty="0">
                <a:solidFill>
                  <a:srgbClr val="333333"/>
                </a:solidFill>
              </a:rPr>
            </a:br>
            <a:r>
              <a:rPr lang="en-GB" altLang="en-US" sz="3600" b="1" dirty="0">
                <a:solidFill>
                  <a:srgbClr val="333333"/>
                </a:solidFill>
              </a:rPr>
              <a:t>(this is all from the GAO report)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00150"/>
            <a:ext cx="6701755"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6667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a:solidFill>
                  <a:srgbClr val="333333"/>
                </a:solidFill>
              </a:rPr>
              <a:t>The range gate error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348" y="1200149"/>
            <a:ext cx="6764452" cy="38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What happened that day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00149"/>
            <a:ext cx="6708053" cy="385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450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GB" altLang="en-US" sz="4000" b="1" dirty="0">
                <a:solidFill>
                  <a:srgbClr val="333333"/>
                </a:solidFill>
              </a:rPr>
              <a:t>A Perfect Storm of </a:t>
            </a:r>
            <a:r>
              <a:rPr lang="en-GB" altLang="en-US" sz="4000" b="1" dirty="0" smtClean="0">
                <a:solidFill>
                  <a:srgbClr val="333333"/>
                </a:solidFill>
              </a:rPr>
              <a:t>Circumstances</a:t>
            </a:r>
            <a:endParaRPr lang="en-GB" altLang="en-US" sz="4000" b="1" dirty="0">
              <a:solidFill>
                <a:srgbClr val="333333"/>
              </a:solidFill>
            </a:endParaRP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77500" lnSpcReduction="20000"/>
          </a:bodyPr>
          <a:lstStyle>
            <a:lvl1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1pPr>
            <a:lvl2pPr marL="427038" indent="-21590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2pPr>
            <a:lvl3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3pPr>
            <a:lvl4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4pPr>
            <a:lvl5pPr>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FFFFFF"/>
                </a:solidFill>
                <a:latin typeface="Arial" charset="0"/>
                <a:ea typeface="Lucida Sans Unicode" charset="0"/>
                <a:cs typeface="Lucida Sans Unicode" charset="0"/>
              </a:defRPr>
            </a:lvl9pPr>
          </a:lstStyle>
          <a:p>
            <a:pPr>
              <a:buFont typeface="Times New Roman" pitchFamily="16" charset="0"/>
              <a:buAutoNum type="arabicPeriod"/>
            </a:pPr>
            <a:r>
              <a:rPr lang="en-US" altLang="en-US" sz="3200" dirty="0">
                <a:solidFill>
                  <a:srgbClr val="000000"/>
                </a:solidFill>
              </a:rPr>
              <a:t>The PATRIOT system's software had a flaw</a:t>
            </a:r>
          </a:p>
          <a:p>
            <a:pPr>
              <a:buFont typeface="Times New Roman" pitchFamily="16" charset="0"/>
              <a:buAutoNum type="arabicPeriod"/>
            </a:pPr>
            <a:r>
              <a:rPr lang="en-US" altLang="en-US" sz="3200" dirty="0">
                <a:solidFill>
                  <a:srgbClr val="000000"/>
                </a:solidFill>
              </a:rPr>
              <a:t>Our Army never found the flaw due to how they used the system</a:t>
            </a:r>
          </a:p>
          <a:p>
            <a:pPr lvl="1">
              <a:buSzPct val="45000"/>
              <a:buFont typeface="Symbol" charset="2"/>
              <a:buChar char=""/>
            </a:pPr>
            <a:r>
              <a:rPr lang="en-US" altLang="en-US" sz="2800" dirty="0">
                <a:solidFill>
                  <a:srgbClr val="000000"/>
                </a:solidFill>
              </a:rPr>
              <a:t>Used as a point defense system against the Soviet Union mostly</a:t>
            </a:r>
          </a:p>
          <a:p>
            <a:pPr lvl="1">
              <a:buSzPct val="45000"/>
              <a:buFont typeface="Symbol" charset="2"/>
              <a:buChar char=""/>
            </a:pPr>
            <a:r>
              <a:rPr lang="en-US" altLang="en-US" sz="2800" dirty="0">
                <a:solidFill>
                  <a:srgbClr val="000000"/>
                </a:solidFill>
              </a:rPr>
              <a:t>Moved around constantly for security reasons</a:t>
            </a:r>
          </a:p>
          <a:p>
            <a:pPr lvl="1">
              <a:buSzPct val="45000"/>
              <a:buFont typeface="Symbol" charset="2"/>
              <a:buChar char=""/>
            </a:pPr>
            <a:r>
              <a:rPr lang="en-US" altLang="en-US" sz="2800" dirty="0">
                <a:solidFill>
                  <a:srgbClr val="000000"/>
                </a:solidFill>
              </a:rPr>
              <a:t>Pretty reliable, but if down, it took a long time to repair</a:t>
            </a:r>
          </a:p>
          <a:p>
            <a:pPr>
              <a:buFont typeface="Arial" charset="0"/>
              <a:buAutoNum type="arabicPeriod" startAt="3"/>
            </a:pPr>
            <a:r>
              <a:rPr lang="en-US" altLang="en-US" sz="3200" dirty="0">
                <a:solidFill>
                  <a:srgbClr val="B80047"/>
                </a:solidFill>
              </a:rPr>
              <a:t>I had just finished the TMU project at Raytheon, and the upgraded units were in the field – both in Saudi Arabia and Israel.  </a:t>
            </a:r>
          </a:p>
        </p:txBody>
      </p:sp>
    </p:spTree>
    <p:extLst>
      <p:ext uri="{BB962C8B-B14F-4D97-AF65-F5344CB8AC3E}">
        <p14:creationId xmlns:p14="http://schemas.microsoft.com/office/powerpoint/2010/main" val="157160401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C</a:t>
            </a:r>
            <a:r>
              <a:rPr lang="en-US" altLang="en-US" sz="4000" b="1" dirty="0" smtClean="0">
                <a:solidFill>
                  <a:srgbClr val="333333"/>
                </a:solidFill>
              </a:rPr>
              <a:t>ontinues Building</a:t>
            </a:r>
            <a:endParaRPr lang="en-US" altLang="en-US" sz="4000" b="1" dirty="0">
              <a:solidFill>
                <a:srgbClr val="333333"/>
              </a:solidFill>
            </a:endParaRP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2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Font typeface="Times New Roman" pitchFamily="16" charset="0"/>
              <a:buAutoNum type="arabicPeriod" startAt="4"/>
            </a:pPr>
            <a:r>
              <a:rPr lang="en-US" altLang="en-US" sz="3200" dirty="0">
                <a:solidFill>
                  <a:srgbClr val="000000"/>
                </a:solidFill>
              </a:rPr>
              <a:t>The PATRIOT systems were being used in fixed positions, run 24 hours a day</a:t>
            </a:r>
          </a:p>
          <a:p>
            <a:pPr>
              <a:buClr>
                <a:srgbClr val="0E594D"/>
              </a:buClr>
              <a:buFont typeface="Times New Roman" pitchFamily="16" charset="0"/>
              <a:buAutoNum type="arabicPeriod" startAt="4"/>
            </a:pPr>
            <a:r>
              <a:rPr lang="en-US" altLang="en-US" sz="3200" dirty="0">
                <a:solidFill>
                  <a:srgbClr val="B80047"/>
                </a:solidFill>
              </a:rPr>
              <a:t>With the TMU improvements I made, the system was both more reliable (it could spot trouble sooner) and much quicker to repair</a:t>
            </a:r>
          </a:p>
          <a:p>
            <a:pPr>
              <a:buClr>
                <a:srgbClr val="0E594D"/>
              </a:buClr>
              <a:buFont typeface="Times New Roman" pitchFamily="16" charset="0"/>
              <a:buAutoNum type="arabicPeriod" startAt="4"/>
            </a:pPr>
            <a:r>
              <a:rPr lang="en-US" altLang="en-US" sz="3200" dirty="0">
                <a:solidFill>
                  <a:srgbClr val="000000"/>
                </a:solidFill>
              </a:rPr>
              <a:t>The Israel Army found the flaw in PATRIOT when running for as little as 8 hours</a:t>
            </a:r>
          </a:p>
          <a:p>
            <a:pPr>
              <a:buClr>
                <a:srgbClr val="0E594D"/>
              </a:buClr>
              <a:buFont typeface="Times New Roman" pitchFamily="16" charset="0"/>
              <a:buAutoNum type="arabicPeriod" startAt="4"/>
            </a:pPr>
            <a:r>
              <a:rPr lang="en-US" altLang="en-US" sz="3200" dirty="0">
                <a:solidFill>
                  <a:srgbClr val="000000"/>
                </a:solidFill>
              </a:rPr>
              <a:t>They alerted our Army, which issued a vague warning that didn't prompt anyone to action</a:t>
            </a:r>
          </a:p>
          <a:p>
            <a:pPr marL="419100">
              <a:buClrTx/>
              <a:buFontTx/>
              <a:buNone/>
            </a:pPr>
            <a:endParaRPr lang="en-US" altLang="en-US" sz="3200" dirty="0">
              <a:solidFill>
                <a:srgbClr val="000000"/>
              </a:solidFill>
            </a:endParaRPr>
          </a:p>
        </p:txBody>
      </p:sp>
    </p:spTree>
    <p:extLst>
      <p:ext uri="{BB962C8B-B14F-4D97-AF65-F5344CB8AC3E}">
        <p14:creationId xmlns:p14="http://schemas.microsoft.com/office/powerpoint/2010/main" val="353932540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The Storm breaks</a:t>
            </a:r>
          </a:p>
        </p:txBody>
      </p:sp>
      <p:sp>
        <p:nvSpPr>
          <p:cNvPr id="5" name="Text Box 2"/>
          <p:cNvSpPr txBox="1">
            <a:spLocks noGrp="1" noChangeArrowheads="1"/>
          </p:cNvSpPr>
          <p:nvPr>
            <p:ph idx="1"/>
          </p:nvPr>
        </p:nvSpPr>
        <p:spPr bwMode="auto">
          <a:xfrm>
            <a:off x="228600" y="1200151"/>
            <a:ext cx="8686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2400" dirty="0">
                <a:solidFill>
                  <a:srgbClr val="000000"/>
                </a:solidFill>
              </a:rPr>
              <a:t>The Iraqi launched a Scud missile at Dhahran, in Saudi Arabia</a:t>
            </a:r>
          </a:p>
          <a:p>
            <a:pPr>
              <a:buClr>
                <a:srgbClr val="0E594D"/>
              </a:buClr>
              <a:buSzPct val="45000"/>
              <a:buFont typeface="Wingdings" charset="2"/>
              <a:buChar char=""/>
            </a:pPr>
            <a:r>
              <a:rPr lang="en-US" altLang="en-US" sz="2400" dirty="0">
                <a:solidFill>
                  <a:srgbClr val="000000"/>
                </a:solidFill>
              </a:rPr>
              <a:t>The Scud functions perfectly</a:t>
            </a:r>
          </a:p>
          <a:p>
            <a:pPr>
              <a:buClr>
                <a:srgbClr val="0E594D"/>
              </a:buClr>
              <a:buSzPct val="45000"/>
              <a:buFont typeface="Wingdings" charset="2"/>
              <a:buChar char=""/>
            </a:pPr>
            <a:r>
              <a:rPr lang="en-US" altLang="en-US" sz="2400" dirty="0">
                <a:solidFill>
                  <a:srgbClr val="000000"/>
                </a:solidFill>
              </a:rPr>
              <a:t>The PATRIOT battery guarding the city was running too long, and the flaw prevented the missile from being tracked.</a:t>
            </a:r>
          </a:p>
          <a:p>
            <a:pPr>
              <a:buClr>
                <a:srgbClr val="0E594D"/>
              </a:buClr>
              <a:buSzPct val="45000"/>
              <a:buFont typeface="Wingdings" charset="2"/>
              <a:buChar char=""/>
            </a:pPr>
            <a:r>
              <a:rPr lang="en-US" altLang="en-US" sz="2400" dirty="0">
                <a:solidFill>
                  <a:srgbClr val="000000"/>
                </a:solidFill>
              </a:rPr>
              <a:t>The automatic systems never fired</a:t>
            </a:r>
          </a:p>
          <a:p>
            <a:pPr>
              <a:buClr>
                <a:srgbClr val="0E594D"/>
              </a:buClr>
              <a:buSzPct val="45000"/>
              <a:buFont typeface="Wingdings" charset="2"/>
              <a:buChar char=""/>
            </a:pPr>
            <a:r>
              <a:rPr lang="en-US" altLang="en-US" sz="2400" dirty="0">
                <a:solidFill>
                  <a:srgbClr val="000000"/>
                </a:solidFill>
              </a:rPr>
              <a:t>There was no time for the operators to do anything</a:t>
            </a:r>
          </a:p>
          <a:p>
            <a:pPr>
              <a:buClr>
                <a:srgbClr val="0E594D"/>
              </a:buClr>
              <a:buSzPct val="45000"/>
              <a:buFont typeface="Wingdings" charset="2"/>
              <a:buChar char=""/>
            </a:pPr>
            <a:r>
              <a:rPr lang="en-US" altLang="en-US" sz="2400" dirty="0">
                <a:solidFill>
                  <a:srgbClr val="000000"/>
                </a:solidFill>
              </a:rPr>
              <a:t>The Scud hit the barracks, killing and wounding 125 people</a:t>
            </a:r>
          </a:p>
        </p:txBody>
      </p:sp>
    </p:spTree>
    <p:extLst>
      <p:ext uri="{BB962C8B-B14F-4D97-AF65-F5344CB8AC3E}">
        <p14:creationId xmlns:p14="http://schemas.microsoft.com/office/powerpoint/2010/main" val="73539990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xfrm>
            <a:off x="457200" y="1200151"/>
            <a:ext cx="8229600" cy="2438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smtClean="0">
                <a:solidFill>
                  <a:srgbClr val="000000"/>
                </a:solidFill>
              </a:rPr>
              <a:t>Patches were distributed</a:t>
            </a:r>
            <a:r>
              <a:rPr lang="en-US" altLang="en-US" sz="3200" dirty="0" smtClean="0">
                <a:solidFill>
                  <a:srgbClr val="000000"/>
                </a:solidFill>
              </a:rPr>
              <a:t> </a:t>
            </a:r>
            <a:r>
              <a:rPr lang="en-US" altLang="en-US" sz="3200" dirty="0">
                <a:solidFill>
                  <a:srgbClr val="000000"/>
                </a:solidFill>
              </a:rPr>
              <a:t>for the software to all PATRIOT units in the </a:t>
            </a:r>
            <a:r>
              <a:rPr lang="en-US" altLang="en-US" sz="3200" dirty="0" smtClean="0">
                <a:solidFill>
                  <a:srgbClr val="000000"/>
                </a:solidFill>
              </a:rPr>
              <a:t>theatre</a:t>
            </a:r>
          </a:p>
          <a:p>
            <a:pPr marL="104775" indent="0">
              <a:buClr>
                <a:srgbClr val="0E594D"/>
              </a:buClr>
              <a:buSzPct val="45000"/>
              <a:buNone/>
            </a:pPr>
            <a:endParaRPr lang="en-US" altLang="en-US" sz="3200" dirty="0" smtClean="0">
              <a:solidFill>
                <a:srgbClr val="000000"/>
              </a:solidFill>
            </a:endParaRPr>
          </a:p>
        </p:txBody>
      </p:sp>
    </p:spTree>
    <p:extLst>
      <p:ext uri="{BB962C8B-B14F-4D97-AF65-F5344CB8AC3E}">
        <p14:creationId xmlns:p14="http://schemas.microsoft.com/office/powerpoint/2010/main" val="1894087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And yet it could have been prevented</a:t>
            </a:r>
          </a:p>
        </p:txBody>
      </p:sp>
      <p:sp>
        <p:nvSpPr>
          <p:cNvPr id="5" name="Text Box 2"/>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lnSpcReduction="10000"/>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3200" dirty="0">
                <a:solidFill>
                  <a:srgbClr val="000000"/>
                </a:solidFill>
              </a:rPr>
              <a:t>Raytheon worked on a software fix to the flaw for 2 weeks after it was found – the two weeks prior to the attack</a:t>
            </a:r>
          </a:p>
          <a:p>
            <a:pPr>
              <a:buClr>
                <a:srgbClr val="0E594D"/>
              </a:buClr>
              <a:buSzPct val="45000"/>
              <a:buFont typeface="Wingdings" charset="2"/>
              <a:buChar char=""/>
            </a:pPr>
            <a:r>
              <a:rPr lang="en-US" altLang="en-US" dirty="0" smtClean="0">
                <a:solidFill>
                  <a:srgbClr val="000000"/>
                </a:solidFill>
              </a:rPr>
              <a:t>Patches were distributed</a:t>
            </a:r>
            <a:r>
              <a:rPr lang="en-US" altLang="en-US" sz="3200" dirty="0" smtClean="0">
                <a:solidFill>
                  <a:srgbClr val="000000"/>
                </a:solidFill>
              </a:rPr>
              <a:t> </a:t>
            </a:r>
            <a:r>
              <a:rPr lang="en-US" altLang="en-US" sz="3200" dirty="0">
                <a:solidFill>
                  <a:srgbClr val="000000"/>
                </a:solidFill>
              </a:rPr>
              <a:t>for the software to all PATRIOT units in the </a:t>
            </a:r>
            <a:r>
              <a:rPr lang="en-US" altLang="en-US" sz="3200" dirty="0" smtClean="0">
                <a:solidFill>
                  <a:srgbClr val="000000"/>
                </a:solidFill>
              </a:rPr>
              <a:t>theatre</a:t>
            </a:r>
            <a:endParaRPr lang="en-US" altLang="en-US" sz="3200" dirty="0">
              <a:solidFill>
                <a:srgbClr val="000000"/>
              </a:solidFill>
            </a:endParaRPr>
          </a:p>
          <a:p>
            <a:pPr>
              <a:buClr>
                <a:srgbClr val="0E594D"/>
              </a:buClr>
              <a:buSzPct val="45000"/>
              <a:buFont typeface="Wingdings" charset="2"/>
              <a:buChar char=""/>
            </a:pPr>
            <a:r>
              <a:rPr lang="en-US" altLang="en-US" sz="3200" dirty="0">
                <a:solidFill>
                  <a:schemeClr val="tx1"/>
                </a:solidFill>
              </a:rPr>
              <a:t>The patches arrived on Feb 26</a:t>
            </a:r>
            <a:r>
              <a:rPr lang="en-US" altLang="en-US" sz="3200" baseline="33000" dirty="0">
                <a:solidFill>
                  <a:schemeClr val="tx1"/>
                </a:solidFill>
              </a:rPr>
              <a:t>th</a:t>
            </a:r>
          </a:p>
          <a:p>
            <a:pPr>
              <a:buClr>
                <a:srgbClr val="0E594D"/>
              </a:buClr>
              <a:buSzPct val="45000"/>
              <a:buFont typeface="Wingdings" charset="2"/>
              <a:buChar char=""/>
            </a:pPr>
            <a:r>
              <a:rPr lang="en-US" altLang="en-US" sz="3200" dirty="0">
                <a:solidFill>
                  <a:schemeClr val="tx1"/>
                </a:solidFill>
              </a:rPr>
              <a:t>One day after the barracks was destroyed</a:t>
            </a:r>
            <a:r>
              <a:rPr lang="en-US" altLang="en-US" sz="3200" dirty="0">
                <a:solidFill>
                  <a:srgbClr val="000000"/>
                </a:solidFill>
              </a:rPr>
              <a:t>.</a:t>
            </a:r>
          </a:p>
        </p:txBody>
      </p:sp>
    </p:spTree>
    <p:extLst>
      <p:ext uri="{BB962C8B-B14F-4D97-AF65-F5344CB8AC3E}">
        <p14:creationId xmlns:p14="http://schemas.microsoft.com/office/powerpoint/2010/main" val="40587465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Nothing like that can happen to me, right?</a:t>
            </a:r>
          </a:p>
        </p:txBody>
      </p:sp>
      <p:sp>
        <p:nvSpPr>
          <p:cNvPr id="5" name="Text Box 2"/>
          <p:cNvSpPr txBox="1">
            <a:spLocks noGrp="1" noChangeArrowheads="1"/>
          </p:cNvSpPr>
          <p:nvPr>
            <p:ph idx="1"/>
          </p:nvPr>
        </p:nvSpPr>
        <p:spPr bwMode="auto">
          <a:xfrm>
            <a:off x="457200" y="1352550"/>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rmAutofit fontScale="85000" lnSpcReduction="10000"/>
          </a:bodyPr>
          <a:lstStyle>
            <a:lvl1pPr marL="673100" indent="-67310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1pPr>
            <a:lvl2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2pPr>
            <a:lvl3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3pPr>
            <a:lvl4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4pPr>
            <a:lvl5pPr>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3100"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3200" dirty="0">
                <a:solidFill>
                  <a:srgbClr val="000000"/>
                </a:solidFill>
              </a:rPr>
              <a:t>No matter what we're working on, there is almost always some potential for disaster, especially with software and hardware for the military (also CIA, NSA, etc.), transportation, and medicine (and many others). </a:t>
            </a:r>
          </a:p>
          <a:p>
            <a:pPr>
              <a:buFont typeface="Times New Roman" pitchFamily="16" charset="0"/>
              <a:buChar char="•"/>
            </a:pPr>
            <a:r>
              <a:rPr lang="en-US" altLang="en-US" sz="3200" dirty="0">
                <a:solidFill>
                  <a:srgbClr val="000000"/>
                </a:solidFill>
              </a:rPr>
              <a:t>Sometimes it's not even doing your job </a:t>
            </a:r>
            <a:r>
              <a:rPr lang="en-US" altLang="en-US" sz="3200" b="1" u="sng" dirty="0">
                <a:solidFill>
                  <a:srgbClr val="000000"/>
                </a:solidFill>
              </a:rPr>
              <a:t>wrong</a:t>
            </a:r>
            <a:r>
              <a:rPr lang="en-US" altLang="en-US" sz="3200" dirty="0">
                <a:solidFill>
                  <a:srgbClr val="000000"/>
                </a:solidFill>
              </a:rPr>
              <a:t>, but doing it </a:t>
            </a:r>
            <a:r>
              <a:rPr lang="en-US" altLang="en-US" sz="3200" b="1" u="sng" dirty="0">
                <a:solidFill>
                  <a:srgbClr val="000000"/>
                </a:solidFill>
              </a:rPr>
              <a:t>right</a:t>
            </a:r>
            <a:r>
              <a:rPr lang="en-US" altLang="en-US" sz="3200" dirty="0">
                <a:solidFill>
                  <a:srgbClr val="000000"/>
                </a:solidFill>
              </a:rPr>
              <a:t>, that can lead to disaster.</a:t>
            </a:r>
          </a:p>
          <a:p>
            <a:pPr>
              <a:buFont typeface="Times New Roman" pitchFamily="16" charset="0"/>
              <a:buChar char="•"/>
            </a:pPr>
            <a:r>
              <a:rPr lang="en-US" altLang="en-US" sz="3200" dirty="0">
                <a:solidFill>
                  <a:srgbClr val="000000"/>
                </a:solidFill>
              </a:rPr>
              <a:t>How will YOU handle it?</a:t>
            </a:r>
          </a:p>
        </p:txBody>
      </p:sp>
    </p:spTree>
    <p:extLst>
      <p:ext uri="{BB962C8B-B14F-4D97-AF65-F5344CB8AC3E}">
        <p14:creationId xmlns:p14="http://schemas.microsoft.com/office/powerpoint/2010/main" val="1558117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900" spc="-1">
                <a:uFill>
                  <a:solidFill>
                    <a:srgbClr val="FFFFFF"/>
                  </a:solidFill>
                </a:uFill>
                <a:latin typeface="Arial"/>
              </a:rPr>
              <a:t>How to end up a mass murderer </a:t>
            </a:r>
            <a:endParaRPr/>
          </a:p>
          <a:p>
            <a:pPr algn="ctr">
              <a:lnSpc>
                <a:spcPct val="100000"/>
              </a:lnSpc>
            </a:pPr>
            <a:r>
              <a:rPr lang="en-US" sz="2900" spc="-1">
                <a:uFill>
                  <a:solidFill>
                    <a:srgbClr val="FFFFFF"/>
                  </a:solidFill>
                </a:uFill>
                <a:latin typeface="Arial"/>
              </a:rPr>
              <a:t>without even trying </a:t>
            </a:r>
            <a:endParaRPr/>
          </a:p>
        </p:txBody>
      </p:sp>
    </p:spTree>
  </p:cSld>
  <p:clrMapOvr>
    <a:masterClrMapping/>
  </p:clrMapOvr>
  <p:transition spd="slow">
    <p:push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56989" y="204929"/>
            <a:ext cx="8228416" cy="3980793"/>
          </a:xfrm>
          <a:prstGeom prst="rect">
            <a:avLst/>
          </a:prstGeom>
          <a:noFill/>
          <a:ln>
            <a:noFill/>
          </a:ln>
        </p:spPr>
        <p:style>
          <a:lnRef idx="0">
            <a:scrgbClr r="0" g="0" b="0"/>
          </a:lnRef>
          <a:fillRef idx="0">
            <a:scrgbClr r="0" g="0" b="0"/>
          </a:fillRef>
          <a:effectRef idx="0">
            <a:scrgbClr r="0" g="0" b="0"/>
          </a:effectRef>
          <a:fontRef idx="minor"/>
        </p:style>
      </p:sp>
      <p:sp>
        <p:nvSpPr>
          <p:cNvPr id="43" name="TextShape 2"/>
          <p:cNvSpPr txBox="1"/>
          <p:nvPr/>
        </p:nvSpPr>
        <p:spPr>
          <a:xfrm>
            <a:off x="456989" y="195379"/>
            <a:ext cx="8229722" cy="849092"/>
          </a:xfrm>
          <a:prstGeom prst="rect">
            <a:avLst/>
          </a:prstGeom>
          <a:noFill/>
          <a:ln>
            <a:noFill/>
          </a:ln>
        </p:spPr>
        <p:txBody>
          <a:bodyPr lIns="0" tIns="0" rIns="0" bIns="0" anchor="ctr"/>
          <a:lstStyle/>
          <a:p>
            <a:pPr algn="ctr"/>
            <a:r>
              <a:rPr lang="en-US" sz="4400" spc="-1">
                <a:latin typeface="Arial"/>
              </a:rPr>
              <a:t>What am I here to talk about?</a:t>
            </a:r>
            <a:endParaRPr/>
          </a:p>
        </p:txBody>
      </p:sp>
      <p:sp>
        <p:nvSpPr>
          <p:cNvPr id="44" name="TextShape 3"/>
          <p:cNvSpPr txBox="1"/>
          <p:nvPr/>
        </p:nvSpPr>
        <p:spPr>
          <a:xfrm>
            <a:off x="456989" y="1240830"/>
            <a:ext cx="8229722" cy="2982840"/>
          </a:xfrm>
          <a:prstGeom prst="rect">
            <a:avLst/>
          </a:prstGeom>
          <a:noFill/>
          <a:ln>
            <a:noFill/>
          </a:ln>
        </p:spPr>
        <p:txBody>
          <a:bodyPr lIns="0" tIns="0" rIns="0" bIns="0"/>
          <a:lstStyle/>
          <a:p>
            <a:pPr>
              <a:buClr>
                <a:srgbClr val="0E594D"/>
              </a:buClr>
              <a:buFont typeface="Wingdings" charset="2"/>
              <a:buChar char=""/>
            </a:pPr>
            <a:r>
              <a:rPr lang="en-GB" altLang="en-US" sz="2800" dirty="0" smtClean="0">
                <a:solidFill>
                  <a:srgbClr val="000000"/>
                </a:solidFill>
              </a:rPr>
              <a:t>The PATRIOT System, and my part in it</a:t>
            </a:r>
          </a:p>
          <a:p>
            <a:pPr lvl="1">
              <a:buFont typeface="Times New Roman" pitchFamily="16" charset="0"/>
              <a:buChar char="–"/>
            </a:pPr>
            <a:r>
              <a:rPr lang="en-GB" altLang="en-US" sz="2800" dirty="0" smtClean="0">
                <a:solidFill>
                  <a:srgbClr val="000000"/>
                </a:solidFill>
              </a:rPr>
              <a:t>Anti-aircraft / ABM system</a:t>
            </a:r>
          </a:p>
          <a:p>
            <a:pPr lvl="1">
              <a:buFont typeface="Times New Roman" pitchFamily="16" charset="0"/>
              <a:buChar char="–"/>
            </a:pPr>
            <a:r>
              <a:rPr lang="en-GB" altLang="en-US" sz="2800" dirty="0" smtClean="0">
                <a:solidFill>
                  <a:srgbClr val="000000"/>
                </a:solidFill>
              </a:rPr>
              <a:t>PATRIOT stands for:</a:t>
            </a:r>
            <a:endParaRPr lang="en-GB" altLang="en-US" sz="2800" dirty="0">
              <a:solidFill>
                <a:srgbClr val="000000"/>
              </a:solidFill>
            </a:endParaRPr>
          </a:p>
        </p:txBody>
      </p:sp>
      <p:sp>
        <p:nvSpPr>
          <p:cNvPr id="5" name="Text Box 3"/>
          <p:cNvSpPr txBox="1">
            <a:spLocks noChangeArrowheads="1"/>
          </p:cNvSpPr>
          <p:nvPr/>
        </p:nvSpPr>
        <p:spPr bwMode="auto">
          <a:xfrm>
            <a:off x="2590800" y="23431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P</a:t>
            </a:r>
            <a:r>
              <a:rPr lang="en-US" altLang="en-US" sz="2400" dirty="0">
                <a:solidFill>
                  <a:srgbClr val="000000"/>
                </a:solidFill>
              </a:rPr>
              <a:t>hased</a:t>
            </a:r>
            <a:endParaRPr lang="en-US" altLang="en-US" sz="2800" dirty="0">
              <a:solidFill>
                <a:srgbClr val="000000"/>
              </a:solidFill>
            </a:endParaRPr>
          </a:p>
        </p:txBody>
      </p:sp>
      <p:sp>
        <p:nvSpPr>
          <p:cNvPr id="6" name="Text Box 4"/>
          <p:cNvSpPr txBox="1">
            <a:spLocks noChangeArrowheads="1"/>
          </p:cNvSpPr>
          <p:nvPr/>
        </p:nvSpPr>
        <p:spPr bwMode="auto">
          <a:xfrm>
            <a:off x="3935412" y="2411412"/>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A</a:t>
            </a:r>
            <a:r>
              <a:rPr lang="en-US" altLang="en-US" sz="2400" dirty="0">
                <a:solidFill>
                  <a:srgbClr val="000000"/>
                </a:solidFill>
              </a:rPr>
              <a:t>rray</a:t>
            </a:r>
            <a:endParaRPr lang="en-US" altLang="en-US" sz="2800" dirty="0">
              <a:solidFill>
                <a:srgbClr val="000000"/>
              </a:solidFill>
            </a:endParaRPr>
          </a:p>
        </p:txBody>
      </p:sp>
      <p:sp>
        <p:nvSpPr>
          <p:cNvPr id="7" name="Text Box 5"/>
          <p:cNvSpPr txBox="1">
            <a:spLocks noChangeArrowheads="1"/>
          </p:cNvSpPr>
          <p:nvPr/>
        </p:nvSpPr>
        <p:spPr bwMode="auto">
          <a:xfrm>
            <a:off x="2792412" y="2800350"/>
            <a:ext cx="2514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racking</a:t>
            </a:r>
            <a:endParaRPr lang="en-US" altLang="en-US" sz="2800" dirty="0">
              <a:solidFill>
                <a:srgbClr val="000000"/>
              </a:solidFill>
            </a:endParaRPr>
          </a:p>
        </p:txBody>
      </p:sp>
      <p:sp>
        <p:nvSpPr>
          <p:cNvPr id="8" name="Text Box 6"/>
          <p:cNvSpPr txBox="1">
            <a:spLocks noChangeArrowheads="1"/>
          </p:cNvSpPr>
          <p:nvPr/>
        </p:nvSpPr>
        <p:spPr bwMode="auto">
          <a:xfrm>
            <a:off x="4114800" y="28003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R</a:t>
            </a:r>
            <a:r>
              <a:rPr lang="en-US" altLang="en-US" sz="2400" dirty="0">
                <a:solidFill>
                  <a:srgbClr val="000000"/>
                </a:solidFill>
              </a:rPr>
              <a:t>adio</a:t>
            </a:r>
          </a:p>
        </p:txBody>
      </p:sp>
      <p:sp>
        <p:nvSpPr>
          <p:cNvPr id="9" name="Text Box 7"/>
          <p:cNvSpPr txBox="1">
            <a:spLocks noChangeArrowheads="1"/>
          </p:cNvSpPr>
          <p:nvPr/>
        </p:nvSpPr>
        <p:spPr bwMode="auto">
          <a:xfrm>
            <a:off x="3173412" y="33337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I</a:t>
            </a:r>
            <a:r>
              <a:rPr lang="en-US" altLang="en-US" sz="2400" dirty="0">
                <a:solidFill>
                  <a:srgbClr val="000000"/>
                </a:solidFill>
              </a:rPr>
              <a:t>ntercept</a:t>
            </a:r>
          </a:p>
        </p:txBody>
      </p:sp>
      <p:sp>
        <p:nvSpPr>
          <p:cNvPr id="10" name="Text Box 8"/>
          <p:cNvSpPr txBox="1">
            <a:spLocks noChangeArrowheads="1"/>
          </p:cNvSpPr>
          <p:nvPr/>
        </p:nvSpPr>
        <p:spPr bwMode="auto">
          <a:xfrm>
            <a:off x="34782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O</a:t>
            </a:r>
            <a:r>
              <a:rPr lang="en-US" altLang="en-US" sz="2400" dirty="0">
                <a:solidFill>
                  <a:srgbClr val="000000"/>
                </a:solidFill>
              </a:rPr>
              <a:t>f</a:t>
            </a:r>
          </a:p>
        </p:txBody>
      </p:sp>
      <p:sp>
        <p:nvSpPr>
          <p:cNvPr id="11" name="Text Box 9"/>
          <p:cNvSpPr txBox="1">
            <a:spLocks noChangeArrowheads="1"/>
          </p:cNvSpPr>
          <p:nvPr/>
        </p:nvSpPr>
        <p:spPr bwMode="auto">
          <a:xfrm>
            <a:off x="4011612" y="3790950"/>
            <a:ext cx="25146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3600" dirty="0">
                <a:solidFill>
                  <a:srgbClr val="000000"/>
                </a:solidFill>
              </a:rPr>
              <a:t>T</a:t>
            </a:r>
            <a:r>
              <a:rPr lang="en-US" altLang="en-US" sz="2400" dirty="0">
                <a:solidFill>
                  <a:srgbClr val="000000"/>
                </a:solidFill>
              </a:rPr>
              <a:t>arget</a:t>
            </a:r>
          </a:p>
        </p:txBody>
      </p:sp>
      <p:pic>
        <p:nvPicPr>
          <p:cNvPr id="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512" y="1581150"/>
            <a:ext cx="2672088" cy="347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57803"/>
            <a:ext cx="2640012" cy="19800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57200" y="-19050"/>
            <a:ext cx="82296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Here's what it looks like</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813067"/>
            <a:ext cx="8305799" cy="4120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139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Arial" charset="0"/>
              <a:buChar char="•"/>
            </a:pPr>
            <a:r>
              <a:rPr lang="en-US" altLang="en-US" sz="2000" dirty="0">
                <a:solidFill>
                  <a:srgbClr val="000000"/>
                </a:solidFill>
              </a:rPr>
              <a:t>Meant to upgrade the PATRIOT transmitter units with new control logic</a:t>
            </a:r>
          </a:p>
          <a:p>
            <a:pPr lvl="1">
              <a:buFont typeface="Arial" charset="0"/>
              <a:buChar char="•"/>
            </a:pPr>
            <a:r>
              <a:rPr lang="en-US" altLang="en-US" sz="1800" dirty="0">
                <a:solidFill>
                  <a:srgbClr val="000000"/>
                </a:solidFill>
              </a:rPr>
              <a:t>Simpler, fewer parts to replace</a:t>
            </a:r>
          </a:p>
          <a:p>
            <a:pPr lvl="1">
              <a:buFont typeface="Arial" charset="0"/>
              <a:buChar char="•"/>
            </a:pPr>
            <a:r>
              <a:rPr lang="en-US" altLang="en-US" sz="1800" dirty="0">
                <a:solidFill>
                  <a:srgbClr val="000000"/>
                </a:solidFill>
              </a:rPr>
              <a:t>Faster to repair</a:t>
            </a:r>
          </a:p>
          <a:p>
            <a:pPr lvl="1">
              <a:buFont typeface="Arial" charset="0"/>
              <a:buChar char="•"/>
            </a:pPr>
            <a:r>
              <a:rPr lang="en-US" altLang="en-US" sz="1800" dirty="0">
                <a:solidFill>
                  <a:srgbClr val="000000"/>
                </a:solidFill>
              </a:rPr>
              <a:t>More self-test information </a:t>
            </a:r>
            <a:r>
              <a:rPr lang="en-US" altLang="en-US" sz="1800" dirty="0" smtClean="0">
                <a:solidFill>
                  <a:srgbClr val="000000"/>
                </a:solidFill>
              </a:rPr>
              <a:t>available (450 bits vs. 24)</a:t>
            </a:r>
            <a:endParaRPr lang="en-US" altLang="en-US" sz="1800" dirty="0">
              <a:solidFill>
                <a:srgbClr val="000000"/>
              </a:solidFill>
            </a:endParaRPr>
          </a:p>
          <a:p>
            <a:pPr lvl="1">
              <a:buFont typeface="Arial" charset="0"/>
              <a:buChar char="•"/>
            </a:pPr>
            <a:r>
              <a:rPr lang="en-US" altLang="en-US" sz="1800" dirty="0">
                <a:solidFill>
                  <a:srgbClr val="000000"/>
                </a:solidFill>
              </a:rPr>
              <a:t>Better health monitoring</a:t>
            </a:r>
          </a:p>
          <a:p>
            <a:pPr>
              <a:buFont typeface="Arial" charset="0"/>
              <a:buChar char="•"/>
            </a:pPr>
            <a:r>
              <a:rPr lang="en-US" altLang="en-US" sz="2000" dirty="0">
                <a:solidFill>
                  <a:srgbClr val="000000"/>
                </a:solidFill>
              </a:rPr>
              <a:t>Replaced 63 circuit cards with 13 cards (including a microprocessor)</a:t>
            </a:r>
          </a:p>
          <a:p>
            <a:pPr>
              <a:buFont typeface="Arial" charset="0"/>
              <a:buChar char="•"/>
            </a:pPr>
            <a:r>
              <a:rPr lang="en-US" altLang="en-US" sz="2000" dirty="0">
                <a:solidFill>
                  <a:srgbClr val="000000"/>
                </a:solidFill>
              </a:rPr>
              <a:t>Program length was 5+ years from contract start to first units leaving factory</a:t>
            </a:r>
          </a:p>
          <a:p>
            <a:r>
              <a:rPr lang="en-US" sz="2000" dirty="0" smtClean="0"/>
              <a:t>True Waterfall development effort</a:t>
            </a:r>
          </a:p>
          <a:p>
            <a:r>
              <a:rPr lang="en-US" sz="2000" dirty="0" smtClean="0"/>
              <a:t>I worked this for 4 ½ years</a:t>
            </a:r>
            <a:endParaRPr lang="en-US" sz="2000" dirty="0"/>
          </a:p>
        </p:txBody>
      </p:sp>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Tree>
    <p:extLst>
      <p:ext uri="{BB962C8B-B14F-4D97-AF65-F5344CB8AC3E}">
        <p14:creationId xmlns:p14="http://schemas.microsoft.com/office/powerpoint/2010/main" val="107093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PATRIOT TMU Program</a:t>
            </a:r>
          </a:p>
        </p:txBody>
      </p:sp>
      <p:sp>
        <p:nvSpPr>
          <p:cNvPr id="5" name="Text Box 2"/>
          <p:cNvSpPr txBox="1">
            <a:spLocks noChangeArrowheads="1"/>
          </p:cNvSpPr>
          <p:nvPr/>
        </p:nvSpPr>
        <p:spPr bwMode="auto">
          <a:xfrm>
            <a:off x="710471" y="1047750"/>
            <a:ext cx="29273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Lucida Sans Unicode" charset="0"/>
                <a:cs typeface="Lucida Sans Unicode" charset="0"/>
              </a:defRPr>
            </a:lvl9pPr>
          </a:lstStyle>
          <a:p>
            <a:pPr>
              <a:buClrTx/>
              <a:buFontTx/>
              <a:buNone/>
            </a:pPr>
            <a:r>
              <a:rPr lang="en-US" altLang="en-US" sz="2400" dirty="0">
                <a:solidFill>
                  <a:srgbClr val="000000"/>
                </a:solidFill>
              </a:rPr>
              <a:t>63 circuit cards</a:t>
            </a:r>
          </a:p>
          <a:p>
            <a:pPr marL="341313" indent="-339725">
              <a:buFont typeface="Arial" charset="0"/>
              <a:buChar char="•"/>
            </a:pPr>
            <a:r>
              <a:rPr lang="en-US" altLang="en-US" sz="2400" dirty="0">
                <a:solidFill>
                  <a:srgbClr val="000000"/>
                </a:solidFill>
              </a:rPr>
              <a:t>AND cards</a:t>
            </a:r>
          </a:p>
          <a:p>
            <a:pPr marL="341313" indent="-339725">
              <a:buFont typeface="Arial" charset="0"/>
              <a:buChar char="•"/>
            </a:pPr>
            <a:r>
              <a:rPr lang="en-US" altLang="en-US" sz="2400" dirty="0">
                <a:solidFill>
                  <a:srgbClr val="000000"/>
                </a:solidFill>
              </a:rPr>
              <a:t>OR cards</a:t>
            </a:r>
          </a:p>
          <a:p>
            <a:pPr marL="341313" indent="-339725">
              <a:buFont typeface="Arial" charset="0"/>
              <a:buChar char="•"/>
            </a:pPr>
            <a:r>
              <a:rPr lang="en-US" altLang="en-US" sz="2400" dirty="0">
                <a:solidFill>
                  <a:srgbClr val="000000"/>
                </a:solidFill>
              </a:rPr>
              <a:t>Inverter cards</a:t>
            </a:r>
          </a:p>
          <a:p>
            <a:pPr marL="341313" indent="-339725">
              <a:buFont typeface="Arial" charset="0"/>
              <a:buChar char="•"/>
            </a:pPr>
            <a:r>
              <a:rPr lang="en-US" altLang="en-US" sz="2400" dirty="0">
                <a:solidFill>
                  <a:srgbClr val="000000"/>
                </a:solidFill>
              </a:rPr>
              <a:t>Digital counter cards</a:t>
            </a:r>
          </a:p>
          <a:p>
            <a:pPr>
              <a:buClrTx/>
              <a:buFontTx/>
              <a:buNone/>
            </a:pPr>
            <a:r>
              <a:rPr lang="en-US" altLang="en-US" sz="2400" dirty="0" smtClean="0">
                <a:solidFill>
                  <a:srgbClr val="000000"/>
                </a:solidFill>
              </a:rPr>
              <a:t>All </a:t>
            </a:r>
            <a:r>
              <a:rPr lang="en-US" altLang="en-US" sz="2400" dirty="0">
                <a:solidFill>
                  <a:srgbClr val="000000"/>
                </a:solidFill>
              </a:rPr>
              <a:t>circuits wired on a backplane, using individual wires, like this:</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006046"/>
            <a:ext cx="4623057" cy="3852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0282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First Gulf War</a:t>
            </a:r>
          </a:p>
        </p:txBody>
      </p:sp>
      <p:sp>
        <p:nvSpPr>
          <p:cNvPr id="5" name="Text Box 2"/>
          <p:cNvSpPr txBox="1">
            <a:spLocks noChangeArrowheads="1"/>
          </p:cNvSpPr>
          <p:nvPr/>
        </p:nvSpPr>
        <p:spPr bwMode="auto">
          <a:xfrm>
            <a:off x="304800" y="590550"/>
            <a:ext cx="8534399"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9100" indent="-312738">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1pPr>
            <a:lvl2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2pPr>
            <a:lvl3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3pPr>
            <a:lvl4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4pPr>
            <a:lvl5pPr>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9100" algn="l"/>
                <a:tab pos="531813" algn="l"/>
                <a:tab pos="989013" algn="l"/>
                <a:tab pos="1446213" algn="l"/>
                <a:tab pos="1903413" algn="l"/>
                <a:tab pos="2360613" algn="l"/>
                <a:tab pos="2817813" algn="l"/>
                <a:tab pos="3275013" algn="l"/>
                <a:tab pos="3732213" algn="l"/>
                <a:tab pos="4189413" algn="l"/>
                <a:tab pos="4646613" algn="l"/>
                <a:tab pos="5103813" algn="l"/>
                <a:tab pos="5561013" algn="l"/>
                <a:tab pos="6018213" algn="l"/>
                <a:tab pos="6475413" algn="l"/>
                <a:tab pos="6932613" algn="l"/>
                <a:tab pos="7389813" algn="l"/>
                <a:tab pos="7847013" algn="l"/>
                <a:tab pos="8304213" algn="l"/>
                <a:tab pos="8761413" algn="l"/>
                <a:tab pos="9218613" algn="l"/>
              </a:tabLst>
              <a:defRPr>
                <a:solidFill>
                  <a:srgbClr val="FFFFFF"/>
                </a:solidFill>
                <a:latin typeface="Arial" charset="0"/>
                <a:ea typeface="Lucida Sans Unicode" charset="0"/>
                <a:cs typeface="Lucida Sans Unicode" charset="0"/>
              </a:defRPr>
            </a:lvl9pPr>
          </a:lstStyle>
          <a:p>
            <a:pPr>
              <a:buClrTx/>
              <a:buFontTx/>
              <a:buNone/>
            </a:pPr>
            <a:endParaRPr lang="en-US" altLang="en-US" sz="2400" dirty="0">
              <a:solidFill>
                <a:srgbClr val="000000"/>
              </a:solidFill>
            </a:endParaRPr>
          </a:p>
          <a:p>
            <a:pPr marL="417513">
              <a:buClr>
                <a:srgbClr val="0E594D"/>
              </a:buClr>
              <a:buSzPct val="45000"/>
              <a:buFont typeface="Wingdings" charset="2"/>
              <a:buChar char=""/>
            </a:pPr>
            <a:r>
              <a:rPr lang="en-US" altLang="en-US" sz="2400" dirty="0">
                <a:solidFill>
                  <a:srgbClr val="000000"/>
                </a:solidFill>
              </a:rPr>
              <a:t>Aug 2, 1990 – Feb 28, 1991  a.k.a. Desert Storm</a:t>
            </a:r>
          </a:p>
          <a:p>
            <a:pPr marL="417513">
              <a:buClr>
                <a:srgbClr val="0E594D"/>
              </a:buClr>
              <a:buSzPct val="45000"/>
              <a:buFont typeface="Wingdings" charset="2"/>
              <a:buChar char=""/>
            </a:pPr>
            <a:r>
              <a:rPr lang="en-US" altLang="en-US" sz="2400" dirty="0">
                <a:solidFill>
                  <a:srgbClr val="000000"/>
                </a:solidFill>
              </a:rPr>
              <a:t>In response to the constant air strikes, Iraq started launching Scud missiles first at Saudi Arabia, then Israel</a:t>
            </a:r>
          </a:p>
          <a:p>
            <a:pPr marL="417513">
              <a:buClr>
                <a:srgbClr val="0E594D"/>
              </a:buClr>
              <a:buSzPct val="45000"/>
              <a:buFont typeface="Wingdings" charset="2"/>
              <a:buChar char=""/>
            </a:pPr>
            <a:r>
              <a:rPr lang="en-US" altLang="en-US" sz="2400" dirty="0">
                <a:solidFill>
                  <a:srgbClr val="000000"/>
                </a:solidFill>
              </a:rPr>
              <a:t>PATRIOT batteries were permanently placed around sensitive areas, manned and running 24/7, in case of missile attack</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00350"/>
            <a:ext cx="3200400" cy="2212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1489073" y="3222964"/>
            <a:ext cx="4606927" cy="1558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000" dirty="0" smtClean="0">
                <a:solidFill>
                  <a:srgbClr val="000000"/>
                </a:solidFill>
              </a:rPr>
              <a:t>39 Scud missiles hit Tel Aviv and </a:t>
            </a:r>
          </a:p>
          <a:p>
            <a:pPr>
              <a:buClrTx/>
              <a:buFontTx/>
              <a:buNone/>
            </a:pPr>
            <a:r>
              <a:rPr lang="en-US" altLang="en-US" sz="2000" dirty="0" smtClean="0">
                <a:solidFill>
                  <a:srgbClr val="000000"/>
                </a:solidFill>
              </a:rPr>
              <a:t>Haifa during the war.  74 deaths</a:t>
            </a:r>
          </a:p>
          <a:p>
            <a:pPr>
              <a:buClrTx/>
              <a:buFontTx/>
              <a:buNone/>
            </a:pPr>
            <a:r>
              <a:rPr lang="en-US" altLang="en-US" sz="2000" dirty="0" smtClean="0">
                <a:solidFill>
                  <a:srgbClr val="000000"/>
                </a:solidFill>
              </a:rPr>
              <a:t>were attributed to the attacks,</a:t>
            </a:r>
          </a:p>
          <a:p>
            <a:pPr>
              <a:buClrTx/>
              <a:buFontTx/>
              <a:buNone/>
            </a:pPr>
            <a:r>
              <a:rPr lang="en-US" altLang="en-US" sz="2000" dirty="0" smtClean="0">
                <a:solidFill>
                  <a:srgbClr val="000000"/>
                </a:solidFill>
              </a:rPr>
              <a:t>including 4 who suffocated in their</a:t>
            </a:r>
          </a:p>
          <a:p>
            <a:pPr>
              <a:buClrTx/>
              <a:buFontTx/>
              <a:buNone/>
            </a:pPr>
            <a:r>
              <a:rPr lang="en-US" altLang="en-US" sz="2000" dirty="0" smtClean="0">
                <a:solidFill>
                  <a:srgbClr val="000000"/>
                </a:solidFill>
              </a:rPr>
              <a:t>gas masks</a:t>
            </a:r>
            <a:endParaRPr lang="en-US" altLang="en-US" sz="2000" dirty="0">
              <a:solidFill>
                <a:srgbClr val="000000"/>
              </a:solidFill>
            </a:endParaRPr>
          </a:p>
        </p:txBody>
      </p:sp>
    </p:spTree>
    <p:extLst>
      <p:ext uri="{BB962C8B-B14F-4D97-AF65-F5344CB8AC3E}">
        <p14:creationId xmlns:p14="http://schemas.microsoft.com/office/powerpoint/2010/main" val="261091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rm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4000" b="1" dirty="0">
                <a:solidFill>
                  <a:srgbClr val="333333"/>
                </a:solidFill>
              </a:rPr>
              <a:t>So what's a Scud anyway?</a:t>
            </a:r>
          </a:p>
        </p:txBody>
      </p:sp>
      <p:sp>
        <p:nvSpPr>
          <p:cNvPr id="6" name="Text Box 3"/>
          <p:cNvSpPr txBox="1">
            <a:spLocks noChangeArrowheads="1"/>
          </p:cNvSpPr>
          <p:nvPr/>
        </p:nvSpPr>
        <p:spPr bwMode="auto">
          <a:xfrm>
            <a:off x="304801" y="1047750"/>
            <a:ext cx="5791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676275" indent="-676275">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1pPr>
            <a:lvl2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2pPr>
            <a:lvl3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3pPr>
            <a:lvl4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4pPr>
            <a:lvl5pPr>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676275"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a:solidFill>
                  <a:srgbClr val="FFFFFF"/>
                </a:solidFill>
                <a:latin typeface="Arial" charset="0"/>
                <a:ea typeface="Lucida Sans Unicode" charset="0"/>
                <a:cs typeface="Lucida Sans Unicode" charset="0"/>
              </a:defRPr>
            </a:lvl9pPr>
          </a:lstStyle>
          <a:p>
            <a:pPr>
              <a:buFont typeface="Times New Roman" pitchFamily="16" charset="0"/>
              <a:buChar char="•"/>
            </a:pPr>
            <a:r>
              <a:rPr lang="en-US" altLang="en-US" sz="2000" dirty="0" smtClean="0">
                <a:solidFill>
                  <a:srgbClr val="000000"/>
                </a:solidFill>
              </a:rPr>
              <a:t>Scud means “to move or run </a:t>
            </a:r>
            <a:r>
              <a:rPr lang="en-US" altLang="en-US" sz="2000" dirty="0" err="1" smtClean="0">
                <a:solidFill>
                  <a:srgbClr val="000000"/>
                </a:solidFill>
              </a:rPr>
              <a:t>switftly</a:t>
            </a:r>
            <a:r>
              <a:rPr lang="en-US" altLang="en-US" sz="2000" dirty="0" smtClean="0">
                <a:solidFill>
                  <a:srgbClr val="000000"/>
                </a:solidFill>
              </a:rPr>
              <a:t>”</a:t>
            </a:r>
          </a:p>
          <a:p>
            <a:pPr>
              <a:buFont typeface="Times New Roman" pitchFamily="16" charset="0"/>
              <a:buChar char="•"/>
            </a:pPr>
            <a:r>
              <a:rPr lang="en-US" altLang="en-US" sz="2000" dirty="0" smtClean="0">
                <a:solidFill>
                  <a:srgbClr val="000000"/>
                </a:solidFill>
              </a:rPr>
              <a:t>Soviet </a:t>
            </a:r>
            <a:r>
              <a:rPr lang="en-US" altLang="en-US" sz="2000" dirty="0">
                <a:solidFill>
                  <a:srgbClr val="000000"/>
                </a:solidFill>
              </a:rPr>
              <a:t>built surface to surface missile</a:t>
            </a:r>
          </a:p>
          <a:p>
            <a:pPr>
              <a:buFont typeface="Times New Roman" pitchFamily="16" charset="0"/>
              <a:buChar char="•"/>
            </a:pPr>
            <a:r>
              <a:rPr lang="en-US" altLang="en-US" sz="2000" dirty="0">
                <a:solidFill>
                  <a:srgbClr val="000000"/>
                </a:solidFill>
              </a:rPr>
              <a:t>Designed from the German V-2 </a:t>
            </a:r>
          </a:p>
          <a:p>
            <a:pPr>
              <a:buFont typeface="Times New Roman" pitchFamily="16" charset="0"/>
              <a:buChar char="•"/>
            </a:pPr>
            <a:r>
              <a:rPr lang="en-US" altLang="en-US" sz="2000" dirty="0">
                <a:solidFill>
                  <a:srgbClr val="000000"/>
                </a:solidFill>
              </a:rPr>
              <a:t>Scud is the designation NATO gave the missile</a:t>
            </a:r>
          </a:p>
          <a:p>
            <a:pPr>
              <a:buFont typeface="Times New Roman" pitchFamily="16" charset="0"/>
              <a:buChar char="•"/>
            </a:pPr>
            <a:r>
              <a:rPr lang="en-US" altLang="en-US" sz="2000" dirty="0">
                <a:solidFill>
                  <a:srgbClr val="000000"/>
                </a:solidFill>
              </a:rPr>
              <a:t>Came in various versions as it was refined over the years – Iraq had Scud-B, the most common one (about 7,000 produced)</a:t>
            </a:r>
          </a:p>
          <a:p>
            <a:pPr>
              <a:buFont typeface="Times New Roman" pitchFamily="16" charset="0"/>
              <a:buChar char="•"/>
            </a:pPr>
            <a:r>
              <a:rPr lang="en-US" altLang="en-US" sz="2000" dirty="0">
                <a:solidFill>
                  <a:srgbClr val="000000"/>
                </a:solidFill>
              </a:rPr>
              <a:t>Can carry explosive, chemical, or 5-80 kilo-ton nuclear warhead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167" y="2571750"/>
            <a:ext cx="2735282" cy="245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6230167" y="1047750"/>
            <a:ext cx="260903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buClrTx/>
              <a:buFontTx/>
              <a:buNone/>
            </a:pPr>
            <a:r>
              <a:rPr lang="en-US" altLang="en-US" sz="2200" dirty="0">
                <a:solidFill>
                  <a:srgbClr val="000000"/>
                </a:solidFill>
              </a:rPr>
              <a:t>37 feet long</a:t>
            </a:r>
          </a:p>
          <a:p>
            <a:pPr>
              <a:buClrTx/>
              <a:buFontTx/>
              <a:buNone/>
            </a:pPr>
            <a:r>
              <a:rPr lang="en-US" altLang="en-US" sz="2200" dirty="0">
                <a:solidFill>
                  <a:srgbClr val="000000"/>
                </a:solidFill>
              </a:rPr>
              <a:t>13,000 pounds at </a:t>
            </a:r>
            <a:endParaRPr lang="en-US" altLang="en-US" sz="2200" dirty="0" smtClean="0">
              <a:solidFill>
                <a:srgbClr val="000000"/>
              </a:solidFill>
            </a:endParaRPr>
          </a:p>
          <a:p>
            <a:pPr>
              <a:buClrTx/>
              <a:buFontTx/>
              <a:buNone/>
            </a:pPr>
            <a:r>
              <a:rPr lang="en-US" altLang="en-US" sz="2200" dirty="0">
                <a:solidFill>
                  <a:srgbClr val="000000"/>
                </a:solidFill>
              </a:rPr>
              <a:t>	</a:t>
            </a:r>
            <a:r>
              <a:rPr lang="en-US" altLang="en-US" sz="2200" dirty="0" smtClean="0">
                <a:solidFill>
                  <a:srgbClr val="000000"/>
                </a:solidFill>
              </a:rPr>
              <a:t>	launch</a:t>
            </a:r>
            <a:endParaRPr lang="en-US" altLang="en-US" sz="2200" dirty="0">
              <a:solidFill>
                <a:srgbClr val="000000"/>
              </a:solidFill>
            </a:endParaRPr>
          </a:p>
          <a:p>
            <a:pPr>
              <a:buClrTx/>
              <a:buFontTx/>
              <a:buNone/>
            </a:pPr>
            <a:r>
              <a:rPr lang="en-US" altLang="en-US" sz="2200" dirty="0">
                <a:solidFill>
                  <a:srgbClr val="000000"/>
                </a:solidFill>
              </a:rPr>
              <a:t>Flies at </a:t>
            </a:r>
            <a:r>
              <a:rPr lang="en-US" altLang="en-US" sz="2200" dirty="0" smtClean="0">
                <a:solidFill>
                  <a:srgbClr val="000000"/>
                </a:solidFill>
              </a:rPr>
              <a:t>Mach </a:t>
            </a:r>
            <a:r>
              <a:rPr lang="en-US" altLang="en-US" sz="2200" dirty="0">
                <a:solidFill>
                  <a:srgbClr val="000000"/>
                </a:solidFill>
              </a:rPr>
              <a:t>5</a:t>
            </a:r>
          </a:p>
        </p:txBody>
      </p:sp>
    </p:spTree>
    <p:extLst>
      <p:ext uri="{BB962C8B-B14F-4D97-AF65-F5344CB8AC3E}">
        <p14:creationId xmlns:p14="http://schemas.microsoft.com/office/powerpoint/2010/main" val="10213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Lucida Sans Unicode" charset="0"/>
                <a:cs typeface="Lucida Sans Unicode" charset="0"/>
              </a:defRPr>
            </a:lvl9pPr>
          </a:lstStyle>
          <a:p>
            <a:pPr algn="ctr">
              <a:buClrTx/>
              <a:buFontTx/>
              <a:buNone/>
            </a:pPr>
            <a:r>
              <a:rPr lang="en-US" altLang="en-US" sz="3600" b="1" dirty="0">
                <a:solidFill>
                  <a:srgbClr val="333333"/>
                </a:solidFill>
              </a:rPr>
              <a:t>How effective was the Patriot vs the Scud?</a:t>
            </a:r>
          </a:p>
        </p:txBody>
      </p:sp>
      <p:sp>
        <p:nvSpPr>
          <p:cNvPr id="5" name="Text Box 2"/>
          <p:cNvSpPr txBox="1">
            <a:spLocks noGrp="1" noChangeArrowheads="1"/>
          </p:cNvSpPr>
          <p:nvPr>
            <p:ph idx="1"/>
          </p:nvPr>
        </p:nvSpPr>
        <p:spPr bwMode="auto">
          <a:xfrm>
            <a:off x="3352800" y="1200150"/>
            <a:ext cx="56388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oAutofit/>
          </a:bodyPr>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1pPr>
            <a:lvl2pPr marL="849313" indent="-282575">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Lucida Sans Unicode" charset="0"/>
                <a:cs typeface="Lucida Sans Unicode" charset="0"/>
              </a:defRPr>
            </a:lvl9pPr>
          </a:lstStyle>
          <a:p>
            <a:pPr>
              <a:buClr>
                <a:srgbClr val="0E594D"/>
              </a:buClr>
              <a:buSzPct val="45000"/>
              <a:buFont typeface="Wingdings" charset="2"/>
              <a:buChar char=""/>
            </a:pPr>
            <a:r>
              <a:rPr lang="en-US" altLang="en-US" sz="1800" dirty="0">
                <a:solidFill>
                  <a:srgbClr val="000000"/>
                </a:solidFill>
              </a:rPr>
              <a:t>In the initial trials, extremely (4 on 1)</a:t>
            </a:r>
          </a:p>
          <a:p>
            <a:pPr>
              <a:buClr>
                <a:srgbClr val="0E594D"/>
              </a:buClr>
              <a:buSzPct val="45000"/>
              <a:buFont typeface="Wingdings" charset="2"/>
              <a:buChar char=""/>
            </a:pPr>
            <a:r>
              <a:rPr lang="en-US" altLang="en-US" sz="1800" dirty="0">
                <a:solidFill>
                  <a:srgbClr val="000000"/>
                </a:solidFill>
              </a:rPr>
              <a:t>In 'economy' mode (1 on 1), somewhat less effective</a:t>
            </a:r>
          </a:p>
          <a:p>
            <a:pPr lvl="1">
              <a:buSzPct val="75000"/>
              <a:buFont typeface="Symbol" charset="2"/>
              <a:buChar char=""/>
            </a:pPr>
            <a:r>
              <a:rPr lang="en-US" altLang="en-US" sz="1800" dirty="0">
                <a:solidFill>
                  <a:srgbClr val="000000"/>
                </a:solidFill>
              </a:rPr>
              <a:t>The PATRIOT missiles were skewed towards the front of the Scud</a:t>
            </a:r>
          </a:p>
          <a:p>
            <a:pPr lvl="1">
              <a:buSzPct val="75000"/>
              <a:buFont typeface="Symbol" charset="2"/>
              <a:buChar char=""/>
            </a:pPr>
            <a:r>
              <a:rPr lang="en-US" altLang="en-US" sz="1800" dirty="0">
                <a:solidFill>
                  <a:srgbClr val="000000"/>
                </a:solidFill>
              </a:rPr>
              <a:t>The idea was to </a:t>
            </a:r>
            <a:r>
              <a:rPr lang="en-US" altLang="en-US" sz="1800" dirty="0" smtClean="0">
                <a:solidFill>
                  <a:srgbClr val="000000"/>
                </a:solidFill>
              </a:rPr>
              <a:t>disable/detonate </a:t>
            </a:r>
            <a:r>
              <a:rPr lang="en-US" altLang="en-US" sz="1800" dirty="0">
                <a:solidFill>
                  <a:srgbClr val="000000"/>
                </a:solidFill>
              </a:rPr>
              <a:t>the warhead</a:t>
            </a:r>
          </a:p>
          <a:p>
            <a:pPr lvl="1">
              <a:buSzPct val="75000"/>
              <a:buFont typeface="Symbol" charset="2"/>
              <a:buChar char=""/>
            </a:pPr>
            <a:r>
              <a:rPr lang="en-US" altLang="en-US" sz="1800" dirty="0">
                <a:solidFill>
                  <a:srgbClr val="000000"/>
                </a:solidFill>
              </a:rPr>
              <a:t>Worked as planned, but that left several tons of falling rocket</a:t>
            </a:r>
          </a:p>
          <a:p>
            <a:pPr>
              <a:buClr>
                <a:srgbClr val="0E594D"/>
              </a:buClr>
              <a:buSzPct val="45000"/>
              <a:buFont typeface="Wingdings" charset="2"/>
              <a:buChar char=""/>
            </a:pPr>
            <a:r>
              <a:rPr lang="en-US" altLang="en-US" sz="1800" dirty="0">
                <a:solidFill>
                  <a:srgbClr val="000000"/>
                </a:solidFill>
              </a:rPr>
              <a:t>When deployed to Israel, the 'economy' mode was less helpful as Israel is a densely populated area.</a:t>
            </a:r>
          </a:p>
          <a:p>
            <a:pPr>
              <a:buClr>
                <a:srgbClr val="0E594D"/>
              </a:buClr>
              <a:buSzPct val="45000"/>
              <a:buFont typeface="Wingdings" charset="2"/>
              <a:buChar char=""/>
            </a:pPr>
            <a:r>
              <a:rPr lang="en-US" altLang="en-US" sz="1800" dirty="0">
                <a:solidFill>
                  <a:srgbClr val="000000"/>
                </a:solidFill>
              </a:rPr>
              <a:t>The worst failure occurred Feb 25, 1991 – 28 dead,  97 wounded.</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95350"/>
            <a:ext cx="2133600" cy="16412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l="-2983" t="58018" r="46350"/>
          <a:stretch>
            <a:fillRect/>
          </a:stretch>
        </p:blipFill>
        <p:spPr bwMode="auto">
          <a:xfrm>
            <a:off x="76200" y="2800350"/>
            <a:ext cx="3276600" cy="2162175"/>
          </a:xfrm>
          <a:prstGeom prst="rect">
            <a:avLst/>
          </a:prstGeom>
          <a:noFill/>
          <a:ln>
            <a:noFill/>
          </a:ln>
          <a:effectLst/>
          <a:extLst>
            <a:ext uri="{909E8E84-426E-40DD-AFC4-6F175D3DCCD1}">
              <a14:hiddenFill xmlns:a14="http://schemas.microsoft.com/office/drawing/2010/main">
                <a:blipFill dpi="0" rotWithShape="0">
                  <a:blip/>
                  <a:srcRect l="-2983" t="58018" r="463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762000" y="4618107"/>
            <a:ext cx="891546" cy="369332"/>
          </a:xfrm>
          <a:prstGeom prst="rect">
            <a:avLst/>
          </a:prstGeom>
          <a:noFill/>
        </p:spPr>
        <p:txBody>
          <a:bodyPr wrap="square" rtlCol="0">
            <a:spAutoFit/>
          </a:bodyPr>
          <a:lstStyle/>
          <a:p>
            <a:r>
              <a:rPr lang="en-US" sz="1800" b="1" dirty="0" smtClean="0">
                <a:solidFill>
                  <a:srgbClr val="FF0000"/>
                </a:solidFill>
              </a:rPr>
              <a:t>Patriot</a:t>
            </a:r>
            <a:endParaRPr lang="en-US" sz="1800" b="1" dirty="0">
              <a:solidFill>
                <a:srgbClr val="FF0000"/>
              </a:solidFill>
            </a:endParaRPr>
          </a:p>
        </p:txBody>
      </p:sp>
      <p:sp>
        <p:nvSpPr>
          <p:cNvPr id="10" name="TextBox 9"/>
          <p:cNvSpPr txBox="1"/>
          <p:nvPr/>
        </p:nvSpPr>
        <p:spPr>
          <a:xfrm>
            <a:off x="2156454" y="4618107"/>
            <a:ext cx="891546" cy="369332"/>
          </a:xfrm>
          <a:prstGeom prst="rect">
            <a:avLst/>
          </a:prstGeom>
          <a:noFill/>
        </p:spPr>
        <p:txBody>
          <a:bodyPr wrap="square" rtlCol="0">
            <a:spAutoFit/>
          </a:bodyPr>
          <a:lstStyle/>
          <a:p>
            <a:r>
              <a:rPr lang="en-US" sz="1800" b="1" dirty="0" smtClean="0">
                <a:solidFill>
                  <a:srgbClr val="FF0000"/>
                </a:solidFill>
              </a:rPr>
              <a:t>Scud</a:t>
            </a:r>
            <a:endParaRPr lang="en-US" sz="1800" b="1" dirty="0">
              <a:solidFill>
                <a:srgbClr val="FF0000"/>
              </a:solidFill>
            </a:endParaRPr>
          </a:p>
        </p:txBody>
      </p:sp>
    </p:spTree>
    <p:extLst>
      <p:ext uri="{BB962C8B-B14F-4D97-AF65-F5344CB8AC3E}">
        <p14:creationId xmlns:p14="http://schemas.microsoft.com/office/powerpoint/2010/main" val="1112049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872</Words>
  <Application>Microsoft Macintosh PowerPoint</Application>
  <PresentationFormat>On-screen Show (16:9)</PresentationFormat>
  <Paragraphs>103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Lucida Sans Unicode</vt:lpstr>
      <vt:lpstr>Symbol</vt:lpstr>
      <vt:lpstr>Times New Roman</vt:lpstr>
      <vt:lpstr>Wingdings</vt:lpstr>
      <vt:lpstr>Arial</vt:lpstr>
      <vt:lpstr>Office Theme</vt:lpstr>
      <vt:lpstr>PowerPoint Presentation</vt:lpstr>
      <vt:lpstr>PowerPoint Presentation</vt:lpstr>
      <vt:lpstr>PowerPoint Presentation</vt:lpstr>
      <vt:lpstr>Here's what it looks like</vt:lpstr>
      <vt:lpstr>PATRIOT TMU Program</vt:lpstr>
      <vt:lpstr>PATRIOT TMU Program</vt:lpstr>
      <vt:lpstr>First Gulf War</vt:lpstr>
      <vt:lpstr>So what's a Scud anyway?</vt:lpstr>
      <vt:lpstr>How effective was the Patriot vs the Scud?</vt:lpstr>
      <vt:lpstr>So what went wrong that day?</vt:lpstr>
      <vt:lpstr>Normal operation (this is all from the GAO report)</vt:lpstr>
      <vt:lpstr>The range gate error</vt:lpstr>
      <vt:lpstr>What happened that day</vt:lpstr>
      <vt:lpstr>A Perfect Storm of Circumstances</vt:lpstr>
      <vt:lpstr>The Storm Continues Building</vt:lpstr>
      <vt:lpstr>The Storm breaks</vt:lpstr>
      <vt:lpstr>And yet it could have been prevented</vt:lpstr>
      <vt:lpstr>And yet it could have been prevented</vt:lpstr>
      <vt:lpstr>Nothing like that can happen to me, right?</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 Brannen S. (US)</dc:creator>
  <cp:lastModifiedBy>Keith Pray</cp:lastModifiedBy>
  <cp:revision>25</cp:revision>
  <dcterms:created xsi:type="dcterms:W3CDTF">2015-09-18T08:17:10Z</dcterms:created>
  <dcterms:modified xsi:type="dcterms:W3CDTF">2017-10-10T15:30:34Z</dcterms:modified>
  <dc:language>en-US</dc:language>
</cp:coreProperties>
</file>