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56" r:id="rId2"/>
    <p:sldId id="272" r:id="rId3"/>
    <p:sldId id="270" r:id="rId4"/>
    <p:sldId id="271" r:id="rId5"/>
    <p:sldId id="269"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mmon" id="{798F9A86-2207-8D41-84E7-02269C5F353F}">
          <p14:sldIdLst>
            <p14:sldId id="256"/>
            <p14:sldId id="272"/>
            <p14:sldId id="270"/>
          </p14:sldIdLst>
        </p14:section>
        <p14:section name="Students" id="{98A4CB69-D533-B044-959E-70CE1E65BA60}">
          <p14:sldIdLst/>
        </p14:section>
        <p14:section name="Common" id="{52F535B8-693D-D148-93BE-0078B2A61C27}">
          <p14:sldIdLst>
            <p14:sldId id="271"/>
            <p14:sldId id="26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47" autoAdjust="0"/>
    <p:restoredTop sz="74725" autoAdjust="0"/>
  </p:normalViewPr>
  <p:slideViewPr>
    <p:cSldViewPr snapToGrid="0" snapToObjects="1">
      <p:cViewPr varScale="1">
        <p:scale>
          <a:sx n="124" d="100"/>
          <a:sy n="124" d="100"/>
        </p:scale>
        <p:origin x="480" y="176"/>
      </p:cViewPr>
      <p:guideLst>
        <p:guide orient="horz" pos="1620"/>
        <p:guide pos="2880"/>
      </p:guideLst>
    </p:cSldViewPr>
  </p:slideViewPr>
  <p:notesTextViewPr>
    <p:cViewPr>
      <p:scale>
        <a:sx n="100" d="100"/>
        <a:sy n="100" d="100"/>
      </p:scale>
      <p:origin x="0" y="0"/>
    </p:cViewPr>
  </p:notesTextViewPr>
  <p:sorterViewPr>
    <p:cViewPr>
      <p:scale>
        <a:sx n="154" d="100"/>
        <a:sy n="15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4/27/18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4/27/18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a:latin typeface="Arial" pitchFamily="-109" charset="0"/>
                <a:ea typeface="ＭＳ Ｐゴシック" pitchFamily="-109" charset="-128"/>
                <a:cs typeface="ＭＳ Ｐゴシック" pitchFamily="-109" charset="-128"/>
              </a:rPr>
              <a:t>This is the loneliest title slide you’ll ever see</a:t>
            </a:r>
            <a:r>
              <a:rPr lang="is-IS" baseline="0" dirty="0">
                <a:latin typeface="Arial" pitchFamily="-109" charset="0"/>
                <a:ea typeface="ＭＳ Ｐゴシック" pitchFamily="-109" charset="-128"/>
                <a:cs typeface="ＭＳ Ｐゴシック" pitchFamily="-109" charset="-128"/>
              </a:rPr>
              <a:t>…</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TA/SA this time</a:t>
            </a:r>
          </a:p>
          <a:p>
            <a:r>
              <a:rPr lang="en-US" dirty="0"/>
              <a:t>TA/SA Evaluation</a:t>
            </a:r>
          </a:p>
          <a:p>
            <a:pPr lvl="1"/>
            <a:r>
              <a:rPr lang="en-US" dirty="0"/>
              <a:t>Name:</a:t>
            </a:r>
          </a:p>
          <a:p>
            <a:pPr lvl="1"/>
            <a:r>
              <a:rPr lang="en-US" dirty="0"/>
              <a:t>Return to CS Department: Fuller 233</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2364055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CGP Grey</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Humans Need Not Apply (15:00) – 2014-08-13</a:t>
            </a:r>
            <a:endParaRPr lang="en-US" dirty="0"/>
          </a:p>
          <a:p>
            <a:r>
              <a:rPr lang="en-US" sz="1200" kern="1200" dirty="0">
                <a:solidFill>
                  <a:schemeClr val="tx1"/>
                </a:solidFill>
                <a:latin typeface="+mn-lt"/>
                <a:ea typeface="+mn-ea"/>
                <a:cs typeface="+mn-cs"/>
              </a:rPr>
              <a:t>http://</a:t>
            </a:r>
            <a:r>
              <a:rPr lang="en-US" sz="1200" kern="1200" dirty="0" err="1">
                <a:solidFill>
                  <a:schemeClr val="tx1"/>
                </a:solidFill>
                <a:latin typeface="+mn-lt"/>
                <a:ea typeface="+mn-ea"/>
                <a:cs typeface="+mn-cs"/>
              </a:rPr>
              <a:t>www.youtube.com</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watch?v</a:t>
            </a:r>
            <a:r>
              <a:rPr lang="en-US" sz="1200" kern="1200" dirty="0">
                <a:solidFill>
                  <a:schemeClr val="tx1"/>
                </a:solidFill>
                <a:latin typeface="+mn-lt"/>
                <a:ea typeface="+mn-ea"/>
                <a:cs typeface="+mn-cs"/>
              </a:rPr>
              <a:t>=7Pq-S557XQU</a:t>
            </a:r>
          </a:p>
          <a:p>
            <a:r>
              <a:rPr lang="en-US" sz="1200" kern="1200" dirty="0">
                <a:solidFill>
                  <a:schemeClr val="tx1"/>
                </a:solidFill>
                <a:latin typeface="+mn-lt"/>
                <a:ea typeface="+mn-ea"/>
                <a:cs typeface="+mn-cs"/>
              </a:rPr>
              <a:t>Last access 2016-04-22</a:t>
            </a:r>
          </a:p>
          <a:p>
            <a:pPr eaLnBrk="1" hangingPunct="1"/>
            <a:endParaRPr lang="en-US" b="1" baseline="0" dirty="0">
              <a:latin typeface="Arial" pitchFamily="-109" charset="0"/>
              <a:ea typeface="ＭＳ Ｐゴシック" pitchFamily="-109" charset="-128"/>
              <a:cs typeface="ＭＳ Ｐゴシック" pitchFamily="-109" charset="-128"/>
            </a:endParaRPr>
          </a:p>
          <a:p>
            <a:r>
              <a:rPr lang="en-US" b="1" baseline="0" dirty="0">
                <a:latin typeface="Arial" pitchFamily="-109" charset="0"/>
                <a:ea typeface="ＭＳ Ｐゴシック" pitchFamily="-109" charset="-128"/>
                <a:cs typeface="ＭＳ Ｐゴシック" pitchFamily="-109" charset="-128"/>
              </a:rPr>
              <a:t>Why Electronic Voting is a BAD Idea – </a:t>
            </a:r>
            <a:r>
              <a:rPr lang="en-US" b="1" baseline="0" dirty="0" err="1">
                <a:latin typeface="Arial" pitchFamily="-109" charset="0"/>
                <a:ea typeface="ＭＳ Ｐゴシック" pitchFamily="-109" charset="-128"/>
                <a:cs typeface="ＭＳ Ｐゴシック" pitchFamily="-109" charset="-128"/>
              </a:rPr>
              <a:t>Computerphile</a:t>
            </a:r>
            <a:r>
              <a:rPr lang="en-US" b="1" baseline="0" dirty="0">
                <a:latin typeface="Arial" pitchFamily="-109" charset="0"/>
                <a:ea typeface="ＭＳ Ｐゴシック" pitchFamily="-109" charset="-128"/>
                <a:cs typeface="ＭＳ Ｐゴシック" pitchFamily="-109" charset="-128"/>
              </a:rPr>
              <a:t> (Tom Scott) (8:20)</a:t>
            </a:r>
          </a:p>
          <a:p>
            <a:r>
              <a:rPr lang="en-US" sz="1200" kern="1200" dirty="0">
                <a:solidFill>
                  <a:schemeClr val="tx1"/>
                </a:solidFill>
                <a:latin typeface="+mn-lt"/>
                <a:ea typeface="+mn-ea"/>
                <a:cs typeface="+mn-cs"/>
              </a:rPr>
              <a:t>https://</a:t>
            </a:r>
            <a:r>
              <a:rPr lang="en-US" sz="1200" kern="1200" dirty="0" err="1">
                <a:solidFill>
                  <a:schemeClr val="tx1"/>
                </a:solidFill>
                <a:latin typeface="+mn-lt"/>
                <a:ea typeface="+mn-ea"/>
                <a:cs typeface="+mn-cs"/>
              </a:rPr>
              <a:t>www.youtube.com</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watch?v</a:t>
            </a:r>
            <a:r>
              <a:rPr lang="en-US" sz="1200" kern="1200" dirty="0">
                <a:solidFill>
                  <a:schemeClr val="tx1"/>
                </a:solidFill>
                <a:latin typeface="+mn-lt"/>
                <a:ea typeface="+mn-ea"/>
                <a:cs typeface="+mn-cs"/>
              </a:rPr>
              <a:t>=w3_0x6oaDmI</a:t>
            </a:r>
          </a:p>
          <a:p>
            <a:pPr eaLnBrk="1" hangingPunct="1"/>
            <a:endParaRPr lang="en-US" b="1" baseline="0" dirty="0">
              <a:latin typeface="Arial" pitchFamily="-109" charset="0"/>
              <a:ea typeface="ＭＳ Ｐゴシック" pitchFamily="-109" charset="-128"/>
              <a:cs typeface="ＭＳ Ｐゴシック" pitchFamily="-109" charset="-128"/>
            </a:endParaRPr>
          </a:p>
          <a:p>
            <a:pPr eaLnBrk="1" hangingPunct="1"/>
            <a:r>
              <a:rPr lang="en-US" b="1" baseline="0" dirty="0">
                <a:latin typeface="Arial" pitchFamily="-109" charset="0"/>
                <a:ea typeface="ＭＳ Ｐゴシック" pitchFamily="-109" charset="-128"/>
                <a:cs typeface="ＭＳ Ｐゴシック" pitchFamily="-109" charset="-128"/>
              </a:rPr>
              <a:t>Last Week tonight with John Oliver – Patriot Act, Edward Snowden (33:14)</a:t>
            </a:r>
          </a:p>
          <a:p>
            <a:r>
              <a:rPr lang="en-US" sz="1200" kern="1200" dirty="0">
                <a:solidFill>
                  <a:schemeClr val="tx1"/>
                </a:solidFill>
                <a:latin typeface="+mn-lt"/>
                <a:ea typeface="+mn-ea"/>
                <a:cs typeface="+mn-cs"/>
              </a:rPr>
              <a:t>http://</a:t>
            </a:r>
            <a:r>
              <a:rPr lang="en-US" sz="1200" kern="1200" dirty="0" err="1">
                <a:solidFill>
                  <a:schemeClr val="tx1"/>
                </a:solidFill>
                <a:latin typeface="+mn-lt"/>
                <a:ea typeface="+mn-ea"/>
                <a:cs typeface="+mn-cs"/>
              </a:rPr>
              <a:t>www.upworthy.com</a:t>
            </a:r>
            <a:r>
              <a:rPr lang="en-US" sz="1200" kern="1200" dirty="0">
                <a:solidFill>
                  <a:schemeClr val="tx1"/>
                </a:solidFill>
                <a:latin typeface="+mn-lt"/>
                <a:ea typeface="+mn-ea"/>
                <a:cs typeface="+mn-cs"/>
              </a:rPr>
              <a:t>/john-oliver-flew-10-hours-to-russia-to-interview-edward-snowden-and-get-him-on-record?c=ufb1</a:t>
            </a:r>
          </a:p>
          <a:p>
            <a:endParaRPr lang="en-US" baseline="0" dirty="0">
              <a:latin typeface="Arial" pitchFamily="-109" charset="0"/>
              <a:ea typeface="ＭＳ Ｐゴシック" pitchFamily="-109" charset="-128"/>
              <a:cs typeface="ＭＳ Ｐゴシック" pitchFamily="-109" charset="-128"/>
            </a:endParaRPr>
          </a:p>
          <a:p>
            <a:r>
              <a:rPr lang="en-US" b="1" baseline="0" dirty="0">
                <a:latin typeface="Arial" pitchFamily="-109" charset="0"/>
                <a:ea typeface="ＭＳ Ｐゴシック" pitchFamily="-109" charset="-128"/>
                <a:cs typeface="ＭＳ Ｐゴシック" pitchFamily="-109" charset="-128"/>
              </a:rPr>
              <a:t>Weird Al – It’s All About The Pentiums (3:34) and look at lyrics</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www.youtube.com</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watch?v</a:t>
            </a:r>
            <a:r>
              <a:rPr lang="en-US" baseline="0" dirty="0">
                <a:latin typeface="Arial" pitchFamily="-109" charset="0"/>
                <a:ea typeface="ＭＳ Ｐゴシック" pitchFamily="-109" charset="-128"/>
                <a:cs typeface="ＭＳ Ｐゴシック" pitchFamily="-109" charset="-128"/>
              </a:rPr>
              <a:t>=qpMvS1Q1sos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latin typeface="Arial" pitchFamily="-109" charset="0"/>
              <a:ea typeface="ＭＳ Ｐゴシック" pitchFamily="-109" charset="-128"/>
              <a:cs typeface="ＭＳ Ｐゴシック" pitchFamily="-109"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latin typeface="Arial" pitchFamily="-109" charset="0"/>
                <a:ea typeface="ＭＳ Ｐゴシック" pitchFamily="-109" charset="-128"/>
                <a:cs typeface="ＭＳ Ｐゴシック" pitchFamily="-109" charset="-128"/>
              </a:rPr>
              <a:t>Tie into Ray </a:t>
            </a:r>
            <a:r>
              <a:rPr lang="en-US" b="0" dirty="0" err="1">
                <a:latin typeface="Arial" pitchFamily="-109" charset="0"/>
                <a:ea typeface="ＭＳ Ｐゴシック" pitchFamily="-109" charset="-128"/>
                <a:cs typeface="ＭＳ Ｐゴシック" pitchFamily="-109" charset="-128"/>
              </a:rPr>
              <a:t>Kurzweil</a:t>
            </a:r>
            <a:r>
              <a:rPr lang="en-US" b="0" dirty="0">
                <a:latin typeface="Arial" pitchFamily="-109" charset="0"/>
                <a:ea typeface="ＭＳ Ｐゴシック" pitchFamily="-109" charset="-128"/>
                <a:cs typeface="ＭＳ Ｐゴシック" pitchFamily="-109" charset="-128"/>
              </a:rPr>
              <a:t> Singularity </a:t>
            </a:r>
          </a:p>
          <a:p>
            <a:pPr eaLnBrk="1" hangingPunct="1"/>
            <a:r>
              <a:rPr lang="en-US" b="1" dirty="0">
                <a:latin typeface="Arial" pitchFamily="-109" charset="0"/>
                <a:ea typeface="ＭＳ Ｐゴシック" pitchFamily="-109" charset="-128"/>
                <a:cs typeface="ＭＳ Ｐゴシック" pitchFamily="-109" charset="-128"/>
              </a:rPr>
              <a:t>Epic Rap Battles of History: Steve Jobs vs. Bill Gates (If class ok with obscene lyrics) (2:47)</a:t>
            </a:r>
          </a:p>
          <a:p>
            <a:pPr eaLnBrk="1" hangingPunct="1"/>
            <a:r>
              <a:rPr lang="en-US" dirty="0">
                <a:latin typeface="Arial" pitchFamily="-109" charset="0"/>
                <a:ea typeface="ＭＳ Ｐゴシック" pitchFamily="-109" charset="-128"/>
                <a:cs typeface="ＭＳ Ｐゴシック" pitchFamily="-109" charset="-128"/>
              </a:rPr>
              <a:t>https://</a:t>
            </a:r>
            <a:r>
              <a:rPr lang="en-US" dirty="0" err="1">
                <a:latin typeface="Arial" pitchFamily="-109" charset="0"/>
                <a:ea typeface="ＭＳ Ｐゴシック" pitchFamily="-109" charset="-128"/>
                <a:cs typeface="ＭＳ Ｐゴシック" pitchFamily="-109" charset="-128"/>
              </a:rPr>
              <a:t>www.youtube.com</a:t>
            </a:r>
            <a:r>
              <a:rPr lang="en-US" dirty="0">
                <a:latin typeface="Arial" pitchFamily="-109" charset="0"/>
                <a:ea typeface="ＭＳ Ｐゴシック" pitchFamily="-109" charset="-128"/>
                <a:cs typeface="ＭＳ Ｐゴシック" pitchFamily="-109" charset="-128"/>
              </a:rPr>
              <a:t>/</a:t>
            </a:r>
            <a:r>
              <a:rPr lang="en-US" dirty="0" err="1">
                <a:latin typeface="Arial" pitchFamily="-109" charset="0"/>
                <a:ea typeface="ＭＳ Ｐゴシック" pitchFamily="-109" charset="-128"/>
                <a:cs typeface="ＭＳ Ｐゴシック" pitchFamily="-109" charset="-128"/>
              </a:rPr>
              <a:t>watch?v</a:t>
            </a:r>
            <a:r>
              <a:rPr lang="en-US" dirty="0">
                <a:latin typeface="Arial" pitchFamily="-109" charset="0"/>
                <a:ea typeface="ＭＳ Ｐゴシック" pitchFamily="-109" charset="-128"/>
                <a:cs typeface="ＭＳ Ｐゴシック" pitchFamily="-109" charset="-128"/>
              </a:rPr>
              <a:t>=njos57IJf-0</a:t>
            </a:r>
          </a:p>
          <a:p>
            <a:endParaRPr lang="en-US" sz="1200" b="1" kern="1200" baseline="0" dirty="0">
              <a:solidFill>
                <a:schemeClr val="tx1"/>
              </a:solidFill>
              <a:latin typeface="+mn-lt"/>
              <a:ea typeface="+mn-ea"/>
              <a:cs typeface="+mn-cs"/>
            </a:endParaRPr>
          </a:p>
          <a:p>
            <a:r>
              <a:rPr lang="en-US" sz="1200" b="1" kern="1200" baseline="0" dirty="0">
                <a:solidFill>
                  <a:schemeClr val="tx1"/>
                </a:solidFill>
                <a:latin typeface="+mn-lt"/>
                <a:ea typeface="+mn-ea"/>
                <a:cs typeface="+mn-cs"/>
              </a:rPr>
              <a:t>Also Work links on web site http://</a:t>
            </a:r>
            <a:r>
              <a:rPr lang="en-US" sz="1200" b="1" kern="1200" baseline="0" dirty="0" err="1">
                <a:solidFill>
                  <a:schemeClr val="tx1"/>
                </a:solidFill>
                <a:latin typeface="+mn-lt"/>
                <a:ea typeface="+mn-ea"/>
                <a:cs typeface="+mn-cs"/>
              </a:rPr>
              <a:t>socialimps.keithpray.net</a:t>
            </a:r>
            <a:r>
              <a:rPr lang="en-US" sz="1200" b="1" kern="1200" baseline="0" dirty="0">
                <a:solidFill>
                  <a:schemeClr val="tx1"/>
                </a:solidFill>
                <a:latin typeface="+mn-lt"/>
                <a:ea typeface="+mn-ea"/>
                <a:cs typeface="+mn-cs"/>
              </a:rPr>
              <a:t>/documents/</a:t>
            </a:r>
          </a:p>
          <a:p>
            <a:r>
              <a:rPr lang="en-US" sz="1200" b="1" kern="1200" baseline="0" dirty="0">
                <a:solidFill>
                  <a:schemeClr val="tx1"/>
                </a:solidFill>
                <a:latin typeface="+mn-lt"/>
                <a:ea typeface="+mn-ea"/>
                <a:cs typeface="+mn-cs"/>
              </a:rPr>
              <a:t>----- </a:t>
            </a:r>
          </a:p>
          <a:p>
            <a:pPr eaLnBrk="1" hangingPunct="1"/>
            <a:r>
              <a:rPr lang="en-US" dirty="0">
                <a:latin typeface="Arial" charset="0"/>
                <a:ea typeface="ＭＳ Ｐゴシック" charset="-128"/>
                <a:cs typeface="ＭＳ Ｐゴシック" charset="-128"/>
              </a:rPr>
              <a:t>Tom Scott</a:t>
            </a:r>
          </a:p>
          <a:p>
            <a:pPr eaLnBrk="1" hangingPunct="1"/>
            <a:r>
              <a:rPr lang="en-US" dirty="0">
                <a:latin typeface="Arial" charset="0"/>
                <a:ea typeface="ＭＳ Ｐゴシック" charset="-128"/>
                <a:cs typeface="ＭＳ Ｐゴシック" charset="-128"/>
              </a:rPr>
              <a:t>http://</a:t>
            </a:r>
            <a:r>
              <a:rPr lang="en-US" dirty="0" err="1">
                <a:latin typeface="Arial" charset="0"/>
                <a:ea typeface="ＭＳ Ｐゴシック" charset="-128"/>
                <a:cs typeface="ＭＳ Ｐゴシック" charset="-128"/>
              </a:rPr>
              <a:t>tomscott.com</a:t>
            </a:r>
            <a:endParaRPr lang="en-US" dirty="0">
              <a:latin typeface="Arial" charset="0"/>
              <a:ea typeface="ＭＳ Ｐゴシック" charset="-128"/>
              <a:cs typeface="ＭＳ Ｐゴシック" charset="-128"/>
            </a:endParaRPr>
          </a:p>
          <a:p>
            <a:pPr eaLnBrk="1" hangingPunct="1"/>
            <a:r>
              <a:rPr lang="en-US" b="1" dirty="0">
                <a:latin typeface="Arial" charset="0"/>
                <a:ea typeface="ＭＳ Ｐゴシック" charset="-128"/>
                <a:cs typeface="ＭＳ Ｐゴシック" charset="-128"/>
              </a:rPr>
              <a:t>Welcome To</a:t>
            </a:r>
            <a:r>
              <a:rPr lang="en-US" b="1" baseline="0" dirty="0">
                <a:latin typeface="Arial" charset="0"/>
                <a:ea typeface="ＭＳ Ｐゴシック" charset="-128"/>
                <a:cs typeface="ＭＳ Ｐゴシック" charset="-128"/>
              </a:rPr>
              <a:t> Life (2:44)</a:t>
            </a:r>
            <a:endParaRPr lang="en-US" b="1"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https://</a:t>
            </a:r>
            <a:r>
              <a:rPr lang="en-US" dirty="0" err="1">
                <a:latin typeface="Arial" charset="0"/>
                <a:ea typeface="ＭＳ Ｐゴシック" charset="-128"/>
                <a:cs typeface="ＭＳ Ｐゴシック" charset="-128"/>
              </a:rPr>
              <a:t>www.youtube.com</a:t>
            </a:r>
            <a:r>
              <a:rPr lang="en-US" dirty="0">
                <a:latin typeface="Arial" charset="0"/>
                <a:ea typeface="ＭＳ Ｐゴシック" charset="-128"/>
                <a:cs typeface="ＭＳ Ｐゴシック" charset="-128"/>
              </a:rPr>
              <a:t>/</a:t>
            </a:r>
            <a:r>
              <a:rPr lang="en-US" dirty="0" err="1">
                <a:latin typeface="Arial" charset="0"/>
                <a:ea typeface="ＭＳ Ｐゴシック" charset="-128"/>
                <a:cs typeface="ＭＳ Ｐゴシック" charset="-128"/>
              </a:rPr>
              <a:t>watch?v</a:t>
            </a:r>
            <a:r>
              <a:rPr lang="en-US" dirty="0">
                <a:latin typeface="Arial" charset="0"/>
                <a:ea typeface="ＭＳ Ｐゴシック" charset="-128"/>
                <a:cs typeface="ＭＳ Ｐゴシック" charset="-128"/>
              </a:rPr>
              <a:t>=IFe9wiDfb0E&amp;feature=</a:t>
            </a:r>
            <a:r>
              <a:rPr lang="en-US" dirty="0" err="1">
                <a:latin typeface="Arial" charset="0"/>
                <a:ea typeface="ＭＳ Ｐゴシック" charset="-128"/>
                <a:cs typeface="ＭＳ Ｐゴシック" charset="-128"/>
              </a:rPr>
              <a:t>youtu.be</a:t>
            </a:r>
            <a:endParaRPr lang="en-US" dirty="0">
              <a:latin typeface="Arial" charset="0"/>
              <a:ea typeface="ＭＳ Ｐゴシック" charset="-128"/>
              <a:cs typeface="ＭＳ Ｐゴシック" charset="-128"/>
            </a:endParaRPr>
          </a:p>
          <a:p>
            <a:endParaRPr lang="en-US" sz="1200" b="1" kern="1200" baseline="0" dirty="0">
              <a:solidFill>
                <a:schemeClr val="tx1"/>
              </a:solidFill>
              <a:latin typeface="+mn-lt"/>
              <a:ea typeface="+mn-ea"/>
              <a:cs typeface="+mn-cs"/>
            </a:endParaRPr>
          </a:p>
          <a:p>
            <a:r>
              <a:rPr lang="en-US" sz="1200" b="1" kern="1200" baseline="0" dirty="0">
                <a:solidFill>
                  <a:schemeClr val="tx1"/>
                </a:solidFill>
                <a:latin typeface="+mn-lt"/>
                <a:ea typeface="+mn-ea"/>
                <a:cs typeface="+mn-cs"/>
              </a:rPr>
              <a:t>Passphrases (2:08 need to give context for video)</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firstlook.org</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theintercept</a:t>
            </a:r>
            <a:r>
              <a:rPr lang="en-US" baseline="0" dirty="0">
                <a:latin typeface="Arial" pitchFamily="-109" charset="0"/>
                <a:ea typeface="ＭＳ Ｐゴシック" pitchFamily="-109" charset="-128"/>
                <a:cs typeface="ＭＳ Ｐゴシック" pitchFamily="-109" charset="-128"/>
              </a:rPr>
              <a:t>/2015/03/26/passphrases-can-memorize-attackers-cant-guess/</a:t>
            </a:r>
          </a:p>
          <a:p>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If not shown during first class</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a:p>
            <a:endParaRPr lang="en-US" dirty="0"/>
          </a:p>
          <a:p>
            <a:r>
              <a:rPr lang="en-US" b="1" baseline="0" dirty="0">
                <a:latin typeface="Arial" pitchFamily="-109" charset="0"/>
                <a:ea typeface="ＭＳ Ｐゴシック" pitchFamily="-109" charset="-128"/>
                <a:cs typeface="ＭＳ Ｐゴシック" pitchFamily="-109" charset="-128"/>
              </a:rPr>
              <a:t>Weird Al – White and Nerdy (2:50) and look at lyrics</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www.youtube.com</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watch?v</a:t>
            </a:r>
            <a:r>
              <a:rPr lang="en-US" baseline="0" dirty="0">
                <a:latin typeface="Arial" pitchFamily="-109" charset="0"/>
                <a:ea typeface="ＭＳ Ｐゴシック" pitchFamily="-109" charset="-128"/>
                <a:cs typeface="ＭＳ Ｐゴシック" pitchFamily="-109" charset="-128"/>
              </a:rPr>
              <a:t>=N9qYF9DZPdw</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3003848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a:t>© 2016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 2016 Keith A. Pray</a:t>
            </a:r>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2016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2016 Keith A. Pray</a:t>
            </a:r>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0" y="4997196"/>
            <a:ext cx="5562600" cy="146304"/>
          </a:xfrm>
        </p:spPr>
        <p:txBody>
          <a:bodyPr/>
          <a:lstStyle/>
          <a:p>
            <a:r>
              <a:rPr lang="en-US"/>
              <a:t>© 2016 Keith A. Pray</a:t>
            </a:r>
            <a:endParaRPr lang="en-US" dirty="0"/>
          </a:p>
        </p:txBody>
      </p:sp>
      <p:sp>
        <p:nvSpPr>
          <p:cNvPr id="3" name="Slide Number Placeholder 4"/>
          <p:cNvSpPr>
            <a:spLocks noGrp="1"/>
          </p:cNvSpPr>
          <p:nvPr>
            <p:ph type="sldNum" sz="quarter" idx="12"/>
          </p:nvPr>
        </p:nvSpPr>
        <p:spPr>
          <a:xfrm>
            <a:off x="8519160" y="4997196"/>
            <a:ext cx="624840" cy="146304"/>
          </a:xfrm>
        </p:spPr>
        <p:txBody>
          <a:bodyPr/>
          <a:lstStyle/>
          <a:p>
            <a:fld id="{A2A17EAB-8B51-5C40-8776-6683E51FA7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900">
                <a:solidFill>
                  <a:schemeClr val="tx1"/>
                </a:solidFill>
              </a:defRPr>
            </a:lvl1pPr>
          </a:lstStyle>
          <a:p>
            <a:endParaRPr lang="en-US"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900">
                <a:solidFill>
                  <a:schemeClr val="tx1"/>
                </a:solidFill>
              </a:defRPr>
            </a:lvl1pPr>
          </a:lstStyle>
          <a:p>
            <a:fld id="{A2A17EAB-8B51-5C40-8776-6683E51FA7A0}" type="slidenum">
              <a:rPr lang="en-US" smtClean="0"/>
              <a:pPr/>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pworthy.com/john-oliver-flew-10-hours-to-russia-to-interview-edward-snowden-and-get-him-on-record?c=ufb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youtube.com/watch?v=7Pq-S557XQU" TargetMode="External"/><Relationship Id="rId5" Type="http://schemas.openxmlformats.org/officeDocument/2006/relationships/hyperlink" Target="https://www.youtube.com/watch?v=N9qYF9DZPdw" TargetMode="External"/><Relationship Id="rId4" Type="http://schemas.openxmlformats.org/officeDocument/2006/relationships/hyperlink" Target="https://www.youtube.com/watch?v=qpMvS1Q1so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r>
              <a:rPr lang="en-US" dirty="0"/>
              <a:t>Class 14</a:t>
            </a:r>
            <a:br>
              <a:rPr lang="en-US" dirty="0"/>
            </a:br>
            <a:r>
              <a:rPr lang="en-US" dirty="0"/>
              <a:t>Last Days</a:t>
            </a:r>
          </a:p>
        </p:txBody>
      </p:sp>
      <p:sp>
        <p:nvSpPr>
          <p:cNvPr id="4" name="Footer Placeholder 3"/>
          <p:cNvSpPr>
            <a:spLocks noGrp="1"/>
          </p:cNvSpPr>
          <p:nvPr>
            <p:ph type="ftr" sz="quarter" idx="3"/>
          </p:nvPr>
        </p:nvSpPr>
        <p:spPr/>
        <p:txBody>
          <a:bodyPr/>
          <a:lstStyle/>
          <a:p>
            <a:r>
              <a:rPr lang="en-US"/>
              <a:t>© 2016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73099"/>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Course Evaluations</a:t>
            </a:r>
          </a:p>
          <a:p>
            <a:pPr marL="457200" indent="-457200">
              <a:buFont typeface="+mj-lt"/>
              <a:buAutoNum type="arabicPeriod"/>
            </a:pPr>
            <a:r>
              <a:rPr lang="en-US" strike="sngStrike" dirty="0"/>
              <a:t>Students Present</a:t>
            </a:r>
          </a:p>
          <a:p>
            <a:pPr marL="457200" indent="-457200">
              <a:buFont typeface="+mj-lt"/>
              <a:buAutoNum type="arabicPeriod"/>
            </a:pPr>
            <a:r>
              <a:rPr lang="en-US" strike="sngStrike" dirty="0"/>
              <a:t>Guest Speaker</a:t>
            </a:r>
          </a:p>
          <a:p>
            <a:pPr marL="457200" indent="-457200">
              <a:buFont typeface="+mj-lt"/>
              <a:buAutoNum type="arabicPeriod"/>
            </a:pPr>
            <a:r>
              <a:rPr lang="en-US" dirty="0"/>
              <a:t>Students’ Choice</a:t>
            </a:r>
          </a:p>
        </p:txBody>
      </p:sp>
      <p:sp>
        <p:nvSpPr>
          <p:cNvPr id="4" name="Footer Placeholder 3"/>
          <p:cNvSpPr>
            <a:spLocks noGrp="1"/>
          </p:cNvSpPr>
          <p:nvPr>
            <p:ph type="ftr" sz="quarter" idx="11"/>
          </p:nvPr>
        </p:nvSpPr>
        <p:spPr/>
        <p:txBody>
          <a:bodyPr/>
          <a:lstStyle/>
          <a:p>
            <a:r>
              <a:rPr lang="en-US"/>
              <a:t>© 2016 Keith A. Pray</a:t>
            </a:r>
          </a:p>
        </p:txBody>
      </p:sp>
      <p:sp>
        <p:nvSpPr>
          <p:cNvPr id="2" name="Slide Number Placeholder 1"/>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04961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Evaluations</a:t>
            </a:r>
          </a:p>
        </p:txBody>
      </p:sp>
      <p:sp>
        <p:nvSpPr>
          <p:cNvPr id="3" name="Content Placeholder 2"/>
          <p:cNvSpPr>
            <a:spLocks noGrp="1"/>
          </p:cNvSpPr>
          <p:nvPr>
            <p:ph idx="1"/>
          </p:nvPr>
        </p:nvSpPr>
        <p:spPr/>
        <p:txBody>
          <a:bodyPr>
            <a:normAutofit/>
          </a:bodyPr>
          <a:lstStyle/>
          <a:p>
            <a:r>
              <a:rPr lang="en-US" dirty="0"/>
              <a:t>Use only BLUE or BLACK ballpoint pen</a:t>
            </a:r>
          </a:p>
          <a:p>
            <a:r>
              <a:rPr lang="en-US" dirty="0"/>
              <a:t>Use an X to mark (Do NOT fill in box)</a:t>
            </a:r>
          </a:p>
          <a:p>
            <a:r>
              <a:rPr lang="en-US" dirty="0"/>
              <a:t>Course Evaluation</a:t>
            </a:r>
          </a:p>
          <a:p>
            <a:pPr lvl="1"/>
            <a:r>
              <a:rPr lang="en-US" dirty="0"/>
              <a:t>Write MY NAME and COURSE TITLE in box at top of form</a:t>
            </a:r>
          </a:p>
          <a:p>
            <a:pPr lvl="1"/>
            <a:r>
              <a:rPr lang="en-US" dirty="0"/>
              <a:t>Keith A. Pray</a:t>
            </a:r>
          </a:p>
          <a:p>
            <a:pPr lvl="1"/>
            <a:r>
              <a:rPr lang="en-US" dirty="0"/>
              <a:t>CS 3043 Social Implications Of Information Processing</a:t>
            </a:r>
          </a:p>
          <a:p>
            <a:pPr lvl="1"/>
            <a:r>
              <a:rPr lang="en-US" dirty="0"/>
              <a:t>Return to Academic Advising Office in Daniels Hall </a:t>
            </a:r>
          </a:p>
          <a:p>
            <a:pPr lvl="1"/>
            <a:r>
              <a:rPr lang="en-US" dirty="0"/>
              <a:t>Include “Evaluation Sheet” cover letter</a:t>
            </a:r>
          </a:p>
        </p:txBody>
      </p:sp>
      <p:sp>
        <p:nvSpPr>
          <p:cNvPr id="4" name="Footer Placeholder 3"/>
          <p:cNvSpPr>
            <a:spLocks noGrp="1"/>
          </p:cNvSpPr>
          <p:nvPr>
            <p:ph type="ftr" sz="quarter" idx="11"/>
          </p:nvPr>
        </p:nvSpPr>
        <p:spPr/>
        <p:txBody>
          <a:bodyPr/>
          <a:lstStyle/>
          <a:p>
            <a:r>
              <a:rPr lang="en-US"/>
              <a:t>© 2016 Keith A. Pray</a:t>
            </a:r>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04590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Choice</a:t>
            </a:r>
          </a:p>
        </p:txBody>
      </p:sp>
      <p:sp>
        <p:nvSpPr>
          <p:cNvPr id="3" name="Content Placeholder 2"/>
          <p:cNvSpPr>
            <a:spLocks noGrp="1"/>
          </p:cNvSpPr>
          <p:nvPr>
            <p:ph idx="1"/>
          </p:nvPr>
        </p:nvSpPr>
        <p:spPr/>
        <p:txBody>
          <a:bodyPr>
            <a:normAutofit fontScale="92500" lnSpcReduction="10000"/>
          </a:bodyPr>
          <a:lstStyle/>
          <a:p>
            <a:r>
              <a:rPr lang="en-US" dirty="0">
                <a:hlinkClick r:id="rId3"/>
              </a:rPr>
              <a:t>Last Week tonight with John Oliver</a:t>
            </a:r>
            <a:r>
              <a:rPr lang="en-US" dirty="0"/>
              <a:t> – Patriot Act, Edward Snowden (33:14)</a:t>
            </a:r>
          </a:p>
          <a:p>
            <a:r>
              <a:rPr lang="en-US" dirty="0">
                <a:hlinkClick r:id="rId4"/>
              </a:rPr>
              <a:t>It’s All About The Pentiums</a:t>
            </a:r>
            <a:r>
              <a:rPr lang="en-US" dirty="0"/>
              <a:t> - Weird Al (3:34) </a:t>
            </a:r>
          </a:p>
          <a:p>
            <a:r>
              <a:rPr lang="en-US" dirty="0">
                <a:ea typeface="ＭＳ Ｐゴシック" pitchFamily="-109" charset="-128"/>
                <a:cs typeface="ＭＳ Ｐゴシック" pitchFamily="-109" charset="-128"/>
                <a:hlinkClick r:id="rId5"/>
              </a:rPr>
              <a:t>White and Nerdy</a:t>
            </a:r>
            <a:r>
              <a:rPr lang="en-US" dirty="0">
                <a:ea typeface="ＭＳ Ｐゴシック" pitchFamily="-109" charset="-128"/>
                <a:cs typeface="ＭＳ Ｐゴシック" pitchFamily="-109" charset="-128"/>
              </a:rPr>
              <a:t> – Weird Al (2:50)</a:t>
            </a:r>
            <a:endParaRPr lang="en-US" dirty="0"/>
          </a:p>
          <a:p>
            <a:r>
              <a:rPr lang="en-US" dirty="0">
                <a:hlinkClick r:id="rId6"/>
              </a:rPr>
              <a:t>Humans Need Not Apply</a:t>
            </a:r>
            <a:r>
              <a:rPr lang="en-US" dirty="0"/>
              <a:t> - CGP Grey (15:00)</a:t>
            </a:r>
          </a:p>
          <a:p>
            <a:r>
              <a:rPr lang="en-US" dirty="0"/>
              <a:t>Which topic did we cover do you think will be most relevant in the coming years?</a:t>
            </a:r>
          </a:p>
          <a:p>
            <a:r>
              <a:rPr lang="en-US" dirty="0"/>
              <a:t>Emacs – psychoanalyze-pinhead</a:t>
            </a:r>
          </a:p>
          <a:p>
            <a:pPr lvl="1"/>
            <a:r>
              <a:rPr lang="en-US" dirty="0"/>
              <a:t>doctor (implementation of ELIZA)</a:t>
            </a:r>
          </a:p>
          <a:p>
            <a:pPr lvl="1"/>
            <a:r>
              <a:rPr lang="en-US" dirty="0"/>
              <a:t>yow (quotes from Zippy the Pinhead </a:t>
            </a:r>
            <a:r>
              <a:rPr lang="en-US" dirty="0" err="1"/>
              <a:t>zippythepinhead.com</a:t>
            </a:r>
            <a:r>
              <a:rPr lang="en-US" dirty="0"/>
              <a:t>)</a:t>
            </a:r>
          </a:p>
        </p:txBody>
      </p:sp>
      <p:sp>
        <p:nvSpPr>
          <p:cNvPr id="4" name="Footer Placeholder 3"/>
          <p:cNvSpPr>
            <a:spLocks noGrp="1"/>
          </p:cNvSpPr>
          <p:nvPr>
            <p:ph type="ftr" sz="quarter" idx="11"/>
          </p:nvPr>
        </p:nvSpPr>
        <p:spPr/>
        <p:txBody>
          <a:bodyPr/>
          <a:lstStyle/>
          <a:p>
            <a:r>
              <a:rPr lang="en-US"/>
              <a:t>© 2016 Keith A. Pray</a:t>
            </a:r>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356524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pPr algn="l"/>
            <a:r>
              <a:rPr lang="en-US" dirty="0"/>
              <a:t>Class 14</a:t>
            </a:r>
            <a:br>
              <a:rPr lang="en-US" dirty="0"/>
            </a:br>
            <a:r>
              <a:rPr lang="en-US" dirty="0"/>
              <a:t>The End</a:t>
            </a:r>
          </a:p>
        </p:txBody>
      </p:sp>
      <p:sp>
        <p:nvSpPr>
          <p:cNvPr id="4" name="Footer Placeholder 3"/>
          <p:cNvSpPr>
            <a:spLocks noGrp="1"/>
          </p:cNvSpPr>
          <p:nvPr>
            <p:ph type="ftr" sz="quarter" idx="3"/>
          </p:nvPr>
        </p:nvSpPr>
        <p:spPr/>
        <p:txBody>
          <a:bodyPr/>
          <a:lstStyle/>
          <a:p>
            <a:r>
              <a:rPr lang="en-US"/>
              <a:t>© 2016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42617</TotalTime>
  <Words>566</Words>
  <Application>Microsoft Macintosh PowerPoint</Application>
  <PresentationFormat>On-screen Show (16:9)</PresentationFormat>
  <Paragraphs>86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ＭＳ Ｐゴシック</vt:lpstr>
      <vt:lpstr>Arial</vt:lpstr>
      <vt:lpstr>Calibri</vt:lpstr>
      <vt:lpstr>Cambria</vt:lpstr>
      <vt:lpstr>Red Radial 16x9</vt:lpstr>
      <vt:lpstr>Class 14 Last Days</vt:lpstr>
      <vt:lpstr>Overview</vt:lpstr>
      <vt:lpstr>Evaluations</vt:lpstr>
      <vt:lpstr>Students’ Choice</vt:lpstr>
      <vt:lpstr>Class 14 The End</vt:lpstr>
    </vt:vector>
  </TitlesOfParts>
  <Company>WPI</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328</cp:revision>
  <cp:lastPrinted>2014-10-13T02:14:09Z</cp:lastPrinted>
  <dcterms:created xsi:type="dcterms:W3CDTF">2014-08-25T02:19:16Z</dcterms:created>
  <dcterms:modified xsi:type="dcterms:W3CDTF">2018-04-27T19:51:44Z</dcterms:modified>
</cp:coreProperties>
</file>