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1"/>
  </p:notesMasterIdLst>
  <p:handoutMasterIdLst>
    <p:handoutMasterId r:id="rId32"/>
  </p:handoutMasterIdLst>
  <p:sldIdLst>
    <p:sldId id="256" r:id="rId2"/>
    <p:sldId id="608" r:id="rId3"/>
    <p:sldId id="259" r:id="rId4"/>
    <p:sldId id="277" r:id="rId5"/>
    <p:sldId id="385" r:id="rId6"/>
    <p:sldId id="261" r:id="rId7"/>
    <p:sldId id="267" r:id="rId8"/>
    <p:sldId id="286" r:id="rId9"/>
    <p:sldId id="390" r:id="rId10"/>
    <p:sldId id="391" r:id="rId11"/>
    <p:sldId id="392" r:id="rId12"/>
    <p:sldId id="393" r:id="rId13"/>
    <p:sldId id="394" r:id="rId14"/>
    <p:sldId id="395" r:id="rId15"/>
    <p:sldId id="396" r:id="rId16"/>
    <p:sldId id="609" r:id="rId17"/>
    <p:sldId id="257" r:id="rId18"/>
    <p:sldId id="258" r:id="rId19"/>
    <p:sldId id="610" r:id="rId20"/>
    <p:sldId id="260" r:id="rId21"/>
    <p:sldId id="611" r:id="rId22"/>
    <p:sldId id="262" r:id="rId23"/>
    <p:sldId id="268" r:id="rId24"/>
    <p:sldId id="272" r:id="rId25"/>
    <p:sldId id="270" r:id="rId26"/>
    <p:sldId id="271" r:id="rId27"/>
    <p:sldId id="273" r:id="rId28"/>
    <p:sldId id="397" r:id="rId29"/>
    <p:sldId id="269"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22668C5E-D0E7-A84F-B28C-7BAA86AC4F90}">
          <p14:sldIdLst>
            <p14:sldId id="256"/>
            <p14:sldId id="608"/>
            <p14:sldId id="259"/>
            <p14:sldId id="277"/>
            <p14:sldId id="385"/>
            <p14:sldId id="261"/>
            <p14:sldId id="267"/>
            <p14:sldId id="286"/>
          </p14:sldIdLst>
        </p14:section>
        <p14:section name="Students" id="{898E5266-0460-F748-B516-56DCB661738D}">
          <p14:sldIdLst>
            <p14:sldId id="390"/>
            <p14:sldId id="391"/>
            <p14:sldId id="392"/>
            <p14:sldId id="393"/>
            <p14:sldId id="394"/>
            <p14:sldId id="395"/>
            <p14:sldId id="396"/>
            <p14:sldId id="609"/>
            <p14:sldId id="257"/>
            <p14:sldId id="258"/>
            <p14:sldId id="610"/>
            <p14:sldId id="260"/>
            <p14:sldId id="611"/>
            <p14:sldId id="262"/>
            <p14:sldId id="268"/>
            <p14:sldId id="272"/>
            <p14:sldId id="270"/>
            <p14:sldId id="271"/>
            <p14:sldId id="273"/>
            <p14:sldId id="397"/>
          </p14:sldIdLst>
        </p14:section>
        <p14:section name="Common" id="{92FBE87E-32C6-2846-BF25-B5F0CEFF09B7}">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52" autoAdjust="0"/>
    <p:restoredTop sz="74725" autoAdjust="0"/>
  </p:normalViewPr>
  <p:slideViewPr>
    <p:cSldViewPr snapToGrid="0" snapToObjects="1">
      <p:cViewPr varScale="1">
        <p:scale>
          <a:sx n="124" d="100"/>
          <a:sy n="124" d="100"/>
        </p:scale>
        <p:origin x="480" y="192"/>
      </p:cViewPr>
      <p:guideLst>
        <p:guide orient="horz" pos="1620"/>
        <p:guide pos="2880"/>
      </p:guideLst>
    </p:cSldViewPr>
  </p:slideViewPr>
  <p:notesTextViewPr>
    <p:cViewPr>
      <p:scale>
        <a:sx n="100" d="100"/>
        <a:sy n="100" d="100"/>
      </p:scale>
      <p:origin x="0" y="0"/>
    </p:cViewPr>
  </p:notesTextViewPr>
  <p:sorterViewPr>
    <p:cViewPr>
      <p:scale>
        <a:sx n="154" d="100"/>
        <a:sy n="154" d="100"/>
      </p:scale>
      <p:origin x="0" y="59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4/16/18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4/16/18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the title slide. Excited already, aren’t you? You may not be depending on how you enjoyed the last class.</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Shape 10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317500" algn="l" rtl="0">
              <a:spcBef>
                <a:spcPts val="0"/>
              </a:spcBef>
              <a:spcAft>
                <a:spcPts val="0"/>
              </a:spcAft>
              <a:buSzPts val="1400"/>
              <a:buChar char="-"/>
            </a:pPr>
            <a:r>
              <a:rPr lang="en-US"/>
              <a:t>Video game violence has been around since 1976 through death race</a:t>
            </a:r>
            <a:endParaRPr/>
          </a:p>
          <a:p>
            <a:pPr marL="457200" marR="0" lvl="0" indent="-317500" algn="l" rtl="0">
              <a:spcBef>
                <a:spcPts val="0"/>
              </a:spcBef>
              <a:spcAft>
                <a:spcPts val="0"/>
              </a:spcAft>
              <a:buSzPts val="1400"/>
              <a:buChar char="-"/>
            </a:pPr>
            <a:r>
              <a:rPr lang="en-US"/>
              <a:t>Death race was the first murder simulator</a:t>
            </a:r>
            <a:endParaRPr/>
          </a:p>
          <a:p>
            <a:pPr marL="457200" marR="0" lvl="0" indent="-317500" algn="l" rtl="0">
              <a:spcBef>
                <a:spcPts val="0"/>
              </a:spcBef>
              <a:spcAft>
                <a:spcPts val="0"/>
              </a:spcAft>
              <a:buSzPts val="1400"/>
              <a:buChar char="-"/>
            </a:pPr>
            <a:r>
              <a:rPr lang="en-US"/>
              <a:t>More games started popping up with violence, and the first realistic violence came about through Mortal Kombat in 1992</a:t>
            </a:r>
            <a:endParaRPr/>
          </a:p>
          <a:p>
            <a:pPr marL="457200" marR="0" lvl="0" indent="-317500" algn="l" rtl="0">
              <a:spcBef>
                <a:spcPts val="0"/>
              </a:spcBef>
              <a:spcAft>
                <a:spcPts val="0"/>
              </a:spcAft>
              <a:buSzPts val="1400"/>
              <a:buChar char="-"/>
            </a:pPr>
            <a:r>
              <a:rPr lang="en-US"/>
              <a:t>For those that do not know, mortal kombat has two humans fight each other side by side until knockout/death</a:t>
            </a:r>
            <a:endParaRPr/>
          </a:p>
          <a:p>
            <a:pPr marL="457200" marR="0" lvl="0" indent="-317500" algn="l" rtl="0">
              <a:spcBef>
                <a:spcPts val="0"/>
              </a:spcBef>
              <a:spcAft>
                <a:spcPts val="0"/>
              </a:spcAft>
              <a:buSzPts val="1400"/>
              <a:buChar char="-"/>
            </a:pPr>
            <a:r>
              <a:rPr lang="en-US"/>
              <a:t>Since then, there are numerous amounts of violent video games that are realistic and unrealistic, such as call of duty, fortnite</a:t>
            </a:r>
            <a:endParaRPr/>
          </a:p>
          <a:p>
            <a:pPr marL="457200" marR="0" lvl="0" indent="-317500" algn="l" rtl="0">
              <a:spcBef>
                <a:spcPts val="0"/>
              </a:spcBef>
              <a:spcAft>
                <a:spcPts val="0"/>
              </a:spcAft>
              <a:buSzPts val="1400"/>
              <a:buChar char="-"/>
            </a:pPr>
            <a:r>
              <a:rPr lang="en-US"/>
              <a:t>I can probably name a lot more violent compared to non violent video games</a:t>
            </a:r>
            <a:endParaRPr/>
          </a:p>
          <a:p>
            <a:pPr marL="457200" marR="0" lvl="0" indent="-317500" algn="l" rtl="0">
              <a:spcBef>
                <a:spcPts val="0"/>
              </a:spcBef>
              <a:spcAft>
                <a:spcPts val="0"/>
              </a:spcAft>
              <a:buSzPts val="1400"/>
              <a:buChar char="-"/>
            </a:pPr>
            <a:r>
              <a:rPr lang="en-US"/>
              <a:t>2016, more than half of top 50 are violent</a:t>
            </a:r>
            <a:endParaRPr/>
          </a:p>
        </p:txBody>
      </p:sp>
      <p:sp>
        <p:nvSpPr>
          <p:cNvPr id="102" name="Shape 10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0774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Shape 11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317500" algn="l" rtl="0">
              <a:spcBef>
                <a:spcPts val="0"/>
              </a:spcBef>
              <a:spcAft>
                <a:spcPts val="0"/>
              </a:spcAft>
              <a:buSzPts val="1400"/>
              <a:buChar char="-"/>
            </a:pPr>
            <a:r>
              <a:rPr lang="en-US"/>
              <a:t>There have been numerous discussion points and studies around violent video games and their correlation with violent </a:t>
            </a:r>
            <a:endParaRPr/>
          </a:p>
          <a:p>
            <a:pPr marL="457200" marR="0" lvl="0" indent="-317500" algn="l" rtl="0">
              <a:spcBef>
                <a:spcPts val="0"/>
              </a:spcBef>
              <a:spcAft>
                <a:spcPts val="0"/>
              </a:spcAft>
              <a:buSzPts val="1400"/>
              <a:buChar char="-"/>
            </a:pPr>
            <a:r>
              <a:rPr lang="en-US"/>
              <a:t>APA (American Psychological Association) has studied this since the early 2000s, and in 2017 crafted a statement telling the media to stop correlating these two topics because there is no concrete evidence</a:t>
            </a:r>
            <a:endParaRPr/>
          </a:p>
          <a:p>
            <a:pPr marL="457200" marR="0" lvl="0" indent="-317500" algn="l" rtl="0">
              <a:spcBef>
                <a:spcPts val="0"/>
              </a:spcBef>
              <a:spcAft>
                <a:spcPts val="0"/>
              </a:spcAft>
              <a:buSzPts val="1400"/>
              <a:buChar char="-"/>
            </a:pPr>
            <a:r>
              <a:rPr lang="en-US"/>
              <a:t>In 2011, there was a supreme court casing trying to restrict violent video games to minors based off of the premise that violent games cause violent behavior, however, it was denied because there is no concrete evidence of this and a violation of the first amendment</a:t>
            </a:r>
            <a:endParaRPr/>
          </a:p>
          <a:p>
            <a:pPr marL="457200" marR="0" lvl="0" indent="-317500" algn="l" rtl="0">
              <a:spcBef>
                <a:spcPts val="0"/>
              </a:spcBef>
              <a:spcAft>
                <a:spcPts val="0"/>
              </a:spcAft>
              <a:buSzPts val="1400"/>
              <a:buChar char="-"/>
            </a:pPr>
            <a:r>
              <a:rPr lang="en-US"/>
              <a:t>Trump recently discussed with his panel whether or not these video games are leading to tragic events such as school shootings, yet again there was no evidence presented at this meeting that clearly condemns violent games to be the root cause</a:t>
            </a:r>
            <a:endParaRPr/>
          </a:p>
          <a:p>
            <a:pPr marL="457200" marR="0" lvl="0" indent="-317500" algn="l" rtl="0">
              <a:spcBef>
                <a:spcPts val="0"/>
              </a:spcBef>
              <a:spcAft>
                <a:spcPts val="0"/>
              </a:spcAft>
              <a:buSzPts val="1400"/>
              <a:buChar char="-"/>
            </a:pPr>
            <a:r>
              <a:rPr lang="en-US"/>
              <a:t>Could not find a reasonable number on how many studies have been done</a:t>
            </a:r>
            <a:endParaRPr/>
          </a:p>
        </p:txBody>
      </p:sp>
      <p:sp>
        <p:nvSpPr>
          <p:cNvPr id="115" name="Shape 115"/>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1272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Shape 12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317500" algn="l" rtl="0">
              <a:spcBef>
                <a:spcPts val="0"/>
              </a:spcBef>
              <a:spcAft>
                <a:spcPts val="0"/>
              </a:spcAft>
              <a:buSzPts val="1400"/>
              <a:buChar char="-"/>
            </a:pPr>
            <a:r>
              <a:rPr lang="en-US"/>
              <a:t>Clearly, the amount of video game sales does not increase the amount of violent crimes (until 2008, cannot find later dates)</a:t>
            </a:r>
            <a:endParaRPr/>
          </a:p>
        </p:txBody>
      </p:sp>
      <p:sp>
        <p:nvSpPr>
          <p:cNvPr id="127" name="Shape 12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985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Shape 13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317500" algn="l" rtl="0">
              <a:spcBef>
                <a:spcPts val="0"/>
              </a:spcBef>
              <a:spcAft>
                <a:spcPts val="0"/>
              </a:spcAft>
              <a:buSzPts val="1400"/>
              <a:buChar char="-"/>
            </a:pPr>
            <a:r>
              <a:rPr lang="en-US"/>
              <a:t>In conclusion, there has not been any complete evidence that proves violent video games cause violent behavior</a:t>
            </a:r>
            <a:endParaRPr/>
          </a:p>
          <a:p>
            <a:pPr marL="457200" marR="0" lvl="0" indent="-317500" algn="l" rtl="0">
              <a:spcBef>
                <a:spcPts val="0"/>
              </a:spcBef>
              <a:spcAft>
                <a:spcPts val="0"/>
              </a:spcAft>
              <a:buSzPts val="1400"/>
              <a:buChar char="-"/>
            </a:pPr>
            <a:r>
              <a:rPr lang="en-US"/>
              <a:t>Some evidence states that violent video games cause aggression, yet this entails verbal and mental, not just physical</a:t>
            </a:r>
            <a:endParaRPr/>
          </a:p>
          <a:p>
            <a:pPr marL="457200" marR="0" lvl="0" indent="-317500" algn="l" rtl="0">
              <a:spcBef>
                <a:spcPts val="0"/>
              </a:spcBef>
              <a:spcAft>
                <a:spcPts val="0"/>
              </a:spcAft>
              <a:buSzPts val="1400"/>
              <a:buChar char="-"/>
            </a:pPr>
            <a:r>
              <a:rPr lang="en-US"/>
              <a:t>Giving someone the cold shoulder is seen as aggression, and no violent act has been directly tied to these games</a:t>
            </a:r>
            <a:endParaRPr/>
          </a:p>
          <a:p>
            <a:pPr marL="457200" marR="0" lvl="0" indent="-317500" algn="l" rtl="0">
              <a:spcBef>
                <a:spcPts val="0"/>
              </a:spcBef>
              <a:spcAft>
                <a:spcPts val="0"/>
              </a:spcAft>
              <a:buSzPts val="1400"/>
              <a:buChar char="-"/>
            </a:pPr>
            <a:r>
              <a:rPr lang="en-US"/>
              <a:t>Furthermore, video games should not be their own category. Instead violent media as a whole should be grouped together</a:t>
            </a:r>
            <a:endParaRPr/>
          </a:p>
          <a:p>
            <a:pPr marL="457200" marR="0" lvl="0" indent="-317500" algn="l" rtl="0">
              <a:spcBef>
                <a:spcPts val="0"/>
              </a:spcBef>
              <a:spcAft>
                <a:spcPts val="0"/>
              </a:spcAft>
              <a:buSzPts val="1400"/>
              <a:buChar char="-"/>
            </a:pPr>
            <a:r>
              <a:rPr lang="en-US"/>
              <a:t>It can be argued video games are different because the individual playing is taking control of the situation, but studies say otherwise [1] (will be talked about through the point of violent media being grouped together as a whole)</a:t>
            </a:r>
            <a:endParaRPr/>
          </a:p>
        </p:txBody>
      </p:sp>
      <p:sp>
        <p:nvSpPr>
          <p:cNvPr id="138" name="Shape 13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795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1467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7961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Shape 8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Today I want to talk to you about how app design can be improved to benefit the user. From a professional ethics point of view, I am going to argue that it is important as designers of applications and anything with an interface to keep the interests of the user in mind. We all have heard at different points in time about different types of technology being bad for us. For example, the TV. In this presentation I am going to argue that applications are different. “This time it’s different”. Smartphones have become pervasive- &lt;explain the graphic on the right&gt;. The study included 94 Android phone users and tracked them over 5 days (24hrs a day). For starters- it is clear that app designers have an incentive to capture and keep your attention, especially when there are so many other apps competing to do the same as you can see in the graph. This means that they have to spend more directed efforts towards persuasive techniques and having control over steering a user’s thoughts.</a:t>
            </a:r>
            <a:endParaRPr/>
          </a:p>
          <a:p>
            <a:pPr marL="0" marR="0" lvl="0" indent="0" algn="l" rtl="0">
              <a:spcBef>
                <a:spcPts val="0"/>
              </a:spcBef>
              <a:spcAft>
                <a:spcPts val="0"/>
              </a:spcAft>
              <a:buNone/>
            </a:pPr>
            <a:endParaRPr/>
          </a:p>
          <a:p>
            <a:pPr marL="0" marR="0" lvl="0" indent="0" algn="l" rtl="0">
              <a:spcBef>
                <a:spcPts val="0"/>
              </a:spcBef>
              <a:spcAft>
                <a:spcPts val="0"/>
              </a:spcAft>
              <a:buNone/>
            </a:pPr>
            <a:r>
              <a:rPr lang="en-US"/>
              <a:t>Facebook made $40bn in total revenue in 2017 bulk of which is $39bn came from digital advertisements. [11]</a:t>
            </a:r>
            <a:endParaRPr/>
          </a:p>
          <a:p>
            <a:pPr marL="0" marR="0" lvl="0" indent="0" algn="l" rtl="0">
              <a:spcBef>
                <a:spcPts val="0"/>
              </a:spcBef>
              <a:spcAft>
                <a:spcPts val="0"/>
              </a:spcAft>
              <a:buNone/>
            </a:pPr>
            <a:endParaRPr/>
          </a:p>
        </p:txBody>
      </p:sp>
      <p:sp>
        <p:nvSpPr>
          <p:cNvPr id="90" name="Shape 9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78874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So what are some techniques that app designers currently use? Most techniques work around the idea of manipulating human psychology to capture users’ attention. For example, psychological studies about red being a more stimulating color, might dictate it to be used for a notification. One of the authors of a book that outlines psychological principles and design steps to make your app habitual to a user, also says about clever app design, that if it can’t be used for evil, then it’s not a superpower. And this is in reference to clever app design.</a:t>
            </a:r>
            <a:br>
              <a:rPr lang="en-US"/>
            </a:br>
            <a:r>
              <a:rPr lang="en-US"/>
              <a:t>Another technique that is often used is customer profiling that will allow companies to serve directed information/advertisements/news feed to keep them on the  page/app. For example, Facebook showed their advertisers that they could determine when a teen was feeling insecure, worthless, require a confidence boost, etc. Other examples of manipulative deisng include Facebook’s autoplaying of videos as you scroll through the news feed. And Snapchat gamifying conversations by having streaks.</a:t>
            </a:r>
            <a:endParaRPr/>
          </a:p>
          <a:p>
            <a:pPr marL="0" lvl="0" indent="0">
              <a:spcBef>
                <a:spcPts val="0"/>
              </a:spcBef>
              <a:spcAft>
                <a:spcPts val="0"/>
              </a:spcAft>
              <a:buNone/>
            </a:pPr>
            <a:r>
              <a:rPr lang="en-US"/>
              <a:t>Most of these psychological techniques are based on cognitive psychology. That is, an understanding of how the human brain tends to work. As opposed to con-men, who use techniques that charm their victims. </a:t>
            </a:r>
            <a:endParaRPr/>
          </a:p>
        </p:txBody>
      </p:sp>
      <p:sp>
        <p:nvSpPr>
          <p:cNvPr id="104" name="Shape 104"/>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2590004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So what are the effects of incentivizing users’ attention and keeping them glued to their screens? For one, it affects mental health. It makes it harder for people to disconnect which could lead to a lack of sleep and increased social anxiety when it comes to fearing missing out. Younger children that begin to use smartphones are going to be susceptible to doing things that bring in the most likes, etc. Social relationships take a backseat when there are easier social rewards in the virtual world in the form of likes and shares and so on. Finally, as we have seen in recent news, it affects democracy-- by creating echo chambers, and encouraging sensational news.</a:t>
            </a:r>
            <a:endParaRPr/>
          </a:p>
          <a:p>
            <a:pPr marL="0" lvl="0" indent="0">
              <a:spcBef>
                <a:spcPts val="0"/>
              </a:spcBef>
              <a:spcAft>
                <a:spcPts val="0"/>
              </a:spcAft>
              <a:buNone/>
            </a:pPr>
            <a:endParaRPr/>
          </a:p>
        </p:txBody>
      </p:sp>
      <p:sp>
        <p:nvSpPr>
          <p:cNvPr id="117" name="Shape 117"/>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689926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I want to talk about why it’s different specifically this time as compared to older technological advancements. You may think that you have the choice or that it’s up to you to watch a video/disable your settings/etc. but the truth is that persuasive techniques hijack your psychological systems that are typically unconscious and not controllable with volition. When everyone around you is using Messenger to talk to each other, you cannot be social without being on Messenger yourself. Some applications require you to link your accounts to others so you have to spend time on the others as well. This is not easily avoidable. Next, we are with our phones 24/7 and they are always on. It is good that anyone can reach us when in trouble or urgent, but when this mode of communication is intercepted by useless applications that can send you notifications in the middle of the day, it becomes hard to disconnect. Finally, personalization (to a  user-level)  of content delivery has never existed before. </a:t>
            </a:r>
            <a:endParaRPr/>
          </a:p>
        </p:txBody>
      </p:sp>
      <p:sp>
        <p:nvSpPr>
          <p:cNvPr id="129" name="Shape 129"/>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2982155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a:buFont typeface="Arial" charset="0"/>
              <a:buChar char="•"/>
            </a:pPr>
            <a:r>
              <a:rPr lang="en-US" dirty="0"/>
              <a:t>Absolute statements are difficult to prove</a:t>
            </a:r>
          </a:p>
          <a:p>
            <a:pPr marL="628650" lvl="1" indent="-171450">
              <a:buFont typeface="Arial" charset="0"/>
              <a:buChar char="•"/>
            </a:pPr>
            <a:r>
              <a:rPr lang="en-US" dirty="0"/>
              <a:t>Avoid: all, always, any, every, everyone, never, none</a:t>
            </a:r>
            <a:r>
              <a:rPr lang="is-IS" dirty="0"/>
              <a:t>…</a:t>
            </a:r>
            <a:r>
              <a:rPr lang="en-US" dirty="0"/>
              <a:t> unless you can show it</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a:buFont typeface="Arial" panose="020B0604020202020204" pitchFamily="34" charset="0"/>
              <a:buChar char="•"/>
            </a:pPr>
            <a:r>
              <a:rPr lang="en-US" dirty="0"/>
              <a:t>Hyperbole is the best thing ever!</a:t>
            </a:r>
          </a:p>
          <a:p>
            <a:pPr marL="628650" lvl="1" indent="-171450">
              <a:buFont typeface="Arial" panose="020B0604020202020204" pitchFamily="34" charset="0"/>
              <a:buChar char="•"/>
            </a:pPr>
            <a:r>
              <a:rPr lang="en-US" dirty="0"/>
              <a:t>but not in these papers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template, saves time (and -1 point)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ea typeface="ＭＳ Ｐゴシック" charset="-128"/>
                <a:cs typeface="ＭＳ Ｐゴシック" charset="-128"/>
              </a:rPr>
              <a:t>Include Counter Point and Response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a:p>
            <a:pPr marL="171450" indent="-171450" eaLnBrk="1" hangingPunct="1">
              <a:buFont typeface="Arial"/>
              <a:buChar char="•"/>
            </a:pPr>
            <a:endParaRPr lang="en-US" baseline="0"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2012672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The problem we face, however, is that many platforms lose money if the problem is solved. Their business models require that they have their users’ attention for the longest time and longer than others that are in competition with them. We must also acknowledge that we are susceptible to these methods of manipulation. When we do so, companies will be forced to serve their users’ best interests and align their business models with the user. We must follow ethical design principles as designers of these applications. For example, instead of designing with the idea that users are free to choose what they think, it is more realistic to design with the knowledge that you are directly influencing the user’s thoughts (and choosing default settings that help them regardless of whether it helps you as a designer or not). Following these ethical design principles and helping users disconnect is typically easier for hardware companies because they are not dependent on your attention as much as social media applications.</a:t>
            </a:r>
            <a:endParaRPr/>
          </a:p>
        </p:txBody>
      </p:sp>
      <p:sp>
        <p:nvSpPr>
          <p:cNvPr id="140" name="Shape 140"/>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3770816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1309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0" name="Shape 160"/>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22</a:t>
            </a:fld>
            <a:endParaRPr/>
          </a:p>
        </p:txBody>
      </p:sp>
    </p:spTree>
    <p:extLst>
      <p:ext uri="{BB962C8B-B14F-4D97-AF65-F5344CB8AC3E}">
        <p14:creationId xmlns:p14="http://schemas.microsoft.com/office/powerpoint/2010/main" val="813314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a:t>
            </a:r>
            <a:r>
              <a:rPr lang="en-US" baseline="0" dirty="0"/>
              <a:t> my name is Adam and I’m going to be talking about how addicted people have gotten to their smartphones. A lot of people blame the technology, and the developers for making inherently addicting devices, but I believe that it’s really the users who are to blame for their addiction. People have a tendency to take credit for good things that happen to them, but not to take responsibility for their shortcomings, and immediately resort to blaming others. This is called self-serving bias. This graphic explains the premise of self-serving bias, as we can see the girl on the top takes credit for doing well on the test, but the one on the bottom just assumes she didn’t do well because the teacher doesn’t like her. One study compiled data from over 260 prior studies and calculated a “d” value for different demographics, which represented the extent of their self-serving biases. The average was 0.96, which is relatively large. Americans had a d value of 1.05, with children and older adults generally having the largest biases. It also showed that people with depression and anxiety had significantly lower biases, with d values of .21 and .46 respectively. People need to start taking responsibility for their smartphone addictions, because no one is forcing you to use their devices as much as you do. Before I go on, I’d also just like to say that I’m not excluding myself from this. I’ll admit that I use my phone a lot, and probably waste more time scrolling through social media on it than I should. But I don’t blame my iPhone for distracting me because I’m the one who chooses to do that scrolling. I’m just saying that smartphone users are responsible for a certain level of self-control when it comes to using their devices, and if they can’t maintain that, then they shouldn’t be blaming technology for the fact that they can’t go 2 minutes without checking their phone.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dirty="0"/>
          </a:p>
        </p:txBody>
      </p:sp>
    </p:spTree>
    <p:extLst>
      <p:ext uri="{BB962C8B-B14F-4D97-AF65-F5344CB8AC3E}">
        <p14:creationId xmlns:p14="http://schemas.microsoft.com/office/powerpoint/2010/main" val="4235764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have been studies done on conditions and personality traits that might put someone more at risk of becoming addicted to smartphone use. Loneliness and shyness are two of them. Lonely people might become unsatisfied with the number or quality of their personal relationships, so that might turn them toward increased internet use. For those who are shy, smartphones can provide a more comfortable environment for them, where they could either not interact with others, or communicate with them without being in the same room. Parenting styles can also come into play when talking about smartphone addictions because teens can get dependent on their devices if their parents don’t encourage them to communicate in different ways or do other things. One argument against smartphones is that they are decreasing the amount of face-to-face interaction between people, and maybe the poor quality of some personal relationships is a result of smartphone overuse, rather than a cause. But again, I’d like to emphasize that in these cases, it’s the people who are choosing not to interact face-to-face, and if it weren’t through a smartphone, it could just as easily be on their laptop or landline phone.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dirty="0"/>
          </a:p>
        </p:txBody>
      </p:sp>
    </p:spTree>
    <p:extLst>
      <p:ext uri="{BB962C8B-B14F-4D97-AF65-F5344CB8AC3E}">
        <p14:creationId xmlns:p14="http://schemas.microsoft.com/office/powerpoint/2010/main" val="3395432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Depression</a:t>
            </a:r>
            <a:r>
              <a:rPr lang="en-US" baseline="0" dirty="0"/>
              <a:t> and anxiety can also lead to increased use of smartphones. People often use their smartphones to relieve stress or depression, which can become unhealthy if done too often. It can lead to becoming absorbed into the virtual world, and ignoring real-life problems. Rumination is a psychological term for focusing primarily on the bad or upsetting aspects of a situation. Some research indicates that depression and anxiety alone may not lead to increased risk of smartphone addiction, but rumination can act as a mechanism for linking these mental health conditions to problematic smartphone use. Rumination can cause excessive reassurance-seeking behavior, which might lead someone to constantly check their phone for new notifications.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dirty="0"/>
          </a:p>
        </p:txBody>
      </p:sp>
    </p:spTree>
    <p:extLst>
      <p:ext uri="{BB962C8B-B14F-4D97-AF65-F5344CB8AC3E}">
        <p14:creationId xmlns:p14="http://schemas.microsoft.com/office/powerpoint/2010/main" val="435157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was a study done in 2015 to learn more about people’s automatic behaviors and habits. Automaticity refers to doing something with limited awareness or intentions to do so – it is a result of extreme addiction. 925 people, including adults and college students, were surveyed about the extent to which they perform actions without thinking or intending to do them, such as texting. The researchers used linear regression to see if automatic habits could predict how often someone might text and drive. They did the same for the opposite of automaticity, which is acting with awareness. They found that people who have automatic habits are more likely to text and drive. These results show that an increase in one unit of automaticity will result in a .14 unit increase in texting while driving, and a 1 unit increase in awareness results in a .24 unit decrease in texting while driving. As people get more and more attached to their smartphones, we can only expect automaticity, and therefore, frequency of texting while driving to increase. So basically, if you are aware of your texting habits, you could be less prone to texting and driving. Automaticity doesn’t remove the responsibility from the driver though. Their excessive smartphone use got them to the point where they text without intending to, and they must be held responsible for the consequences. If someone sues you because you hit them while you were texting, I don’t think the “I didn’t know I was texting” argument would get you too far. You can’t blame the technology because all the phone did was buzz.</a:t>
            </a: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dirty="0"/>
          </a:p>
        </p:txBody>
      </p:sp>
    </p:spTree>
    <p:extLst>
      <p:ext uri="{BB962C8B-B14F-4D97-AF65-F5344CB8AC3E}">
        <p14:creationId xmlns:p14="http://schemas.microsoft.com/office/powerpoint/2010/main" val="42197172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main point is that users need to take responsibility for their smartphone addictions, rather</a:t>
            </a:r>
            <a:r>
              <a:rPr lang="en-US" baseline="0" dirty="0"/>
              <a:t> than blaming the technology. A few measures you could take to reduce the amount of time you spend on your phone are listed up here. You could silent your phone at different times throughout the day, such as when you’re eating or with your family. You could also change your notification settings so your phone isn’t constantly buzzing and asking for your attention. There are also apps out there that aim to get you to use your phone less. Some show you how many times you unlock your phone everyday, give you a breakdown of how long you’re spending in each of your apps, or set time limits for specific apps [11]. Even if you don’t take any of these suggestions, you might just want to be mindful of how much you use your phone so it doesn’t take over your life. Any questions?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dirty="0"/>
          </a:p>
        </p:txBody>
      </p:sp>
    </p:spTree>
    <p:extLst>
      <p:ext uri="{BB962C8B-B14F-4D97-AF65-F5344CB8AC3E}">
        <p14:creationId xmlns:p14="http://schemas.microsoft.com/office/powerpoint/2010/main" val="1322549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dirty="0"/>
          </a:p>
        </p:txBody>
      </p:sp>
    </p:spTree>
    <p:extLst>
      <p:ext uri="{BB962C8B-B14F-4D97-AF65-F5344CB8AC3E}">
        <p14:creationId xmlns:p14="http://schemas.microsoft.com/office/powerpoint/2010/main" val="3446955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We can also discuss articles listed on Security Discussions under documents of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ADD QUIZ AS BACKUP IF CLASS DISCUSSION</a:t>
            </a:r>
            <a:r>
              <a:rPr lang="en-US" baseline="0" dirty="0">
                <a:latin typeface="Arial" charset="0"/>
                <a:ea typeface="ＭＳ Ｐゴシック" charset="-128"/>
                <a:cs typeface="ＭＳ Ｐゴシック" charset="-128"/>
              </a:rPr>
              <a:t> NOT LONG ENOUGH</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how many people </a:t>
            </a:r>
            <a:r>
              <a:rPr lang="en-US"/>
              <a:t>in ACM</a:t>
            </a:r>
            <a:r>
              <a:rPr lang="en-US" baseline="0"/>
              <a:t> or IEEE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Release Game or Not</a:t>
            </a:r>
            <a:r>
              <a:rPr lang="en-US" baseline="0" dirty="0"/>
              <a:t> Debate</a:t>
            </a:r>
          </a:p>
          <a:p>
            <a:endParaRPr lang="en-US" dirty="0"/>
          </a:p>
          <a:p>
            <a:r>
              <a:rPr lang="en-US" dirty="0"/>
              <a:t>Chapter 9 In-class Exercises # 24.</a:t>
            </a:r>
          </a:p>
          <a:p>
            <a:r>
              <a:rPr lang="en-US" dirty="0"/>
              <a:t>Should the company produce the game?</a:t>
            </a:r>
          </a:p>
          <a:p>
            <a:endParaRPr lang="en-US" dirty="0"/>
          </a:p>
          <a:p>
            <a:r>
              <a:rPr lang="en-US" dirty="0"/>
              <a:t>Use the SWE Code Of Ethics as the basis for your argument.</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3512373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An error of </a:t>
            </a:r>
            <a:r>
              <a:rPr lang="en-US" i="1" dirty="0"/>
              <a:t>commission</a:t>
            </a:r>
            <a:r>
              <a:rPr lang="en-US" dirty="0"/>
              <a:t> is one where the person responds where they should not. This is compared to an error of </a:t>
            </a:r>
            <a:r>
              <a:rPr lang="en-US" i="1" dirty="0"/>
              <a:t>omission</a:t>
            </a:r>
            <a:r>
              <a:rPr lang="en-US" dirty="0"/>
              <a:t>, where the person fails to respond when they should.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1 Page Paper Ideas:</a:t>
            </a:r>
          </a:p>
          <a:p>
            <a:pPr marL="228600" indent="-228600" eaLnBrk="1" hangingPunct="1">
              <a:buFont typeface="+mj-lt"/>
              <a:buAutoNum type="arabicPeriod"/>
            </a:pPr>
            <a:r>
              <a:rPr lang="en-US" dirty="0">
                <a:latin typeface="Arial" pitchFamily="-109" charset="0"/>
                <a:ea typeface="ＭＳ Ｐゴシック" pitchFamily="-109" charset="-128"/>
                <a:cs typeface="ＭＳ Ｐゴシック" pitchFamily="-109" charset="-128"/>
              </a:rPr>
              <a:t>For Good - </a:t>
            </a:r>
            <a:r>
              <a:rPr lang="en-US" dirty="0">
                <a:ea typeface="ＭＳ Ｐゴシック" pitchFamily="-109" charset="-128"/>
                <a:cs typeface="ＭＳ Ｐゴシック" pitchFamily="-109" charset="-128"/>
              </a:rPr>
              <a:t>How will you use your computing related education to do good in the world?</a:t>
            </a:r>
          </a:p>
          <a:p>
            <a:pPr marL="228600" indent="-228600" eaLnBrk="1" hangingPunct="1">
              <a:buFont typeface="+mj-lt"/>
              <a:buAutoNum type="arabicPeriod"/>
            </a:pPr>
            <a:r>
              <a:rPr lang="en-US" baseline="0" dirty="0">
                <a:ea typeface="ＭＳ Ｐゴシック" pitchFamily="-109" charset="-128"/>
                <a:cs typeface="ＭＳ Ｐゴシック" pitchFamily="-109" charset="-128"/>
              </a:rPr>
              <a:t>Dark Net - Is </a:t>
            </a:r>
            <a:r>
              <a:rPr lang="en-US" baseline="0" dirty="0">
                <a:ea typeface="+mn-ea"/>
                <a:cs typeface="+mn-cs"/>
              </a:rPr>
              <a:t>t</a:t>
            </a:r>
            <a:r>
              <a:rPr lang="en-US" dirty="0"/>
              <a:t>he Dark Net good or bad?</a:t>
            </a:r>
          </a:p>
          <a:p>
            <a:pPr marL="228600" indent="-228600" eaLnBrk="1" hangingPunct="1">
              <a:buFont typeface="+mj-lt"/>
              <a:buAutoNum type="arabicPeriod"/>
            </a:pPr>
            <a:r>
              <a:rPr lang="en-US" dirty="0"/>
              <a:t>Does computerized automation help the economy or society?</a:t>
            </a:r>
          </a:p>
          <a:p>
            <a:pPr marL="228600" indent="-228600" eaLnBrk="1" hangingPunct="1">
              <a:buFont typeface="+mj-lt"/>
              <a:buAutoNum type="arabicPeriod"/>
            </a:pPr>
            <a:r>
              <a:rPr lang="en-US" dirty="0"/>
              <a:t>What should computerized automated be applied to next?</a:t>
            </a:r>
          </a:p>
          <a:p>
            <a:pPr marL="228600" indent="-228600" eaLnBrk="1" hangingPunct="1">
              <a:buFont typeface="+mj-lt"/>
              <a:buAutoNum type="arabicPeriod"/>
            </a:pPr>
            <a:r>
              <a:rPr lang="en-US" dirty="0"/>
              <a:t>If productivity has increased so much, why are we working so hard? </a:t>
            </a:r>
            <a:r>
              <a:rPr lang="en-US" i="1" dirty="0"/>
              <a:t>Should</a:t>
            </a:r>
            <a:r>
              <a:rPr lang="en-US" dirty="0"/>
              <a:t> we?</a:t>
            </a:r>
          </a:p>
          <a:p>
            <a:pPr marL="228600" indent="-228600" eaLnBrk="1" hangingPunct="1">
              <a:buFont typeface="+mj-lt"/>
              <a:buAutoNum type="arabicPeriod"/>
            </a:pPr>
            <a:r>
              <a:rPr lang="en-US" dirty="0"/>
              <a:t>What job skills will survive computerized automation?</a:t>
            </a:r>
          </a:p>
          <a:p>
            <a:pPr lvl="0" eaLnBrk="1" hangingPunct="1"/>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Show WPI and/or corporate code of ethics.</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Shape 8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Overview of the presentation - Video Games Made me do it</a:t>
            </a:r>
            <a:endParaRPr/>
          </a:p>
          <a:p>
            <a:pPr marL="457200" marR="0" lvl="0" indent="-317500" algn="l" rtl="0">
              <a:spcBef>
                <a:spcPts val="0"/>
              </a:spcBef>
              <a:spcAft>
                <a:spcPts val="0"/>
              </a:spcAft>
              <a:buSzPts val="1400"/>
              <a:buChar char="-"/>
            </a:pPr>
            <a:r>
              <a:rPr lang="en-US"/>
              <a:t>Focusing on physical violence to others - Not focusing on overall aggression such as giving someone a cold shoulder</a:t>
            </a:r>
            <a:endParaRPr/>
          </a:p>
          <a:p>
            <a:pPr marL="457200" marR="0" lvl="0" indent="-317500" algn="l" rtl="0">
              <a:spcBef>
                <a:spcPts val="0"/>
              </a:spcBef>
              <a:spcAft>
                <a:spcPts val="0"/>
              </a:spcAft>
              <a:buSzPts val="1400"/>
              <a:buChar char="-"/>
            </a:pPr>
            <a:r>
              <a:rPr lang="en-US"/>
              <a:t>There is a lot of controversy surrounding violent video games, especially when a tragic event is committed by a teenager (columbine, sandy hook)</a:t>
            </a:r>
            <a:endParaRPr/>
          </a:p>
          <a:p>
            <a:pPr marL="0" marR="0" lvl="0" indent="0" algn="l" rtl="0">
              <a:spcBef>
                <a:spcPts val="0"/>
              </a:spcBef>
              <a:spcAft>
                <a:spcPts val="0"/>
              </a:spcAft>
              <a:buNone/>
            </a:pPr>
            <a:endParaRPr/>
          </a:p>
        </p:txBody>
      </p:sp>
      <p:sp>
        <p:nvSpPr>
          <p:cNvPr id="90" name="Shape 9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7754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2017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2017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2017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2017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2017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2017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npr.org/2018/03/08/592046294/what-research-says-about-video-games-and-violence-in-children" TargetMode="External"/><Relationship Id="rId7" Type="http://schemas.openxmlformats.org/officeDocument/2006/relationships/hyperlink" Target="https://www.law.cornell.edu/supct/html/08-1448.Z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apa.org/" TargetMode="External"/><Relationship Id="rId5" Type="http://schemas.openxmlformats.org/officeDocument/2006/relationships/hyperlink" Target="http://theconversation.com/its-time-to-end-the-debate-about-video-games-and-violence-91607" TargetMode="External"/><Relationship Id="rId4" Type="http://schemas.openxmlformats.org/officeDocument/2006/relationships/hyperlink" Target="http://ncac.org/resource/a-timeline-of-video-game-controversies"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videogames.procon.org/view.resource.php?resourceID=006520" TargetMode="External"/><Relationship Id="rId3" Type="http://schemas.openxmlformats.org/officeDocument/2006/relationships/hyperlink" Target="https://www.gamerpros.co/violent-video-games-may-taxed-new-legislation" TargetMode="External"/><Relationship Id="rId7" Type="http://schemas.openxmlformats.org/officeDocument/2006/relationships/hyperlink" Target="http://drewmckissick.com/three-types-of-medi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flashgamegate.com/violent-video-games-have-an-impact-on-behavior/" TargetMode="External"/><Relationship Id="rId5" Type="http://schemas.openxmlformats.org/officeDocument/2006/relationships/hyperlink" Target="http://www.horror.land/the-evolution-of-horror-videos-games-1972-1982/" TargetMode="External"/><Relationship Id="rId4" Type="http://schemas.openxmlformats.org/officeDocument/2006/relationships/hyperlink" Target="https://www.epicgames.com/fortnite/en-US/buy-now/battle-royale" TargetMode="External"/><Relationship Id="rId9" Type="http://schemas.openxmlformats.org/officeDocument/2006/relationships/hyperlink" Target="http://www.gamesbrief.com/2010/08/if-video-games-cause-violence-there-should-be-a-correlation-between-game-sales-and-violent-crime-righ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hyperlink" Target="http://metro.co.uk/2017/09/08/what-is-a-snapchat-streak-6910821/" TargetMode="External"/><Relationship Id="rId3" Type="http://schemas.openxmlformats.org/officeDocument/2006/relationships/hyperlink" Target="http://humanetech.com/problem" TargetMode="External"/><Relationship Id="rId7" Type="http://schemas.openxmlformats.org/officeDocument/2006/relationships/hyperlink" Target="https://blog.dscout.com/mobile-touche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theguardian.com/technology/2017/oct/05/smartphone-addiction-silicon-valley-dystopia" TargetMode="External"/><Relationship Id="rId5" Type="http://schemas.openxmlformats.org/officeDocument/2006/relationships/hyperlink" Target="https://www.ted.com/talks/tristan_harris_the_manipulative_tricks_tech_companies_use_to_capture_your_attention#t-440715" TargetMode="External"/><Relationship Id="rId4" Type="http://schemas.openxmlformats.org/officeDocument/2006/relationships/hyperlink" Target="https://www.theverge.com/2018/1/17/16903844/time-well-spent-facebook-tristan-harris-mark-zuckerberg"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ssrn.com/abstract=2795110" TargetMode="External"/><Relationship Id="rId3" Type="http://schemas.openxmlformats.org/officeDocument/2006/relationships/hyperlink" Target="http://www.hookmodel.com/" TargetMode="External"/><Relationship Id="rId7" Type="http://schemas.openxmlformats.org/officeDocument/2006/relationships/hyperlink" Target="https://www.investopedia.com/ask/answers/120114/how-does-facebook-fb-make-money.asp"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medium.com/thrive-global/how-technology-hijacks-peoples-minds-from-a-magician-and-google-s-design-ethicist-56d62ef5edf3" TargetMode="External"/><Relationship Id="rId5" Type="http://schemas.openxmlformats.org/officeDocument/2006/relationships/hyperlink" Target="https://www.theguardian.com/technology/2017/may/01/facebook-advertising-data-insecure-teens" TargetMode="External"/><Relationship Id="rId10" Type="http://schemas.openxmlformats.org/officeDocument/2006/relationships/hyperlink" Target="https://en.wikipedia.org/wiki/Personalized_marketing" TargetMode="External"/><Relationship Id="rId4" Type="http://schemas.openxmlformats.org/officeDocument/2006/relationships/hyperlink" Target="https://www.theodysseyonline.com/children-excessive-amount-technology" TargetMode="External"/><Relationship Id="rId9" Type="http://schemas.openxmlformats.org/officeDocument/2006/relationships/hyperlink" Target="https://dx.doi.org/10.2139/ssrn.279511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hyperlink" Target="https://www.psychologytoday.com/us/blog/overcoming-self-sabotage/201002/rumination-problem-solving-gone-wrong" TargetMode="External"/><Relationship Id="rId13" Type="http://schemas.openxmlformats.org/officeDocument/2006/relationships/hyperlink" Target="https://www.popsci.com/cure-smartphone-addiction" TargetMode="External"/><Relationship Id="rId3" Type="http://schemas.openxmlformats.org/officeDocument/2006/relationships/hyperlink" Target="https://www.harleytherapy.co.uk/counselling/why-we-put-the-blame-on-others.htm" TargetMode="External"/><Relationship Id="rId7" Type="http://schemas.openxmlformats.org/officeDocument/2006/relationships/hyperlink" Target="https://www.emeraldinsight.com/doi/full/10.1108/IntR-01-2017-0019#_i20" TargetMode="External"/><Relationship Id="rId12" Type="http://schemas.openxmlformats.org/officeDocument/2006/relationships/hyperlink" Target="https://www.theodysseyonline.com/5-ways-deal-with-anxiety-your-daily-lif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graphyonline.com/archives/IJPBA/2016/IJPBA-113/" TargetMode="External"/><Relationship Id="rId11" Type="http://schemas.openxmlformats.org/officeDocument/2006/relationships/hyperlink" Target="http://www.bestlovequoteslove.com/im-a-really-affectionate-person-once-you-get-past-my-5-layers-of-shyness-awkwardness-fear-vague-dislike-and-loneliness/" TargetMode="External"/><Relationship Id="rId5" Type="http://schemas.openxmlformats.org/officeDocument/2006/relationships/hyperlink" Target="http://journals.sagepub.com/doi/full/10.1177/0894439314528779" TargetMode="External"/><Relationship Id="rId10" Type="http://schemas.openxmlformats.org/officeDocument/2006/relationships/hyperlink" Target="https://www.esurance.com/info/car/texting-and-driving" TargetMode="External"/><Relationship Id="rId4" Type="http://schemas.openxmlformats.org/officeDocument/2006/relationships/hyperlink" Target="https://psychologenie.com/understanding-self-serving-bias-with-examples" TargetMode="External"/><Relationship Id="rId9" Type="http://schemas.openxmlformats.org/officeDocument/2006/relationships/hyperlink" Target="http://www.ns.umich.edu/new/releases/22828-lack-of-attention-self-control-predict-dangerous-texting-behaviors" TargetMode="External"/><Relationship Id="rId14" Type="http://schemas.openxmlformats.org/officeDocument/2006/relationships/hyperlink" Target="http://www.sakkyndig.com/psykologi/artikler/positivbias.pdf"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r>
              <a:rPr lang="en-US" dirty="0"/>
              <a:t>Class 10</a:t>
            </a:r>
            <a:br>
              <a:rPr lang="en-US" dirty="0"/>
            </a:br>
            <a:r>
              <a:rPr lang="en-US" dirty="0"/>
              <a:t>Professional Ethics</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2700"/>
              <a:buFont typeface="Cambria"/>
              <a:buNone/>
            </a:pPr>
            <a:r>
              <a:rPr lang="en-US"/>
              <a:t>Violent Video Game Evolution</a:t>
            </a:r>
            <a:endParaRPr/>
          </a:p>
        </p:txBody>
      </p:sp>
      <p:sp>
        <p:nvSpPr>
          <p:cNvPr id="105" name="Shape 105"/>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Autofit/>
          </a:bodyPr>
          <a:lstStyle/>
          <a:p>
            <a:pPr marL="205766" marR="0" lvl="0" indent="-205766" algn="l" rtl="0">
              <a:lnSpc>
                <a:spcPct val="90000"/>
              </a:lnSpc>
              <a:spcBef>
                <a:spcPts val="0"/>
              </a:spcBef>
              <a:spcAft>
                <a:spcPts val="0"/>
              </a:spcAft>
              <a:buClr>
                <a:schemeClr val="lt2"/>
              </a:buClr>
              <a:buSzPts val="1620"/>
              <a:buFont typeface="Arial"/>
              <a:buChar char="•"/>
            </a:pPr>
            <a:r>
              <a:rPr lang="en-US"/>
              <a:t>Violent video game controversy started in 1976 with Death Race [2]</a:t>
            </a:r>
            <a:endParaRPr/>
          </a:p>
          <a:p>
            <a:pPr marL="205766" marR="0" lvl="0" indent="-205766" algn="l" rtl="0">
              <a:lnSpc>
                <a:spcPct val="90000"/>
              </a:lnSpc>
              <a:spcBef>
                <a:spcPts val="0"/>
              </a:spcBef>
              <a:spcAft>
                <a:spcPts val="0"/>
              </a:spcAft>
              <a:buClr>
                <a:schemeClr val="lt2"/>
              </a:buClr>
              <a:buSzPts val="1620"/>
              <a:buFont typeface="Arial"/>
              <a:buChar char="•"/>
            </a:pPr>
            <a:r>
              <a:rPr lang="en-US"/>
              <a:t>Mortal Kombat was the first video game with realistic violence</a:t>
            </a:r>
            <a:endParaRPr/>
          </a:p>
          <a:p>
            <a:pPr marL="205766" marR="0" lvl="0" indent="-205766" algn="l" rtl="0">
              <a:lnSpc>
                <a:spcPct val="90000"/>
              </a:lnSpc>
              <a:spcBef>
                <a:spcPts val="0"/>
              </a:spcBef>
              <a:spcAft>
                <a:spcPts val="0"/>
              </a:spcAft>
              <a:buClr>
                <a:schemeClr val="lt2"/>
              </a:buClr>
              <a:buSzPts val="1620"/>
              <a:buFont typeface="Arial"/>
              <a:buChar char="•"/>
            </a:pPr>
            <a:r>
              <a:rPr lang="en-US"/>
              <a:t>Today there is a lot of violence, such as Fortnite and Call of Duty</a:t>
            </a:r>
            <a:endParaRPr/>
          </a:p>
          <a:p>
            <a:pPr marL="205766" marR="0" lvl="0" indent="-205766" algn="l" rtl="0">
              <a:lnSpc>
                <a:spcPct val="90000"/>
              </a:lnSpc>
              <a:spcBef>
                <a:spcPts val="0"/>
              </a:spcBef>
              <a:spcAft>
                <a:spcPts val="0"/>
              </a:spcAft>
              <a:buClr>
                <a:schemeClr val="lt2"/>
              </a:buClr>
              <a:buSzPts val="1620"/>
              <a:buFont typeface="Arial"/>
              <a:buChar char="•"/>
            </a:pPr>
            <a:r>
              <a:rPr lang="en-US"/>
              <a:t>In 2016, more than half of the top 50 selling games were violent[11]</a:t>
            </a:r>
            <a:endParaRPr/>
          </a:p>
        </p:txBody>
      </p:sp>
      <p:sp>
        <p:nvSpPr>
          <p:cNvPr id="106" name="Shape 106"/>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US" sz="900" b="0" i="0" u="none" strike="noStrike" cap="none">
                <a:solidFill>
                  <a:schemeClr val="lt1"/>
                </a:solidFill>
                <a:latin typeface="Cambria"/>
                <a:ea typeface="Cambria"/>
                <a:cs typeface="Cambria"/>
                <a:sym typeface="Cambria"/>
              </a:rPr>
              <a:t>© 2018 Keith A. Pray</a:t>
            </a:r>
            <a:endParaRPr sz="900" b="0" i="0" u="none" strike="noStrike" cap="none">
              <a:solidFill>
                <a:schemeClr val="lt1"/>
              </a:solidFill>
              <a:latin typeface="Cambria"/>
              <a:ea typeface="Cambria"/>
              <a:cs typeface="Cambria"/>
              <a:sym typeface="Cambria"/>
            </a:endParaRPr>
          </a:p>
        </p:txBody>
      </p:sp>
      <p:sp>
        <p:nvSpPr>
          <p:cNvPr id="107" name="Shape 107"/>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chemeClr val="lt1"/>
                </a:solidFill>
                <a:latin typeface="Cambria"/>
                <a:ea typeface="Cambria"/>
                <a:cs typeface="Cambria"/>
                <a:sym typeface="Cambria"/>
              </a:rPr>
              <a:t>10</a:t>
            </a:fld>
            <a:endParaRPr sz="900" b="0" i="0" u="none" strike="noStrike" cap="none">
              <a:solidFill>
                <a:schemeClr val="lt1"/>
              </a:solidFill>
              <a:latin typeface="Cambria"/>
              <a:ea typeface="Cambria"/>
              <a:cs typeface="Cambria"/>
              <a:sym typeface="Cambria"/>
            </a:endParaRPr>
          </a:p>
        </p:txBody>
      </p:sp>
      <p:sp>
        <p:nvSpPr>
          <p:cNvPr id="108" name="Shape 108"/>
          <p:cNvSpPr txBox="1"/>
          <p:nvPr/>
        </p:nvSpPr>
        <p:spPr>
          <a:xfrm>
            <a:off x="6847114" y="372337"/>
            <a:ext cx="2179800" cy="3078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r>
              <a:rPr lang="en-US">
                <a:solidFill>
                  <a:schemeClr val="lt1"/>
                </a:solidFill>
                <a:latin typeface="Cambria"/>
                <a:ea typeface="Cambria"/>
                <a:cs typeface="Cambria"/>
                <a:sym typeface="Cambria"/>
              </a:rPr>
              <a:t>Leo Grande</a:t>
            </a:r>
            <a:endParaRPr>
              <a:solidFill>
                <a:schemeClr val="dk1"/>
              </a:solidFill>
            </a:endParaRPr>
          </a:p>
          <a:p>
            <a:pPr marL="0" marR="0" lvl="0" indent="0" algn="r" rtl="0">
              <a:spcBef>
                <a:spcPts val="0"/>
              </a:spcBef>
              <a:spcAft>
                <a:spcPts val="0"/>
              </a:spcAft>
              <a:buNone/>
            </a:pPr>
            <a:endParaRPr>
              <a:solidFill>
                <a:schemeClr val="lt1"/>
              </a:solidFill>
              <a:latin typeface="Cambria"/>
              <a:ea typeface="Cambria"/>
              <a:cs typeface="Cambria"/>
              <a:sym typeface="Cambria"/>
            </a:endParaRPr>
          </a:p>
        </p:txBody>
      </p:sp>
      <p:sp>
        <p:nvSpPr>
          <p:cNvPr id="109" name="Shape 109"/>
          <p:cNvSpPr txBox="1"/>
          <p:nvPr/>
        </p:nvSpPr>
        <p:spPr>
          <a:xfrm>
            <a:off x="0" y="4726877"/>
            <a:ext cx="91440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FFFFFF"/>
                </a:solidFill>
                <a:latin typeface="Cambria"/>
                <a:ea typeface="Cambria"/>
                <a:cs typeface="Cambria"/>
                <a:sym typeface="Cambria"/>
              </a:rPr>
              <a:t>[7],[8]</a:t>
            </a:r>
            <a:endParaRPr>
              <a:solidFill>
                <a:srgbClr val="FFFFFF"/>
              </a:solidFill>
            </a:endParaRPr>
          </a:p>
        </p:txBody>
      </p:sp>
      <p:pic>
        <p:nvPicPr>
          <p:cNvPr id="110" name="Shape 110"/>
          <p:cNvPicPr preferRelativeResize="0"/>
          <p:nvPr/>
        </p:nvPicPr>
        <p:blipFill>
          <a:blip r:embed="rId3">
            <a:alphaModFix/>
          </a:blip>
          <a:stretch>
            <a:fillRect/>
          </a:stretch>
        </p:blipFill>
        <p:spPr>
          <a:xfrm>
            <a:off x="5562600" y="1052975"/>
            <a:ext cx="3464325" cy="1627283"/>
          </a:xfrm>
          <a:prstGeom prst="rect">
            <a:avLst/>
          </a:prstGeom>
          <a:noFill/>
          <a:ln>
            <a:noFill/>
          </a:ln>
        </p:spPr>
      </p:pic>
      <p:pic>
        <p:nvPicPr>
          <p:cNvPr id="111" name="Shape 111"/>
          <p:cNvPicPr preferRelativeResize="0"/>
          <p:nvPr/>
        </p:nvPicPr>
        <p:blipFill>
          <a:blip r:embed="rId4">
            <a:alphaModFix/>
          </a:blip>
          <a:stretch>
            <a:fillRect/>
          </a:stretch>
        </p:blipFill>
        <p:spPr>
          <a:xfrm>
            <a:off x="5562600" y="2778199"/>
            <a:ext cx="3464323" cy="1948687"/>
          </a:xfrm>
          <a:prstGeom prst="rect">
            <a:avLst/>
          </a:prstGeom>
          <a:noFill/>
          <a:ln>
            <a:noFill/>
          </a:ln>
        </p:spPr>
      </p:pic>
    </p:spTree>
    <p:extLst>
      <p:ext uri="{BB962C8B-B14F-4D97-AF65-F5344CB8AC3E}">
        <p14:creationId xmlns:p14="http://schemas.microsoft.com/office/powerpoint/2010/main" val="45466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2700"/>
              <a:buFont typeface="Cambria"/>
              <a:buNone/>
            </a:pPr>
            <a:r>
              <a:rPr lang="en-US"/>
              <a:t>Studies On Violent Video Games</a:t>
            </a:r>
            <a:endParaRPr/>
          </a:p>
        </p:txBody>
      </p:sp>
      <p:sp>
        <p:nvSpPr>
          <p:cNvPr id="118" name="Shape 118"/>
          <p:cNvSpPr txBox="1">
            <a:spLocks noGrp="1"/>
          </p:cNvSpPr>
          <p:nvPr>
            <p:ph type="body" idx="1"/>
          </p:nvPr>
        </p:nvSpPr>
        <p:spPr>
          <a:xfrm>
            <a:off x="685800" y="1138976"/>
            <a:ext cx="3733800" cy="3352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a:p>
          <a:p>
            <a:pPr marL="205766" marR="0" lvl="0" indent="-205766" algn="l" rtl="0">
              <a:lnSpc>
                <a:spcPct val="90000"/>
              </a:lnSpc>
              <a:spcBef>
                <a:spcPts val="0"/>
              </a:spcBef>
              <a:spcAft>
                <a:spcPts val="0"/>
              </a:spcAft>
              <a:buClr>
                <a:schemeClr val="lt2"/>
              </a:buClr>
              <a:buSzPts val="1620"/>
              <a:buFont typeface="Arial"/>
              <a:buChar char="•"/>
            </a:pPr>
            <a:r>
              <a:rPr lang="en-US"/>
              <a:t>APA started studies in the early 2000s [4]</a:t>
            </a:r>
            <a:endParaRPr/>
          </a:p>
          <a:p>
            <a:pPr marL="205766" lvl="0" indent="-205766" rtl="0">
              <a:spcBef>
                <a:spcPts val="0"/>
              </a:spcBef>
              <a:spcAft>
                <a:spcPts val="0"/>
              </a:spcAft>
              <a:buClr>
                <a:schemeClr val="lt2"/>
              </a:buClr>
              <a:buSzPts val="1620"/>
              <a:buFont typeface="Arial"/>
              <a:buChar char="•"/>
            </a:pPr>
            <a:r>
              <a:rPr lang="en-US"/>
              <a:t>2011 Supreme Court case to restrict these games to minors in California [5]</a:t>
            </a:r>
            <a:endParaRPr/>
          </a:p>
          <a:p>
            <a:pPr marL="205766" marR="0" lvl="0" indent="-205766" algn="l" rtl="0">
              <a:lnSpc>
                <a:spcPct val="90000"/>
              </a:lnSpc>
              <a:spcBef>
                <a:spcPts val="0"/>
              </a:spcBef>
              <a:spcAft>
                <a:spcPts val="0"/>
              </a:spcAft>
              <a:buClr>
                <a:schemeClr val="lt2"/>
              </a:buClr>
              <a:buSzPts val="1620"/>
              <a:buFont typeface="Arial"/>
              <a:buChar char="•"/>
            </a:pPr>
            <a:r>
              <a:rPr lang="en-US"/>
              <a:t>President Trump recently discussed this topic at the White House [1]</a:t>
            </a:r>
            <a:endParaRPr/>
          </a:p>
        </p:txBody>
      </p:sp>
      <p:sp>
        <p:nvSpPr>
          <p:cNvPr id="119" name="Shape 119"/>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US" sz="900" b="0" i="0" u="none" strike="noStrike" cap="none">
                <a:solidFill>
                  <a:schemeClr val="lt1"/>
                </a:solidFill>
                <a:latin typeface="Cambria"/>
                <a:ea typeface="Cambria"/>
                <a:cs typeface="Cambria"/>
                <a:sym typeface="Cambria"/>
              </a:rPr>
              <a:t>© 2018 Keith A. Pray</a:t>
            </a:r>
            <a:endParaRPr sz="900" b="0" i="0" u="none" strike="noStrike" cap="none">
              <a:solidFill>
                <a:schemeClr val="lt1"/>
              </a:solidFill>
              <a:latin typeface="Cambria"/>
              <a:ea typeface="Cambria"/>
              <a:cs typeface="Cambria"/>
              <a:sym typeface="Cambria"/>
            </a:endParaRPr>
          </a:p>
        </p:txBody>
      </p:sp>
      <p:sp>
        <p:nvSpPr>
          <p:cNvPr id="120" name="Shape 120"/>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chemeClr val="lt1"/>
                </a:solidFill>
                <a:latin typeface="Cambria"/>
                <a:ea typeface="Cambria"/>
                <a:cs typeface="Cambria"/>
                <a:sym typeface="Cambria"/>
              </a:rPr>
              <a:t>11</a:t>
            </a:fld>
            <a:endParaRPr sz="900" b="0" i="0" u="none" strike="noStrike" cap="none">
              <a:solidFill>
                <a:schemeClr val="lt1"/>
              </a:solidFill>
              <a:latin typeface="Cambria"/>
              <a:ea typeface="Cambria"/>
              <a:cs typeface="Cambria"/>
              <a:sym typeface="Cambria"/>
            </a:endParaRPr>
          </a:p>
        </p:txBody>
      </p:sp>
      <p:sp>
        <p:nvSpPr>
          <p:cNvPr id="121" name="Shape 121"/>
          <p:cNvSpPr txBox="1"/>
          <p:nvPr/>
        </p:nvSpPr>
        <p:spPr>
          <a:xfrm>
            <a:off x="6847114" y="372337"/>
            <a:ext cx="2179800" cy="3078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r>
              <a:rPr lang="en-US">
                <a:solidFill>
                  <a:schemeClr val="lt1"/>
                </a:solidFill>
                <a:latin typeface="Cambria"/>
                <a:ea typeface="Cambria"/>
                <a:cs typeface="Cambria"/>
                <a:sym typeface="Cambria"/>
              </a:rPr>
              <a:t>Leo Grande</a:t>
            </a:r>
            <a:endParaRPr>
              <a:solidFill>
                <a:schemeClr val="dk1"/>
              </a:solidFill>
            </a:endParaRPr>
          </a:p>
          <a:p>
            <a:pPr marL="0" marR="0" lvl="0" indent="0" algn="r" rtl="0">
              <a:spcBef>
                <a:spcPts val="0"/>
              </a:spcBef>
              <a:spcAft>
                <a:spcPts val="0"/>
              </a:spcAft>
              <a:buNone/>
            </a:pPr>
            <a:endParaRPr>
              <a:solidFill>
                <a:schemeClr val="lt1"/>
              </a:solidFill>
              <a:latin typeface="Cambria"/>
              <a:ea typeface="Cambria"/>
              <a:cs typeface="Cambria"/>
              <a:sym typeface="Cambria"/>
            </a:endParaRPr>
          </a:p>
        </p:txBody>
      </p:sp>
      <p:sp>
        <p:nvSpPr>
          <p:cNvPr id="122" name="Shape 122"/>
          <p:cNvSpPr txBox="1"/>
          <p:nvPr/>
        </p:nvSpPr>
        <p:spPr>
          <a:xfrm>
            <a:off x="0" y="4726877"/>
            <a:ext cx="91440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FFFFFF"/>
                </a:solidFill>
                <a:latin typeface="Cambria"/>
                <a:ea typeface="Cambria"/>
                <a:cs typeface="Cambria"/>
                <a:sym typeface="Cambria"/>
              </a:rPr>
              <a:t>[9]</a:t>
            </a:r>
            <a:endParaRPr>
              <a:solidFill>
                <a:srgbClr val="FFFFFF"/>
              </a:solidFill>
            </a:endParaRPr>
          </a:p>
        </p:txBody>
      </p:sp>
      <p:pic>
        <p:nvPicPr>
          <p:cNvPr id="123" name="Shape 123"/>
          <p:cNvPicPr preferRelativeResize="0"/>
          <p:nvPr/>
        </p:nvPicPr>
        <p:blipFill>
          <a:blip r:embed="rId3">
            <a:alphaModFix/>
          </a:blip>
          <a:stretch>
            <a:fillRect/>
          </a:stretch>
        </p:blipFill>
        <p:spPr>
          <a:xfrm>
            <a:off x="4517200" y="1352550"/>
            <a:ext cx="3789126" cy="2841850"/>
          </a:xfrm>
          <a:prstGeom prst="rect">
            <a:avLst/>
          </a:prstGeom>
          <a:noFill/>
          <a:ln>
            <a:noFill/>
          </a:ln>
        </p:spPr>
      </p:pic>
    </p:spTree>
    <p:extLst>
      <p:ext uri="{BB962C8B-B14F-4D97-AF65-F5344CB8AC3E}">
        <p14:creationId xmlns:p14="http://schemas.microsoft.com/office/powerpoint/2010/main" val="2936273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2700"/>
              <a:buFont typeface="Cambria"/>
              <a:buNone/>
            </a:pPr>
            <a:r>
              <a:rPr lang="en-US"/>
              <a:t>Video Game Sales vs. Violent Crimes (2008)</a:t>
            </a:r>
            <a:endParaRPr/>
          </a:p>
        </p:txBody>
      </p:sp>
      <p:sp>
        <p:nvSpPr>
          <p:cNvPr id="130" name="Shape 130"/>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US" sz="900" b="0" i="0" u="none" strike="noStrike" cap="none">
                <a:solidFill>
                  <a:schemeClr val="lt1"/>
                </a:solidFill>
                <a:latin typeface="Cambria"/>
                <a:ea typeface="Cambria"/>
                <a:cs typeface="Cambria"/>
                <a:sym typeface="Cambria"/>
              </a:rPr>
              <a:t>© 2018 Keith A. Pray</a:t>
            </a:r>
            <a:endParaRPr sz="900" b="0" i="0" u="none" strike="noStrike" cap="none">
              <a:solidFill>
                <a:schemeClr val="lt1"/>
              </a:solidFill>
              <a:latin typeface="Cambria"/>
              <a:ea typeface="Cambria"/>
              <a:cs typeface="Cambria"/>
              <a:sym typeface="Cambria"/>
            </a:endParaRPr>
          </a:p>
        </p:txBody>
      </p:sp>
      <p:sp>
        <p:nvSpPr>
          <p:cNvPr id="131" name="Shape 131"/>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chemeClr val="lt1"/>
                </a:solidFill>
                <a:latin typeface="Cambria"/>
                <a:ea typeface="Cambria"/>
                <a:cs typeface="Cambria"/>
                <a:sym typeface="Cambria"/>
              </a:rPr>
              <a:t>12</a:t>
            </a:fld>
            <a:endParaRPr sz="900" b="0" i="0" u="none" strike="noStrike" cap="none">
              <a:solidFill>
                <a:schemeClr val="lt1"/>
              </a:solidFill>
              <a:latin typeface="Cambria"/>
              <a:ea typeface="Cambria"/>
              <a:cs typeface="Cambria"/>
              <a:sym typeface="Cambria"/>
            </a:endParaRPr>
          </a:p>
        </p:txBody>
      </p:sp>
      <p:sp>
        <p:nvSpPr>
          <p:cNvPr id="132" name="Shape 132"/>
          <p:cNvSpPr txBox="1"/>
          <p:nvPr/>
        </p:nvSpPr>
        <p:spPr>
          <a:xfrm>
            <a:off x="6847114" y="372337"/>
            <a:ext cx="2179800" cy="3078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r>
              <a:rPr lang="en-US">
                <a:solidFill>
                  <a:schemeClr val="lt1"/>
                </a:solidFill>
                <a:latin typeface="Cambria"/>
                <a:ea typeface="Cambria"/>
                <a:cs typeface="Cambria"/>
                <a:sym typeface="Cambria"/>
              </a:rPr>
              <a:t>Leo Grande</a:t>
            </a:r>
            <a:endParaRPr>
              <a:solidFill>
                <a:schemeClr val="dk1"/>
              </a:solidFill>
            </a:endParaRPr>
          </a:p>
          <a:p>
            <a:pPr marL="0" marR="0" lvl="0" indent="0" algn="r" rtl="0">
              <a:spcBef>
                <a:spcPts val="0"/>
              </a:spcBef>
              <a:spcAft>
                <a:spcPts val="0"/>
              </a:spcAft>
              <a:buNone/>
            </a:pPr>
            <a:endParaRPr>
              <a:solidFill>
                <a:schemeClr val="lt1"/>
              </a:solidFill>
              <a:latin typeface="Cambria"/>
              <a:ea typeface="Cambria"/>
              <a:cs typeface="Cambria"/>
              <a:sym typeface="Cambria"/>
            </a:endParaRPr>
          </a:p>
        </p:txBody>
      </p:sp>
      <p:sp>
        <p:nvSpPr>
          <p:cNvPr id="133" name="Shape 133"/>
          <p:cNvSpPr txBox="1"/>
          <p:nvPr/>
        </p:nvSpPr>
        <p:spPr>
          <a:xfrm>
            <a:off x="0" y="4726877"/>
            <a:ext cx="91440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FFFFFF"/>
                </a:solidFill>
                <a:latin typeface="Cambria"/>
                <a:ea typeface="Cambria"/>
                <a:cs typeface="Cambria"/>
                <a:sym typeface="Cambria"/>
              </a:rPr>
              <a:t>[12]</a:t>
            </a:r>
            <a:endParaRPr>
              <a:solidFill>
                <a:srgbClr val="FFFFFF"/>
              </a:solidFill>
            </a:endParaRPr>
          </a:p>
        </p:txBody>
      </p:sp>
      <p:pic>
        <p:nvPicPr>
          <p:cNvPr id="134" name="Shape 134"/>
          <p:cNvPicPr preferRelativeResize="0"/>
          <p:nvPr/>
        </p:nvPicPr>
        <p:blipFill>
          <a:blip r:embed="rId3">
            <a:alphaModFix/>
          </a:blip>
          <a:stretch>
            <a:fillRect/>
          </a:stretch>
        </p:blipFill>
        <p:spPr>
          <a:xfrm>
            <a:off x="2140189" y="1165575"/>
            <a:ext cx="4863626" cy="3523750"/>
          </a:xfrm>
          <a:prstGeom prst="rect">
            <a:avLst/>
          </a:prstGeom>
          <a:noFill/>
          <a:ln>
            <a:noFill/>
          </a:ln>
        </p:spPr>
      </p:pic>
    </p:spTree>
    <p:extLst>
      <p:ext uri="{BB962C8B-B14F-4D97-AF65-F5344CB8AC3E}">
        <p14:creationId xmlns:p14="http://schemas.microsoft.com/office/powerpoint/2010/main" val="1662304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2700"/>
              <a:buFont typeface="Cambria"/>
              <a:buNone/>
            </a:pPr>
            <a:r>
              <a:rPr lang="en-US"/>
              <a:t>No Concrete Evidence</a:t>
            </a:r>
            <a:endParaRPr/>
          </a:p>
        </p:txBody>
      </p:sp>
      <p:sp>
        <p:nvSpPr>
          <p:cNvPr id="141" name="Shape 141"/>
          <p:cNvSpPr txBox="1">
            <a:spLocks noGrp="1"/>
          </p:cNvSpPr>
          <p:nvPr>
            <p:ph type="body" idx="1"/>
          </p:nvPr>
        </p:nvSpPr>
        <p:spPr>
          <a:xfrm>
            <a:off x="685800" y="1352550"/>
            <a:ext cx="3733800" cy="3024900"/>
          </a:xfrm>
          <a:prstGeom prst="rect">
            <a:avLst/>
          </a:prstGeom>
          <a:noFill/>
          <a:ln>
            <a:noFill/>
          </a:ln>
        </p:spPr>
        <p:txBody>
          <a:bodyPr spcFirstLastPara="1" wrap="square" lIns="91425" tIns="45700" rIns="91425" bIns="45700" anchor="t" anchorCtr="0">
            <a:noAutofit/>
          </a:bodyPr>
          <a:lstStyle/>
          <a:p>
            <a:pPr marL="205766" marR="0" lvl="0" indent="-205766" algn="l" rtl="0">
              <a:lnSpc>
                <a:spcPct val="90000"/>
              </a:lnSpc>
              <a:spcBef>
                <a:spcPts val="0"/>
              </a:spcBef>
              <a:spcAft>
                <a:spcPts val="0"/>
              </a:spcAft>
              <a:buClr>
                <a:schemeClr val="lt2"/>
              </a:buClr>
              <a:buSzPts val="1620"/>
              <a:buFont typeface="Arial"/>
              <a:buChar char="•"/>
            </a:pPr>
            <a:r>
              <a:rPr lang="en-US"/>
              <a:t>No evidence proving video games cause violent behavior</a:t>
            </a:r>
            <a:endParaRPr/>
          </a:p>
          <a:p>
            <a:pPr marL="205766" marR="0" lvl="0" indent="-205766" algn="l" rtl="0">
              <a:lnSpc>
                <a:spcPct val="90000"/>
              </a:lnSpc>
              <a:spcBef>
                <a:spcPts val="0"/>
              </a:spcBef>
              <a:spcAft>
                <a:spcPts val="0"/>
              </a:spcAft>
              <a:buClr>
                <a:schemeClr val="lt2"/>
              </a:buClr>
              <a:buSzPts val="1620"/>
              <a:buFont typeface="Arial"/>
              <a:buChar char="•"/>
            </a:pPr>
            <a:r>
              <a:rPr lang="en-US"/>
              <a:t>Some evidence states aggression, outside of physical violence [1]</a:t>
            </a:r>
            <a:endParaRPr/>
          </a:p>
          <a:p>
            <a:pPr marL="205766" marR="0" lvl="0" indent="-205766" algn="l" rtl="0">
              <a:lnSpc>
                <a:spcPct val="90000"/>
              </a:lnSpc>
              <a:spcBef>
                <a:spcPts val="0"/>
              </a:spcBef>
              <a:spcAft>
                <a:spcPts val="0"/>
              </a:spcAft>
              <a:buClr>
                <a:schemeClr val="lt2"/>
              </a:buClr>
              <a:buSzPts val="1620"/>
              <a:buFont typeface="Arial"/>
              <a:buChar char="•"/>
            </a:pPr>
            <a:r>
              <a:rPr lang="en-US"/>
              <a:t>Studies show all media should be grouped together [1]</a:t>
            </a:r>
            <a:endParaRPr/>
          </a:p>
          <a:p>
            <a:pPr marL="205766" marR="0" lvl="0" indent="-205766" algn="l" rtl="0">
              <a:lnSpc>
                <a:spcPct val="90000"/>
              </a:lnSpc>
              <a:spcBef>
                <a:spcPts val="0"/>
              </a:spcBef>
              <a:spcAft>
                <a:spcPts val="0"/>
              </a:spcAft>
              <a:buClr>
                <a:schemeClr val="lt2"/>
              </a:buClr>
              <a:buSzPts val="1620"/>
              <a:buFont typeface="Arial"/>
              <a:buChar char="•"/>
            </a:pPr>
            <a:r>
              <a:rPr lang="en-US"/>
              <a:t>I do not think video games cause violent behavior and that people are wasting their time on this</a:t>
            </a:r>
            <a:endParaRPr/>
          </a:p>
          <a:p>
            <a:pPr marL="205766" marR="0" lvl="0" indent="-205766" algn="l" rtl="0">
              <a:lnSpc>
                <a:spcPct val="90000"/>
              </a:lnSpc>
              <a:spcBef>
                <a:spcPts val="0"/>
              </a:spcBef>
              <a:spcAft>
                <a:spcPts val="0"/>
              </a:spcAft>
              <a:buClr>
                <a:schemeClr val="lt2"/>
              </a:buClr>
              <a:buSzPts val="1620"/>
              <a:buFont typeface="Arial"/>
              <a:buChar char="•"/>
            </a:pPr>
            <a:r>
              <a:rPr lang="en-US"/>
              <a:t>Change my mind?</a:t>
            </a:r>
            <a:endParaRPr/>
          </a:p>
        </p:txBody>
      </p:sp>
      <p:sp>
        <p:nvSpPr>
          <p:cNvPr id="142" name="Shape 142"/>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US" sz="900" b="0" i="0" u="none" strike="noStrike" cap="none">
                <a:solidFill>
                  <a:schemeClr val="lt1"/>
                </a:solidFill>
                <a:latin typeface="Cambria"/>
                <a:ea typeface="Cambria"/>
                <a:cs typeface="Cambria"/>
                <a:sym typeface="Cambria"/>
              </a:rPr>
              <a:t>© 2018 Keith A. Pray</a:t>
            </a:r>
            <a:endParaRPr sz="900" b="0" i="0" u="none" strike="noStrike" cap="none">
              <a:solidFill>
                <a:schemeClr val="lt1"/>
              </a:solidFill>
              <a:latin typeface="Cambria"/>
              <a:ea typeface="Cambria"/>
              <a:cs typeface="Cambria"/>
              <a:sym typeface="Cambria"/>
            </a:endParaRPr>
          </a:p>
        </p:txBody>
      </p:sp>
      <p:sp>
        <p:nvSpPr>
          <p:cNvPr id="143" name="Shape 143"/>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chemeClr val="lt1"/>
                </a:solidFill>
                <a:latin typeface="Cambria"/>
                <a:ea typeface="Cambria"/>
                <a:cs typeface="Cambria"/>
                <a:sym typeface="Cambria"/>
              </a:rPr>
              <a:t>13</a:t>
            </a:fld>
            <a:endParaRPr sz="900" b="0" i="0" u="none" strike="noStrike" cap="none">
              <a:solidFill>
                <a:schemeClr val="lt1"/>
              </a:solidFill>
              <a:latin typeface="Cambria"/>
              <a:ea typeface="Cambria"/>
              <a:cs typeface="Cambria"/>
              <a:sym typeface="Cambria"/>
            </a:endParaRPr>
          </a:p>
        </p:txBody>
      </p:sp>
      <p:sp>
        <p:nvSpPr>
          <p:cNvPr id="144" name="Shape 144"/>
          <p:cNvSpPr txBox="1"/>
          <p:nvPr/>
        </p:nvSpPr>
        <p:spPr>
          <a:xfrm>
            <a:off x="6847114" y="372337"/>
            <a:ext cx="2179800" cy="3078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r>
              <a:rPr lang="en-US">
                <a:solidFill>
                  <a:schemeClr val="lt1"/>
                </a:solidFill>
                <a:latin typeface="Cambria"/>
                <a:ea typeface="Cambria"/>
                <a:cs typeface="Cambria"/>
                <a:sym typeface="Cambria"/>
              </a:rPr>
              <a:t>Leo Grande</a:t>
            </a:r>
            <a:endParaRPr>
              <a:solidFill>
                <a:schemeClr val="dk1"/>
              </a:solidFill>
            </a:endParaRPr>
          </a:p>
          <a:p>
            <a:pPr marL="0" marR="0" lvl="0" indent="0" algn="r" rtl="0">
              <a:spcBef>
                <a:spcPts val="0"/>
              </a:spcBef>
              <a:spcAft>
                <a:spcPts val="0"/>
              </a:spcAft>
              <a:buNone/>
            </a:pPr>
            <a:endParaRPr>
              <a:solidFill>
                <a:schemeClr val="lt1"/>
              </a:solidFill>
              <a:latin typeface="Cambria"/>
              <a:ea typeface="Cambria"/>
              <a:cs typeface="Cambria"/>
              <a:sym typeface="Cambria"/>
            </a:endParaRPr>
          </a:p>
        </p:txBody>
      </p:sp>
      <p:sp>
        <p:nvSpPr>
          <p:cNvPr id="145" name="Shape 145"/>
          <p:cNvSpPr txBox="1"/>
          <p:nvPr/>
        </p:nvSpPr>
        <p:spPr>
          <a:xfrm>
            <a:off x="0" y="4726877"/>
            <a:ext cx="91440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FFFFFF"/>
                </a:solidFill>
                <a:latin typeface="Cambria"/>
                <a:ea typeface="Cambria"/>
                <a:cs typeface="Cambria"/>
                <a:sym typeface="Cambria"/>
              </a:rPr>
              <a:t>[10]</a:t>
            </a:r>
            <a:endParaRPr>
              <a:solidFill>
                <a:srgbClr val="FFFFFF"/>
              </a:solidFill>
            </a:endParaRPr>
          </a:p>
        </p:txBody>
      </p:sp>
      <p:pic>
        <p:nvPicPr>
          <p:cNvPr id="146" name="Shape 146"/>
          <p:cNvPicPr preferRelativeResize="0"/>
          <p:nvPr/>
        </p:nvPicPr>
        <p:blipFill>
          <a:blip r:embed="rId3">
            <a:alphaModFix/>
          </a:blip>
          <a:stretch>
            <a:fillRect/>
          </a:stretch>
        </p:blipFill>
        <p:spPr>
          <a:xfrm>
            <a:off x="5057400" y="1265800"/>
            <a:ext cx="3145727" cy="3145727"/>
          </a:xfrm>
          <a:prstGeom prst="rect">
            <a:avLst/>
          </a:prstGeom>
          <a:noFill/>
          <a:ln>
            <a:noFill/>
          </a:ln>
        </p:spPr>
      </p:pic>
    </p:spTree>
    <p:extLst>
      <p:ext uri="{BB962C8B-B14F-4D97-AF65-F5344CB8AC3E}">
        <p14:creationId xmlns:p14="http://schemas.microsoft.com/office/powerpoint/2010/main" val="1960639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2700"/>
              <a:buFont typeface="Cambria"/>
              <a:buNone/>
            </a:pPr>
            <a:r>
              <a:rPr lang="en-US" sz="2700" b="0" i="0" u="none" strike="noStrike" cap="none">
                <a:solidFill>
                  <a:schemeClr val="lt1"/>
                </a:solidFill>
                <a:latin typeface="Cambria"/>
                <a:ea typeface="Cambria"/>
                <a:cs typeface="Cambria"/>
                <a:sym typeface="Cambria"/>
              </a:rPr>
              <a:t>REFERENCES</a:t>
            </a:r>
            <a:endParaRPr/>
          </a:p>
        </p:txBody>
      </p:sp>
      <p:sp>
        <p:nvSpPr>
          <p:cNvPr id="152" name="Shape 152"/>
          <p:cNvSpPr txBox="1">
            <a:spLocks noGrp="1"/>
          </p:cNvSpPr>
          <p:nvPr>
            <p:ph type="body" idx="1"/>
          </p:nvPr>
        </p:nvSpPr>
        <p:spPr>
          <a:xfrm>
            <a:off x="685800" y="1162263"/>
            <a:ext cx="7772400" cy="3352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2"/>
              </a:buClr>
              <a:buSzPts val="1890"/>
              <a:buFont typeface="Arial"/>
              <a:buNone/>
            </a:pPr>
            <a:r>
              <a:rPr lang="en-US" sz="1400" b="0" i="0" u="none" strike="noStrike" cap="none">
                <a:solidFill>
                  <a:schemeClr val="lt1"/>
                </a:solidFill>
                <a:latin typeface="Cambria"/>
                <a:ea typeface="Cambria"/>
                <a:cs typeface="Cambria"/>
                <a:sym typeface="Cambria"/>
              </a:rPr>
              <a:t>[1] </a:t>
            </a:r>
            <a:r>
              <a:rPr lang="en-US" sz="1400"/>
              <a:t>What Research Says About Video Games, </a:t>
            </a:r>
            <a:r>
              <a:rPr lang="en-US" sz="1400" u="sng">
                <a:solidFill>
                  <a:schemeClr val="hlink"/>
                </a:solidFill>
                <a:hlinkClick r:id="rId3"/>
              </a:rPr>
              <a:t>https://www.npr.org/2018/03/08/592046294/what-research-says-about-video-games-and-violence-in-children</a:t>
            </a:r>
            <a:r>
              <a:rPr lang="en-US" sz="1400"/>
              <a:t>, Author: NPR, Created: March 8, 2018, Accessed: April 14, 2018</a:t>
            </a:r>
            <a:endParaRPr sz="1400"/>
          </a:p>
          <a:p>
            <a:pPr marL="0" marR="0" lvl="0" indent="0" algn="l" rtl="0">
              <a:lnSpc>
                <a:spcPct val="90000"/>
              </a:lnSpc>
              <a:spcBef>
                <a:spcPts val="1200"/>
              </a:spcBef>
              <a:spcAft>
                <a:spcPts val="0"/>
              </a:spcAft>
              <a:buClr>
                <a:schemeClr val="lt2"/>
              </a:buClr>
              <a:buSzPts val="1890"/>
              <a:buFont typeface="Arial"/>
              <a:buNone/>
            </a:pPr>
            <a:r>
              <a:rPr lang="en-US" sz="1400" b="0" i="0" u="none" strike="noStrike" cap="none">
                <a:solidFill>
                  <a:schemeClr val="lt1"/>
                </a:solidFill>
                <a:latin typeface="Cambria"/>
                <a:ea typeface="Cambria"/>
                <a:cs typeface="Cambria"/>
                <a:sym typeface="Cambria"/>
              </a:rPr>
              <a:t>[2] </a:t>
            </a:r>
            <a:r>
              <a:rPr lang="en-US" sz="1400"/>
              <a:t>Timeline of Video Game Controversies, </a:t>
            </a:r>
            <a:r>
              <a:rPr lang="en-US" sz="1400" u="sng">
                <a:solidFill>
                  <a:schemeClr val="hlink"/>
                </a:solidFill>
                <a:hlinkClick r:id="rId4"/>
              </a:rPr>
              <a:t>http://ncac.org/resource/a-timeline-of-video-game-controversies</a:t>
            </a:r>
            <a:r>
              <a:rPr lang="en-US" sz="1400"/>
              <a:t>, Author: NCAC, Last Updated: 2018, Accessed: April 14, 2018</a:t>
            </a:r>
            <a:endParaRPr sz="1400"/>
          </a:p>
          <a:p>
            <a:pPr marL="0" marR="0" lvl="0" indent="0" algn="l" rtl="0">
              <a:lnSpc>
                <a:spcPct val="90000"/>
              </a:lnSpc>
              <a:spcBef>
                <a:spcPts val="1200"/>
              </a:spcBef>
              <a:spcAft>
                <a:spcPts val="0"/>
              </a:spcAft>
              <a:buClr>
                <a:schemeClr val="lt2"/>
              </a:buClr>
              <a:buSzPts val="1890"/>
              <a:buFont typeface="Arial"/>
              <a:buNone/>
            </a:pPr>
            <a:r>
              <a:rPr lang="en-US" sz="1400" b="0" i="0" u="none" strike="noStrike" cap="none">
                <a:solidFill>
                  <a:schemeClr val="lt1"/>
                </a:solidFill>
                <a:latin typeface="Cambria"/>
                <a:ea typeface="Cambria"/>
                <a:cs typeface="Cambria"/>
                <a:sym typeface="Cambria"/>
              </a:rPr>
              <a:t>[3]</a:t>
            </a:r>
            <a:r>
              <a:rPr lang="en-US" sz="1400"/>
              <a:t> It’s Time to Debate, </a:t>
            </a:r>
            <a:r>
              <a:rPr lang="en-US" sz="1400" u="sng">
                <a:solidFill>
                  <a:schemeClr val="hlink"/>
                </a:solidFill>
                <a:hlinkClick r:id="rId5"/>
              </a:rPr>
              <a:t>http://theconversation.com/its-time-to-end-the-debate-about-video-games-and-violence-91607</a:t>
            </a:r>
            <a:r>
              <a:rPr lang="en-US" sz="1400"/>
              <a:t>, Author: Christopher J. Ferguson, Created: February 16, 2018, Accessed: April 15, 2018</a:t>
            </a:r>
            <a:endParaRPr sz="1400"/>
          </a:p>
          <a:p>
            <a:pPr marL="0" marR="0" lvl="0" indent="0" algn="l" rtl="0">
              <a:lnSpc>
                <a:spcPct val="90000"/>
              </a:lnSpc>
              <a:spcBef>
                <a:spcPts val="1200"/>
              </a:spcBef>
              <a:spcAft>
                <a:spcPts val="0"/>
              </a:spcAft>
              <a:buClr>
                <a:schemeClr val="lt2"/>
              </a:buClr>
              <a:buSzPts val="1890"/>
              <a:buFont typeface="Arial"/>
              <a:buNone/>
            </a:pPr>
            <a:r>
              <a:rPr lang="en-US" sz="1400" b="0" i="0" u="none" strike="noStrike" cap="none">
                <a:solidFill>
                  <a:schemeClr val="lt1"/>
                </a:solidFill>
                <a:latin typeface="Cambria"/>
                <a:ea typeface="Cambria"/>
                <a:cs typeface="Cambria"/>
                <a:sym typeface="Cambria"/>
              </a:rPr>
              <a:t>[4] </a:t>
            </a:r>
            <a:r>
              <a:rPr lang="en-US" sz="1400"/>
              <a:t>American Psychological Association, </a:t>
            </a:r>
            <a:r>
              <a:rPr lang="en-US" sz="1400" u="sng">
                <a:solidFill>
                  <a:schemeClr val="hlink"/>
                </a:solidFill>
                <a:hlinkClick r:id="rId6"/>
              </a:rPr>
              <a:t>https://www.apa.org/</a:t>
            </a:r>
            <a:r>
              <a:rPr lang="en-US" sz="1400"/>
              <a:t>, Last Updated: 2018, Accessed: April 15, 2018</a:t>
            </a:r>
            <a:endParaRPr sz="1400"/>
          </a:p>
          <a:p>
            <a:pPr marL="0" marR="0" lvl="0" indent="0" algn="l" rtl="0">
              <a:lnSpc>
                <a:spcPct val="90000"/>
              </a:lnSpc>
              <a:spcBef>
                <a:spcPts val="1200"/>
              </a:spcBef>
              <a:spcAft>
                <a:spcPts val="0"/>
              </a:spcAft>
              <a:buClr>
                <a:schemeClr val="lt2"/>
              </a:buClr>
              <a:buSzPts val="1890"/>
              <a:buFont typeface="Arial"/>
              <a:buNone/>
            </a:pPr>
            <a:r>
              <a:rPr lang="en-US" sz="1400" b="0" i="0" u="none" strike="noStrike" cap="none">
                <a:solidFill>
                  <a:schemeClr val="lt1"/>
                </a:solidFill>
                <a:latin typeface="Cambria"/>
                <a:ea typeface="Cambria"/>
                <a:cs typeface="Cambria"/>
                <a:sym typeface="Cambria"/>
              </a:rPr>
              <a:t>[5] Brow</a:t>
            </a:r>
            <a:r>
              <a:rPr lang="en-US" sz="1400"/>
              <a:t>n v. Entertainment Merchants Assn., </a:t>
            </a:r>
            <a:r>
              <a:rPr lang="en-US" sz="1400" u="sng">
                <a:solidFill>
                  <a:schemeClr val="hlink"/>
                </a:solidFill>
                <a:hlinkClick r:id="rId7"/>
              </a:rPr>
              <a:t>https://www.law.cornell.edu/supct/html/08-1448.ZS.html</a:t>
            </a:r>
            <a:r>
              <a:rPr lang="en-US" sz="1400"/>
              <a:t>, Argued: November 2, 20101, Decided: June 27, 2011, Accessed: April 15, 2018</a:t>
            </a:r>
            <a:endParaRPr/>
          </a:p>
        </p:txBody>
      </p:sp>
      <p:sp>
        <p:nvSpPr>
          <p:cNvPr id="153" name="Shape 153"/>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US" sz="900" b="0" i="0" u="none" strike="noStrike" cap="none">
                <a:solidFill>
                  <a:schemeClr val="lt1"/>
                </a:solidFill>
                <a:latin typeface="Cambria"/>
                <a:ea typeface="Cambria"/>
                <a:cs typeface="Cambria"/>
                <a:sym typeface="Cambria"/>
              </a:rPr>
              <a:t>© 2018 Keith A. Pray</a:t>
            </a:r>
            <a:endParaRPr sz="900" b="0" i="0" u="none" strike="noStrike" cap="none">
              <a:solidFill>
                <a:schemeClr val="lt1"/>
              </a:solidFill>
              <a:latin typeface="Cambria"/>
              <a:ea typeface="Cambria"/>
              <a:cs typeface="Cambria"/>
              <a:sym typeface="Cambria"/>
            </a:endParaRPr>
          </a:p>
        </p:txBody>
      </p:sp>
      <p:sp>
        <p:nvSpPr>
          <p:cNvPr id="154" name="Shape 154"/>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chemeClr val="lt1"/>
                </a:solidFill>
                <a:latin typeface="Cambria"/>
                <a:ea typeface="Cambria"/>
                <a:cs typeface="Cambria"/>
                <a:sym typeface="Cambria"/>
              </a:rPr>
              <a:t>14</a:t>
            </a:fld>
            <a:endParaRPr sz="900" b="0" i="0" u="none" strike="noStrike" cap="none">
              <a:solidFill>
                <a:schemeClr val="lt1"/>
              </a:solidFill>
              <a:latin typeface="Cambria"/>
              <a:ea typeface="Cambria"/>
              <a:cs typeface="Cambria"/>
              <a:sym typeface="Cambria"/>
            </a:endParaRPr>
          </a:p>
        </p:txBody>
      </p:sp>
      <p:sp>
        <p:nvSpPr>
          <p:cNvPr id="155" name="Shape 155"/>
          <p:cNvSpPr txBox="1"/>
          <p:nvPr/>
        </p:nvSpPr>
        <p:spPr>
          <a:xfrm>
            <a:off x="6847114" y="372337"/>
            <a:ext cx="2179682" cy="307777"/>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r>
              <a:rPr lang="en-US">
                <a:solidFill>
                  <a:schemeClr val="lt1"/>
                </a:solidFill>
                <a:latin typeface="Cambria"/>
                <a:ea typeface="Cambria"/>
                <a:cs typeface="Cambria"/>
                <a:sym typeface="Cambria"/>
              </a:rPr>
              <a:t>Leo Grande</a:t>
            </a:r>
            <a:endParaRPr>
              <a:solidFill>
                <a:schemeClr val="dk1"/>
              </a:solidFill>
            </a:endParaRPr>
          </a:p>
          <a:p>
            <a:pPr marL="0" marR="0" lvl="0" indent="0" algn="r" rtl="0">
              <a:spcBef>
                <a:spcPts val="0"/>
              </a:spcBef>
              <a:spcAft>
                <a:spcPts val="0"/>
              </a:spcAft>
              <a:buNone/>
            </a:pPr>
            <a:endParaRPr>
              <a:solidFill>
                <a:schemeClr val="lt1"/>
              </a:solidFill>
              <a:latin typeface="Cambria"/>
              <a:ea typeface="Cambria"/>
              <a:cs typeface="Cambria"/>
              <a:sym typeface="Cambria"/>
            </a:endParaRPr>
          </a:p>
        </p:txBody>
      </p:sp>
    </p:spTree>
    <p:extLst>
      <p:ext uri="{BB962C8B-B14F-4D97-AF65-F5344CB8AC3E}">
        <p14:creationId xmlns:p14="http://schemas.microsoft.com/office/powerpoint/2010/main" val="4256418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2700"/>
              <a:buFont typeface="Cambria"/>
              <a:buNone/>
            </a:pPr>
            <a:r>
              <a:rPr lang="en-US" sz="2700" b="0" i="0" u="none" strike="noStrike" cap="none">
                <a:solidFill>
                  <a:schemeClr val="lt1"/>
                </a:solidFill>
                <a:latin typeface="Cambria"/>
                <a:ea typeface="Cambria"/>
                <a:cs typeface="Cambria"/>
                <a:sym typeface="Cambria"/>
              </a:rPr>
              <a:t>REFERENCES </a:t>
            </a:r>
            <a:r>
              <a:rPr lang="en-US"/>
              <a:t>(2)</a:t>
            </a:r>
            <a:endParaRPr/>
          </a:p>
        </p:txBody>
      </p:sp>
      <p:sp>
        <p:nvSpPr>
          <p:cNvPr id="161" name="Shape 161"/>
          <p:cNvSpPr txBox="1">
            <a:spLocks noGrp="1"/>
          </p:cNvSpPr>
          <p:nvPr>
            <p:ph type="body" idx="1"/>
          </p:nvPr>
        </p:nvSpPr>
        <p:spPr>
          <a:xfrm>
            <a:off x="685800" y="1162263"/>
            <a:ext cx="7772400" cy="3352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2"/>
              </a:buClr>
              <a:buSzPts val="1890"/>
              <a:buFont typeface="Arial"/>
              <a:buNone/>
            </a:pPr>
            <a:r>
              <a:rPr lang="en-US" sz="1400" b="0" i="0" u="none" strike="noStrike" cap="none">
                <a:solidFill>
                  <a:schemeClr val="lt1"/>
                </a:solidFill>
                <a:latin typeface="Cambria"/>
                <a:ea typeface="Cambria"/>
                <a:cs typeface="Cambria"/>
                <a:sym typeface="Cambria"/>
              </a:rPr>
              <a:t>[</a:t>
            </a:r>
            <a:r>
              <a:rPr lang="en-US" sz="1400"/>
              <a:t>6</a:t>
            </a:r>
            <a:r>
              <a:rPr lang="en-US" sz="1400" b="0" i="0" u="none" strike="noStrike" cap="none">
                <a:solidFill>
                  <a:schemeClr val="lt1"/>
                </a:solidFill>
                <a:latin typeface="Cambria"/>
                <a:ea typeface="Cambria"/>
                <a:cs typeface="Cambria"/>
                <a:sym typeface="Cambria"/>
              </a:rPr>
              <a:t>] </a:t>
            </a:r>
            <a:r>
              <a:rPr lang="en-US" sz="1400"/>
              <a:t>Slide 1, Picture </a:t>
            </a:r>
            <a:r>
              <a:rPr lang="en-US" sz="1400" b="0" i="0" u="none" strike="noStrike" cap="none">
                <a:solidFill>
                  <a:schemeClr val="lt1"/>
                </a:solidFill>
                <a:latin typeface="Cambria"/>
                <a:ea typeface="Cambria"/>
                <a:cs typeface="Cambria"/>
                <a:sym typeface="Cambria"/>
              </a:rPr>
              <a:t>1, </a:t>
            </a:r>
            <a:r>
              <a:rPr lang="en-US" sz="1200" u="sng">
                <a:solidFill>
                  <a:schemeClr val="accent1"/>
                </a:solidFill>
                <a:hlinkClick r:id="rId3"/>
              </a:rPr>
              <a:t>https://www.gamerpros.co/violent-video-games-may-taxed-new-legislation</a:t>
            </a:r>
            <a:r>
              <a:rPr lang="en-US" sz="1200"/>
              <a:t> </a:t>
            </a:r>
            <a:endParaRPr sz="1400"/>
          </a:p>
          <a:p>
            <a:pPr marL="0" marR="0" lvl="0" indent="0" algn="l" rtl="0">
              <a:lnSpc>
                <a:spcPct val="90000"/>
              </a:lnSpc>
              <a:spcBef>
                <a:spcPts val="0"/>
              </a:spcBef>
              <a:spcAft>
                <a:spcPts val="0"/>
              </a:spcAft>
              <a:buClr>
                <a:schemeClr val="lt2"/>
              </a:buClr>
              <a:buSzPts val="1890"/>
              <a:buFont typeface="Arial"/>
              <a:buNone/>
            </a:pPr>
            <a:endParaRPr sz="1400"/>
          </a:p>
          <a:p>
            <a:pPr marL="0" marR="0" lvl="0" indent="0" algn="l" rtl="0">
              <a:lnSpc>
                <a:spcPct val="90000"/>
              </a:lnSpc>
              <a:spcBef>
                <a:spcPts val="0"/>
              </a:spcBef>
              <a:spcAft>
                <a:spcPts val="0"/>
              </a:spcAft>
              <a:buClr>
                <a:schemeClr val="lt2"/>
              </a:buClr>
              <a:buSzPts val="1890"/>
              <a:buFont typeface="Arial"/>
              <a:buNone/>
            </a:pPr>
            <a:r>
              <a:rPr lang="en-US" sz="1400" b="0" i="0" u="none" strike="noStrike" cap="none">
                <a:solidFill>
                  <a:schemeClr val="lt1"/>
                </a:solidFill>
                <a:latin typeface="Cambria"/>
                <a:ea typeface="Cambria"/>
                <a:cs typeface="Cambria"/>
                <a:sym typeface="Cambria"/>
              </a:rPr>
              <a:t>[</a:t>
            </a:r>
            <a:r>
              <a:rPr lang="en-US" sz="1400"/>
              <a:t>7</a:t>
            </a:r>
            <a:r>
              <a:rPr lang="en-US" sz="1400" b="0" i="0" u="none" strike="noStrike" cap="none">
                <a:solidFill>
                  <a:schemeClr val="lt1"/>
                </a:solidFill>
                <a:latin typeface="Cambria"/>
                <a:ea typeface="Cambria"/>
                <a:cs typeface="Cambria"/>
                <a:sym typeface="Cambria"/>
              </a:rPr>
              <a:t>] Slide 2, Picture 1</a:t>
            </a:r>
            <a:r>
              <a:rPr lang="en-US" sz="1400"/>
              <a:t>, </a:t>
            </a:r>
            <a:r>
              <a:rPr lang="en-US" sz="1200" u="sng">
                <a:solidFill>
                  <a:schemeClr val="accent1"/>
                </a:solidFill>
                <a:hlinkClick r:id="rId4"/>
              </a:rPr>
              <a:t>https://www.epicgames.com/fortnite/en-US/buy-now/battle-royale</a:t>
            </a:r>
            <a:r>
              <a:rPr lang="en-US" sz="1200"/>
              <a:t> </a:t>
            </a:r>
            <a:endParaRPr sz="1400"/>
          </a:p>
          <a:p>
            <a:pPr marL="0" marR="0" lvl="0" indent="0" algn="l" rtl="0">
              <a:lnSpc>
                <a:spcPct val="90000"/>
              </a:lnSpc>
              <a:spcBef>
                <a:spcPts val="1200"/>
              </a:spcBef>
              <a:spcAft>
                <a:spcPts val="0"/>
              </a:spcAft>
              <a:buClr>
                <a:schemeClr val="lt2"/>
              </a:buClr>
              <a:buSzPts val="1890"/>
              <a:buFont typeface="Arial"/>
              <a:buNone/>
            </a:pPr>
            <a:r>
              <a:rPr lang="en-US" sz="1400" b="0" i="0" u="none" strike="noStrike" cap="none">
                <a:solidFill>
                  <a:schemeClr val="lt1"/>
                </a:solidFill>
                <a:latin typeface="Cambria"/>
                <a:ea typeface="Cambria"/>
                <a:cs typeface="Cambria"/>
                <a:sym typeface="Cambria"/>
              </a:rPr>
              <a:t>[</a:t>
            </a:r>
            <a:r>
              <a:rPr lang="en-US" sz="1400"/>
              <a:t>8</a:t>
            </a:r>
            <a:r>
              <a:rPr lang="en-US" sz="1400" b="0" i="0" u="none" strike="noStrike" cap="none">
                <a:solidFill>
                  <a:schemeClr val="lt1"/>
                </a:solidFill>
                <a:latin typeface="Cambria"/>
                <a:ea typeface="Cambria"/>
                <a:cs typeface="Cambria"/>
                <a:sym typeface="Cambria"/>
              </a:rPr>
              <a:t>]</a:t>
            </a:r>
            <a:r>
              <a:rPr lang="en-US" sz="1400"/>
              <a:t> Slide 2, Picture 2, </a:t>
            </a:r>
            <a:r>
              <a:rPr lang="en-US" sz="1200" u="sng">
                <a:solidFill>
                  <a:schemeClr val="accent1"/>
                </a:solidFill>
                <a:hlinkClick r:id="rId5"/>
              </a:rPr>
              <a:t>http://www.horror.land/the-evolution-of-horror-videos-games-1972-1982</a:t>
            </a:r>
            <a:endParaRPr sz="1400"/>
          </a:p>
          <a:p>
            <a:pPr marL="0" marR="0" lvl="0" indent="0" algn="l" rtl="0">
              <a:lnSpc>
                <a:spcPct val="90000"/>
              </a:lnSpc>
              <a:spcBef>
                <a:spcPts val="1200"/>
              </a:spcBef>
              <a:spcAft>
                <a:spcPts val="0"/>
              </a:spcAft>
              <a:buClr>
                <a:schemeClr val="lt2"/>
              </a:buClr>
              <a:buSzPts val="1890"/>
              <a:buFont typeface="Arial"/>
              <a:buNone/>
            </a:pPr>
            <a:r>
              <a:rPr lang="en-US" sz="1400" b="0" i="0" u="none" strike="noStrike" cap="none">
                <a:solidFill>
                  <a:schemeClr val="lt1"/>
                </a:solidFill>
                <a:latin typeface="Cambria"/>
                <a:ea typeface="Cambria"/>
                <a:cs typeface="Cambria"/>
                <a:sym typeface="Cambria"/>
              </a:rPr>
              <a:t>[</a:t>
            </a:r>
            <a:r>
              <a:rPr lang="en-US" sz="1400"/>
              <a:t>9</a:t>
            </a:r>
            <a:r>
              <a:rPr lang="en-US" sz="1400" b="0" i="0" u="none" strike="noStrike" cap="none">
                <a:solidFill>
                  <a:schemeClr val="lt1"/>
                </a:solidFill>
                <a:latin typeface="Cambria"/>
                <a:ea typeface="Cambria"/>
                <a:cs typeface="Cambria"/>
                <a:sym typeface="Cambria"/>
              </a:rPr>
              <a:t>] Slide 3, Picture 1, </a:t>
            </a:r>
            <a:r>
              <a:rPr lang="en-US" sz="1200" u="sng">
                <a:solidFill>
                  <a:schemeClr val="accent1"/>
                </a:solidFill>
                <a:hlinkClick r:id="rId6"/>
              </a:rPr>
              <a:t>http://flashgamegate.com/violent-video-games-have-an-impact-on-behavior/</a:t>
            </a:r>
            <a:r>
              <a:rPr lang="en-US" sz="1200"/>
              <a:t>  </a:t>
            </a:r>
            <a:endParaRPr sz="1200"/>
          </a:p>
          <a:p>
            <a:pPr marL="0" marR="0" lvl="0" indent="0" algn="l" rtl="0">
              <a:lnSpc>
                <a:spcPct val="90000"/>
              </a:lnSpc>
              <a:spcBef>
                <a:spcPts val="1200"/>
              </a:spcBef>
              <a:spcAft>
                <a:spcPts val="0"/>
              </a:spcAft>
              <a:buClr>
                <a:schemeClr val="lt2"/>
              </a:buClr>
              <a:buSzPts val="1890"/>
              <a:buFont typeface="Arial"/>
              <a:buNone/>
            </a:pPr>
            <a:r>
              <a:rPr lang="en-US" sz="1400"/>
              <a:t>[10] Slide 4, Picture 1, </a:t>
            </a:r>
            <a:r>
              <a:rPr lang="en-US" sz="1400" u="sng">
                <a:solidFill>
                  <a:schemeClr val="accent1"/>
                </a:solidFill>
                <a:hlinkClick r:id="rId7"/>
              </a:rPr>
              <a:t>http://drewmckissick.com/three-types-of-media/</a:t>
            </a:r>
            <a:r>
              <a:rPr lang="en-US" sz="1400"/>
              <a:t> </a:t>
            </a:r>
            <a:endParaRPr sz="1400"/>
          </a:p>
          <a:p>
            <a:pPr marL="0" marR="0" lvl="0" indent="0" algn="l" rtl="0">
              <a:lnSpc>
                <a:spcPct val="90000"/>
              </a:lnSpc>
              <a:spcBef>
                <a:spcPts val="1200"/>
              </a:spcBef>
              <a:spcAft>
                <a:spcPts val="0"/>
              </a:spcAft>
              <a:buClr>
                <a:schemeClr val="lt2"/>
              </a:buClr>
              <a:buSzPts val="1890"/>
              <a:buFont typeface="Arial"/>
              <a:buNone/>
            </a:pPr>
            <a:r>
              <a:rPr lang="en-US" sz="1400"/>
              <a:t>[11] Violent VIdeo Games, </a:t>
            </a:r>
            <a:r>
              <a:rPr lang="en-US" sz="1400" u="sng">
                <a:solidFill>
                  <a:schemeClr val="hlink"/>
                </a:solidFill>
                <a:hlinkClick r:id="rId8"/>
              </a:rPr>
              <a:t>https://videogames.procon.org/view.resource.php?resourceID=006520</a:t>
            </a:r>
            <a:r>
              <a:rPr lang="en-US" sz="1400"/>
              <a:t>, Author: ProCon, Created: June 3, 3016, Accessed: April 16, 2018</a:t>
            </a:r>
            <a:endParaRPr sz="1400"/>
          </a:p>
          <a:p>
            <a:pPr marL="0" marR="0" lvl="0" indent="0" algn="l" rtl="0">
              <a:lnSpc>
                <a:spcPct val="90000"/>
              </a:lnSpc>
              <a:spcBef>
                <a:spcPts val="1200"/>
              </a:spcBef>
              <a:spcAft>
                <a:spcPts val="0"/>
              </a:spcAft>
              <a:buClr>
                <a:schemeClr val="lt2"/>
              </a:buClr>
              <a:buSzPts val="1890"/>
              <a:buFont typeface="Arial"/>
              <a:buNone/>
            </a:pPr>
            <a:r>
              <a:rPr lang="en-US" sz="1400"/>
              <a:t>[12] If Video Games Caused Violence, </a:t>
            </a:r>
            <a:r>
              <a:rPr lang="en-US" sz="1400" u="sng">
                <a:solidFill>
                  <a:schemeClr val="hlink"/>
                </a:solidFill>
                <a:hlinkClick r:id="rId9"/>
              </a:rPr>
              <a:t>http://www.gamesbrief.com/2010/08/if-video-games-cause-violence-there-should-be-a-correlation-between-game-sales-and-violent-crime-right/</a:t>
            </a:r>
            <a:r>
              <a:rPr lang="en-US" sz="1400"/>
              <a:t>, Author: Nicholas Lovell, Created: 2010, Accessed: April 16, 2018</a:t>
            </a:r>
            <a:endParaRPr sz="1400"/>
          </a:p>
          <a:p>
            <a:pPr marL="0" marR="0" lvl="0" indent="0" algn="l" rtl="0">
              <a:lnSpc>
                <a:spcPct val="90000"/>
              </a:lnSpc>
              <a:spcBef>
                <a:spcPts val="1200"/>
              </a:spcBef>
              <a:spcAft>
                <a:spcPts val="0"/>
              </a:spcAft>
              <a:buClr>
                <a:schemeClr val="lt2"/>
              </a:buClr>
              <a:buSzPts val="1890"/>
              <a:buFont typeface="Arial"/>
              <a:buNone/>
            </a:pPr>
            <a:endParaRPr sz="1400"/>
          </a:p>
        </p:txBody>
      </p:sp>
      <p:sp>
        <p:nvSpPr>
          <p:cNvPr id="162" name="Shape 162"/>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US" sz="900" b="0" i="0" u="none" strike="noStrike" cap="none">
                <a:solidFill>
                  <a:schemeClr val="lt1"/>
                </a:solidFill>
                <a:latin typeface="Cambria"/>
                <a:ea typeface="Cambria"/>
                <a:cs typeface="Cambria"/>
                <a:sym typeface="Cambria"/>
              </a:rPr>
              <a:t>© 2018 Keith A. Pray</a:t>
            </a:r>
            <a:endParaRPr sz="900" b="0" i="0" u="none" strike="noStrike" cap="none">
              <a:solidFill>
                <a:schemeClr val="lt1"/>
              </a:solidFill>
              <a:latin typeface="Cambria"/>
              <a:ea typeface="Cambria"/>
              <a:cs typeface="Cambria"/>
              <a:sym typeface="Cambria"/>
            </a:endParaRPr>
          </a:p>
        </p:txBody>
      </p:sp>
      <p:sp>
        <p:nvSpPr>
          <p:cNvPr id="163" name="Shape 163"/>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chemeClr val="lt1"/>
                </a:solidFill>
                <a:latin typeface="Cambria"/>
                <a:ea typeface="Cambria"/>
                <a:cs typeface="Cambria"/>
                <a:sym typeface="Cambria"/>
              </a:rPr>
              <a:t>15</a:t>
            </a:fld>
            <a:endParaRPr sz="900" b="0" i="0" u="none" strike="noStrike" cap="none">
              <a:solidFill>
                <a:schemeClr val="lt1"/>
              </a:solidFill>
              <a:latin typeface="Cambria"/>
              <a:ea typeface="Cambria"/>
              <a:cs typeface="Cambria"/>
              <a:sym typeface="Cambria"/>
            </a:endParaRPr>
          </a:p>
        </p:txBody>
      </p:sp>
      <p:sp>
        <p:nvSpPr>
          <p:cNvPr id="164" name="Shape 164"/>
          <p:cNvSpPr txBox="1"/>
          <p:nvPr/>
        </p:nvSpPr>
        <p:spPr>
          <a:xfrm>
            <a:off x="6847114" y="372337"/>
            <a:ext cx="2179800" cy="3078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r>
              <a:rPr lang="en-US">
                <a:solidFill>
                  <a:schemeClr val="lt1"/>
                </a:solidFill>
                <a:latin typeface="Cambria"/>
                <a:ea typeface="Cambria"/>
                <a:cs typeface="Cambria"/>
                <a:sym typeface="Cambria"/>
              </a:rPr>
              <a:t>Leo Grande</a:t>
            </a:r>
            <a:endParaRPr>
              <a:solidFill>
                <a:schemeClr val="dk1"/>
              </a:solidFill>
            </a:endParaRPr>
          </a:p>
          <a:p>
            <a:pPr marL="0" marR="0" lvl="0" indent="0" algn="r" rtl="0">
              <a:spcBef>
                <a:spcPts val="0"/>
              </a:spcBef>
              <a:spcAft>
                <a:spcPts val="0"/>
              </a:spcAft>
              <a:buNone/>
            </a:pPr>
            <a:endParaRPr>
              <a:solidFill>
                <a:schemeClr val="lt1"/>
              </a:solidFill>
              <a:latin typeface="Cambria"/>
              <a:ea typeface="Cambria"/>
              <a:cs typeface="Cambria"/>
              <a:sym typeface="Cambria"/>
            </a:endParaRPr>
          </a:p>
        </p:txBody>
      </p:sp>
    </p:spTree>
    <p:extLst>
      <p:ext uri="{BB962C8B-B14F-4D97-AF65-F5344CB8AC3E}">
        <p14:creationId xmlns:p14="http://schemas.microsoft.com/office/powerpoint/2010/main" val="2442137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2700"/>
              <a:buFont typeface="Cambria"/>
              <a:buNone/>
            </a:pPr>
            <a:r>
              <a:rPr lang="en-US"/>
              <a:t>Apps that Steal Your Attention</a:t>
            </a:r>
            <a:endParaRPr/>
          </a:p>
        </p:txBody>
      </p:sp>
      <p:sp>
        <p:nvSpPr>
          <p:cNvPr id="93" name="Shape 93"/>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Autofit/>
          </a:bodyPr>
          <a:lstStyle/>
          <a:p>
            <a:pPr marL="205766" marR="0" lvl="0" indent="-205766" algn="l" rtl="0">
              <a:lnSpc>
                <a:spcPct val="90000"/>
              </a:lnSpc>
              <a:spcBef>
                <a:spcPts val="0"/>
              </a:spcBef>
              <a:spcAft>
                <a:spcPts val="0"/>
              </a:spcAft>
              <a:buClr>
                <a:schemeClr val="lt2"/>
              </a:buClr>
              <a:buSzPts val="1620"/>
              <a:buFont typeface="Arial"/>
              <a:buChar char="•"/>
            </a:pPr>
            <a:r>
              <a:rPr lang="en-US"/>
              <a:t>Designers have an incentive to keep your attention</a:t>
            </a:r>
            <a:endParaRPr/>
          </a:p>
          <a:p>
            <a:pPr marL="205766" lvl="0" indent="-205766" rtl="0">
              <a:spcBef>
                <a:spcPts val="0"/>
              </a:spcBef>
              <a:spcAft>
                <a:spcPts val="0"/>
              </a:spcAft>
              <a:buClr>
                <a:schemeClr val="lt2"/>
              </a:buClr>
              <a:buSzPts val="1620"/>
              <a:buFont typeface="Arial"/>
              <a:buChar char="•"/>
            </a:pPr>
            <a:r>
              <a:rPr lang="en-US"/>
              <a:t>They must use “increasingly persuasive techniques to keep us glued” [1].</a:t>
            </a:r>
            <a:endParaRPr/>
          </a:p>
          <a:p>
            <a:pPr marL="205766" marR="0" lvl="0" indent="-205766" algn="l" rtl="0">
              <a:lnSpc>
                <a:spcPct val="90000"/>
              </a:lnSpc>
              <a:spcBef>
                <a:spcPts val="0"/>
              </a:spcBef>
              <a:spcAft>
                <a:spcPts val="0"/>
              </a:spcAft>
              <a:buClr>
                <a:schemeClr val="lt2"/>
              </a:buClr>
              <a:buSzPts val="1620"/>
              <a:buFont typeface="Arial"/>
              <a:buChar char="•"/>
            </a:pPr>
            <a:r>
              <a:rPr lang="en-US"/>
              <a:t>Directed efforts towards steering user’s thoughts.</a:t>
            </a:r>
            <a:endParaRPr/>
          </a:p>
          <a:p>
            <a:pPr marL="205766" lvl="0" indent="-205766" rtl="0">
              <a:spcBef>
                <a:spcPts val="0"/>
              </a:spcBef>
              <a:spcAft>
                <a:spcPts val="0"/>
              </a:spcAft>
              <a:buClr>
                <a:schemeClr val="lt2"/>
              </a:buClr>
              <a:buSzPts val="1620"/>
              <a:buFont typeface="Arial"/>
              <a:buChar char="•"/>
            </a:pPr>
            <a:r>
              <a:rPr lang="en-US"/>
              <a:t>Ideally, business models must align with the best interests of the user</a:t>
            </a:r>
            <a:endParaRPr/>
          </a:p>
          <a:p>
            <a:pPr marL="0" marR="0" lvl="0" indent="0" algn="l" rtl="0">
              <a:lnSpc>
                <a:spcPct val="90000"/>
              </a:lnSpc>
              <a:spcBef>
                <a:spcPts val="0"/>
              </a:spcBef>
              <a:spcAft>
                <a:spcPts val="0"/>
              </a:spcAft>
              <a:buNone/>
            </a:pPr>
            <a:endParaRPr/>
          </a:p>
        </p:txBody>
      </p:sp>
      <p:sp>
        <p:nvSpPr>
          <p:cNvPr id="94" name="Shape 94"/>
          <p:cNvSpPr txBox="1">
            <a:spLocks noGrp="1"/>
          </p:cNvSpPr>
          <p:nvPr>
            <p:ph type="body" idx="2"/>
          </p:nvPr>
        </p:nvSpPr>
        <p:spPr>
          <a:xfrm>
            <a:off x="4724400" y="1352551"/>
            <a:ext cx="3733800" cy="33528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2"/>
              </a:buClr>
              <a:buSzPts val="1620"/>
              <a:buFont typeface="Arial"/>
              <a:buNone/>
            </a:pPr>
            <a:endParaRPr/>
          </a:p>
        </p:txBody>
      </p:sp>
      <p:sp>
        <p:nvSpPr>
          <p:cNvPr id="95" name="Shape 95"/>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US" sz="900" b="0" i="0" u="none" strike="noStrike" cap="none">
                <a:solidFill>
                  <a:schemeClr val="lt1"/>
                </a:solidFill>
                <a:latin typeface="Cambria"/>
                <a:ea typeface="Cambria"/>
                <a:cs typeface="Cambria"/>
                <a:sym typeface="Cambria"/>
              </a:rPr>
              <a:t>© 2018 Keith A. Pray</a:t>
            </a:r>
            <a:endParaRPr sz="900" b="0" i="0" u="none" strike="noStrike" cap="none">
              <a:solidFill>
                <a:schemeClr val="lt1"/>
              </a:solidFill>
              <a:latin typeface="Cambria"/>
              <a:ea typeface="Cambria"/>
              <a:cs typeface="Cambria"/>
              <a:sym typeface="Cambria"/>
            </a:endParaRPr>
          </a:p>
        </p:txBody>
      </p:sp>
      <p:sp>
        <p:nvSpPr>
          <p:cNvPr id="96" name="Shape 96"/>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chemeClr val="lt1"/>
                </a:solidFill>
                <a:latin typeface="Cambria"/>
                <a:ea typeface="Cambria"/>
                <a:cs typeface="Cambria"/>
                <a:sym typeface="Cambria"/>
              </a:rPr>
              <a:t>16</a:t>
            </a:fld>
            <a:endParaRPr sz="900" b="0" i="0" u="none" strike="noStrike" cap="none">
              <a:solidFill>
                <a:schemeClr val="lt1"/>
              </a:solidFill>
              <a:latin typeface="Cambria"/>
              <a:ea typeface="Cambria"/>
              <a:cs typeface="Cambria"/>
              <a:sym typeface="Cambria"/>
            </a:endParaRPr>
          </a:p>
        </p:txBody>
      </p:sp>
      <p:sp>
        <p:nvSpPr>
          <p:cNvPr id="97" name="Shape 97"/>
          <p:cNvSpPr txBox="1"/>
          <p:nvPr/>
        </p:nvSpPr>
        <p:spPr>
          <a:xfrm>
            <a:off x="6847114" y="372337"/>
            <a:ext cx="2179682" cy="30777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Kartik Thooppal Vasu</a:t>
            </a:r>
            <a:endParaRPr/>
          </a:p>
        </p:txBody>
      </p:sp>
      <p:sp>
        <p:nvSpPr>
          <p:cNvPr id="98" name="Shape 98"/>
          <p:cNvSpPr txBox="1"/>
          <p:nvPr/>
        </p:nvSpPr>
        <p:spPr>
          <a:xfrm>
            <a:off x="-573825" y="4781552"/>
            <a:ext cx="91440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lt1"/>
                </a:solidFill>
                <a:latin typeface="Cambria"/>
                <a:ea typeface="Cambria"/>
                <a:cs typeface="Cambria"/>
                <a:sym typeface="Cambria"/>
              </a:rPr>
              <a:t>[5]</a:t>
            </a:r>
            <a:endParaRPr/>
          </a:p>
        </p:txBody>
      </p:sp>
      <p:pic>
        <p:nvPicPr>
          <p:cNvPr id="99" name="Shape 99"/>
          <p:cNvPicPr preferRelativeResize="0"/>
          <p:nvPr/>
        </p:nvPicPr>
        <p:blipFill>
          <a:blip r:embed="rId3">
            <a:alphaModFix/>
          </a:blip>
          <a:stretch>
            <a:fillRect/>
          </a:stretch>
        </p:blipFill>
        <p:spPr>
          <a:xfrm>
            <a:off x="4552863" y="1042913"/>
            <a:ext cx="4076874" cy="3057675"/>
          </a:xfrm>
          <a:prstGeom prst="rect">
            <a:avLst/>
          </a:prstGeom>
          <a:noFill/>
          <a:ln>
            <a:noFill/>
          </a:ln>
        </p:spPr>
      </p:pic>
      <p:pic>
        <p:nvPicPr>
          <p:cNvPr id="100" name="Shape 100"/>
          <p:cNvPicPr preferRelativeResize="0"/>
          <p:nvPr/>
        </p:nvPicPr>
        <p:blipFill>
          <a:blip r:embed="rId4">
            <a:alphaModFix/>
          </a:blip>
          <a:stretch>
            <a:fillRect/>
          </a:stretch>
        </p:blipFill>
        <p:spPr>
          <a:xfrm>
            <a:off x="4907975" y="3787325"/>
            <a:ext cx="3366650" cy="1209875"/>
          </a:xfrm>
          <a:prstGeom prst="rect">
            <a:avLst/>
          </a:prstGeom>
          <a:noFill/>
          <a:ln>
            <a:noFill/>
          </a:ln>
        </p:spPr>
      </p:pic>
    </p:spTree>
    <p:extLst>
      <p:ext uri="{BB962C8B-B14F-4D97-AF65-F5344CB8AC3E}">
        <p14:creationId xmlns:p14="http://schemas.microsoft.com/office/powerpoint/2010/main" val="2152560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685800" y="372325"/>
            <a:ext cx="7772400" cy="5769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Techniques</a:t>
            </a:r>
            <a:endParaRPr/>
          </a:p>
        </p:txBody>
      </p:sp>
      <p:sp>
        <p:nvSpPr>
          <p:cNvPr id="107" name="Shape 107"/>
          <p:cNvSpPr txBox="1">
            <a:spLocks noGrp="1"/>
          </p:cNvSpPr>
          <p:nvPr>
            <p:ph type="body" idx="1"/>
          </p:nvPr>
        </p:nvSpPr>
        <p:spPr>
          <a:xfrm>
            <a:off x="685800" y="955450"/>
            <a:ext cx="4353300" cy="3721800"/>
          </a:xfrm>
          <a:prstGeom prst="rect">
            <a:avLst/>
          </a:prstGeom>
        </p:spPr>
        <p:txBody>
          <a:bodyPr spcFirstLastPara="1" wrap="square" lIns="91425" tIns="91425" rIns="91425" bIns="91425" anchor="t" anchorCtr="0">
            <a:noAutofit/>
          </a:bodyPr>
          <a:lstStyle/>
          <a:p>
            <a:pPr marL="457200" lvl="0" indent="-331470" rtl="0">
              <a:spcBef>
                <a:spcPts val="0"/>
              </a:spcBef>
              <a:spcAft>
                <a:spcPts val="0"/>
              </a:spcAft>
              <a:buSzPts val="1620"/>
              <a:buChar char="•"/>
            </a:pPr>
            <a:r>
              <a:rPr lang="en-US"/>
              <a:t>Human psychology can be manipulated to capture attention</a:t>
            </a:r>
            <a:endParaRPr/>
          </a:p>
          <a:p>
            <a:pPr marL="914400" lvl="1" indent="-314325" rtl="0">
              <a:spcBef>
                <a:spcPts val="0"/>
              </a:spcBef>
              <a:spcAft>
                <a:spcPts val="0"/>
              </a:spcAft>
              <a:buSzPts val="1350"/>
              <a:buChar char="–"/>
            </a:pPr>
            <a:r>
              <a:rPr lang="en-US" sz="1100">
                <a:solidFill>
                  <a:srgbClr val="FFFFFF"/>
                </a:solidFill>
                <a:latin typeface="Georgia"/>
                <a:ea typeface="Georgia"/>
                <a:cs typeface="Georgia"/>
                <a:sym typeface="Georgia"/>
              </a:rPr>
              <a:t>“If it can’t be used for evil, it’s not a superpower,” author of Hooked: How to Build Habit Forming Products [7]</a:t>
            </a:r>
            <a:endParaRPr/>
          </a:p>
          <a:p>
            <a:pPr marL="457200" lvl="0" indent="-331470" rtl="0">
              <a:spcBef>
                <a:spcPts val="0"/>
              </a:spcBef>
              <a:spcAft>
                <a:spcPts val="0"/>
              </a:spcAft>
              <a:buSzPts val="1620"/>
              <a:buChar char="•"/>
            </a:pPr>
            <a:r>
              <a:rPr lang="en-US"/>
              <a:t>Customer-profiling</a:t>
            </a:r>
            <a:endParaRPr/>
          </a:p>
          <a:p>
            <a:pPr marL="914400" lvl="1" indent="-314325" rtl="0">
              <a:spcBef>
                <a:spcPts val="0"/>
              </a:spcBef>
              <a:spcAft>
                <a:spcPts val="0"/>
              </a:spcAft>
              <a:buSzPts val="1350"/>
              <a:buChar char="–"/>
            </a:pPr>
            <a:r>
              <a:rPr lang="en-US"/>
              <a:t>Facebook showed advertisers that it can determine feelings and emotions</a:t>
            </a:r>
            <a:endParaRPr/>
          </a:p>
          <a:p>
            <a:pPr marL="914400" lvl="1" indent="-314325" rtl="0">
              <a:spcBef>
                <a:spcPts val="0"/>
              </a:spcBef>
              <a:spcAft>
                <a:spcPts val="0"/>
              </a:spcAft>
              <a:buSzPts val="1350"/>
              <a:buChar char="–"/>
            </a:pPr>
            <a:r>
              <a:rPr lang="en-US"/>
              <a:t>“Insecure”, “worthless”, “need a confidence boost”. [9]</a:t>
            </a:r>
            <a:endParaRPr/>
          </a:p>
          <a:p>
            <a:pPr marL="457200" lvl="0" indent="-323850" rtl="0">
              <a:spcBef>
                <a:spcPts val="0"/>
              </a:spcBef>
              <a:spcAft>
                <a:spcPts val="0"/>
              </a:spcAft>
              <a:buSzPts val="1500"/>
              <a:buChar char="•"/>
            </a:pPr>
            <a:r>
              <a:rPr lang="en-US" sz="1500"/>
              <a:t>Other examples:</a:t>
            </a:r>
            <a:endParaRPr sz="1500"/>
          </a:p>
          <a:p>
            <a:pPr marL="914400" lvl="1" indent="-314325" rtl="0">
              <a:spcBef>
                <a:spcPts val="0"/>
              </a:spcBef>
              <a:spcAft>
                <a:spcPts val="0"/>
              </a:spcAft>
              <a:buSzPts val="1350"/>
              <a:buFont typeface="Cambria"/>
              <a:buChar char="–"/>
            </a:pPr>
            <a:r>
              <a:rPr lang="en-US" sz="1500"/>
              <a:t>Facebook </a:t>
            </a:r>
            <a:r>
              <a:rPr lang="en-US"/>
              <a:t>auto plays videos as you scroll through </a:t>
            </a:r>
            <a:r>
              <a:rPr lang="en-US" i="1"/>
              <a:t>by default.</a:t>
            </a:r>
            <a:endParaRPr sz="1500" i="1"/>
          </a:p>
          <a:p>
            <a:pPr marL="914400" lvl="1" indent="-314325" rtl="0">
              <a:spcBef>
                <a:spcPts val="0"/>
              </a:spcBef>
              <a:spcAft>
                <a:spcPts val="0"/>
              </a:spcAft>
              <a:buSzPts val="1350"/>
              <a:buFont typeface="Cambria"/>
              <a:buChar char="–"/>
            </a:pPr>
            <a:r>
              <a:rPr lang="en-US" sz="1500"/>
              <a:t>Snapchat turns conversations into streaks.</a:t>
            </a:r>
            <a:endParaRPr/>
          </a:p>
        </p:txBody>
      </p:sp>
      <p:sp>
        <p:nvSpPr>
          <p:cNvPr id="108" name="Shape 108"/>
          <p:cNvSpPr txBox="1">
            <a:spLocks noGrp="1"/>
          </p:cNvSpPr>
          <p:nvPr>
            <p:ph type="body" idx="2"/>
          </p:nvPr>
        </p:nvSpPr>
        <p:spPr>
          <a:xfrm>
            <a:off x="4724400" y="1352551"/>
            <a:ext cx="3733800" cy="3352800"/>
          </a:xfrm>
          <a:prstGeom prst="rect">
            <a:avLst/>
          </a:prstGeom>
        </p:spPr>
        <p:txBody>
          <a:bodyPr spcFirstLastPara="1" wrap="square" lIns="91425" tIns="91425" rIns="91425" bIns="91425" anchor="t" anchorCtr="0">
            <a:noAutofit/>
          </a:bodyPr>
          <a:lstStyle/>
          <a:p>
            <a:pPr marL="0" lvl="0" indent="0" rtl="0">
              <a:spcBef>
                <a:spcPts val="1200"/>
              </a:spcBef>
              <a:spcAft>
                <a:spcPts val="0"/>
              </a:spcAft>
              <a:buNone/>
            </a:pPr>
            <a:endParaRPr/>
          </a:p>
        </p:txBody>
      </p:sp>
      <p:sp>
        <p:nvSpPr>
          <p:cNvPr id="109" name="Shape 109"/>
          <p:cNvSpPr txBox="1">
            <a:spLocks noGrp="1"/>
          </p:cNvSpPr>
          <p:nvPr>
            <p:ph type="sldNum" idx="12"/>
          </p:nvPr>
        </p:nvSpPr>
        <p:spPr>
          <a:xfrm>
            <a:off x="8519160" y="4997196"/>
            <a:ext cx="624900" cy="1464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17</a:t>
            </a:fld>
            <a:endParaRPr/>
          </a:p>
        </p:txBody>
      </p:sp>
      <p:pic>
        <p:nvPicPr>
          <p:cNvPr id="110" name="Shape 110"/>
          <p:cNvPicPr preferRelativeResize="0"/>
          <p:nvPr/>
        </p:nvPicPr>
        <p:blipFill>
          <a:blip r:embed="rId3">
            <a:alphaModFix/>
          </a:blip>
          <a:stretch>
            <a:fillRect/>
          </a:stretch>
        </p:blipFill>
        <p:spPr>
          <a:xfrm>
            <a:off x="5465649" y="1059800"/>
            <a:ext cx="2510874" cy="3721750"/>
          </a:xfrm>
          <a:prstGeom prst="rect">
            <a:avLst/>
          </a:prstGeom>
          <a:noFill/>
          <a:ln>
            <a:noFill/>
          </a:ln>
        </p:spPr>
      </p:pic>
      <p:sp>
        <p:nvSpPr>
          <p:cNvPr id="111" name="Shape 111"/>
          <p:cNvSpPr txBox="1"/>
          <p:nvPr/>
        </p:nvSpPr>
        <p:spPr>
          <a:xfrm>
            <a:off x="7554125" y="4781550"/>
            <a:ext cx="422400" cy="218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a:solidFill>
                  <a:srgbClr val="FFFFFF"/>
                </a:solidFill>
              </a:rPr>
              <a:t>[6]</a:t>
            </a:r>
            <a:endParaRPr>
              <a:solidFill>
                <a:srgbClr val="FFFFFF"/>
              </a:solidFill>
            </a:endParaRPr>
          </a:p>
        </p:txBody>
      </p:sp>
      <p:sp>
        <p:nvSpPr>
          <p:cNvPr id="112" name="Shape 112"/>
          <p:cNvSpPr txBox="1"/>
          <p:nvPr/>
        </p:nvSpPr>
        <p:spPr>
          <a:xfrm>
            <a:off x="6847114" y="372337"/>
            <a:ext cx="2179800"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Kartik Thooppal Vasu</a:t>
            </a:r>
            <a:endParaRPr/>
          </a:p>
        </p:txBody>
      </p:sp>
      <p:sp>
        <p:nvSpPr>
          <p:cNvPr id="113" name="Shape 113"/>
          <p:cNvSpPr txBox="1"/>
          <p:nvPr/>
        </p:nvSpPr>
        <p:spPr>
          <a:xfrm>
            <a:off x="6494950" y="4781550"/>
            <a:ext cx="876600" cy="218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000">
                <a:solidFill>
                  <a:srgbClr val="FFFFFF"/>
                </a:solidFill>
              </a:rPr>
              <a:t>Snapchat </a:t>
            </a:r>
            <a:endParaRPr sz="1000">
              <a:solidFill>
                <a:srgbClr val="FFFFFF"/>
              </a:solidFill>
            </a:endParaRPr>
          </a:p>
        </p:txBody>
      </p:sp>
    </p:spTree>
    <p:extLst>
      <p:ext uri="{BB962C8B-B14F-4D97-AF65-F5344CB8AC3E}">
        <p14:creationId xmlns:p14="http://schemas.microsoft.com/office/powerpoint/2010/main" val="3094978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685800" y="361950"/>
            <a:ext cx="7772400" cy="914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Effects of Incentivizing Attention</a:t>
            </a:r>
            <a:endParaRPr/>
          </a:p>
        </p:txBody>
      </p:sp>
      <p:sp>
        <p:nvSpPr>
          <p:cNvPr id="120" name="Shape 120"/>
          <p:cNvSpPr txBox="1">
            <a:spLocks noGrp="1"/>
          </p:cNvSpPr>
          <p:nvPr>
            <p:ph type="body" idx="1"/>
          </p:nvPr>
        </p:nvSpPr>
        <p:spPr>
          <a:xfrm>
            <a:off x="685800" y="1352550"/>
            <a:ext cx="3936000" cy="3352800"/>
          </a:xfrm>
          <a:prstGeom prst="rect">
            <a:avLst/>
          </a:prstGeom>
        </p:spPr>
        <p:txBody>
          <a:bodyPr spcFirstLastPara="1" wrap="square" lIns="91425" tIns="91425" rIns="91425" bIns="91425" anchor="t" anchorCtr="0">
            <a:noAutofit/>
          </a:bodyPr>
          <a:lstStyle/>
          <a:p>
            <a:pPr marL="457200" marR="0" lvl="0" indent="-331470" algn="l" rtl="0">
              <a:lnSpc>
                <a:spcPct val="90000"/>
              </a:lnSpc>
              <a:spcBef>
                <a:spcPts val="0"/>
              </a:spcBef>
              <a:spcAft>
                <a:spcPts val="0"/>
              </a:spcAft>
              <a:buClr>
                <a:schemeClr val="lt2"/>
              </a:buClr>
              <a:buSzPts val="1620"/>
              <a:buFont typeface="Arial"/>
              <a:buChar char="•"/>
            </a:pPr>
            <a:r>
              <a:rPr lang="en-US"/>
              <a:t>Mental health [12]</a:t>
            </a:r>
            <a:endParaRPr/>
          </a:p>
          <a:p>
            <a:pPr marL="914400" marR="0" lvl="1" indent="-314325" algn="l" rtl="0">
              <a:lnSpc>
                <a:spcPct val="90000"/>
              </a:lnSpc>
              <a:spcBef>
                <a:spcPts val="0"/>
              </a:spcBef>
              <a:spcAft>
                <a:spcPts val="0"/>
              </a:spcAft>
              <a:buSzPts val="1350"/>
              <a:buChar char="–"/>
            </a:pPr>
            <a:r>
              <a:rPr lang="en-US"/>
              <a:t>Harder to disconnect, increases anxiety, affects sleep</a:t>
            </a:r>
            <a:endParaRPr/>
          </a:p>
          <a:p>
            <a:pPr marL="457200" marR="0" lvl="0" indent="-331470" algn="l" rtl="0">
              <a:lnSpc>
                <a:spcPct val="90000"/>
              </a:lnSpc>
              <a:spcBef>
                <a:spcPts val="0"/>
              </a:spcBef>
              <a:spcAft>
                <a:spcPts val="0"/>
              </a:spcAft>
              <a:buSzPts val="1620"/>
              <a:buChar char="•"/>
            </a:pPr>
            <a:r>
              <a:rPr lang="en-US"/>
              <a:t>Children [12]</a:t>
            </a:r>
            <a:endParaRPr/>
          </a:p>
          <a:p>
            <a:pPr marL="914400" marR="0" lvl="1" indent="-314325" algn="l" rtl="0">
              <a:lnSpc>
                <a:spcPct val="90000"/>
              </a:lnSpc>
              <a:spcBef>
                <a:spcPts val="0"/>
              </a:spcBef>
              <a:spcAft>
                <a:spcPts val="0"/>
              </a:spcAft>
              <a:buSzPts val="1350"/>
              <a:buChar char="–"/>
            </a:pPr>
            <a:r>
              <a:rPr lang="en-US"/>
              <a:t>Susceptible to doing things that bring in most likes</a:t>
            </a:r>
            <a:endParaRPr/>
          </a:p>
          <a:p>
            <a:pPr marL="457200" marR="0" lvl="0" indent="-331470" algn="l" rtl="0">
              <a:lnSpc>
                <a:spcPct val="90000"/>
              </a:lnSpc>
              <a:spcBef>
                <a:spcPts val="0"/>
              </a:spcBef>
              <a:spcAft>
                <a:spcPts val="0"/>
              </a:spcAft>
              <a:buSzPts val="1620"/>
              <a:buChar char="•"/>
            </a:pPr>
            <a:r>
              <a:rPr lang="en-US"/>
              <a:t>Social Relationships</a:t>
            </a:r>
            <a:endParaRPr/>
          </a:p>
          <a:p>
            <a:pPr marL="914400" marR="0" lvl="1" indent="-314325" algn="l" rtl="0">
              <a:lnSpc>
                <a:spcPct val="90000"/>
              </a:lnSpc>
              <a:spcBef>
                <a:spcPts val="0"/>
              </a:spcBef>
              <a:spcAft>
                <a:spcPts val="0"/>
              </a:spcAft>
              <a:buSzPts val="1350"/>
              <a:buChar char="–"/>
            </a:pPr>
            <a:r>
              <a:rPr lang="en-US"/>
              <a:t>Direct rewards in the virtual world (likes, shares, etc.) make it more pleasurable</a:t>
            </a:r>
            <a:endParaRPr/>
          </a:p>
          <a:p>
            <a:pPr marL="457200" marR="0" lvl="0" indent="-331470" algn="l" rtl="0">
              <a:lnSpc>
                <a:spcPct val="90000"/>
              </a:lnSpc>
              <a:spcBef>
                <a:spcPts val="0"/>
              </a:spcBef>
              <a:spcAft>
                <a:spcPts val="0"/>
              </a:spcAft>
              <a:buSzPts val="1620"/>
              <a:buChar char="•"/>
            </a:pPr>
            <a:r>
              <a:rPr lang="en-US"/>
              <a:t>Democracy</a:t>
            </a:r>
            <a:endParaRPr/>
          </a:p>
          <a:p>
            <a:pPr marL="914400" marR="0" lvl="1" indent="-314325" algn="l" rtl="0">
              <a:lnSpc>
                <a:spcPct val="90000"/>
              </a:lnSpc>
              <a:spcBef>
                <a:spcPts val="0"/>
              </a:spcBef>
              <a:spcAft>
                <a:spcPts val="0"/>
              </a:spcAft>
              <a:buSzPts val="1350"/>
              <a:buChar char="–"/>
            </a:pPr>
            <a:r>
              <a:rPr lang="en-US"/>
              <a:t>Creates echo chambers [13], encourages the sensational and outrageous.</a:t>
            </a:r>
            <a:endParaRPr/>
          </a:p>
        </p:txBody>
      </p:sp>
      <p:sp>
        <p:nvSpPr>
          <p:cNvPr id="121" name="Shape 121"/>
          <p:cNvSpPr txBox="1">
            <a:spLocks noGrp="1"/>
          </p:cNvSpPr>
          <p:nvPr>
            <p:ph type="sldNum" idx="12"/>
          </p:nvPr>
        </p:nvSpPr>
        <p:spPr>
          <a:xfrm>
            <a:off x="8519160" y="4997196"/>
            <a:ext cx="624900" cy="1464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18</a:t>
            </a:fld>
            <a:endParaRPr/>
          </a:p>
        </p:txBody>
      </p:sp>
      <p:sp>
        <p:nvSpPr>
          <p:cNvPr id="122" name="Shape 122"/>
          <p:cNvSpPr txBox="1"/>
          <p:nvPr/>
        </p:nvSpPr>
        <p:spPr>
          <a:xfrm>
            <a:off x="8577500" y="4162800"/>
            <a:ext cx="508200" cy="281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solidFill>
                <a:srgbClr val="FFFFFF"/>
              </a:solidFill>
            </a:endParaRPr>
          </a:p>
        </p:txBody>
      </p:sp>
      <p:sp>
        <p:nvSpPr>
          <p:cNvPr id="123" name="Shape 123"/>
          <p:cNvSpPr txBox="1"/>
          <p:nvPr/>
        </p:nvSpPr>
        <p:spPr>
          <a:xfrm>
            <a:off x="6847114" y="372337"/>
            <a:ext cx="2179800"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Kartik Thooppal Vasu</a:t>
            </a:r>
            <a:endParaRPr/>
          </a:p>
        </p:txBody>
      </p:sp>
      <p:pic>
        <p:nvPicPr>
          <p:cNvPr id="124" name="Shape 124"/>
          <p:cNvPicPr preferRelativeResize="0"/>
          <p:nvPr/>
        </p:nvPicPr>
        <p:blipFill>
          <a:blip r:embed="rId3">
            <a:alphaModFix/>
          </a:blip>
          <a:stretch>
            <a:fillRect/>
          </a:stretch>
        </p:blipFill>
        <p:spPr>
          <a:xfrm>
            <a:off x="4926600" y="1276350"/>
            <a:ext cx="3650900" cy="2886235"/>
          </a:xfrm>
          <a:prstGeom prst="rect">
            <a:avLst/>
          </a:prstGeom>
          <a:noFill/>
          <a:ln>
            <a:noFill/>
          </a:ln>
        </p:spPr>
      </p:pic>
      <p:sp>
        <p:nvSpPr>
          <p:cNvPr id="125" name="Shape 125"/>
          <p:cNvSpPr txBox="1"/>
          <p:nvPr/>
        </p:nvSpPr>
        <p:spPr>
          <a:xfrm>
            <a:off x="5274600" y="4225750"/>
            <a:ext cx="3086100" cy="281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000">
                <a:solidFill>
                  <a:srgbClr val="FFFFFF"/>
                </a:solidFill>
              </a:rPr>
              <a:t>Density of users’ concentrating their activity (&gt;95% likes) on -1 (science-related pages) and +1 (conspiracy-related pages) [13]</a:t>
            </a:r>
            <a:endParaRPr sz="1000">
              <a:solidFill>
                <a:srgbClr val="FFFFFF"/>
              </a:solidFill>
            </a:endParaRPr>
          </a:p>
        </p:txBody>
      </p:sp>
    </p:spTree>
    <p:extLst>
      <p:ext uri="{BB962C8B-B14F-4D97-AF65-F5344CB8AC3E}">
        <p14:creationId xmlns:p14="http://schemas.microsoft.com/office/powerpoint/2010/main" val="2221379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685800" y="361950"/>
            <a:ext cx="7772400" cy="914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It’s Different This Time</a:t>
            </a:r>
            <a:endParaRPr/>
          </a:p>
        </p:txBody>
      </p:sp>
      <p:sp>
        <p:nvSpPr>
          <p:cNvPr id="132" name="Shape 132"/>
          <p:cNvSpPr txBox="1">
            <a:spLocks noGrp="1"/>
          </p:cNvSpPr>
          <p:nvPr>
            <p:ph type="body" idx="1"/>
          </p:nvPr>
        </p:nvSpPr>
        <p:spPr>
          <a:xfrm>
            <a:off x="305700" y="1276350"/>
            <a:ext cx="4363800" cy="3352800"/>
          </a:xfrm>
          <a:prstGeom prst="rect">
            <a:avLst/>
          </a:prstGeom>
        </p:spPr>
        <p:txBody>
          <a:bodyPr spcFirstLastPara="1" wrap="square" lIns="91425" tIns="91425" rIns="91425" bIns="91425" anchor="t" anchorCtr="0">
            <a:noAutofit/>
          </a:bodyPr>
          <a:lstStyle/>
          <a:p>
            <a:pPr marL="457200" lvl="0" indent="-331470" rtl="0">
              <a:spcBef>
                <a:spcPts val="1200"/>
              </a:spcBef>
              <a:spcAft>
                <a:spcPts val="0"/>
              </a:spcAft>
              <a:buSzPts val="1620"/>
              <a:buChar char="•"/>
            </a:pPr>
            <a:r>
              <a:rPr lang="en-US"/>
              <a:t>“I have the choice to open a video/notification/scroll” </a:t>
            </a:r>
            <a:endParaRPr/>
          </a:p>
          <a:p>
            <a:pPr marL="914400" lvl="1" indent="-314325" rtl="0">
              <a:spcBef>
                <a:spcPts val="0"/>
              </a:spcBef>
              <a:spcAft>
                <a:spcPts val="0"/>
              </a:spcAft>
              <a:buSzPts val="1350"/>
              <a:buChar char="–"/>
            </a:pPr>
            <a:r>
              <a:rPr lang="en-US"/>
              <a:t>Persuasive techniques often hijack unconscious psychological systems [10]</a:t>
            </a:r>
            <a:endParaRPr/>
          </a:p>
          <a:p>
            <a:pPr marL="457200" lvl="0" indent="-331470" rtl="0">
              <a:spcBef>
                <a:spcPts val="0"/>
              </a:spcBef>
              <a:spcAft>
                <a:spcPts val="0"/>
              </a:spcAft>
              <a:buSzPts val="1620"/>
              <a:buChar char="•"/>
            </a:pPr>
            <a:r>
              <a:rPr lang="en-US"/>
              <a:t>24/7 [5]</a:t>
            </a:r>
            <a:endParaRPr/>
          </a:p>
          <a:p>
            <a:pPr marL="914400" lvl="1" indent="-314325" rtl="0">
              <a:spcBef>
                <a:spcPts val="0"/>
              </a:spcBef>
              <a:spcAft>
                <a:spcPts val="0"/>
              </a:spcAft>
              <a:buSzPts val="1350"/>
              <a:buChar char="–"/>
            </a:pPr>
            <a:r>
              <a:rPr lang="en-US"/>
              <a:t>No other form of media stays with you at all times during the day.</a:t>
            </a:r>
            <a:endParaRPr/>
          </a:p>
          <a:p>
            <a:pPr marL="457200" lvl="0" indent="-331470" rtl="0">
              <a:spcBef>
                <a:spcPts val="0"/>
              </a:spcBef>
              <a:spcAft>
                <a:spcPts val="0"/>
              </a:spcAft>
              <a:buSzPts val="1620"/>
              <a:buChar char="•"/>
            </a:pPr>
            <a:r>
              <a:rPr lang="en-US"/>
              <a:t>Personalization [14]</a:t>
            </a:r>
            <a:endParaRPr/>
          </a:p>
          <a:p>
            <a:pPr marL="914400" lvl="1" indent="-314325">
              <a:spcBef>
                <a:spcPts val="0"/>
              </a:spcBef>
              <a:spcAft>
                <a:spcPts val="0"/>
              </a:spcAft>
              <a:buSzPts val="1350"/>
              <a:buChar char="–"/>
            </a:pPr>
            <a:r>
              <a:rPr lang="en-US"/>
              <a:t>TV/Newspapers/Books are not personalized to </a:t>
            </a:r>
            <a:r>
              <a:rPr lang="en-US" i="1"/>
              <a:t>your </a:t>
            </a:r>
            <a:r>
              <a:rPr lang="en-US"/>
              <a:t>preferences, behavior</a:t>
            </a:r>
            <a:endParaRPr/>
          </a:p>
        </p:txBody>
      </p:sp>
      <p:sp>
        <p:nvSpPr>
          <p:cNvPr id="133" name="Shape 133"/>
          <p:cNvSpPr txBox="1">
            <a:spLocks noGrp="1"/>
          </p:cNvSpPr>
          <p:nvPr>
            <p:ph type="sldNum" idx="12"/>
          </p:nvPr>
        </p:nvSpPr>
        <p:spPr>
          <a:xfrm>
            <a:off x="8519160" y="4997196"/>
            <a:ext cx="624900" cy="1464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19</a:t>
            </a:fld>
            <a:endParaRPr/>
          </a:p>
        </p:txBody>
      </p:sp>
      <p:sp>
        <p:nvSpPr>
          <p:cNvPr id="134" name="Shape 134"/>
          <p:cNvSpPr txBox="1"/>
          <p:nvPr/>
        </p:nvSpPr>
        <p:spPr>
          <a:xfrm>
            <a:off x="8458200" y="4296688"/>
            <a:ext cx="480000" cy="333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a:solidFill>
                  <a:srgbClr val="FFFFFF"/>
                </a:solidFill>
              </a:rPr>
              <a:t>[10]</a:t>
            </a:r>
            <a:endParaRPr>
              <a:solidFill>
                <a:srgbClr val="FFFFFF"/>
              </a:solidFill>
            </a:endParaRPr>
          </a:p>
        </p:txBody>
      </p:sp>
      <p:sp>
        <p:nvSpPr>
          <p:cNvPr id="135" name="Shape 135"/>
          <p:cNvSpPr txBox="1"/>
          <p:nvPr/>
        </p:nvSpPr>
        <p:spPr>
          <a:xfrm>
            <a:off x="6847114" y="372337"/>
            <a:ext cx="2179800"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Kartik Thooppal Vasu</a:t>
            </a:r>
            <a:endParaRPr/>
          </a:p>
        </p:txBody>
      </p:sp>
      <p:pic>
        <p:nvPicPr>
          <p:cNvPr id="136" name="Shape 136"/>
          <p:cNvPicPr preferRelativeResize="0"/>
          <p:nvPr/>
        </p:nvPicPr>
        <p:blipFill>
          <a:blip r:embed="rId3">
            <a:alphaModFix/>
          </a:blip>
          <a:stretch>
            <a:fillRect/>
          </a:stretch>
        </p:blipFill>
        <p:spPr>
          <a:xfrm>
            <a:off x="4669500" y="1380609"/>
            <a:ext cx="4133849" cy="2916100"/>
          </a:xfrm>
          <a:prstGeom prst="rect">
            <a:avLst/>
          </a:prstGeom>
          <a:noFill/>
          <a:ln>
            <a:noFill/>
          </a:ln>
        </p:spPr>
      </p:pic>
    </p:spTree>
    <p:extLst>
      <p:ext uri="{BB962C8B-B14F-4D97-AF65-F5344CB8AC3E}">
        <p14:creationId xmlns:p14="http://schemas.microsoft.com/office/powerpoint/2010/main" val="676779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p:txBody>
          <a:bodyPr>
            <a:normAutofit/>
          </a:bodyPr>
          <a:lstStyle/>
          <a:p>
            <a:r>
              <a:rPr lang="en-US" dirty="0"/>
              <a:t>Clearly state conclusion</a:t>
            </a:r>
          </a:p>
          <a:p>
            <a:pPr lvl="1"/>
            <a:r>
              <a:rPr lang="en-US" dirty="0"/>
              <a:t>First statement preferred</a:t>
            </a:r>
          </a:p>
          <a:p>
            <a:r>
              <a:rPr lang="en-US" dirty="0"/>
              <a:t>Quantify</a:t>
            </a:r>
          </a:p>
          <a:p>
            <a:pPr lvl="1"/>
            <a:r>
              <a:rPr lang="en-US" dirty="0"/>
              <a:t>Do not use terms like: less, more, a lot, huge, great, big, tiny, etc.</a:t>
            </a:r>
          </a:p>
          <a:p>
            <a:r>
              <a:rPr lang="en-US" dirty="0"/>
              <a:t>Read paper aloud to proof</a:t>
            </a:r>
          </a:p>
          <a:p>
            <a:r>
              <a:rPr lang="en-US" dirty="0"/>
              <a:t>http://</a:t>
            </a:r>
            <a:r>
              <a:rPr lang="en-US" dirty="0" err="1"/>
              <a:t>socialimps.keithpray.net</a:t>
            </a:r>
            <a:r>
              <a:rPr lang="en-US" dirty="0"/>
              <a:t>/assignments/paper-guidelines/</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pic>
        <p:nvPicPr>
          <p:cNvPr id="6" name="Picture 5">
            <a:extLst>
              <a:ext uri="{FF2B5EF4-FFF2-40B4-BE49-F238E27FC236}">
                <a16:creationId xmlns:a16="http://schemas.microsoft.com/office/drawing/2014/main" id="{ABFBC7A7-8A40-594A-A6D7-BA18FE0734F1}"/>
              </a:ext>
            </a:extLst>
          </p:cNvPr>
          <p:cNvPicPr>
            <a:picLocks noChangeAspect="1"/>
          </p:cNvPicPr>
          <p:nvPr/>
        </p:nvPicPr>
        <p:blipFill>
          <a:blip r:embed="rId3"/>
          <a:stretch>
            <a:fillRect/>
          </a:stretch>
        </p:blipFill>
        <p:spPr>
          <a:xfrm>
            <a:off x="4345740" y="663703"/>
            <a:ext cx="4798260" cy="4041648"/>
          </a:xfrm>
          <a:prstGeom prst="rect">
            <a:avLst/>
          </a:prstGeom>
        </p:spPr>
      </p:pic>
    </p:spTree>
    <p:extLst>
      <p:ext uri="{BB962C8B-B14F-4D97-AF65-F5344CB8AC3E}">
        <p14:creationId xmlns:p14="http://schemas.microsoft.com/office/powerpoint/2010/main" val="657924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685800" y="361950"/>
            <a:ext cx="7772400" cy="914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Conclusion</a:t>
            </a:r>
            <a:endParaRPr/>
          </a:p>
        </p:txBody>
      </p:sp>
      <p:sp>
        <p:nvSpPr>
          <p:cNvPr id="143" name="Shape 143"/>
          <p:cNvSpPr txBox="1">
            <a:spLocks noGrp="1"/>
          </p:cNvSpPr>
          <p:nvPr>
            <p:ph type="body" idx="1"/>
          </p:nvPr>
        </p:nvSpPr>
        <p:spPr>
          <a:xfrm>
            <a:off x="685800" y="1352550"/>
            <a:ext cx="3771900" cy="3352800"/>
          </a:xfrm>
          <a:prstGeom prst="rect">
            <a:avLst/>
          </a:prstGeom>
        </p:spPr>
        <p:txBody>
          <a:bodyPr spcFirstLastPara="1" wrap="square" lIns="91425" tIns="91425" rIns="91425" bIns="91425" anchor="t" anchorCtr="0">
            <a:noAutofit/>
          </a:bodyPr>
          <a:lstStyle/>
          <a:p>
            <a:pPr marL="457200" lvl="0" indent="-331470" rtl="0">
              <a:spcBef>
                <a:spcPts val="1200"/>
              </a:spcBef>
              <a:spcAft>
                <a:spcPts val="0"/>
              </a:spcAft>
              <a:buSzPts val="1620"/>
              <a:buChar char="•"/>
            </a:pPr>
            <a:r>
              <a:rPr lang="en-US"/>
              <a:t>As UI designers we must follow ethical design principles that allow users to disconnect and minimize distractions.</a:t>
            </a:r>
            <a:endParaRPr/>
          </a:p>
          <a:p>
            <a:pPr marL="457200" lvl="0" indent="-331470" rtl="0">
              <a:spcBef>
                <a:spcPts val="0"/>
              </a:spcBef>
              <a:spcAft>
                <a:spcPts val="0"/>
              </a:spcAft>
              <a:buSzPts val="1620"/>
              <a:buChar char="•"/>
            </a:pPr>
            <a:r>
              <a:rPr lang="en-US"/>
              <a:t>Many platforms lose money if the problem is solved.</a:t>
            </a:r>
            <a:endParaRPr/>
          </a:p>
          <a:p>
            <a:pPr marL="457200" lvl="0" indent="-331470" rtl="0">
              <a:spcBef>
                <a:spcPts val="0"/>
              </a:spcBef>
              <a:spcAft>
                <a:spcPts val="0"/>
              </a:spcAft>
              <a:buSzPts val="1620"/>
              <a:buChar char="•"/>
            </a:pPr>
            <a:r>
              <a:rPr lang="en-US"/>
              <a:t>Must acknowledge that we are susceptible</a:t>
            </a:r>
            <a:endParaRPr/>
          </a:p>
          <a:p>
            <a:pPr marL="457200" lvl="0" indent="-331470" rtl="0">
              <a:spcBef>
                <a:spcPts val="0"/>
              </a:spcBef>
              <a:spcAft>
                <a:spcPts val="0"/>
              </a:spcAft>
              <a:buSzPts val="1620"/>
              <a:buChar char="•"/>
            </a:pPr>
            <a:r>
              <a:rPr lang="en-US"/>
              <a:t>Align business model with the best interests of the user.</a:t>
            </a:r>
            <a:endParaRPr/>
          </a:p>
          <a:p>
            <a:pPr marL="914400" lvl="1" indent="-314325" rtl="0">
              <a:spcBef>
                <a:spcPts val="0"/>
              </a:spcBef>
              <a:spcAft>
                <a:spcPts val="0"/>
              </a:spcAft>
              <a:buSzPts val="1350"/>
              <a:buChar char="–"/>
            </a:pPr>
            <a:r>
              <a:rPr lang="en-US"/>
              <a:t>Easier for some companies: those that make the hardware.</a:t>
            </a:r>
            <a:endParaRPr/>
          </a:p>
        </p:txBody>
      </p:sp>
      <p:sp>
        <p:nvSpPr>
          <p:cNvPr id="144" name="Shape 144"/>
          <p:cNvSpPr txBox="1">
            <a:spLocks noGrp="1"/>
          </p:cNvSpPr>
          <p:nvPr>
            <p:ph type="sldNum" idx="12"/>
          </p:nvPr>
        </p:nvSpPr>
        <p:spPr>
          <a:xfrm>
            <a:off x="8519160" y="4997196"/>
            <a:ext cx="624900" cy="1464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20</a:t>
            </a:fld>
            <a:endParaRPr/>
          </a:p>
        </p:txBody>
      </p:sp>
      <p:sp>
        <p:nvSpPr>
          <p:cNvPr id="145" name="Shape 145"/>
          <p:cNvSpPr txBox="1"/>
          <p:nvPr/>
        </p:nvSpPr>
        <p:spPr>
          <a:xfrm>
            <a:off x="6847114" y="372337"/>
            <a:ext cx="2179800"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Kartik Thooppal Vasu</a:t>
            </a:r>
            <a:endParaRPr/>
          </a:p>
        </p:txBody>
      </p:sp>
      <p:pic>
        <p:nvPicPr>
          <p:cNvPr id="146" name="Shape 146"/>
          <p:cNvPicPr preferRelativeResize="0"/>
          <p:nvPr/>
        </p:nvPicPr>
        <p:blipFill>
          <a:blip r:embed="rId3">
            <a:alphaModFix/>
          </a:blip>
          <a:stretch>
            <a:fillRect/>
          </a:stretch>
        </p:blipFill>
        <p:spPr>
          <a:xfrm>
            <a:off x="4842050" y="1143000"/>
            <a:ext cx="3562349" cy="3562349"/>
          </a:xfrm>
          <a:prstGeom prst="rect">
            <a:avLst/>
          </a:prstGeom>
          <a:noFill/>
          <a:ln>
            <a:noFill/>
          </a:ln>
        </p:spPr>
      </p:pic>
      <p:sp>
        <p:nvSpPr>
          <p:cNvPr id="147" name="Shape 147"/>
          <p:cNvSpPr txBox="1"/>
          <p:nvPr/>
        </p:nvSpPr>
        <p:spPr>
          <a:xfrm>
            <a:off x="7977350" y="4737875"/>
            <a:ext cx="541800" cy="226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a:solidFill>
                  <a:srgbClr val="FFFFFF"/>
                </a:solidFill>
              </a:rPr>
              <a:t>[15]</a:t>
            </a:r>
            <a:endParaRPr>
              <a:solidFill>
                <a:srgbClr val="FFFFFF"/>
              </a:solidFill>
            </a:endParaRPr>
          </a:p>
        </p:txBody>
      </p:sp>
    </p:spTree>
    <p:extLst>
      <p:ext uri="{BB962C8B-B14F-4D97-AF65-F5344CB8AC3E}">
        <p14:creationId xmlns:p14="http://schemas.microsoft.com/office/powerpoint/2010/main" val="1105591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2700"/>
              <a:buFont typeface="Cambria"/>
              <a:buNone/>
            </a:pPr>
            <a:r>
              <a:rPr lang="en-US" sz="2700" b="0" i="0" u="none" strike="noStrike" cap="none">
                <a:solidFill>
                  <a:schemeClr val="lt1"/>
                </a:solidFill>
                <a:latin typeface="Cambria"/>
                <a:ea typeface="Cambria"/>
                <a:cs typeface="Cambria"/>
                <a:sym typeface="Cambria"/>
              </a:rPr>
              <a:t>REFERENCES</a:t>
            </a:r>
            <a:endParaRPr/>
          </a:p>
        </p:txBody>
      </p:sp>
      <p:sp>
        <p:nvSpPr>
          <p:cNvPr id="153" name="Shape 153"/>
          <p:cNvSpPr txBox="1">
            <a:spLocks noGrp="1"/>
          </p:cNvSpPr>
          <p:nvPr>
            <p:ph type="body" idx="1"/>
          </p:nvPr>
        </p:nvSpPr>
        <p:spPr>
          <a:xfrm>
            <a:off x="685800" y="1206501"/>
            <a:ext cx="7772400" cy="3352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2"/>
              </a:buClr>
              <a:buSzPts val="1890"/>
              <a:buFont typeface="Arial"/>
              <a:buNone/>
            </a:pPr>
            <a:r>
              <a:rPr lang="en-US" sz="1100" b="0" i="0" u="none" strike="noStrike" cap="none">
                <a:solidFill>
                  <a:schemeClr val="lt1"/>
                </a:solidFill>
                <a:latin typeface="Cambria"/>
                <a:ea typeface="Cambria"/>
                <a:cs typeface="Cambria"/>
                <a:sym typeface="Cambria"/>
              </a:rPr>
              <a:t>[1] </a:t>
            </a:r>
            <a:r>
              <a:rPr lang="en-US" sz="1100"/>
              <a:t>“</a:t>
            </a:r>
            <a:r>
              <a:rPr lang="en-US" sz="1100" b="0" i="0" u="none" strike="noStrike" cap="none">
                <a:solidFill>
                  <a:schemeClr val="lt1"/>
                </a:solidFill>
                <a:latin typeface="Cambria"/>
                <a:ea typeface="Cambria"/>
                <a:cs typeface="Cambria"/>
                <a:sym typeface="Cambria"/>
              </a:rPr>
              <a:t>Our Society is Being HIjacked By Technology</a:t>
            </a:r>
            <a:r>
              <a:rPr lang="en-US" sz="1100"/>
              <a:t>” Retrieved from </a:t>
            </a:r>
            <a:r>
              <a:rPr lang="en-US" sz="1100" u="sng">
                <a:solidFill>
                  <a:schemeClr val="accent1"/>
                </a:solidFill>
                <a:hlinkClick r:id="rId3"/>
              </a:rPr>
              <a:t>http://humanetech.com/problem</a:t>
            </a:r>
            <a:r>
              <a:rPr lang="en-US" sz="1100"/>
              <a:t> (April 15, 2018)</a:t>
            </a:r>
            <a:endParaRPr sz="1100"/>
          </a:p>
          <a:p>
            <a:pPr marL="0" marR="0" lvl="0" indent="0" algn="l" rtl="0">
              <a:lnSpc>
                <a:spcPct val="90000"/>
              </a:lnSpc>
              <a:spcBef>
                <a:spcPts val="1200"/>
              </a:spcBef>
              <a:spcAft>
                <a:spcPts val="0"/>
              </a:spcAft>
              <a:buClr>
                <a:schemeClr val="lt2"/>
              </a:buClr>
              <a:buSzPts val="1890"/>
              <a:buFont typeface="Arial"/>
              <a:buNone/>
            </a:pPr>
            <a:r>
              <a:rPr lang="en-US" sz="1100" b="0" i="0" u="none" strike="noStrike" cap="none">
                <a:solidFill>
                  <a:schemeClr val="lt1"/>
                </a:solidFill>
                <a:latin typeface="Cambria"/>
                <a:ea typeface="Cambria"/>
                <a:cs typeface="Cambria"/>
                <a:sym typeface="Cambria"/>
              </a:rPr>
              <a:t>[2] Newton, </a:t>
            </a:r>
            <a:r>
              <a:rPr lang="en-US" sz="1100"/>
              <a:t>Casey. (Jan 7, 2018). </a:t>
            </a:r>
            <a:r>
              <a:rPr lang="en-US" sz="1100">
                <a:solidFill>
                  <a:srgbClr val="FFFFFF"/>
                </a:solidFill>
              </a:rPr>
              <a:t>‘Time well spent’ is shaping up to be tech’s next big debate.</a:t>
            </a:r>
            <a:endParaRPr sz="1100">
              <a:solidFill>
                <a:srgbClr val="FFFFFF"/>
              </a:solidFill>
            </a:endParaRPr>
          </a:p>
          <a:p>
            <a:pPr marL="0" marR="0" lvl="0" indent="0" algn="l" rtl="0">
              <a:lnSpc>
                <a:spcPct val="90000"/>
              </a:lnSpc>
              <a:spcBef>
                <a:spcPts val="1200"/>
              </a:spcBef>
              <a:spcAft>
                <a:spcPts val="0"/>
              </a:spcAft>
              <a:buClr>
                <a:schemeClr val="lt2"/>
              </a:buClr>
              <a:buSzPts val="1890"/>
              <a:buFont typeface="Arial"/>
              <a:buNone/>
            </a:pPr>
            <a:r>
              <a:rPr lang="en-US" sz="1100" u="sng">
                <a:solidFill>
                  <a:schemeClr val="hlink"/>
                </a:solidFill>
                <a:hlinkClick r:id="rId4"/>
              </a:rPr>
              <a:t>https://www.theverge.com/2018/1/17/16903844/time-well-spent-facebook-tristan-harris-mark-zuckerberg</a:t>
            </a:r>
            <a:r>
              <a:rPr lang="en-US" sz="1100"/>
              <a:t> (April 14, 2018)</a:t>
            </a:r>
            <a:endParaRPr sz="1100"/>
          </a:p>
          <a:p>
            <a:pPr marL="0" marR="0" lvl="0" indent="0" algn="l" rtl="0">
              <a:lnSpc>
                <a:spcPct val="90000"/>
              </a:lnSpc>
              <a:spcBef>
                <a:spcPts val="1200"/>
              </a:spcBef>
              <a:spcAft>
                <a:spcPts val="0"/>
              </a:spcAft>
              <a:buClr>
                <a:schemeClr val="lt2"/>
              </a:buClr>
              <a:buSzPts val="1890"/>
              <a:buFont typeface="Arial"/>
              <a:buNone/>
            </a:pPr>
            <a:r>
              <a:rPr lang="en-US" sz="1100" b="0" i="0" u="none" strike="noStrike" cap="none">
                <a:solidFill>
                  <a:schemeClr val="lt1"/>
                </a:solidFill>
                <a:latin typeface="Cambria"/>
                <a:ea typeface="Cambria"/>
                <a:cs typeface="Cambria"/>
                <a:sym typeface="Cambria"/>
              </a:rPr>
              <a:t>[3] Harris, Tristan.  The Manipulative Tricks Companies Use to Capture Y</a:t>
            </a:r>
            <a:r>
              <a:rPr lang="en-US" sz="1100"/>
              <a:t>our Attention. </a:t>
            </a:r>
            <a:r>
              <a:rPr lang="en-US" sz="1100" b="0" i="0" u="sng" strike="noStrike" cap="none">
                <a:solidFill>
                  <a:schemeClr val="hlink"/>
                </a:solidFill>
                <a:latin typeface="Cambria"/>
                <a:ea typeface="Cambria"/>
                <a:cs typeface="Cambria"/>
                <a:sym typeface="Cambria"/>
                <a:hlinkClick r:id="rId5"/>
              </a:rPr>
              <a:t>https://www.ted.com/talks/tristan_harris_the_manipulative_tricks_tech_companies_use_to_capture_your_attention#t-440715</a:t>
            </a:r>
            <a:r>
              <a:rPr lang="en-US" sz="1100" b="0" i="0" u="none" strike="noStrike" cap="none">
                <a:solidFill>
                  <a:schemeClr val="lt1"/>
                </a:solidFill>
                <a:latin typeface="Cambria"/>
                <a:ea typeface="Cambria"/>
                <a:cs typeface="Cambria"/>
                <a:sym typeface="Cambria"/>
              </a:rPr>
              <a:t> (</a:t>
            </a:r>
            <a:r>
              <a:rPr lang="en-US" sz="1100"/>
              <a:t>April 16, 2018).</a:t>
            </a:r>
            <a:endParaRPr sz="1100"/>
          </a:p>
          <a:p>
            <a:pPr marL="0" marR="0" lvl="0" indent="0" algn="l" rtl="0">
              <a:lnSpc>
                <a:spcPct val="90000"/>
              </a:lnSpc>
              <a:spcBef>
                <a:spcPts val="1200"/>
              </a:spcBef>
              <a:spcAft>
                <a:spcPts val="0"/>
              </a:spcAft>
              <a:buClr>
                <a:schemeClr val="lt2"/>
              </a:buClr>
              <a:buSzPts val="1890"/>
              <a:buFont typeface="Arial"/>
              <a:buNone/>
            </a:pPr>
            <a:r>
              <a:rPr lang="en-US" sz="1100" b="0" i="0" u="none" strike="noStrike" cap="none">
                <a:solidFill>
                  <a:schemeClr val="lt1"/>
                </a:solidFill>
                <a:latin typeface="Cambria"/>
                <a:ea typeface="Cambria"/>
                <a:cs typeface="Cambria"/>
                <a:sym typeface="Cambria"/>
              </a:rPr>
              <a:t>[</a:t>
            </a:r>
            <a:r>
              <a:rPr lang="en-US" sz="1100"/>
              <a:t>4</a:t>
            </a:r>
            <a:r>
              <a:rPr lang="en-US" sz="1100" b="0" i="0" u="none" strike="noStrike" cap="none">
                <a:solidFill>
                  <a:schemeClr val="lt1"/>
                </a:solidFill>
                <a:latin typeface="Cambria"/>
                <a:ea typeface="Cambria"/>
                <a:cs typeface="Cambria"/>
                <a:sym typeface="Cambria"/>
              </a:rPr>
              <a:t>] Lewis, Paul.  (Oct 6, 201</a:t>
            </a:r>
            <a:r>
              <a:rPr lang="en-US" sz="1100"/>
              <a:t>7</a:t>
            </a:r>
            <a:r>
              <a:rPr lang="en-US" sz="1100" b="0" i="0" u="none" strike="noStrike" cap="none">
                <a:solidFill>
                  <a:schemeClr val="lt1"/>
                </a:solidFill>
                <a:latin typeface="Cambria"/>
                <a:ea typeface="Cambria"/>
                <a:cs typeface="Cambria"/>
                <a:sym typeface="Cambria"/>
              </a:rPr>
              <a:t>) </a:t>
            </a:r>
            <a:r>
              <a:rPr lang="en-US" sz="1100">
                <a:solidFill>
                  <a:srgbClr val="FFFFFF"/>
                </a:solidFill>
              </a:rPr>
              <a:t>'Our minds can be hijacked': the tech insiders who fear a smartphone dystopia</a:t>
            </a:r>
            <a:endParaRPr sz="1100">
              <a:solidFill>
                <a:srgbClr val="FFFFFF"/>
              </a:solidFill>
            </a:endParaRPr>
          </a:p>
          <a:p>
            <a:pPr marL="0" marR="0" lvl="0" indent="0" algn="l" rtl="0">
              <a:lnSpc>
                <a:spcPct val="90000"/>
              </a:lnSpc>
              <a:spcBef>
                <a:spcPts val="1200"/>
              </a:spcBef>
              <a:spcAft>
                <a:spcPts val="0"/>
              </a:spcAft>
              <a:buClr>
                <a:schemeClr val="lt2"/>
              </a:buClr>
              <a:buSzPts val="1890"/>
              <a:buFont typeface="Arial"/>
              <a:buNone/>
            </a:pPr>
            <a:r>
              <a:rPr lang="en-US" sz="1100" u="sng">
                <a:solidFill>
                  <a:schemeClr val="hlink"/>
                </a:solidFill>
                <a:hlinkClick r:id="rId6"/>
              </a:rPr>
              <a:t>https://www.theguardian.com/technology/2017/oct/05/smartphone-addiction-silicon-valley-dystopia</a:t>
            </a:r>
            <a:r>
              <a:rPr lang="en-US" sz="1100"/>
              <a:t> (April 16, 2018)</a:t>
            </a:r>
            <a:endParaRPr sz="1100"/>
          </a:p>
          <a:p>
            <a:pPr marL="0" marR="0" lvl="0" indent="0" algn="l" rtl="0">
              <a:lnSpc>
                <a:spcPct val="90000"/>
              </a:lnSpc>
              <a:spcBef>
                <a:spcPts val="1200"/>
              </a:spcBef>
              <a:spcAft>
                <a:spcPts val="0"/>
              </a:spcAft>
              <a:buClr>
                <a:schemeClr val="lt2"/>
              </a:buClr>
              <a:buSzPts val="1890"/>
              <a:buFont typeface="Arial"/>
              <a:buNone/>
            </a:pPr>
            <a:r>
              <a:rPr lang="en-US" sz="1100"/>
              <a:t>[5] Winnick, Michael. (June 16, 2016). Putting a Finger on Our Phone Obsession. </a:t>
            </a:r>
            <a:r>
              <a:rPr lang="en-US" sz="1100" u="sng">
                <a:solidFill>
                  <a:schemeClr val="hlink"/>
                </a:solidFill>
                <a:hlinkClick r:id="rId7"/>
              </a:rPr>
              <a:t>https://blog.dscout.com/mobile-touches</a:t>
            </a:r>
            <a:r>
              <a:rPr lang="en-US" sz="1100"/>
              <a:t>  (April 16, 2018)</a:t>
            </a:r>
            <a:endParaRPr sz="1100"/>
          </a:p>
          <a:p>
            <a:pPr marL="0" lvl="0" indent="0" rtl="0">
              <a:spcBef>
                <a:spcPts val="1200"/>
              </a:spcBef>
              <a:spcAft>
                <a:spcPts val="0"/>
              </a:spcAft>
              <a:buClr>
                <a:schemeClr val="lt2"/>
              </a:buClr>
              <a:buSzPts val="1890"/>
              <a:buFont typeface="Arial"/>
              <a:buNone/>
            </a:pPr>
            <a:r>
              <a:rPr lang="en-US" sz="1100"/>
              <a:t>[6] Moloney, Aisling. (8 Sep, 2017). What is a Snapchat Streak. </a:t>
            </a:r>
            <a:r>
              <a:rPr lang="en-US" sz="1100" u="sng">
                <a:solidFill>
                  <a:schemeClr val="accent1"/>
                </a:solidFill>
                <a:hlinkClick r:id="rId8"/>
              </a:rPr>
              <a:t>http://metro.co.uk/2017/09/08/what-is-a-snapchat-streak-6910821/</a:t>
            </a:r>
            <a:r>
              <a:rPr lang="en-US" sz="1100"/>
              <a:t>  (April 16, 2018)</a:t>
            </a:r>
            <a:endParaRPr/>
          </a:p>
        </p:txBody>
      </p:sp>
      <p:sp>
        <p:nvSpPr>
          <p:cNvPr id="154" name="Shape 154"/>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US" sz="900" b="0" i="0" u="none" strike="noStrike" cap="none">
                <a:solidFill>
                  <a:schemeClr val="lt1"/>
                </a:solidFill>
                <a:latin typeface="Cambria"/>
                <a:ea typeface="Cambria"/>
                <a:cs typeface="Cambria"/>
                <a:sym typeface="Cambria"/>
              </a:rPr>
              <a:t>© 2018 Keith A. Pray</a:t>
            </a:r>
            <a:endParaRPr sz="900" b="0" i="0" u="none" strike="noStrike" cap="none">
              <a:solidFill>
                <a:schemeClr val="lt1"/>
              </a:solidFill>
              <a:latin typeface="Cambria"/>
              <a:ea typeface="Cambria"/>
              <a:cs typeface="Cambria"/>
              <a:sym typeface="Cambria"/>
            </a:endParaRPr>
          </a:p>
        </p:txBody>
      </p:sp>
      <p:sp>
        <p:nvSpPr>
          <p:cNvPr id="155" name="Shape 155"/>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chemeClr val="lt1"/>
                </a:solidFill>
                <a:latin typeface="Cambria"/>
                <a:ea typeface="Cambria"/>
                <a:cs typeface="Cambria"/>
                <a:sym typeface="Cambria"/>
              </a:rPr>
              <a:t>21</a:t>
            </a:fld>
            <a:endParaRPr sz="900" b="0" i="0" u="none" strike="noStrike" cap="none">
              <a:solidFill>
                <a:schemeClr val="lt1"/>
              </a:solidFill>
              <a:latin typeface="Cambria"/>
              <a:ea typeface="Cambria"/>
              <a:cs typeface="Cambria"/>
              <a:sym typeface="Cambria"/>
            </a:endParaRPr>
          </a:p>
        </p:txBody>
      </p:sp>
      <p:sp>
        <p:nvSpPr>
          <p:cNvPr id="156" name="Shape 156"/>
          <p:cNvSpPr txBox="1"/>
          <p:nvPr/>
        </p:nvSpPr>
        <p:spPr>
          <a:xfrm>
            <a:off x="6867989" y="361962"/>
            <a:ext cx="2179800"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dirty="0">
                <a:solidFill>
                  <a:schemeClr val="lt1"/>
                </a:solidFill>
                <a:latin typeface="Cambria"/>
                <a:ea typeface="Cambria"/>
                <a:cs typeface="Cambria"/>
                <a:sym typeface="Cambria"/>
              </a:rPr>
              <a:t>Kartik </a:t>
            </a:r>
            <a:r>
              <a:rPr lang="en-US" dirty="0" err="1">
                <a:solidFill>
                  <a:schemeClr val="lt1"/>
                </a:solidFill>
                <a:latin typeface="Cambria"/>
                <a:ea typeface="Cambria"/>
                <a:cs typeface="Cambria"/>
                <a:sym typeface="Cambria"/>
              </a:rPr>
              <a:t>Thooppal</a:t>
            </a:r>
            <a:r>
              <a:rPr lang="en-US" dirty="0">
                <a:solidFill>
                  <a:schemeClr val="lt1"/>
                </a:solidFill>
                <a:latin typeface="Cambria"/>
                <a:ea typeface="Cambria"/>
                <a:cs typeface="Cambria"/>
                <a:sym typeface="Cambria"/>
              </a:rPr>
              <a:t> Vasu</a:t>
            </a:r>
            <a:endParaRPr dirty="0"/>
          </a:p>
        </p:txBody>
      </p:sp>
    </p:spTree>
    <p:extLst>
      <p:ext uri="{BB962C8B-B14F-4D97-AF65-F5344CB8AC3E}">
        <p14:creationId xmlns:p14="http://schemas.microsoft.com/office/powerpoint/2010/main" val="3947227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685800" y="350950"/>
            <a:ext cx="7772400" cy="914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REFERENCES</a:t>
            </a:r>
            <a:endParaRPr/>
          </a:p>
        </p:txBody>
      </p:sp>
      <p:sp>
        <p:nvSpPr>
          <p:cNvPr id="163" name="Shape 163"/>
          <p:cNvSpPr txBox="1">
            <a:spLocks noGrp="1"/>
          </p:cNvSpPr>
          <p:nvPr>
            <p:ph type="body" idx="1"/>
          </p:nvPr>
        </p:nvSpPr>
        <p:spPr>
          <a:xfrm>
            <a:off x="685800" y="1211351"/>
            <a:ext cx="7772400" cy="3352800"/>
          </a:xfrm>
          <a:prstGeom prst="rect">
            <a:avLst/>
          </a:prstGeom>
        </p:spPr>
        <p:txBody>
          <a:bodyPr spcFirstLastPara="1" wrap="square" lIns="91425" tIns="91425" rIns="91425" bIns="91425" anchor="t" anchorCtr="0">
            <a:noAutofit/>
          </a:bodyPr>
          <a:lstStyle/>
          <a:p>
            <a:pPr marL="0" lvl="0" indent="0">
              <a:spcBef>
                <a:spcPts val="1200"/>
              </a:spcBef>
              <a:spcAft>
                <a:spcPts val="0"/>
              </a:spcAft>
              <a:buNone/>
            </a:pPr>
            <a:r>
              <a:rPr lang="en-US" sz="1100"/>
              <a:t>[7] Hooked: How to Build Habit Forming Products </a:t>
            </a:r>
            <a:r>
              <a:rPr lang="en-US" sz="1100" u="sng">
                <a:solidFill>
                  <a:schemeClr val="accent1"/>
                </a:solidFill>
                <a:hlinkClick r:id="rId3"/>
              </a:rPr>
              <a:t>http://www.hookmodel.com/</a:t>
            </a:r>
            <a:r>
              <a:rPr lang="en-US" sz="1100"/>
              <a:t> (April 15, 2018)</a:t>
            </a:r>
            <a:endParaRPr sz="1100"/>
          </a:p>
          <a:p>
            <a:pPr marL="0" lvl="0" indent="0">
              <a:spcBef>
                <a:spcPts val="1200"/>
              </a:spcBef>
              <a:spcAft>
                <a:spcPts val="0"/>
              </a:spcAft>
              <a:buClr>
                <a:schemeClr val="lt2"/>
              </a:buClr>
              <a:buSzPts val="1890"/>
              <a:buFont typeface="Arial"/>
              <a:buNone/>
            </a:pPr>
            <a:r>
              <a:rPr lang="en-US" sz="1100"/>
              <a:t>[8] </a:t>
            </a:r>
            <a:r>
              <a:rPr lang="en-US" sz="1100" u="sng">
                <a:solidFill>
                  <a:schemeClr val="accent1"/>
                </a:solidFill>
                <a:hlinkClick r:id="rId4"/>
              </a:rPr>
              <a:t>https://www.theodysseyonline.com/children-excessive-amount-technology</a:t>
            </a:r>
            <a:r>
              <a:rPr lang="en-US" sz="1100"/>
              <a:t>  (Image)</a:t>
            </a:r>
            <a:endParaRPr sz="1100"/>
          </a:p>
          <a:p>
            <a:pPr marL="0" lvl="0" indent="0">
              <a:spcBef>
                <a:spcPts val="1200"/>
              </a:spcBef>
              <a:spcAft>
                <a:spcPts val="0"/>
              </a:spcAft>
              <a:buClr>
                <a:schemeClr val="lt2"/>
              </a:buClr>
              <a:buSzPts val="1890"/>
              <a:buFont typeface="Arial"/>
              <a:buNone/>
            </a:pPr>
            <a:r>
              <a:rPr lang="en-US" sz="1100"/>
              <a:t>[9] Levin, Sam. (May 1, 2017) Facebook told advertisers it can identify teens feeling ‘insecure’ and ‘worthless’. </a:t>
            </a:r>
            <a:r>
              <a:rPr lang="en-US" sz="1100" u="sng">
                <a:solidFill>
                  <a:schemeClr val="accent1"/>
                </a:solidFill>
                <a:hlinkClick r:id="rId5"/>
              </a:rPr>
              <a:t>https://www.theguardian.com/technology/2017/may/01/facebook-advertising-data-insecure-teens</a:t>
            </a:r>
            <a:r>
              <a:rPr lang="en-US" sz="1100"/>
              <a:t>  (April 14, 2018)</a:t>
            </a:r>
            <a:endParaRPr sz="1100"/>
          </a:p>
          <a:p>
            <a:pPr marL="0" lvl="0" indent="0">
              <a:spcBef>
                <a:spcPts val="1200"/>
              </a:spcBef>
              <a:spcAft>
                <a:spcPts val="0"/>
              </a:spcAft>
              <a:buClr>
                <a:schemeClr val="lt2"/>
              </a:buClr>
              <a:buSzPts val="1890"/>
              <a:buFont typeface="Arial"/>
              <a:buNone/>
            </a:pPr>
            <a:r>
              <a:rPr lang="en-US" sz="1100"/>
              <a:t>[10] Harris, Tristan. (May 18, 2016)</a:t>
            </a:r>
            <a:r>
              <a:rPr lang="en-US" sz="1100">
                <a:solidFill>
                  <a:srgbClr val="FFFFFF"/>
                </a:solidFill>
              </a:rPr>
              <a:t> How Technology is Hijacking Your Mind — from a Magician and Google Design Ethicist </a:t>
            </a:r>
            <a:r>
              <a:rPr lang="en-US" sz="1100" u="sng">
                <a:solidFill>
                  <a:schemeClr val="hlink"/>
                </a:solidFill>
                <a:hlinkClick r:id="rId6"/>
              </a:rPr>
              <a:t>https://medium.com/thrive-global/how-technology-hijacks-peoples-minds-from-a-magician-and-google-s-design-ethicist-56d62ef5edf3</a:t>
            </a:r>
            <a:r>
              <a:rPr lang="en-US" sz="1100">
                <a:solidFill>
                  <a:srgbClr val="FFFFFF"/>
                </a:solidFill>
              </a:rPr>
              <a:t> (April 17, 2018)</a:t>
            </a:r>
            <a:endParaRPr sz="1100"/>
          </a:p>
          <a:p>
            <a:pPr marL="0" lvl="0" indent="0">
              <a:spcBef>
                <a:spcPts val="1200"/>
              </a:spcBef>
              <a:spcAft>
                <a:spcPts val="0"/>
              </a:spcAft>
              <a:buClr>
                <a:schemeClr val="lt2"/>
              </a:buClr>
              <a:buSzPts val="1890"/>
              <a:buFont typeface="Arial"/>
              <a:buNone/>
            </a:pPr>
            <a:r>
              <a:rPr lang="en-US" sz="1100"/>
              <a:t>[11] </a:t>
            </a:r>
            <a:r>
              <a:rPr lang="en-US" sz="1100" u="sng">
                <a:solidFill>
                  <a:schemeClr val="hlink"/>
                </a:solidFill>
                <a:hlinkClick r:id="rId7"/>
              </a:rPr>
              <a:t>https://www.investopedia.com/ask/answers/120114/how-does-facebook-fb-make-money.asp</a:t>
            </a:r>
            <a:r>
              <a:rPr lang="en-US" sz="1100"/>
              <a:t> (April 17, 2018)</a:t>
            </a:r>
            <a:endParaRPr sz="1100"/>
          </a:p>
          <a:p>
            <a:pPr marL="0" lvl="0" indent="0" rtl="0">
              <a:spcBef>
                <a:spcPts val="1200"/>
              </a:spcBef>
              <a:spcAft>
                <a:spcPts val="0"/>
              </a:spcAft>
              <a:buClr>
                <a:schemeClr val="lt2"/>
              </a:buClr>
              <a:buSzPts val="1890"/>
              <a:buFont typeface="Arial"/>
              <a:buNone/>
            </a:pPr>
            <a:r>
              <a:rPr lang="en-US" sz="1100"/>
              <a:t>[12] Twenge, Jean M., Joiner, Thomas E. Rogers, Megan L., Martin, Gabrielle N.  </a:t>
            </a:r>
            <a:r>
              <a:rPr lang="en-US" sz="1100">
                <a:solidFill>
                  <a:srgbClr val="FFFFFF"/>
                </a:solidFill>
              </a:rPr>
              <a:t>Increases in Depressive Symptoms, Suicide-Related Outcomes, and Suicide Rates Among U.S. Adolescents After 2010 and Links to Increased New Media Screen Time (</a:t>
            </a:r>
            <a:r>
              <a:rPr lang="en-US" sz="1050">
                <a:solidFill>
                  <a:srgbClr val="FFFFFF"/>
                </a:solidFill>
                <a:latin typeface="Arial"/>
                <a:ea typeface="Arial"/>
                <a:cs typeface="Arial"/>
                <a:sym typeface="Arial"/>
              </a:rPr>
              <a:t>Vol 6, Issue 1, 2018) pp. 3 - 17</a:t>
            </a:r>
            <a:endParaRPr sz="1050">
              <a:solidFill>
                <a:srgbClr val="FFFFFF"/>
              </a:solidFill>
              <a:latin typeface="Arial"/>
              <a:ea typeface="Arial"/>
              <a:cs typeface="Arial"/>
              <a:sym typeface="Arial"/>
            </a:endParaRPr>
          </a:p>
          <a:p>
            <a:pPr marL="0" lvl="0" indent="0" rtl="0">
              <a:spcBef>
                <a:spcPts val="1200"/>
              </a:spcBef>
              <a:spcAft>
                <a:spcPts val="0"/>
              </a:spcAft>
              <a:buClr>
                <a:schemeClr val="lt2"/>
              </a:buClr>
              <a:buSzPts val="1890"/>
              <a:buFont typeface="Arial"/>
              <a:buNone/>
            </a:pPr>
            <a:r>
              <a:rPr lang="en-US" sz="1050">
                <a:solidFill>
                  <a:srgbClr val="FFFFFF"/>
                </a:solidFill>
                <a:latin typeface="Arial"/>
                <a:ea typeface="Arial"/>
                <a:cs typeface="Arial"/>
                <a:sym typeface="Arial"/>
              </a:rPr>
              <a:t>[13] </a:t>
            </a:r>
            <a:r>
              <a:rPr lang="en-US" sz="1100">
                <a:solidFill>
                  <a:srgbClr val="FFFFFF"/>
                </a:solidFill>
              </a:rPr>
              <a:t>Quattrociocchi, Walter and Scala, Antonio and Sunstein, Cass R., Echo Chambers on Facebook (June 13, 2016). Available at SSRN: </a:t>
            </a:r>
            <a:r>
              <a:rPr lang="en-US" sz="1100" u="sng">
                <a:solidFill>
                  <a:srgbClr val="FFFFFF"/>
                </a:solidFill>
                <a:hlinkClick r:id="rId8"/>
              </a:rPr>
              <a:t>https://ssrn.com/abstract=2795110</a:t>
            </a:r>
            <a:r>
              <a:rPr lang="en-US" sz="1100">
                <a:solidFill>
                  <a:srgbClr val="FFFFFF"/>
                </a:solidFill>
              </a:rPr>
              <a:t> or </a:t>
            </a:r>
            <a:r>
              <a:rPr lang="en-US" sz="1100" u="sng">
                <a:solidFill>
                  <a:srgbClr val="FFFFFF"/>
                </a:solidFill>
                <a:hlinkClick r:id="rId9"/>
              </a:rPr>
              <a:t>http://dx.doi.org/10.2139/ssrn.2795110</a:t>
            </a:r>
            <a:endParaRPr sz="1100">
              <a:solidFill>
                <a:srgbClr val="FFFFFF"/>
              </a:solidFill>
            </a:endParaRPr>
          </a:p>
          <a:p>
            <a:pPr marL="0" lvl="0" indent="0" rtl="0">
              <a:spcBef>
                <a:spcPts val="1200"/>
              </a:spcBef>
              <a:spcAft>
                <a:spcPts val="0"/>
              </a:spcAft>
              <a:buClr>
                <a:schemeClr val="lt2"/>
              </a:buClr>
              <a:buSzPts val="1890"/>
              <a:buFont typeface="Arial"/>
              <a:buNone/>
            </a:pPr>
            <a:r>
              <a:rPr lang="en-US" sz="1100">
                <a:solidFill>
                  <a:srgbClr val="FFFFFF"/>
                </a:solidFill>
              </a:rPr>
              <a:t>[14] Personalized Marketing </a:t>
            </a:r>
            <a:r>
              <a:rPr lang="en-US" sz="1100" u="sng">
                <a:solidFill>
                  <a:schemeClr val="hlink"/>
                </a:solidFill>
                <a:hlinkClick r:id="rId10"/>
              </a:rPr>
              <a:t>https://en.wikipedia.org/wiki/Personalized_marketing</a:t>
            </a:r>
            <a:r>
              <a:rPr lang="en-US" sz="1100">
                <a:solidFill>
                  <a:srgbClr val="FFFFFF"/>
                </a:solidFill>
              </a:rPr>
              <a:t> </a:t>
            </a:r>
            <a:endParaRPr sz="1100">
              <a:solidFill>
                <a:srgbClr val="FFFFFF"/>
              </a:solidFill>
            </a:endParaRPr>
          </a:p>
          <a:p>
            <a:pPr marL="0" lvl="0" indent="0" rtl="0">
              <a:lnSpc>
                <a:spcPct val="115000"/>
              </a:lnSpc>
              <a:spcBef>
                <a:spcPts val="0"/>
              </a:spcBef>
              <a:spcAft>
                <a:spcPts val="0"/>
              </a:spcAft>
              <a:buClr>
                <a:schemeClr val="dk1"/>
              </a:buClr>
              <a:buSzPts val="1100"/>
              <a:buFont typeface="Arial"/>
              <a:buNone/>
            </a:pPr>
            <a:endParaRPr sz="1050">
              <a:solidFill>
                <a:srgbClr val="333333"/>
              </a:solidFill>
              <a:latin typeface="Arial"/>
              <a:ea typeface="Arial"/>
              <a:cs typeface="Arial"/>
              <a:sym typeface="Arial"/>
            </a:endParaRPr>
          </a:p>
          <a:p>
            <a:pPr marL="0" lvl="0" indent="0">
              <a:spcBef>
                <a:spcPts val="1200"/>
              </a:spcBef>
              <a:spcAft>
                <a:spcPts val="0"/>
              </a:spcAft>
              <a:buClr>
                <a:schemeClr val="lt2"/>
              </a:buClr>
              <a:buSzPts val="1890"/>
              <a:buFont typeface="Arial"/>
              <a:buNone/>
            </a:pPr>
            <a:endParaRPr sz="1100"/>
          </a:p>
          <a:p>
            <a:pPr marL="0" lvl="0" indent="0">
              <a:spcBef>
                <a:spcPts val="1200"/>
              </a:spcBef>
              <a:spcAft>
                <a:spcPts val="0"/>
              </a:spcAft>
              <a:buClr>
                <a:schemeClr val="lt2"/>
              </a:buClr>
              <a:buSzPts val="1890"/>
              <a:buFont typeface="Arial"/>
              <a:buNone/>
            </a:pPr>
            <a:endParaRPr/>
          </a:p>
          <a:p>
            <a:pPr marL="0" lvl="0" indent="0">
              <a:spcBef>
                <a:spcPts val="1200"/>
              </a:spcBef>
              <a:spcAft>
                <a:spcPts val="0"/>
              </a:spcAft>
              <a:buNone/>
            </a:pPr>
            <a:endParaRPr/>
          </a:p>
        </p:txBody>
      </p:sp>
      <p:sp>
        <p:nvSpPr>
          <p:cNvPr id="164" name="Shape 164"/>
          <p:cNvSpPr txBox="1">
            <a:spLocks noGrp="1"/>
          </p:cNvSpPr>
          <p:nvPr>
            <p:ph type="sldNum" idx="12"/>
          </p:nvPr>
        </p:nvSpPr>
        <p:spPr>
          <a:xfrm>
            <a:off x="8519160" y="4997196"/>
            <a:ext cx="624900" cy="1464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22</a:t>
            </a:fld>
            <a:endParaRPr/>
          </a:p>
        </p:txBody>
      </p:sp>
      <p:sp>
        <p:nvSpPr>
          <p:cNvPr id="5" name="Shape 156">
            <a:extLst>
              <a:ext uri="{FF2B5EF4-FFF2-40B4-BE49-F238E27FC236}">
                <a16:creationId xmlns:a16="http://schemas.microsoft.com/office/drawing/2014/main" id="{D3F02242-2BC2-7C4E-955F-9A97FC7B69FE}"/>
              </a:ext>
            </a:extLst>
          </p:cNvPr>
          <p:cNvSpPr txBox="1"/>
          <p:nvPr/>
        </p:nvSpPr>
        <p:spPr>
          <a:xfrm>
            <a:off x="6867989" y="361962"/>
            <a:ext cx="2179800"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dirty="0">
                <a:solidFill>
                  <a:schemeClr val="lt1"/>
                </a:solidFill>
                <a:latin typeface="Cambria"/>
                <a:ea typeface="Cambria"/>
                <a:cs typeface="Cambria"/>
                <a:sym typeface="Cambria"/>
              </a:rPr>
              <a:t>Kartik </a:t>
            </a:r>
            <a:r>
              <a:rPr lang="en-US" dirty="0" err="1">
                <a:solidFill>
                  <a:schemeClr val="lt1"/>
                </a:solidFill>
                <a:latin typeface="Cambria"/>
                <a:ea typeface="Cambria"/>
                <a:cs typeface="Cambria"/>
                <a:sym typeface="Cambria"/>
              </a:rPr>
              <a:t>Thooppal</a:t>
            </a:r>
            <a:r>
              <a:rPr lang="en-US" dirty="0">
                <a:solidFill>
                  <a:schemeClr val="lt1"/>
                </a:solidFill>
                <a:latin typeface="Cambria"/>
                <a:ea typeface="Cambria"/>
                <a:cs typeface="Cambria"/>
                <a:sym typeface="Cambria"/>
              </a:rPr>
              <a:t> Vasu</a:t>
            </a:r>
            <a:endParaRPr dirty="0"/>
          </a:p>
        </p:txBody>
      </p:sp>
    </p:spTree>
    <p:extLst>
      <p:ext uri="{BB962C8B-B14F-4D97-AF65-F5344CB8AC3E}">
        <p14:creationId xmlns:p14="http://schemas.microsoft.com/office/powerpoint/2010/main" val="3631519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Blame the user, not the phone</a:t>
            </a:r>
          </a:p>
        </p:txBody>
      </p:sp>
      <p:sp>
        <p:nvSpPr>
          <p:cNvPr id="3" name="Content Placeholder 2"/>
          <p:cNvSpPr>
            <a:spLocks noGrp="1"/>
          </p:cNvSpPr>
          <p:nvPr>
            <p:ph sz="half" idx="1"/>
          </p:nvPr>
        </p:nvSpPr>
        <p:spPr/>
        <p:txBody>
          <a:bodyPr>
            <a:normAutofit/>
          </a:bodyPr>
          <a:lstStyle/>
          <a:p>
            <a:r>
              <a:rPr lang="en-US" sz="2000" dirty="0"/>
              <a:t>Self-serving bias – taking credit for good things that happen to you, but blaming misfortunes on others [1]</a:t>
            </a:r>
          </a:p>
          <a:p>
            <a:pPr lvl="1"/>
            <a:r>
              <a:rPr lang="en-US" sz="1700" dirty="0"/>
              <a:t>Degree of bias can vary by demographic according to study[12]</a:t>
            </a:r>
            <a:endParaRPr lang="en-US" sz="1400" dirty="0"/>
          </a:p>
          <a:p>
            <a:r>
              <a:rPr lang="en-US" sz="2000" dirty="0"/>
              <a:t>No one is forcing you to overuse your smartphone</a:t>
            </a:r>
          </a:p>
          <a:p>
            <a:endParaRPr lang="en-US" sz="2000" dirty="0"/>
          </a:p>
        </p:txBody>
      </p:sp>
      <p:sp>
        <p:nvSpPr>
          <p:cNvPr id="5" name="Footer Placeholder 4"/>
          <p:cNvSpPr>
            <a:spLocks noGrp="1"/>
          </p:cNvSpPr>
          <p:nvPr>
            <p:ph type="ftr" sz="quarter" idx="11"/>
          </p:nvPr>
        </p:nvSpPr>
        <p:spPr/>
        <p:txBody>
          <a:bodyPr/>
          <a:lstStyle/>
          <a:p>
            <a:r>
              <a:rPr lang="sk-SK" dirty="0"/>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Adam Bettigole</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[2]</a:t>
            </a:r>
          </a:p>
        </p:txBody>
      </p:sp>
      <p:pic>
        <p:nvPicPr>
          <p:cNvPr id="1026" name="Picture 2" descr="Self-serving bias exampl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229225" y="1177622"/>
            <a:ext cx="272415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828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factors causing increased risk of addiction</a:t>
            </a:r>
          </a:p>
        </p:txBody>
      </p:sp>
      <p:sp>
        <p:nvSpPr>
          <p:cNvPr id="3" name="Content Placeholder 2"/>
          <p:cNvSpPr>
            <a:spLocks noGrp="1"/>
          </p:cNvSpPr>
          <p:nvPr>
            <p:ph sz="half" idx="1"/>
          </p:nvPr>
        </p:nvSpPr>
        <p:spPr>
          <a:xfrm>
            <a:off x="660400" y="1352551"/>
            <a:ext cx="3911600" cy="3352800"/>
          </a:xfrm>
        </p:spPr>
        <p:txBody>
          <a:bodyPr>
            <a:normAutofit/>
          </a:bodyPr>
          <a:lstStyle/>
          <a:p>
            <a:r>
              <a:rPr lang="en-US" sz="2000" dirty="0"/>
              <a:t>Loneliness and shyness [3]</a:t>
            </a:r>
          </a:p>
          <a:p>
            <a:pPr lvl="1"/>
            <a:r>
              <a:rPr lang="en-US" sz="1700" dirty="0"/>
              <a:t>Those unsatisfied with relationships often turn to the internet</a:t>
            </a:r>
          </a:p>
          <a:p>
            <a:r>
              <a:rPr lang="en-US" sz="2000" dirty="0"/>
              <a:t>Shyness [3]</a:t>
            </a:r>
          </a:p>
          <a:p>
            <a:pPr lvl="1"/>
            <a:r>
              <a:rPr lang="en-US" sz="1700" dirty="0"/>
              <a:t>Smartphones allow for more comfortable social environment</a:t>
            </a:r>
          </a:p>
          <a:p>
            <a:r>
              <a:rPr lang="en-US" sz="2000" dirty="0"/>
              <a:t>Parenting style [4]</a:t>
            </a:r>
          </a:p>
          <a:p>
            <a:endParaRPr lang="en-US" sz="2000" dirty="0"/>
          </a:p>
        </p:txBody>
      </p:sp>
      <p:sp>
        <p:nvSpPr>
          <p:cNvPr id="5" name="Footer Placeholder 4"/>
          <p:cNvSpPr>
            <a:spLocks noGrp="1"/>
          </p:cNvSpPr>
          <p:nvPr>
            <p:ph type="ftr" sz="quarter" idx="11"/>
          </p:nvPr>
        </p:nvSpPr>
        <p:spPr/>
        <p:txBody>
          <a:bodyPr/>
          <a:lstStyle/>
          <a:p>
            <a:r>
              <a:rPr lang="sk-SK" dirty="0"/>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Adam Bettigole</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[9]</a:t>
            </a:r>
          </a:p>
        </p:txBody>
      </p:sp>
      <p:pic>
        <p:nvPicPr>
          <p:cNvPr id="3074" name="Picture 2" descr="I'm a really affectionate person once you get past my 5 layers of shyness, awkwardness, fear, vague dislike, and loneliness"/>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12310" b="16477"/>
          <a:stretch/>
        </p:blipFill>
        <p:spPr bwMode="auto">
          <a:xfrm>
            <a:off x="5457826" y="1488110"/>
            <a:ext cx="2443442" cy="2958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80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Mental health conditions</a:t>
            </a:r>
          </a:p>
        </p:txBody>
      </p:sp>
      <p:sp>
        <p:nvSpPr>
          <p:cNvPr id="3" name="Content Placeholder 2"/>
          <p:cNvSpPr>
            <a:spLocks noGrp="1"/>
          </p:cNvSpPr>
          <p:nvPr>
            <p:ph sz="half" idx="1"/>
          </p:nvPr>
        </p:nvSpPr>
        <p:spPr>
          <a:xfrm>
            <a:off x="660400" y="1352551"/>
            <a:ext cx="3911600" cy="3352800"/>
          </a:xfrm>
        </p:spPr>
        <p:txBody>
          <a:bodyPr>
            <a:normAutofit/>
          </a:bodyPr>
          <a:lstStyle/>
          <a:p>
            <a:r>
              <a:rPr lang="en-US" sz="2000" dirty="0"/>
              <a:t>Depression</a:t>
            </a:r>
          </a:p>
          <a:p>
            <a:r>
              <a:rPr lang="en-US" sz="2000" dirty="0"/>
              <a:t>Anxiety</a:t>
            </a:r>
          </a:p>
          <a:p>
            <a:r>
              <a:rPr lang="en-US" sz="2100" dirty="0"/>
              <a:t>Rumination – focusing only on upsetting aspects of situations [6]</a:t>
            </a:r>
          </a:p>
          <a:p>
            <a:pPr lvl="1"/>
            <a:r>
              <a:rPr lang="en-US" sz="1700" dirty="0"/>
              <a:t>Can link depression and anxiety to problematic smartphone use [5]</a:t>
            </a:r>
          </a:p>
        </p:txBody>
      </p:sp>
      <p:sp>
        <p:nvSpPr>
          <p:cNvPr id="5" name="Footer Placeholder 4"/>
          <p:cNvSpPr>
            <a:spLocks noGrp="1"/>
          </p:cNvSpPr>
          <p:nvPr>
            <p:ph type="ftr" sz="quarter" idx="11"/>
          </p:nvPr>
        </p:nvSpPr>
        <p:spPr/>
        <p:txBody>
          <a:bodyPr/>
          <a:lstStyle/>
          <a:p>
            <a:r>
              <a:rPr lang="sk-SK" dirty="0"/>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Adam Bettigole</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[10]</a:t>
            </a:r>
          </a:p>
        </p:txBody>
      </p:sp>
      <p:pic>
        <p:nvPicPr>
          <p:cNvPr id="1026" name="Picture 2" descr="Image result for my anxieties have anxieti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24400" y="1352551"/>
            <a:ext cx="3733800" cy="3099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645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Case study</a:t>
            </a:r>
          </a:p>
        </p:txBody>
      </p:sp>
      <p:sp>
        <p:nvSpPr>
          <p:cNvPr id="3" name="Content Placeholder 2"/>
          <p:cNvSpPr>
            <a:spLocks noGrp="1"/>
          </p:cNvSpPr>
          <p:nvPr>
            <p:ph sz="half" idx="1"/>
          </p:nvPr>
        </p:nvSpPr>
        <p:spPr>
          <a:xfrm>
            <a:off x="660400" y="1352551"/>
            <a:ext cx="3911600" cy="3352800"/>
          </a:xfrm>
        </p:spPr>
        <p:txBody>
          <a:bodyPr>
            <a:normAutofit/>
          </a:bodyPr>
          <a:lstStyle/>
          <a:p>
            <a:r>
              <a:rPr lang="en-US" sz="2000" dirty="0"/>
              <a:t>Automaticity – response with limited awareness of one’s behavior</a:t>
            </a:r>
          </a:p>
          <a:p>
            <a:r>
              <a:rPr lang="en-US" sz="2000" dirty="0"/>
              <a:t>925 college students and adults asked about their actions involving habit automaticity</a:t>
            </a:r>
          </a:p>
          <a:p>
            <a:r>
              <a:rPr lang="en-US" sz="2000" dirty="0"/>
              <a:t>Regression results</a:t>
            </a:r>
          </a:p>
          <a:p>
            <a:pPr lvl="1"/>
            <a:r>
              <a:rPr lang="en-US" sz="1700" dirty="0"/>
              <a:t>Automaticity: (</a:t>
            </a:r>
            <a:r>
              <a:rPr lang="el-GR" sz="1700" dirty="0"/>
              <a:t>β</a:t>
            </a:r>
            <a:r>
              <a:rPr lang="en-US" sz="1700" dirty="0"/>
              <a:t> = .14, p &lt; .001)</a:t>
            </a:r>
          </a:p>
          <a:p>
            <a:pPr lvl="1"/>
            <a:r>
              <a:rPr lang="en-US" sz="1700" dirty="0"/>
              <a:t>Awareness: (</a:t>
            </a:r>
            <a:r>
              <a:rPr lang="el-GR" sz="1700" dirty="0"/>
              <a:t>β</a:t>
            </a:r>
            <a:r>
              <a:rPr lang="en-US" sz="1700" dirty="0"/>
              <a:t> = -.24, p &lt; .001)</a:t>
            </a:r>
          </a:p>
        </p:txBody>
      </p:sp>
      <p:sp>
        <p:nvSpPr>
          <p:cNvPr id="5" name="Footer Placeholder 4"/>
          <p:cNvSpPr>
            <a:spLocks noGrp="1"/>
          </p:cNvSpPr>
          <p:nvPr>
            <p:ph type="ftr" sz="quarter" idx="11"/>
          </p:nvPr>
        </p:nvSpPr>
        <p:spPr/>
        <p:txBody>
          <a:bodyPr/>
          <a:lstStyle/>
          <a:p>
            <a:r>
              <a:rPr lang="sk-SK" dirty="0"/>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Adam Bettigole</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[7][8]</a:t>
            </a:r>
          </a:p>
        </p:txBody>
      </p:sp>
      <p:pic>
        <p:nvPicPr>
          <p:cNvPr id="1028" name="Picture 4" descr="disctracted driving stat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287899" y="1114011"/>
            <a:ext cx="2606802"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267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Summary</a:t>
            </a:r>
          </a:p>
        </p:txBody>
      </p:sp>
      <p:sp>
        <p:nvSpPr>
          <p:cNvPr id="3" name="Content Placeholder 2"/>
          <p:cNvSpPr>
            <a:spLocks noGrp="1"/>
          </p:cNvSpPr>
          <p:nvPr>
            <p:ph sz="half" idx="1"/>
          </p:nvPr>
        </p:nvSpPr>
        <p:spPr>
          <a:xfrm>
            <a:off x="660400" y="1352551"/>
            <a:ext cx="7797800" cy="3352800"/>
          </a:xfrm>
        </p:spPr>
        <p:txBody>
          <a:bodyPr>
            <a:normAutofit/>
          </a:bodyPr>
          <a:lstStyle/>
          <a:p>
            <a:r>
              <a:rPr lang="en-US" sz="2000" dirty="0"/>
              <a:t>Users should take responsibility for their own use</a:t>
            </a:r>
          </a:p>
          <a:p>
            <a:r>
              <a:rPr lang="en-US" sz="2000" dirty="0"/>
              <a:t>Take measures to reduce smartphone usage</a:t>
            </a:r>
          </a:p>
          <a:p>
            <a:pPr lvl="1"/>
            <a:r>
              <a:rPr lang="en-US" sz="1700" dirty="0"/>
              <a:t>Silent your phone during mealtimes, when you’re with your family, etc.</a:t>
            </a:r>
          </a:p>
          <a:p>
            <a:pPr lvl="1"/>
            <a:r>
              <a:rPr lang="en-US" sz="1700" dirty="0"/>
              <a:t>Reconfigure notification settings</a:t>
            </a:r>
          </a:p>
          <a:p>
            <a:pPr lvl="1"/>
            <a:r>
              <a:rPr lang="en-US" sz="1700" dirty="0"/>
              <a:t>Try an addiction-breaking app</a:t>
            </a:r>
          </a:p>
        </p:txBody>
      </p:sp>
      <p:sp>
        <p:nvSpPr>
          <p:cNvPr id="5" name="Footer Placeholder 4"/>
          <p:cNvSpPr>
            <a:spLocks noGrp="1"/>
          </p:cNvSpPr>
          <p:nvPr>
            <p:ph type="ftr" sz="quarter" idx="11"/>
          </p:nvPr>
        </p:nvSpPr>
        <p:spPr/>
        <p:txBody>
          <a:bodyPr/>
          <a:lstStyle/>
          <a:p>
            <a:r>
              <a:rPr lang="sk-SK" dirty="0"/>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Adam Bettigole</a:t>
            </a:r>
          </a:p>
        </p:txBody>
      </p:sp>
      <p:sp>
        <p:nvSpPr>
          <p:cNvPr id="8" name="TextBox 7"/>
          <p:cNvSpPr txBox="1"/>
          <p:nvPr/>
        </p:nvSpPr>
        <p:spPr>
          <a:xfrm>
            <a:off x="0" y="4726877"/>
            <a:ext cx="9144000" cy="276999"/>
          </a:xfrm>
          <a:prstGeom prst="rect">
            <a:avLst/>
          </a:prstGeom>
          <a:noFill/>
        </p:spPr>
        <p:txBody>
          <a:bodyPr wrap="square" rtlCol="0">
            <a:spAutoFit/>
          </a:bodyPr>
          <a:lstStyle/>
          <a:p>
            <a:pPr algn="r"/>
            <a:endParaRPr lang="en-US" sz="1200" dirty="0">
              <a:solidFill>
                <a:schemeClr val="tx1"/>
              </a:solidFill>
            </a:endParaRPr>
          </a:p>
        </p:txBody>
      </p:sp>
    </p:spTree>
    <p:extLst>
      <p:ext uri="{BB962C8B-B14F-4D97-AF65-F5344CB8AC3E}">
        <p14:creationId xmlns:p14="http://schemas.microsoft.com/office/powerpoint/2010/main" val="3028695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92500" lnSpcReduction="20000"/>
          </a:bodyPr>
          <a:lstStyle/>
          <a:p>
            <a:pPr marL="0" indent="0">
              <a:lnSpc>
                <a:spcPct val="100000"/>
              </a:lnSpc>
              <a:buNone/>
            </a:pPr>
            <a:r>
              <a:rPr lang="en-US" sz="800" dirty="0"/>
              <a:t>[1] Harley Therapy, Why We Put the Blame On Others – and the Real Cost We Pay, </a:t>
            </a:r>
            <a:r>
              <a:rPr lang="en-US" sz="800" dirty="0">
                <a:hlinkClick r:id="rId3"/>
              </a:rPr>
              <a:t>https://www.harleytherapy.co.uk/counselling/why-we-put-the-blame-on-others.htm</a:t>
            </a:r>
            <a:r>
              <a:rPr lang="en-US" sz="800" dirty="0"/>
              <a:t>, (4/14/18)</a:t>
            </a:r>
          </a:p>
          <a:p>
            <a:pPr marL="0" indent="0">
              <a:lnSpc>
                <a:spcPct val="100000"/>
              </a:lnSpc>
              <a:buNone/>
            </a:pPr>
            <a:r>
              <a:rPr lang="en-US" sz="800" dirty="0"/>
              <a:t>[2] Understanding Self-serving Bias With Practical Examples, </a:t>
            </a:r>
            <a:r>
              <a:rPr lang="en-US" sz="800" dirty="0">
                <a:hlinkClick r:id="rId4"/>
              </a:rPr>
              <a:t>https://psychologenie.com/understanding-self-serving-bias-with-examples</a:t>
            </a:r>
            <a:r>
              <a:rPr lang="en-US" sz="800" dirty="0"/>
              <a:t>, (4/14/18)</a:t>
            </a:r>
          </a:p>
          <a:p>
            <a:pPr marL="0" indent="0">
              <a:lnSpc>
                <a:spcPct val="100000"/>
              </a:lnSpc>
              <a:buNone/>
            </a:pPr>
            <a:r>
              <a:rPr lang="en-US" sz="800" dirty="0"/>
              <a:t>[3] Mengwei Bian, Louis Leung, Linking Loneliness, Shyness, Smartphone Addiction Symptoms, and Patters of Smartphone Use to Social Capital, </a:t>
            </a:r>
            <a:r>
              <a:rPr lang="en-US" sz="800" dirty="0">
                <a:hlinkClick r:id="rId5"/>
              </a:rPr>
              <a:t>http://journals.sagepub.com/doi/full/10.1177/0894439314528779</a:t>
            </a:r>
            <a:r>
              <a:rPr lang="en-US" sz="800" dirty="0"/>
              <a:t>, (4/14/18)</a:t>
            </a:r>
          </a:p>
          <a:p>
            <a:pPr marL="0" indent="0">
              <a:lnSpc>
                <a:spcPct val="100000"/>
              </a:lnSpc>
              <a:buNone/>
            </a:pPr>
            <a:r>
              <a:rPr lang="en-US" sz="800" dirty="0"/>
              <a:t>[4] Hafidha Sulaiman et al., Smartphone Addiction Reasons and Solutions from the Perspective of Sultan Qaboos University Undergraduates: A Qualitative Study, </a:t>
            </a:r>
            <a:r>
              <a:rPr lang="en-US" sz="800" dirty="0">
                <a:hlinkClick r:id="rId6"/>
              </a:rPr>
              <a:t>https://www.graphyonline.com/archives/IJPBA/2016/IJPBA-113/</a:t>
            </a:r>
            <a:r>
              <a:rPr lang="en-US" sz="800" dirty="0"/>
              <a:t>, (4/14/18)</a:t>
            </a:r>
          </a:p>
          <a:p>
            <a:pPr marL="0" indent="0">
              <a:lnSpc>
                <a:spcPct val="100000"/>
              </a:lnSpc>
              <a:buNone/>
            </a:pPr>
            <a:r>
              <a:rPr lang="en-US" sz="800" dirty="0"/>
              <a:t>[5] Jon D. Elhai, et al. Depression and social anxiety in relation to problematic smartphone use: The prominent role of rumination, </a:t>
            </a:r>
            <a:r>
              <a:rPr lang="en-US" sz="800" dirty="0">
                <a:hlinkClick r:id="rId7"/>
              </a:rPr>
              <a:t>https://www.emeraldinsight.com/doi/full/10.1108/IntR-01-2017-0019#_i20</a:t>
            </a:r>
            <a:r>
              <a:rPr lang="en-US" sz="800" dirty="0"/>
              <a:t>, (4/14/18)</a:t>
            </a:r>
          </a:p>
          <a:p>
            <a:pPr marL="0" indent="0">
              <a:lnSpc>
                <a:spcPct val="100000"/>
              </a:lnSpc>
              <a:buNone/>
            </a:pPr>
            <a:r>
              <a:rPr lang="en-US" sz="800" dirty="0"/>
              <a:t>[6] Edward A. Shelby, Rumination: Problem Solving Gone Wrong, </a:t>
            </a:r>
            <a:r>
              <a:rPr lang="en-US" sz="800" dirty="0">
                <a:hlinkClick r:id="rId8"/>
              </a:rPr>
              <a:t>https://www.psychologytoday.com/us/blog/overcoming-self-sabotage/201002/rumination-problem-solving-gone-wrong</a:t>
            </a:r>
            <a:r>
              <a:rPr lang="en-US" sz="800" dirty="0"/>
              <a:t>, (4/14/18)</a:t>
            </a:r>
          </a:p>
          <a:p>
            <a:pPr marL="0" indent="0">
              <a:lnSpc>
                <a:spcPct val="100000"/>
              </a:lnSpc>
              <a:buNone/>
            </a:pPr>
            <a:r>
              <a:rPr lang="en-US" sz="800" dirty="0"/>
              <a:t>[7] Jared Wadley, Lack of attention, self-control predict dangerous texting behaviors, </a:t>
            </a:r>
            <a:r>
              <a:rPr lang="en-US" sz="800" dirty="0">
                <a:hlinkClick r:id="rId9"/>
              </a:rPr>
              <a:t>http://www.ns.umich.edu/new/releases/22828-lack-of-attention-self-control-predict-dangerous-texting-behaviors</a:t>
            </a:r>
            <a:r>
              <a:rPr lang="en-US" sz="800" dirty="0"/>
              <a:t>, (4/14/18)</a:t>
            </a:r>
          </a:p>
          <a:p>
            <a:pPr marL="0" indent="0">
              <a:lnSpc>
                <a:spcPct val="100000"/>
              </a:lnSpc>
              <a:buNone/>
            </a:pPr>
            <a:r>
              <a:rPr lang="en-US" sz="800" dirty="0"/>
              <a:t>[8] Texting and driving, </a:t>
            </a:r>
            <a:r>
              <a:rPr lang="en-US" sz="800" dirty="0">
                <a:hlinkClick r:id="rId10"/>
              </a:rPr>
              <a:t>https://www.esurance.com/info/car/texting-and-driving</a:t>
            </a:r>
            <a:r>
              <a:rPr lang="en-US" sz="800" dirty="0"/>
              <a:t>, (4/15/18)</a:t>
            </a:r>
          </a:p>
          <a:p>
            <a:pPr marL="0" indent="0">
              <a:lnSpc>
                <a:spcPct val="100000"/>
              </a:lnSpc>
              <a:buNone/>
            </a:pPr>
            <a:r>
              <a:rPr lang="en-US" sz="800" dirty="0"/>
              <a:t>[9] Galaxy Vibes, Im a really affectionate person once you get past my 5 layers of shyness, awkwardness, fear, vague dislike, and loneliness, </a:t>
            </a:r>
            <a:r>
              <a:rPr lang="en-US" sz="800" dirty="0">
                <a:hlinkClick r:id="rId11"/>
              </a:rPr>
              <a:t>http://www.bestlovequoteslove.com/im-a-really-affectionate-person-once-you-get-past-my-5-layers-of-shyness-awkwardness-fear-vague-dislike-and-loneliness/</a:t>
            </a:r>
            <a:r>
              <a:rPr lang="en-US" sz="800" dirty="0"/>
              <a:t>, (4/14/18)</a:t>
            </a:r>
          </a:p>
          <a:p>
            <a:pPr marL="0" indent="0">
              <a:lnSpc>
                <a:spcPct val="100000"/>
              </a:lnSpc>
              <a:buNone/>
            </a:pPr>
            <a:r>
              <a:rPr lang="en-US" sz="800" dirty="0"/>
              <a:t>[10] Katherine Tennett, 5 Ways to Deal with Anxiety in Your Daily Life, </a:t>
            </a:r>
            <a:r>
              <a:rPr lang="en-US" sz="800" dirty="0">
                <a:hlinkClick r:id="rId12"/>
              </a:rPr>
              <a:t>https://www.theodysseyonline.com/5-ways-deal-with-anxiety-your-daily-life</a:t>
            </a:r>
            <a:r>
              <a:rPr lang="en-US" sz="800" dirty="0"/>
              <a:t>, (4/16/18)</a:t>
            </a:r>
          </a:p>
          <a:p>
            <a:pPr marL="0" indent="0">
              <a:lnSpc>
                <a:spcPct val="100000"/>
              </a:lnSpc>
              <a:buNone/>
            </a:pPr>
            <a:r>
              <a:rPr lang="en-US" sz="800" dirty="0"/>
              <a:t>[11] David Nield, Everything you need to cure your smartphone addiction, </a:t>
            </a:r>
            <a:r>
              <a:rPr lang="en-US" sz="800" dirty="0">
                <a:hlinkClick r:id="rId13"/>
              </a:rPr>
              <a:t>https://www.popsci.com/cure-smartphone-addiction</a:t>
            </a:r>
            <a:r>
              <a:rPr lang="en-US" sz="800" dirty="0"/>
              <a:t>, (4/16/18)</a:t>
            </a:r>
          </a:p>
          <a:p>
            <a:pPr marL="0" indent="0">
              <a:lnSpc>
                <a:spcPct val="100000"/>
              </a:lnSpc>
              <a:buNone/>
            </a:pPr>
            <a:r>
              <a:rPr lang="en-US" sz="800" dirty="0"/>
              <a:t>[12] Amy H. Mezulis, et al., Is There a Universal Positivity Bias in Attributions? A Meta-Analytic review of Individual, Developmental, and Cultural Differences in the Self-Serving Attributional Bias, </a:t>
            </a:r>
            <a:r>
              <a:rPr lang="en-US" sz="800" dirty="0">
                <a:hlinkClick r:id="rId14"/>
              </a:rPr>
              <a:t>http://www.sakkyndig.com/psykologi/artikler/positivbias.pdf</a:t>
            </a:r>
            <a:r>
              <a:rPr lang="en-US" sz="800" dirty="0"/>
              <a:t>, (4/17/18)</a:t>
            </a:r>
          </a:p>
        </p:txBody>
      </p:sp>
      <p:sp>
        <p:nvSpPr>
          <p:cNvPr id="4" name="Footer Placeholder 3"/>
          <p:cNvSpPr>
            <a:spLocks noGrp="1"/>
          </p:cNvSpPr>
          <p:nvPr>
            <p:ph type="ftr" sz="quarter" idx="11"/>
          </p:nvPr>
        </p:nvSpPr>
        <p:spPr/>
        <p:txBody>
          <a:bodyPr/>
          <a:lstStyle/>
          <a:p>
            <a:r>
              <a:rPr lang="sk-SK"/>
              <a:t>© 2018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28</a:t>
            </a:fld>
            <a:endParaRPr lang="en-US" dirty="0"/>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Adam Bettigole</a:t>
            </a:r>
          </a:p>
        </p:txBody>
      </p:sp>
    </p:spTree>
    <p:extLst>
      <p:ext uri="{BB962C8B-B14F-4D97-AF65-F5344CB8AC3E}">
        <p14:creationId xmlns:p14="http://schemas.microsoft.com/office/powerpoint/2010/main" val="1863186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10</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Debate</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2017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2017 Keith A. Pray</a:t>
            </a:r>
            <a:endParaRPr lang="en-US"/>
          </a:p>
        </p:txBody>
      </p:sp>
      <p:pic>
        <p:nvPicPr>
          <p:cNvPr id="6" name="Picture 5"/>
          <p:cNvPicPr>
            <a:picLocks noChangeAspect="1"/>
          </p:cNvPicPr>
          <p:nvPr/>
        </p:nvPicPr>
        <p:blipFill>
          <a:blip r:embed="rId3"/>
          <a:stretch>
            <a:fillRect/>
          </a:stretch>
        </p:blipFill>
        <p:spPr>
          <a:xfrm>
            <a:off x="1010228" y="430345"/>
            <a:ext cx="7123545" cy="2226108"/>
          </a:xfrm>
          <a:prstGeom prst="rect">
            <a:avLst/>
          </a:prstGeom>
        </p:spPr>
      </p:pic>
      <p:pic>
        <p:nvPicPr>
          <p:cNvPr id="7" name="Picture 6"/>
          <p:cNvPicPr>
            <a:picLocks noChangeAspect="1"/>
          </p:cNvPicPr>
          <p:nvPr/>
        </p:nvPicPr>
        <p:blipFill>
          <a:blip r:embed="rId4"/>
          <a:stretch>
            <a:fillRect/>
          </a:stretch>
        </p:blipFill>
        <p:spPr>
          <a:xfrm>
            <a:off x="1010228" y="2759958"/>
            <a:ext cx="7123545" cy="2237238"/>
          </a:xfrm>
          <a:prstGeom prst="rect">
            <a:avLst/>
          </a:prstGeom>
        </p:spPr>
      </p:pic>
      <p:cxnSp>
        <p:nvCxnSpPr>
          <p:cNvPr id="3" name="Straight Connector 2"/>
          <p:cNvCxnSpPr/>
          <p:nvPr/>
        </p:nvCxnSpPr>
        <p:spPr>
          <a:xfrm>
            <a:off x="219364" y="2702633"/>
            <a:ext cx="8705272" cy="0"/>
          </a:xfrm>
          <a:prstGeom prst="line">
            <a:avLst/>
          </a:prstGeom>
          <a:ln w="57150" cmpd="sng">
            <a:miter lim="800000"/>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1681759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Debate Ground Rules</a:t>
            </a:r>
          </a:p>
        </p:txBody>
      </p:sp>
      <p:sp>
        <p:nvSpPr>
          <p:cNvPr id="3" name="Content Placeholder 2"/>
          <p:cNvSpPr>
            <a:spLocks noGrp="1"/>
          </p:cNvSpPr>
          <p:nvPr>
            <p:ph idx="1"/>
          </p:nvPr>
        </p:nvSpPr>
        <p:spPr/>
        <p:txBody>
          <a:bodyPr>
            <a:normAutofit/>
          </a:bodyPr>
          <a:lstStyle/>
          <a:p>
            <a:r>
              <a:rPr lang="en-US" dirty="0"/>
              <a:t>Before Debate</a:t>
            </a:r>
          </a:p>
          <a:p>
            <a:pPr lvl="1"/>
            <a:r>
              <a:rPr lang="en-US" dirty="0"/>
              <a:t>15 minutes to converse with your team</a:t>
            </a:r>
          </a:p>
          <a:p>
            <a:pPr lvl="1"/>
            <a:r>
              <a:rPr lang="en-US" dirty="0"/>
              <a:t>Share argument points, counter points, and responses so everyone can represent</a:t>
            </a:r>
          </a:p>
          <a:p>
            <a:pPr lvl="1"/>
            <a:r>
              <a:rPr lang="en-US" dirty="0"/>
              <a:t>Decide who will respond to what points from the opposing side</a:t>
            </a:r>
          </a:p>
          <a:p>
            <a:r>
              <a:rPr lang="en-US" dirty="0"/>
              <a:t>During Debate</a:t>
            </a:r>
          </a:p>
          <a:p>
            <a:pPr lvl="1"/>
            <a:r>
              <a:rPr lang="en-US" dirty="0"/>
              <a:t>Stand up when speaking</a:t>
            </a:r>
          </a:p>
          <a:p>
            <a:pPr lvl="1"/>
            <a:r>
              <a:rPr lang="en-US" dirty="0"/>
              <a:t>1 turn per person until everyone on your team has spoken</a:t>
            </a:r>
          </a:p>
          <a:p>
            <a:pPr lvl="1"/>
            <a:r>
              <a:rPr lang="en-US" dirty="0"/>
              <a:t>30 second limit</a:t>
            </a:r>
          </a:p>
          <a:p>
            <a:pPr lvl="1"/>
            <a:r>
              <a:rPr lang="en-US" dirty="0"/>
              <a:t>Switch sides at any time if you change your mind </a:t>
            </a:r>
          </a:p>
        </p:txBody>
      </p:sp>
      <p:sp>
        <p:nvSpPr>
          <p:cNvPr id="4" name="Footer Placeholder 3"/>
          <p:cNvSpPr>
            <a:spLocks noGrp="1"/>
          </p:cNvSpPr>
          <p:nvPr>
            <p:ph type="ftr" sz="quarter" idx="11"/>
          </p:nvPr>
        </p:nvSpPr>
        <p:spPr/>
        <p:txBody>
          <a:bodyPr/>
          <a:lstStyle/>
          <a:p>
            <a:r>
              <a:rPr lang="sk-SK"/>
              <a:t>© 2017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3348001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a:bodyPr>
          <a:lstStyle/>
          <a:p>
            <a:r>
              <a:rPr lang="en-US" dirty="0"/>
              <a:t>pp. 409 Can one perform services for one’s self?</a:t>
            </a:r>
          </a:p>
          <a:p>
            <a:r>
              <a:rPr lang="en-US" dirty="0"/>
              <a:t>pp. 412 1993-1999 Does this seem like a long time?</a:t>
            </a:r>
          </a:p>
          <a:p>
            <a:r>
              <a:rPr lang="en-US" dirty="0"/>
              <a:t>pp. 413 “errors of omission or commission”?</a:t>
            </a:r>
          </a:p>
        </p:txBody>
      </p:sp>
      <p:sp>
        <p:nvSpPr>
          <p:cNvPr id="11" name="Content Placeholder 10"/>
          <p:cNvSpPr>
            <a:spLocks noGrp="1"/>
          </p:cNvSpPr>
          <p:nvPr>
            <p:ph sz="half" idx="2"/>
          </p:nvPr>
        </p:nvSpPr>
        <p:spPr/>
        <p:txBody>
          <a:bodyPr>
            <a:normAutofit/>
          </a:bodyPr>
          <a:lstStyle/>
          <a:p>
            <a:r>
              <a:rPr lang="en-US" dirty="0"/>
              <a:t>pp. 422 3. Would people agree – social contract?</a:t>
            </a:r>
          </a:p>
          <a:p>
            <a:r>
              <a:rPr lang="en-US" dirty="0"/>
              <a:t>pp. 438 So the baby can be left outside and no one is responsible?</a:t>
            </a:r>
          </a:p>
        </p:txBody>
      </p:sp>
      <p:sp>
        <p:nvSpPr>
          <p:cNvPr id="4" name="Footer Placeholder 3"/>
          <p:cNvSpPr>
            <a:spLocks noGrp="1"/>
          </p:cNvSpPr>
          <p:nvPr>
            <p:ph type="ftr" sz="quarter" idx="11"/>
          </p:nvPr>
        </p:nvSpPr>
        <p:spPr/>
        <p:txBody>
          <a:bodyPr/>
          <a:lstStyle/>
          <a:p>
            <a:r>
              <a:rPr lang="sk-SK"/>
              <a:t>© 2017 Keith A. Pray</a:t>
            </a:r>
            <a:endParaRPr lang="en-US"/>
          </a:p>
        </p:txBody>
      </p:sp>
      <p:sp>
        <p:nvSpPr>
          <p:cNvPr id="7" name="10-Point Star 6"/>
          <p:cNvSpPr/>
          <p:nvPr/>
        </p:nvSpPr>
        <p:spPr>
          <a:xfrm>
            <a:off x="2896668" y="1352551"/>
            <a:ext cx="4233591" cy="2468176"/>
          </a:xfrm>
          <a:prstGeom prst="star10">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UPDATE</a:t>
            </a:r>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2108164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r>
              <a:rPr lang="en-US" dirty="0"/>
              <a:t>1 Page Paper</a:t>
            </a:r>
          </a:p>
          <a:p>
            <a:pPr lvl="1"/>
            <a:r>
              <a:rPr lang="en-US" dirty="0"/>
              <a:t>What should computerized automated be applied to next?</a:t>
            </a:r>
          </a:p>
          <a:p>
            <a:r>
              <a:rPr lang="en-US" dirty="0"/>
              <a:t>Finish all reading</a:t>
            </a:r>
          </a:p>
          <a:p>
            <a:r>
              <a:rPr lang="en-US" dirty="0"/>
              <a:t>Group Project</a:t>
            </a:r>
          </a:p>
          <a:p>
            <a:pPr lvl="1"/>
            <a:r>
              <a:rPr lang="en-US" dirty="0"/>
              <a:t>Add analysis to website addressing all topics covered to date</a:t>
            </a:r>
          </a:p>
          <a:p>
            <a:pPr lvl="1"/>
            <a:r>
              <a:rPr lang="en-US" dirty="0"/>
              <a:t>Group Presentation Draft</a:t>
            </a:r>
          </a:p>
          <a:p>
            <a:pPr lvl="2"/>
            <a:r>
              <a:rPr lang="en-US" dirty="0"/>
              <a:t>Email presentation as attachment to course staff</a:t>
            </a:r>
          </a:p>
          <a:p>
            <a:pPr lvl="2"/>
            <a:r>
              <a:rPr lang="en-US" dirty="0"/>
              <a:t>Post on group website</a:t>
            </a:r>
          </a:p>
        </p:txBody>
      </p:sp>
      <p:sp>
        <p:nvSpPr>
          <p:cNvPr id="4" name="Footer Placeholder 3"/>
          <p:cNvSpPr>
            <a:spLocks noGrp="1"/>
          </p:cNvSpPr>
          <p:nvPr>
            <p:ph type="ftr" sz="quarter" idx="11"/>
          </p:nvPr>
        </p:nvSpPr>
        <p:spPr/>
        <p:txBody>
          <a:bodyPr/>
          <a:lstStyle/>
          <a:p>
            <a:r>
              <a:rPr lang="sk-SK"/>
              <a:t>© 2017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663296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0875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Debate</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2017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4799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2700"/>
              <a:buFont typeface="Cambria"/>
              <a:buNone/>
            </a:pPr>
            <a:r>
              <a:rPr lang="en-US"/>
              <a:t>Video Games Made Me Do It</a:t>
            </a:r>
            <a:endParaRPr/>
          </a:p>
        </p:txBody>
      </p:sp>
      <p:sp>
        <p:nvSpPr>
          <p:cNvPr id="93" name="Shape 93"/>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Autofit/>
          </a:bodyPr>
          <a:lstStyle/>
          <a:p>
            <a:pPr marL="205766" marR="0" lvl="0" indent="-205766" algn="l" rtl="0">
              <a:lnSpc>
                <a:spcPct val="90000"/>
              </a:lnSpc>
              <a:spcBef>
                <a:spcPts val="0"/>
              </a:spcBef>
              <a:spcAft>
                <a:spcPts val="0"/>
              </a:spcAft>
              <a:buClr>
                <a:schemeClr val="lt2"/>
              </a:buClr>
              <a:buSzPts val="1620"/>
              <a:buFont typeface="Arial"/>
              <a:buChar char="•"/>
            </a:pPr>
            <a:r>
              <a:rPr lang="en-US"/>
              <a:t>Physical violence to others</a:t>
            </a:r>
            <a:endParaRPr/>
          </a:p>
          <a:p>
            <a:pPr marL="205766" marR="0" lvl="0" indent="-205766" algn="l" rtl="0">
              <a:lnSpc>
                <a:spcPct val="90000"/>
              </a:lnSpc>
              <a:spcBef>
                <a:spcPts val="0"/>
              </a:spcBef>
              <a:spcAft>
                <a:spcPts val="0"/>
              </a:spcAft>
              <a:buClr>
                <a:schemeClr val="lt2"/>
              </a:buClr>
              <a:buSzPts val="1620"/>
              <a:buFont typeface="Arial"/>
              <a:buChar char="•"/>
            </a:pPr>
            <a:r>
              <a:rPr lang="en-US"/>
              <a:t>Controversy surrounding violent video games</a:t>
            </a:r>
            <a:endParaRPr/>
          </a:p>
          <a:p>
            <a:pPr marL="205767" marR="0" lvl="0" indent="-205767" algn="l" rtl="0">
              <a:lnSpc>
                <a:spcPct val="90000"/>
              </a:lnSpc>
              <a:spcBef>
                <a:spcPts val="0"/>
              </a:spcBef>
              <a:spcAft>
                <a:spcPts val="0"/>
              </a:spcAft>
              <a:buClr>
                <a:schemeClr val="lt2"/>
              </a:buClr>
              <a:buSzPts val="1620"/>
              <a:buFont typeface="Arial"/>
              <a:buChar char="•"/>
            </a:pPr>
            <a:r>
              <a:rPr lang="en-US"/>
              <a:t>This issue always becomes a topic when a tragic event committed by a teenager occurs [11]</a:t>
            </a:r>
            <a:endParaRPr/>
          </a:p>
        </p:txBody>
      </p:sp>
      <p:sp>
        <p:nvSpPr>
          <p:cNvPr id="94" name="Shape 94"/>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US" sz="900" b="0" i="0" u="none" strike="noStrike" cap="none">
                <a:solidFill>
                  <a:schemeClr val="lt1"/>
                </a:solidFill>
                <a:latin typeface="Cambria"/>
                <a:ea typeface="Cambria"/>
                <a:cs typeface="Cambria"/>
                <a:sym typeface="Cambria"/>
              </a:rPr>
              <a:t>© 2018 Keith A. Pray</a:t>
            </a:r>
            <a:endParaRPr sz="900" b="0" i="0" u="none" strike="noStrike" cap="none">
              <a:solidFill>
                <a:schemeClr val="lt1"/>
              </a:solidFill>
              <a:latin typeface="Cambria"/>
              <a:ea typeface="Cambria"/>
              <a:cs typeface="Cambria"/>
              <a:sym typeface="Cambria"/>
            </a:endParaRPr>
          </a:p>
        </p:txBody>
      </p:sp>
      <p:sp>
        <p:nvSpPr>
          <p:cNvPr id="95" name="Shape 95"/>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chemeClr val="lt1"/>
                </a:solidFill>
                <a:latin typeface="Cambria"/>
                <a:ea typeface="Cambria"/>
                <a:cs typeface="Cambria"/>
                <a:sym typeface="Cambria"/>
              </a:rPr>
              <a:t>9</a:t>
            </a:fld>
            <a:endParaRPr sz="900" b="0" i="0" u="none" strike="noStrike" cap="none">
              <a:solidFill>
                <a:schemeClr val="lt1"/>
              </a:solidFill>
              <a:latin typeface="Cambria"/>
              <a:ea typeface="Cambria"/>
              <a:cs typeface="Cambria"/>
              <a:sym typeface="Cambria"/>
            </a:endParaRPr>
          </a:p>
        </p:txBody>
      </p:sp>
      <p:sp>
        <p:nvSpPr>
          <p:cNvPr id="96" name="Shape 96"/>
          <p:cNvSpPr txBox="1"/>
          <p:nvPr/>
        </p:nvSpPr>
        <p:spPr>
          <a:xfrm>
            <a:off x="6847114" y="372337"/>
            <a:ext cx="2179682" cy="30777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Leo Grande</a:t>
            </a:r>
            <a:endParaRPr/>
          </a:p>
        </p:txBody>
      </p:sp>
      <p:sp>
        <p:nvSpPr>
          <p:cNvPr id="97" name="Shape 97"/>
          <p:cNvSpPr txBox="1"/>
          <p:nvPr/>
        </p:nvSpPr>
        <p:spPr>
          <a:xfrm>
            <a:off x="0" y="4726877"/>
            <a:ext cx="9144000"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FFFFFF"/>
                </a:solidFill>
                <a:latin typeface="Cambria"/>
                <a:ea typeface="Cambria"/>
                <a:cs typeface="Cambria"/>
                <a:sym typeface="Cambria"/>
              </a:rPr>
              <a:t>[6]</a:t>
            </a:r>
            <a:endParaRPr>
              <a:solidFill>
                <a:srgbClr val="FFFFFF"/>
              </a:solidFill>
            </a:endParaRPr>
          </a:p>
        </p:txBody>
      </p:sp>
      <p:pic>
        <p:nvPicPr>
          <p:cNvPr id="98" name="Shape 98"/>
          <p:cNvPicPr preferRelativeResize="0"/>
          <p:nvPr/>
        </p:nvPicPr>
        <p:blipFill>
          <a:blip r:embed="rId3">
            <a:alphaModFix/>
          </a:blip>
          <a:stretch>
            <a:fillRect/>
          </a:stretch>
        </p:blipFill>
        <p:spPr>
          <a:xfrm>
            <a:off x="4652050" y="1501788"/>
            <a:ext cx="4272751" cy="2403425"/>
          </a:xfrm>
          <a:prstGeom prst="rect">
            <a:avLst/>
          </a:prstGeom>
          <a:noFill/>
          <a:ln>
            <a:noFill/>
          </a:ln>
        </p:spPr>
      </p:pic>
    </p:spTree>
    <p:extLst>
      <p:ext uri="{BB962C8B-B14F-4D97-AF65-F5344CB8AC3E}">
        <p14:creationId xmlns:p14="http://schemas.microsoft.com/office/powerpoint/2010/main" val="2180126355"/>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24122</TotalTime>
  <Words>5236</Words>
  <Application>Microsoft Macintosh PowerPoint</Application>
  <PresentationFormat>On-screen Show (16:9)</PresentationFormat>
  <Paragraphs>359</Paragraphs>
  <Slides>29</Slides>
  <Notes>29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ＭＳ Ｐゴシック</vt:lpstr>
      <vt:lpstr>Arial</vt:lpstr>
      <vt:lpstr>Calibri</vt:lpstr>
      <vt:lpstr>Cambria</vt:lpstr>
      <vt:lpstr>Georgia</vt:lpstr>
      <vt:lpstr>Wingdings</vt:lpstr>
      <vt:lpstr>Red Radial 16x9</vt:lpstr>
      <vt:lpstr>Class 10 Professional Ethics</vt:lpstr>
      <vt:lpstr>Papers</vt:lpstr>
      <vt:lpstr>Overview</vt:lpstr>
      <vt:lpstr>PowerPoint Presentation</vt:lpstr>
      <vt:lpstr>Debate Ground Rules</vt:lpstr>
      <vt:lpstr>My Reading Notes</vt:lpstr>
      <vt:lpstr>Assignment</vt:lpstr>
      <vt:lpstr>Overview</vt:lpstr>
      <vt:lpstr>Video Games Made Me Do It</vt:lpstr>
      <vt:lpstr>Violent Video Game Evolution</vt:lpstr>
      <vt:lpstr>Studies On Violent Video Games</vt:lpstr>
      <vt:lpstr>Video Game Sales vs. Violent Crimes (2008)</vt:lpstr>
      <vt:lpstr>No Concrete Evidence</vt:lpstr>
      <vt:lpstr>REFERENCES</vt:lpstr>
      <vt:lpstr>REFERENCES (2)</vt:lpstr>
      <vt:lpstr>Apps that Steal Your Attention</vt:lpstr>
      <vt:lpstr>Techniques</vt:lpstr>
      <vt:lpstr>Effects of Incentivizing Attention</vt:lpstr>
      <vt:lpstr>It’s Different This Time</vt:lpstr>
      <vt:lpstr>Conclusion</vt:lpstr>
      <vt:lpstr>REFERENCES</vt:lpstr>
      <vt:lpstr>REFERENCES</vt:lpstr>
      <vt:lpstr>Blame the user, not the phone</vt:lpstr>
      <vt:lpstr>factors causing increased risk of addiction</vt:lpstr>
      <vt:lpstr>Mental health conditions</vt:lpstr>
      <vt:lpstr>Case study</vt:lpstr>
      <vt:lpstr>Summary</vt:lpstr>
      <vt:lpstr>References</vt:lpstr>
      <vt:lpstr>Class 10 The End</vt:lpstr>
    </vt:vector>
  </TitlesOfParts>
  <Company>WPI</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337</cp:revision>
  <dcterms:created xsi:type="dcterms:W3CDTF">2014-08-25T02:19:16Z</dcterms:created>
  <dcterms:modified xsi:type="dcterms:W3CDTF">2018-04-18T13:33:17Z</dcterms:modified>
</cp:coreProperties>
</file>