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329" r:id="rId3"/>
    <p:sldId id="259" r:id="rId4"/>
    <p:sldId id="277" r:id="rId5"/>
    <p:sldId id="261" r:id="rId6"/>
    <p:sldId id="264" r:id="rId7"/>
    <p:sldId id="318" r:id="rId8"/>
    <p:sldId id="304" r:id="rId9"/>
    <p:sldId id="267" r:id="rId10"/>
    <p:sldId id="303" r:id="rId11"/>
    <p:sldId id="305" r:id="rId12"/>
    <p:sldId id="273" r:id="rId13"/>
    <p:sldId id="342" r:id="rId14"/>
    <p:sldId id="343" r:id="rId15"/>
    <p:sldId id="270" r:id="rId16"/>
    <p:sldId id="272" r:id="rId17"/>
    <p:sldId id="344" r:id="rId18"/>
    <p:sldId id="276" r:id="rId19"/>
    <p:sldId id="345" r:id="rId20"/>
    <p:sldId id="346" r:id="rId21"/>
    <p:sldId id="347" r:id="rId22"/>
    <p:sldId id="348" r:id="rId23"/>
    <p:sldId id="349" r:id="rId24"/>
    <p:sldId id="350" r:id="rId25"/>
    <p:sldId id="268" r:id="rId26"/>
    <p:sldId id="271" r:id="rId27"/>
    <p:sldId id="274" r:id="rId28"/>
    <p:sldId id="351" r:id="rId29"/>
    <p:sldId id="352" r:id="rId30"/>
    <p:sldId id="353" r:id="rId31"/>
    <p:sldId id="26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29"/>
            <p14:sldId id="259"/>
            <p14:sldId id="277"/>
            <p14:sldId id="261"/>
            <p14:sldId id="264"/>
            <p14:sldId id="318"/>
            <p14:sldId id="304"/>
            <p14:sldId id="267"/>
            <p14:sldId id="303"/>
            <p14:sldId id="305"/>
          </p14:sldIdLst>
        </p14:section>
        <p14:section name="Students" id="{930F6A5C-996B-F644-A366-0334989268C8}">
          <p14:sldIdLst>
            <p14:sldId id="273"/>
            <p14:sldId id="342"/>
            <p14:sldId id="343"/>
            <p14:sldId id="270"/>
            <p14:sldId id="272"/>
            <p14:sldId id="344"/>
            <p14:sldId id="276"/>
            <p14:sldId id="345"/>
            <p14:sldId id="346"/>
            <p14:sldId id="347"/>
            <p14:sldId id="348"/>
            <p14:sldId id="349"/>
            <p14:sldId id="350"/>
            <p14:sldId id="268"/>
            <p14:sldId id="271"/>
            <p14:sldId id="274"/>
            <p14:sldId id="351"/>
            <p14:sldId id="352"/>
            <p14:sldId id="353"/>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autoAdjust="0"/>
    <p:restoredTop sz="74661" autoAdjust="0"/>
  </p:normalViewPr>
  <p:slideViewPr>
    <p:cSldViewPr snapToGrid="0" snapToObjects="1">
      <p:cViewPr varScale="1">
        <p:scale>
          <a:sx n="126" d="100"/>
          <a:sy n="126" d="100"/>
        </p:scale>
        <p:origin x="1184" y="184"/>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lyk\Desktop\D-Term%2018\3043\Untitled%20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'[Untitled spreadsheet.xlsx]Sheet1'!$B$1</c:f>
              <c:strCache>
                <c:ptCount val="1"/>
                <c:pt idx="0">
                  <c:v>Number of Illegal Downloads * [4]</c:v>
                </c:pt>
              </c:strCache>
            </c:strRef>
          </c:tx>
          <c:spPr>
            <a:solidFill>
              <a:srgbClr val="3366CC"/>
            </a:solidFill>
          </c:spPr>
          <c:invertIfNegative val="1"/>
          <c:cat>
            <c:strRef>
              <c:f>'[Untitled spreadsheet.xlsx]Sheet1'!$A$2:$A$6</c:f>
              <c:strCache>
                <c:ptCount val="5"/>
                <c:pt idx="0">
                  <c:v>COD: Black Ops</c:v>
                </c:pt>
                <c:pt idx="1">
                  <c:v>COD: Modern Warfare</c:v>
                </c:pt>
                <c:pt idx="2">
                  <c:v>Battlefield: Bad Company 2</c:v>
                </c:pt>
                <c:pt idx="3">
                  <c:v>Mafia 2</c:v>
                </c:pt>
                <c:pt idx="4">
                  <c:v>Mass Effect 2</c:v>
                </c:pt>
              </c:strCache>
            </c:strRef>
          </c:cat>
          <c:val>
            <c:numRef>
              <c:f>'[Untitled spreadsheet.xlsx]Sheet1'!$B$2:$B$6</c:f>
              <c:numCache>
                <c:formatCode>General</c:formatCode>
                <c:ptCount val="5"/>
                <c:pt idx="0">
                  <c:v>4.2699999999999996</c:v>
                </c:pt>
                <c:pt idx="1">
                  <c:v>4.0999999999999996</c:v>
                </c:pt>
                <c:pt idx="2">
                  <c:v>3.96</c:v>
                </c:pt>
                <c:pt idx="3">
                  <c:v>3.55</c:v>
                </c:pt>
                <c:pt idx="4">
                  <c:v>3.24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A175-4060-8311-84D059D47E90}"/>
            </c:ext>
          </c:extLst>
        </c:ser>
        <c:ser>
          <c:idx val="1"/>
          <c:order val="1"/>
          <c:tx>
            <c:strRef>
              <c:f>'[Untitled spreadsheet.xlsx]Sheet1'!$C$1</c:f>
              <c:strCache>
                <c:ptCount val="1"/>
                <c:pt idx="0">
                  <c:v>Current Number of Legal Downloads [2]</c:v>
                </c:pt>
              </c:strCache>
            </c:strRef>
          </c:tx>
          <c:spPr>
            <a:solidFill>
              <a:srgbClr val="FFFFFF"/>
            </a:solidFill>
          </c:spPr>
          <c:invertIfNegative val="1"/>
          <c:cat>
            <c:strRef>
              <c:f>'[Untitled spreadsheet.xlsx]Sheet1'!$A$2:$A$6</c:f>
              <c:strCache>
                <c:ptCount val="5"/>
                <c:pt idx="0">
                  <c:v>COD: Black Ops</c:v>
                </c:pt>
                <c:pt idx="1">
                  <c:v>COD: Modern Warfare</c:v>
                </c:pt>
                <c:pt idx="2">
                  <c:v>Battlefield: Bad Company 2</c:v>
                </c:pt>
                <c:pt idx="3">
                  <c:v>Mafia 2</c:v>
                </c:pt>
                <c:pt idx="4">
                  <c:v>Mass Effect 2</c:v>
                </c:pt>
              </c:strCache>
            </c:strRef>
          </c:cat>
          <c:val>
            <c:numRef>
              <c:f>'[Untitled spreadsheet.xlsx]Sheet1'!$C$2:$C$6</c:f>
              <c:numCache>
                <c:formatCode>General</c:formatCode>
                <c:ptCount val="5"/>
                <c:pt idx="0">
                  <c:v>24.2</c:v>
                </c:pt>
                <c:pt idx="1">
                  <c:v>16.8</c:v>
                </c:pt>
                <c:pt idx="2">
                  <c:v>12</c:v>
                </c:pt>
                <c:pt idx="3">
                  <c:v>3.1</c:v>
                </c:pt>
                <c:pt idx="4">
                  <c:v>3.9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A175-4060-8311-84D059D47E90}"/>
            </c:ext>
          </c:extLst>
        </c:ser>
        <c:dLbls>
          <c:showLegendKey val="0"/>
          <c:showVal val="0"/>
          <c:showCatName val="0"/>
          <c:showSerName val="0"/>
          <c:showPercent val="0"/>
          <c:showBubbleSize val="0"/>
        </c:dLbls>
        <c:gapWidth val="150"/>
        <c:axId val="585801808"/>
        <c:axId val="274680553"/>
      </c:barChart>
      <c:catAx>
        <c:axId val="585801808"/>
        <c:scaling>
          <c:orientation val="minMax"/>
        </c:scaling>
        <c:delete val="0"/>
        <c:axPos val="b"/>
        <c:title>
          <c:tx>
            <c:rich>
              <a:bodyPr/>
              <a:lstStyle/>
              <a:p>
                <a:pPr lvl="0">
                  <a:defRPr sz="1800" b="0"/>
                </a:pPr>
                <a:endParaRPr lang="en-US"/>
              </a:p>
            </c:rich>
          </c:tx>
          <c:overlay val="0"/>
        </c:title>
        <c:numFmt formatCode="General" sourceLinked="1"/>
        <c:majorTickMark val="cross"/>
        <c:minorTickMark val="cross"/>
        <c:tickLblPos val="nextTo"/>
        <c:txPr>
          <a:bodyPr/>
          <a:lstStyle/>
          <a:p>
            <a:pPr lvl="0">
              <a:defRPr sz="1800" b="0"/>
            </a:pPr>
            <a:endParaRPr lang="en-US"/>
          </a:p>
        </c:txPr>
        <c:crossAx val="274680553"/>
        <c:crosses val="autoZero"/>
        <c:auto val="1"/>
        <c:lblAlgn val="ctr"/>
        <c:lblOffset val="100"/>
        <c:noMultiLvlLbl val="1"/>
      </c:catAx>
      <c:valAx>
        <c:axId val="274680553"/>
        <c:scaling>
          <c:orientation val="minMax"/>
        </c:scaling>
        <c:delete val="0"/>
        <c:axPos val="l"/>
        <c:majorGridlines>
          <c:spPr>
            <a:ln>
              <a:solidFill>
                <a:srgbClr val="B7B7B7"/>
              </a:solidFill>
            </a:ln>
          </c:spPr>
        </c:majorGridlines>
        <c:title>
          <c:tx>
            <c:rich>
              <a:bodyPr/>
              <a:lstStyle/>
              <a:p>
                <a:pPr lvl="0">
                  <a:defRPr sz="1800" b="0"/>
                </a:pPr>
                <a:r>
                  <a:rPr lang="en-US"/>
                  <a:t>Number in Millions</a:t>
                </a:r>
              </a:p>
            </c:rich>
          </c:tx>
          <c:overlay val="0"/>
        </c:title>
        <c:numFmt formatCode="General" sourceLinked="1"/>
        <c:majorTickMark val="cross"/>
        <c:minorTickMark val="cross"/>
        <c:tickLblPos val="nextTo"/>
        <c:spPr>
          <a:ln w="47625">
            <a:noFill/>
          </a:ln>
        </c:spPr>
        <c:txPr>
          <a:bodyPr/>
          <a:lstStyle/>
          <a:p>
            <a:pPr lvl="0">
              <a:defRPr b="0"/>
            </a:pPr>
            <a:endParaRPr lang="en-US"/>
          </a:p>
        </c:txPr>
        <c:crossAx val="585801808"/>
        <c:crosses val="autoZero"/>
        <c:crossBetween val="between"/>
      </c:valAx>
    </c:plotArea>
    <c:legend>
      <c:legendPos val="t"/>
      <c:legendEntry>
        <c:idx val="1"/>
        <c:txPr>
          <a:bodyPr/>
          <a:lstStyle/>
          <a:p>
            <a:pPr lvl="0">
              <a:defRPr sz="1600"/>
            </a:pPr>
            <a:endParaRPr lang="en-US"/>
          </a:p>
        </c:txPr>
      </c:legendEntry>
      <c:layout>
        <c:manualLayout>
          <c:xMode val="edge"/>
          <c:yMode val="edge"/>
          <c:x val="2.2941417451863989E-2"/>
          <c:y val="6.0581777677232128E-3"/>
          <c:w val="0.97472869967452347"/>
          <c:h val="0.19711822518535549"/>
        </c:manualLayout>
      </c:layout>
      <c:overlay val="0"/>
      <c:txPr>
        <a:bodyPr/>
        <a:lstStyle/>
        <a:p>
          <a:pPr lvl="0">
            <a:defRPr sz="1800"/>
          </a:pPr>
          <a:endParaRPr lang="en-US"/>
        </a:p>
      </c:txPr>
    </c:legend>
    <c:plotVisOnly val="1"/>
    <c:dispBlanksAs val="zero"/>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7F5EE-562B-4C8F-9D92-5047E37330C1}"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631BBA0E-DCAB-4A9E-8626-3414586C71DA}">
      <dgm:prSet phldrT="[Text]"/>
      <dgm:spPr/>
      <dgm:t>
        <a:bodyPr/>
        <a:lstStyle/>
        <a:p>
          <a:r>
            <a:rPr lang="en-US" dirty="0"/>
            <a:t>People Pirates a Game</a:t>
          </a:r>
        </a:p>
      </dgm:t>
    </dgm:pt>
    <dgm:pt modelId="{E70EC1E0-7746-41F6-8CB7-00C9E02479E4}" type="parTrans" cxnId="{5C6B2CC6-B741-4F0D-8A71-661708A87CF9}">
      <dgm:prSet/>
      <dgm:spPr/>
      <dgm:t>
        <a:bodyPr/>
        <a:lstStyle/>
        <a:p>
          <a:endParaRPr lang="en-US"/>
        </a:p>
      </dgm:t>
    </dgm:pt>
    <dgm:pt modelId="{E1CC9188-458C-4958-BDE4-8DF63415ABBE}" type="sibTrans" cxnId="{5C6B2CC6-B741-4F0D-8A71-661708A87CF9}">
      <dgm:prSet/>
      <dgm:spPr>
        <a:solidFill>
          <a:schemeClr val="accent6">
            <a:lumMod val="20000"/>
            <a:lumOff val="80000"/>
          </a:schemeClr>
        </a:solidFill>
      </dgm:spPr>
      <dgm:t>
        <a:bodyPr/>
        <a:lstStyle/>
        <a:p>
          <a:endParaRPr lang="en-US"/>
        </a:p>
      </dgm:t>
    </dgm:pt>
    <dgm:pt modelId="{766CD229-DBE3-4743-9609-B13F549A44F6}">
      <dgm:prSet phldrT="[Text]"/>
      <dgm:spPr/>
      <dgm:t>
        <a:bodyPr/>
        <a:lstStyle/>
        <a:p>
          <a:r>
            <a:rPr lang="en-US" dirty="0"/>
            <a:t>They Play it</a:t>
          </a:r>
        </a:p>
      </dgm:t>
    </dgm:pt>
    <dgm:pt modelId="{EBD9AF36-A3B1-4AA2-A713-2996C44F51E5}" type="parTrans" cxnId="{DAB32C92-BF4F-47C9-9B44-FFF21D980C04}">
      <dgm:prSet/>
      <dgm:spPr/>
      <dgm:t>
        <a:bodyPr/>
        <a:lstStyle/>
        <a:p>
          <a:endParaRPr lang="en-US"/>
        </a:p>
      </dgm:t>
    </dgm:pt>
    <dgm:pt modelId="{3EE337CE-061A-46BE-BDC1-BC3352C6E3A3}" type="sibTrans" cxnId="{DAB32C92-BF4F-47C9-9B44-FFF21D980C04}">
      <dgm:prSet/>
      <dgm:spPr>
        <a:solidFill>
          <a:schemeClr val="accent6">
            <a:lumMod val="20000"/>
            <a:lumOff val="80000"/>
          </a:schemeClr>
        </a:solidFill>
      </dgm:spPr>
      <dgm:t>
        <a:bodyPr/>
        <a:lstStyle/>
        <a:p>
          <a:endParaRPr lang="en-US"/>
        </a:p>
      </dgm:t>
    </dgm:pt>
    <dgm:pt modelId="{C4D68979-AA03-445D-8724-D8A0FBA7431A}">
      <dgm:prSet phldrT="[Text]"/>
      <dgm:spPr/>
      <dgm:t>
        <a:bodyPr/>
        <a:lstStyle/>
        <a:p>
          <a:r>
            <a:rPr lang="en-US" dirty="0"/>
            <a:t>People Like the Game</a:t>
          </a:r>
        </a:p>
      </dgm:t>
    </dgm:pt>
    <dgm:pt modelId="{04EFE126-8ABB-4AA5-89D2-4F72B8125DE2}" type="parTrans" cxnId="{2C796498-F816-44E2-A3BB-570711945566}">
      <dgm:prSet/>
      <dgm:spPr/>
      <dgm:t>
        <a:bodyPr/>
        <a:lstStyle/>
        <a:p>
          <a:endParaRPr lang="en-US"/>
        </a:p>
      </dgm:t>
    </dgm:pt>
    <dgm:pt modelId="{7BFA00C6-F08E-443A-B23C-E6EE28CA042B}" type="sibTrans" cxnId="{2C796498-F816-44E2-A3BB-570711945566}">
      <dgm:prSet/>
      <dgm:spPr>
        <a:solidFill>
          <a:schemeClr val="accent6">
            <a:lumMod val="20000"/>
            <a:lumOff val="80000"/>
          </a:schemeClr>
        </a:solidFill>
      </dgm:spPr>
      <dgm:t>
        <a:bodyPr/>
        <a:lstStyle/>
        <a:p>
          <a:endParaRPr lang="en-US"/>
        </a:p>
      </dgm:t>
    </dgm:pt>
    <dgm:pt modelId="{85FF1A85-8D34-4CC0-8656-32EF16AABAA8}">
      <dgm:prSet/>
      <dgm:spPr/>
      <dgm:t>
        <a:bodyPr/>
        <a:lstStyle/>
        <a:p>
          <a:r>
            <a:rPr lang="en-US" dirty="0"/>
            <a:t>People Buy it for Appreciation</a:t>
          </a:r>
        </a:p>
      </dgm:t>
    </dgm:pt>
    <dgm:pt modelId="{48655D34-209B-4AAB-8416-EC1C4FD166B0}" type="parTrans" cxnId="{A672B54E-3EF1-4BF2-BFAF-71E75B77EE98}">
      <dgm:prSet/>
      <dgm:spPr/>
      <dgm:t>
        <a:bodyPr/>
        <a:lstStyle/>
        <a:p>
          <a:endParaRPr lang="en-US"/>
        </a:p>
      </dgm:t>
    </dgm:pt>
    <dgm:pt modelId="{BC0071CC-93E5-4070-9F4A-9A2298CEE7A6}" type="sibTrans" cxnId="{A672B54E-3EF1-4BF2-BFAF-71E75B77EE98}">
      <dgm:prSet/>
      <dgm:spPr/>
      <dgm:t>
        <a:bodyPr/>
        <a:lstStyle/>
        <a:p>
          <a:endParaRPr lang="en-US"/>
        </a:p>
      </dgm:t>
    </dgm:pt>
    <dgm:pt modelId="{76EB4C32-03F9-483F-B88C-DA03E93CE242}" type="pres">
      <dgm:prSet presAssocID="{3CA7F5EE-562B-4C8F-9D92-5047E37330C1}" presName="linearFlow" presStyleCnt="0">
        <dgm:presLayoutVars>
          <dgm:resizeHandles val="exact"/>
        </dgm:presLayoutVars>
      </dgm:prSet>
      <dgm:spPr/>
    </dgm:pt>
    <dgm:pt modelId="{2079F860-0655-4FF2-941F-E3C80A608929}" type="pres">
      <dgm:prSet presAssocID="{631BBA0E-DCAB-4A9E-8626-3414586C71DA}" presName="node" presStyleLbl="node1" presStyleIdx="0" presStyleCnt="4">
        <dgm:presLayoutVars>
          <dgm:bulletEnabled val="1"/>
        </dgm:presLayoutVars>
      </dgm:prSet>
      <dgm:spPr/>
    </dgm:pt>
    <dgm:pt modelId="{ABF8B873-303E-452E-AFDD-C14ADACE5488}" type="pres">
      <dgm:prSet presAssocID="{E1CC9188-458C-4958-BDE4-8DF63415ABBE}" presName="sibTrans" presStyleLbl="sibTrans2D1" presStyleIdx="0" presStyleCnt="3"/>
      <dgm:spPr/>
    </dgm:pt>
    <dgm:pt modelId="{B21391D9-1263-48E8-8838-44A12343925D}" type="pres">
      <dgm:prSet presAssocID="{E1CC9188-458C-4958-BDE4-8DF63415ABBE}" presName="connectorText" presStyleLbl="sibTrans2D1" presStyleIdx="0" presStyleCnt="3"/>
      <dgm:spPr/>
    </dgm:pt>
    <dgm:pt modelId="{9B04C752-DBC0-4BA8-892B-236B01A2F434}" type="pres">
      <dgm:prSet presAssocID="{766CD229-DBE3-4743-9609-B13F549A44F6}" presName="node" presStyleLbl="node1" presStyleIdx="1" presStyleCnt="4">
        <dgm:presLayoutVars>
          <dgm:bulletEnabled val="1"/>
        </dgm:presLayoutVars>
      </dgm:prSet>
      <dgm:spPr/>
    </dgm:pt>
    <dgm:pt modelId="{E9A76C4B-2D01-409B-84DE-58DE8FDDA089}" type="pres">
      <dgm:prSet presAssocID="{3EE337CE-061A-46BE-BDC1-BC3352C6E3A3}" presName="sibTrans" presStyleLbl="sibTrans2D1" presStyleIdx="1" presStyleCnt="3"/>
      <dgm:spPr/>
    </dgm:pt>
    <dgm:pt modelId="{C4355DD2-3DD4-49CC-BF90-6EA0CC523503}" type="pres">
      <dgm:prSet presAssocID="{3EE337CE-061A-46BE-BDC1-BC3352C6E3A3}" presName="connectorText" presStyleLbl="sibTrans2D1" presStyleIdx="1" presStyleCnt="3"/>
      <dgm:spPr/>
    </dgm:pt>
    <dgm:pt modelId="{EDD68708-F1CA-4452-9763-ABAA96D4B76B}" type="pres">
      <dgm:prSet presAssocID="{C4D68979-AA03-445D-8724-D8A0FBA7431A}" presName="node" presStyleLbl="node1" presStyleIdx="2" presStyleCnt="4" custLinFactNeighborX="-585" custLinFactNeighborY="0">
        <dgm:presLayoutVars>
          <dgm:bulletEnabled val="1"/>
        </dgm:presLayoutVars>
      </dgm:prSet>
      <dgm:spPr/>
    </dgm:pt>
    <dgm:pt modelId="{82C99828-9C37-4DB3-87E8-4AF483A0DDC0}" type="pres">
      <dgm:prSet presAssocID="{7BFA00C6-F08E-443A-B23C-E6EE28CA042B}" presName="sibTrans" presStyleLbl="sibTrans2D1" presStyleIdx="2" presStyleCnt="3"/>
      <dgm:spPr/>
    </dgm:pt>
    <dgm:pt modelId="{CF14918B-229E-4F7F-9B22-869C6340F4BD}" type="pres">
      <dgm:prSet presAssocID="{7BFA00C6-F08E-443A-B23C-E6EE28CA042B}" presName="connectorText" presStyleLbl="sibTrans2D1" presStyleIdx="2" presStyleCnt="3"/>
      <dgm:spPr/>
    </dgm:pt>
    <dgm:pt modelId="{DB44AA27-8426-4093-B4B9-AB7D200C3628}" type="pres">
      <dgm:prSet presAssocID="{85FF1A85-8D34-4CC0-8656-32EF16AABAA8}" presName="node" presStyleLbl="node1" presStyleIdx="3" presStyleCnt="4" custLinFactNeighborX="-60579" custLinFactNeighborY="-4036">
        <dgm:presLayoutVars>
          <dgm:bulletEnabled val="1"/>
        </dgm:presLayoutVars>
      </dgm:prSet>
      <dgm:spPr/>
    </dgm:pt>
  </dgm:ptLst>
  <dgm:cxnLst>
    <dgm:cxn modelId="{1ECB4414-7591-4430-A395-BC78296635EC}" type="presOf" srcId="{766CD229-DBE3-4743-9609-B13F549A44F6}" destId="{9B04C752-DBC0-4BA8-892B-236B01A2F434}" srcOrd="0" destOrd="0" presId="urn:microsoft.com/office/officeart/2005/8/layout/process2"/>
    <dgm:cxn modelId="{8A8AEA27-0EEC-44E1-9852-D0CF0B2F93EB}" type="presOf" srcId="{7BFA00C6-F08E-443A-B23C-E6EE28CA042B}" destId="{82C99828-9C37-4DB3-87E8-4AF483A0DDC0}" srcOrd="0" destOrd="0" presId="urn:microsoft.com/office/officeart/2005/8/layout/process2"/>
    <dgm:cxn modelId="{A672B54E-3EF1-4BF2-BFAF-71E75B77EE98}" srcId="{3CA7F5EE-562B-4C8F-9D92-5047E37330C1}" destId="{85FF1A85-8D34-4CC0-8656-32EF16AABAA8}" srcOrd="3" destOrd="0" parTransId="{48655D34-209B-4AAB-8416-EC1C4FD166B0}" sibTransId="{BC0071CC-93E5-4070-9F4A-9A2298CEE7A6}"/>
    <dgm:cxn modelId="{185AA285-1316-4A16-9183-A25FB3A470BA}" type="presOf" srcId="{C4D68979-AA03-445D-8724-D8A0FBA7431A}" destId="{EDD68708-F1CA-4452-9763-ABAA96D4B76B}" srcOrd="0" destOrd="0" presId="urn:microsoft.com/office/officeart/2005/8/layout/process2"/>
    <dgm:cxn modelId="{DAB32C92-BF4F-47C9-9B44-FFF21D980C04}" srcId="{3CA7F5EE-562B-4C8F-9D92-5047E37330C1}" destId="{766CD229-DBE3-4743-9609-B13F549A44F6}" srcOrd="1" destOrd="0" parTransId="{EBD9AF36-A3B1-4AA2-A713-2996C44F51E5}" sibTransId="{3EE337CE-061A-46BE-BDC1-BC3352C6E3A3}"/>
    <dgm:cxn modelId="{44276C92-2D66-4228-A54C-531BA23F503E}" type="presOf" srcId="{85FF1A85-8D34-4CC0-8656-32EF16AABAA8}" destId="{DB44AA27-8426-4093-B4B9-AB7D200C3628}" srcOrd="0" destOrd="0" presId="urn:microsoft.com/office/officeart/2005/8/layout/process2"/>
    <dgm:cxn modelId="{2C796498-F816-44E2-A3BB-570711945566}" srcId="{3CA7F5EE-562B-4C8F-9D92-5047E37330C1}" destId="{C4D68979-AA03-445D-8724-D8A0FBA7431A}" srcOrd="2" destOrd="0" parTransId="{04EFE126-8ABB-4AA5-89D2-4F72B8125DE2}" sibTransId="{7BFA00C6-F08E-443A-B23C-E6EE28CA042B}"/>
    <dgm:cxn modelId="{A4E406BE-57EC-4A2F-95F3-C2AF131AB585}" type="presOf" srcId="{E1CC9188-458C-4958-BDE4-8DF63415ABBE}" destId="{ABF8B873-303E-452E-AFDD-C14ADACE5488}" srcOrd="0" destOrd="0" presId="urn:microsoft.com/office/officeart/2005/8/layout/process2"/>
    <dgm:cxn modelId="{5C6B2CC6-B741-4F0D-8A71-661708A87CF9}" srcId="{3CA7F5EE-562B-4C8F-9D92-5047E37330C1}" destId="{631BBA0E-DCAB-4A9E-8626-3414586C71DA}" srcOrd="0" destOrd="0" parTransId="{E70EC1E0-7746-41F6-8CB7-00C9E02479E4}" sibTransId="{E1CC9188-458C-4958-BDE4-8DF63415ABBE}"/>
    <dgm:cxn modelId="{BE8FE8CD-EA6D-46FF-90C1-7FE4678AA13E}" type="presOf" srcId="{3CA7F5EE-562B-4C8F-9D92-5047E37330C1}" destId="{76EB4C32-03F9-483F-B88C-DA03E93CE242}" srcOrd="0" destOrd="0" presId="urn:microsoft.com/office/officeart/2005/8/layout/process2"/>
    <dgm:cxn modelId="{52314ECF-A4D1-4871-9CA1-85A59331003B}" type="presOf" srcId="{3EE337CE-061A-46BE-BDC1-BC3352C6E3A3}" destId="{E9A76C4B-2D01-409B-84DE-58DE8FDDA089}" srcOrd="0" destOrd="0" presId="urn:microsoft.com/office/officeart/2005/8/layout/process2"/>
    <dgm:cxn modelId="{EFA0A6D2-1E6F-4BC6-93F6-6295298B3822}" type="presOf" srcId="{7BFA00C6-F08E-443A-B23C-E6EE28CA042B}" destId="{CF14918B-229E-4F7F-9B22-869C6340F4BD}" srcOrd="1" destOrd="0" presId="urn:microsoft.com/office/officeart/2005/8/layout/process2"/>
    <dgm:cxn modelId="{7E1C2BE8-B450-4718-B07C-2AFC65A252C9}" type="presOf" srcId="{3EE337CE-061A-46BE-BDC1-BC3352C6E3A3}" destId="{C4355DD2-3DD4-49CC-BF90-6EA0CC523503}" srcOrd="1" destOrd="0" presId="urn:microsoft.com/office/officeart/2005/8/layout/process2"/>
    <dgm:cxn modelId="{D4A11BF9-B7B4-4847-86DC-94A63DECC6BD}" type="presOf" srcId="{631BBA0E-DCAB-4A9E-8626-3414586C71DA}" destId="{2079F860-0655-4FF2-941F-E3C80A608929}" srcOrd="0" destOrd="0" presId="urn:microsoft.com/office/officeart/2005/8/layout/process2"/>
    <dgm:cxn modelId="{42C965F9-ECA7-4E4B-9332-01CCF05EAFFC}" type="presOf" srcId="{E1CC9188-458C-4958-BDE4-8DF63415ABBE}" destId="{B21391D9-1263-48E8-8838-44A12343925D}" srcOrd="1" destOrd="0" presId="urn:microsoft.com/office/officeart/2005/8/layout/process2"/>
    <dgm:cxn modelId="{BFC52360-DEFE-4C2F-9ADD-CA2F3637FA2A}" type="presParOf" srcId="{76EB4C32-03F9-483F-B88C-DA03E93CE242}" destId="{2079F860-0655-4FF2-941F-E3C80A608929}" srcOrd="0" destOrd="0" presId="urn:microsoft.com/office/officeart/2005/8/layout/process2"/>
    <dgm:cxn modelId="{AA2D9474-E90D-474E-BEA7-1E4BC94714FB}" type="presParOf" srcId="{76EB4C32-03F9-483F-B88C-DA03E93CE242}" destId="{ABF8B873-303E-452E-AFDD-C14ADACE5488}" srcOrd="1" destOrd="0" presId="urn:microsoft.com/office/officeart/2005/8/layout/process2"/>
    <dgm:cxn modelId="{C8D22695-5DB1-4BAE-9FE1-CC39DBC7C920}" type="presParOf" srcId="{ABF8B873-303E-452E-AFDD-C14ADACE5488}" destId="{B21391D9-1263-48E8-8838-44A12343925D}" srcOrd="0" destOrd="0" presId="urn:microsoft.com/office/officeart/2005/8/layout/process2"/>
    <dgm:cxn modelId="{2CB1A76A-1D7D-4114-9635-B113B4101AAC}" type="presParOf" srcId="{76EB4C32-03F9-483F-B88C-DA03E93CE242}" destId="{9B04C752-DBC0-4BA8-892B-236B01A2F434}" srcOrd="2" destOrd="0" presId="urn:microsoft.com/office/officeart/2005/8/layout/process2"/>
    <dgm:cxn modelId="{3490C0BC-76BB-4C26-B281-5787DCF5197E}" type="presParOf" srcId="{76EB4C32-03F9-483F-B88C-DA03E93CE242}" destId="{E9A76C4B-2D01-409B-84DE-58DE8FDDA089}" srcOrd="3" destOrd="0" presId="urn:microsoft.com/office/officeart/2005/8/layout/process2"/>
    <dgm:cxn modelId="{51AF72D4-A4AB-447F-AA5A-F47A4C9D8B6B}" type="presParOf" srcId="{E9A76C4B-2D01-409B-84DE-58DE8FDDA089}" destId="{C4355DD2-3DD4-49CC-BF90-6EA0CC523503}" srcOrd="0" destOrd="0" presId="urn:microsoft.com/office/officeart/2005/8/layout/process2"/>
    <dgm:cxn modelId="{49747DF6-BED6-45CC-8C01-B73FA3D2F5B0}" type="presParOf" srcId="{76EB4C32-03F9-483F-B88C-DA03E93CE242}" destId="{EDD68708-F1CA-4452-9763-ABAA96D4B76B}" srcOrd="4" destOrd="0" presId="urn:microsoft.com/office/officeart/2005/8/layout/process2"/>
    <dgm:cxn modelId="{93072618-784B-4313-A306-4BB1FB9A03EB}" type="presParOf" srcId="{76EB4C32-03F9-483F-B88C-DA03E93CE242}" destId="{82C99828-9C37-4DB3-87E8-4AF483A0DDC0}" srcOrd="5" destOrd="0" presId="urn:microsoft.com/office/officeart/2005/8/layout/process2"/>
    <dgm:cxn modelId="{219833F9-D2F7-4B31-AC8F-0303F95B833A}" type="presParOf" srcId="{82C99828-9C37-4DB3-87E8-4AF483A0DDC0}" destId="{CF14918B-229E-4F7F-9B22-869C6340F4BD}" srcOrd="0" destOrd="0" presId="urn:microsoft.com/office/officeart/2005/8/layout/process2"/>
    <dgm:cxn modelId="{6B42D2C1-08FD-473B-B682-4BF55A8E0B30}" type="presParOf" srcId="{76EB4C32-03F9-483F-B88C-DA03E93CE242}" destId="{DB44AA27-8426-4093-B4B9-AB7D200C362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9F860-0655-4FF2-941F-E3C80A608929}">
      <dsp:nvSpPr>
        <dsp:cNvPr id="0" name=""/>
        <dsp:cNvSpPr/>
      </dsp:nvSpPr>
      <dsp:spPr>
        <a:xfrm>
          <a:off x="973746" y="1950"/>
          <a:ext cx="1808218" cy="7256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People Pirates a Game</a:t>
          </a:r>
        </a:p>
      </dsp:txBody>
      <dsp:txXfrm>
        <a:off x="995000" y="23204"/>
        <a:ext cx="1765710" cy="683160"/>
      </dsp:txXfrm>
    </dsp:sp>
    <dsp:sp modelId="{ABF8B873-303E-452E-AFDD-C14ADACE5488}">
      <dsp:nvSpPr>
        <dsp:cNvPr id="0" name=""/>
        <dsp:cNvSpPr/>
      </dsp:nvSpPr>
      <dsp:spPr>
        <a:xfrm rot="5400000">
          <a:off x="1741792" y="745761"/>
          <a:ext cx="272125" cy="326550"/>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779890" y="772974"/>
        <a:ext cx="195930" cy="190488"/>
      </dsp:txXfrm>
    </dsp:sp>
    <dsp:sp modelId="{9B04C752-DBC0-4BA8-892B-236B01A2F434}">
      <dsp:nvSpPr>
        <dsp:cNvPr id="0" name=""/>
        <dsp:cNvSpPr/>
      </dsp:nvSpPr>
      <dsp:spPr>
        <a:xfrm>
          <a:off x="973746" y="1090453"/>
          <a:ext cx="1808218" cy="7256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They Play it</a:t>
          </a:r>
        </a:p>
      </dsp:txBody>
      <dsp:txXfrm>
        <a:off x="995000" y="1111707"/>
        <a:ext cx="1765710" cy="683160"/>
      </dsp:txXfrm>
    </dsp:sp>
    <dsp:sp modelId="{E9A76C4B-2D01-409B-84DE-58DE8FDDA089}">
      <dsp:nvSpPr>
        <dsp:cNvPr id="0" name=""/>
        <dsp:cNvSpPr/>
      </dsp:nvSpPr>
      <dsp:spPr>
        <a:xfrm rot="5433407">
          <a:off x="1736497" y="1834264"/>
          <a:ext cx="272138" cy="326550"/>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774998" y="1861471"/>
        <a:ext cx="195930" cy="190497"/>
      </dsp:txXfrm>
    </dsp:sp>
    <dsp:sp modelId="{EDD68708-F1CA-4452-9763-ABAA96D4B76B}">
      <dsp:nvSpPr>
        <dsp:cNvPr id="0" name=""/>
        <dsp:cNvSpPr/>
      </dsp:nvSpPr>
      <dsp:spPr>
        <a:xfrm>
          <a:off x="963167" y="2178956"/>
          <a:ext cx="1808218" cy="7256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People Like the Game</a:t>
          </a:r>
        </a:p>
      </dsp:txBody>
      <dsp:txXfrm>
        <a:off x="984421" y="2200210"/>
        <a:ext cx="1765710" cy="683160"/>
      </dsp:txXfrm>
    </dsp:sp>
    <dsp:sp modelId="{82C99828-9C37-4DB3-87E8-4AF483A0DDC0}">
      <dsp:nvSpPr>
        <dsp:cNvPr id="0" name=""/>
        <dsp:cNvSpPr/>
      </dsp:nvSpPr>
      <dsp:spPr>
        <a:xfrm rot="7913378">
          <a:off x="1210296" y="2915445"/>
          <a:ext cx="350794" cy="326550"/>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320433" y="2915842"/>
        <a:ext cx="195930" cy="252829"/>
      </dsp:txXfrm>
    </dsp:sp>
    <dsp:sp modelId="{DB44AA27-8426-4093-B4B9-AB7D200C3628}">
      <dsp:nvSpPr>
        <dsp:cNvPr id="0" name=""/>
        <dsp:cNvSpPr/>
      </dsp:nvSpPr>
      <dsp:spPr>
        <a:xfrm>
          <a:off x="0" y="3252815"/>
          <a:ext cx="1808218" cy="7256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People Buy it for Appreciation</a:t>
          </a:r>
        </a:p>
      </dsp:txBody>
      <dsp:txXfrm>
        <a:off x="21254" y="3274069"/>
        <a:ext cx="1765710" cy="6831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3/29/18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a.tt/2017/09/on-react-and-wordpres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ithub.com/facebook/react/blob/d63249d03488fec1ea92a81ba29f0e87a82feeae/PATEN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want to talk about Facebook’s relicensing of their popular </a:t>
            </a:r>
            <a:r>
              <a:rPr lang="en-US" dirty="0" err="1"/>
              <a:t>ReactJS</a:t>
            </a:r>
            <a:r>
              <a:rPr lang="en-US" dirty="0"/>
              <a:t> library from their in-house </a:t>
            </a:r>
            <a:r>
              <a:rPr lang="en-US" dirty="0" err="1"/>
              <a:t>BSD+Patents</a:t>
            </a:r>
            <a:r>
              <a:rPr lang="en-US" dirty="0"/>
              <a:t> license to MIT, and how removing the patent protection puts mot people in a worse position. The chain of events leading to this started this past June when the Apache Software Foundation blacklisted Facebook’s </a:t>
            </a:r>
            <a:r>
              <a:rPr lang="en-US" dirty="0" err="1"/>
              <a:t>BSD+Patents</a:t>
            </a:r>
            <a:r>
              <a:rPr lang="en-US" dirty="0"/>
              <a:t> license due to incompatibilities with their own. This sparked a community wide debate centered around </a:t>
            </a:r>
            <a:r>
              <a:rPr lang="en-US" dirty="0" err="1"/>
              <a:t>ReactJS</a:t>
            </a:r>
            <a:r>
              <a:rPr lang="en-US" dirty="0"/>
              <a:t> in the subsequent months, finally coming to a peak in September when </a:t>
            </a:r>
            <a:r>
              <a:rPr lang="en-US" dirty="0" err="1"/>
              <a:t>Wordpress</a:t>
            </a:r>
            <a:r>
              <a:rPr lang="en-US" dirty="0"/>
              <a:t> released a statement that finally swayed Facebook to change.</a:t>
            </a:r>
          </a:p>
          <a:p>
            <a:endParaRPr lang="en-US" dirty="0"/>
          </a:p>
          <a:p>
            <a:r>
              <a:rPr lang="en-US" dirty="0"/>
              <a:t>Images:</a:t>
            </a:r>
          </a:p>
          <a:p>
            <a:r>
              <a:rPr lang="en-US" dirty="0"/>
              <a:t>Apache: https://</a:t>
            </a:r>
            <a:r>
              <a:rPr lang="en-US" dirty="0" err="1"/>
              <a:t>www.apache.org</a:t>
            </a:r>
            <a:r>
              <a:rPr lang="en-US" dirty="0"/>
              <a:t>/foundation/press/kit/</a:t>
            </a:r>
          </a:p>
          <a:p>
            <a:r>
              <a:rPr lang="en-US" dirty="0"/>
              <a:t>Facebook: https://</a:t>
            </a:r>
            <a:r>
              <a:rPr lang="en-US" dirty="0" err="1"/>
              <a:t>en.facebookbrand.com</a:t>
            </a:r>
            <a:r>
              <a:rPr lang="en-US" dirty="0"/>
              <a:t>/assets/f-logo</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32215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clarify, the</a:t>
            </a:r>
            <a:r>
              <a:rPr lang="en-US" baseline="0" dirty="0"/>
              <a:t> issue with Facebook’s licensing wasn’t with the Copyright portion of it – it was strictly with how the patent license was phrased. Their patent licensed gave explicit permission for the user to utilize Facebook’s </a:t>
            </a:r>
            <a:r>
              <a:rPr lang="en-US" baseline="0" dirty="0" err="1"/>
              <a:t>ReactJS</a:t>
            </a:r>
            <a:r>
              <a:rPr lang="en-US" baseline="0" dirty="0"/>
              <a:t> with the patents inside it. </a:t>
            </a:r>
          </a:p>
          <a:p>
            <a:endParaRPr lang="en-US" dirty="0"/>
          </a:p>
          <a:p>
            <a:r>
              <a:rPr lang="en-US" dirty="0"/>
              <a:t>But an issue arises with patented code, however, that can be demonstrated as such. Apple holds the patent “Slide to Unlock”, and licenses to </a:t>
            </a:r>
            <a:r>
              <a:rPr lang="en-US" dirty="0" err="1"/>
              <a:t>Venmo</a:t>
            </a:r>
            <a:r>
              <a:rPr lang="en-US" dirty="0"/>
              <a:t> to secure their payment app. </a:t>
            </a:r>
            <a:r>
              <a:rPr lang="en-US" dirty="0" err="1"/>
              <a:t>Venmo</a:t>
            </a:r>
            <a:r>
              <a:rPr lang="en-US" dirty="0"/>
              <a:t> realizes they can apply this and make “Slide to Pay,” an improvement that they patent. Now Apple is blocked from using “Slide to Unlock” in Apple Pay without a license from </a:t>
            </a:r>
            <a:r>
              <a:rPr lang="en-US" dirty="0" err="1"/>
              <a:t>Venmo</a:t>
            </a:r>
            <a:r>
              <a:rPr lang="en-US" dirty="0"/>
              <a:t> [4].</a:t>
            </a:r>
          </a:p>
          <a:p>
            <a:endParaRPr lang="en-US" dirty="0"/>
          </a:p>
          <a:p>
            <a:r>
              <a:rPr lang="en-US" dirty="0"/>
              <a:t>To solve the problem of Patent blocking, a ”Patent Retaliation Clause” is included to prevent </a:t>
            </a:r>
            <a:r>
              <a:rPr lang="en-US" dirty="0" err="1"/>
              <a:t>Venmo</a:t>
            </a:r>
            <a:r>
              <a:rPr lang="en-US" dirty="0"/>
              <a:t> from suing Apple for patent infringement in this realm, by revoking the underlying license that allowed </a:t>
            </a:r>
            <a:r>
              <a:rPr lang="en-US" dirty="0" err="1"/>
              <a:t>Venmo</a:t>
            </a:r>
            <a:r>
              <a:rPr lang="en-US" dirty="0"/>
              <a:t> to utilize Apple’s technology to build their improvement [3]. A Weak clause is one that will revoke the license if the infringement case is related to the specifically licensed software (Apache License). A Strong clause will revoke the license if the infringement case is for any product made by the licensing company, no matter the relation (Facebook </a:t>
            </a:r>
            <a:r>
              <a:rPr lang="en-US" dirty="0" err="1"/>
              <a:t>BSD+Patents</a:t>
            </a:r>
            <a:r>
              <a:rPr lang="en-US" dirty="0"/>
              <a:t>). In the illustration, this would be akin to if </a:t>
            </a:r>
            <a:r>
              <a:rPr lang="en-US" dirty="0" err="1"/>
              <a:t>Venmo</a:t>
            </a:r>
            <a:r>
              <a:rPr lang="en-US" dirty="0"/>
              <a:t> had a patented laptop that Apple copied in their new </a:t>
            </a:r>
            <a:r>
              <a:rPr lang="en-US" dirty="0" err="1"/>
              <a:t>Macbook</a:t>
            </a:r>
            <a:r>
              <a:rPr lang="en-US" dirty="0"/>
              <a:t>, and in defending their patent, Apple revokes their license to use “Slide to Unlock.” </a:t>
            </a:r>
          </a:p>
          <a:p>
            <a:endParaRPr lang="en-US" dirty="0"/>
          </a:p>
          <a:p>
            <a:r>
              <a:rPr lang="en-US" dirty="0"/>
              <a:t>Images:</a:t>
            </a:r>
          </a:p>
          <a:p>
            <a:r>
              <a:rPr lang="en-US" dirty="0" err="1"/>
              <a:t>Macbook</a:t>
            </a:r>
            <a:r>
              <a:rPr lang="en-US" dirty="0"/>
              <a:t>: https://</a:t>
            </a:r>
            <a:r>
              <a:rPr lang="en-US" dirty="0" err="1"/>
              <a:t>www.laptopmag.com</a:t>
            </a:r>
            <a:r>
              <a:rPr lang="en-US" dirty="0"/>
              <a:t>/reviews/laptops/</a:t>
            </a:r>
            <a:r>
              <a:rPr lang="en-US" dirty="0" err="1"/>
              <a:t>macbook</a:t>
            </a:r>
            <a:endParaRPr lang="en-US" dirty="0"/>
          </a:p>
          <a:p>
            <a:r>
              <a:rPr lang="en-US" dirty="0"/>
              <a:t>Apple: https://logos-</a:t>
            </a:r>
            <a:r>
              <a:rPr lang="en-US" dirty="0" err="1"/>
              <a:t>download.com</a:t>
            </a:r>
            <a:r>
              <a:rPr lang="en-US" dirty="0"/>
              <a:t>/18516-apple-logo-download.html</a:t>
            </a:r>
          </a:p>
          <a:p>
            <a:r>
              <a:rPr lang="en-US" dirty="0" err="1"/>
              <a:t>Venmo</a:t>
            </a:r>
            <a:r>
              <a:rPr lang="en-US" dirty="0"/>
              <a:t>: https://</a:t>
            </a:r>
            <a:r>
              <a:rPr lang="en-US" dirty="0" err="1"/>
              <a:t>bucknellian.net</a:t>
            </a:r>
            <a:r>
              <a:rPr lang="en-US" dirty="0"/>
              <a:t>/73035/satire/senior-student-stays-saturday-night-refreshes-venmo-feed-feel-included/</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456014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strong policy, the community feared this would inhibit protecting your patented idea if Facebook decided to enter your arena. If you tried to sue Facebook, any products you made with React (or other Facebook libraries) would be compromised [7]. Articles surrounding the license were published, GitHub issues opened, and a lot of people were generally concerned about the implications [pictured]. If they couldn’t protect their ideas, what were they to do?</a:t>
            </a:r>
          </a:p>
          <a:p>
            <a:endParaRPr lang="en-US" dirty="0"/>
          </a:p>
          <a:p>
            <a:r>
              <a:rPr lang="en-US" dirty="0"/>
              <a:t>Additionally, some recognized that if their startup wanted to sell to a large corporation such as Google, their usage of Facebook’s product now prevents Google from protecting itself from patent infringement against Facebook. If Google (or any company) wanted to sue Facebook, they would need to swap their products from using Facebook’s first, as well as ensure none of their customers are using an outdated version still using Facebook’s product. This is both prohibitively expensive and time consuming, making it near impossible to fight back.</a:t>
            </a:r>
          </a:p>
          <a:p>
            <a:endParaRPr lang="en-US" dirty="0"/>
          </a:p>
          <a:p>
            <a:r>
              <a:rPr lang="en-US" dirty="0"/>
              <a:t>In wake of the backlash, WordPress felt the need to drop React. Being a representative of 30% of Websites and worth $1.16</a:t>
            </a:r>
            <a:r>
              <a:rPr lang="en-US" baseline="0" dirty="0"/>
              <a:t>B</a:t>
            </a:r>
            <a:r>
              <a:rPr lang="en-US" dirty="0"/>
              <a:t>, their usage</a:t>
            </a:r>
            <a:r>
              <a:rPr lang="en-US" baseline="0" dirty="0"/>
              <a:t> of </a:t>
            </a:r>
            <a:r>
              <a:rPr lang="en-US" baseline="0" dirty="0" err="1"/>
              <a:t>ReactJS</a:t>
            </a:r>
            <a:r>
              <a:rPr lang="en-US" baseline="0" dirty="0"/>
              <a:t> would be a significant boost to the libraries already popular uptake. </a:t>
            </a:r>
            <a:r>
              <a:rPr lang="en-US" baseline="0" dirty="0" err="1"/>
              <a:t>Wordpress</a:t>
            </a:r>
            <a:r>
              <a:rPr lang="en-US" baseline="0" dirty="0"/>
              <a:t>, in fact,</a:t>
            </a:r>
            <a:r>
              <a:rPr lang="en-US" dirty="0"/>
              <a:t> didn’t see anything wrong with the license itself.</a:t>
            </a:r>
            <a:r>
              <a:rPr lang="en-US" baseline="0" dirty="0"/>
              <a:t> T</a:t>
            </a:r>
            <a:r>
              <a:rPr lang="en-US" dirty="0"/>
              <a:t>heir issue was with dealing with the community, and as they put it, they “…</a:t>
            </a:r>
            <a:r>
              <a:rPr lang="en-US" sz="1200" dirty="0"/>
              <a:t> have a lot of problems to tackle, and convincing the world that Facebook’s patent clause is fine isn’t ours to take on. It’s their fight” [8]. At this point, the argument had moved past just the licensing and was now about handling the widespread concerns with licensing.</a:t>
            </a:r>
          </a:p>
          <a:p>
            <a:endParaRPr lang="en-US" sz="1200" dirty="0"/>
          </a:p>
          <a:p>
            <a:r>
              <a:rPr lang="en-US" sz="1200" dirty="0"/>
              <a:t>Images:</a:t>
            </a:r>
          </a:p>
          <a:p>
            <a:r>
              <a:rPr lang="en-US" sz="1200" dirty="0"/>
              <a:t>5 Reasons: https://</a:t>
            </a:r>
            <a:r>
              <a:rPr lang="en-US" sz="1200" dirty="0" err="1"/>
              <a:t>opensource.com</a:t>
            </a:r>
            <a:r>
              <a:rPr lang="en-US" sz="1200" dirty="0"/>
              <a:t>/article/17/9/5-reasons-facebooks-react-license-was-mistake</a:t>
            </a:r>
          </a:p>
          <a:p>
            <a:r>
              <a:rPr lang="en-US" sz="1200" dirty="0"/>
              <a:t>Replace with </a:t>
            </a:r>
            <a:r>
              <a:rPr lang="en-US" sz="1200" dirty="0" err="1"/>
              <a:t>mithril</a:t>
            </a:r>
            <a:r>
              <a:rPr lang="en-US" sz="1200" dirty="0"/>
              <a:t>: https://</a:t>
            </a:r>
            <a:r>
              <a:rPr lang="en-US" sz="1200" dirty="0" err="1"/>
              <a:t>github.com</a:t>
            </a:r>
            <a:r>
              <a:rPr lang="en-US" sz="1200" dirty="0"/>
              <a:t>/</a:t>
            </a:r>
            <a:r>
              <a:rPr lang="en-US" sz="1200" dirty="0" err="1"/>
              <a:t>Automattic</a:t>
            </a:r>
            <a:r>
              <a:rPr lang="en-US" sz="1200" dirty="0"/>
              <a:t>/</a:t>
            </a:r>
            <a:r>
              <a:rPr lang="en-US" sz="1200" dirty="0" err="1"/>
              <a:t>wp</a:t>
            </a:r>
            <a:r>
              <a:rPr lang="en-US" sz="1200" dirty="0"/>
              <a:t>-calypso/issues/650</a:t>
            </a:r>
          </a:p>
          <a:p>
            <a:r>
              <a:rPr lang="en-US" sz="1200" dirty="0" err="1"/>
              <a:t>Hackernoon</a:t>
            </a:r>
            <a:r>
              <a:rPr lang="en-US" sz="1200" dirty="0"/>
              <a:t>: https://</a:t>
            </a:r>
            <a:r>
              <a:rPr lang="en-US" sz="1200" dirty="0" err="1"/>
              <a:t>hackernoon.com</a:t>
            </a:r>
            <a:r>
              <a:rPr lang="en-US" sz="1200" dirty="0"/>
              <a:t>/facebooks-bsd-patents-license-and-how-it-affects-you-66088e052845</a:t>
            </a:r>
          </a:p>
          <a:p>
            <a:r>
              <a:rPr lang="en-US" sz="1200" dirty="0"/>
              <a:t>Medium: https://</a:t>
            </a:r>
            <a:r>
              <a:rPr lang="en-US" sz="1200" dirty="0" err="1"/>
              <a:t>medium.com</a:t>
            </a:r>
            <a:r>
              <a:rPr lang="en-US" sz="1200" dirty="0"/>
              <a:t>/@</a:t>
            </a:r>
            <a:r>
              <a:rPr lang="en-US" sz="1200" dirty="0" err="1"/>
              <a:t>raulk</a:t>
            </a:r>
            <a:r>
              <a:rPr lang="en-US" sz="1200" dirty="0"/>
              <a:t>/if-youre-a-startup-you-should-not-use-react-reflecting-on-the-bsd-patents-license-b049d4a67dd2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On react: </a:t>
            </a:r>
            <a:r>
              <a:rPr lang="en-US" sz="1200" u="sng" dirty="0">
                <a:hlinkClick r:id="rId3"/>
              </a:rPr>
              <a:t>https://ma.tt/2017/09/on-react-and-wordpress/</a:t>
            </a:r>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565012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Facebook Wrong? Their intent was to protect from patent litigation due to high cost and meritless basis. According to the American IP Law Association Economic Survey of 2013, the average cost of a litigation suit was $4.4 Million (</a:t>
            </a:r>
            <a:r>
              <a:rPr lang="en-US" dirty="0" err="1"/>
              <a:t>discovery+deposition</a:t>
            </a:r>
            <a:r>
              <a:rPr lang="en-US" dirty="0"/>
              <a:t>). Additionally, 60% of all litigation suits originate from NPEs (Non-practicing entities). As such, Facebook’s actions are true, given that litigation is extremely costly and mostly meritless.</a:t>
            </a:r>
          </a:p>
          <a:p>
            <a:endParaRPr lang="en-US" dirty="0"/>
          </a:p>
          <a:p>
            <a:r>
              <a:rPr lang="en-US" dirty="0"/>
              <a:t>If we consider all affected by this policy – the trolls, the companies, and the customers – then we can see these actions further justified. By adding a clause such as this, meritless lawsuits lose a credible court case given their patents are now based on unlicensed technology. The companies save both time in court and the costs of defending themselves. Customers get the explicit license they need to safely work.</a:t>
            </a:r>
          </a:p>
          <a:p>
            <a:endParaRPr lang="en-US" dirty="0"/>
          </a:p>
          <a:p>
            <a:r>
              <a:rPr lang="en-US" dirty="0"/>
              <a:t>If this was a weak clause, we’d stop there. In the strong case, however, some argue that innocent cases (“merit-</a:t>
            </a:r>
            <a:r>
              <a:rPr lang="en-US" dirty="0" err="1"/>
              <a:t>ful</a:t>
            </a:r>
            <a:r>
              <a:rPr lang="en-US" dirty="0"/>
              <a:t>”) of patent litigation would be unable to properly protect their patent. If Facebook were to intrude upon a patent of theirs, to defend their patent this company would lose all licensing they have for their other products using Facebook products – and as such they would be forced to rewrite their codebase, costing them additional time and money they may not have. The counter point to this, and the reasoning why WordPress was okay with the license, is that only NPEs with large patent portfolios and Tech Giants would be worse off, as they are the ones who would most likely have conflicting patents with an interest to litigate [11]. The majority of others, in their legal councils eyes, wouldn’t have a patent that conflicts or an interest in offensive litigation to begin with.</a:t>
            </a:r>
          </a:p>
          <a:p>
            <a:endParaRPr lang="en-US" dirty="0"/>
          </a:p>
          <a:p>
            <a:r>
              <a:rPr lang="en-US" dirty="0"/>
              <a:t>Image: http://c4sif.org/2012/04/web-of-tech-patent-lawsuits-infographic/ (As reported in </a:t>
            </a:r>
            <a:r>
              <a:rPr lang="en-US" dirty="0" err="1"/>
              <a:t>PCMag</a:t>
            </a:r>
            <a:r>
              <a:rPr lang="en-US" dirty="0"/>
              <a:t>: https://</a:t>
            </a:r>
            <a:r>
              <a:rPr lang="en-US" dirty="0" err="1"/>
              <a:t>www.pcmag.com</a:t>
            </a:r>
            <a:r>
              <a:rPr lang="en-US" dirty="0"/>
              <a:t>/article2/0,2817,2399098,00.asp)</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174513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end, Facebook relicensed to MIT to resolve the community unrest and WordPress</a:t>
            </a:r>
            <a:r>
              <a:rPr lang="en-US" sz="1200" b="0" i="0" kern="1200" baseline="0" dirty="0">
                <a:solidFill>
                  <a:schemeClr val="tx1"/>
                </a:solidFill>
                <a:effectLst/>
                <a:latin typeface="+mn-lt"/>
                <a:ea typeface="+mn-ea"/>
                <a:cs typeface="+mn-cs"/>
              </a:rPr>
              <a:t> concerns</a:t>
            </a:r>
            <a:r>
              <a:rPr lang="en-US" sz="1200" b="0" i="0" kern="1200" dirty="0">
                <a:solidFill>
                  <a:schemeClr val="tx1"/>
                </a:solidFill>
                <a:effectLst/>
                <a:latin typeface="+mn-lt"/>
                <a:ea typeface="+mn-ea"/>
                <a:cs typeface="+mn-cs"/>
              </a:rPr>
              <a:t> – removing both BSD and Patent clauses. Unfortunately in doing so, this removes the explicit permission to utilize Facebook’s patents leaving a large legal gray area. As the Electronic Frontier Foundation’s patent attorney Daniel </a:t>
            </a:r>
            <a:r>
              <a:rPr lang="en-US" sz="1200" b="0" i="0" kern="1200" dirty="0" err="1">
                <a:solidFill>
                  <a:schemeClr val="tx1"/>
                </a:solidFill>
                <a:effectLst/>
                <a:latin typeface="+mn-lt"/>
                <a:ea typeface="+mn-ea"/>
                <a:cs typeface="+mn-cs"/>
              </a:rPr>
              <a:t>Nazer</a:t>
            </a:r>
            <a:r>
              <a:rPr lang="en-US" sz="1200" b="0" i="0" kern="1200" dirty="0">
                <a:solidFill>
                  <a:schemeClr val="tx1"/>
                </a:solidFill>
                <a:effectLst/>
                <a:latin typeface="+mn-lt"/>
                <a:ea typeface="+mn-ea"/>
                <a:cs typeface="+mn-cs"/>
              </a:rPr>
              <a:t> puts it, “</a:t>
            </a:r>
            <a:r>
              <a:rPr lang="en-US" sz="1200" dirty="0"/>
              <a:t>You’ve gone from having an express license to an open question. …Only if you were planning to sue Facebook for patent infringement, or thought that was reasonably likely in your future, are you better off now</a:t>
            </a:r>
            <a:r>
              <a:rPr lang="en-US" sz="1400" dirty="0"/>
              <a:t>.” [10]</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The larger lesson learned from this entire matter, perhaps, is that open source doesn’t mean free to use. This license went used for years as the library grew in popularity, but only until someone looked more closely at the Patents clause did they realize what they signed up for. The widespread misinterpretation of this license then lead to sweeping actions as the community attempted damage control. And as a final result, the legal protections Facebook sought to give their users are now a gray, murky swamp of unknowns.</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As developers in the business world, its important to remember your role when bringing in new libraries and licensing your own. Being wary of more than just copyright is one of your responsibilities. </a:t>
            </a:r>
          </a:p>
          <a:p>
            <a:endParaRPr lang="en-US" sz="14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Images: </a:t>
            </a:r>
            <a:r>
              <a:rPr lang="en-US" sz="1200" u="sng" dirty="0">
                <a:hlinkClick r:id="rId3"/>
              </a:rPr>
              <a:t>https://github.com/facebook/react/blob/d63249d03488fec1ea92a81ba29f0e87a82feeae/PATENTS</a:t>
            </a:r>
            <a:endParaRPr lang="en-US" sz="1200"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35728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r>
              <a:rPr lang="en-US" dirty="0"/>
              <a:t>How prevalent is video game piracy? What are the rates of piracy for top video games? According to this chart there are large numbers of piracy. You have some games that the number of downloads is about 25% of the games sales,. There are also games where the number of illegal downloads is equivalent to the number of legal purchases. While only Battlefield was </a:t>
            </a:r>
            <a:r>
              <a:rPr lang="en-US" dirty="0" err="1"/>
              <a:t>relased</a:t>
            </a:r>
            <a:r>
              <a:rPr lang="en-US" dirty="0"/>
              <a:t> in 2011, other games were introduced from 2007-2010. Despite these numbers, I can tell you that the number of illegal downloads are actually beneficial for the gaming industry.</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360902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r>
              <a:rPr lang="en-US" dirty="0"/>
              <a:t>So there are a few reasons why it’s good, but the main conclusion is that the illegal consumption of video games leads to increased legal consumption. The first reason is that this piracy boosts the popularity of a game, a lot of games that are being pirated aren’t the new ones, there the ones that have been popular. So if people have heard of the game, they will pirate it, then tell everyone else leading to people will noticing the product and see the value of it.[5]  Around 67% of the people that pirate the game also end up buying it [5,6]. So of the people that illegally downloaded the game, 2/3 of them downloaded it and played it for a while and then bought it. Along with this every 100 illegal downloads induces 24 extra legal transactions [6].</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23269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r>
              <a:rPr lang="en-US" dirty="0"/>
              <a:t>Indeed, extra transactions. If you look at this chart, most people pirated the game because they couldn’t afford it or wanted to demo it. Even if you look at the other percentages, very few of them would have bought the game in the first place. The top reasons here do not change by age, however the youngest from 11-25 and 51+ are most likely to pirate a video game [6].</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1136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needed:</a:t>
            </a:r>
          </a:p>
          <a:p>
            <a:pPr eaLnBrk="1" hangingPunct="1"/>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endParaRPr lang="en-US" dirty="0">
              <a:latin typeface="Arial" pitchFamily="-109" charset="0"/>
              <a:ea typeface="ＭＳ Ｐゴシック" pitchFamily="-109" charset="-128"/>
              <a:cs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366271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r>
              <a:rPr lang="en-US" dirty="0"/>
              <a:t>Demoing a video game creates the sampling effect, this introduces the video game to a person allowing them to test it before making the decision of buying it. Piracy also does well in converting illegal users to paying users. Most pirated versions won’t receive updates or expansions and if the game is that good, well people are going to buy the game. Some pirated games have fun secrets that make you stop the game halfway through such as Video Game </a:t>
            </a:r>
            <a:r>
              <a:rPr lang="en-US" dirty="0" err="1"/>
              <a:t>Tycone</a:t>
            </a:r>
            <a:r>
              <a:rPr lang="en-US" dirty="0"/>
              <a:t>, if a player likes the game thus far they will be more likely to buy it.</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252119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r>
              <a:rPr lang="en-US" dirty="0"/>
              <a:t>This creates two types of companies, one were spend a lot of money on their DRMs and anti-cracking  software. The other ignores piracy and instead put the money into creating a better game. Companies such as Ubisoft will create more intensive DRMs, and others like Valve don’t believe piracy is as much of an issue and instead puts that money towards the games themselves. </a:t>
            </a:r>
          </a:p>
          <a:p>
            <a:r>
              <a:rPr lang="en-US" dirty="0"/>
              <a:t>Piracy also lead to the development of microtransactions. While microtransactions have been around since the late 2000s, they have become more prevalent in pc games such as </a:t>
            </a:r>
            <a:r>
              <a:rPr lang="en-US" dirty="0" err="1"/>
              <a:t>fortnite</a:t>
            </a:r>
            <a:r>
              <a:rPr lang="en-US" dirty="0"/>
              <a:t>, team fortress 2, and star Wars Battlefront 2 just to name a few. Instead of worrying about pirates, the companies make the game cheaper or even free and then have add </a:t>
            </a:r>
            <a:r>
              <a:rPr lang="en-US" dirty="0" err="1"/>
              <a:t>ons</a:t>
            </a:r>
            <a:r>
              <a:rPr lang="en-US" dirty="0"/>
              <a:t> through microtransactions to make the games more appealing. A 2016 game </a:t>
            </a:r>
            <a:r>
              <a:rPr lang="en-US" dirty="0" err="1"/>
              <a:t>Fifa</a:t>
            </a:r>
            <a:r>
              <a:rPr lang="en-US" dirty="0"/>
              <a:t> earned about $450 million from game sales and $650 million from microtransactions. Other games like </a:t>
            </a:r>
            <a:r>
              <a:rPr lang="en-US" dirty="0" err="1"/>
              <a:t>fortnite</a:t>
            </a:r>
            <a:r>
              <a:rPr lang="en-US" dirty="0"/>
              <a:t> made $126 million last month mostly from microtransactions. </a:t>
            </a:r>
          </a:p>
          <a:p>
            <a:r>
              <a:rPr lang="en-US" dirty="0"/>
              <a:t>To conclude piracy was good for sales, it made people that wouldn’t have bought the game buy it and it led to microtransactions which makes more money for the industry.</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28555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46334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listen to electronic music or pop music?</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Who here has been to a pop/electronic dance music (EDM) concert?</a:t>
            </a:r>
          </a:p>
          <a:p>
            <a:endParaRPr lang="en-US" dirty="0"/>
          </a:p>
          <a:p>
            <a:r>
              <a:rPr lang="en-US" dirty="0"/>
              <a:t>Who are some of your favorite artists?</a:t>
            </a:r>
          </a:p>
          <a:p>
            <a:endParaRPr lang="en-US" dirty="0"/>
          </a:p>
          <a:p>
            <a:r>
              <a:rPr lang="en-US" dirty="0"/>
              <a:t>Each of these artist and performances use turntables in one way or another almost all of the time. Pop music concerts will usually use a virtual DJ system while performing. Hip hop music will usually have an onstage DJ to provide instrumentals to songs. At EDM concerts, the DJ is the main act and headliner and typically uses Pioneer CDJ-2000NXS2’s.</a:t>
            </a:r>
          </a:p>
          <a:p>
            <a:endParaRPr lang="en-US" dirty="0"/>
          </a:p>
          <a:p>
            <a:r>
              <a:rPr lang="en-US" dirty="0"/>
              <a:t>Today</a:t>
            </a:r>
          </a:p>
          <a:p>
            <a:endParaRPr lang="en-US" dirty="0"/>
          </a:p>
          <a:p>
            <a:r>
              <a:rPr lang="en-US" dirty="0"/>
              <a:t>Turntables preceded by phonograph – invented by Thomas Edison in 1877</a:t>
            </a:r>
          </a:p>
          <a:p>
            <a:endParaRPr lang="en-US" dirty="0"/>
          </a:p>
          <a:p>
            <a:r>
              <a:rPr lang="en-US" dirty="0"/>
              <a:t>Gramophone, first turntable with speaker, invented in 1887 by </a:t>
            </a:r>
            <a:r>
              <a:rPr lang="en-US" sz="1200" b="0" i="0" kern="1200" dirty="0">
                <a:solidFill>
                  <a:schemeClr val="tx1"/>
                </a:solidFill>
                <a:effectLst/>
                <a:latin typeface="+mn-lt"/>
                <a:ea typeface="+mn-ea"/>
                <a:cs typeface="+mn-cs"/>
              </a:rPr>
              <a:t>Emile Berliner.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Global market for 10” 78bpm records in 1907</a:t>
            </a:r>
          </a:p>
          <a:p>
            <a:endParaRPr lang="en-US" sz="1200" b="0" i="0" kern="1200" dirty="0">
              <a:solidFill>
                <a:schemeClr val="tx1"/>
              </a:solidFill>
              <a:effectLst/>
              <a:latin typeface="+mn-lt"/>
              <a:ea typeface="+mn-ea"/>
              <a:cs typeface="+mn-cs"/>
            </a:endParaRPr>
          </a:p>
          <a:p>
            <a:r>
              <a:rPr lang="en-US" dirty="0"/>
              <a:t>Technics </a:t>
            </a:r>
            <a:r>
              <a:rPr lang="en-US" sz="1200" b="0" i="0" kern="1200" dirty="0">
                <a:solidFill>
                  <a:schemeClr val="tx1"/>
                </a:solidFill>
                <a:effectLst/>
                <a:latin typeface="+mn-lt"/>
                <a:ea typeface="+mn-ea"/>
                <a:cs typeface="+mn-cs"/>
              </a:rPr>
              <a:t>SL-1100 and SL-1200 turntables began being used in the disco scene in 1977</a:t>
            </a:r>
          </a:p>
          <a:p>
            <a:endParaRPr lang="en-US" sz="1200" b="0" i="0" kern="1200" dirty="0">
              <a:solidFill>
                <a:schemeClr val="tx1"/>
              </a:solidFill>
              <a:effectLst/>
              <a:latin typeface="+mn-lt"/>
              <a:ea typeface="+mn-ea"/>
              <a:cs typeface="+mn-cs"/>
            </a:endParaRPr>
          </a:p>
          <a:p>
            <a:r>
              <a:rPr lang="en-US" dirty="0"/>
              <a:t>1979 - </a:t>
            </a:r>
            <a:r>
              <a:rPr lang="en-US" sz="1200" b="0" i="0" kern="1200" dirty="0">
                <a:solidFill>
                  <a:schemeClr val="tx1"/>
                </a:solidFill>
                <a:effectLst/>
                <a:latin typeface="+mn-lt"/>
                <a:ea typeface="+mn-ea"/>
                <a:cs typeface="+mn-cs"/>
              </a:rPr>
              <a:t>Technics 1200MK2s arrived and was “tough enough to take the disco beat and accurate enough to keep 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2007 – Pioneer released the CDJ-400. It had USB ports and CD trays on all models. Vinyl systems drastically died off</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2017 – </a:t>
            </a:r>
            <a:r>
              <a:rPr lang="en-US" sz="1200" b="0" i="0" kern="1200" dirty="0" err="1">
                <a:solidFill>
                  <a:schemeClr val="tx1"/>
                </a:solidFill>
                <a:effectLst/>
                <a:latin typeface="+mn-lt"/>
                <a:ea typeface="+mn-ea"/>
                <a:cs typeface="+mn-cs"/>
              </a:rPr>
              <a:t>Serato</a:t>
            </a:r>
            <a:r>
              <a:rPr lang="en-US" sz="1200" b="0" i="0" kern="1200" dirty="0">
                <a:solidFill>
                  <a:schemeClr val="tx1"/>
                </a:solidFill>
                <a:effectLst/>
                <a:latin typeface="+mn-lt"/>
                <a:ea typeface="+mn-ea"/>
                <a:cs typeface="+mn-cs"/>
              </a:rPr>
              <a:t> DJ package released. This allowed for DJ’s to use laptops on stage and mix entirely from their computer without the use of a turntable. There are similar products, such as </a:t>
            </a:r>
            <a:r>
              <a:rPr lang="en-US" sz="1200" b="0" i="0" kern="1200" dirty="0" err="1">
                <a:solidFill>
                  <a:schemeClr val="tx1"/>
                </a:solidFill>
                <a:effectLst/>
                <a:latin typeface="+mn-lt"/>
                <a:ea typeface="+mn-ea"/>
                <a:cs typeface="+mn-cs"/>
              </a:rPr>
              <a:t>Traktor</a:t>
            </a:r>
            <a:r>
              <a:rPr lang="en-US" sz="1200" b="0" i="0" kern="1200" dirty="0">
                <a:solidFill>
                  <a:schemeClr val="tx1"/>
                </a:solidFill>
                <a:effectLst/>
                <a:latin typeface="+mn-lt"/>
                <a:ea typeface="+mn-ea"/>
                <a:cs typeface="+mn-cs"/>
              </a:rPr>
              <a:t>, that allow for virtual </a:t>
            </a:r>
            <a:r>
              <a:rPr lang="en-US" sz="1200" b="0" i="0" kern="1200" dirty="0" err="1">
                <a:solidFill>
                  <a:schemeClr val="tx1"/>
                </a:solidFill>
                <a:effectLst/>
                <a:latin typeface="+mn-lt"/>
                <a:ea typeface="+mn-ea"/>
                <a:cs typeface="+mn-cs"/>
              </a:rPr>
              <a:t>DJing</a:t>
            </a:r>
            <a:r>
              <a:rPr lang="en-US" sz="1200" b="0" i="0" kern="1200" dirty="0">
                <a:solidFill>
                  <a:schemeClr val="tx1"/>
                </a:solidFill>
                <a:effectLst/>
                <a:latin typeface="+mn-lt"/>
                <a:ea typeface="+mn-ea"/>
                <a:cs typeface="+mn-cs"/>
              </a:rPr>
              <a:t>. Now, there are even iPad and iPhone </a:t>
            </a:r>
            <a:r>
              <a:rPr lang="en-US" sz="1200" b="0" i="0" kern="1200">
                <a:solidFill>
                  <a:schemeClr val="tx1"/>
                </a:solidFill>
                <a:effectLst/>
                <a:latin typeface="+mn-lt"/>
                <a:ea typeface="+mn-ea"/>
                <a:cs typeface="+mn-cs"/>
              </a:rPr>
              <a:t>apps that allow someone to “DJ” on the go.</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3299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”DJ” has evolved significantly.</a:t>
            </a:r>
          </a:p>
          <a:p>
            <a:endParaRPr lang="en-US" dirty="0"/>
          </a:p>
          <a:p>
            <a:r>
              <a:rPr lang="en-US" dirty="0"/>
              <a:t>1900s – those we now refer to as DJs focused primarily on radio broadcasting</a:t>
            </a:r>
          </a:p>
          <a:p>
            <a:endParaRPr lang="en-US" dirty="0"/>
          </a:p>
          <a:p>
            <a:r>
              <a:rPr lang="en-US" dirty="0"/>
              <a:t>German composer Stefan </a:t>
            </a:r>
            <a:r>
              <a:rPr lang="en-US" dirty="0" err="1"/>
              <a:t>Wolpe</a:t>
            </a:r>
            <a:r>
              <a:rPr lang="en-US" dirty="0"/>
              <a:t> performed one of the first concerts as a “modern DJ”. He used 8 gramophones simultaneously to perform and mix songs at various speeds.</a:t>
            </a:r>
          </a:p>
          <a:p>
            <a:endParaRPr lang="en-US" dirty="0"/>
          </a:p>
          <a:p>
            <a:r>
              <a:rPr lang="en-US" sz="1200" b="0" i="0" kern="1200" dirty="0">
                <a:solidFill>
                  <a:schemeClr val="tx1"/>
                </a:solidFill>
                <a:effectLst/>
                <a:latin typeface="+mn-lt"/>
                <a:ea typeface="+mn-ea"/>
                <a:cs typeface="+mn-cs"/>
              </a:rPr>
              <a:t>Hungarian composer </a:t>
            </a:r>
            <a:r>
              <a:rPr lang="en-US" sz="1200" b="0" i="0" kern="1200" dirty="0" err="1">
                <a:solidFill>
                  <a:schemeClr val="tx1"/>
                </a:solidFill>
                <a:effectLst/>
                <a:latin typeface="+mn-lt"/>
                <a:ea typeface="+mn-ea"/>
                <a:cs typeface="+mn-cs"/>
              </a:rPr>
              <a:t>László</a:t>
            </a:r>
            <a:r>
              <a:rPr lang="en-US" sz="1200" b="0" i="0" kern="1200" dirty="0">
                <a:solidFill>
                  <a:schemeClr val="tx1"/>
                </a:solidFill>
                <a:effectLst/>
                <a:latin typeface="+mn-lt"/>
                <a:ea typeface="+mn-ea"/>
                <a:cs typeface="+mn-cs"/>
              </a:rPr>
              <a:t> Moholy-Nagy composed a song in which two gramophones could be used as instruments through scratching in 1922/23</a:t>
            </a:r>
          </a:p>
          <a:p>
            <a:endParaRPr lang="en-US" sz="1200" b="0" i="0" kern="1200" dirty="0">
              <a:solidFill>
                <a:schemeClr val="tx1"/>
              </a:solidFill>
              <a:effectLst/>
              <a:latin typeface="+mn-lt"/>
              <a:ea typeface="+mn-ea"/>
              <a:cs typeface="+mn-cs"/>
            </a:endParaRPr>
          </a:p>
          <a:p>
            <a:r>
              <a:rPr lang="en-US" dirty="0"/>
              <a:t>Terms like “rock ‘n roll” and “rhythm ‘n blues” were popularized by DJs (on the radio) to help classify the music they were playing.</a:t>
            </a:r>
          </a:p>
          <a:p>
            <a:endParaRPr lang="en-US" dirty="0"/>
          </a:p>
          <a:p>
            <a:r>
              <a:rPr lang="en-US" dirty="0"/>
              <a:t>The modern DJ basically creates one large, 60 minute mashup for each show he plays. Usually, a DJ will not play all of his own music, and sometimes, only music that isn’t his. This creates an interesting copyright situation. He is playing other people’s music for sometimes thousands of people, and getting paid a significant amount of money for it. At the same time, the venue is also getting paid a significant amount of money for his performance.</a:t>
            </a:r>
          </a:p>
          <a:p>
            <a:endParaRPr lang="en-US" dirty="0"/>
          </a:p>
          <a:p>
            <a:r>
              <a:rPr lang="en-US" dirty="0"/>
              <a:t>So who pays?</a:t>
            </a:r>
          </a:p>
          <a:p>
            <a:endParaRPr lang="en-US" dirty="0"/>
          </a:p>
          <a:p>
            <a:r>
              <a:rPr lang="en-US" dirty="0"/>
              <a:t>Well, typically, the DJ will not pay any royalties for the music he is mixing. If he is playing at a concert venue, the venue will pay. If he is releasing an official mix with a label, the label will pay. This means that the DJ will not need an </a:t>
            </a:r>
            <a:r>
              <a:rPr lang="en-US" sz="1200" b="0" i="0" kern="1200" dirty="0">
                <a:solidFill>
                  <a:schemeClr val="tx1"/>
                </a:solidFill>
                <a:effectLst/>
                <a:latin typeface="+mn-lt"/>
                <a:ea typeface="+mn-ea"/>
                <a:cs typeface="+mn-cs"/>
              </a:rPr>
              <a:t>American Society of Composers, Authors and Publishers (</a:t>
            </a:r>
            <a:r>
              <a:rPr lang="en-US" dirty="0"/>
              <a:t>ASCAP) or </a:t>
            </a:r>
            <a:r>
              <a:rPr lang="en-US" sz="1200" b="0" i="0" kern="1200" dirty="0">
                <a:solidFill>
                  <a:schemeClr val="tx1"/>
                </a:solidFill>
                <a:effectLst/>
                <a:latin typeface="+mn-lt"/>
                <a:ea typeface="+mn-ea"/>
                <a:cs typeface="+mn-cs"/>
              </a:rPr>
              <a:t>Broadcast Music, Inc. (</a:t>
            </a:r>
            <a:r>
              <a:rPr lang="en-US" dirty="0"/>
              <a:t>BMI) license to perform. </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853395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A is that of scratch DJs and a lot of the mainstream, music-connoisseurs .</a:t>
            </a:r>
          </a:p>
          <a:p>
            <a:endParaRPr lang="en-US" dirty="0"/>
          </a:p>
          <a:p>
            <a:r>
              <a:rPr lang="en-US" dirty="0"/>
              <a:t>Side B is that of the modern DJ and those heavily involved in the electronic music industry.</a:t>
            </a:r>
          </a:p>
          <a:p>
            <a:endParaRPr lang="en-US" dirty="0"/>
          </a:p>
          <a:p>
            <a:r>
              <a:rPr lang="en-US" dirty="0"/>
              <a:t>Both sides have their cases, so, who’s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025708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advancements in technology have significantly changed the concept of the modern DJ.</a:t>
            </a:r>
          </a:p>
          <a:p>
            <a:endParaRPr lang="en-US" dirty="0"/>
          </a:p>
          <a:p>
            <a:r>
              <a:rPr lang="en-US" dirty="0"/>
              <a:t>Vinyl systems are close to outdated in popular culture except for scratch DJs.</a:t>
            </a:r>
          </a:p>
          <a:p>
            <a:endParaRPr lang="en-US" dirty="0"/>
          </a:p>
          <a:p>
            <a:r>
              <a:rPr lang="en-US" dirty="0"/>
              <a:t>Scratch DJs argue that the modern concert DJ is simply a superficial button-masher and being a modern concert DJ requires little to no skill. This argument stems from the fact that one can throw on the “sync” and ”quantize” buttons and not do anything while scratch DJs must constantly adjust bpm while also using the records as instruments with which to scratch.</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584916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has made </a:t>
            </a:r>
            <a:r>
              <a:rPr lang="en-US" dirty="0" err="1"/>
              <a:t>DJing</a:t>
            </a:r>
            <a:r>
              <a:rPr lang="en-US" dirty="0"/>
              <a:t> easier in SOME aspects. </a:t>
            </a:r>
          </a:p>
          <a:p>
            <a:endParaRPr lang="en-US" dirty="0"/>
          </a:p>
          <a:p>
            <a:r>
              <a:rPr lang="en-US" dirty="0"/>
              <a:t>With “sync” and “quantize” the modern DJ can </a:t>
            </a:r>
            <a:r>
              <a:rPr lang="en-US" dirty="0" err="1"/>
              <a:t>beatmatch</a:t>
            </a:r>
            <a:r>
              <a:rPr lang="en-US" dirty="0"/>
              <a:t> automatically and not have to worry about monitoring the tempo sliders through each and every song. Compared to what a scratch DJ does, this seems much simpler on the surface.</a:t>
            </a:r>
          </a:p>
          <a:p>
            <a:endParaRPr lang="en-US" dirty="0"/>
          </a:p>
          <a:p>
            <a:r>
              <a:rPr lang="en-US" dirty="0"/>
              <a:t>In reality, while these advancements have made </a:t>
            </a:r>
            <a:r>
              <a:rPr lang="en-US" dirty="0" err="1"/>
              <a:t>DJing</a:t>
            </a:r>
            <a:r>
              <a:rPr lang="en-US" dirty="0"/>
              <a:t> easier, it has also opened many more doorways for the DJ. For example, during a set, averaging and hour long, many DJs will play upwards of 50 songs. </a:t>
            </a:r>
            <a:r>
              <a:rPr lang="en-US" dirty="0" err="1"/>
              <a:t>Beatmatching</a:t>
            </a:r>
            <a:r>
              <a:rPr lang="en-US" dirty="0"/>
              <a:t> is partly to thank for this. Another large reason this is possible though is how the music is loaded onto the controllers (digital turntables). Before products like the CDJ-400 came about, DJs had to carry around physical vinyl records of every song that they were going to play. Today, artists simply carry around a USB drive.</a:t>
            </a:r>
          </a:p>
          <a:p>
            <a:endParaRPr lang="en-US" dirty="0"/>
          </a:p>
          <a:p>
            <a:r>
              <a:rPr lang="en-US" dirty="0"/>
              <a:t>Other new paths that were created with the new technology include the ability to add effects to songs as well as sample songs on the go. This allows the DJ to cut up the music on the spot, during a performance.</a:t>
            </a:r>
          </a:p>
          <a:p>
            <a:endParaRPr lang="en-US" dirty="0"/>
          </a:p>
          <a:p>
            <a:r>
              <a:rPr lang="en-US" dirty="0"/>
              <a:t>Many modern DJs today, also focus on the production of their own music. This allows the DJ to focus more on using their computer as an “instrument” rather than the physical turntable as one.</a:t>
            </a:r>
          </a:p>
          <a:p>
            <a:endParaRPr lang="en-US" dirty="0"/>
          </a:p>
          <a:p>
            <a:r>
              <a:rPr lang="en-US" dirty="0"/>
              <a:t>Stage production is also a major focus in these concerts. This means that the focus of the concert is less on an instrument, like when a band performs, and more on the experience, visuals, and the music.</a:t>
            </a:r>
          </a:p>
          <a:p>
            <a:endParaRPr lang="en-US" dirty="0"/>
          </a:p>
          <a:p>
            <a:r>
              <a:rPr lang="en-US" dirty="0"/>
              <a:t>Side B is right because of these statements.</a:t>
            </a:r>
          </a:p>
          <a:p>
            <a:endParaRPr lang="en-US" dirty="0"/>
          </a:p>
          <a:p>
            <a:r>
              <a:rPr lang="en-US" dirty="0"/>
              <a:t>After this, ask questions.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987651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hyperlink" Target="https://medium.com/@raulk/if-youre-a-startup-you-should-not-use-react-reflecting-on-the-bsd-patents-license-b049d4a67dd2" TargetMode="External"/><Relationship Id="rId3" Type="http://schemas.openxmlformats.org/officeDocument/2006/relationships/hyperlink" Target="https://github.com/facebook/react/blob/d63249d03488fec1ea92a81ba29f0e87a82feeae/PATENTS" TargetMode="External"/><Relationship Id="rId7" Type="http://schemas.openxmlformats.org/officeDocument/2006/relationships/hyperlink" Target="https://issues.apache.org/jira/browse/LEGAL-303?focusedCommentId=16052957&amp;page=com.atlassian.jira.plugin.system.issuetabpanels:comment-tabpanel#comment-16052957" TargetMode="External"/><Relationship Id="rId2" Type="http://schemas.openxmlformats.org/officeDocument/2006/relationships/hyperlink" Target="https://opensource.org/licenses/BSD-3-Clause" TargetMode="External"/><Relationship Id="rId1" Type="http://schemas.openxmlformats.org/officeDocument/2006/relationships/slideLayout" Target="../slideLayouts/slideLayout2.xml"/><Relationship Id="rId6" Type="http://schemas.openxmlformats.org/officeDocument/2006/relationships/hyperlink" Target="http://www.apache.org/licenses/LICENSE-2.0.html#patent" TargetMode="External"/><Relationship Id="rId5" Type="http://schemas.openxmlformats.org/officeDocument/2006/relationships/hyperlink" Target="https://medium.com/@dwalsh.sdlr/react-facebook-and-the-revokable-patent-license-why-its-a-paper-25c40c50b562" TargetMode="External"/><Relationship Id="rId4" Type="http://schemas.openxmlformats.org/officeDocument/2006/relationships/hyperlink" Target="https://www.rosenlaw.com/lj9.htm" TargetMode="External"/><Relationship Id="rId9" Type="http://schemas.openxmlformats.org/officeDocument/2006/relationships/hyperlink" Target="https://ma.tt/2017/09/on-react-and-wordpres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qz.com/1087865/outraged-programmers-stood-up-to-facebook-fb-over-open-source-licensing-and-won-sort-of/" TargetMode="External"/><Relationship Id="rId2" Type="http://schemas.openxmlformats.org/officeDocument/2006/relationships/hyperlink" Target="https://code.facebook.com/posts/112130496157735/explaining-react-s-license/" TargetMode="External"/><Relationship Id="rId1" Type="http://schemas.openxmlformats.org/officeDocument/2006/relationships/slideLayout" Target="../slideLayouts/slideLayout2.xml"/><Relationship Id="rId6" Type="http://schemas.openxmlformats.org/officeDocument/2006/relationships/hyperlink" Target="http://www.ipwatchdog.com/2013/02/05/managing-costs-of-patent-litigation/id=34808/" TargetMode="External"/><Relationship Id="rId5" Type="http://schemas.openxmlformats.org/officeDocument/2006/relationships/hyperlink" Target="https://code.facebook.com/posts/300798627056246/relicensing-react-jest-flow-and-immutable-js/" TargetMode="External"/><Relationship Id="rId4" Type="http://schemas.openxmlformats.org/officeDocument/2006/relationships/hyperlink" Target="https://github.com/Automattic/wp-calypso/issues/650#issuecomment-235086367"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evan@wpi.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kap@wpi.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hbo-kennisbank.nl/record/sharekit_hu/oai:surfsharekit.nl:1f57c626-3ecb-459c-a323-88e1307caf75" TargetMode="External"/><Relationship Id="rId3" Type="http://schemas.openxmlformats.org/officeDocument/2006/relationships/hyperlink" Target="https://www.intelligenteconomist.com/economics-of-microtransactions/" TargetMode="External"/><Relationship Id="rId7" Type="http://schemas.openxmlformats.org/officeDocument/2006/relationships/hyperlink" Target="https://www.bing.com/cr?IG=8C16AE5D66BC41DE9528BDD197E3D02A&amp;CID=19C09497C4A0655F2C4C9F56C50F6435&amp;rd=1&amp;h=qdoWbED5LMQIVLqIR9PhtR7Q6F7q2Loix8C_PpeMu0A&amp;v=1&amp;r=https://cdn.netzpolitik.org/wp-upload/2017/09/displacement_study.pdf&amp;p=DevEx,5064.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o-gulf.com/blog/online-piracy/" TargetMode="External"/><Relationship Id="rId5" Type="http://schemas.openxmlformats.org/officeDocument/2006/relationships/hyperlink" Target="https://www.pcgamer.com/pc-piracy-survey-results-35-percent-of-pc-gamers-pirate/" TargetMode="External"/><Relationship Id="rId4" Type="http://schemas.openxmlformats.org/officeDocument/2006/relationships/hyperlink" Target="https://www.statisticbrain.com/call-of-duty-franchise-game-sales-statistic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sp>
        <p:nvSpPr>
          <p:cNvPr id="4" name="Action Button: Movie 3">
            <a:hlinkClick r:id="" action="ppaction://noaction" highlightClick="1"/>
            <a:extLst>
              <a:ext uri="{FF2B5EF4-FFF2-40B4-BE49-F238E27FC236}">
                <a16:creationId xmlns:a16="http://schemas.microsoft.com/office/drawing/2014/main" id="{0B5FBC03-FE8D-C546-8C86-ABDAC851671C}"/>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fontScale="92500"/>
          </a:bodyPr>
          <a:lstStyle/>
          <a:p>
            <a:r>
              <a:rPr lang="en-US" dirty="0"/>
              <a:t>Use your search results to help support your conclusion.</a:t>
            </a:r>
          </a:p>
          <a:p>
            <a:r>
              <a:rPr lang="en-US" dirty="0"/>
              <a:t>This assignment requires you revisit the Discussion Board frequently as new search methods are posted, subscribe to it.</a:t>
            </a:r>
          </a:p>
          <a:p>
            <a:r>
              <a:rPr lang="en-US" dirty="0"/>
              <a:t>Conclusion idea examples (not comprehensive):</a:t>
            </a:r>
          </a:p>
          <a:p>
            <a:pPr lvl="1"/>
            <a:r>
              <a:rPr lang="en-US" dirty="0"/>
              <a:t>What impression would a potential employer have of you given these results, assuming they also had a resume and possibly a cover letter from you?</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r>
              <a:rPr lang="en-US" dirty="0"/>
              <a:t>5 High quality sources still required</a:t>
            </a:r>
          </a:p>
          <a:p>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67933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Facebook’s Relicense to MIT From </a:t>
            </a:r>
            <a:r>
              <a:rPr lang="en-US" sz="2800" dirty="0" err="1"/>
              <a:t>BSD+Patents</a:t>
            </a:r>
            <a:r>
              <a:rPr lang="en-US" sz="2800" dirty="0"/>
              <a:t> was worse</a:t>
            </a:r>
            <a:endParaRPr lang="en-US" dirty="0"/>
          </a:p>
        </p:txBody>
      </p:sp>
      <p:sp>
        <p:nvSpPr>
          <p:cNvPr id="3" name="Content Placeholder 2"/>
          <p:cNvSpPr>
            <a:spLocks noGrp="1"/>
          </p:cNvSpPr>
          <p:nvPr>
            <p:ph sz="half" idx="1"/>
          </p:nvPr>
        </p:nvSpPr>
        <p:spPr>
          <a:xfrm>
            <a:off x="685799" y="1352551"/>
            <a:ext cx="4118675" cy="3352800"/>
          </a:xfrm>
        </p:spPr>
        <p:txBody>
          <a:bodyPr>
            <a:normAutofit/>
          </a:bodyPr>
          <a:lstStyle/>
          <a:p>
            <a:pPr fontAlgn="base"/>
            <a:r>
              <a:rPr lang="en-US" sz="2000" dirty="0"/>
              <a:t>June 2017</a:t>
            </a:r>
          </a:p>
          <a:p>
            <a:pPr lvl="1" fontAlgn="base"/>
            <a:r>
              <a:rPr lang="en-US" sz="1800" dirty="0"/>
              <a:t>Apache blacklists Facebook License</a:t>
            </a:r>
          </a:p>
          <a:p>
            <a:pPr fontAlgn="base"/>
            <a:r>
              <a:rPr lang="en-US" dirty="0"/>
              <a:t>June-Sept 2017</a:t>
            </a:r>
          </a:p>
          <a:p>
            <a:pPr lvl="1" fontAlgn="base"/>
            <a:r>
              <a:rPr lang="en-US" sz="1800" dirty="0"/>
              <a:t>Community discussion on Licensing</a:t>
            </a:r>
          </a:p>
          <a:p>
            <a:pPr lvl="1" fontAlgn="base"/>
            <a:r>
              <a:rPr lang="en-US" sz="1800" dirty="0"/>
              <a:t>Centered on </a:t>
            </a:r>
            <a:r>
              <a:rPr lang="en-US" sz="1800" dirty="0" err="1"/>
              <a:t>ReactJS</a:t>
            </a:r>
            <a:endParaRPr lang="en-US" sz="1800" dirty="0"/>
          </a:p>
          <a:p>
            <a:pPr fontAlgn="base"/>
            <a:r>
              <a:rPr lang="en-US" sz="2000" dirty="0"/>
              <a:t>Sept 2017</a:t>
            </a:r>
          </a:p>
          <a:p>
            <a:pPr lvl="1" fontAlgn="base"/>
            <a:r>
              <a:rPr lang="en-US" sz="1800" dirty="0" err="1"/>
              <a:t>Automattic</a:t>
            </a:r>
            <a:r>
              <a:rPr lang="en-US" sz="1800" dirty="0"/>
              <a:t> (</a:t>
            </a:r>
            <a:r>
              <a:rPr lang="en-US" sz="1800" dirty="0" err="1"/>
              <a:t>Wordpress</a:t>
            </a:r>
            <a:r>
              <a:rPr lang="en-US" sz="1800" dirty="0"/>
              <a:t>) plans to change from </a:t>
            </a:r>
            <a:r>
              <a:rPr lang="en-US" sz="1800" dirty="0" err="1"/>
              <a:t>ReactJS</a:t>
            </a:r>
            <a:endParaRPr lang="en-US" sz="1800" dirty="0"/>
          </a:p>
          <a:p>
            <a:pPr lvl="1" fontAlgn="base"/>
            <a:r>
              <a:rPr lang="en-US" sz="1800" dirty="0"/>
              <a:t>Facebook relicenses to MIT</a:t>
            </a:r>
            <a:endParaRPr lang="en-US" sz="1600" dirty="0"/>
          </a:p>
        </p:txBody>
      </p:sp>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Fontana</a:t>
            </a:r>
          </a:p>
        </p:txBody>
      </p:sp>
      <p:pic>
        <p:nvPicPr>
          <p:cNvPr id="13" name="Picture 12">
            <a:extLst>
              <a:ext uri="{FF2B5EF4-FFF2-40B4-BE49-F238E27FC236}">
                <a16:creationId xmlns:a16="http://schemas.microsoft.com/office/drawing/2014/main" id="{6B357251-B39D-8F40-A729-4DFB1353651A}"/>
              </a:ext>
            </a:extLst>
          </p:cNvPr>
          <p:cNvPicPr>
            <a:picLocks noChangeAspect="1"/>
          </p:cNvPicPr>
          <p:nvPr/>
        </p:nvPicPr>
        <p:blipFill>
          <a:blip r:embed="rId3"/>
          <a:stretch>
            <a:fillRect/>
          </a:stretch>
        </p:blipFill>
        <p:spPr>
          <a:xfrm>
            <a:off x="6188472" y="1352551"/>
            <a:ext cx="1194661" cy="1194661"/>
          </a:xfrm>
          <a:prstGeom prst="rect">
            <a:avLst/>
          </a:prstGeom>
        </p:spPr>
      </p:pic>
      <p:pic>
        <p:nvPicPr>
          <p:cNvPr id="15" name="Picture 14">
            <a:extLst>
              <a:ext uri="{FF2B5EF4-FFF2-40B4-BE49-F238E27FC236}">
                <a16:creationId xmlns:a16="http://schemas.microsoft.com/office/drawing/2014/main" id="{1EBA1BA1-E272-0344-B6BF-0F1F36C9511E}"/>
              </a:ext>
            </a:extLst>
          </p:cNvPr>
          <p:cNvPicPr>
            <a:picLocks noChangeAspect="1"/>
          </p:cNvPicPr>
          <p:nvPr/>
        </p:nvPicPr>
        <p:blipFill>
          <a:blip r:embed="rId4"/>
          <a:stretch>
            <a:fillRect/>
          </a:stretch>
        </p:blipFill>
        <p:spPr>
          <a:xfrm>
            <a:off x="5052447" y="2817531"/>
            <a:ext cx="3466713" cy="1605541"/>
          </a:xfrm>
          <a:prstGeom prst="rect">
            <a:avLst/>
          </a:prstGeom>
        </p:spPr>
      </p:pic>
    </p:spTree>
    <p:extLst>
      <p:ext uri="{BB962C8B-B14F-4D97-AF65-F5344CB8AC3E}">
        <p14:creationId xmlns:p14="http://schemas.microsoft.com/office/powerpoint/2010/main" val="76749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Retaliation Clauses</a:t>
            </a:r>
          </a:p>
        </p:txBody>
      </p:sp>
      <p:sp>
        <p:nvSpPr>
          <p:cNvPr id="3" name="Content Placeholder 2"/>
          <p:cNvSpPr>
            <a:spLocks noGrp="1"/>
          </p:cNvSpPr>
          <p:nvPr>
            <p:ph sz="half" idx="1"/>
          </p:nvPr>
        </p:nvSpPr>
        <p:spPr/>
        <p:txBody>
          <a:bodyPr>
            <a:normAutofit lnSpcReduction="10000"/>
          </a:bodyPr>
          <a:lstStyle/>
          <a:p>
            <a:pPr fontAlgn="base"/>
            <a:r>
              <a:rPr lang="en-US" sz="2000" dirty="0"/>
              <a:t>Example: Slide to Unlock</a:t>
            </a:r>
            <a:r>
              <a:rPr lang="en-US" sz="1400" dirty="0"/>
              <a:t> [4]</a:t>
            </a:r>
          </a:p>
          <a:p>
            <a:pPr lvl="1" fontAlgn="base"/>
            <a:r>
              <a:rPr lang="en-US" sz="1800" dirty="0"/>
              <a:t>Apple Licenses to </a:t>
            </a:r>
            <a:r>
              <a:rPr lang="en-US" sz="1800" dirty="0" err="1"/>
              <a:t>Venmo</a:t>
            </a:r>
            <a:endParaRPr lang="en-US" sz="1800" dirty="0"/>
          </a:p>
          <a:p>
            <a:pPr lvl="1" fontAlgn="base"/>
            <a:r>
              <a:rPr lang="en-US" sz="1800" dirty="0" err="1"/>
              <a:t>Venmo</a:t>
            </a:r>
            <a:r>
              <a:rPr lang="en-US" sz="1800" dirty="0"/>
              <a:t> patents “Slide to Pay”</a:t>
            </a:r>
          </a:p>
          <a:p>
            <a:pPr lvl="1" fontAlgn="base"/>
            <a:r>
              <a:rPr lang="en-US" sz="1800" dirty="0"/>
              <a:t>Apple blocked from using in Apple Pay</a:t>
            </a:r>
          </a:p>
          <a:p>
            <a:pPr lvl="1" fontAlgn="base"/>
            <a:endParaRPr lang="en-US" sz="1300" dirty="0"/>
          </a:p>
          <a:p>
            <a:pPr fontAlgn="base"/>
            <a:r>
              <a:rPr lang="en-US" sz="2000" dirty="0"/>
              <a:t>Patent Retaliation Clauses </a:t>
            </a:r>
            <a:r>
              <a:rPr lang="en-US" sz="1400" dirty="0"/>
              <a:t>[3]</a:t>
            </a:r>
          </a:p>
          <a:p>
            <a:pPr lvl="1" fontAlgn="base"/>
            <a:r>
              <a:rPr lang="en-US" sz="1800" dirty="0"/>
              <a:t>Weak revokes license if suit on related software (Apache) </a:t>
            </a:r>
            <a:r>
              <a:rPr lang="en-US" sz="1400" dirty="0"/>
              <a:t>[5]</a:t>
            </a:r>
          </a:p>
          <a:p>
            <a:pPr lvl="1" fontAlgn="base"/>
            <a:r>
              <a:rPr lang="en-US" sz="1800" dirty="0"/>
              <a:t>Strong revokes license if suit on </a:t>
            </a:r>
            <a:r>
              <a:rPr lang="en-US" sz="1800" u="sng" dirty="0"/>
              <a:t>any</a:t>
            </a:r>
            <a:r>
              <a:rPr lang="en-US" sz="1800" dirty="0"/>
              <a:t> patent held (Facebook) </a:t>
            </a:r>
            <a:r>
              <a:rPr lang="en-US" sz="1400" dirty="0"/>
              <a:t>[2]</a:t>
            </a:r>
            <a:endParaRPr lang="en-US" sz="1600" dirty="0"/>
          </a:p>
        </p:txBody>
      </p:sp>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a:xfrm>
            <a:off x="8520193" y="4986036"/>
            <a:ext cx="624840" cy="146304"/>
          </a:xfrm>
        </p:spPr>
        <p:txBody>
          <a:bodyPr/>
          <a:lstStyle/>
          <a:p>
            <a:fld id="{A2A17EAB-8B51-5C40-8776-6683E51FA7A0}" type="slidenum">
              <a:rPr lang="en-US" smtClean="0"/>
              <a:t>13</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Fontana</a:t>
            </a:r>
          </a:p>
        </p:txBody>
      </p:sp>
      <p:pic>
        <p:nvPicPr>
          <p:cNvPr id="12" name="Picture 11">
            <a:extLst>
              <a:ext uri="{FF2B5EF4-FFF2-40B4-BE49-F238E27FC236}">
                <a16:creationId xmlns:a16="http://schemas.microsoft.com/office/drawing/2014/main" id="{4CB43F08-1724-8847-9C53-301BFECCB1C8}"/>
              </a:ext>
            </a:extLst>
          </p:cNvPr>
          <p:cNvPicPr>
            <a:picLocks noChangeAspect="1"/>
          </p:cNvPicPr>
          <p:nvPr/>
        </p:nvPicPr>
        <p:blipFill>
          <a:blip r:embed="rId3"/>
          <a:stretch>
            <a:fillRect/>
          </a:stretch>
        </p:blipFill>
        <p:spPr>
          <a:xfrm>
            <a:off x="7806896" y="1376857"/>
            <a:ext cx="882816" cy="1082944"/>
          </a:xfrm>
          <a:prstGeom prst="rect">
            <a:avLst/>
          </a:prstGeom>
        </p:spPr>
      </p:pic>
      <p:pic>
        <p:nvPicPr>
          <p:cNvPr id="14" name="Picture 13">
            <a:extLst>
              <a:ext uri="{FF2B5EF4-FFF2-40B4-BE49-F238E27FC236}">
                <a16:creationId xmlns:a16="http://schemas.microsoft.com/office/drawing/2014/main" id="{5C6E9C38-90F4-4A40-8022-FF565AE7A02E}"/>
              </a:ext>
            </a:extLst>
          </p:cNvPr>
          <p:cNvPicPr>
            <a:picLocks noChangeAspect="1"/>
          </p:cNvPicPr>
          <p:nvPr/>
        </p:nvPicPr>
        <p:blipFill rotWithShape="1">
          <a:blip r:embed="rId4"/>
          <a:srcRect l="14682" t="7630" r="13585" b="2916"/>
          <a:stretch/>
        </p:blipFill>
        <p:spPr>
          <a:xfrm>
            <a:off x="7694616" y="4162219"/>
            <a:ext cx="995096" cy="800594"/>
          </a:xfrm>
          <a:prstGeom prst="rect">
            <a:avLst/>
          </a:prstGeom>
        </p:spPr>
      </p:pic>
      <p:pic>
        <p:nvPicPr>
          <p:cNvPr id="16" name="Picture 15">
            <a:extLst>
              <a:ext uri="{FF2B5EF4-FFF2-40B4-BE49-F238E27FC236}">
                <a16:creationId xmlns:a16="http://schemas.microsoft.com/office/drawing/2014/main" id="{C10146BD-0AC4-4D41-9F87-1E70FD61FBB4}"/>
              </a:ext>
            </a:extLst>
          </p:cNvPr>
          <p:cNvPicPr>
            <a:picLocks noChangeAspect="1"/>
          </p:cNvPicPr>
          <p:nvPr/>
        </p:nvPicPr>
        <p:blipFill>
          <a:blip r:embed="rId5"/>
          <a:stretch>
            <a:fillRect/>
          </a:stretch>
        </p:blipFill>
        <p:spPr>
          <a:xfrm>
            <a:off x="4625952" y="1260455"/>
            <a:ext cx="1257174" cy="1257174"/>
          </a:xfrm>
          <a:prstGeom prst="rect">
            <a:avLst/>
          </a:prstGeom>
        </p:spPr>
      </p:pic>
      <p:pic>
        <p:nvPicPr>
          <p:cNvPr id="17" name="Picture 16">
            <a:extLst>
              <a:ext uri="{FF2B5EF4-FFF2-40B4-BE49-F238E27FC236}">
                <a16:creationId xmlns:a16="http://schemas.microsoft.com/office/drawing/2014/main" id="{9CA86D6F-F808-E447-A9F9-3215C46AE397}"/>
              </a:ext>
            </a:extLst>
          </p:cNvPr>
          <p:cNvPicPr>
            <a:picLocks noChangeAspect="1"/>
          </p:cNvPicPr>
          <p:nvPr/>
        </p:nvPicPr>
        <p:blipFill>
          <a:blip r:embed="rId5"/>
          <a:stretch>
            <a:fillRect/>
          </a:stretch>
        </p:blipFill>
        <p:spPr>
          <a:xfrm>
            <a:off x="4620107" y="3175204"/>
            <a:ext cx="1257174" cy="1257174"/>
          </a:xfrm>
          <a:prstGeom prst="rect">
            <a:avLst/>
          </a:prstGeom>
        </p:spPr>
      </p:pic>
      <p:pic>
        <p:nvPicPr>
          <p:cNvPr id="18" name="Picture 17">
            <a:extLst>
              <a:ext uri="{FF2B5EF4-FFF2-40B4-BE49-F238E27FC236}">
                <a16:creationId xmlns:a16="http://schemas.microsoft.com/office/drawing/2014/main" id="{3835F0D8-7049-0146-A7C6-4536F9D53484}"/>
              </a:ext>
            </a:extLst>
          </p:cNvPr>
          <p:cNvPicPr>
            <a:picLocks noChangeAspect="1"/>
          </p:cNvPicPr>
          <p:nvPr/>
        </p:nvPicPr>
        <p:blipFill>
          <a:blip r:embed="rId3"/>
          <a:stretch>
            <a:fillRect/>
          </a:stretch>
        </p:blipFill>
        <p:spPr>
          <a:xfrm>
            <a:off x="7806896" y="2770067"/>
            <a:ext cx="882816" cy="1082944"/>
          </a:xfrm>
          <a:prstGeom prst="rect">
            <a:avLst/>
          </a:prstGeom>
        </p:spPr>
      </p:pic>
      <p:sp>
        <p:nvSpPr>
          <p:cNvPr id="19" name="Right Arrow 18">
            <a:extLst>
              <a:ext uri="{FF2B5EF4-FFF2-40B4-BE49-F238E27FC236}">
                <a16:creationId xmlns:a16="http://schemas.microsoft.com/office/drawing/2014/main" id="{6DE27740-6469-7F48-802C-3570100C3324}"/>
              </a:ext>
            </a:extLst>
          </p:cNvPr>
          <p:cNvSpPr/>
          <p:nvPr/>
        </p:nvSpPr>
        <p:spPr>
          <a:xfrm>
            <a:off x="5914694" y="1940717"/>
            <a:ext cx="1659644" cy="542441"/>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Infringement</a:t>
            </a:r>
          </a:p>
        </p:txBody>
      </p:sp>
      <p:sp>
        <p:nvSpPr>
          <p:cNvPr id="20" name="Right Arrow 19">
            <a:extLst>
              <a:ext uri="{FF2B5EF4-FFF2-40B4-BE49-F238E27FC236}">
                <a16:creationId xmlns:a16="http://schemas.microsoft.com/office/drawing/2014/main" id="{9FD7F85A-C669-E446-943F-EEF7BCDF6B44}"/>
              </a:ext>
            </a:extLst>
          </p:cNvPr>
          <p:cNvSpPr/>
          <p:nvPr/>
        </p:nvSpPr>
        <p:spPr>
          <a:xfrm rot="10800000" flipV="1">
            <a:off x="5914694" y="1353517"/>
            <a:ext cx="1572713" cy="535525"/>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License</a:t>
            </a:r>
          </a:p>
        </p:txBody>
      </p:sp>
      <p:sp>
        <p:nvSpPr>
          <p:cNvPr id="21" name="Right Arrow 20">
            <a:extLst>
              <a:ext uri="{FF2B5EF4-FFF2-40B4-BE49-F238E27FC236}">
                <a16:creationId xmlns:a16="http://schemas.microsoft.com/office/drawing/2014/main" id="{91A6C615-FA09-5B47-91FA-48538809FB24}"/>
              </a:ext>
            </a:extLst>
          </p:cNvPr>
          <p:cNvSpPr/>
          <p:nvPr/>
        </p:nvSpPr>
        <p:spPr>
          <a:xfrm rot="10344594" flipV="1">
            <a:off x="5943005" y="3258290"/>
            <a:ext cx="1610913" cy="535525"/>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License</a:t>
            </a:r>
          </a:p>
        </p:txBody>
      </p:sp>
      <p:sp>
        <p:nvSpPr>
          <p:cNvPr id="22" name="Right Arrow 21">
            <a:extLst>
              <a:ext uri="{FF2B5EF4-FFF2-40B4-BE49-F238E27FC236}">
                <a16:creationId xmlns:a16="http://schemas.microsoft.com/office/drawing/2014/main" id="{4048B4A4-F96C-204E-8571-9FE631335958}"/>
              </a:ext>
            </a:extLst>
          </p:cNvPr>
          <p:cNvSpPr/>
          <p:nvPr/>
        </p:nvSpPr>
        <p:spPr>
          <a:xfrm rot="900315">
            <a:off x="5926154" y="4093467"/>
            <a:ext cx="1647300" cy="542441"/>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Infringement</a:t>
            </a:r>
          </a:p>
        </p:txBody>
      </p:sp>
      <p:sp>
        <p:nvSpPr>
          <p:cNvPr id="23" name="Cross 22">
            <a:extLst>
              <a:ext uri="{FF2B5EF4-FFF2-40B4-BE49-F238E27FC236}">
                <a16:creationId xmlns:a16="http://schemas.microsoft.com/office/drawing/2014/main" id="{B6A7C06F-F68C-1540-A53D-9C0749EF0431}"/>
              </a:ext>
            </a:extLst>
          </p:cNvPr>
          <p:cNvSpPr/>
          <p:nvPr/>
        </p:nvSpPr>
        <p:spPr>
          <a:xfrm rot="2700000">
            <a:off x="6345616" y="1253997"/>
            <a:ext cx="790413" cy="790413"/>
          </a:xfrm>
          <a:prstGeom prst="plus">
            <a:avLst>
              <a:gd name="adj" fmla="val 38158"/>
            </a:avLst>
          </a:prstGeom>
          <a:solidFill>
            <a:srgbClr val="FF0000">
              <a:alpha val="50196"/>
            </a:srgbClr>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a:extLst>
              <a:ext uri="{FF2B5EF4-FFF2-40B4-BE49-F238E27FC236}">
                <a16:creationId xmlns:a16="http://schemas.microsoft.com/office/drawing/2014/main" id="{4FAEF828-B2DD-D245-B63A-BFD1717CB24D}"/>
              </a:ext>
            </a:extLst>
          </p:cNvPr>
          <p:cNvSpPr/>
          <p:nvPr/>
        </p:nvSpPr>
        <p:spPr>
          <a:xfrm rot="2267829">
            <a:off x="6372087" y="3161842"/>
            <a:ext cx="790413" cy="790413"/>
          </a:xfrm>
          <a:prstGeom prst="plus">
            <a:avLst>
              <a:gd name="adj" fmla="val 38158"/>
            </a:avLst>
          </a:prstGeom>
          <a:solidFill>
            <a:srgbClr val="FF0000">
              <a:alpha val="50196"/>
            </a:srgbClr>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F028766-97A2-F342-ACCA-A233F5B156C2}"/>
              </a:ext>
            </a:extLst>
          </p:cNvPr>
          <p:cNvSpPr txBox="1"/>
          <p:nvPr/>
        </p:nvSpPr>
        <p:spPr>
          <a:xfrm>
            <a:off x="6039901" y="864350"/>
            <a:ext cx="1354518" cy="424732"/>
          </a:xfrm>
          <a:prstGeom prst="rect">
            <a:avLst/>
          </a:prstGeom>
          <a:noFill/>
        </p:spPr>
        <p:txBody>
          <a:bodyPr wrap="square" rtlCol="0">
            <a:spAutoFit/>
          </a:bodyPr>
          <a:lstStyle/>
          <a:p>
            <a:pPr algn="ctr">
              <a:lnSpc>
                <a:spcPct val="90000"/>
              </a:lnSpc>
            </a:pPr>
            <a:r>
              <a:rPr lang="en-US" sz="2400" b="1" dirty="0"/>
              <a:t>Weak</a:t>
            </a:r>
            <a:endParaRPr lang="en-US" sz="2800" b="1" dirty="0"/>
          </a:p>
        </p:txBody>
      </p:sp>
      <p:sp>
        <p:nvSpPr>
          <p:cNvPr id="25" name="TextBox 24">
            <a:extLst>
              <a:ext uri="{FF2B5EF4-FFF2-40B4-BE49-F238E27FC236}">
                <a16:creationId xmlns:a16="http://schemas.microsoft.com/office/drawing/2014/main" id="{D72B9604-3342-614A-82B9-6B65824B1C75}"/>
              </a:ext>
            </a:extLst>
          </p:cNvPr>
          <p:cNvSpPr txBox="1"/>
          <p:nvPr/>
        </p:nvSpPr>
        <p:spPr>
          <a:xfrm>
            <a:off x="6090034" y="2738745"/>
            <a:ext cx="1354518" cy="424732"/>
          </a:xfrm>
          <a:prstGeom prst="rect">
            <a:avLst/>
          </a:prstGeom>
          <a:noFill/>
        </p:spPr>
        <p:txBody>
          <a:bodyPr wrap="square" rtlCol="0">
            <a:spAutoFit/>
          </a:bodyPr>
          <a:lstStyle/>
          <a:p>
            <a:pPr algn="ctr">
              <a:lnSpc>
                <a:spcPct val="90000"/>
              </a:lnSpc>
            </a:pPr>
            <a:r>
              <a:rPr lang="en-US" sz="2400" b="1" dirty="0"/>
              <a:t>Strong</a:t>
            </a:r>
            <a:endParaRPr lang="en-US" sz="2800" b="1" dirty="0"/>
          </a:p>
        </p:txBody>
      </p:sp>
    </p:spTree>
    <p:extLst>
      <p:ext uri="{BB962C8B-B14F-4D97-AF65-F5344CB8AC3E}">
        <p14:creationId xmlns:p14="http://schemas.microsoft.com/office/powerpoint/2010/main" val="373234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is too Strong</a:t>
            </a:r>
          </a:p>
        </p:txBody>
      </p:sp>
      <p:sp>
        <p:nvSpPr>
          <p:cNvPr id="3" name="Content Placeholder 2"/>
          <p:cNvSpPr>
            <a:spLocks noGrp="1"/>
          </p:cNvSpPr>
          <p:nvPr>
            <p:ph sz="half" idx="1"/>
          </p:nvPr>
        </p:nvSpPr>
        <p:spPr>
          <a:xfrm>
            <a:off x="685800" y="1352551"/>
            <a:ext cx="3733800" cy="3352800"/>
          </a:xfrm>
        </p:spPr>
        <p:txBody>
          <a:bodyPr>
            <a:normAutofit/>
          </a:bodyPr>
          <a:lstStyle/>
          <a:p>
            <a:r>
              <a:rPr lang="en-US" sz="2000" dirty="0"/>
              <a:t>Grants Legal Immunity</a:t>
            </a:r>
          </a:p>
          <a:p>
            <a:pPr lvl="1"/>
            <a:r>
              <a:rPr lang="en-US" sz="1800" dirty="0"/>
              <a:t>Protect without punishment?</a:t>
            </a:r>
          </a:p>
          <a:p>
            <a:pPr lvl="1"/>
            <a:r>
              <a:rPr lang="en-US" sz="1800" dirty="0"/>
              <a:t>Can’t be acquired by Giants</a:t>
            </a:r>
          </a:p>
          <a:p>
            <a:r>
              <a:rPr lang="en-US" sz="2000" dirty="0"/>
              <a:t>Require swapping frameworks</a:t>
            </a:r>
          </a:p>
          <a:p>
            <a:pPr lvl="1"/>
            <a:r>
              <a:rPr lang="en-US" sz="1800" dirty="0"/>
              <a:t>Customers must too</a:t>
            </a:r>
          </a:p>
          <a:p>
            <a:pPr fontAlgn="base"/>
            <a:r>
              <a:rPr lang="en-US" sz="2000" dirty="0"/>
              <a:t>WordPress plans removal</a:t>
            </a:r>
          </a:p>
          <a:p>
            <a:pPr lvl="1" fontAlgn="base"/>
            <a:r>
              <a:rPr lang="en-US" sz="1800" dirty="0"/>
              <a:t>30% of Web, $1.16B </a:t>
            </a:r>
            <a:r>
              <a:rPr lang="en-US" dirty="0"/>
              <a:t>[13, 14]</a:t>
            </a:r>
          </a:p>
          <a:p>
            <a:pPr lvl="1" fontAlgn="base"/>
            <a:r>
              <a:rPr lang="en-US" sz="1800" dirty="0"/>
              <a:t>Shouldn’t have to explain ‘BSD + Patent’ is okay </a:t>
            </a:r>
            <a:r>
              <a:rPr lang="en-US" dirty="0"/>
              <a:t>[8]</a:t>
            </a:r>
          </a:p>
        </p:txBody>
      </p:sp>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a:xfrm>
            <a:off x="8519160" y="4997196"/>
            <a:ext cx="624840" cy="146304"/>
          </a:xfrm>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Fontana</a:t>
            </a:r>
          </a:p>
        </p:txBody>
      </p:sp>
      <p:pic>
        <p:nvPicPr>
          <p:cNvPr id="12" name="Picture 11">
            <a:extLst>
              <a:ext uri="{FF2B5EF4-FFF2-40B4-BE49-F238E27FC236}">
                <a16:creationId xmlns:a16="http://schemas.microsoft.com/office/drawing/2014/main" id="{36A88601-AD5F-2749-B4EA-05BA2214525F}"/>
              </a:ext>
            </a:extLst>
          </p:cNvPr>
          <p:cNvPicPr>
            <a:picLocks noChangeAspect="1"/>
          </p:cNvPicPr>
          <p:nvPr/>
        </p:nvPicPr>
        <p:blipFill>
          <a:blip r:embed="rId3"/>
          <a:stretch>
            <a:fillRect/>
          </a:stretch>
        </p:blipFill>
        <p:spPr>
          <a:xfrm rot="192854">
            <a:off x="4782911" y="1122393"/>
            <a:ext cx="3998744" cy="1115410"/>
          </a:xfrm>
          <a:prstGeom prst="rect">
            <a:avLst/>
          </a:prstGeom>
        </p:spPr>
      </p:pic>
      <p:pic>
        <p:nvPicPr>
          <p:cNvPr id="16" name="Picture 15">
            <a:extLst>
              <a:ext uri="{FF2B5EF4-FFF2-40B4-BE49-F238E27FC236}">
                <a16:creationId xmlns:a16="http://schemas.microsoft.com/office/drawing/2014/main" id="{F87A7654-C25A-D245-A5E9-D59722EAD6D6}"/>
              </a:ext>
            </a:extLst>
          </p:cNvPr>
          <p:cNvPicPr>
            <a:picLocks noChangeAspect="1"/>
          </p:cNvPicPr>
          <p:nvPr/>
        </p:nvPicPr>
        <p:blipFill>
          <a:blip r:embed="rId4"/>
          <a:stretch>
            <a:fillRect/>
          </a:stretch>
        </p:blipFill>
        <p:spPr>
          <a:xfrm rot="218395">
            <a:off x="4816200" y="3642175"/>
            <a:ext cx="3920991" cy="1173304"/>
          </a:xfrm>
          <a:prstGeom prst="rect">
            <a:avLst/>
          </a:prstGeom>
        </p:spPr>
      </p:pic>
      <p:pic>
        <p:nvPicPr>
          <p:cNvPr id="18" name="Picture 17">
            <a:extLst>
              <a:ext uri="{FF2B5EF4-FFF2-40B4-BE49-F238E27FC236}">
                <a16:creationId xmlns:a16="http://schemas.microsoft.com/office/drawing/2014/main" id="{8804403A-E0C9-CD44-B088-95935BC36230}"/>
              </a:ext>
            </a:extLst>
          </p:cNvPr>
          <p:cNvPicPr>
            <a:picLocks noChangeAspect="1"/>
          </p:cNvPicPr>
          <p:nvPr/>
        </p:nvPicPr>
        <p:blipFill>
          <a:blip r:embed="rId5"/>
          <a:stretch>
            <a:fillRect/>
          </a:stretch>
        </p:blipFill>
        <p:spPr>
          <a:xfrm rot="21355854">
            <a:off x="4358237" y="3086302"/>
            <a:ext cx="4407790" cy="597042"/>
          </a:xfrm>
          <a:prstGeom prst="rect">
            <a:avLst/>
          </a:prstGeom>
        </p:spPr>
      </p:pic>
      <p:pic>
        <p:nvPicPr>
          <p:cNvPr id="20" name="Picture 19">
            <a:extLst>
              <a:ext uri="{FF2B5EF4-FFF2-40B4-BE49-F238E27FC236}">
                <a16:creationId xmlns:a16="http://schemas.microsoft.com/office/drawing/2014/main" id="{B9E931DE-A845-174F-BFD8-C998FCC096D8}"/>
              </a:ext>
            </a:extLst>
          </p:cNvPr>
          <p:cNvPicPr>
            <a:picLocks noChangeAspect="1"/>
          </p:cNvPicPr>
          <p:nvPr/>
        </p:nvPicPr>
        <p:blipFill>
          <a:blip r:embed="rId6"/>
          <a:stretch>
            <a:fillRect/>
          </a:stretch>
        </p:blipFill>
        <p:spPr>
          <a:xfrm rot="186069">
            <a:off x="5022713" y="2281322"/>
            <a:ext cx="3735096" cy="982686"/>
          </a:xfrm>
          <a:prstGeom prst="rect">
            <a:avLst/>
          </a:prstGeom>
        </p:spPr>
      </p:pic>
      <p:pic>
        <p:nvPicPr>
          <p:cNvPr id="14" name="Picture 13">
            <a:extLst>
              <a:ext uri="{FF2B5EF4-FFF2-40B4-BE49-F238E27FC236}">
                <a16:creationId xmlns:a16="http://schemas.microsoft.com/office/drawing/2014/main" id="{A23732B8-73EE-404B-93D0-CD5308664DF8}"/>
              </a:ext>
            </a:extLst>
          </p:cNvPr>
          <p:cNvPicPr>
            <a:picLocks noChangeAspect="1"/>
          </p:cNvPicPr>
          <p:nvPr/>
        </p:nvPicPr>
        <p:blipFill>
          <a:blip r:embed="rId7"/>
          <a:stretch>
            <a:fillRect/>
          </a:stretch>
        </p:blipFill>
        <p:spPr>
          <a:xfrm rot="21204927">
            <a:off x="4550832" y="1837197"/>
            <a:ext cx="5189100" cy="640716"/>
          </a:xfrm>
          <a:prstGeom prst="rect">
            <a:avLst/>
          </a:prstGeom>
        </p:spPr>
      </p:pic>
    </p:spTree>
    <p:extLst>
      <p:ext uri="{BB962C8B-B14F-4D97-AF65-F5344CB8AC3E}">
        <p14:creationId xmlns:p14="http://schemas.microsoft.com/office/powerpoint/2010/main" val="231738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t>
            </a:r>
            <a:r>
              <a:rPr lang="en-US" dirty="0" err="1"/>
              <a:t>facebook</a:t>
            </a:r>
            <a:r>
              <a:rPr lang="en-US" dirty="0"/>
              <a:t> in the right?</a:t>
            </a:r>
          </a:p>
        </p:txBody>
      </p:sp>
      <p:sp>
        <p:nvSpPr>
          <p:cNvPr id="3" name="Content Placeholder 2"/>
          <p:cNvSpPr>
            <a:spLocks noGrp="1"/>
          </p:cNvSpPr>
          <p:nvPr>
            <p:ph sz="half" idx="1"/>
          </p:nvPr>
        </p:nvSpPr>
        <p:spPr>
          <a:xfrm>
            <a:off x="220850" y="1314466"/>
            <a:ext cx="3855203" cy="3352800"/>
          </a:xfrm>
        </p:spPr>
        <p:txBody>
          <a:bodyPr>
            <a:noAutofit/>
          </a:bodyPr>
          <a:lstStyle/>
          <a:p>
            <a:r>
              <a:rPr lang="en-US" sz="2000" dirty="0"/>
              <a:t>Fight meritless litigation </a:t>
            </a:r>
            <a:r>
              <a:rPr lang="en-US" sz="1400" dirty="0"/>
              <a:t>[9]</a:t>
            </a:r>
          </a:p>
          <a:p>
            <a:pPr lvl="1"/>
            <a:r>
              <a:rPr lang="en-US" sz="1800" dirty="0"/>
              <a:t>AIPLA Litigation cost $4.4M</a:t>
            </a:r>
          </a:p>
          <a:p>
            <a:pPr lvl="1"/>
            <a:r>
              <a:rPr lang="en-US" sz="1800" dirty="0"/>
              <a:t>60% from NPEs (Meritless) </a:t>
            </a:r>
            <a:r>
              <a:rPr lang="en-US" sz="1400" dirty="0"/>
              <a:t>[15]</a:t>
            </a:r>
          </a:p>
          <a:p>
            <a:r>
              <a:rPr lang="en-US" sz="2000" dirty="0"/>
              <a:t>Adoption of license is good</a:t>
            </a:r>
            <a:r>
              <a:rPr lang="en-US" sz="1400" dirty="0"/>
              <a:t> [9]</a:t>
            </a:r>
          </a:p>
          <a:p>
            <a:pPr lvl="1"/>
            <a:r>
              <a:rPr lang="en-US" sz="1800" dirty="0"/>
              <a:t>Trolls lose a part of their case</a:t>
            </a:r>
          </a:p>
          <a:p>
            <a:pPr lvl="1"/>
            <a:r>
              <a:rPr lang="en-US" sz="1800" dirty="0"/>
              <a:t>Companies save time and money</a:t>
            </a:r>
          </a:p>
          <a:p>
            <a:pPr lvl="1"/>
            <a:r>
              <a:rPr lang="en-US" sz="1800" dirty="0"/>
              <a:t>Customers get explicit license</a:t>
            </a:r>
          </a:p>
          <a:p>
            <a:r>
              <a:rPr lang="en-US" sz="2000" dirty="0"/>
              <a:t>Inhibits valid patent defenses</a:t>
            </a:r>
          </a:p>
          <a:p>
            <a:pPr lvl="1"/>
            <a:r>
              <a:rPr lang="en-US" sz="1800" dirty="0"/>
              <a:t>Most won’t conflict/desire to sue</a:t>
            </a:r>
          </a:p>
          <a:p>
            <a:pPr lvl="1"/>
            <a:r>
              <a:rPr lang="en-US" sz="1800" dirty="0"/>
              <a:t>NPEs &amp; Tech Giants worse off </a:t>
            </a:r>
            <a:r>
              <a:rPr lang="en-US" sz="1400" dirty="0"/>
              <a:t>[11]</a:t>
            </a:r>
            <a:endParaRPr lang="en-US" sz="1800" dirty="0"/>
          </a:p>
        </p:txBody>
      </p:sp>
      <p:sp>
        <p:nvSpPr>
          <p:cNvPr id="5" name="Footer Placeholder 4"/>
          <p:cNvSpPr>
            <a:spLocks noGrp="1"/>
          </p:cNvSpPr>
          <p:nvPr>
            <p:ph type="ftr" sz="quarter" idx="11"/>
          </p:nvPr>
        </p:nvSpPr>
        <p:spPr/>
        <p:txBody>
          <a:bodyPr/>
          <a:lstStyle/>
          <a:p>
            <a:r>
              <a:rPr lang="sk-SK" dirty="0"/>
              <a:t>© 2017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Fontana</a:t>
            </a:r>
          </a:p>
        </p:txBody>
      </p:sp>
      <p:pic>
        <p:nvPicPr>
          <p:cNvPr id="8" name="Picture 7">
            <a:extLst>
              <a:ext uri="{FF2B5EF4-FFF2-40B4-BE49-F238E27FC236}">
                <a16:creationId xmlns:a16="http://schemas.microsoft.com/office/drawing/2014/main" id="{B0AEE4C5-D829-9644-B285-40BAE7949982}"/>
              </a:ext>
            </a:extLst>
          </p:cNvPr>
          <p:cNvPicPr>
            <a:picLocks noChangeAspect="1"/>
          </p:cNvPicPr>
          <p:nvPr/>
        </p:nvPicPr>
        <p:blipFill>
          <a:blip r:embed="rId3"/>
          <a:stretch>
            <a:fillRect/>
          </a:stretch>
        </p:blipFill>
        <p:spPr>
          <a:xfrm>
            <a:off x="4143953" y="1123932"/>
            <a:ext cx="4882843" cy="3696041"/>
          </a:xfrm>
          <a:prstGeom prst="rect">
            <a:avLst/>
          </a:prstGeom>
        </p:spPr>
      </p:pic>
    </p:spTree>
    <p:extLst>
      <p:ext uri="{BB962C8B-B14F-4D97-AF65-F5344CB8AC3E}">
        <p14:creationId xmlns:p14="http://schemas.microsoft.com/office/powerpoint/2010/main" val="1209659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nSpc>
                <a:spcPct val="120000"/>
              </a:lnSpc>
            </a:pPr>
            <a:r>
              <a:rPr lang="en-US" sz="2700" dirty="0">
                <a:solidFill>
                  <a:schemeClr val="tx1"/>
                </a:solidFill>
                <a:latin typeface="+mj-lt"/>
              </a:rPr>
              <a:t>Most in a worse position than with </a:t>
            </a:r>
            <a:r>
              <a:rPr lang="en-US" sz="2700" dirty="0" err="1">
                <a:solidFill>
                  <a:schemeClr val="tx1"/>
                </a:solidFill>
                <a:latin typeface="+mj-lt"/>
              </a:rPr>
              <a:t>BSD+Patents</a:t>
            </a:r>
            <a:endParaRPr lang="en-US" sz="2700" dirty="0">
              <a:solidFill>
                <a:schemeClr val="tx1"/>
              </a:solidFill>
              <a:latin typeface="+mj-lt"/>
            </a:endParaRPr>
          </a:p>
        </p:txBody>
      </p:sp>
      <p:sp>
        <p:nvSpPr>
          <p:cNvPr id="3" name="Content Placeholder 2"/>
          <p:cNvSpPr>
            <a:spLocks noGrp="1"/>
          </p:cNvSpPr>
          <p:nvPr>
            <p:ph sz="half" idx="1"/>
          </p:nvPr>
        </p:nvSpPr>
        <p:spPr/>
        <p:txBody>
          <a:bodyPr>
            <a:normAutofit fontScale="92500" lnSpcReduction="10000"/>
          </a:bodyPr>
          <a:lstStyle/>
          <a:p>
            <a:pPr fontAlgn="base"/>
            <a:r>
              <a:rPr lang="en-US" sz="2200" dirty="0"/>
              <a:t>Facebook moved to MIT</a:t>
            </a:r>
          </a:p>
          <a:p>
            <a:pPr lvl="1">
              <a:lnSpc>
                <a:spcPct val="120000"/>
              </a:lnSpc>
            </a:pPr>
            <a:r>
              <a:rPr lang="en-US" sz="1900" dirty="0"/>
              <a:t>Daniel </a:t>
            </a:r>
            <a:r>
              <a:rPr lang="en-US" sz="1900" dirty="0" err="1"/>
              <a:t>Nazer</a:t>
            </a:r>
            <a:r>
              <a:rPr lang="en-US" sz="1900" dirty="0"/>
              <a:t> - “You’ve gone from having an express license to an open question” </a:t>
            </a:r>
            <a:r>
              <a:rPr lang="en-US" dirty="0"/>
              <a:t>[10]</a:t>
            </a:r>
          </a:p>
          <a:p>
            <a:r>
              <a:rPr lang="en-US" sz="2200" dirty="0"/>
              <a:t>Problem went on for years</a:t>
            </a:r>
          </a:p>
          <a:p>
            <a:pPr lvl="1"/>
            <a:r>
              <a:rPr lang="en-US" sz="1900" dirty="0"/>
              <a:t>Noticed after PATENTS read</a:t>
            </a:r>
          </a:p>
          <a:p>
            <a:pPr lvl="1"/>
            <a:r>
              <a:rPr lang="en-US" sz="1900" dirty="0"/>
              <a:t>Misinterpretation and panic lead to sweeping actions</a:t>
            </a:r>
            <a:endParaRPr lang="en-US" sz="1600" dirty="0"/>
          </a:p>
          <a:p>
            <a:r>
              <a:rPr lang="en-US" sz="2200" dirty="0"/>
              <a:t>Remember your role</a:t>
            </a:r>
            <a:br>
              <a:rPr lang="en-US" sz="1900" dirty="0"/>
            </a:br>
            <a:endParaRPr lang="en-US" sz="1900" dirty="0"/>
          </a:p>
        </p:txBody>
      </p:sp>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Dylan Fontana</a:t>
            </a:r>
            <a:endParaRPr lang="en-US" sz="1400" dirty="0">
              <a:solidFill>
                <a:schemeClr val="tx1"/>
              </a:solidFill>
              <a:latin typeface="+mj-lt"/>
            </a:endParaRPr>
          </a:p>
        </p:txBody>
      </p:sp>
      <p:grpSp>
        <p:nvGrpSpPr>
          <p:cNvPr id="18" name="Group 17">
            <a:extLst>
              <a:ext uri="{FF2B5EF4-FFF2-40B4-BE49-F238E27FC236}">
                <a16:creationId xmlns:a16="http://schemas.microsoft.com/office/drawing/2014/main" id="{E909E42D-C690-1140-9E90-EE864BB942F7}"/>
              </a:ext>
            </a:extLst>
          </p:cNvPr>
          <p:cNvGrpSpPr/>
          <p:nvPr/>
        </p:nvGrpSpPr>
        <p:grpSpPr>
          <a:xfrm>
            <a:off x="4511305" y="1297876"/>
            <a:ext cx="4320275" cy="2958239"/>
            <a:chOff x="685800" y="816369"/>
            <a:chExt cx="6319434" cy="4327131"/>
          </a:xfrm>
        </p:grpSpPr>
        <p:pic>
          <p:nvPicPr>
            <p:cNvPr id="12" name="Picture 11">
              <a:extLst>
                <a:ext uri="{FF2B5EF4-FFF2-40B4-BE49-F238E27FC236}">
                  <a16:creationId xmlns:a16="http://schemas.microsoft.com/office/drawing/2014/main" id="{B3F31A41-E1E1-334D-861C-E5FC5C37FADD}"/>
                </a:ext>
              </a:extLst>
            </p:cNvPr>
            <p:cNvPicPr>
              <a:picLocks noChangeAspect="1"/>
            </p:cNvPicPr>
            <p:nvPr/>
          </p:nvPicPr>
          <p:blipFill rotWithShape="1">
            <a:blip r:embed="rId3"/>
            <a:srcRect r="30890"/>
            <a:stretch/>
          </p:blipFill>
          <p:spPr>
            <a:xfrm>
              <a:off x="685800" y="816369"/>
              <a:ext cx="6319434" cy="1369426"/>
            </a:xfrm>
            <a:prstGeom prst="rect">
              <a:avLst/>
            </a:prstGeom>
          </p:spPr>
        </p:pic>
        <p:pic>
          <p:nvPicPr>
            <p:cNvPr id="14" name="Picture 13">
              <a:extLst>
                <a:ext uri="{FF2B5EF4-FFF2-40B4-BE49-F238E27FC236}">
                  <a16:creationId xmlns:a16="http://schemas.microsoft.com/office/drawing/2014/main" id="{79DE53BD-AD92-9C45-BE20-4BCA34E43F65}"/>
                </a:ext>
              </a:extLst>
            </p:cNvPr>
            <p:cNvPicPr>
              <a:picLocks noChangeAspect="1"/>
            </p:cNvPicPr>
            <p:nvPr/>
          </p:nvPicPr>
          <p:blipFill rotWithShape="1">
            <a:blip r:embed="rId4"/>
            <a:srcRect r="30890"/>
            <a:stretch/>
          </p:blipFill>
          <p:spPr>
            <a:xfrm>
              <a:off x="685800" y="2174382"/>
              <a:ext cx="6319434" cy="788150"/>
            </a:xfrm>
            <a:prstGeom prst="rect">
              <a:avLst/>
            </a:prstGeom>
          </p:spPr>
        </p:pic>
        <p:pic>
          <p:nvPicPr>
            <p:cNvPr id="16" name="Picture 15">
              <a:extLst>
                <a:ext uri="{FF2B5EF4-FFF2-40B4-BE49-F238E27FC236}">
                  <a16:creationId xmlns:a16="http://schemas.microsoft.com/office/drawing/2014/main" id="{DECB0867-7719-E64C-AF78-ADDFF60A7EFE}"/>
                </a:ext>
              </a:extLst>
            </p:cNvPr>
            <p:cNvPicPr>
              <a:picLocks noChangeAspect="1"/>
            </p:cNvPicPr>
            <p:nvPr/>
          </p:nvPicPr>
          <p:blipFill rotWithShape="1">
            <a:blip r:embed="rId5"/>
            <a:srcRect r="31389"/>
            <a:stretch/>
          </p:blipFill>
          <p:spPr>
            <a:xfrm>
              <a:off x="685800" y="2962531"/>
              <a:ext cx="6319434" cy="2180969"/>
            </a:xfrm>
            <a:prstGeom prst="rect">
              <a:avLst/>
            </a:prstGeom>
          </p:spPr>
        </p:pic>
      </p:grpSp>
      <p:sp>
        <p:nvSpPr>
          <p:cNvPr id="19" name="Donut 18">
            <a:extLst>
              <a:ext uri="{FF2B5EF4-FFF2-40B4-BE49-F238E27FC236}">
                <a16:creationId xmlns:a16="http://schemas.microsoft.com/office/drawing/2014/main" id="{E83C0F45-D70F-2646-BAE6-DB5ABD6D5EEC}"/>
              </a:ext>
            </a:extLst>
          </p:cNvPr>
          <p:cNvSpPr/>
          <p:nvPr/>
        </p:nvSpPr>
        <p:spPr>
          <a:xfrm>
            <a:off x="4497092" y="3533614"/>
            <a:ext cx="774915" cy="356461"/>
          </a:xfrm>
          <a:prstGeom prst="donut">
            <a:avLst>
              <a:gd name="adj" fmla="val 7889"/>
            </a:avLst>
          </a:prstGeom>
          <a:solidFill>
            <a:srgbClr val="FF0000"/>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814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(1/2)</a:t>
            </a:r>
          </a:p>
        </p:txBody>
      </p:sp>
      <p:sp>
        <p:nvSpPr>
          <p:cNvPr id="3" name="Content Placeholder 2"/>
          <p:cNvSpPr>
            <a:spLocks noGrp="1"/>
          </p:cNvSpPr>
          <p:nvPr>
            <p:ph idx="1"/>
          </p:nvPr>
        </p:nvSpPr>
        <p:spPr/>
        <p:txBody>
          <a:bodyPr>
            <a:normAutofit fontScale="92500" lnSpcReduction="20000"/>
          </a:bodyPr>
          <a:lstStyle/>
          <a:p>
            <a:r>
              <a:rPr lang="en-US" sz="1200" dirty="0"/>
              <a:t>[1] Open Source Initiative (</a:t>
            </a:r>
            <a:r>
              <a:rPr lang="en-US" sz="1200" dirty="0" err="1"/>
              <a:t>n.d.</a:t>
            </a:r>
            <a:r>
              <a:rPr lang="en-US" sz="1200" dirty="0"/>
              <a:t>) Retrieved from </a:t>
            </a:r>
            <a:r>
              <a:rPr lang="en-US" sz="1200" u="sng" dirty="0">
                <a:hlinkClick r:id="rId2"/>
              </a:rPr>
              <a:t>https://opensource.org/licenses/BSD-3-Clause</a:t>
            </a:r>
            <a:endParaRPr lang="en-US" sz="1200" dirty="0"/>
          </a:p>
          <a:p>
            <a:pPr fontAlgn="base"/>
            <a:r>
              <a:rPr lang="en-US" sz="1200" dirty="0"/>
              <a:t>[2] Facebook. (2017).  GitHub. Retrieved from </a:t>
            </a:r>
            <a:r>
              <a:rPr lang="en-US" sz="1200" u="sng" dirty="0">
                <a:hlinkClick r:id="rId3"/>
              </a:rPr>
              <a:t>https://github.com/facebook/react/blob/d63249d03488fec1ea92a81ba29f0e87a82feeae/PATENTS</a:t>
            </a:r>
            <a:endParaRPr lang="en-US" sz="1200" dirty="0"/>
          </a:p>
          <a:p>
            <a:pPr fontAlgn="base"/>
            <a:r>
              <a:rPr lang="en-US" sz="1200" dirty="0"/>
              <a:t>[3] Rosen, Lawrence &amp; </a:t>
            </a:r>
            <a:r>
              <a:rPr lang="en-US" sz="1200" dirty="0" err="1"/>
              <a:t>Einschlag</a:t>
            </a:r>
            <a:r>
              <a:rPr lang="en-US" sz="1200" dirty="0"/>
              <a:t>, Michael. (2004). </a:t>
            </a:r>
            <a:r>
              <a:rPr lang="en-US" sz="1200" dirty="0" err="1"/>
              <a:t>Rosenlaw</a:t>
            </a:r>
            <a:r>
              <a:rPr lang="en-US" sz="1200" dirty="0"/>
              <a:t> &amp; </a:t>
            </a:r>
            <a:r>
              <a:rPr lang="en-US" sz="1200" dirty="0" err="1"/>
              <a:t>Einschlag</a:t>
            </a:r>
            <a:r>
              <a:rPr lang="en-US" sz="1200" dirty="0"/>
              <a:t>. Retrieved from </a:t>
            </a:r>
            <a:r>
              <a:rPr lang="en-US" sz="1200" u="sng" dirty="0">
                <a:hlinkClick r:id="rId4"/>
              </a:rPr>
              <a:t>https://www.rosenlaw.com/lj9.htm</a:t>
            </a:r>
            <a:endParaRPr lang="en-US" sz="1200" u="sng" dirty="0"/>
          </a:p>
          <a:p>
            <a:pPr fontAlgn="base"/>
            <a:r>
              <a:rPr lang="en-US" sz="1200" dirty="0"/>
              <a:t>[4] Walsh, Dennis. (2017). Medium. Retrieved from </a:t>
            </a:r>
            <a:r>
              <a:rPr lang="en-US" sz="1200" u="sng" dirty="0">
                <a:hlinkClick r:id="rId5"/>
              </a:rPr>
              <a:t>https://medium.com/@dwalsh.sdlr/react-facebook-and-the-revokable-patent-license-why-its-a-paper-25c40c50b562</a:t>
            </a:r>
            <a:endParaRPr lang="en-US" sz="1200" u="sng" dirty="0"/>
          </a:p>
          <a:p>
            <a:pPr fontAlgn="base"/>
            <a:r>
              <a:rPr lang="en-US" sz="1200" dirty="0"/>
              <a:t>[5] Apache Software Foundation. (2017). Apache Software Foundation. Retrieved from </a:t>
            </a:r>
            <a:r>
              <a:rPr lang="en-US" sz="1200" u="sng" dirty="0">
                <a:hlinkClick r:id="rId6"/>
              </a:rPr>
              <a:t>http://www.apache.org/licenses/LICENSE-2.0.html#patent</a:t>
            </a:r>
            <a:endParaRPr lang="en-US" sz="1200" u="sng" dirty="0"/>
          </a:p>
          <a:p>
            <a:pPr fontAlgn="base"/>
            <a:r>
              <a:rPr lang="en-US" sz="1200" u="sng" dirty="0"/>
              <a:t>[6] </a:t>
            </a:r>
            <a:r>
              <a:rPr lang="en-US" sz="1200" u="sng" dirty="0" err="1"/>
              <a:t>Mattmann</a:t>
            </a:r>
            <a:r>
              <a:rPr lang="en-US" sz="1200" u="sng" dirty="0"/>
              <a:t>, Chris. (2017). Apache Software Foundation. Retrieved from </a:t>
            </a:r>
            <a:r>
              <a:rPr lang="en-US" sz="1200" u="sng" dirty="0">
                <a:hlinkClick r:id="rId7"/>
              </a:rPr>
              <a:t>https://issues.apache.org/jira/browse/LEGAL-303?focusedCommentId=16052957&amp;page=com.atlassian.jira.plugin.system.issuetabpanels%3Acomment-tabpanel#comment-16052957</a:t>
            </a:r>
            <a:r>
              <a:rPr lang="en-US" sz="1200" dirty="0"/>
              <a:t> </a:t>
            </a:r>
          </a:p>
          <a:p>
            <a:pPr fontAlgn="base"/>
            <a:r>
              <a:rPr lang="en-US" sz="1200" dirty="0"/>
              <a:t>[7] </a:t>
            </a:r>
            <a:r>
              <a:rPr lang="en-US" sz="1200" dirty="0" err="1"/>
              <a:t>Kripalani</a:t>
            </a:r>
            <a:r>
              <a:rPr lang="en-US" sz="1200" dirty="0"/>
              <a:t>, Raul. (2017). Medium. Retrieved from </a:t>
            </a:r>
            <a:r>
              <a:rPr lang="en-US" sz="1200" u="sng" dirty="0">
                <a:hlinkClick r:id="rId8"/>
              </a:rPr>
              <a:t>https://medium.com/@raulk/if-youre-a-startup-you-should-not-use-react-reflecting-on-the-bsd-patents-license-b049d4a67dd2</a:t>
            </a:r>
            <a:endParaRPr lang="en-US" sz="1200" u="sng" dirty="0"/>
          </a:p>
          <a:p>
            <a:pPr fontAlgn="base"/>
            <a:r>
              <a:rPr lang="en-US" sz="1200" dirty="0"/>
              <a:t>[8] Mullenweg, Matt. (2017). WordPress. Retrieved from </a:t>
            </a:r>
            <a:r>
              <a:rPr lang="en-US" sz="1200" u="sng" dirty="0">
                <a:hlinkClick r:id="rId9"/>
              </a:rPr>
              <a:t>https://ma.tt/2017/09/on-react-and-wordpress/</a:t>
            </a:r>
            <a:endParaRPr lang="en-US" sz="1200" dirty="0"/>
          </a:p>
          <a:p>
            <a:pPr fontAlgn="base"/>
            <a:r>
              <a:rPr lang="en-US" sz="1200" dirty="0"/>
              <a:t>All webpages displayed were accessible on March 28</a:t>
            </a:r>
            <a:r>
              <a:rPr lang="en-US" sz="1200" baseline="30000" dirty="0"/>
              <a:t>th</a:t>
            </a:r>
            <a:r>
              <a:rPr lang="en-US" sz="1200" dirty="0"/>
              <a:t>, 2018.</a:t>
            </a:r>
          </a:p>
          <a:p>
            <a:pPr fontAlgn="base"/>
            <a:endParaRPr lang="en-US" sz="1200" dirty="0"/>
          </a:p>
          <a:p>
            <a:pPr fontAlgn="base"/>
            <a:endParaRPr lang="en-US" sz="1200" dirty="0"/>
          </a:p>
          <a:p>
            <a:pPr fontAlgn="base"/>
            <a:endParaRPr lang="en-US" sz="1200" dirty="0"/>
          </a:p>
          <a:p>
            <a:pPr fontAlgn="base"/>
            <a:endParaRPr lang="en-US" sz="1200" dirty="0"/>
          </a:p>
        </p:txBody>
      </p:sp>
      <p:sp>
        <p:nvSpPr>
          <p:cNvPr id="4" name="Footer Placeholder 3"/>
          <p:cNvSpPr>
            <a:spLocks noGrp="1"/>
          </p:cNvSpPr>
          <p:nvPr>
            <p:ph type="ftr" sz="quarter" idx="11"/>
          </p:nvPr>
        </p:nvSpPr>
        <p:spPr/>
        <p:txBody>
          <a:bodyPr/>
          <a:lstStyle/>
          <a:p>
            <a:r>
              <a:rPr lang="sk-SK" dirty="0"/>
              <a:t>© 2017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Fontana</a:t>
            </a:r>
          </a:p>
        </p:txBody>
      </p:sp>
    </p:spTree>
    <p:extLst>
      <p:ext uri="{BB962C8B-B14F-4D97-AF65-F5344CB8AC3E}">
        <p14:creationId xmlns:p14="http://schemas.microsoft.com/office/powerpoint/2010/main" val="250257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(2/2)</a:t>
            </a:r>
          </a:p>
        </p:txBody>
      </p:sp>
      <p:sp>
        <p:nvSpPr>
          <p:cNvPr id="3" name="Content Placeholder 2"/>
          <p:cNvSpPr>
            <a:spLocks noGrp="1"/>
          </p:cNvSpPr>
          <p:nvPr>
            <p:ph idx="1"/>
          </p:nvPr>
        </p:nvSpPr>
        <p:spPr/>
        <p:txBody>
          <a:bodyPr>
            <a:normAutofit fontScale="92500" lnSpcReduction="10000"/>
          </a:bodyPr>
          <a:lstStyle/>
          <a:p>
            <a:pPr fontAlgn="base"/>
            <a:r>
              <a:rPr lang="en-US" sz="1200" u="sng" dirty="0"/>
              <a:t>[9] Wolff, Adam. (2017). Facebook. Retrieved from </a:t>
            </a:r>
            <a:r>
              <a:rPr lang="en-US" sz="1200" u="sng" dirty="0">
                <a:hlinkClick r:id="rId2"/>
              </a:rPr>
              <a:t>https://code.facebook.com/posts/112130496157735/explaining-react-s-license/</a:t>
            </a:r>
            <a:endParaRPr lang="en-US" sz="1200" dirty="0"/>
          </a:p>
          <a:p>
            <a:pPr fontAlgn="base"/>
            <a:r>
              <a:rPr lang="en-US" sz="1200" dirty="0"/>
              <a:t>[10] Collins, Keith. (2017). Quartz. Retrieved from </a:t>
            </a:r>
            <a:r>
              <a:rPr lang="en-US" sz="1200" u="sng" dirty="0">
                <a:hlinkClick r:id="rId3"/>
              </a:rPr>
              <a:t>https://qz.com/1087865/outraged-programmers-stood-up-to-facebook-fb-over-open-source-licensing-and-won-sort-of/</a:t>
            </a:r>
            <a:endParaRPr lang="en-US" sz="1200" dirty="0"/>
          </a:p>
          <a:p>
            <a:pPr fontAlgn="base"/>
            <a:r>
              <a:rPr lang="en-US" sz="1200" dirty="0"/>
              <a:t>[11] </a:t>
            </a:r>
            <a:r>
              <a:rPr lang="en-US" sz="1200" dirty="0" err="1"/>
              <a:t>Sieminski</a:t>
            </a:r>
            <a:r>
              <a:rPr lang="en-US" sz="1200" dirty="0"/>
              <a:t>, Paul. (2017). </a:t>
            </a:r>
            <a:r>
              <a:rPr lang="en-US" sz="1200" dirty="0" err="1"/>
              <a:t>Github</a:t>
            </a:r>
            <a:r>
              <a:rPr lang="en-US" sz="1200" dirty="0"/>
              <a:t>. Retrieved from </a:t>
            </a:r>
            <a:r>
              <a:rPr lang="en-US" sz="1200" u="sng" dirty="0">
                <a:hlinkClick r:id="rId4"/>
              </a:rPr>
              <a:t>https://github.com/Automattic/wp-calypso/issues/650#issuecomment-235086367</a:t>
            </a:r>
            <a:endParaRPr lang="en-US" sz="1200" u="sng" dirty="0"/>
          </a:p>
          <a:p>
            <a:pPr fontAlgn="base"/>
            <a:r>
              <a:rPr lang="en-US" sz="1200" u="sng" dirty="0"/>
              <a:t>[12] Wolff, Adam. (2017). Facebook. Retrieved from </a:t>
            </a:r>
            <a:r>
              <a:rPr lang="en-US" sz="1200" u="sng" dirty="0">
                <a:hlinkClick r:id="rId5"/>
              </a:rPr>
              <a:t>https://code.facebook.com/posts/300798627056246/relicensing-react-jest-flow-and-immutable-js/</a:t>
            </a:r>
            <a:endParaRPr lang="en-US" sz="1200" u="sng" dirty="0"/>
          </a:p>
          <a:p>
            <a:pPr fontAlgn="base"/>
            <a:r>
              <a:rPr lang="en-US" sz="1200" u="sng" dirty="0"/>
              <a:t>[13] </a:t>
            </a:r>
            <a:r>
              <a:rPr lang="en-US" sz="1200" u="sng" dirty="0" err="1"/>
              <a:t>Gannes</a:t>
            </a:r>
            <a:r>
              <a:rPr lang="en-US" sz="1200" u="sng" dirty="0"/>
              <a:t>, Liz. (2014). Recode. Retrieved from https://</a:t>
            </a:r>
            <a:r>
              <a:rPr lang="en-US" sz="1200" u="sng" dirty="0" err="1"/>
              <a:t>www.recode.net</a:t>
            </a:r>
            <a:r>
              <a:rPr lang="en-US" sz="1200" u="sng" dirty="0"/>
              <a:t>/2014/5/5/11626458/wordpress-parent-automattic-has-raised-160-million-now-valued-at-1-16</a:t>
            </a:r>
          </a:p>
          <a:p>
            <a:pPr fontAlgn="base"/>
            <a:r>
              <a:rPr lang="en-US" sz="1200" u="sng" dirty="0"/>
              <a:t>[14] W3Techs. (2018). W3Techs. Retrieved from https://w3techs.com/technologies/details/cm-</a:t>
            </a:r>
            <a:r>
              <a:rPr lang="en-US" sz="1200" u="sng" dirty="0" err="1"/>
              <a:t>wordpress</a:t>
            </a:r>
            <a:r>
              <a:rPr lang="en-US" sz="1200" u="sng" dirty="0"/>
              <a:t>/all/all</a:t>
            </a:r>
          </a:p>
          <a:p>
            <a:pPr fontAlgn="base"/>
            <a:r>
              <a:rPr lang="en-US" sz="1200" u="sng" dirty="0"/>
              <a:t>[15] </a:t>
            </a:r>
            <a:r>
              <a:rPr lang="en-US" sz="1200" u="sng" dirty="0" err="1"/>
              <a:t>Neumeyer</a:t>
            </a:r>
            <a:r>
              <a:rPr lang="en-US" sz="1200" u="sng" dirty="0"/>
              <a:t>, Chris. (2013). </a:t>
            </a:r>
            <a:r>
              <a:rPr lang="en-US" sz="1200" u="sng" dirty="0" err="1"/>
              <a:t>Ipwatchdog</a:t>
            </a:r>
            <a:r>
              <a:rPr lang="en-US" sz="1200" u="sng" dirty="0"/>
              <a:t>. Retrieved from </a:t>
            </a:r>
            <a:r>
              <a:rPr lang="en-US" sz="1200" u="sng" dirty="0">
                <a:hlinkClick r:id="rId6"/>
              </a:rPr>
              <a:t>http://www.ipwatchdog.com/2013/02/05/managing-costs-of-patent-litigation/id=34808/</a:t>
            </a:r>
            <a:r>
              <a:rPr lang="en-US" sz="1200" u="sng" dirty="0"/>
              <a:t> as cited in AIPLA Economic Report, American </a:t>
            </a:r>
            <a:r>
              <a:rPr lang="en-US" sz="1200" u="sng" dirty="0" err="1"/>
              <a:t>Intellecutal</a:t>
            </a:r>
            <a:r>
              <a:rPr lang="en-US" sz="1200" u="sng" dirty="0"/>
              <a:t> Property Law Association, at http://</a:t>
            </a:r>
            <a:r>
              <a:rPr lang="en-US" sz="1200" u="sng" dirty="0" err="1"/>
              <a:t>www.aipla.org</a:t>
            </a:r>
            <a:r>
              <a:rPr lang="en-US" sz="1200" u="sng" dirty="0"/>
              <a:t>/</a:t>
            </a:r>
            <a:r>
              <a:rPr lang="en-US" sz="1200" u="sng" dirty="0" err="1"/>
              <a:t>learningcenter</a:t>
            </a:r>
            <a:r>
              <a:rPr lang="en-US" sz="1200" u="sng" dirty="0"/>
              <a:t>/library/books/</a:t>
            </a:r>
            <a:r>
              <a:rPr lang="en-US" sz="1200" u="sng" dirty="0" err="1"/>
              <a:t>econsurvey</a:t>
            </a:r>
            <a:r>
              <a:rPr lang="en-US" sz="1200" u="sng" dirty="0"/>
              <a:t>/Pages/</a:t>
            </a:r>
            <a:r>
              <a:rPr lang="en-US" sz="1200" u="sng" dirty="0" err="1"/>
              <a:t>default.aspx</a:t>
            </a:r>
            <a:endParaRPr lang="en-US" sz="1200" u="sng" dirty="0"/>
          </a:p>
          <a:p>
            <a:pPr fontAlgn="base"/>
            <a:r>
              <a:rPr lang="en-US" sz="1200" dirty="0"/>
              <a:t>All webpages displayed were accessible on March 28</a:t>
            </a:r>
            <a:r>
              <a:rPr lang="en-US" sz="1200" baseline="30000" dirty="0"/>
              <a:t>th</a:t>
            </a:r>
            <a:r>
              <a:rPr lang="en-US" sz="1200" dirty="0"/>
              <a:t>, 2018.</a:t>
            </a:r>
          </a:p>
          <a:p>
            <a:pPr fontAlgn="base"/>
            <a:endParaRPr lang="en-US" sz="1200" dirty="0"/>
          </a:p>
          <a:p>
            <a:pPr fontAlgn="base"/>
            <a:endParaRPr lang="en-US" sz="1200" dirty="0"/>
          </a:p>
          <a:p>
            <a:pPr fontAlgn="base"/>
            <a:endParaRPr lang="en-US" sz="1200" dirty="0"/>
          </a:p>
        </p:txBody>
      </p:sp>
      <p:sp>
        <p:nvSpPr>
          <p:cNvPr id="4" name="Footer Placeholder 3"/>
          <p:cNvSpPr>
            <a:spLocks noGrp="1"/>
          </p:cNvSpPr>
          <p:nvPr>
            <p:ph type="ftr" sz="quarter" idx="11"/>
          </p:nvPr>
        </p:nvSpPr>
        <p:spPr/>
        <p:txBody>
          <a:bodyPr/>
          <a:lstStyle/>
          <a:p>
            <a:r>
              <a:rPr lang="sk-SK" dirty="0"/>
              <a:t>© 2017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Dylan Fontana</a:t>
            </a:r>
          </a:p>
        </p:txBody>
      </p:sp>
    </p:spTree>
    <p:extLst>
      <p:ext uri="{BB962C8B-B14F-4D97-AF65-F5344CB8AC3E}">
        <p14:creationId xmlns:p14="http://schemas.microsoft.com/office/powerpoint/2010/main" val="3232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Game piracy: Good for Sales</a:t>
            </a:r>
          </a:p>
        </p:txBody>
      </p:sp>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Alexandra Wheeler</a:t>
            </a:r>
            <a:endParaRPr lang="en-US" sz="1400" dirty="0">
              <a:solidFill>
                <a:schemeClr val="tx1"/>
              </a:solidFill>
              <a:latin typeface="+mj-lt"/>
            </a:endParaRPr>
          </a:p>
        </p:txBody>
      </p:sp>
      <p:sp>
        <p:nvSpPr>
          <p:cNvPr id="8" name="TextBox 7"/>
          <p:cNvSpPr txBox="1"/>
          <p:nvPr/>
        </p:nvSpPr>
        <p:spPr>
          <a:xfrm>
            <a:off x="6045328" y="4631127"/>
            <a:ext cx="2786252" cy="338554"/>
          </a:xfrm>
          <a:prstGeom prst="rect">
            <a:avLst/>
          </a:prstGeom>
          <a:noFill/>
        </p:spPr>
        <p:txBody>
          <a:bodyPr wrap="square" rtlCol="0">
            <a:spAutoFit/>
          </a:bodyPr>
          <a:lstStyle/>
          <a:p>
            <a:pPr algn="r"/>
            <a:r>
              <a:rPr lang="en-US" sz="1600" dirty="0">
                <a:solidFill>
                  <a:schemeClr val="tx1"/>
                </a:solidFill>
              </a:rPr>
              <a:t>*According to 2011 Results</a:t>
            </a:r>
          </a:p>
        </p:txBody>
      </p:sp>
      <p:graphicFrame>
        <p:nvGraphicFramePr>
          <p:cNvPr id="18" name="Chart 17" title="Chart">
            <a:extLst>
              <a:ext uri="{FF2B5EF4-FFF2-40B4-BE49-F238E27FC236}">
                <a16:creationId xmlns:a16="http://schemas.microsoft.com/office/drawing/2014/main" id="{00000000-0008-0000-0000-000002000000}"/>
              </a:ext>
            </a:extLst>
          </p:cNvPr>
          <p:cNvGraphicFramePr>
            <a:graphicFrameLocks/>
          </p:cNvGraphicFramePr>
          <p:nvPr>
            <p:extLst/>
          </p:nvPr>
        </p:nvGraphicFramePr>
        <p:xfrm>
          <a:off x="696912" y="810705"/>
          <a:ext cx="7750175" cy="4402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374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latin typeface="Arial" pitchFamily="-109" charset="0"/>
                <a:ea typeface="ＭＳ Ｐゴシック" pitchFamily="-109" charset="-128"/>
                <a:cs typeface="ＭＳ Ｐゴシック" pitchFamily="-109" charset="-128"/>
              </a:rPr>
              <a:t>Do not change the format, footers, etc. in the template slides</a:t>
            </a:r>
          </a:p>
          <a:p>
            <a:r>
              <a:rPr lang="en-US" dirty="0">
                <a:latin typeface="Arial" pitchFamily="-109" charset="0"/>
                <a:ea typeface="ＭＳ Ｐゴシック" pitchFamily="-109" charset="-128"/>
                <a:cs typeface="ＭＳ Ｐゴシック" pitchFamily="-109" charset="-128"/>
              </a:rPr>
              <a:t>Put your name on each slide in the location indicated</a:t>
            </a:r>
          </a:p>
          <a:p>
            <a:r>
              <a:rPr lang="en-US" dirty="0">
                <a:latin typeface="Arial" pitchFamily="-109" charset="0"/>
                <a:ea typeface="ＭＳ Ｐゴシック" pitchFamily="-109" charset="-128"/>
                <a:cs typeface="ＭＳ Ｐゴシック" pitchFamily="-109" charset="-128"/>
              </a:rPr>
              <a:t>Send email, especially presentation drafts, to both </a:t>
            </a:r>
            <a:r>
              <a:rPr lang="en-US" dirty="0">
                <a:latin typeface="Arial" pitchFamily="-109" charset="0"/>
                <a:ea typeface="ＭＳ Ｐゴシック" pitchFamily="-109" charset="-128"/>
                <a:cs typeface="ＭＳ Ｐゴシック" pitchFamily="-109" charset="-128"/>
                <a:hlinkClick r:id="rId3"/>
              </a:rPr>
              <a:t>evan@wpi.edu</a:t>
            </a:r>
            <a:r>
              <a:rPr lang="en-US" dirty="0">
                <a:latin typeface="Arial" pitchFamily="-109" charset="0"/>
                <a:ea typeface="ＭＳ Ｐゴシック" pitchFamily="-109" charset="-128"/>
                <a:cs typeface="ＭＳ Ｐゴシック" pitchFamily="-109" charset="-128"/>
              </a:rPr>
              <a:t> and </a:t>
            </a:r>
            <a:r>
              <a:rPr lang="en-US" dirty="0">
                <a:latin typeface="Arial" pitchFamily="-109" charset="0"/>
                <a:ea typeface="ＭＳ Ｐゴシック" pitchFamily="-109" charset="-128"/>
                <a:cs typeface="ＭＳ Ｐゴシック" pitchFamily="-109" charset="-128"/>
                <a:hlinkClick r:id="rId4"/>
              </a:rPr>
              <a:t>kap@wpi.edu</a:t>
            </a:r>
            <a:r>
              <a:rPr lang="en-US" dirty="0">
                <a:latin typeface="Arial" pitchFamily="-109" charset="0"/>
                <a:ea typeface="ＭＳ Ｐゴシック" pitchFamily="-109" charset="-128"/>
                <a:cs typeface="ＭＳ Ｐゴシック" pitchFamily="-109" charset="-128"/>
              </a:rPr>
              <a:t>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59957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it Good</a:t>
            </a:r>
          </a:p>
        </p:txBody>
      </p:sp>
      <p:sp>
        <p:nvSpPr>
          <p:cNvPr id="3" name="Content Placeholder 2"/>
          <p:cNvSpPr>
            <a:spLocks noGrp="1"/>
          </p:cNvSpPr>
          <p:nvPr>
            <p:ph sz="half" idx="1"/>
          </p:nvPr>
        </p:nvSpPr>
        <p:spPr>
          <a:xfrm>
            <a:off x="393569" y="1276350"/>
            <a:ext cx="3952188" cy="3352800"/>
          </a:xfrm>
        </p:spPr>
        <p:txBody>
          <a:bodyPr/>
          <a:lstStyle/>
          <a:p>
            <a:r>
              <a:rPr lang="en-US" dirty="0"/>
              <a:t>Illegal consumption leads to increased legal consumption [6]</a:t>
            </a:r>
          </a:p>
          <a:p>
            <a:r>
              <a:rPr lang="en-US" dirty="0"/>
              <a:t>Boosts popularity [5]</a:t>
            </a:r>
          </a:p>
          <a:p>
            <a:r>
              <a:rPr lang="en-US" dirty="0"/>
              <a:t>67% of file sharers are buyers [5, 6]</a:t>
            </a:r>
          </a:p>
          <a:p>
            <a:endParaRPr lang="en-US" dirty="0"/>
          </a:p>
        </p:txBody>
      </p:sp>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Alexandra Wheeler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Infographic: [3]</a:t>
            </a:r>
            <a:endParaRPr lang="en-US" sz="1200" dirty="0">
              <a:solidFill>
                <a:schemeClr val="tx1"/>
              </a:solidFill>
            </a:endParaRPr>
          </a:p>
        </p:txBody>
      </p:sp>
      <p:pic>
        <p:nvPicPr>
          <p:cNvPr id="10" name="Picture 9">
            <a:extLst>
              <a:ext uri="{FF2B5EF4-FFF2-40B4-BE49-F238E27FC236}">
                <a16:creationId xmlns:a16="http://schemas.microsoft.com/office/drawing/2014/main" id="{6518BEBE-A075-4AF1-B5E6-2231983C49BF}"/>
              </a:ext>
            </a:extLst>
          </p:cNvPr>
          <p:cNvPicPr>
            <a:picLocks noChangeAspect="1"/>
          </p:cNvPicPr>
          <p:nvPr/>
        </p:nvPicPr>
        <p:blipFill rotWithShape="1">
          <a:blip r:embed="rId3"/>
          <a:srcRect l="5541" r="4997"/>
          <a:stretch/>
        </p:blipFill>
        <p:spPr>
          <a:xfrm>
            <a:off x="4345757" y="777841"/>
            <a:ext cx="4752586" cy="3699891"/>
          </a:xfrm>
          <a:prstGeom prst="rect">
            <a:avLst/>
          </a:prstGeom>
        </p:spPr>
      </p:pic>
    </p:spTree>
    <p:extLst>
      <p:ext uri="{BB962C8B-B14F-4D97-AF65-F5344CB8AC3E}">
        <p14:creationId xmlns:p14="http://schemas.microsoft.com/office/powerpoint/2010/main" val="130967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E6DDF54-736D-410B-A683-AC60021CD741}"/>
              </a:ext>
            </a:extLst>
          </p:cNvPr>
          <p:cNvPicPr>
            <a:picLocks noGrp="1" noChangeAspect="1"/>
          </p:cNvPicPr>
          <p:nvPr>
            <p:ph sz="half" idx="1"/>
          </p:nvPr>
        </p:nvPicPr>
        <p:blipFill>
          <a:blip r:embed="rId3"/>
          <a:stretch>
            <a:fillRect/>
          </a:stretch>
        </p:blipFill>
        <p:spPr>
          <a:xfrm>
            <a:off x="179109" y="673351"/>
            <a:ext cx="8652471" cy="4323845"/>
          </a:xfrm>
          <a:prstGeom prst="rect">
            <a:avLst/>
          </a:prstGeom>
        </p:spPr>
      </p:pic>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Alexandra Wheeler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a:t>
            </a:r>
          </a:p>
        </p:txBody>
      </p:sp>
    </p:spTree>
    <p:extLst>
      <p:ext uri="{BB962C8B-B14F-4D97-AF65-F5344CB8AC3E}">
        <p14:creationId xmlns:p14="http://schemas.microsoft.com/office/powerpoint/2010/main" val="18747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happen?</a:t>
            </a:r>
          </a:p>
        </p:txBody>
      </p:sp>
      <p:sp>
        <p:nvSpPr>
          <p:cNvPr id="3" name="Content Placeholder 2"/>
          <p:cNvSpPr>
            <a:spLocks noGrp="1"/>
          </p:cNvSpPr>
          <p:nvPr>
            <p:ph sz="half" idx="1"/>
          </p:nvPr>
        </p:nvSpPr>
        <p:spPr/>
        <p:txBody>
          <a:bodyPr/>
          <a:lstStyle/>
          <a:p>
            <a:r>
              <a:rPr lang="en-US" dirty="0"/>
              <a:t>Sampling effect [5]</a:t>
            </a:r>
          </a:p>
          <a:p>
            <a:r>
              <a:rPr lang="en-US" dirty="0"/>
              <a:t>Successful in converting illegal users to paying users. [5, 6]</a:t>
            </a:r>
          </a:p>
          <a:p>
            <a:pPr lvl="1"/>
            <a:r>
              <a:rPr lang="en-US" dirty="0"/>
              <a:t>Ex: Offering gameplay with extra bonuses or extra levels if consumers pay</a:t>
            </a:r>
          </a:p>
        </p:txBody>
      </p:sp>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Alexandra Wheeler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a:t>
            </a:r>
          </a:p>
        </p:txBody>
      </p:sp>
      <p:graphicFrame>
        <p:nvGraphicFramePr>
          <p:cNvPr id="13" name="Diagram 12">
            <a:extLst>
              <a:ext uri="{FF2B5EF4-FFF2-40B4-BE49-F238E27FC236}">
                <a16:creationId xmlns:a16="http://schemas.microsoft.com/office/drawing/2014/main" id="{BFCF28B3-3680-4710-AC7D-7AAE0F1ACB03}"/>
              </a:ext>
            </a:extLst>
          </p:cNvPr>
          <p:cNvGraphicFramePr/>
          <p:nvPr>
            <p:extLst/>
          </p:nvPr>
        </p:nvGraphicFramePr>
        <p:xfrm>
          <a:off x="4702489" y="699613"/>
          <a:ext cx="3755711" cy="3995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Down 13">
            <a:extLst>
              <a:ext uri="{FF2B5EF4-FFF2-40B4-BE49-F238E27FC236}">
                <a16:creationId xmlns:a16="http://schemas.microsoft.com/office/drawing/2014/main" id="{35D794E6-6099-43C9-8194-B073272EE1DC}"/>
              </a:ext>
            </a:extLst>
          </p:cNvPr>
          <p:cNvSpPr/>
          <p:nvPr/>
        </p:nvSpPr>
        <p:spPr>
          <a:xfrm rot="20234791">
            <a:off x="6831660" y="3664468"/>
            <a:ext cx="407987" cy="297638"/>
          </a:xfrm>
          <a:prstGeom prst="downArrow">
            <a:avLst/>
          </a:prstGeom>
          <a:solidFill>
            <a:schemeClr val="accent6">
              <a:lumMod val="20000"/>
              <a:lumOff val="80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BA8E7B5-1097-4237-9B48-3071ADB9E078}"/>
              </a:ext>
            </a:extLst>
          </p:cNvPr>
          <p:cNvSpPr/>
          <p:nvPr/>
        </p:nvSpPr>
        <p:spPr>
          <a:xfrm>
            <a:off x="6770960" y="3952911"/>
            <a:ext cx="1900417" cy="752440"/>
          </a:xfrm>
          <a:prstGeom prst="roundRect">
            <a:avLst/>
          </a:prstGeom>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People Buy it for Extra Content</a:t>
            </a:r>
          </a:p>
        </p:txBody>
      </p:sp>
    </p:spTree>
    <p:extLst>
      <p:ext uri="{BB962C8B-B14F-4D97-AF65-F5344CB8AC3E}">
        <p14:creationId xmlns:p14="http://schemas.microsoft.com/office/powerpoint/2010/main" val="4067756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piracy</a:t>
            </a:r>
          </a:p>
        </p:txBody>
      </p:sp>
      <p:sp>
        <p:nvSpPr>
          <p:cNvPr id="3" name="Content Placeholder 2"/>
          <p:cNvSpPr>
            <a:spLocks noGrp="1"/>
          </p:cNvSpPr>
          <p:nvPr>
            <p:ph sz="half" idx="1"/>
          </p:nvPr>
        </p:nvSpPr>
        <p:spPr/>
        <p:txBody>
          <a:bodyPr/>
          <a:lstStyle/>
          <a:p>
            <a:r>
              <a:rPr lang="en-US" dirty="0"/>
              <a:t>Two Types of Companies [7]</a:t>
            </a:r>
          </a:p>
          <a:p>
            <a:pPr lvl="1"/>
            <a:r>
              <a:rPr lang="en-US" dirty="0"/>
              <a:t>Ubisoft</a:t>
            </a:r>
          </a:p>
          <a:p>
            <a:pPr lvl="1"/>
            <a:r>
              <a:rPr lang="en-US" dirty="0"/>
              <a:t>Valve</a:t>
            </a:r>
          </a:p>
          <a:p>
            <a:r>
              <a:rPr lang="en-US" dirty="0"/>
              <a:t>Switch to Microtransactions [1]</a:t>
            </a:r>
          </a:p>
          <a:p>
            <a:pPr lvl="1"/>
            <a:r>
              <a:rPr lang="en-US" dirty="0"/>
              <a:t>FIFA $450 million vs $650 million</a:t>
            </a:r>
          </a:p>
          <a:p>
            <a:pPr lvl="1"/>
            <a:r>
              <a:rPr lang="en-US" dirty="0" err="1"/>
              <a:t>Fortnite</a:t>
            </a:r>
            <a:r>
              <a:rPr lang="en-US" dirty="0"/>
              <a:t> $126 million</a:t>
            </a:r>
          </a:p>
          <a:p>
            <a:pPr marL="205768" lvl="1" indent="0">
              <a:buNone/>
            </a:pPr>
            <a:endParaRPr lang="en-US" dirty="0"/>
          </a:p>
        </p:txBody>
      </p:sp>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Alexandra Wheeler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Self</a:t>
            </a:r>
            <a:endParaRPr lang="en-US" sz="1200" dirty="0">
              <a:solidFill>
                <a:schemeClr val="tx1"/>
              </a:solidFill>
            </a:endParaRPr>
          </a:p>
        </p:txBody>
      </p:sp>
      <p:pic>
        <p:nvPicPr>
          <p:cNvPr id="10" name="Picture 9">
            <a:extLst>
              <a:ext uri="{FF2B5EF4-FFF2-40B4-BE49-F238E27FC236}">
                <a16:creationId xmlns:a16="http://schemas.microsoft.com/office/drawing/2014/main" id="{BBF6FB9F-3897-45BE-B426-0DC967517C9C}"/>
              </a:ext>
            </a:extLst>
          </p:cNvPr>
          <p:cNvPicPr>
            <a:picLocks noChangeAspect="1"/>
          </p:cNvPicPr>
          <p:nvPr/>
        </p:nvPicPr>
        <p:blipFill rotWithShape="1">
          <a:blip r:embed="rId3"/>
          <a:srcRect l="13329" r="35180" b="38511"/>
          <a:stretch/>
        </p:blipFill>
        <p:spPr>
          <a:xfrm>
            <a:off x="4102044" y="1140643"/>
            <a:ext cx="4924752" cy="3308116"/>
          </a:xfrm>
          <a:prstGeom prst="rect">
            <a:avLst/>
          </a:prstGeom>
        </p:spPr>
      </p:pic>
    </p:spTree>
    <p:extLst>
      <p:ext uri="{BB962C8B-B14F-4D97-AF65-F5344CB8AC3E}">
        <p14:creationId xmlns:p14="http://schemas.microsoft.com/office/powerpoint/2010/main" val="1743941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[1] Agarwal, P. (2017, December 20). The Economics of Microtransactions in Video Games. Retrieved March 29, 2018, from </a:t>
            </a:r>
            <a:r>
              <a:rPr lang="en-US" dirty="0">
                <a:hlinkClick r:id="rId3"/>
              </a:rPr>
              <a:t>https://www.intelligenteconomist.com/economics-of-microtransactions/</a:t>
            </a:r>
            <a:endParaRPr lang="en-US" dirty="0"/>
          </a:p>
          <a:p>
            <a:pPr marL="0" indent="0">
              <a:buNone/>
            </a:pPr>
            <a:r>
              <a:rPr lang="en-US" dirty="0"/>
              <a:t>[2] Call of Duty Total Franchise Revenue Units Sold. (2017, November 11). Retrieved March 29, 2018, from </a:t>
            </a:r>
            <a:r>
              <a:rPr lang="en-US" dirty="0">
                <a:hlinkClick r:id="rId4"/>
              </a:rPr>
              <a:t>https://www.statisticbrain.com/call-of-duty-franchise-game-sales-statistics/</a:t>
            </a:r>
            <a:endParaRPr lang="en-US" dirty="0"/>
          </a:p>
          <a:p>
            <a:pPr marL="0" indent="0">
              <a:buNone/>
            </a:pPr>
            <a:r>
              <a:rPr lang="en-US" dirty="0"/>
              <a:t>[3] Fenlon, W. (2016, August 26). PC piracy survey results: 35 percent of PC gamers pirate. Retrieved March 29, 2018, from </a:t>
            </a:r>
            <a:r>
              <a:rPr lang="en-US" dirty="0">
                <a:hlinkClick r:id="rId5"/>
              </a:rPr>
              <a:t>https://www.pcgamer.com/pc-piracy-survey-results-35-percent-of-pc-gamers-pirate/</a:t>
            </a:r>
            <a:endParaRPr lang="en-US" dirty="0"/>
          </a:p>
          <a:p>
            <a:pPr marL="0" indent="0">
              <a:buNone/>
            </a:pPr>
            <a:r>
              <a:rPr lang="en-US" dirty="0"/>
              <a:t>[4] Online Piracy in Numbers - Facts and Statistics [Infographic]. (2011, November 1). Retrieved March 29, 2018, from </a:t>
            </a:r>
            <a:r>
              <a:rPr lang="en-US" dirty="0">
                <a:hlinkClick r:id="rId6"/>
              </a:rPr>
              <a:t>https://www.go-gulf.com/blog/online-piracy/</a:t>
            </a:r>
            <a:endParaRPr lang="en-US" dirty="0"/>
          </a:p>
          <a:p>
            <a:pPr marL="0" indent="0">
              <a:buNone/>
            </a:pPr>
            <a:r>
              <a:rPr lang="en-US" dirty="0"/>
              <a:t>[5] </a:t>
            </a:r>
            <a:r>
              <a:rPr lang="en-US" dirty="0" err="1"/>
              <a:t>Poort</a:t>
            </a:r>
            <a:r>
              <a:rPr lang="en-US" dirty="0"/>
              <a:t> et al. (2013) Baywatch: two Approaches to Measure the Effects of Blocking Access to The Pirate Bay. University of Amsterdam - Institute for Information Law (</a:t>
            </a:r>
            <a:r>
              <a:rPr lang="en-US" dirty="0" err="1"/>
              <a:t>IViR</a:t>
            </a:r>
            <a:r>
              <a:rPr lang="en-US" dirty="0"/>
              <a:t>), the Netherlands</a:t>
            </a:r>
          </a:p>
          <a:p>
            <a:pPr marL="0" indent="0">
              <a:buNone/>
            </a:pPr>
            <a:r>
              <a:rPr lang="en-US" dirty="0"/>
              <a:t>[6] Van der Ende, M., </a:t>
            </a:r>
            <a:r>
              <a:rPr lang="en-US" dirty="0" err="1"/>
              <a:t>Poort</a:t>
            </a:r>
            <a:r>
              <a:rPr lang="en-US" dirty="0"/>
              <a:t>, J., </a:t>
            </a:r>
            <a:r>
              <a:rPr lang="en-US" dirty="0" err="1"/>
              <a:t>Haffner</a:t>
            </a:r>
            <a:r>
              <a:rPr lang="en-US" dirty="0"/>
              <a:t>, R., De Bas, P., </a:t>
            </a:r>
            <a:r>
              <a:rPr lang="en-US" dirty="0" err="1"/>
              <a:t>Yagafarova</a:t>
            </a:r>
            <a:r>
              <a:rPr lang="en-US" dirty="0"/>
              <a:t>, A., </a:t>
            </a:r>
            <a:r>
              <a:rPr lang="en-US" dirty="0" err="1"/>
              <a:t>Rohlfs</a:t>
            </a:r>
            <a:r>
              <a:rPr lang="en-US" dirty="0"/>
              <a:t>, S., &amp; Van </a:t>
            </a:r>
            <a:r>
              <a:rPr lang="en-US" dirty="0" err="1"/>
              <a:t>Til</a:t>
            </a:r>
            <a:r>
              <a:rPr lang="en-US" dirty="0"/>
              <a:t>, H. (2015, May). Estimating displacement rates of copyrighted content in the EU. Retrieved March 29, 2018, from </a:t>
            </a:r>
            <a:r>
              <a:rPr lang="en-US" dirty="0">
                <a:hlinkClick r:id="rId7"/>
              </a:rPr>
              <a:t>https://www.bing.com/cr?IG=8C16AE5D66BC41DE9528BDD197E3D02A&amp;CID=19C09497C4A0655F2C4C9F56C50F6435&amp;rd=1&amp;h=qdoWbED5LMQIVLqIR9PhtR7Q6F7q2Loix8C_PpeMu0A&amp;v=1&amp;r=https://cdn.netzpolitik.org/wp-upload/2017/09/displacement_study.pdf&amp;p=DevEx,5064.1</a:t>
            </a:r>
            <a:endParaRPr lang="en-US" dirty="0"/>
          </a:p>
          <a:p>
            <a:pPr marL="0" indent="0">
              <a:buNone/>
            </a:pPr>
            <a:r>
              <a:rPr lang="en-US" dirty="0"/>
              <a:t>[7] Van </a:t>
            </a:r>
            <a:r>
              <a:rPr lang="en-US" dirty="0" err="1"/>
              <a:t>Eijden</a:t>
            </a:r>
            <a:r>
              <a:rPr lang="en-US" dirty="0"/>
              <a:t>, E. (2011, June 26). PIRACY AND DRM IN PC VIDEO GAMES: STRIKING A BALANCE. Retrieved March 29, 2018, from </a:t>
            </a:r>
            <a:r>
              <a:rPr lang="en-US" dirty="0">
                <a:hlinkClick r:id="rId8"/>
              </a:rPr>
              <a:t>https://hbo-kennisbank.nl/record/sharekit_hu/oai:surfsharekit.nl:1f57c626-3ecb-459c-a323-88e1307caf75</a:t>
            </a:r>
            <a:endParaRPr lang="en-US" dirty="0"/>
          </a:p>
        </p:txBody>
      </p:sp>
      <p:sp>
        <p:nvSpPr>
          <p:cNvPr id="4" name="Footer Placeholder 3"/>
          <p:cNvSpPr>
            <a:spLocks noGrp="1"/>
          </p:cNvSpPr>
          <p:nvPr>
            <p:ph type="ftr" sz="quarter" idx="11"/>
          </p:nvPr>
        </p:nvSpPr>
        <p:spPr/>
        <p:txBody>
          <a:bodyPr/>
          <a:lstStyle/>
          <a:p>
            <a:r>
              <a:rPr lang="sk-SK"/>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Alexandra Wheeler</a:t>
            </a:r>
          </a:p>
        </p:txBody>
      </p:sp>
    </p:spTree>
    <p:extLst>
      <p:ext uri="{BB962C8B-B14F-4D97-AF65-F5344CB8AC3E}">
        <p14:creationId xmlns:p14="http://schemas.microsoft.com/office/powerpoint/2010/main" val="1316064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Vinyl Systems: a brief History</a:t>
            </a:r>
          </a:p>
        </p:txBody>
      </p:sp>
      <p:sp>
        <p:nvSpPr>
          <p:cNvPr id="3" name="Content Placeholder 2"/>
          <p:cNvSpPr>
            <a:spLocks noGrp="1"/>
          </p:cNvSpPr>
          <p:nvPr>
            <p:ph sz="half" idx="1"/>
          </p:nvPr>
        </p:nvSpPr>
        <p:spPr/>
        <p:txBody>
          <a:bodyPr/>
          <a:lstStyle/>
          <a:p>
            <a:r>
              <a:rPr lang="en-US" dirty="0"/>
              <a:t>Notable dates:</a:t>
            </a:r>
          </a:p>
          <a:p>
            <a:pPr lvl="1"/>
            <a:r>
              <a:rPr lang="en-US" dirty="0"/>
              <a:t>1877 – phonograph</a:t>
            </a:r>
          </a:p>
          <a:p>
            <a:pPr lvl="1"/>
            <a:r>
              <a:rPr lang="en-US" dirty="0"/>
              <a:t>1887 – gramophone</a:t>
            </a:r>
          </a:p>
          <a:p>
            <a:pPr lvl="1"/>
            <a:r>
              <a:rPr lang="en-US" dirty="0"/>
              <a:t>1907 – 10” records</a:t>
            </a:r>
          </a:p>
          <a:p>
            <a:pPr lvl="1"/>
            <a:r>
              <a:rPr lang="en-US" dirty="0"/>
              <a:t>1977 – Technics SL-1100 and SL-1200</a:t>
            </a:r>
          </a:p>
          <a:p>
            <a:pPr lvl="1"/>
            <a:r>
              <a:rPr lang="en-US" dirty="0"/>
              <a:t>1979 – Technics 1200MK2</a:t>
            </a:r>
          </a:p>
          <a:p>
            <a:pPr lvl="1"/>
            <a:r>
              <a:rPr lang="en-US" dirty="0"/>
              <a:t>2007 – CDJ-400</a:t>
            </a:r>
          </a:p>
          <a:p>
            <a:pPr lvl="1"/>
            <a:r>
              <a:rPr lang="en-US" dirty="0"/>
              <a:t>2017 – </a:t>
            </a:r>
            <a:r>
              <a:rPr lang="en-US" dirty="0" err="1"/>
              <a:t>Serato</a:t>
            </a:r>
            <a:r>
              <a:rPr lang="en-US" dirty="0"/>
              <a:t> DJ</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a:t>
            </a:r>
            <a:r>
              <a:rPr lang="en-US" sz="1400" dirty="0" err="1">
                <a:solidFill>
                  <a:schemeClr val="tx1"/>
                </a:solidFill>
                <a:latin typeface="+mj-lt"/>
              </a:rPr>
              <a:t>Zahorsky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 [2]</a:t>
            </a:r>
            <a:endParaRPr lang="en-US" sz="1200" dirty="0">
              <a:solidFill>
                <a:schemeClr val="tx1"/>
              </a:solidFill>
            </a:endParaRPr>
          </a:p>
        </p:txBody>
      </p:sp>
      <p:pic>
        <p:nvPicPr>
          <p:cNvPr id="12" name="Content Placeholder 11">
            <a:extLst>
              <a:ext uri="{FF2B5EF4-FFF2-40B4-BE49-F238E27FC236}">
                <a16:creationId xmlns:a16="http://schemas.microsoft.com/office/drawing/2014/main" id="{027C824C-0373-924C-B68F-9A568C43E439}"/>
              </a:ext>
            </a:extLst>
          </p:cNvPr>
          <p:cNvPicPr>
            <a:picLocks noGrp="1" noChangeAspect="1"/>
          </p:cNvPicPr>
          <p:nvPr>
            <p:ph sz="half" idx="2"/>
          </p:nvPr>
        </p:nvPicPr>
        <p:blipFill>
          <a:blip r:embed="rId3"/>
          <a:stretch>
            <a:fillRect/>
          </a:stretch>
        </p:blipFill>
        <p:spPr>
          <a:xfrm>
            <a:off x="4724400" y="3223940"/>
            <a:ext cx="3733800" cy="1306830"/>
          </a:xfrm>
        </p:spPr>
      </p:pic>
      <p:pic>
        <p:nvPicPr>
          <p:cNvPr id="14" name="Picture 13">
            <a:extLst>
              <a:ext uri="{FF2B5EF4-FFF2-40B4-BE49-F238E27FC236}">
                <a16:creationId xmlns:a16="http://schemas.microsoft.com/office/drawing/2014/main" id="{BB666008-03AA-9A4C-88FA-626F0296A40A}"/>
              </a:ext>
            </a:extLst>
          </p:cNvPr>
          <p:cNvPicPr>
            <a:picLocks noChangeAspect="1"/>
          </p:cNvPicPr>
          <p:nvPr/>
        </p:nvPicPr>
        <p:blipFill>
          <a:blip r:embed="rId4"/>
          <a:stretch>
            <a:fillRect/>
          </a:stretch>
        </p:blipFill>
        <p:spPr>
          <a:xfrm>
            <a:off x="4724400" y="1235691"/>
            <a:ext cx="3733800" cy="1988249"/>
          </a:xfrm>
          <a:prstGeom prst="rect">
            <a:avLst/>
          </a:prstGeom>
        </p:spPr>
      </p:pic>
      <p:sp>
        <p:nvSpPr>
          <p:cNvPr id="15" name="TextBox 14">
            <a:extLst>
              <a:ext uri="{FF2B5EF4-FFF2-40B4-BE49-F238E27FC236}">
                <a16:creationId xmlns:a16="http://schemas.microsoft.com/office/drawing/2014/main" id="{9205A3AD-5D5C-8B43-B468-BDC20737CFDA}"/>
              </a:ext>
            </a:extLst>
          </p:cNvPr>
          <p:cNvSpPr txBox="1"/>
          <p:nvPr/>
        </p:nvSpPr>
        <p:spPr>
          <a:xfrm>
            <a:off x="8370454" y="2947504"/>
            <a:ext cx="785091" cy="230832"/>
          </a:xfrm>
          <a:prstGeom prst="rect">
            <a:avLst/>
          </a:prstGeom>
          <a:noFill/>
        </p:spPr>
        <p:txBody>
          <a:bodyPr wrap="square" rtlCol="0">
            <a:spAutoFit/>
          </a:bodyPr>
          <a:lstStyle/>
          <a:p>
            <a:pPr>
              <a:lnSpc>
                <a:spcPct val="90000"/>
              </a:lnSpc>
            </a:pPr>
            <a:r>
              <a:rPr lang="en-US" sz="1000" dirty="0"/>
              <a:t>[8]</a:t>
            </a:r>
          </a:p>
        </p:txBody>
      </p:sp>
      <p:sp>
        <p:nvSpPr>
          <p:cNvPr id="16" name="TextBox 15">
            <a:extLst>
              <a:ext uri="{FF2B5EF4-FFF2-40B4-BE49-F238E27FC236}">
                <a16:creationId xmlns:a16="http://schemas.microsoft.com/office/drawing/2014/main" id="{82D4ED52-0347-0648-B2FB-BFEAAFCBB8A5}"/>
              </a:ext>
            </a:extLst>
          </p:cNvPr>
          <p:cNvSpPr txBox="1"/>
          <p:nvPr/>
        </p:nvSpPr>
        <p:spPr>
          <a:xfrm>
            <a:off x="8370454" y="4345542"/>
            <a:ext cx="785091" cy="230832"/>
          </a:xfrm>
          <a:prstGeom prst="rect">
            <a:avLst/>
          </a:prstGeom>
          <a:noFill/>
        </p:spPr>
        <p:txBody>
          <a:bodyPr wrap="square" rtlCol="0">
            <a:spAutoFit/>
          </a:bodyPr>
          <a:lstStyle/>
          <a:p>
            <a:pPr>
              <a:lnSpc>
                <a:spcPct val="90000"/>
              </a:lnSpc>
            </a:pPr>
            <a:r>
              <a:rPr lang="en-US" sz="1000" dirty="0"/>
              <a:t>[7]</a:t>
            </a:r>
          </a:p>
        </p:txBody>
      </p:sp>
    </p:spTree>
    <p:extLst>
      <p:ext uri="{BB962C8B-B14F-4D97-AF65-F5344CB8AC3E}">
        <p14:creationId xmlns:p14="http://schemas.microsoft.com/office/powerpoint/2010/main" val="596911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DJ: a brief History</a:t>
            </a:r>
          </a:p>
        </p:txBody>
      </p:sp>
      <p:sp>
        <p:nvSpPr>
          <p:cNvPr id="3" name="Content Placeholder 2"/>
          <p:cNvSpPr>
            <a:spLocks noGrp="1"/>
          </p:cNvSpPr>
          <p:nvPr>
            <p:ph sz="half" idx="1"/>
          </p:nvPr>
        </p:nvSpPr>
        <p:spPr/>
        <p:txBody>
          <a:bodyPr/>
          <a:lstStyle/>
          <a:p>
            <a:r>
              <a:rPr lang="en-US" dirty="0"/>
              <a:t>Notable dates:</a:t>
            </a:r>
          </a:p>
          <a:p>
            <a:pPr lvl="1"/>
            <a:r>
              <a:rPr lang="en-US" dirty="0"/>
              <a:t>1900s – Stefan </a:t>
            </a:r>
            <a:r>
              <a:rPr lang="en-US" dirty="0" err="1"/>
              <a:t>Wolpe</a:t>
            </a:r>
            <a:endParaRPr lang="en-US" dirty="0"/>
          </a:p>
          <a:p>
            <a:pPr lvl="1"/>
            <a:r>
              <a:rPr lang="en-US" dirty="0"/>
              <a:t>1920s – </a:t>
            </a:r>
            <a:r>
              <a:rPr lang="en-US" dirty="0" err="1"/>
              <a:t>László</a:t>
            </a:r>
            <a:r>
              <a:rPr lang="en-US" dirty="0"/>
              <a:t> Moholy-Nagy</a:t>
            </a:r>
          </a:p>
          <a:p>
            <a:pPr lvl="1"/>
            <a:r>
              <a:rPr lang="en-US" dirty="0"/>
              <a:t>1950s – Genre classification</a:t>
            </a:r>
          </a:p>
          <a:p>
            <a:pPr lvl="1"/>
            <a:r>
              <a:rPr lang="en-US" dirty="0"/>
              <a:t>2000s – Mashups, </a:t>
            </a:r>
            <a:r>
              <a:rPr lang="en-US" dirty="0" err="1"/>
              <a:t>DJing</a:t>
            </a:r>
            <a:r>
              <a:rPr lang="en-US" dirty="0"/>
              <a:t>, and copyright</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a:t>
            </a:r>
            <a:r>
              <a:rPr lang="en-US" sz="1400" dirty="0" err="1">
                <a:solidFill>
                  <a:schemeClr val="tx1"/>
                </a:solidFill>
                <a:latin typeface="+mj-lt"/>
              </a:rPr>
              <a:t>Zahorsky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 [3]</a:t>
            </a:r>
          </a:p>
        </p:txBody>
      </p:sp>
      <p:pic>
        <p:nvPicPr>
          <p:cNvPr id="12" name="Content Placeholder 11">
            <a:extLst>
              <a:ext uri="{FF2B5EF4-FFF2-40B4-BE49-F238E27FC236}">
                <a16:creationId xmlns:a16="http://schemas.microsoft.com/office/drawing/2014/main" id="{E9E9F23B-E17F-1146-8EDF-5C66B864BF21}"/>
              </a:ext>
            </a:extLst>
          </p:cNvPr>
          <p:cNvPicPr>
            <a:picLocks noGrp="1" noChangeAspect="1"/>
          </p:cNvPicPr>
          <p:nvPr>
            <p:ph sz="half" idx="2"/>
          </p:nvPr>
        </p:nvPicPr>
        <p:blipFill>
          <a:blip r:embed="rId3"/>
          <a:stretch>
            <a:fillRect/>
          </a:stretch>
        </p:blipFill>
        <p:spPr>
          <a:xfrm>
            <a:off x="4724400" y="1789536"/>
            <a:ext cx="3733800" cy="2478828"/>
          </a:xfrm>
        </p:spPr>
      </p:pic>
      <p:sp>
        <p:nvSpPr>
          <p:cNvPr id="13" name="TextBox 12">
            <a:extLst>
              <a:ext uri="{FF2B5EF4-FFF2-40B4-BE49-F238E27FC236}">
                <a16:creationId xmlns:a16="http://schemas.microsoft.com/office/drawing/2014/main" id="{5F0F612A-5809-084E-BBEE-6D651B904661}"/>
              </a:ext>
            </a:extLst>
          </p:cNvPr>
          <p:cNvSpPr txBox="1"/>
          <p:nvPr/>
        </p:nvSpPr>
        <p:spPr>
          <a:xfrm>
            <a:off x="8389484" y="4079636"/>
            <a:ext cx="720436" cy="230832"/>
          </a:xfrm>
          <a:prstGeom prst="rect">
            <a:avLst/>
          </a:prstGeom>
          <a:noFill/>
        </p:spPr>
        <p:txBody>
          <a:bodyPr wrap="square" rtlCol="0">
            <a:spAutoFit/>
          </a:bodyPr>
          <a:lstStyle/>
          <a:p>
            <a:pPr>
              <a:lnSpc>
                <a:spcPct val="90000"/>
              </a:lnSpc>
            </a:pPr>
            <a:r>
              <a:rPr lang="en-US" sz="1000" dirty="0"/>
              <a:t>[10]</a:t>
            </a:r>
          </a:p>
        </p:txBody>
      </p:sp>
    </p:spTree>
    <p:extLst>
      <p:ext uri="{BB962C8B-B14F-4D97-AF65-F5344CB8AC3E}">
        <p14:creationId xmlns:p14="http://schemas.microsoft.com/office/powerpoint/2010/main" val="322095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point?</a:t>
            </a:r>
          </a:p>
        </p:txBody>
      </p:sp>
      <p:sp>
        <p:nvSpPr>
          <p:cNvPr id="3" name="Content Placeholder 2"/>
          <p:cNvSpPr>
            <a:spLocks noGrp="1"/>
          </p:cNvSpPr>
          <p:nvPr>
            <p:ph sz="half" idx="1"/>
          </p:nvPr>
        </p:nvSpPr>
        <p:spPr/>
        <p:txBody>
          <a:bodyPr/>
          <a:lstStyle/>
          <a:p>
            <a:r>
              <a:rPr lang="en-US" dirty="0"/>
              <a:t>Side A: Technological advancements have dumbed down the modern DJ</a:t>
            </a:r>
          </a:p>
          <a:p>
            <a:r>
              <a:rPr lang="en-US" dirty="0"/>
              <a:t>Side B: Technological advancements have provided more opportunities for improvisation</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a:t>
            </a:r>
            <a:r>
              <a:rPr lang="en-US" sz="1400" dirty="0" err="1">
                <a:solidFill>
                  <a:schemeClr val="tx1"/>
                </a:solidFill>
                <a:latin typeface="+mj-lt"/>
              </a:rPr>
              <a:t>Zahorsky</a:t>
            </a:r>
            <a:endParaRPr lang="en-US" sz="1400" dirty="0">
              <a:solidFill>
                <a:schemeClr val="tx1"/>
              </a:solidFill>
              <a:latin typeface="+mj-lt"/>
            </a:endParaRPr>
          </a:p>
        </p:txBody>
      </p:sp>
      <p:pic>
        <p:nvPicPr>
          <p:cNvPr id="11" name="Content Placeholder 10">
            <a:extLst>
              <a:ext uri="{FF2B5EF4-FFF2-40B4-BE49-F238E27FC236}">
                <a16:creationId xmlns:a16="http://schemas.microsoft.com/office/drawing/2014/main" id="{CFD8E165-7069-9A41-95F6-9FA6BF6EB25F}"/>
              </a:ext>
            </a:extLst>
          </p:cNvPr>
          <p:cNvPicPr>
            <a:picLocks noGrp="1" noChangeAspect="1"/>
          </p:cNvPicPr>
          <p:nvPr>
            <p:ph sz="half" idx="2"/>
          </p:nvPr>
        </p:nvPicPr>
        <p:blipFill>
          <a:blip r:embed="rId3"/>
          <a:stretch>
            <a:fillRect/>
          </a:stretch>
        </p:blipFill>
        <p:spPr>
          <a:xfrm>
            <a:off x="5067782" y="1352551"/>
            <a:ext cx="2869173" cy="2807964"/>
          </a:xfrm>
        </p:spPr>
      </p:pic>
      <p:sp>
        <p:nvSpPr>
          <p:cNvPr id="16" name="TextBox 15">
            <a:extLst>
              <a:ext uri="{FF2B5EF4-FFF2-40B4-BE49-F238E27FC236}">
                <a16:creationId xmlns:a16="http://schemas.microsoft.com/office/drawing/2014/main" id="{20B80F85-736E-FD4C-B0FF-12B476827455}"/>
              </a:ext>
            </a:extLst>
          </p:cNvPr>
          <p:cNvSpPr txBox="1"/>
          <p:nvPr/>
        </p:nvSpPr>
        <p:spPr>
          <a:xfrm>
            <a:off x="7864702" y="3973089"/>
            <a:ext cx="701963" cy="230832"/>
          </a:xfrm>
          <a:prstGeom prst="rect">
            <a:avLst/>
          </a:prstGeom>
          <a:noFill/>
        </p:spPr>
        <p:txBody>
          <a:bodyPr wrap="square" rtlCol="0">
            <a:spAutoFit/>
          </a:bodyPr>
          <a:lstStyle/>
          <a:p>
            <a:pPr>
              <a:lnSpc>
                <a:spcPct val="90000"/>
              </a:lnSpc>
            </a:pPr>
            <a:r>
              <a:rPr lang="en-US" sz="1000" dirty="0"/>
              <a:t>[12]</a:t>
            </a:r>
          </a:p>
        </p:txBody>
      </p:sp>
    </p:spTree>
    <p:extLst>
      <p:ext uri="{BB962C8B-B14F-4D97-AF65-F5344CB8AC3E}">
        <p14:creationId xmlns:p14="http://schemas.microsoft.com/office/powerpoint/2010/main" val="162530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right...?</a:t>
            </a:r>
          </a:p>
        </p:txBody>
      </p:sp>
      <p:sp>
        <p:nvSpPr>
          <p:cNvPr id="3" name="Content Placeholder 2"/>
          <p:cNvSpPr>
            <a:spLocks noGrp="1"/>
          </p:cNvSpPr>
          <p:nvPr>
            <p:ph sz="half" idx="1"/>
          </p:nvPr>
        </p:nvSpPr>
        <p:spPr/>
        <p:txBody>
          <a:bodyPr/>
          <a:lstStyle/>
          <a:p>
            <a:r>
              <a:rPr lang="en-US" dirty="0"/>
              <a:t>The evolution of turntables</a:t>
            </a:r>
          </a:p>
          <a:p>
            <a:r>
              <a:rPr lang="en-US" dirty="0"/>
              <a:t>Vinyl vs. digital vinyl systems</a:t>
            </a:r>
          </a:p>
          <a:p>
            <a:r>
              <a:rPr lang="en-US" dirty="0"/>
              <a:t>Scratch DJs vs. concert DJs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a:t>
            </a:r>
            <a:r>
              <a:rPr lang="en-US" sz="1400" dirty="0" err="1">
                <a:solidFill>
                  <a:schemeClr val="tx1"/>
                </a:solidFill>
                <a:latin typeface="+mj-lt"/>
              </a:rPr>
              <a:t>Zahorsky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 [5]</a:t>
            </a:r>
          </a:p>
        </p:txBody>
      </p:sp>
      <p:pic>
        <p:nvPicPr>
          <p:cNvPr id="12" name="Content Placeholder 11">
            <a:extLst>
              <a:ext uri="{FF2B5EF4-FFF2-40B4-BE49-F238E27FC236}">
                <a16:creationId xmlns:a16="http://schemas.microsoft.com/office/drawing/2014/main" id="{38422B93-CCA8-154A-9982-C39F1004C334}"/>
              </a:ext>
            </a:extLst>
          </p:cNvPr>
          <p:cNvPicPr>
            <a:picLocks noGrp="1" noChangeAspect="1"/>
          </p:cNvPicPr>
          <p:nvPr>
            <p:ph sz="half" idx="2"/>
          </p:nvPr>
        </p:nvPicPr>
        <p:blipFill>
          <a:blip r:embed="rId3"/>
          <a:stretch>
            <a:fillRect/>
          </a:stretch>
        </p:blipFill>
        <p:spPr>
          <a:xfrm>
            <a:off x="4724400" y="1784350"/>
            <a:ext cx="3733800" cy="2489200"/>
          </a:xfrm>
        </p:spPr>
      </p:pic>
      <p:sp>
        <p:nvSpPr>
          <p:cNvPr id="13" name="TextBox 12">
            <a:extLst>
              <a:ext uri="{FF2B5EF4-FFF2-40B4-BE49-F238E27FC236}">
                <a16:creationId xmlns:a16="http://schemas.microsoft.com/office/drawing/2014/main" id="{E278C2D9-0C58-AC40-92B5-DEFA4A22494A}"/>
              </a:ext>
            </a:extLst>
          </p:cNvPr>
          <p:cNvSpPr txBox="1"/>
          <p:nvPr/>
        </p:nvSpPr>
        <p:spPr>
          <a:xfrm>
            <a:off x="8375995" y="4073480"/>
            <a:ext cx="341746" cy="230832"/>
          </a:xfrm>
          <a:prstGeom prst="rect">
            <a:avLst/>
          </a:prstGeom>
          <a:noFill/>
        </p:spPr>
        <p:txBody>
          <a:bodyPr wrap="square" rtlCol="0">
            <a:spAutoFit/>
          </a:bodyPr>
          <a:lstStyle/>
          <a:p>
            <a:pPr>
              <a:lnSpc>
                <a:spcPct val="90000"/>
              </a:lnSpc>
            </a:pPr>
            <a:r>
              <a:rPr lang="en-US" sz="1000" dirty="0"/>
              <a:t>[9]</a:t>
            </a:r>
          </a:p>
        </p:txBody>
      </p:sp>
    </p:spTree>
    <p:extLst>
      <p:ext uri="{BB962C8B-B14F-4D97-AF65-F5344CB8AC3E}">
        <p14:creationId xmlns:p14="http://schemas.microsoft.com/office/powerpoint/2010/main" val="142203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complicated.</a:t>
            </a:r>
          </a:p>
        </p:txBody>
      </p:sp>
      <p:sp>
        <p:nvSpPr>
          <p:cNvPr id="3" name="Content Placeholder 2"/>
          <p:cNvSpPr>
            <a:spLocks noGrp="1"/>
          </p:cNvSpPr>
          <p:nvPr>
            <p:ph sz="half" idx="1"/>
          </p:nvPr>
        </p:nvSpPr>
        <p:spPr/>
        <p:txBody>
          <a:bodyPr/>
          <a:lstStyle/>
          <a:p>
            <a:r>
              <a:rPr lang="en-US" dirty="0"/>
              <a:t>“Sync” and “Quantize”</a:t>
            </a:r>
          </a:p>
          <a:p>
            <a:r>
              <a:rPr lang="en-US" dirty="0"/>
              <a:t>Music Production</a:t>
            </a:r>
          </a:p>
          <a:p>
            <a:r>
              <a:rPr lang="en-US" dirty="0"/>
              <a:t>Stage Production</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a:t>
            </a:r>
            <a:r>
              <a:rPr lang="en-US" sz="1400" dirty="0" err="1">
                <a:solidFill>
                  <a:schemeClr val="tx1"/>
                </a:solidFill>
                <a:latin typeface="+mj-lt"/>
              </a:rPr>
              <a:t>Zahorsky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2" name="Content Placeholder 11">
            <a:extLst>
              <a:ext uri="{FF2B5EF4-FFF2-40B4-BE49-F238E27FC236}">
                <a16:creationId xmlns:a16="http://schemas.microsoft.com/office/drawing/2014/main" id="{16E4F215-D8A6-4D4A-96A0-15B721E7AC7E}"/>
              </a:ext>
            </a:extLst>
          </p:cNvPr>
          <p:cNvPicPr>
            <a:picLocks noGrp="1" noChangeAspect="1"/>
          </p:cNvPicPr>
          <p:nvPr>
            <p:ph sz="half" idx="2"/>
          </p:nvPr>
        </p:nvPicPr>
        <p:blipFill>
          <a:blip r:embed="rId3"/>
          <a:stretch>
            <a:fillRect/>
          </a:stretch>
        </p:blipFill>
        <p:spPr>
          <a:xfrm>
            <a:off x="3956108" y="2386688"/>
            <a:ext cx="4760710" cy="1229850"/>
          </a:xfrm>
        </p:spPr>
      </p:pic>
      <p:sp>
        <p:nvSpPr>
          <p:cNvPr id="13" name="TextBox 12">
            <a:extLst>
              <a:ext uri="{FF2B5EF4-FFF2-40B4-BE49-F238E27FC236}">
                <a16:creationId xmlns:a16="http://schemas.microsoft.com/office/drawing/2014/main" id="{85A96CFB-2953-2140-8624-BEC0AC2143E9}"/>
              </a:ext>
            </a:extLst>
          </p:cNvPr>
          <p:cNvSpPr txBox="1"/>
          <p:nvPr/>
        </p:nvSpPr>
        <p:spPr>
          <a:xfrm>
            <a:off x="8636000" y="3446282"/>
            <a:ext cx="609600" cy="230832"/>
          </a:xfrm>
          <a:prstGeom prst="rect">
            <a:avLst/>
          </a:prstGeom>
          <a:noFill/>
        </p:spPr>
        <p:txBody>
          <a:bodyPr wrap="square" rtlCol="0">
            <a:spAutoFit/>
          </a:bodyPr>
          <a:lstStyle/>
          <a:p>
            <a:pPr>
              <a:lnSpc>
                <a:spcPct val="90000"/>
              </a:lnSpc>
            </a:pPr>
            <a:r>
              <a:rPr lang="en-US" sz="1000" dirty="0"/>
              <a:t>[11]</a:t>
            </a:r>
          </a:p>
        </p:txBody>
      </p:sp>
    </p:spTree>
    <p:extLst>
      <p:ext uri="{BB962C8B-B14F-4D97-AF65-F5344CB8AC3E}">
        <p14:creationId xmlns:p14="http://schemas.microsoft.com/office/powerpoint/2010/main" val="342809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 </a:t>
            </a:r>
            <a:r>
              <a:rPr lang="en-US" dirty="0"/>
              <a:t>–</a:t>
            </a:r>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0" indent="0">
              <a:buNone/>
            </a:pPr>
            <a:r>
              <a:rPr lang="en-US" sz="700" dirty="0"/>
              <a:t>[1] Veen, Tobias C. Van, and Bernardo Alexander </a:t>
            </a:r>
            <a:r>
              <a:rPr lang="en-US" sz="700" dirty="0" err="1"/>
              <a:t>Attias</a:t>
            </a:r>
            <a:r>
              <a:rPr lang="en-US" sz="700" dirty="0"/>
              <a:t>. “Off the Record: Turntablism and </a:t>
            </a:r>
            <a:r>
              <a:rPr lang="en-US" sz="700" dirty="0" err="1"/>
              <a:t>Controllerism</a:t>
            </a:r>
            <a:r>
              <a:rPr lang="en-US" sz="700" dirty="0"/>
              <a:t> in the 21st Century (Part 2).” </a:t>
            </a:r>
            <a:r>
              <a:rPr lang="en-US" sz="700" i="1" dirty="0" err="1"/>
              <a:t>Dancecult</a:t>
            </a:r>
            <a:r>
              <a:rPr lang="en-US" sz="700" dirty="0"/>
              <a:t>, vol. 4, no. 1, 2012, doi:10.12801/1947-5403.2012.04.01.09.</a:t>
            </a:r>
          </a:p>
          <a:p>
            <a:pPr marL="0" indent="0">
              <a:buNone/>
            </a:pPr>
            <a:r>
              <a:rPr lang="en-US" sz="700" dirty="0"/>
              <a:t>[2] "Audio-</a:t>
            </a:r>
            <a:r>
              <a:rPr lang="en-US" sz="700" dirty="0" err="1"/>
              <a:t>Technica</a:t>
            </a:r>
            <a:r>
              <a:rPr lang="en-US" sz="700" dirty="0"/>
              <a:t> turntable system enables digital transfer of vinyl." </a:t>
            </a:r>
            <a:r>
              <a:rPr lang="en-US" sz="700" i="1" dirty="0"/>
              <a:t>Broadcast Engineering</a:t>
            </a:r>
            <a:r>
              <a:rPr lang="en-US" sz="700" dirty="0"/>
              <a:t>, 7 Mar. 2008. </a:t>
            </a:r>
            <a:r>
              <a:rPr lang="en-US" sz="700" i="1" dirty="0"/>
              <a:t>General OneFile</a:t>
            </a:r>
            <a:r>
              <a:rPr lang="en-US" sz="700" dirty="0"/>
              <a:t>, http://</a:t>
            </a:r>
            <a:r>
              <a:rPr lang="en-US" sz="700" dirty="0" err="1"/>
              <a:t>link.galegroup.com</a:t>
            </a:r>
            <a:r>
              <a:rPr lang="en-US" sz="700" dirty="0"/>
              <a:t>/apps/doc/A176250946/</a:t>
            </a:r>
            <a:r>
              <a:rPr lang="en-US" sz="700" dirty="0" err="1"/>
              <a:t>ITOF?u</a:t>
            </a:r>
            <a:r>
              <a:rPr lang="en-US" sz="700" dirty="0"/>
              <a:t>=</a:t>
            </a:r>
            <a:r>
              <a:rPr lang="en-US" sz="700" dirty="0" err="1"/>
              <a:t>mlin_c_worpoly&amp;sid</a:t>
            </a:r>
            <a:r>
              <a:rPr lang="en-US" sz="700" dirty="0"/>
              <a:t>=</a:t>
            </a:r>
            <a:r>
              <a:rPr lang="en-US" sz="700" dirty="0" err="1"/>
              <a:t>ITOF&amp;xid</a:t>
            </a:r>
            <a:r>
              <a:rPr lang="en-US" sz="700" dirty="0"/>
              <a:t>=db1cbb15. Accessed 29 Mar. 2018.</a:t>
            </a:r>
          </a:p>
          <a:p>
            <a:pPr marL="0" indent="0">
              <a:buNone/>
            </a:pPr>
            <a:r>
              <a:rPr lang="en-US" sz="700" dirty="0"/>
              <a:t>[3] </a:t>
            </a:r>
            <a:r>
              <a:rPr lang="en-US" sz="700" dirty="0" err="1"/>
              <a:t>Uwins</a:t>
            </a:r>
            <a:r>
              <a:rPr lang="en-US" sz="700" dirty="0"/>
              <a:t>, Michael (2015) </a:t>
            </a:r>
            <a:r>
              <a:rPr lang="en-US" sz="700" i="1" dirty="0"/>
              <a:t>Analogue Hearts, Digital Minds? An investigation into perceptions of the audio quality of vinyl.</a:t>
            </a:r>
            <a:r>
              <a:rPr lang="en-US" sz="700" dirty="0"/>
              <a:t> In: 138th Annual Audio Engineering Society AES Convention, 7th - 10th May 2015, Warsaw, Poland.</a:t>
            </a:r>
          </a:p>
          <a:p>
            <a:pPr marL="0" indent="0">
              <a:buNone/>
            </a:pPr>
            <a:r>
              <a:rPr lang="en-US" sz="700" dirty="0"/>
              <a:t>[4] Emsley, Jason. </a:t>
            </a:r>
            <a:r>
              <a:rPr lang="en-US" sz="700" i="1" dirty="0"/>
              <a:t>The Laptop DJ Handbook: Setups and Techniques of the Modern Performer</a:t>
            </a:r>
            <a:r>
              <a:rPr lang="en-US" sz="700" dirty="0"/>
              <a:t>. Course Technology, 2011.</a:t>
            </a:r>
          </a:p>
          <a:p>
            <a:pPr marL="0" indent="0">
              <a:buNone/>
            </a:pPr>
            <a:r>
              <a:rPr lang="en-US" sz="700" dirty="0"/>
              <a:t>[5] Crooks, Katrina. "From Vinyl to Digital-the Second Hand Digital Music Market and Implications for Copyright." </a:t>
            </a:r>
            <a:r>
              <a:rPr lang="en-US" sz="700" i="1" dirty="0"/>
              <a:t>The Licensing Journal</a:t>
            </a:r>
            <a:r>
              <a:rPr lang="en-US" sz="700" dirty="0"/>
              <a:t> Jun 2015: 1-7. </a:t>
            </a:r>
            <a:r>
              <a:rPr lang="en-US" sz="700" i="1" dirty="0"/>
              <a:t>ProQuest. </a:t>
            </a:r>
            <a:r>
              <a:rPr lang="en-US" sz="700" dirty="0"/>
              <a:t>Web. 29 Mar. 2018 .</a:t>
            </a:r>
          </a:p>
          <a:p>
            <a:pPr marL="0" indent="0">
              <a:buNone/>
            </a:pPr>
            <a:r>
              <a:rPr lang="en-US" sz="700" dirty="0"/>
              <a:t>[6] “The Evolution of the Turntable 1877 - 2017.” </a:t>
            </a:r>
            <a:r>
              <a:rPr lang="en-US" sz="700" i="1" dirty="0" err="1"/>
              <a:t>Mixmag</a:t>
            </a:r>
            <a:r>
              <a:rPr lang="en-US" sz="700" dirty="0"/>
              <a:t>, </a:t>
            </a:r>
            <a:r>
              <a:rPr lang="en-US" sz="700" dirty="0" err="1"/>
              <a:t>mixmag.net</a:t>
            </a:r>
            <a:r>
              <a:rPr lang="en-US" sz="700" dirty="0"/>
              <a:t>/feature/the-evolution-of-the-turntable. Accessed on March 27th, 2018.</a:t>
            </a:r>
          </a:p>
          <a:p>
            <a:pPr marL="0" indent="0">
              <a:buNone/>
            </a:pPr>
            <a:r>
              <a:rPr lang="en-US" sz="700" dirty="0"/>
              <a:t>[7] Playa, Da, and Jonas. “PIONEER CDJ-400 TABLETOP CD/MP3/USB PLAYER.” </a:t>
            </a:r>
            <a:r>
              <a:rPr lang="en-US" sz="700" i="1" dirty="0" err="1"/>
              <a:t>ProSound</a:t>
            </a:r>
            <a:r>
              <a:rPr lang="en-US" sz="700" i="1" dirty="0"/>
              <a:t> and Stage Lighting</a:t>
            </a:r>
            <a:r>
              <a:rPr lang="en-US" sz="700" dirty="0"/>
              <a:t>, 24 June 2008, www.pssl.com/PIONEER-CDJ-400-TABLETOP-CDMP3USB-PLAYER. Accessed on March 27</a:t>
            </a:r>
            <a:r>
              <a:rPr lang="en-US" sz="700" baseline="30000" dirty="0"/>
              <a:t>th</a:t>
            </a:r>
            <a:r>
              <a:rPr lang="en-US" sz="700" dirty="0"/>
              <a:t>, 2018.</a:t>
            </a:r>
          </a:p>
          <a:p>
            <a:pPr marL="0" indent="0">
              <a:buNone/>
            </a:pPr>
            <a:r>
              <a:rPr lang="en-US" sz="700" dirty="0"/>
              <a:t>[8] “Technics SL-1100.” </a:t>
            </a:r>
            <a:r>
              <a:rPr lang="en-US" sz="700" i="1" dirty="0"/>
              <a:t>Latest News</a:t>
            </a:r>
            <a:r>
              <a:rPr lang="en-US" sz="700" dirty="0"/>
              <a:t>, www.vinylengine.com/library/technics/sl-1100.shtml. Accessed on March 27</a:t>
            </a:r>
            <a:r>
              <a:rPr lang="en-US" sz="700" baseline="30000" dirty="0"/>
              <a:t>th</a:t>
            </a:r>
            <a:r>
              <a:rPr lang="en-US" sz="700" dirty="0"/>
              <a:t>, 2018.</a:t>
            </a:r>
          </a:p>
          <a:p>
            <a:pPr marL="0" indent="0">
              <a:buNone/>
            </a:pPr>
            <a:r>
              <a:rPr lang="en-US" sz="700" dirty="0"/>
              <a:t>[9] “Watch A-Trak Live from Bangkok.” </a:t>
            </a:r>
            <a:r>
              <a:rPr lang="en-US" sz="700" i="1" dirty="0" err="1"/>
              <a:t>Mixmag</a:t>
            </a:r>
            <a:r>
              <a:rPr lang="en-US" sz="700" dirty="0"/>
              <a:t>, </a:t>
            </a:r>
            <a:r>
              <a:rPr lang="en-US" sz="700" dirty="0" err="1"/>
              <a:t>mixmag.net</a:t>
            </a:r>
            <a:r>
              <a:rPr lang="en-US" sz="700" dirty="0"/>
              <a:t>/read/watch-a-</a:t>
            </a:r>
            <a:r>
              <a:rPr lang="en-US" sz="700" dirty="0" err="1"/>
              <a:t>trak</a:t>
            </a:r>
            <a:r>
              <a:rPr lang="en-US" sz="700" dirty="0"/>
              <a:t>-live-from-</a:t>
            </a:r>
            <a:r>
              <a:rPr lang="en-US" sz="700" dirty="0" err="1"/>
              <a:t>bankok</a:t>
            </a:r>
            <a:r>
              <a:rPr lang="en-US" sz="700" dirty="0"/>
              <a:t>-live-streams. Accessed on March 29</a:t>
            </a:r>
            <a:r>
              <a:rPr lang="en-US" sz="700" baseline="30000" dirty="0"/>
              <a:t>th</a:t>
            </a:r>
            <a:r>
              <a:rPr lang="en-US" sz="700" dirty="0"/>
              <a:t>, 2018.</a:t>
            </a:r>
          </a:p>
          <a:p>
            <a:pPr marL="0" indent="0">
              <a:buNone/>
            </a:pPr>
            <a:r>
              <a:rPr lang="en-US" sz="700" dirty="0"/>
              <a:t>[10] </a:t>
            </a:r>
            <a:r>
              <a:rPr lang="en-US" sz="700" dirty="0" err="1"/>
              <a:t>Stevo</a:t>
            </a:r>
            <a:r>
              <a:rPr lang="en-US" sz="700" dirty="0"/>
              <a:t>. “Ultra 2018 Live Sets: Swedish House Mafia, The </a:t>
            </a:r>
            <a:r>
              <a:rPr lang="en-US" sz="700" dirty="0" err="1"/>
              <a:t>Chainsmokers</a:t>
            </a:r>
            <a:r>
              <a:rPr lang="en-US" sz="700" dirty="0"/>
              <a:t>, &amp; More.” </a:t>
            </a:r>
            <a:r>
              <a:rPr lang="en-US" sz="700" i="1" dirty="0"/>
              <a:t>EDM Sauce</a:t>
            </a:r>
            <a:r>
              <a:rPr lang="en-US" sz="700" dirty="0"/>
              <a:t>, 26 Mar. 2018, www.edmsauce.com/2018/03/25/ultra-2018-live-sets/. Accessed on March 29</a:t>
            </a:r>
            <a:r>
              <a:rPr lang="en-US" sz="700" baseline="30000" dirty="0"/>
              <a:t>th</a:t>
            </a:r>
            <a:r>
              <a:rPr lang="en-US" sz="700" dirty="0"/>
              <a:t>, 2018.</a:t>
            </a:r>
          </a:p>
          <a:p>
            <a:pPr marL="0" indent="0">
              <a:buNone/>
            </a:pPr>
            <a:r>
              <a:rPr lang="en-US" sz="700" dirty="0"/>
              <a:t>[11] “Tomorrowland 2017 Lineup: Stages, Themes and Artists Announced - </a:t>
            </a:r>
            <a:r>
              <a:rPr lang="en-US" sz="700" dirty="0" err="1"/>
              <a:t>Festicket</a:t>
            </a:r>
            <a:r>
              <a:rPr lang="en-US" sz="700" dirty="0"/>
              <a:t> Magazine.” </a:t>
            </a:r>
            <a:r>
              <a:rPr lang="en-US" sz="700" i="1" dirty="0" err="1"/>
              <a:t>Festicket</a:t>
            </a:r>
            <a:r>
              <a:rPr lang="en-US" sz="700" dirty="0"/>
              <a:t>, 10 May 2017, www.festicket.com/magazine/news/tomorrowland-2017-lineup-stages-themes-and-artists-announced/. Accessed on March 29</a:t>
            </a:r>
            <a:r>
              <a:rPr lang="en-US" sz="700" baseline="30000" dirty="0"/>
              <a:t>th</a:t>
            </a:r>
            <a:r>
              <a:rPr lang="en-US" sz="700" dirty="0"/>
              <a:t>, 2018.</a:t>
            </a:r>
          </a:p>
          <a:p>
            <a:pPr marL="0" indent="0">
              <a:buNone/>
            </a:pPr>
            <a:r>
              <a:rPr lang="en-US" sz="700" dirty="0"/>
              <a:t>[12] </a:t>
            </a:r>
            <a:r>
              <a:rPr lang="en-US" sz="700" i="1" dirty="0"/>
              <a:t>You're A DJ - Funny Willy Wonka Meme</a:t>
            </a:r>
            <a:r>
              <a:rPr lang="en-US" sz="700" dirty="0"/>
              <a:t>, www.50-best.com/willy_wonka_memes/pics/youre_a_dj.htm.  Accessed on March 30</a:t>
            </a:r>
            <a:r>
              <a:rPr lang="en-US" sz="700" baseline="30000" dirty="0"/>
              <a:t>th</a:t>
            </a:r>
            <a:r>
              <a:rPr lang="en-US" sz="700" dirty="0"/>
              <a:t>, 2018.</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a:t>
            </a:r>
            <a:r>
              <a:rPr lang="en-US" sz="1400" dirty="0" err="1">
                <a:solidFill>
                  <a:schemeClr val="tx1"/>
                </a:solidFill>
                <a:latin typeface="+mj-lt"/>
              </a:rPr>
              <a:t>Zahorsky</a:t>
            </a:r>
            <a:endParaRPr lang="en-US" sz="1400" dirty="0">
              <a:solidFill>
                <a:schemeClr val="tx1"/>
              </a:solidFill>
              <a:latin typeface="+mj-lt"/>
            </a:endParaRPr>
          </a:p>
        </p:txBody>
      </p:sp>
    </p:spTree>
    <p:extLst>
      <p:ext uri="{BB962C8B-B14F-4D97-AF65-F5344CB8AC3E}">
        <p14:creationId xmlns:p14="http://schemas.microsoft.com/office/powerpoint/2010/main" val="420446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8" name="Picture 7"/>
          <p:cNvPicPr>
            <a:picLocks noChangeAspect="1"/>
          </p:cNvPicPr>
          <p:nvPr/>
        </p:nvPicPr>
        <p:blipFill>
          <a:blip r:embed="rId3"/>
          <a:stretch>
            <a:fillRect/>
          </a:stretch>
        </p:blipFill>
        <p:spPr>
          <a:xfrm>
            <a:off x="508000" y="1308100"/>
            <a:ext cx="8128000" cy="2527300"/>
          </a:xfrm>
          <a:prstGeom prst="rect">
            <a:avLst/>
          </a:prstGeom>
        </p:spPr>
      </p:pic>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77500" lnSpcReduction="20000"/>
          </a:bodyPr>
          <a:lstStyle/>
          <a:p>
            <a:r>
              <a:rPr lang="en-US" dirty="0"/>
              <a:t>pp. 165 </a:t>
            </a:r>
            <a:r>
              <a:rPr lang="is-IS" dirty="0"/>
              <a:t>“...ownership of ideas...” not quite right</a:t>
            </a:r>
          </a:p>
          <a:p>
            <a:r>
              <a:rPr lang="is-IS" dirty="0"/>
              <a:t>pp. 168 public domain year 1997/1999 from source published in 1996?</a:t>
            </a:r>
            <a:endParaRPr lang="en-US" dirty="0"/>
          </a:p>
          <a:p>
            <a:r>
              <a:rPr lang="en-US" dirty="0"/>
              <a:t>pp. 170 </a:t>
            </a:r>
            <a:r>
              <a:rPr lang="en-US" dirty="0" err="1"/>
              <a:t>SaaS</a:t>
            </a:r>
            <a:r>
              <a:rPr lang="en-US" dirty="0"/>
              <a:t>, Google Search example? “…before he </a:t>
            </a:r>
            <a:r>
              <a:rPr lang="en-US" b="1" dirty="0"/>
              <a:t>gave</a:t>
            </a:r>
            <a:r>
              <a:rPr lang="en-US" dirty="0"/>
              <a:t> them the plot.”? “</a:t>
            </a:r>
            <a:r>
              <a:rPr lang="is-IS" dirty="0"/>
              <a:t>…cannot erase the memories...” Paycheck (2003)</a:t>
            </a:r>
            <a:endParaRPr lang="en-US" dirty="0"/>
          </a:p>
          <a:p>
            <a:r>
              <a:rPr lang="en-US" dirty="0"/>
              <a:t>pp. 180 4.4 #2 preferred?</a:t>
            </a:r>
          </a:p>
          <a:p>
            <a:r>
              <a:rPr lang="en-US" dirty="0"/>
              <a:t>pp. 186/196 revenue != profit</a:t>
            </a:r>
          </a:p>
          <a:p>
            <a:r>
              <a:rPr lang="en-US" dirty="0"/>
              <a:t>pp. 190 blocking 100% seems impossible</a:t>
            </a:r>
          </a:p>
          <a:p>
            <a:r>
              <a:rPr lang="en-US" dirty="0"/>
              <a:t>pp. 194 Any legitimate </a:t>
            </a:r>
            <a:r>
              <a:rPr lang="en-US" dirty="0" err="1"/>
              <a:t>BitTorrent</a:t>
            </a:r>
            <a:r>
              <a:rPr lang="en-US" dirty="0"/>
              <a:t> use examples since 2005?</a:t>
            </a:r>
          </a:p>
          <a:p>
            <a:r>
              <a:rPr lang="en-US" dirty="0"/>
              <a:t>pp. 197 “licensing agreement </a:t>
            </a:r>
            <a:r>
              <a:rPr lang="is-IS" dirty="0"/>
              <a:t>… hardware”?</a:t>
            </a:r>
            <a:endParaRPr lang="en-US" dirty="0"/>
          </a:p>
        </p:txBody>
      </p:sp>
      <p:sp>
        <p:nvSpPr>
          <p:cNvPr id="11" name="Content Placeholder 10"/>
          <p:cNvSpPr>
            <a:spLocks noGrp="1"/>
          </p:cNvSpPr>
          <p:nvPr>
            <p:ph sz="half" idx="2"/>
          </p:nvPr>
        </p:nvSpPr>
        <p:spPr/>
        <p:txBody>
          <a:bodyPr>
            <a:normAutofit fontScale="77500" lnSpcReduction="20000"/>
          </a:bodyPr>
          <a:lstStyle/>
          <a:p>
            <a:r>
              <a:rPr lang="en-US" dirty="0"/>
              <a:t>pp. 198 4.7.3 references?</a:t>
            </a:r>
          </a:p>
          <a:p>
            <a:r>
              <a:rPr lang="en-US" dirty="0"/>
              <a:t>pp. 205 Perhaps friends should not ask you to break the law? </a:t>
            </a:r>
          </a:p>
          <a:p>
            <a:r>
              <a:rPr lang="en-US" dirty="0"/>
              <a:t>Any successful industries operate as a support service?</a:t>
            </a:r>
          </a:p>
          <a:p>
            <a:r>
              <a:rPr lang="en-US" dirty="0"/>
              <a:t>pp. 207 Is Perl still most popular? Quality study from 2003, change?</a:t>
            </a:r>
          </a:p>
          <a:p>
            <a:r>
              <a:rPr lang="en-US" dirty="0"/>
              <a:t>pp. 209 who uses tape?</a:t>
            </a:r>
          </a:p>
          <a:p>
            <a:r>
              <a:rPr lang="en-US" dirty="0"/>
              <a:t>pp. 210 “human-readable, lawyer-readable</a:t>
            </a:r>
            <a:r>
              <a:rPr lang="is-IS" dirty="0"/>
              <a:t>…”</a:t>
            </a:r>
          </a:p>
          <a:p>
            <a:r>
              <a:rPr lang="is-IS" dirty="0"/>
              <a:t>pp. 223 Interview has nothing to do with computing</a:t>
            </a: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kind of IP does it protect?</a:t>
            </a:r>
          </a:p>
          <a:p>
            <a:pPr marL="342900" indent="-342900">
              <a:buFont typeface="+mj-lt"/>
              <a:buAutoNum type="alphaUcPeriod"/>
            </a:pPr>
            <a:r>
              <a:rPr lang="en-US" dirty="0"/>
              <a:t>What qualifications does the IP have to meet to be protected?</a:t>
            </a:r>
          </a:p>
          <a:p>
            <a:pPr marL="342900" indent="-342900">
              <a:buFont typeface="+mj-lt"/>
              <a:buAutoNum type="alphaUcPeriod"/>
            </a:pPr>
            <a:r>
              <a:rPr lang="en-US" dirty="0"/>
              <a:t>How long does the protection last?</a:t>
            </a:r>
          </a:p>
          <a:p>
            <a:pPr marL="342900" indent="-342900">
              <a:buFont typeface="+mj-lt"/>
              <a:buAutoNum type="alphaUcPeriod"/>
            </a:pPr>
            <a:r>
              <a:rPr lang="en-US" dirty="0"/>
              <a:t>Give a specific example of IP currently protected?</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477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a:t>
            </a:r>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7</a:t>
            </a:fld>
            <a:endParaRPr lang="en-US"/>
          </a:p>
        </p:txBody>
      </p:sp>
      <p:sp>
        <p:nvSpPr>
          <p:cNvPr id="9" name="Action Button: Movie 8">
            <a:hlinkClick r:id="" action="ppaction://noaction" highlightClick="1"/>
            <a:extLst>
              <a:ext uri="{FF2B5EF4-FFF2-40B4-BE49-F238E27FC236}">
                <a16:creationId xmlns:a16="http://schemas.microsoft.com/office/drawing/2014/main" id="{1247116C-9265-BD44-8D98-4C697B5514B7}"/>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3355343091"/>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solidFill>
              <a:srgbClr val="FFFF00"/>
            </a:solidFill>
            <a:ln>
              <a:solidFill>
                <a:schemeClr val="tx1">
                  <a:lumMod val="5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24521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lnSpcReduction="10000"/>
          </a:bodyPr>
          <a:lstStyle/>
          <a:p>
            <a:r>
              <a:rPr lang="en-US" dirty="0"/>
              <a:t>Post ways one can search for information about a person. Do not repeat entries.</a:t>
            </a:r>
          </a:p>
          <a:p>
            <a:r>
              <a:rPr lang="en-US" dirty="0"/>
              <a:t>Use each search method listed to produce 2 profiles as an appendix of your paper. Provide a brief description if you’d rather not list the details.</a:t>
            </a:r>
          </a:p>
          <a:p>
            <a:pPr lvl="1"/>
            <a:r>
              <a:rPr lang="en-US" dirty="0"/>
              <a:t>Profile 1: all information someone might think is you</a:t>
            </a:r>
          </a:p>
          <a:p>
            <a:pPr lvl="1"/>
            <a:r>
              <a:rPr lang="en-US" dirty="0"/>
              <a:t>Profile 2: all information you know is you.</a:t>
            </a:r>
          </a:p>
          <a:p>
            <a:pPr lvl="1"/>
            <a:r>
              <a:rPr lang="en-US" dirty="0"/>
              <a:t>You are not responsible for methods posted less than 24 hours before class.</a:t>
            </a:r>
          </a:p>
        </p:txBody>
      </p:sp>
      <p:sp>
        <p:nvSpPr>
          <p:cNvPr id="6" name="Content Placeholder 5"/>
          <p:cNvSpPr>
            <a:spLocks noGrp="1"/>
          </p:cNvSpPr>
          <p:nvPr>
            <p:ph sz="half" idx="2"/>
          </p:nvPr>
        </p:nvSpPr>
        <p:spPr/>
        <p:txBody>
          <a:bodyPr>
            <a:normAutofit lnSpcReduction="10000"/>
          </a:bodyPr>
          <a:lstStyle/>
          <a:p>
            <a:r>
              <a:rPr lang="en-US" dirty="0"/>
              <a:t>For each search method result 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post the correspondence. </a:t>
            </a:r>
          </a:p>
          <a:p>
            <a:r>
              <a:rPr lang="en-US" dirty="0"/>
              <a:t>Dig deeper than a basic search engine’s (Google, etc.) results.</a:t>
            </a:r>
          </a:p>
          <a:p>
            <a:r>
              <a:rPr lang="en-US" dirty="0"/>
              <a:t>Do not pay for search services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16095</TotalTime>
  <Words>5939</Words>
  <Application>Microsoft Macintosh PowerPoint</Application>
  <PresentationFormat>On-screen Show (16:9)</PresentationFormat>
  <Paragraphs>514</Paragraphs>
  <Slides>31</Slides>
  <Notes>28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Cambria</vt:lpstr>
      <vt:lpstr>Times New Roman</vt:lpstr>
      <vt:lpstr>Wingdings</vt:lpstr>
      <vt:lpstr>Red Radial 16x9</vt:lpstr>
      <vt:lpstr>Class 5 Intellectual Property</vt:lpstr>
      <vt:lpstr>Logistics Reminder</vt:lpstr>
      <vt:lpstr>Overview</vt:lpstr>
      <vt:lpstr>PowerPoint Presentation</vt:lpstr>
      <vt:lpstr>My Reading Notes</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Facebook’s Relicense to MIT From BSD+Patents was worse</vt:lpstr>
      <vt:lpstr>Patent Retaliation Clauses</vt:lpstr>
      <vt:lpstr>Strong is too Strong</vt:lpstr>
      <vt:lpstr>IS facebook in the right?</vt:lpstr>
      <vt:lpstr>Most in a worse position than with BSD+Patents</vt:lpstr>
      <vt:lpstr>References (1/2)</vt:lpstr>
      <vt:lpstr>References (2/2)</vt:lpstr>
      <vt:lpstr>Video Game piracy: Good for Sales</vt:lpstr>
      <vt:lpstr>How is it Good</vt:lpstr>
      <vt:lpstr>PowerPoint Presentation</vt:lpstr>
      <vt:lpstr>How does this happen?</vt:lpstr>
      <vt:lpstr>Effects of piracy</vt:lpstr>
      <vt:lpstr>References</vt:lpstr>
      <vt:lpstr>Digital Vinyl Systems: a brief History</vt:lpstr>
      <vt:lpstr>The modern DJ: a brief History</vt:lpstr>
      <vt:lpstr>What’s the point?</vt:lpstr>
      <vt:lpstr>Who’s right...?</vt:lpstr>
      <vt:lpstr>…It’s complicated.</vt:lpstr>
      <vt:lpstr>References</vt:lpstr>
      <vt:lpstr>Class 5 The End</vt:lpstr>
    </vt:vector>
  </TitlesOfParts>
  <Company>WPI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231</cp:revision>
  <dcterms:created xsi:type="dcterms:W3CDTF">2014-08-25T02:19:16Z</dcterms:created>
  <dcterms:modified xsi:type="dcterms:W3CDTF">2018-03-30T22:27:08Z</dcterms:modified>
</cp:coreProperties>
</file>